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9"/>
  </p:notesMasterIdLst>
  <p:handoutMasterIdLst>
    <p:handoutMasterId r:id="rId100"/>
  </p:handoutMasterIdLst>
  <p:sldIdLst>
    <p:sldId id="274" r:id="rId2"/>
    <p:sldId id="343" r:id="rId3"/>
    <p:sldId id="257" r:id="rId4"/>
    <p:sldId id="264" r:id="rId5"/>
    <p:sldId id="4099" r:id="rId6"/>
    <p:sldId id="4100" r:id="rId7"/>
    <p:sldId id="4101" r:id="rId8"/>
    <p:sldId id="4102" r:id="rId9"/>
    <p:sldId id="4103" r:id="rId10"/>
    <p:sldId id="4105" r:id="rId11"/>
    <p:sldId id="4106" r:id="rId12"/>
    <p:sldId id="4107" r:id="rId13"/>
    <p:sldId id="4108" r:id="rId14"/>
    <p:sldId id="4109" r:id="rId15"/>
    <p:sldId id="4110" r:id="rId16"/>
    <p:sldId id="4104" r:id="rId17"/>
    <p:sldId id="4111" r:id="rId18"/>
    <p:sldId id="284" r:id="rId19"/>
    <p:sldId id="4097" r:id="rId20"/>
    <p:sldId id="265" r:id="rId21"/>
    <p:sldId id="4112" r:id="rId22"/>
    <p:sldId id="268" r:id="rId23"/>
    <p:sldId id="4113" r:id="rId24"/>
    <p:sldId id="269" r:id="rId25"/>
    <p:sldId id="272" r:id="rId26"/>
    <p:sldId id="266" r:id="rId27"/>
    <p:sldId id="267" r:id="rId28"/>
    <p:sldId id="273" r:id="rId29"/>
    <p:sldId id="4114" r:id="rId30"/>
    <p:sldId id="270" r:id="rId31"/>
    <p:sldId id="4096" r:id="rId32"/>
    <p:sldId id="4166" r:id="rId33"/>
    <p:sldId id="286" r:id="rId34"/>
    <p:sldId id="275" r:id="rId35"/>
    <p:sldId id="276" r:id="rId36"/>
    <p:sldId id="277" r:id="rId37"/>
    <p:sldId id="278" r:id="rId38"/>
    <p:sldId id="279" r:id="rId39"/>
    <p:sldId id="280" r:id="rId40"/>
    <p:sldId id="4098" r:id="rId41"/>
    <p:sldId id="4115" r:id="rId42"/>
    <p:sldId id="258" r:id="rId43"/>
    <p:sldId id="259" r:id="rId44"/>
    <p:sldId id="260" r:id="rId45"/>
    <p:sldId id="261" r:id="rId46"/>
    <p:sldId id="262" r:id="rId47"/>
    <p:sldId id="4116" r:id="rId48"/>
    <p:sldId id="4117" r:id="rId49"/>
    <p:sldId id="4118" r:id="rId50"/>
    <p:sldId id="4119" r:id="rId51"/>
    <p:sldId id="4120" r:id="rId52"/>
    <p:sldId id="4121" r:id="rId53"/>
    <p:sldId id="4122" r:id="rId54"/>
    <p:sldId id="4124" r:id="rId55"/>
    <p:sldId id="4125" r:id="rId56"/>
    <p:sldId id="4123" r:id="rId57"/>
    <p:sldId id="4126" r:id="rId58"/>
    <p:sldId id="4127" r:id="rId59"/>
    <p:sldId id="4128" r:id="rId60"/>
    <p:sldId id="4130" r:id="rId61"/>
    <p:sldId id="4131" r:id="rId62"/>
    <p:sldId id="4132" r:id="rId63"/>
    <p:sldId id="4133" r:id="rId64"/>
    <p:sldId id="4135" r:id="rId65"/>
    <p:sldId id="4134" r:id="rId66"/>
    <p:sldId id="4136" r:id="rId67"/>
    <p:sldId id="4137" r:id="rId68"/>
    <p:sldId id="4140" r:id="rId69"/>
    <p:sldId id="4138" r:id="rId70"/>
    <p:sldId id="4139" r:id="rId71"/>
    <p:sldId id="4141" r:id="rId72"/>
    <p:sldId id="4142" r:id="rId73"/>
    <p:sldId id="4143" r:id="rId74"/>
    <p:sldId id="4144" r:id="rId75"/>
    <p:sldId id="4145" r:id="rId76"/>
    <p:sldId id="4146" r:id="rId77"/>
    <p:sldId id="4147" r:id="rId78"/>
    <p:sldId id="4148" r:id="rId79"/>
    <p:sldId id="4153" r:id="rId80"/>
    <p:sldId id="4154" r:id="rId81"/>
    <p:sldId id="4155" r:id="rId82"/>
    <p:sldId id="4156" r:id="rId83"/>
    <p:sldId id="4151" r:id="rId84"/>
    <p:sldId id="4157" r:id="rId85"/>
    <p:sldId id="4149" r:id="rId86"/>
    <p:sldId id="4158" r:id="rId87"/>
    <p:sldId id="4159" r:id="rId88"/>
    <p:sldId id="4152" r:id="rId89"/>
    <p:sldId id="4160" r:id="rId90"/>
    <p:sldId id="4161" r:id="rId91"/>
    <p:sldId id="4162" r:id="rId92"/>
    <p:sldId id="4163" r:id="rId93"/>
    <p:sldId id="4164" r:id="rId94"/>
    <p:sldId id="4150" r:id="rId95"/>
    <p:sldId id="4165" r:id="rId96"/>
    <p:sldId id="4095" r:id="rId97"/>
    <p:sldId id="335" r:id="rId9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3610D6-F23A-4C5B-9E84-E8D8042C8C4A}">
          <p14:sldIdLst>
            <p14:sldId id="274"/>
            <p14:sldId id="343"/>
            <p14:sldId id="257"/>
            <p14:sldId id="264"/>
            <p14:sldId id="4099"/>
            <p14:sldId id="4100"/>
            <p14:sldId id="4101"/>
            <p14:sldId id="4102"/>
            <p14:sldId id="4103"/>
            <p14:sldId id="4105"/>
            <p14:sldId id="4106"/>
            <p14:sldId id="4107"/>
            <p14:sldId id="4108"/>
            <p14:sldId id="4109"/>
            <p14:sldId id="4110"/>
            <p14:sldId id="4104"/>
            <p14:sldId id="4111"/>
            <p14:sldId id="284"/>
            <p14:sldId id="4097"/>
            <p14:sldId id="265"/>
            <p14:sldId id="4112"/>
            <p14:sldId id="268"/>
            <p14:sldId id="4113"/>
            <p14:sldId id="269"/>
            <p14:sldId id="272"/>
            <p14:sldId id="266"/>
            <p14:sldId id="267"/>
            <p14:sldId id="273"/>
            <p14:sldId id="4114"/>
            <p14:sldId id="270"/>
            <p14:sldId id="4096"/>
            <p14:sldId id="4166"/>
            <p14:sldId id="286"/>
            <p14:sldId id="275"/>
            <p14:sldId id="276"/>
            <p14:sldId id="277"/>
            <p14:sldId id="278"/>
            <p14:sldId id="279"/>
            <p14:sldId id="280"/>
            <p14:sldId id="4098"/>
            <p14:sldId id="4115"/>
            <p14:sldId id="258"/>
            <p14:sldId id="259"/>
            <p14:sldId id="260"/>
            <p14:sldId id="261"/>
            <p14:sldId id="262"/>
            <p14:sldId id="4116"/>
            <p14:sldId id="4117"/>
            <p14:sldId id="4118"/>
            <p14:sldId id="4119"/>
            <p14:sldId id="4120"/>
            <p14:sldId id="4121"/>
            <p14:sldId id="4122"/>
            <p14:sldId id="4124"/>
            <p14:sldId id="4125"/>
            <p14:sldId id="4123"/>
            <p14:sldId id="4126"/>
            <p14:sldId id="4127"/>
            <p14:sldId id="4128"/>
            <p14:sldId id="4130"/>
            <p14:sldId id="4131"/>
            <p14:sldId id="4132"/>
            <p14:sldId id="4133"/>
            <p14:sldId id="4135"/>
            <p14:sldId id="4134"/>
            <p14:sldId id="4136"/>
            <p14:sldId id="4137"/>
            <p14:sldId id="4140"/>
            <p14:sldId id="4138"/>
            <p14:sldId id="4139"/>
            <p14:sldId id="4141"/>
            <p14:sldId id="4142"/>
            <p14:sldId id="4143"/>
            <p14:sldId id="4144"/>
            <p14:sldId id="4145"/>
            <p14:sldId id="4146"/>
            <p14:sldId id="4147"/>
            <p14:sldId id="4148"/>
            <p14:sldId id="4153"/>
            <p14:sldId id="4154"/>
            <p14:sldId id="4155"/>
            <p14:sldId id="4156"/>
            <p14:sldId id="4151"/>
            <p14:sldId id="4157"/>
            <p14:sldId id="4149"/>
            <p14:sldId id="4158"/>
            <p14:sldId id="4159"/>
            <p14:sldId id="4152"/>
            <p14:sldId id="4160"/>
            <p14:sldId id="4161"/>
            <p14:sldId id="4162"/>
            <p14:sldId id="4163"/>
            <p14:sldId id="4164"/>
            <p14:sldId id="4150"/>
            <p14:sldId id="4165"/>
            <p14:sldId id="4095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A23"/>
    <a:srgbClr val="01708C"/>
    <a:srgbClr val="FF00FF"/>
    <a:srgbClr val="720F11"/>
    <a:srgbClr val="692146"/>
    <a:srgbClr val="625D9C"/>
    <a:srgbClr val="9F2241"/>
    <a:srgbClr val="FFB600"/>
    <a:srgbClr val="FFDFCA"/>
    <a:srgbClr val="E2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8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/>
            <a:t>OOO Pipelines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err="1"/>
            <a:t>Wakup</a:t>
          </a:r>
          <a:r>
            <a:rPr lang="en-US"/>
            <a:t>/select Mechanism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/>
            <a:t>Instruction commit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3B624-9C65-40D0-9EA6-DBBFEF56180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0425BE-9CA4-41B1-B438-61C747070491}">
      <dgm:prSet phldrT="[Text]"/>
      <dgm:spPr/>
      <dgm:t>
        <a:bodyPr/>
        <a:lstStyle/>
        <a:p>
          <a:r>
            <a:rPr lang="en-US"/>
            <a:t>Address Speculation</a:t>
          </a:r>
        </a:p>
      </dgm:t>
    </dgm:pt>
    <dgm:pt modelId="{4DB6E652-5252-4CC1-9226-3B8B2E4979A9}" type="parTrans" cxnId="{C093EAF0-554E-484E-9019-995EC24AE3EC}">
      <dgm:prSet/>
      <dgm:spPr/>
      <dgm:t>
        <a:bodyPr/>
        <a:lstStyle/>
        <a:p>
          <a:endParaRPr lang="en-US"/>
        </a:p>
      </dgm:t>
    </dgm:pt>
    <dgm:pt modelId="{0B42CF9D-0E29-41FB-B4A1-A5E47D57C75C}" type="sibTrans" cxnId="{C093EAF0-554E-484E-9019-995EC24AE3EC}">
      <dgm:prSet/>
      <dgm:spPr/>
      <dgm:t>
        <a:bodyPr/>
        <a:lstStyle/>
        <a:p>
          <a:endParaRPr lang="en-US"/>
        </a:p>
      </dgm:t>
    </dgm:pt>
    <dgm:pt modelId="{A349046E-1A8A-4686-A679-74A7C10B5F19}">
      <dgm:prSet phldrT="[Text]"/>
      <dgm:spPr/>
      <dgm:t>
        <a:bodyPr/>
        <a:lstStyle/>
        <a:p>
          <a:r>
            <a:rPr lang="en-US"/>
            <a:t>Load-Store Dependence Speculation</a:t>
          </a:r>
        </a:p>
      </dgm:t>
    </dgm:pt>
    <dgm:pt modelId="{34B5714E-D30F-4100-BADB-61FC30A81FFC}" type="parTrans" cxnId="{979888A5-E911-4AFB-AEDD-6B1044F90088}">
      <dgm:prSet/>
      <dgm:spPr/>
      <dgm:t>
        <a:bodyPr/>
        <a:lstStyle/>
        <a:p>
          <a:endParaRPr lang="en-US"/>
        </a:p>
      </dgm:t>
    </dgm:pt>
    <dgm:pt modelId="{2F197417-9D87-45E9-AB7F-A6736F34FE12}" type="sibTrans" cxnId="{979888A5-E911-4AFB-AEDD-6B1044F90088}">
      <dgm:prSet/>
      <dgm:spPr/>
      <dgm:t>
        <a:bodyPr/>
        <a:lstStyle/>
        <a:p>
          <a:endParaRPr lang="en-US"/>
        </a:p>
      </dgm:t>
    </dgm:pt>
    <dgm:pt modelId="{B6B77C27-CC1B-46E5-A7AF-B47061E0F1F5}">
      <dgm:prSet phldrT="[Text]"/>
      <dgm:spPr/>
      <dgm:t>
        <a:bodyPr/>
        <a:lstStyle/>
        <a:p>
          <a:r>
            <a:rPr lang="en-US"/>
            <a:t>Latency Speculation</a:t>
          </a:r>
        </a:p>
      </dgm:t>
    </dgm:pt>
    <dgm:pt modelId="{4EAE6BED-EA92-4F8E-B282-533C5B70DDE8}" type="parTrans" cxnId="{536FB56A-DA58-4939-8B9D-EB1D2C989C6F}">
      <dgm:prSet/>
      <dgm:spPr/>
      <dgm:t>
        <a:bodyPr/>
        <a:lstStyle/>
        <a:p>
          <a:endParaRPr lang="en-US"/>
        </a:p>
      </dgm:t>
    </dgm:pt>
    <dgm:pt modelId="{17284AF7-B86E-4C53-B4C2-68B62F4F9DBC}" type="sibTrans" cxnId="{536FB56A-DA58-4939-8B9D-EB1D2C989C6F}">
      <dgm:prSet/>
      <dgm:spPr/>
      <dgm:t>
        <a:bodyPr/>
        <a:lstStyle/>
        <a:p>
          <a:endParaRPr lang="en-US"/>
        </a:p>
      </dgm:t>
    </dgm:pt>
    <dgm:pt modelId="{CE80BBFE-551A-4223-801D-AD1B1D7D56E4}">
      <dgm:prSet phldrT="[Text]"/>
      <dgm:spPr/>
      <dgm:t>
        <a:bodyPr/>
        <a:lstStyle/>
        <a:p>
          <a:r>
            <a:rPr lang="en-US"/>
            <a:t>Value Prediction</a:t>
          </a:r>
        </a:p>
      </dgm:t>
    </dgm:pt>
    <dgm:pt modelId="{D7618F34-B084-455C-81E9-8AFF6204D1A2}" type="parTrans" cxnId="{78E08E1A-9074-45CD-8345-460ACD1EABF5}">
      <dgm:prSet/>
      <dgm:spPr/>
      <dgm:t>
        <a:bodyPr/>
        <a:lstStyle/>
        <a:p>
          <a:endParaRPr lang="en-US"/>
        </a:p>
      </dgm:t>
    </dgm:pt>
    <dgm:pt modelId="{11C1CD7C-E6E5-4D57-AC1C-0702FE0EC40D}" type="sibTrans" cxnId="{78E08E1A-9074-45CD-8345-460ACD1EABF5}">
      <dgm:prSet/>
      <dgm:spPr/>
      <dgm:t>
        <a:bodyPr/>
        <a:lstStyle/>
        <a:p>
          <a:endParaRPr lang="en-US"/>
        </a:p>
      </dgm:t>
    </dgm:pt>
    <dgm:pt modelId="{E30F6CAD-9DC6-4C56-BF06-7A0EF52C5A01}" type="pres">
      <dgm:prSet presAssocID="{7923B624-9C65-40D0-9EA6-DBBFEF561807}" presName="linear" presStyleCnt="0">
        <dgm:presLayoutVars>
          <dgm:dir/>
          <dgm:animLvl val="lvl"/>
          <dgm:resizeHandles val="exact"/>
        </dgm:presLayoutVars>
      </dgm:prSet>
      <dgm:spPr/>
    </dgm:pt>
    <dgm:pt modelId="{DBA86960-6282-41F9-BC7D-5FBDC049AC69}" type="pres">
      <dgm:prSet presAssocID="{CA0425BE-9CA4-41B1-B438-61C747070491}" presName="parentLin" presStyleCnt="0"/>
      <dgm:spPr/>
    </dgm:pt>
    <dgm:pt modelId="{55EDC7E7-4FB1-4389-A716-A31A75732D8F}" type="pres">
      <dgm:prSet presAssocID="{CA0425BE-9CA4-41B1-B438-61C747070491}" presName="parentLeftMargin" presStyleLbl="node1" presStyleIdx="0" presStyleCnt="4"/>
      <dgm:spPr/>
    </dgm:pt>
    <dgm:pt modelId="{A1F61479-D7A3-48BD-A956-99F6A6DAD3E1}" type="pres">
      <dgm:prSet presAssocID="{CA0425BE-9CA4-41B1-B438-61C7470704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F28968-CDB4-4F02-94D2-82FA4BFFF720}" type="pres">
      <dgm:prSet presAssocID="{CA0425BE-9CA4-41B1-B438-61C747070491}" presName="negativeSpace" presStyleCnt="0"/>
      <dgm:spPr/>
    </dgm:pt>
    <dgm:pt modelId="{D9449EBE-7CC1-4614-A0B6-A24F8E836373}" type="pres">
      <dgm:prSet presAssocID="{CA0425BE-9CA4-41B1-B438-61C747070491}" presName="childText" presStyleLbl="conFgAcc1" presStyleIdx="0" presStyleCnt="4">
        <dgm:presLayoutVars>
          <dgm:bulletEnabled val="1"/>
        </dgm:presLayoutVars>
      </dgm:prSet>
      <dgm:spPr/>
    </dgm:pt>
    <dgm:pt modelId="{DACC3725-37A9-455E-BA76-0127E734F897}" type="pres">
      <dgm:prSet presAssocID="{0B42CF9D-0E29-41FB-B4A1-A5E47D57C75C}" presName="spaceBetweenRectangles" presStyleCnt="0"/>
      <dgm:spPr/>
    </dgm:pt>
    <dgm:pt modelId="{97891959-D141-409B-A18D-64BAA5656041}" type="pres">
      <dgm:prSet presAssocID="{A349046E-1A8A-4686-A679-74A7C10B5F19}" presName="parentLin" presStyleCnt="0"/>
      <dgm:spPr/>
    </dgm:pt>
    <dgm:pt modelId="{310F8983-6E77-468B-ACE0-6B8801100D8F}" type="pres">
      <dgm:prSet presAssocID="{A349046E-1A8A-4686-A679-74A7C10B5F19}" presName="parentLeftMargin" presStyleLbl="node1" presStyleIdx="0" presStyleCnt="4"/>
      <dgm:spPr/>
    </dgm:pt>
    <dgm:pt modelId="{C2083714-EAEC-4C83-B3DC-72A4AE2BCC72}" type="pres">
      <dgm:prSet presAssocID="{A349046E-1A8A-4686-A679-74A7C10B5F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9FC7CD-595C-49DB-90D1-1FA495AA13A9}" type="pres">
      <dgm:prSet presAssocID="{A349046E-1A8A-4686-A679-74A7C10B5F19}" presName="negativeSpace" presStyleCnt="0"/>
      <dgm:spPr/>
    </dgm:pt>
    <dgm:pt modelId="{CAA4EDB0-3091-48C0-B174-3C4367609340}" type="pres">
      <dgm:prSet presAssocID="{A349046E-1A8A-4686-A679-74A7C10B5F19}" presName="childText" presStyleLbl="conFgAcc1" presStyleIdx="1" presStyleCnt="4">
        <dgm:presLayoutVars>
          <dgm:bulletEnabled val="1"/>
        </dgm:presLayoutVars>
      </dgm:prSet>
      <dgm:spPr/>
    </dgm:pt>
    <dgm:pt modelId="{F672D771-749D-43A8-AA5C-2CEAEF1FF110}" type="pres">
      <dgm:prSet presAssocID="{2F197417-9D87-45E9-AB7F-A6736F34FE12}" presName="spaceBetweenRectangles" presStyleCnt="0"/>
      <dgm:spPr/>
    </dgm:pt>
    <dgm:pt modelId="{BF03DDAB-53DD-4CF7-8FCB-01894ECA957E}" type="pres">
      <dgm:prSet presAssocID="{B6B77C27-CC1B-46E5-A7AF-B47061E0F1F5}" presName="parentLin" presStyleCnt="0"/>
      <dgm:spPr/>
    </dgm:pt>
    <dgm:pt modelId="{9E13CC83-B2CB-4D2B-926A-5FAF0DF25CA4}" type="pres">
      <dgm:prSet presAssocID="{B6B77C27-CC1B-46E5-A7AF-B47061E0F1F5}" presName="parentLeftMargin" presStyleLbl="node1" presStyleIdx="1" presStyleCnt="4"/>
      <dgm:spPr/>
    </dgm:pt>
    <dgm:pt modelId="{5539CEBF-2B6F-40D3-80DD-FEBEB7E2FCDF}" type="pres">
      <dgm:prSet presAssocID="{B6B77C27-CC1B-46E5-A7AF-B47061E0F1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26B174C-AA29-45EE-AB42-73F78F63F700}" type="pres">
      <dgm:prSet presAssocID="{B6B77C27-CC1B-46E5-A7AF-B47061E0F1F5}" presName="negativeSpace" presStyleCnt="0"/>
      <dgm:spPr/>
    </dgm:pt>
    <dgm:pt modelId="{2D9E7DCC-2E73-4EA0-B885-B5992129CB66}" type="pres">
      <dgm:prSet presAssocID="{B6B77C27-CC1B-46E5-A7AF-B47061E0F1F5}" presName="childText" presStyleLbl="conFgAcc1" presStyleIdx="2" presStyleCnt="4">
        <dgm:presLayoutVars>
          <dgm:bulletEnabled val="1"/>
        </dgm:presLayoutVars>
      </dgm:prSet>
      <dgm:spPr/>
    </dgm:pt>
    <dgm:pt modelId="{1C460621-C6A5-45A9-8F83-1D82F6B6F9D5}" type="pres">
      <dgm:prSet presAssocID="{17284AF7-B86E-4C53-B4C2-68B62F4F9DBC}" presName="spaceBetweenRectangles" presStyleCnt="0"/>
      <dgm:spPr/>
    </dgm:pt>
    <dgm:pt modelId="{59D10CF2-B0E0-447D-827B-0754E7229EB7}" type="pres">
      <dgm:prSet presAssocID="{CE80BBFE-551A-4223-801D-AD1B1D7D56E4}" presName="parentLin" presStyleCnt="0"/>
      <dgm:spPr/>
    </dgm:pt>
    <dgm:pt modelId="{E31C0B4F-938C-4146-9A00-33B651EB3426}" type="pres">
      <dgm:prSet presAssocID="{CE80BBFE-551A-4223-801D-AD1B1D7D56E4}" presName="parentLeftMargin" presStyleLbl="node1" presStyleIdx="2" presStyleCnt="4"/>
      <dgm:spPr/>
    </dgm:pt>
    <dgm:pt modelId="{7E874390-0741-490A-9680-5DD27ACF63ED}" type="pres">
      <dgm:prSet presAssocID="{CE80BBFE-551A-4223-801D-AD1B1D7D56E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06BA101-A4A9-4C3B-A0E1-A59208A8CAA3}" type="pres">
      <dgm:prSet presAssocID="{CE80BBFE-551A-4223-801D-AD1B1D7D56E4}" presName="negativeSpace" presStyleCnt="0"/>
      <dgm:spPr/>
    </dgm:pt>
    <dgm:pt modelId="{18C9E6EB-7493-4493-BA34-E4E96AB3EE1F}" type="pres">
      <dgm:prSet presAssocID="{CE80BBFE-551A-4223-801D-AD1B1D7D56E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E08E1A-9074-45CD-8345-460ACD1EABF5}" srcId="{7923B624-9C65-40D0-9EA6-DBBFEF561807}" destId="{CE80BBFE-551A-4223-801D-AD1B1D7D56E4}" srcOrd="3" destOrd="0" parTransId="{D7618F34-B084-455C-81E9-8AFF6204D1A2}" sibTransId="{11C1CD7C-E6E5-4D57-AC1C-0702FE0EC40D}"/>
    <dgm:cxn modelId="{C2B28A1E-563F-4F4C-9387-7F3F23C374A1}" type="presOf" srcId="{CA0425BE-9CA4-41B1-B438-61C747070491}" destId="{55EDC7E7-4FB1-4389-A716-A31A75732D8F}" srcOrd="0" destOrd="0" presId="urn:microsoft.com/office/officeart/2005/8/layout/list1"/>
    <dgm:cxn modelId="{89162C2C-44BA-44FB-B309-7ECD02E590A8}" type="presOf" srcId="{CE80BBFE-551A-4223-801D-AD1B1D7D56E4}" destId="{E31C0B4F-938C-4146-9A00-33B651EB3426}" srcOrd="0" destOrd="0" presId="urn:microsoft.com/office/officeart/2005/8/layout/list1"/>
    <dgm:cxn modelId="{7AE41A30-48BF-4BEB-9E4C-905E784F74BF}" type="presOf" srcId="{A349046E-1A8A-4686-A679-74A7C10B5F19}" destId="{C2083714-EAEC-4C83-B3DC-72A4AE2BCC72}" srcOrd="1" destOrd="0" presId="urn:microsoft.com/office/officeart/2005/8/layout/list1"/>
    <dgm:cxn modelId="{536FB56A-DA58-4939-8B9D-EB1D2C989C6F}" srcId="{7923B624-9C65-40D0-9EA6-DBBFEF561807}" destId="{B6B77C27-CC1B-46E5-A7AF-B47061E0F1F5}" srcOrd="2" destOrd="0" parTransId="{4EAE6BED-EA92-4F8E-B282-533C5B70DDE8}" sibTransId="{17284AF7-B86E-4C53-B4C2-68B62F4F9DBC}"/>
    <dgm:cxn modelId="{369D0254-4A2F-4468-B1EF-73E2DA27C75D}" type="presOf" srcId="{CE80BBFE-551A-4223-801D-AD1B1D7D56E4}" destId="{7E874390-0741-490A-9680-5DD27ACF63ED}" srcOrd="1" destOrd="0" presId="urn:microsoft.com/office/officeart/2005/8/layout/list1"/>
    <dgm:cxn modelId="{03FCEA7A-5E86-4F26-989E-3C7F701E1824}" type="presOf" srcId="{B6B77C27-CC1B-46E5-A7AF-B47061E0F1F5}" destId="{5539CEBF-2B6F-40D3-80DD-FEBEB7E2FCDF}" srcOrd="1" destOrd="0" presId="urn:microsoft.com/office/officeart/2005/8/layout/list1"/>
    <dgm:cxn modelId="{30901A89-8B16-4ACF-B335-05EDD849BB12}" type="presOf" srcId="{CA0425BE-9CA4-41B1-B438-61C747070491}" destId="{A1F61479-D7A3-48BD-A956-99F6A6DAD3E1}" srcOrd="1" destOrd="0" presId="urn:microsoft.com/office/officeart/2005/8/layout/list1"/>
    <dgm:cxn modelId="{979888A5-E911-4AFB-AEDD-6B1044F90088}" srcId="{7923B624-9C65-40D0-9EA6-DBBFEF561807}" destId="{A349046E-1A8A-4686-A679-74A7C10B5F19}" srcOrd="1" destOrd="0" parTransId="{34B5714E-D30F-4100-BADB-61FC30A81FFC}" sibTransId="{2F197417-9D87-45E9-AB7F-A6736F34FE12}"/>
    <dgm:cxn modelId="{A0F316B8-BE99-4F08-BA30-8B9582C63B27}" type="presOf" srcId="{B6B77C27-CC1B-46E5-A7AF-B47061E0F1F5}" destId="{9E13CC83-B2CB-4D2B-926A-5FAF0DF25CA4}" srcOrd="0" destOrd="0" presId="urn:microsoft.com/office/officeart/2005/8/layout/list1"/>
    <dgm:cxn modelId="{6A469CBC-6DE5-47F5-A492-1F72F6671747}" type="presOf" srcId="{A349046E-1A8A-4686-A679-74A7C10B5F19}" destId="{310F8983-6E77-468B-ACE0-6B8801100D8F}" srcOrd="0" destOrd="0" presId="urn:microsoft.com/office/officeart/2005/8/layout/list1"/>
    <dgm:cxn modelId="{C093EAF0-554E-484E-9019-995EC24AE3EC}" srcId="{7923B624-9C65-40D0-9EA6-DBBFEF561807}" destId="{CA0425BE-9CA4-41B1-B438-61C747070491}" srcOrd="0" destOrd="0" parTransId="{4DB6E652-5252-4CC1-9226-3B8B2E4979A9}" sibTransId="{0B42CF9D-0E29-41FB-B4A1-A5E47D57C75C}"/>
    <dgm:cxn modelId="{E7E22CF6-B91F-42F5-B8B5-76916BCB90F1}" type="presOf" srcId="{7923B624-9C65-40D0-9EA6-DBBFEF561807}" destId="{E30F6CAD-9DC6-4C56-BF06-7A0EF52C5A01}" srcOrd="0" destOrd="0" presId="urn:microsoft.com/office/officeart/2005/8/layout/list1"/>
    <dgm:cxn modelId="{2EE09924-9F71-44A0-B689-CECB973BFCF3}" type="presParOf" srcId="{E30F6CAD-9DC6-4C56-BF06-7A0EF52C5A01}" destId="{DBA86960-6282-41F9-BC7D-5FBDC049AC69}" srcOrd="0" destOrd="0" presId="urn:microsoft.com/office/officeart/2005/8/layout/list1"/>
    <dgm:cxn modelId="{5E8C416E-ECB5-4B16-9EDA-2C7F65696B8D}" type="presParOf" srcId="{DBA86960-6282-41F9-BC7D-5FBDC049AC69}" destId="{55EDC7E7-4FB1-4389-A716-A31A75732D8F}" srcOrd="0" destOrd="0" presId="urn:microsoft.com/office/officeart/2005/8/layout/list1"/>
    <dgm:cxn modelId="{1D0469D4-2F10-4198-8C2E-746694576ADA}" type="presParOf" srcId="{DBA86960-6282-41F9-BC7D-5FBDC049AC69}" destId="{A1F61479-D7A3-48BD-A956-99F6A6DAD3E1}" srcOrd="1" destOrd="0" presId="urn:microsoft.com/office/officeart/2005/8/layout/list1"/>
    <dgm:cxn modelId="{8F911179-6A5D-45C9-A4B8-AEB7D0DFC1C8}" type="presParOf" srcId="{E30F6CAD-9DC6-4C56-BF06-7A0EF52C5A01}" destId="{F0F28968-CDB4-4F02-94D2-82FA4BFFF720}" srcOrd="1" destOrd="0" presId="urn:microsoft.com/office/officeart/2005/8/layout/list1"/>
    <dgm:cxn modelId="{5675343C-251A-408D-8353-5091175FE779}" type="presParOf" srcId="{E30F6CAD-9DC6-4C56-BF06-7A0EF52C5A01}" destId="{D9449EBE-7CC1-4614-A0B6-A24F8E836373}" srcOrd="2" destOrd="0" presId="urn:microsoft.com/office/officeart/2005/8/layout/list1"/>
    <dgm:cxn modelId="{BC109B25-5BE8-4588-A9F0-D8AC2DD3DDB4}" type="presParOf" srcId="{E30F6CAD-9DC6-4C56-BF06-7A0EF52C5A01}" destId="{DACC3725-37A9-455E-BA76-0127E734F897}" srcOrd="3" destOrd="0" presId="urn:microsoft.com/office/officeart/2005/8/layout/list1"/>
    <dgm:cxn modelId="{6E0C768B-9330-4833-9550-26E1BE1625E1}" type="presParOf" srcId="{E30F6CAD-9DC6-4C56-BF06-7A0EF52C5A01}" destId="{97891959-D141-409B-A18D-64BAA5656041}" srcOrd="4" destOrd="0" presId="urn:microsoft.com/office/officeart/2005/8/layout/list1"/>
    <dgm:cxn modelId="{9C6AFB0F-1459-4031-AD8C-AA14F56B16CD}" type="presParOf" srcId="{97891959-D141-409B-A18D-64BAA5656041}" destId="{310F8983-6E77-468B-ACE0-6B8801100D8F}" srcOrd="0" destOrd="0" presId="urn:microsoft.com/office/officeart/2005/8/layout/list1"/>
    <dgm:cxn modelId="{E498F7B5-D6AB-4166-A287-953C9A80EB63}" type="presParOf" srcId="{97891959-D141-409B-A18D-64BAA5656041}" destId="{C2083714-EAEC-4C83-B3DC-72A4AE2BCC72}" srcOrd="1" destOrd="0" presId="urn:microsoft.com/office/officeart/2005/8/layout/list1"/>
    <dgm:cxn modelId="{C3D9A725-EB12-4F5E-B8A3-477227BA8A3F}" type="presParOf" srcId="{E30F6CAD-9DC6-4C56-BF06-7A0EF52C5A01}" destId="{DE9FC7CD-595C-49DB-90D1-1FA495AA13A9}" srcOrd="5" destOrd="0" presId="urn:microsoft.com/office/officeart/2005/8/layout/list1"/>
    <dgm:cxn modelId="{33E9AE85-2B95-42DA-AA62-14F1DBE10D61}" type="presParOf" srcId="{E30F6CAD-9DC6-4C56-BF06-7A0EF52C5A01}" destId="{CAA4EDB0-3091-48C0-B174-3C4367609340}" srcOrd="6" destOrd="0" presId="urn:microsoft.com/office/officeart/2005/8/layout/list1"/>
    <dgm:cxn modelId="{10D6BB21-FEEC-44CC-B0C5-31C0331A969E}" type="presParOf" srcId="{E30F6CAD-9DC6-4C56-BF06-7A0EF52C5A01}" destId="{F672D771-749D-43A8-AA5C-2CEAEF1FF110}" srcOrd="7" destOrd="0" presId="urn:microsoft.com/office/officeart/2005/8/layout/list1"/>
    <dgm:cxn modelId="{D0EE2700-91AB-4E55-8F5D-511D964F378A}" type="presParOf" srcId="{E30F6CAD-9DC6-4C56-BF06-7A0EF52C5A01}" destId="{BF03DDAB-53DD-4CF7-8FCB-01894ECA957E}" srcOrd="8" destOrd="0" presId="urn:microsoft.com/office/officeart/2005/8/layout/list1"/>
    <dgm:cxn modelId="{E40F4618-BD64-456A-A2A0-E00DE66175D9}" type="presParOf" srcId="{BF03DDAB-53DD-4CF7-8FCB-01894ECA957E}" destId="{9E13CC83-B2CB-4D2B-926A-5FAF0DF25CA4}" srcOrd="0" destOrd="0" presId="urn:microsoft.com/office/officeart/2005/8/layout/list1"/>
    <dgm:cxn modelId="{0A4CC5D5-492D-4DD7-852B-736F29ED1F93}" type="presParOf" srcId="{BF03DDAB-53DD-4CF7-8FCB-01894ECA957E}" destId="{5539CEBF-2B6F-40D3-80DD-FEBEB7E2FCDF}" srcOrd="1" destOrd="0" presId="urn:microsoft.com/office/officeart/2005/8/layout/list1"/>
    <dgm:cxn modelId="{79F1A6FA-DF30-41B5-82EA-9EA065138EA0}" type="presParOf" srcId="{E30F6CAD-9DC6-4C56-BF06-7A0EF52C5A01}" destId="{626B174C-AA29-45EE-AB42-73F78F63F700}" srcOrd="9" destOrd="0" presId="urn:microsoft.com/office/officeart/2005/8/layout/list1"/>
    <dgm:cxn modelId="{B8B4D464-C973-4C96-982D-099CCCF97938}" type="presParOf" srcId="{E30F6CAD-9DC6-4C56-BF06-7A0EF52C5A01}" destId="{2D9E7DCC-2E73-4EA0-B885-B5992129CB66}" srcOrd="10" destOrd="0" presId="urn:microsoft.com/office/officeart/2005/8/layout/list1"/>
    <dgm:cxn modelId="{9E81E167-0365-49E8-A697-785FF7378EBF}" type="presParOf" srcId="{E30F6CAD-9DC6-4C56-BF06-7A0EF52C5A01}" destId="{1C460621-C6A5-45A9-8F83-1D82F6B6F9D5}" srcOrd="11" destOrd="0" presId="urn:microsoft.com/office/officeart/2005/8/layout/list1"/>
    <dgm:cxn modelId="{A59717FE-4020-43D0-BC33-F2A7D830588C}" type="presParOf" srcId="{E30F6CAD-9DC6-4C56-BF06-7A0EF52C5A01}" destId="{59D10CF2-B0E0-447D-827B-0754E7229EB7}" srcOrd="12" destOrd="0" presId="urn:microsoft.com/office/officeart/2005/8/layout/list1"/>
    <dgm:cxn modelId="{8E587EF5-214C-43EF-BF20-B5246375407B}" type="presParOf" srcId="{59D10CF2-B0E0-447D-827B-0754E7229EB7}" destId="{E31C0B4F-938C-4146-9A00-33B651EB3426}" srcOrd="0" destOrd="0" presId="urn:microsoft.com/office/officeart/2005/8/layout/list1"/>
    <dgm:cxn modelId="{9272E50F-A64D-409F-A36A-EEB22A1DCFFA}" type="presParOf" srcId="{59D10CF2-B0E0-447D-827B-0754E7229EB7}" destId="{7E874390-0741-490A-9680-5DD27ACF63ED}" srcOrd="1" destOrd="0" presId="urn:microsoft.com/office/officeart/2005/8/layout/list1"/>
    <dgm:cxn modelId="{7DD72DC1-914B-4898-9F9D-20A2C9D7EF2D}" type="presParOf" srcId="{E30F6CAD-9DC6-4C56-BF06-7A0EF52C5A01}" destId="{B06BA101-A4A9-4C3B-A0E1-A59208A8CAA3}" srcOrd="13" destOrd="0" presId="urn:microsoft.com/office/officeart/2005/8/layout/list1"/>
    <dgm:cxn modelId="{0ED23648-5438-427B-AD63-AEEF7993A57A}" type="presParOf" srcId="{E30F6CAD-9DC6-4C56-BF06-7A0EF52C5A01}" destId="{18C9E6EB-7493-4493-BA34-E4E96AB3EE1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9C698-08EA-4ADA-B167-2CF927952FD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F9E51A-C2F6-4011-B48C-C5246B09B3FB}">
      <dgm:prSet phldrT="[Text]" custT="1"/>
      <dgm:spPr/>
      <dgm:t>
        <a:bodyPr/>
        <a:lstStyle/>
        <a:p>
          <a:r>
            <a:rPr lang="en-US" sz="2400"/>
            <a:t>Bit Masking</a:t>
          </a:r>
        </a:p>
      </dgm:t>
    </dgm:pt>
    <dgm:pt modelId="{C6C76FAE-427F-4C66-BB18-4F85C9D90620}" type="parTrans" cxnId="{60E650CA-13A5-42CE-8AEF-DAA3460E3576}">
      <dgm:prSet/>
      <dgm:spPr/>
      <dgm:t>
        <a:bodyPr/>
        <a:lstStyle/>
        <a:p>
          <a:endParaRPr lang="en-US"/>
        </a:p>
      </dgm:t>
    </dgm:pt>
    <dgm:pt modelId="{A5AB40DA-9826-48F1-B888-BE87BA80C3C4}" type="sibTrans" cxnId="{60E650CA-13A5-42CE-8AEF-DAA3460E3576}">
      <dgm:prSet custT="1"/>
      <dgm:spPr/>
      <dgm:t>
        <a:bodyPr/>
        <a:lstStyle/>
        <a:p>
          <a:r>
            <a:rPr lang="en-US" sz="2400"/>
            <a:t>Data </a:t>
          </a:r>
          <a:r>
            <a:rPr lang="en-US" sz="2400" err="1"/>
            <a:t>redund-ancy</a:t>
          </a:r>
          <a:endParaRPr lang="en-US" sz="2400"/>
        </a:p>
      </dgm:t>
    </dgm:pt>
    <dgm:pt modelId="{2498B153-8592-49FC-B00E-8CB67A3590C6}">
      <dgm:prSet phldrT="[Text]" custT="1"/>
      <dgm:spPr/>
      <dgm:t>
        <a:bodyPr/>
        <a:lstStyle/>
        <a:p>
          <a:endParaRPr lang="en-US" sz="1900"/>
        </a:p>
      </dgm:t>
    </dgm:pt>
    <dgm:pt modelId="{2B1A90DD-E16C-49B8-B6C1-3FDF0A722CA3}" type="parTrans" cxnId="{AA0C0088-0E25-4E1B-9769-A6A180C54D42}">
      <dgm:prSet/>
      <dgm:spPr/>
      <dgm:t>
        <a:bodyPr/>
        <a:lstStyle/>
        <a:p>
          <a:endParaRPr lang="en-US"/>
        </a:p>
      </dgm:t>
    </dgm:pt>
    <dgm:pt modelId="{A3C26CB4-DB21-433A-A13E-392492E9D48A}" type="sibTrans" cxnId="{AA0C0088-0E25-4E1B-9769-A6A180C54D42}">
      <dgm:prSet/>
      <dgm:spPr/>
      <dgm:t>
        <a:bodyPr/>
        <a:lstStyle/>
        <a:p>
          <a:r>
            <a:rPr lang="en-US"/>
            <a:t>Error checking code</a:t>
          </a:r>
        </a:p>
      </dgm:t>
    </dgm:pt>
    <dgm:pt modelId="{DE14E51F-6A67-4868-AEA1-6398AF7CF9AD}">
      <dgm:prSet phldrT="[Text]"/>
      <dgm:spPr/>
      <dgm:t>
        <a:bodyPr/>
        <a:lstStyle/>
        <a:p>
          <a:r>
            <a:rPr lang="en-US"/>
            <a:t>Register spill code</a:t>
          </a:r>
        </a:p>
      </dgm:t>
    </dgm:pt>
    <dgm:pt modelId="{CE9A8D2D-8331-438B-BE9C-D96D240AA4E4}" type="parTrans" cxnId="{790B0BB5-FE79-4190-8808-78B635CFAEC9}">
      <dgm:prSet/>
      <dgm:spPr/>
      <dgm:t>
        <a:bodyPr/>
        <a:lstStyle/>
        <a:p>
          <a:endParaRPr lang="en-US"/>
        </a:p>
      </dgm:t>
    </dgm:pt>
    <dgm:pt modelId="{4D7D1350-A0CE-41F2-9AFA-D89B5C198DAD}" type="sibTrans" cxnId="{790B0BB5-FE79-4190-8808-78B635CFAEC9}">
      <dgm:prSet custT="1"/>
      <dgm:spPr/>
      <dgm:t>
        <a:bodyPr/>
        <a:lstStyle/>
        <a:p>
          <a:r>
            <a:rPr lang="en-US" sz="2400"/>
            <a:t>Virtual function code</a:t>
          </a:r>
        </a:p>
      </dgm:t>
    </dgm:pt>
    <dgm:pt modelId="{929AE221-2E17-476A-A858-42C5C0CD616A}" type="pres">
      <dgm:prSet presAssocID="{F689C698-08EA-4ADA-B167-2CF927952FD0}" presName="Name0" presStyleCnt="0">
        <dgm:presLayoutVars>
          <dgm:chMax/>
          <dgm:chPref/>
          <dgm:dir/>
          <dgm:animLvl val="lvl"/>
        </dgm:presLayoutVars>
      </dgm:prSet>
      <dgm:spPr/>
    </dgm:pt>
    <dgm:pt modelId="{D5AD7265-48DB-4FC5-A6AE-7B40CF313EE3}" type="pres">
      <dgm:prSet presAssocID="{39F9E51A-C2F6-4011-B48C-C5246B09B3FB}" presName="composite" presStyleCnt="0"/>
      <dgm:spPr/>
    </dgm:pt>
    <dgm:pt modelId="{348FFEFD-A633-49BD-9362-37CEE42B5AF2}" type="pres">
      <dgm:prSet presAssocID="{39F9E51A-C2F6-4011-B48C-C5246B09B3FB}" presName="Parent1" presStyleLbl="node1" presStyleIdx="0" presStyleCnt="6" custScaleX="109663">
        <dgm:presLayoutVars>
          <dgm:chMax val="1"/>
          <dgm:chPref val="1"/>
          <dgm:bulletEnabled val="1"/>
        </dgm:presLayoutVars>
      </dgm:prSet>
      <dgm:spPr/>
    </dgm:pt>
    <dgm:pt modelId="{D2E7B73E-1D65-41DC-964E-F0A5CE432D94}" type="pres">
      <dgm:prSet presAssocID="{39F9E51A-C2F6-4011-B48C-C5246B09B3F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D776E51-D502-4D5A-BAFF-5A8DFAB93F03}" type="pres">
      <dgm:prSet presAssocID="{39F9E51A-C2F6-4011-B48C-C5246B09B3FB}" presName="BalanceSpacing" presStyleCnt="0"/>
      <dgm:spPr/>
    </dgm:pt>
    <dgm:pt modelId="{A51F1E13-DB80-43AB-BFF3-70E59BC58E1D}" type="pres">
      <dgm:prSet presAssocID="{39F9E51A-C2F6-4011-B48C-C5246B09B3FB}" presName="BalanceSpacing1" presStyleCnt="0"/>
      <dgm:spPr/>
    </dgm:pt>
    <dgm:pt modelId="{57F29F9E-AFCD-4294-BAD2-7FF717EC743E}" type="pres">
      <dgm:prSet presAssocID="{A5AB40DA-9826-48F1-B888-BE87BA80C3C4}" presName="Accent1Text" presStyleLbl="node1" presStyleIdx="1" presStyleCnt="6"/>
      <dgm:spPr/>
    </dgm:pt>
    <dgm:pt modelId="{A3B43061-A789-4B78-9F4D-2FCABAA04CA9}" type="pres">
      <dgm:prSet presAssocID="{A5AB40DA-9826-48F1-B888-BE87BA80C3C4}" presName="spaceBetweenRectangles" presStyleCnt="0"/>
      <dgm:spPr/>
    </dgm:pt>
    <dgm:pt modelId="{162AC454-D183-45B6-9E92-C394AA2AE336}" type="pres">
      <dgm:prSet presAssocID="{2498B153-8592-49FC-B00E-8CB67A3590C6}" presName="composite" presStyleCnt="0"/>
      <dgm:spPr/>
    </dgm:pt>
    <dgm:pt modelId="{B6C2CCC1-D209-4014-9E56-11069328C41B}" type="pres">
      <dgm:prSet presAssocID="{2498B153-8592-49FC-B00E-8CB67A3590C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571BB34-9A5E-45FA-9C0C-6F0A3A4FACB4}" type="pres">
      <dgm:prSet presAssocID="{2498B153-8592-49FC-B00E-8CB67A3590C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F7E798F-2AA0-412C-BD26-AA5DFC97A396}" type="pres">
      <dgm:prSet presAssocID="{2498B153-8592-49FC-B00E-8CB67A3590C6}" presName="BalanceSpacing" presStyleCnt="0"/>
      <dgm:spPr/>
    </dgm:pt>
    <dgm:pt modelId="{564F79C5-405C-4747-8DF3-23F8EE8D7BCE}" type="pres">
      <dgm:prSet presAssocID="{2498B153-8592-49FC-B00E-8CB67A3590C6}" presName="BalanceSpacing1" presStyleCnt="0"/>
      <dgm:spPr/>
    </dgm:pt>
    <dgm:pt modelId="{FA8A5CFE-F62C-4B07-B37B-2230C4C389FC}" type="pres">
      <dgm:prSet presAssocID="{A3C26CB4-DB21-433A-A13E-392492E9D48A}" presName="Accent1Text" presStyleLbl="node1" presStyleIdx="3" presStyleCnt="6"/>
      <dgm:spPr/>
    </dgm:pt>
    <dgm:pt modelId="{7203657A-9F31-4771-83AA-105E89B9D0F7}" type="pres">
      <dgm:prSet presAssocID="{A3C26CB4-DB21-433A-A13E-392492E9D48A}" presName="spaceBetweenRectangles" presStyleCnt="0"/>
      <dgm:spPr/>
    </dgm:pt>
    <dgm:pt modelId="{0D57CD34-7C4D-4DEE-BEC4-BD34DAFBDC9E}" type="pres">
      <dgm:prSet presAssocID="{DE14E51F-6A67-4868-AEA1-6398AF7CF9AD}" presName="composite" presStyleCnt="0"/>
      <dgm:spPr/>
    </dgm:pt>
    <dgm:pt modelId="{E345B56E-A788-4837-99BE-7A624A86248E}" type="pres">
      <dgm:prSet presAssocID="{DE14E51F-6A67-4868-AEA1-6398AF7CF9A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1BCF30A-1F5D-43CB-AFAE-191C2C84717E}" type="pres">
      <dgm:prSet presAssocID="{DE14E51F-6A67-4868-AEA1-6398AF7CF9AD}" presName="Childtext1" presStyleLbl="revTx" presStyleIdx="2" presStyleCnt="3" custLinFactNeighborY="3150">
        <dgm:presLayoutVars>
          <dgm:chMax val="0"/>
          <dgm:chPref val="0"/>
          <dgm:bulletEnabled val="1"/>
        </dgm:presLayoutVars>
      </dgm:prSet>
      <dgm:spPr/>
    </dgm:pt>
    <dgm:pt modelId="{15A2EC64-CA78-4934-BD65-FFCCDEB98C83}" type="pres">
      <dgm:prSet presAssocID="{DE14E51F-6A67-4868-AEA1-6398AF7CF9AD}" presName="BalanceSpacing" presStyleCnt="0"/>
      <dgm:spPr/>
    </dgm:pt>
    <dgm:pt modelId="{8AC02427-DF6E-48DC-B307-4AE98E280DC5}" type="pres">
      <dgm:prSet presAssocID="{DE14E51F-6A67-4868-AEA1-6398AF7CF9AD}" presName="BalanceSpacing1" presStyleCnt="0"/>
      <dgm:spPr/>
    </dgm:pt>
    <dgm:pt modelId="{56288D75-7499-4AE6-8EC9-E1711A0C950B}" type="pres">
      <dgm:prSet presAssocID="{4D7D1350-A0CE-41F2-9AFA-D89B5C198DAD}" presName="Accent1Text" presStyleLbl="node1" presStyleIdx="5" presStyleCnt="6"/>
      <dgm:spPr/>
    </dgm:pt>
  </dgm:ptLst>
  <dgm:cxnLst>
    <dgm:cxn modelId="{A9193F06-D340-46BC-A3D6-CA9EA0129C72}" type="presOf" srcId="{2498B153-8592-49FC-B00E-8CB67A3590C6}" destId="{B6C2CCC1-D209-4014-9E56-11069328C41B}" srcOrd="0" destOrd="0" presId="urn:microsoft.com/office/officeart/2008/layout/AlternatingHexagons"/>
    <dgm:cxn modelId="{D07AC91C-4ABC-44FB-B114-557728878357}" type="presOf" srcId="{A5AB40DA-9826-48F1-B888-BE87BA80C3C4}" destId="{57F29F9E-AFCD-4294-BAD2-7FF717EC743E}" srcOrd="0" destOrd="0" presId="urn:microsoft.com/office/officeart/2008/layout/AlternatingHexagons"/>
    <dgm:cxn modelId="{47AD4024-FAFA-4E2C-B43C-5B591F5DD260}" type="presOf" srcId="{39F9E51A-C2F6-4011-B48C-C5246B09B3FB}" destId="{348FFEFD-A633-49BD-9362-37CEE42B5AF2}" srcOrd="0" destOrd="0" presId="urn:microsoft.com/office/officeart/2008/layout/AlternatingHexagons"/>
    <dgm:cxn modelId="{6604F02E-080D-4C7A-A8E0-528CF106A745}" type="presOf" srcId="{DE14E51F-6A67-4868-AEA1-6398AF7CF9AD}" destId="{E345B56E-A788-4837-99BE-7A624A86248E}" srcOrd="0" destOrd="0" presId="urn:microsoft.com/office/officeart/2008/layout/AlternatingHexagons"/>
    <dgm:cxn modelId="{6627EC48-B082-4A4B-B6AF-D9415BD08A8D}" type="presOf" srcId="{A3C26CB4-DB21-433A-A13E-392492E9D48A}" destId="{FA8A5CFE-F62C-4B07-B37B-2230C4C389FC}" srcOrd="0" destOrd="0" presId="urn:microsoft.com/office/officeart/2008/layout/AlternatingHexagons"/>
    <dgm:cxn modelId="{AA0C0088-0E25-4E1B-9769-A6A180C54D42}" srcId="{F689C698-08EA-4ADA-B167-2CF927952FD0}" destId="{2498B153-8592-49FC-B00E-8CB67A3590C6}" srcOrd="1" destOrd="0" parTransId="{2B1A90DD-E16C-49B8-B6C1-3FDF0A722CA3}" sibTransId="{A3C26CB4-DB21-433A-A13E-392492E9D48A}"/>
    <dgm:cxn modelId="{11983FAB-F4B6-4DC4-8581-3ECFD3AEFA7F}" type="presOf" srcId="{F689C698-08EA-4ADA-B167-2CF927952FD0}" destId="{929AE221-2E17-476A-A858-42C5C0CD616A}" srcOrd="0" destOrd="0" presId="urn:microsoft.com/office/officeart/2008/layout/AlternatingHexagons"/>
    <dgm:cxn modelId="{790B0BB5-FE79-4190-8808-78B635CFAEC9}" srcId="{F689C698-08EA-4ADA-B167-2CF927952FD0}" destId="{DE14E51F-6A67-4868-AEA1-6398AF7CF9AD}" srcOrd="2" destOrd="0" parTransId="{CE9A8D2D-8331-438B-BE9C-D96D240AA4E4}" sibTransId="{4D7D1350-A0CE-41F2-9AFA-D89B5C198DAD}"/>
    <dgm:cxn modelId="{2FF450B9-E073-4739-A6CC-110FF239CD1D}" type="presOf" srcId="{4D7D1350-A0CE-41F2-9AFA-D89B5C198DAD}" destId="{56288D75-7499-4AE6-8EC9-E1711A0C950B}" srcOrd="0" destOrd="0" presId="urn:microsoft.com/office/officeart/2008/layout/AlternatingHexagons"/>
    <dgm:cxn modelId="{60E650CA-13A5-42CE-8AEF-DAA3460E3576}" srcId="{F689C698-08EA-4ADA-B167-2CF927952FD0}" destId="{39F9E51A-C2F6-4011-B48C-C5246B09B3FB}" srcOrd="0" destOrd="0" parTransId="{C6C76FAE-427F-4C66-BB18-4F85C9D90620}" sibTransId="{A5AB40DA-9826-48F1-B888-BE87BA80C3C4}"/>
    <dgm:cxn modelId="{25A3BF3E-29AD-4912-966F-FFAA76DF38F7}" type="presParOf" srcId="{929AE221-2E17-476A-A858-42C5C0CD616A}" destId="{D5AD7265-48DB-4FC5-A6AE-7B40CF313EE3}" srcOrd="0" destOrd="0" presId="urn:microsoft.com/office/officeart/2008/layout/AlternatingHexagons"/>
    <dgm:cxn modelId="{F107CD6E-3D20-496E-BFF8-15B32A8BA585}" type="presParOf" srcId="{D5AD7265-48DB-4FC5-A6AE-7B40CF313EE3}" destId="{348FFEFD-A633-49BD-9362-37CEE42B5AF2}" srcOrd="0" destOrd="0" presId="urn:microsoft.com/office/officeart/2008/layout/AlternatingHexagons"/>
    <dgm:cxn modelId="{6C6E7C1B-74C4-47C3-87C0-185FE331E428}" type="presParOf" srcId="{D5AD7265-48DB-4FC5-A6AE-7B40CF313EE3}" destId="{D2E7B73E-1D65-41DC-964E-F0A5CE432D94}" srcOrd="1" destOrd="0" presId="urn:microsoft.com/office/officeart/2008/layout/AlternatingHexagons"/>
    <dgm:cxn modelId="{806A9251-A57C-4798-9F8B-271741EAF299}" type="presParOf" srcId="{D5AD7265-48DB-4FC5-A6AE-7B40CF313EE3}" destId="{ED776E51-D502-4D5A-BAFF-5A8DFAB93F03}" srcOrd="2" destOrd="0" presId="urn:microsoft.com/office/officeart/2008/layout/AlternatingHexagons"/>
    <dgm:cxn modelId="{312958AD-5205-4811-92A6-FE1589B8CBBE}" type="presParOf" srcId="{D5AD7265-48DB-4FC5-A6AE-7B40CF313EE3}" destId="{A51F1E13-DB80-43AB-BFF3-70E59BC58E1D}" srcOrd="3" destOrd="0" presId="urn:microsoft.com/office/officeart/2008/layout/AlternatingHexagons"/>
    <dgm:cxn modelId="{1CBFFDC2-3336-48DA-B8A3-250FC40B95FF}" type="presParOf" srcId="{D5AD7265-48DB-4FC5-A6AE-7B40CF313EE3}" destId="{57F29F9E-AFCD-4294-BAD2-7FF717EC743E}" srcOrd="4" destOrd="0" presId="urn:microsoft.com/office/officeart/2008/layout/AlternatingHexagons"/>
    <dgm:cxn modelId="{258844C0-1F77-42D1-B80B-D80D9C1870EB}" type="presParOf" srcId="{929AE221-2E17-476A-A858-42C5C0CD616A}" destId="{A3B43061-A789-4B78-9F4D-2FCABAA04CA9}" srcOrd="1" destOrd="0" presId="urn:microsoft.com/office/officeart/2008/layout/AlternatingHexagons"/>
    <dgm:cxn modelId="{C70B9D7F-CA71-4951-A316-4CCFE1B36EA9}" type="presParOf" srcId="{929AE221-2E17-476A-A858-42C5C0CD616A}" destId="{162AC454-D183-45B6-9E92-C394AA2AE336}" srcOrd="2" destOrd="0" presId="urn:microsoft.com/office/officeart/2008/layout/AlternatingHexagons"/>
    <dgm:cxn modelId="{AD97E39C-EE9A-4554-A628-2F969902516B}" type="presParOf" srcId="{162AC454-D183-45B6-9E92-C394AA2AE336}" destId="{B6C2CCC1-D209-4014-9E56-11069328C41B}" srcOrd="0" destOrd="0" presId="urn:microsoft.com/office/officeart/2008/layout/AlternatingHexagons"/>
    <dgm:cxn modelId="{5CD6A18E-439E-4209-8A33-347EEA1A4681}" type="presParOf" srcId="{162AC454-D183-45B6-9E92-C394AA2AE336}" destId="{6571BB34-9A5E-45FA-9C0C-6F0A3A4FACB4}" srcOrd="1" destOrd="0" presId="urn:microsoft.com/office/officeart/2008/layout/AlternatingHexagons"/>
    <dgm:cxn modelId="{0C5405F5-BB6C-4E5F-AD65-5172C547D007}" type="presParOf" srcId="{162AC454-D183-45B6-9E92-C394AA2AE336}" destId="{9F7E798F-2AA0-412C-BD26-AA5DFC97A396}" srcOrd="2" destOrd="0" presId="urn:microsoft.com/office/officeart/2008/layout/AlternatingHexagons"/>
    <dgm:cxn modelId="{039AF917-3929-4EE3-BAB8-7218C585984B}" type="presParOf" srcId="{162AC454-D183-45B6-9E92-C394AA2AE336}" destId="{564F79C5-405C-4747-8DF3-23F8EE8D7BCE}" srcOrd="3" destOrd="0" presId="urn:microsoft.com/office/officeart/2008/layout/AlternatingHexagons"/>
    <dgm:cxn modelId="{53035FBB-3932-4424-9AA3-56075867B119}" type="presParOf" srcId="{162AC454-D183-45B6-9E92-C394AA2AE336}" destId="{FA8A5CFE-F62C-4B07-B37B-2230C4C389FC}" srcOrd="4" destOrd="0" presId="urn:microsoft.com/office/officeart/2008/layout/AlternatingHexagons"/>
    <dgm:cxn modelId="{EFB01364-75DA-43CD-8836-8423233234E3}" type="presParOf" srcId="{929AE221-2E17-476A-A858-42C5C0CD616A}" destId="{7203657A-9F31-4771-83AA-105E89B9D0F7}" srcOrd="3" destOrd="0" presId="urn:microsoft.com/office/officeart/2008/layout/AlternatingHexagons"/>
    <dgm:cxn modelId="{63C09DA0-23D3-41AA-A716-342D0EE51900}" type="presParOf" srcId="{929AE221-2E17-476A-A858-42C5C0CD616A}" destId="{0D57CD34-7C4D-4DEE-BEC4-BD34DAFBDC9E}" srcOrd="4" destOrd="0" presId="urn:microsoft.com/office/officeart/2008/layout/AlternatingHexagons"/>
    <dgm:cxn modelId="{B15967A4-AC49-410C-BD88-20A4396CB1F1}" type="presParOf" srcId="{0D57CD34-7C4D-4DEE-BEC4-BD34DAFBDC9E}" destId="{E345B56E-A788-4837-99BE-7A624A86248E}" srcOrd="0" destOrd="0" presId="urn:microsoft.com/office/officeart/2008/layout/AlternatingHexagons"/>
    <dgm:cxn modelId="{9C2CE3CB-1E8B-44EC-B08E-D5F912C83A4D}" type="presParOf" srcId="{0D57CD34-7C4D-4DEE-BEC4-BD34DAFBDC9E}" destId="{21BCF30A-1F5D-43CB-AFAE-191C2C84717E}" srcOrd="1" destOrd="0" presId="urn:microsoft.com/office/officeart/2008/layout/AlternatingHexagons"/>
    <dgm:cxn modelId="{F662BD6A-E2BF-4A0C-ABE7-C40F22DF32F5}" type="presParOf" srcId="{0D57CD34-7C4D-4DEE-BEC4-BD34DAFBDC9E}" destId="{15A2EC64-CA78-4934-BD65-FFCCDEB98C83}" srcOrd="2" destOrd="0" presId="urn:microsoft.com/office/officeart/2008/layout/AlternatingHexagons"/>
    <dgm:cxn modelId="{C43414EB-EAD8-4F39-BB54-3A9FC44F7D78}" type="presParOf" srcId="{0D57CD34-7C4D-4DEE-BEC4-BD34DAFBDC9E}" destId="{8AC02427-DF6E-48DC-B307-4AE98E280DC5}" srcOrd="3" destOrd="0" presId="urn:microsoft.com/office/officeart/2008/layout/AlternatingHexagons"/>
    <dgm:cxn modelId="{04C4DB31-4FD0-4E3E-A8AA-2561BFA5583A}" type="presParOf" srcId="{0D57CD34-7C4D-4DEE-BEC4-BD34DAFBDC9E}" destId="{56288D75-7499-4AE6-8EC9-E1711A0C950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9DED6A-F7B1-4D92-880D-8311AE527C7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944054-E1B9-4C02-855D-2FB7E2CC0A74}">
      <dgm:prSet phldrT="[Text]"/>
      <dgm:spPr/>
      <dgm:t>
        <a:bodyPr/>
        <a:lstStyle/>
        <a:p>
          <a:r>
            <a:rPr lang="en-US"/>
            <a:t>Last value	</a:t>
          </a:r>
        </a:p>
      </dgm:t>
    </dgm:pt>
    <dgm:pt modelId="{B32C0417-9E8A-48B0-86F0-C080C604A74C}" type="parTrans" cxnId="{0641D202-6877-439B-B2FD-D4355052881B}">
      <dgm:prSet/>
      <dgm:spPr/>
      <dgm:t>
        <a:bodyPr/>
        <a:lstStyle/>
        <a:p>
          <a:endParaRPr lang="en-US"/>
        </a:p>
      </dgm:t>
    </dgm:pt>
    <dgm:pt modelId="{079C4BB7-C2BA-481F-83F3-2A2319ED21FE}" type="sibTrans" cxnId="{0641D202-6877-439B-B2FD-D4355052881B}">
      <dgm:prSet/>
      <dgm:spPr/>
      <dgm:t>
        <a:bodyPr/>
        <a:lstStyle/>
        <a:p>
          <a:endParaRPr lang="en-US"/>
        </a:p>
      </dgm:t>
    </dgm:pt>
    <dgm:pt modelId="{085E1027-B333-4C05-8DB8-E89EC8D131E1}">
      <dgm:prSet phldrT="[Text]"/>
      <dgm:spPr/>
      <dgm:t>
        <a:bodyPr/>
        <a:lstStyle/>
        <a:p>
          <a:r>
            <a:rPr lang="en-US"/>
            <a:t>Stride based</a:t>
          </a:r>
        </a:p>
      </dgm:t>
    </dgm:pt>
    <dgm:pt modelId="{B872EE0B-F5F3-40C2-998F-7B9940E57C51}" type="parTrans" cxnId="{12F6942A-EA4E-4AEF-943A-4F06C1E4AC0C}">
      <dgm:prSet/>
      <dgm:spPr/>
      <dgm:t>
        <a:bodyPr/>
        <a:lstStyle/>
        <a:p>
          <a:endParaRPr lang="en-US"/>
        </a:p>
      </dgm:t>
    </dgm:pt>
    <dgm:pt modelId="{BE143063-169A-4A72-B86F-DBB1B410F8BE}" type="sibTrans" cxnId="{12F6942A-EA4E-4AEF-943A-4F06C1E4AC0C}">
      <dgm:prSet/>
      <dgm:spPr/>
      <dgm:t>
        <a:bodyPr/>
        <a:lstStyle/>
        <a:p>
          <a:endParaRPr lang="en-US"/>
        </a:p>
      </dgm:t>
    </dgm:pt>
    <dgm:pt modelId="{73F0F7BB-DDEB-44C6-B80D-A2F057D1F345}">
      <dgm:prSet phldrT="[Text]"/>
      <dgm:spPr/>
      <dgm:t>
        <a:bodyPr/>
        <a:lstStyle/>
        <a:p>
          <a:r>
            <a:rPr lang="en-US"/>
            <a:t>Based on profiling results</a:t>
          </a:r>
        </a:p>
      </dgm:t>
    </dgm:pt>
    <dgm:pt modelId="{DB1759EA-7D64-4954-9625-30B11EEAA322}" type="parTrans" cxnId="{22352543-BCC6-4F3F-A2A8-F35E1C46AE0B}">
      <dgm:prSet/>
      <dgm:spPr/>
      <dgm:t>
        <a:bodyPr/>
        <a:lstStyle/>
        <a:p>
          <a:endParaRPr lang="en-US"/>
        </a:p>
      </dgm:t>
    </dgm:pt>
    <dgm:pt modelId="{20ACC97D-DA46-4065-8DC2-955558C0D586}" type="sibTrans" cxnId="{22352543-BCC6-4F3F-A2A8-F35E1C46AE0B}">
      <dgm:prSet/>
      <dgm:spPr/>
      <dgm:t>
        <a:bodyPr/>
        <a:lstStyle/>
        <a:p>
          <a:endParaRPr lang="en-US"/>
        </a:p>
      </dgm:t>
    </dgm:pt>
    <dgm:pt modelId="{1995E5D2-AF6C-4117-A497-061298EF31B1}" type="pres">
      <dgm:prSet presAssocID="{A19DED6A-F7B1-4D92-880D-8311AE527C72}" presName="linear" presStyleCnt="0">
        <dgm:presLayoutVars>
          <dgm:dir/>
          <dgm:animLvl val="lvl"/>
          <dgm:resizeHandles val="exact"/>
        </dgm:presLayoutVars>
      </dgm:prSet>
      <dgm:spPr/>
    </dgm:pt>
    <dgm:pt modelId="{4731F8AA-45D0-4CEF-87B6-129611F0FC54}" type="pres">
      <dgm:prSet presAssocID="{6E944054-E1B9-4C02-855D-2FB7E2CC0A74}" presName="parentLin" presStyleCnt="0"/>
      <dgm:spPr/>
    </dgm:pt>
    <dgm:pt modelId="{64386995-DABE-444B-8717-7879C3B50A6B}" type="pres">
      <dgm:prSet presAssocID="{6E944054-E1B9-4C02-855D-2FB7E2CC0A74}" presName="parentLeftMargin" presStyleLbl="node1" presStyleIdx="0" presStyleCnt="3"/>
      <dgm:spPr/>
    </dgm:pt>
    <dgm:pt modelId="{A0A94658-EF8C-44CC-91DF-0550D555ABD9}" type="pres">
      <dgm:prSet presAssocID="{6E944054-E1B9-4C02-855D-2FB7E2CC0A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7812CE-3C0D-41C9-8F4B-74B36C282652}" type="pres">
      <dgm:prSet presAssocID="{6E944054-E1B9-4C02-855D-2FB7E2CC0A74}" presName="negativeSpace" presStyleCnt="0"/>
      <dgm:spPr/>
    </dgm:pt>
    <dgm:pt modelId="{84E0D2AA-B43A-444C-ACFD-1B47340CD67B}" type="pres">
      <dgm:prSet presAssocID="{6E944054-E1B9-4C02-855D-2FB7E2CC0A74}" presName="childText" presStyleLbl="conFgAcc1" presStyleIdx="0" presStyleCnt="3">
        <dgm:presLayoutVars>
          <dgm:bulletEnabled val="1"/>
        </dgm:presLayoutVars>
      </dgm:prSet>
      <dgm:spPr/>
    </dgm:pt>
    <dgm:pt modelId="{89903D7B-A35B-456E-9DAF-3906FBC085E7}" type="pres">
      <dgm:prSet presAssocID="{079C4BB7-C2BA-481F-83F3-2A2319ED21FE}" presName="spaceBetweenRectangles" presStyleCnt="0"/>
      <dgm:spPr/>
    </dgm:pt>
    <dgm:pt modelId="{13704C82-977F-4BF7-A9C4-8A1FCF967C8C}" type="pres">
      <dgm:prSet presAssocID="{085E1027-B333-4C05-8DB8-E89EC8D131E1}" presName="parentLin" presStyleCnt="0"/>
      <dgm:spPr/>
    </dgm:pt>
    <dgm:pt modelId="{21DAB6F7-932B-4282-882F-452B1F67E679}" type="pres">
      <dgm:prSet presAssocID="{085E1027-B333-4C05-8DB8-E89EC8D131E1}" presName="parentLeftMargin" presStyleLbl="node1" presStyleIdx="0" presStyleCnt="3"/>
      <dgm:spPr/>
    </dgm:pt>
    <dgm:pt modelId="{2F6B91A1-941E-4333-92D3-91C18E8733D6}" type="pres">
      <dgm:prSet presAssocID="{085E1027-B333-4C05-8DB8-E89EC8D131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904C6F-F8AE-4B32-92F3-A6400A8D63BB}" type="pres">
      <dgm:prSet presAssocID="{085E1027-B333-4C05-8DB8-E89EC8D131E1}" presName="negativeSpace" presStyleCnt="0"/>
      <dgm:spPr/>
    </dgm:pt>
    <dgm:pt modelId="{85720DDC-23C3-420E-850B-3F09F08F5E04}" type="pres">
      <dgm:prSet presAssocID="{085E1027-B333-4C05-8DB8-E89EC8D131E1}" presName="childText" presStyleLbl="conFgAcc1" presStyleIdx="1" presStyleCnt="3">
        <dgm:presLayoutVars>
          <dgm:bulletEnabled val="1"/>
        </dgm:presLayoutVars>
      </dgm:prSet>
      <dgm:spPr/>
    </dgm:pt>
    <dgm:pt modelId="{CA9914A2-219E-48EA-92BB-BFCD36EBA72B}" type="pres">
      <dgm:prSet presAssocID="{BE143063-169A-4A72-B86F-DBB1B410F8BE}" presName="spaceBetweenRectangles" presStyleCnt="0"/>
      <dgm:spPr/>
    </dgm:pt>
    <dgm:pt modelId="{05CA09CE-DCBD-4174-8D6A-07520470698A}" type="pres">
      <dgm:prSet presAssocID="{73F0F7BB-DDEB-44C6-B80D-A2F057D1F345}" presName="parentLin" presStyleCnt="0"/>
      <dgm:spPr/>
    </dgm:pt>
    <dgm:pt modelId="{FFE89A23-4264-4210-BDC1-823BE0C5CB0D}" type="pres">
      <dgm:prSet presAssocID="{73F0F7BB-DDEB-44C6-B80D-A2F057D1F345}" presName="parentLeftMargin" presStyleLbl="node1" presStyleIdx="1" presStyleCnt="3"/>
      <dgm:spPr/>
    </dgm:pt>
    <dgm:pt modelId="{D9849C6B-4BE8-4733-9371-ED2F3DB27504}" type="pres">
      <dgm:prSet presAssocID="{73F0F7BB-DDEB-44C6-B80D-A2F057D1F3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184AF2E-79FD-4E1B-9730-56878204AE2B}" type="pres">
      <dgm:prSet presAssocID="{73F0F7BB-DDEB-44C6-B80D-A2F057D1F345}" presName="negativeSpace" presStyleCnt="0"/>
      <dgm:spPr/>
    </dgm:pt>
    <dgm:pt modelId="{76707C00-140B-496A-9BCB-C7CB65FA7DDB}" type="pres">
      <dgm:prSet presAssocID="{73F0F7BB-DDEB-44C6-B80D-A2F057D1F3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41D202-6877-439B-B2FD-D4355052881B}" srcId="{A19DED6A-F7B1-4D92-880D-8311AE527C72}" destId="{6E944054-E1B9-4C02-855D-2FB7E2CC0A74}" srcOrd="0" destOrd="0" parTransId="{B32C0417-9E8A-48B0-86F0-C080C604A74C}" sibTransId="{079C4BB7-C2BA-481F-83F3-2A2319ED21FE}"/>
    <dgm:cxn modelId="{B5C58406-F545-4C49-B53A-ACC871C078D5}" type="presOf" srcId="{6E944054-E1B9-4C02-855D-2FB7E2CC0A74}" destId="{64386995-DABE-444B-8717-7879C3B50A6B}" srcOrd="0" destOrd="0" presId="urn:microsoft.com/office/officeart/2005/8/layout/list1"/>
    <dgm:cxn modelId="{12F6942A-EA4E-4AEF-943A-4F06C1E4AC0C}" srcId="{A19DED6A-F7B1-4D92-880D-8311AE527C72}" destId="{085E1027-B333-4C05-8DB8-E89EC8D131E1}" srcOrd="1" destOrd="0" parTransId="{B872EE0B-F5F3-40C2-998F-7B9940E57C51}" sibTransId="{BE143063-169A-4A72-B86F-DBB1B410F8BE}"/>
    <dgm:cxn modelId="{8F21A137-3FCA-4A45-9190-E8E6D1ADB888}" type="presOf" srcId="{A19DED6A-F7B1-4D92-880D-8311AE527C72}" destId="{1995E5D2-AF6C-4117-A497-061298EF31B1}" srcOrd="0" destOrd="0" presId="urn:microsoft.com/office/officeart/2005/8/layout/list1"/>
    <dgm:cxn modelId="{41C4B95E-BFA7-4BD7-804C-BAF6583BE9DF}" type="presOf" srcId="{73F0F7BB-DDEB-44C6-B80D-A2F057D1F345}" destId="{D9849C6B-4BE8-4733-9371-ED2F3DB27504}" srcOrd="1" destOrd="0" presId="urn:microsoft.com/office/officeart/2005/8/layout/list1"/>
    <dgm:cxn modelId="{22352543-BCC6-4F3F-A2A8-F35E1C46AE0B}" srcId="{A19DED6A-F7B1-4D92-880D-8311AE527C72}" destId="{73F0F7BB-DDEB-44C6-B80D-A2F057D1F345}" srcOrd="2" destOrd="0" parTransId="{DB1759EA-7D64-4954-9625-30B11EEAA322}" sibTransId="{20ACC97D-DA46-4065-8DC2-955558C0D586}"/>
    <dgm:cxn modelId="{A133FDB6-399F-4527-86CC-ADB1C8CF1FB5}" type="presOf" srcId="{085E1027-B333-4C05-8DB8-E89EC8D131E1}" destId="{2F6B91A1-941E-4333-92D3-91C18E8733D6}" srcOrd="1" destOrd="0" presId="urn:microsoft.com/office/officeart/2005/8/layout/list1"/>
    <dgm:cxn modelId="{60BE6CB8-371F-4B9A-AE23-051D10E837F4}" type="presOf" srcId="{6E944054-E1B9-4C02-855D-2FB7E2CC0A74}" destId="{A0A94658-EF8C-44CC-91DF-0550D555ABD9}" srcOrd="1" destOrd="0" presId="urn:microsoft.com/office/officeart/2005/8/layout/list1"/>
    <dgm:cxn modelId="{D9F2BCBD-5088-412F-9FBA-00F10B8CFCBF}" type="presOf" srcId="{085E1027-B333-4C05-8DB8-E89EC8D131E1}" destId="{21DAB6F7-932B-4282-882F-452B1F67E679}" srcOrd="0" destOrd="0" presId="urn:microsoft.com/office/officeart/2005/8/layout/list1"/>
    <dgm:cxn modelId="{62E343D6-B838-4DBB-9E95-CD47677C9DD3}" type="presOf" srcId="{73F0F7BB-DDEB-44C6-B80D-A2F057D1F345}" destId="{FFE89A23-4264-4210-BDC1-823BE0C5CB0D}" srcOrd="0" destOrd="0" presId="urn:microsoft.com/office/officeart/2005/8/layout/list1"/>
    <dgm:cxn modelId="{FDA1A013-1384-4278-951F-E971FD517992}" type="presParOf" srcId="{1995E5D2-AF6C-4117-A497-061298EF31B1}" destId="{4731F8AA-45D0-4CEF-87B6-129611F0FC54}" srcOrd="0" destOrd="0" presId="urn:microsoft.com/office/officeart/2005/8/layout/list1"/>
    <dgm:cxn modelId="{97B62577-BBED-4793-84F7-D82D359CB262}" type="presParOf" srcId="{4731F8AA-45D0-4CEF-87B6-129611F0FC54}" destId="{64386995-DABE-444B-8717-7879C3B50A6B}" srcOrd="0" destOrd="0" presId="urn:microsoft.com/office/officeart/2005/8/layout/list1"/>
    <dgm:cxn modelId="{4FB45828-8A31-4F71-8F1B-086618EC4FA1}" type="presParOf" srcId="{4731F8AA-45D0-4CEF-87B6-129611F0FC54}" destId="{A0A94658-EF8C-44CC-91DF-0550D555ABD9}" srcOrd="1" destOrd="0" presId="urn:microsoft.com/office/officeart/2005/8/layout/list1"/>
    <dgm:cxn modelId="{B7F06364-F01B-48D0-B725-3E44A383A280}" type="presParOf" srcId="{1995E5D2-AF6C-4117-A497-061298EF31B1}" destId="{F47812CE-3C0D-41C9-8F4B-74B36C282652}" srcOrd="1" destOrd="0" presId="urn:microsoft.com/office/officeart/2005/8/layout/list1"/>
    <dgm:cxn modelId="{BDE800EA-B664-4E79-A4AF-B3DBCA3FFBB9}" type="presParOf" srcId="{1995E5D2-AF6C-4117-A497-061298EF31B1}" destId="{84E0D2AA-B43A-444C-ACFD-1B47340CD67B}" srcOrd="2" destOrd="0" presId="urn:microsoft.com/office/officeart/2005/8/layout/list1"/>
    <dgm:cxn modelId="{E838AB9E-7CD8-457E-BD3A-504B0037C440}" type="presParOf" srcId="{1995E5D2-AF6C-4117-A497-061298EF31B1}" destId="{89903D7B-A35B-456E-9DAF-3906FBC085E7}" srcOrd="3" destOrd="0" presId="urn:microsoft.com/office/officeart/2005/8/layout/list1"/>
    <dgm:cxn modelId="{9A8C9979-0D77-4658-A76F-8A733E413CF3}" type="presParOf" srcId="{1995E5D2-AF6C-4117-A497-061298EF31B1}" destId="{13704C82-977F-4BF7-A9C4-8A1FCF967C8C}" srcOrd="4" destOrd="0" presId="urn:microsoft.com/office/officeart/2005/8/layout/list1"/>
    <dgm:cxn modelId="{A7BC3512-D3B4-4DB0-AF05-BF64E712F224}" type="presParOf" srcId="{13704C82-977F-4BF7-A9C4-8A1FCF967C8C}" destId="{21DAB6F7-932B-4282-882F-452B1F67E679}" srcOrd="0" destOrd="0" presId="urn:microsoft.com/office/officeart/2005/8/layout/list1"/>
    <dgm:cxn modelId="{160D5E34-408F-47B9-A241-973FCC2EA9D1}" type="presParOf" srcId="{13704C82-977F-4BF7-A9C4-8A1FCF967C8C}" destId="{2F6B91A1-941E-4333-92D3-91C18E8733D6}" srcOrd="1" destOrd="0" presId="urn:microsoft.com/office/officeart/2005/8/layout/list1"/>
    <dgm:cxn modelId="{E18101DF-398B-4EE8-A9D5-D9D54B4CC2DF}" type="presParOf" srcId="{1995E5D2-AF6C-4117-A497-061298EF31B1}" destId="{E6904C6F-F8AE-4B32-92F3-A6400A8D63BB}" srcOrd="5" destOrd="0" presId="urn:microsoft.com/office/officeart/2005/8/layout/list1"/>
    <dgm:cxn modelId="{C3C3D376-4EFD-4E22-A15B-5AA11D47252D}" type="presParOf" srcId="{1995E5D2-AF6C-4117-A497-061298EF31B1}" destId="{85720DDC-23C3-420E-850B-3F09F08F5E04}" srcOrd="6" destOrd="0" presId="urn:microsoft.com/office/officeart/2005/8/layout/list1"/>
    <dgm:cxn modelId="{CB78EA75-DFC5-4AD2-8D82-EA60637AA20F}" type="presParOf" srcId="{1995E5D2-AF6C-4117-A497-061298EF31B1}" destId="{CA9914A2-219E-48EA-92BB-BFCD36EBA72B}" srcOrd="7" destOrd="0" presId="urn:microsoft.com/office/officeart/2005/8/layout/list1"/>
    <dgm:cxn modelId="{B92818D3-DC85-41E0-B796-67FC63D2CC46}" type="presParOf" srcId="{1995E5D2-AF6C-4117-A497-061298EF31B1}" destId="{05CA09CE-DCBD-4174-8D6A-07520470698A}" srcOrd="8" destOrd="0" presId="urn:microsoft.com/office/officeart/2005/8/layout/list1"/>
    <dgm:cxn modelId="{0906D63F-D144-4494-B24F-626D6DCBB667}" type="presParOf" srcId="{05CA09CE-DCBD-4174-8D6A-07520470698A}" destId="{FFE89A23-4264-4210-BDC1-823BE0C5CB0D}" srcOrd="0" destOrd="0" presId="urn:microsoft.com/office/officeart/2005/8/layout/list1"/>
    <dgm:cxn modelId="{26BF7F4E-64EE-489D-B89E-F2B6AB7259CD}" type="presParOf" srcId="{05CA09CE-DCBD-4174-8D6A-07520470698A}" destId="{D9849C6B-4BE8-4733-9371-ED2F3DB27504}" srcOrd="1" destOrd="0" presId="urn:microsoft.com/office/officeart/2005/8/layout/list1"/>
    <dgm:cxn modelId="{AC669E19-9A50-47D9-AFDD-BD41D73621B6}" type="presParOf" srcId="{1995E5D2-AF6C-4117-A497-061298EF31B1}" destId="{5184AF2E-79FD-4E1B-9730-56878204AE2B}" srcOrd="9" destOrd="0" presId="urn:microsoft.com/office/officeart/2005/8/layout/list1"/>
    <dgm:cxn modelId="{6D60D0F0-0F88-4856-8B12-E6E51D08E848}" type="presParOf" srcId="{1995E5D2-AF6C-4117-A497-061298EF31B1}" destId="{76707C00-140B-496A-9BCB-C7CB65FA7D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EBDD18-01C7-4887-96E0-2FE44463243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BEC1F-77D6-459C-BAEE-D4752D76BFAE}">
      <dgm:prSet phldrT="[Text]"/>
      <dgm:spPr/>
      <dgm:t>
        <a:bodyPr/>
        <a:lstStyle/>
        <a:p>
          <a:r>
            <a:rPr lang="en-US" dirty="0"/>
            <a:t>EPIC</a:t>
          </a:r>
        </a:p>
      </dgm:t>
    </dgm:pt>
    <dgm:pt modelId="{24F3D626-CA84-45B5-8722-27DECD839ADB}" type="parTrans" cxnId="{82D463BC-260C-4789-8E32-C023C6A2511F}">
      <dgm:prSet/>
      <dgm:spPr/>
      <dgm:t>
        <a:bodyPr/>
        <a:lstStyle/>
        <a:p>
          <a:endParaRPr lang="en-US"/>
        </a:p>
      </dgm:t>
    </dgm:pt>
    <dgm:pt modelId="{281C90AB-D538-4058-B8DB-9544FD98B281}" type="sibTrans" cxnId="{82D463BC-260C-4789-8E32-C023C6A2511F}">
      <dgm:prSet/>
      <dgm:spPr/>
      <dgm:t>
        <a:bodyPr/>
        <a:lstStyle/>
        <a:p>
          <a:endParaRPr lang="en-US"/>
        </a:p>
      </dgm:t>
    </dgm:pt>
    <dgm:pt modelId="{AC0E1EAC-C9CC-44A5-BA96-724BE186F941}">
      <dgm:prSet phldrT="[Text]"/>
      <dgm:spPr/>
      <dgm:t>
        <a:bodyPr/>
        <a:lstStyle/>
        <a:p>
          <a:r>
            <a:rPr lang="en-US" dirty="0"/>
            <a:t>VLIW</a:t>
          </a:r>
        </a:p>
      </dgm:t>
    </dgm:pt>
    <dgm:pt modelId="{34280E2D-CAB2-4284-B7C0-66936B9C21C4}" type="parTrans" cxnId="{78994B99-369D-4F26-A853-972759B6C675}">
      <dgm:prSet/>
      <dgm:spPr/>
      <dgm:t>
        <a:bodyPr/>
        <a:lstStyle/>
        <a:p>
          <a:endParaRPr lang="en-US"/>
        </a:p>
      </dgm:t>
    </dgm:pt>
    <dgm:pt modelId="{4BFC8542-5332-41BF-8B59-A659A204DCD0}" type="sibTrans" cxnId="{78994B99-369D-4F26-A853-972759B6C675}">
      <dgm:prSet/>
      <dgm:spPr/>
      <dgm:t>
        <a:bodyPr/>
        <a:lstStyle/>
        <a:p>
          <a:endParaRPr lang="en-US"/>
        </a:p>
      </dgm:t>
    </dgm:pt>
    <dgm:pt modelId="{898EC62D-FB77-4563-A4F6-67A76D928EBA}" type="pres">
      <dgm:prSet presAssocID="{8BEBDD18-01C7-4887-96E0-2FE44463243A}" presName="compositeShape" presStyleCnt="0">
        <dgm:presLayoutVars>
          <dgm:chMax val="2"/>
          <dgm:dir/>
          <dgm:resizeHandles val="exact"/>
        </dgm:presLayoutVars>
      </dgm:prSet>
      <dgm:spPr/>
    </dgm:pt>
    <dgm:pt modelId="{CCA2A709-DF40-4085-B762-6A376F94BC1D}" type="pres">
      <dgm:prSet presAssocID="{8BEBDD18-01C7-4887-96E0-2FE44463243A}" presName="divider" presStyleLbl="fgShp" presStyleIdx="0" presStyleCnt="1"/>
      <dgm:spPr/>
    </dgm:pt>
    <dgm:pt modelId="{AEF3A0C8-B1F9-40B2-BAFE-E82DE43E0452}" type="pres">
      <dgm:prSet presAssocID="{F6BBEC1F-77D6-459C-BAEE-D4752D76BFAE}" presName="downArrow" presStyleLbl="node1" presStyleIdx="0" presStyleCnt="2"/>
      <dgm:spPr/>
    </dgm:pt>
    <dgm:pt modelId="{48AF40A3-779D-4ACF-932C-565042F2D920}" type="pres">
      <dgm:prSet presAssocID="{F6BBEC1F-77D6-459C-BAEE-D4752D76BFAE}" presName="downArrowText" presStyleLbl="revTx" presStyleIdx="0" presStyleCnt="2">
        <dgm:presLayoutVars>
          <dgm:bulletEnabled val="1"/>
        </dgm:presLayoutVars>
      </dgm:prSet>
      <dgm:spPr/>
    </dgm:pt>
    <dgm:pt modelId="{5A23481D-F992-4F7D-AAAA-F87F930A0B03}" type="pres">
      <dgm:prSet presAssocID="{AC0E1EAC-C9CC-44A5-BA96-724BE186F941}" presName="upArrow" presStyleLbl="node1" presStyleIdx="1" presStyleCnt="2"/>
      <dgm:spPr/>
    </dgm:pt>
    <dgm:pt modelId="{82156870-65B1-4103-9BA3-7282D03C8E78}" type="pres">
      <dgm:prSet presAssocID="{AC0E1EAC-C9CC-44A5-BA96-724BE186F94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25041700-0B34-4147-A9AC-4FD651430F1D}" type="presOf" srcId="{AC0E1EAC-C9CC-44A5-BA96-724BE186F941}" destId="{82156870-65B1-4103-9BA3-7282D03C8E78}" srcOrd="0" destOrd="0" presId="urn:microsoft.com/office/officeart/2005/8/layout/arrow3"/>
    <dgm:cxn modelId="{FBA6CA03-3C05-49ED-AE21-9254EE1CD8E6}" type="presOf" srcId="{8BEBDD18-01C7-4887-96E0-2FE44463243A}" destId="{898EC62D-FB77-4563-A4F6-67A76D928EBA}" srcOrd="0" destOrd="0" presId="urn:microsoft.com/office/officeart/2005/8/layout/arrow3"/>
    <dgm:cxn modelId="{41A01A76-3E10-420D-857D-4E932E4DAD0E}" type="presOf" srcId="{F6BBEC1F-77D6-459C-BAEE-D4752D76BFAE}" destId="{48AF40A3-779D-4ACF-932C-565042F2D920}" srcOrd="0" destOrd="0" presId="urn:microsoft.com/office/officeart/2005/8/layout/arrow3"/>
    <dgm:cxn modelId="{78994B99-369D-4F26-A853-972759B6C675}" srcId="{8BEBDD18-01C7-4887-96E0-2FE44463243A}" destId="{AC0E1EAC-C9CC-44A5-BA96-724BE186F941}" srcOrd="1" destOrd="0" parTransId="{34280E2D-CAB2-4284-B7C0-66936B9C21C4}" sibTransId="{4BFC8542-5332-41BF-8B59-A659A204DCD0}"/>
    <dgm:cxn modelId="{82D463BC-260C-4789-8E32-C023C6A2511F}" srcId="{8BEBDD18-01C7-4887-96E0-2FE44463243A}" destId="{F6BBEC1F-77D6-459C-BAEE-D4752D76BFAE}" srcOrd="0" destOrd="0" parTransId="{24F3D626-CA84-45B5-8722-27DECD839ADB}" sibTransId="{281C90AB-D538-4058-B8DB-9544FD98B281}"/>
    <dgm:cxn modelId="{F2FE97FE-0793-4399-9A04-EA616A43A223}" type="presParOf" srcId="{898EC62D-FB77-4563-A4F6-67A76D928EBA}" destId="{CCA2A709-DF40-4085-B762-6A376F94BC1D}" srcOrd="0" destOrd="0" presId="urn:microsoft.com/office/officeart/2005/8/layout/arrow3"/>
    <dgm:cxn modelId="{7614AB1D-7793-4E45-885B-E50777D9C218}" type="presParOf" srcId="{898EC62D-FB77-4563-A4F6-67A76D928EBA}" destId="{AEF3A0C8-B1F9-40B2-BAFE-E82DE43E0452}" srcOrd="1" destOrd="0" presId="urn:microsoft.com/office/officeart/2005/8/layout/arrow3"/>
    <dgm:cxn modelId="{546909A4-4F3D-419B-B62F-D1D3A113E185}" type="presParOf" srcId="{898EC62D-FB77-4563-A4F6-67A76D928EBA}" destId="{48AF40A3-779D-4ACF-932C-565042F2D920}" srcOrd="2" destOrd="0" presId="urn:microsoft.com/office/officeart/2005/8/layout/arrow3"/>
    <dgm:cxn modelId="{19A1E8F4-880D-437C-9BEA-B1AD778D5619}" type="presParOf" srcId="{898EC62D-FB77-4563-A4F6-67A76D928EBA}" destId="{5A23481D-F992-4F7D-AAAA-F87F930A0B03}" srcOrd="3" destOrd="0" presId="urn:microsoft.com/office/officeart/2005/8/layout/arrow3"/>
    <dgm:cxn modelId="{BD3C478D-ECC7-469C-A156-F3FED5AA196E}" type="presParOf" srcId="{898EC62D-FB77-4563-A4F6-67A76D928EBA}" destId="{82156870-65B1-4103-9BA3-7282D03C8E7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OOO Pipelines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err="1"/>
            <a:t>Wakup</a:t>
          </a:r>
          <a:r>
            <a:rPr lang="en-US" sz="3000" kern="1200"/>
            <a:t>/select Mechanism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Instruction commit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49EBE-7CC1-4614-A0B6-A24F8E836373}">
      <dsp:nvSpPr>
        <dsp:cNvPr id="0" name=""/>
        <dsp:cNvSpPr/>
      </dsp:nvSpPr>
      <dsp:spPr>
        <a:xfrm>
          <a:off x="0" y="417429"/>
          <a:ext cx="84284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61479-D7A3-48BD-A956-99F6A6DAD3E1}">
      <dsp:nvSpPr>
        <dsp:cNvPr id="0" name=""/>
        <dsp:cNvSpPr/>
      </dsp:nvSpPr>
      <dsp:spPr>
        <a:xfrm>
          <a:off x="421422" y="63189"/>
          <a:ext cx="589992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03" tIns="0" rIns="22300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Address Speculation</a:t>
          </a:r>
        </a:p>
      </dsp:txBody>
      <dsp:txXfrm>
        <a:off x="456007" y="97774"/>
        <a:ext cx="5830750" cy="639310"/>
      </dsp:txXfrm>
    </dsp:sp>
    <dsp:sp modelId="{CAA4EDB0-3091-48C0-B174-3C4367609340}">
      <dsp:nvSpPr>
        <dsp:cNvPr id="0" name=""/>
        <dsp:cNvSpPr/>
      </dsp:nvSpPr>
      <dsp:spPr>
        <a:xfrm>
          <a:off x="0" y="1506069"/>
          <a:ext cx="84284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038793"/>
              <a:satOff val="-249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83714-EAEC-4C83-B3DC-72A4AE2BCC72}">
      <dsp:nvSpPr>
        <dsp:cNvPr id="0" name=""/>
        <dsp:cNvSpPr/>
      </dsp:nvSpPr>
      <dsp:spPr>
        <a:xfrm>
          <a:off x="421422" y="1151829"/>
          <a:ext cx="5899920" cy="708480"/>
        </a:xfrm>
        <a:prstGeom prst="roundRect">
          <a:avLst/>
        </a:prstGeom>
        <a:solidFill>
          <a:schemeClr val="accent2">
            <a:hueOff val="4038793"/>
            <a:satOff val="-249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03" tIns="0" rIns="22300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Load-Store Dependence Speculation</a:t>
          </a:r>
        </a:p>
      </dsp:txBody>
      <dsp:txXfrm>
        <a:off x="456007" y="1186414"/>
        <a:ext cx="5830750" cy="639310"/>
      </dsp:txXfrm>
    </dsp:sp>
    <dsp:sp modelId="{2D9E7DCC-2E73-4EA0-B885-B5992129CB66}">
      <dsp:nvSpPr>
        <dsp:cNvPr id="0" name=""/>
        <dsp:cNvSpPr/>
      </dsp:nvSpPr>
      <dsp:spPr>
        <a:xfrm>
          <a:off x="0" y="2594709"/>
          <a:ext cx="84284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077585"/>
              <a:satOff val="-49799"/>
              <a:lumOff val="-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9CEBF-2B6F-40D3-80DD-FEBEB7E2FCDF}">
      <dsp:nvSpPr>
        <dsp:cNvPr id="0" name=""/>
        <dsp:cNvSpPr/>
      </dsp:nvSpPr>
      <dsp:spPr>
        <a:xfrm>
          <a:off x="421422" y="2240469"/>
          <a:ext cx="5899920" cy="708480"/>
        </a:xfrm>
        <a:prstGeom prst="roundRect">
          <a:avLst/>
        </a:prstGeom>
        <a:solidFill>
          <a:schemeClr val="accent2">
            <a:hueOff val="8077585"/>
            <a:satOff val="-49799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03" tIns="0" rIns="22300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Latency Speculation</a:t>
          </a:r>
        </a:p>
      </dsp:txBody>
      <dsp:txXfrm>
        <a:off x="456007" y="2275054"/>
        <a:ext cx="5830750" cy="639310"/>
      </dsp:txXfrm>
    </dsp:sp>
    <dsp:sp modelId="{18C9E6EB-7493-4493-BA34-E4E96AB3EE1F}">
      <dsp:nvSpPr>
        <dsp:cNvPr id="0" name=""/>
        <dsp:cNvSpPr/>
      </dsp:nvSpPr>
      <dsp:spPr>
        <a:xfrm>
          <a:off x="0" y="3683349"/>
          <a:ext cx="842845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74390-0741-490A-9680-5DD27ACF63ED}">
      <dsp:nvSpPr>
        <dsp:cNvPr id="0" name=""/>
        <dsp:cNvSpPr/>
      </dsp:nvSpPr>
      <dsp:spPr>
        <a:xfrm>
          <a:off x="421422" y="3329109"/>
          <a:ext cx="5899920" cy="708480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003" tIns="0" rIns="22300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Value Prediction</a:t>
          </a:r>
        </a:p>
      </dsp:txBody>
      <dsp:txXfrm>
        <a:off x="456007" y="3363694"/>
        <a:ext cx="583075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FFEFD-A633-49BD-9362-37CEE42B5AF2}">
      <dsp:nvSpPr>
        <dsp:cNvPr id="0" name=""/>
        <dsp:cNvSpPr/>
      </dsp:nvSpPr>
      <dsp:spPr>
        <a:xfrm rot="5400000">
          <a:off x="3206855" y="164428"/>
          <a:ext cx="2103739" cy="200711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Bit Masking</a:t>
          </a:r>
        </a:p>
      </dsp:txBody>
      <dsp:txXfrm rot="-5400000">
        <a:off x="3582005" y="458685"/>
        <a:ext cx="1353438" cy="1418597"/>
      </dsp:txXfrm>
    </dsp:sp>
    <dsp:sp modelId="{D2E7B73E-1D65-41DC-964E-F0A5CE432D94}">
      <dsp:nvSpPr>
        <dsp:cNvPr id="0" name=""/>
        <dsp:cNvSpPr/>
      </dsp:nvSpPr>
      <dsp:spPr>
        <a:xfrm>
          <a:off x="5229390" y="536862"/>
          <a:ext cx="2347773" cy="126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29F9E-AFCD-4294-BAD2-7FF717EC743E}">
      <dsp:nvSpPr>
        <dsp:cNvPr id="0" name=""/>
        <dsp:cNvSpPr/>
      </dsp:nvSpPr>
      <dsp:spPr>
        <a:xfrm rot="5400000">
          <a:off x="1230181" y="252857"/>
          <a:ext cx="2103739" cy="18302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423275"/>
            <a:satOff val="-14940"/>
            <a:lumOff val="-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 </a:t>
          </a:r>
          <a:r>
            <a:rPr lang="en-US" sz="2400" kern="1200" err="1"/>
            <a:t>redund-ancy</a:t>
          </a:r>
          <a:endParaRPr lang="en-US" sz="2400" kern="1200"/>
        </a:p>
      </dsp:txBody>
      <dsp:txXfrm rot="-5400000">
        <a:off x="1652138" y="443947"/>
        <a:ext cx="1259825" cy="1448073"/>
      </dsp:txXfrm>
    </dsp:sp>
    <dsp:sp modelId="{B6C2CCC1-D209-4014-9E56-11069328C41B}">
      <dsp:nvSpPr>
        <dsp:cNvPr id="0" name=""/>
        <dsp:cNvSpPr/>
      </dsp:nvSpPr>
      <dsp:spPr>
        <a:xfrm rot="5400000">
          <a:off x="2214731" y="2038511"/>
          <a:ext cx="2103739" cy="18302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4846551"/>
            <a:satOff val="-29880"/>
            <a:lumOff val="-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2636688" y="2229601"/>
        <a:ext cx="1259825" cy="1448073"/>
      </dsp:txXfrm>
    </dsp:sp>
    <dsp:sp modelId="{6571BB34-9A5E-45FA-9C0C-6F0A3A4FACB4}">
      <dsp:nvSpPr>
        <dsp:cNvPr id="0" name=""/>
        <dsp:cNvSpPr/>
      </dsp:nvSpPr>
      <dsp:spPr>
        <a:xfrm>
          <a:off x="3701" y="2322516"/>
          <a:ext cx="2272038" cy="126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A5CFE-F62C-4B07-B37B-2230C4C389FC}">
      <dsp:nvSpPr>
        <dsp:cNvPr id="0" name=""/>
        <dsp:cNvSpPr/>
      </dsp:nvSpPr>
      <dsp:spPr>
        <a:xfrm rot="5400000">
          <a:off x="4191405" y="2038511"/>
          <a:ext cx="2103739" cy="18302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7269827"/>
            <a:satOff val="-44819"/>
            <a:lumOff val="-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Error checking code</a:t>
          </a:r>
        </a:p>
      </dsp:txBody>
      <dsp:txXfrm rot="-5400000">
        <a:off x="4613362" y="2229601"/>
        <a:ext cx="1259825" cy="1448073"/>
      </dsp:txXfrm>
    </dsp:sp>
    <dsp:sp modelId="{E345B56E-A788-4837-99BE-7A624A86248E}">
      <dsp:nvSpPr>
        <dsp:cNvPr id="0" name=""/>
        <dsp:cNvSpPr/>
      </dsp:nvSpPr>
      <dsp:spPr>
        <a:xfrm rot="5400000">
          <a:off x="3206855" y="3824165"/>
          <a:ext cx="2103739" cy="18302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9693102"/>
            <a:satOff val="-59759"/>
            <a:lumOff val="-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Register spill code</a:t>
          </a:r>
        </a:p>
      </dsp:txBody>
      <dsp:txXfrm rot="-5400000">
        <a:off x="3628812" y="4015255"/>
        <a:ext cx="1259825" cy="1448073"/>
      </dsp:txXfrm>
    </dsp:sp>
    <dsp:sp modelId="{21BCF30A-1F5D-43CB-AFAE-191C2C84717E}">
      <dsp:nvSpPr>
        <dsp:cNvPr id="0" name=""/>
        <dsp:cNvSpPr/>
      </dsp:nvSpPr>
      <dsp:spPr>
        <a:xfrm>
          <a:off x="5229390" y="4147931"/>
          <a:ext cx="2347773" cy="1262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88D75-7499-4AE6-8EC9-E1711A0C950B}">
      <dsp:nvSpPr>
        <dsp:cNvPr id="0" name=""/>
        <dsp:cNvSpPr/>
      </dsp:nvSpPr>
      <dsp:spPr>
        <a:xfrm rot="5400000">
          <a:off x="1230181" y="3824165"/>
          <a:ext cx="2103739" cy="183025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Virtual function code</a:t>
          </a:r>
        </a:p>
      </dsp:txBody>
      <dsp:txXfrm rot="-5400000">
        <a:off x="1652138" y="4015255"/>
        <a:ext cx="1259825" cy="1448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0D2AA-B43A-444C-ACFD-1B47340CD67B}">
      <dsp:nvSpPr>
        <dsp:cNvPr id="0" name=""/>
        <dsp:cNvSpPr/>
      </dsp:nvSpPr>
      <dsp:spPr>
        <a:xfrm>
          <a:off x="0" y="506528"/>
          <a:ext cx="685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94658-EF8C-44CC-91DF-0550D555ABD9}">
      <dsp:nvSpPr>
        <dsp:cNvPr id="0" name=""/>
        <dsp:cNvSpPr/>
      </dsp:nvSpPr>
      <dsp:spPr>
        <a:xfrm>
          <a:off x="342900" y="19448"/>
          <a:ext cx="4800600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Last value	</a:t>
          </a:r>
        </a:p>
      </dsp:txBody>
      <dsp:txXfrm>
        <a:off x="390455" y="67003"/>
        <a:ext cx="4705490" cy="879050"/>
      </dsp:txXfrm>
    </dsp:sp>
    <dsp:sp modelId="{85720DDC-23C3-420E-850B-3F09F08F5E04}">
      <dsp:nvSpPr>
        <dsp:cNvPr id="0" name=""/>
        <dsp:cNvSpPr/>
      </dsp:nvSpPr>
      <dsp:spPr>
        <a:xfrm>
          <a:off x="0" y="2003409"/>
          <a:ext cx="685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058189"/>
              <a:satOff val="-37349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B91A1-941E-4333-92D3-91C18E8733D6}">
      <dsp:nvSpPr>
        <dsp:cNvPr id="0" name=""/>
        <dsp:cNvSpPr/>
      </dsp:nvSpPr>
      <dsp:spPr>
        <a:xfrm>
          <a:off x="342900" y="1516329"/>
          <a:ext cx="4800600" cy="974160"/>
        </a:xfrm>
        <a:prstGeom prst="roundRect">
          <a:avLst/>
        </a:prstGeom>
        <a:solidFill>
          <a:schemeClr val="accent2">
            <a:hueOff val="6058189"/>
            <a:satOff val="-37349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Stride based</a:t>
          </a:r>
        </a:p>
      </dsp:txBody>
      <dsp:txXfrm>
        <a:off x="390455" y="1563884"/>
        <a:ext cx="4705490" cy="879050"/>
      </dsp:txXfrm>
    </dsp:sp>
    <dsp:sp modelId="{76707C00-140B-496A-9BCB-C7CB65FA7DDB}">
      <dsp:nvSpPr>
        <dsp:cNvPr id="0" name=""/>
        <dsp:cNvSpPr/>
      </dsp:nvSpPr>
      <dsp:spPr>
        <a:xfrm>
          <a:off x="0" y="3500289"/>
          <a:ext cx="685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116377"/>
              <a:satOff val="-74699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49C6B-4BE8-4733-9371-ED2F3DB27504}">
      <dsp:nvSpPr>
        <dsp:cNvPr id="0" name=""/>
        <dsp:cNvSpPr/>
      </dsp:nvSpPr>
      <dsp:spPr>
        <a:xfrm>
          <a:off x="342900" y="3013209"/>
          <a:ext cx="4800600" cy="974160"/>
        </a:xfrm>
        <a:prstGeom prst="roundRect">
          <a:avLst/>
        </a:prstGeom>
        <a:solidFill>
          <a:schemeClr val="accent2">
            <a:hueOff val="12116377"/>
            <a:satOff val="-7469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451" tIns="0" rIns="181451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Based on profiling results</a:t>
          </a:r>
        </a:p>
      </dsp:txBody>
      <dsp:txXfrm>
        <a:off x="390455" y="3060764"/>
        <a:ext cx="4705490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2A709-DF40-4085-B762-6A376F94BC1D}">
      <dsp:nvSpPr>
        <dsp:cNvPr id="0" name=""/>
        <dsp:cNvSpPr/>
      </dsp:nvSpPr>
      <dsp:spPr>
        <a:xfrm rot="21300000">
          <a:off x="379710" y="932583"/>
          <a:ext cx="5355211" cy="46852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3A0C8-B1F9-40B2-BAFE-E82DE43E0452}">
      <dsp:nvSpPr>
        <dsp:cNvPr id="0" name=""/>
        <dsp:cNvSpPr/>
      </dsp:nvSpPr>
      <dsp:spPr>
        <a:xfrm>
          <a:off x="733755" y="116684"/>
          <a:ext cx="1834389" cy="93347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F40A3-779D-4ACF-932C-565042F2D920}">
      <dsp:nvSpPr>
        <dsp:cNvPr id="0" name=""/>
        <dsp:cNvSpPr/>
      </dsp:nvSpPr>
      <dsp:spPr>
        <a:xfrm>
          <a:off x="3240755" y="0"/>
          <a:ext cx="1956682" cy="980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EPIC</a:t>
          </a:r>
        </a:p>
      </dsp:txBody>
      <dsp:txXfrm>
        <a:off x="3240755" y="0"/>
        <a:ext cx="1956682" cy="980148"/>
      </dsp:txXfrm>
    </dsp:sp>
    <dsp:sp modelId="{5A23481D-F992-4F7D-AAAA-F87F930A0B03}">
      <dsp:nvSpPr>
        <dsp:cNvPr id="0" name=""/>
        <dsp:cNvSpPr/>
      </dsp:nvSpPr>
      <dsp:spPr>
        <a:xfrm>
          <a:off x="3546487" y="1283527"/>
          <a:ext cx="1834389" cy="93347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56870-65B1-4103-9BA3-7282D03C8E78}">
      <dsp:nvSpPr>
        <dsp:cNvPr id="0" name=""/>
        <dsp:cNvSpPr/>
      </dsp:nvSpPr>
      <dsp:spPr>
        <a:xfrm>
          <a:off x="917194" y="1353538"/>
          <a:ext cx="1956682" cy="980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VLIW</a:t>
          </a:r>
        </a:p>
      </dsp:txBody>
      <dsp:txXfrm>
        <a:off x="917194" y="1353538"/>
        <a:ext cx="1956682" cy="980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2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4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8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1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2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34C36-A043-466D-A7BF-57456FEA9DF0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29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34C36-A043-466D-A7BF-57456FEA9DF0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7071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7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3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34C36-A043-466D-A7BF-57456FEA9DF0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5207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34C36-A043-466D-A7BF-57456FEA9DF0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83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32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3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44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28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43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53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89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92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0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5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051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44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5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67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728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88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8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33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3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46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029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134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78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7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71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621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89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8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655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736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31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271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051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126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84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15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20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38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858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26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01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37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34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36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219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531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17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34C36-A043-466D-A7BF-57456FEA9DF0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0571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5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6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  <p:sldLayoutId id="214748371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1599060" y="2458934"/>
            <a:ext cx="764504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>
                <a:latin typeface="Caveat" panose="00000500000000000000" pitchFamily="2" charset="0"/>
              </a:rPr>
              <a:t>Chapter 5:</a:t>
            </a:r>
          </a:p>
          <a:p>
            <a:pPr algn="ctr"/>
            <a:r>
              <a:rPr lang="en-US" sz="6600">
                <a:latin typeface="Caveat" panose="00000500000000000000" pitchFamily="2" charset="0"/>
              </a:rPr>
              <a:t>Alternative Approaches to</a:t>
            </a:r>
          </a:p>
          <a:p>
            <a:pPr algn="ctr"/>
            <a:r>
              <a:rPr lang="en-US" sz="6600">
                <a:latin typeface="Caveat" panose="00000500000000000000" pitchFamily="2" charset="0"/>
              </a:rPr>
              <a:t>Issue and Commit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9894-0126-439B-949C-0DAD5A30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 History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1093-071A-4AA9-A584-19A6A7DBB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761" y="1337473"/>
            <a:ext cx="5582546" cy="12015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Loads show </a:t>
            </a:r>
            <a:r>
              <a:rPr lang="en-US">
                <a:solidFill>
                  <a:srgbClr val="FF0000"/>
                </a:solidFill>
              </a:rPr>
              <a:t>consistent</a:t>
            </a:r>
            <a:r>
              <a:rPr lang="en-US"/>
              <a:t> behavior</a:t>
            </a:r>
          </a:p>
          <a:p>
            <a:pPr marL="573088" lvl="1" indent="-342900"/>
            <a:r>
              <a:rPr lang="en-US"/>
              <a:t>They are either colliding or non-colliding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3E238-8806-481B-B5BA-44DC4406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781F8-2000-42E0-BA20-5A774BE6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3DDE8-D543-4117-92ED-FC8F7CEC6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81" y="843379"/>
            <a:ext cx="1695635" cy="16956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75603F-A073-4085-8214-DF312DBC9B6B}"/>
              </a:ext>
            </a:extLst>
          </p:cNvPr>
          <p:cNvSpPr/>
          <p:nvPr/>
        </p:nvSpPr>
        <p:spPr>
          <a:xfrm>
            <a:off x="5585534" y="2876396"/>
            <a:ext cx="1020932" cy="20915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4B5CEC5-0A17-47BB-BF55-A77A51CE9E82}"/>
              </a:ext>
            </a:extLst>
          </p:cNvPr>
          <p:cNvSpPr/>
          <p:nvPr/>
        </p:nvSpPr>
        <p:spPr>
          <a:xfrm>
            <a:off x="4542408" y="3719744"/>
            <a:ext cx="1056442" cy="228600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E19C9-111A-4D7A-B7A2-79254DA7B2AB}"/>
              </a:ext>
            </a:extLst>
          </p:cNvPr>
          <p:cNvSpPr txBox="1"/>
          <p:nvPr/>
        </p:nvSpPr>
        <p:spPr>
          <a:xfrm>
            <a:off x="4395216" y="3350412"/>
            <a:ext cx="119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n-bit PC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1A90EC3-85FF-426C-AEB1-CFD09DEE7652}"/>
              </a:ext>
            </a:extLst>
          </p:cNvPr>
          <p:cNvSpPr/>
          <p:nvPr/>
        </p:nvSpPr>
        <p:spPr>
          <a:xfrm>
            <a:off x="6606466" y="3755287"/>
            <a:ext cx="1056442" cy="228600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B77D7D-FFF1-44D2-8217-5211F05B2DF5}"/>
              </a:ext>
            </a:extLst>
          </p:cNvPr>
          <p:cNvSpPr txBox="1"/>
          <p:nvPr/>
        </p:nvSpPr>
        <p:spPr>
          <a:xfrm>
            <a:off x="6641976" y="3350412"/>
            <a:ext cx="294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colliding or non-colliding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557FBF-1D41-4C5A-958F-CC183E504599}"/>
              </a:ext>
            </a:extLst>
          </p:cNvPr>
          <p:cNvSpPr txBox="1"/>
          <p:nvPr/>
        </p:nvSpPr>
        <p:spPr>
          <a:xfrm>
            <a:off x="4542408" y="5108382"/>
            <a:ext cx="394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Collision History Table (CHT)</a:t>
            </a:r>
          </a:p>
        </p:txBody>
      </p:sp>
    </p:spTree>
    <p:extLst>
      <p:ext uri="{BB962C8B-B14F-4D97-AF65-F5344CB8AC3E}">
        <p14:creationId xmlns:p14="http://schemas.microsoft.com/office/powerpoint/2010/main" val="35845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9E82-1661-4CD8-B58D-CA29E947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CHT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B0FBE-6F1C-4D70-BB36-823140D9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8086048" cy="36380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When we </a:t>
            </a:r>
            <a:r>
              <a:rPr lang="en-US">
                <a:solidFill>
                  <a:srgbClr val="FF0000"/>
                </a:solidFill>
              </a:rPr>
              <a:t>compute</a:t>
            </a:r>
            <a:r>
              <a:rPr lang="en-US"/>
              <a:t> the address of a load</a:t>
            </a:r>
          </a:p>
          <a:p>
            <a:pPr marL="573088" lvl="1" indent="-342900"/>
            <a:r>
              <a:rPr lang="en-US"/>
              <a:t>We </a:t>
            </a:r>
            <a:r>
              <a:rPr lang="en-US">
                <a:solidFill>
                  <a:srgbClr val="00B050"/>
                </a:solidFill>
              </a:rPr>
              <a:t>access</a:t>
            </a:r>
            <a:r>
              <a:rPr lang="en-US"/>
              <a:t> the 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If it is predicted to be </a:t>
            </a:r>
            <a:r>
              <a:rPr lang="en-US">
                <a:solidFill>
                  <a:schemeClr val="accent1"/>
                </a:solidFill>
              </a:rPr>
              <a:t>colliding</a:t>
            </a:r>
          </a:p>
          <a:p>
            <a:pPr marL="573088" lvl="1" indent="-342900"/>
            <a:r>
              <a:rPr lang="en-US">
                <a:solidFill>
                  <a:srgbClr val="01708C"/>
                </a:solidFill>
              </a:rPr>
              <a:t>Wait</a:t>
            </a:r>
            <a:r>
              <a:rPr lang="en-US"/>
              <a:t> for all prior stores to be resolved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708C"/>
                </a:solidFill>
              </a:rPr>
              <a:t>Else</a:t>
            </a:r>
          </a:p>
          <a:p>
            <a:pPr marL="573088" lvl="1" indent="-342900"/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Send</a:t>
            </a:r>
            <a:r>
              <a:rPr lang="en-US"/>
              <a:t> the load to the d-cache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Once the address is </a:t>
            </a:r>
            <a:r>
              <a:rPr lang="en-US">
                <a:solidFill>
                  <a:srgbClr val="692146"/>
                </a:solidFill>
              </a:rPr>
              <a:t>resolved</a:t>
            </a:r>
          </a:p>
          <a:p>
            <a:pPr marL="573088" lvl="1" indent="-342900"/>
            <a:r>
              <a:rPr lang="en-US">
                <a:solidFill>
                  <a:srgbClr val="00B050"/>
                </a:solidFill>
              </a:rPr>
              <a:t>Update</a:t>
            </a:r>
            <a:r>
              <a:rPr lang="en-US"/>
              <a:t> the CHT, recover the state (if necessary)</a:t>
            </a:r>
          </a:p>
          <a:p>
            <a:pPr marL="342900" indent="-34290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AFFE1-9BA3-4500-8E52-4D3C8564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5BD87-65BD-413E-9D29-9D91A40F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C73E48-5956-44C4-87A0-BCBD2F10D7D5}"/>
              </a:ext>
            </a:extLst>
          </p:cNvPr>
          <p:cNvSpPr/>
          <p:nvPr/>
        </p:nvSpPr>
        <p:spPr>
          <a:xfrm>
            <a:off x="1880616" y="5104661"/>
            <a:ext cx="7775330" cy="63031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We can augment it with the </a:t>
            </a:r>
            <a:r>
              <a:rPr lang="en-US" err="1"/>
              <a:t>store</a:t>
            </a:r>
            <a:r>
              <a:rPr lang="en-US" err="1">
                <a:sym typeface="Wingdings" panose="05000000000000000000" pitchFamily="2" charset="2"/>
              </a:rPr>
              <a:t>load</a:t>
            </a:r>
            <a:r>
              <a:rPr lang="en-US"/>
              <a:t> distance (D). A load waits till there are less than D entries before it in the LSQ.</a:t>
            </a:r>
          </a:p>
        </p:txBody>
      </p:sp>
    </p:spTree>
    <p:extLst>
      <p:ext uri="{BB962C8B-B14F-4D97-AF65-F5344CB8AC3E}">
        <p14:creationId xmlns:p14="http://schemas.microsoft.com/office/powerpoint/2010/main" val="116361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8F01-A5C0-48D6-9455-597A68CD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Store Sets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D65F5-F4AE-44CD-A13D-7F2573F1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4E266-4F2E-4A3F-9F47-587DBB26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5E049BC-D94D-4E5B-90E8-FFD54F59B0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84351" y="1809751"/>
            <a:ext cx="8524875" cy="2732088"/>
            <a:chOff x="164" y="1140"/>
            <a:chExt cx="5370" cy="172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5D797593-70CD-47DD-BF8C-DB97ECF8FC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4" y="1161"/>
              <a:ext cx="5370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A0F6E5A3-0ADB-40B6-897B-7A3885E03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340"/>
              <a:ext cx="818" cy="1511"/>
            </a:xfrm>
            <a:prstGeom prst="rect">
              <a:avLst/>
            </a:pr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CABCD0AB-83F9-45A2-9655-67499B6EE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" y="2168"/>
              <a:ext cx="437" cy="342"/>
            </a:xfrm>
            <a:prstGeom prst="rect">
              <a:avLst/>
            </a:prstGeom>
            <a:solidFill>
              <a:srgbClr val="D0E69E"/>
            </a:solidFill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E03DE1DA-6247-40B1-BD22-FF09BC9D7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0" y="1346"/>
              <a:ext cx="281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B89DFB5E-1354-456F-A58E-96D77C3AF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" y="2856"/>
              <a:ext cx="281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7FEE613C-3A78-4559-901A-1ECA6B3F8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1935"/>
              <a:ext cx="813" cy="195"/>
            </a:xfrm>
            <a:prstGeom prst="rect">
              <a:avLst/>
            </a:pr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22D1544B-B24F-49FC-94D7-3DB8E81B3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5" y="1352"/>
              <a:ext cx="0" cy="494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E5CB48F6-FA58-42DD-85B0-81F85C6CD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5" y="2361"/>
              <a:ext cx="0" cy="493"/>
            </a:xfrm>
            <a:prstGeom prst="line">
              <a:avLst/>
            </a:prstGeom>
            <a:noFill/>
            <a:ln w="1587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7E02C2E-53B7-4B14-8438-D80C699F0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" y="2189"/>
              <a:ext cx="27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Ld/St</a:t>
              </a:r>
              <a:endParaRPr lang="en-US" alt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9EDA56D2-4D18-47FE-BE8F-FA813ED8A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" y="2350"/>
              <a:ext cx="13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PC</a:t>
              </a:r>
              <a:endParaRPr lang="en-US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704F144-29D5-4882-9A45-17F6AE3FF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2020"/>
              <a:ext cx="1107" cy="311"/>
            </a:xfrm>
            <a:custGeom>
              <a:avLst/>
              <a:gdLst>
                <a:gd name="T0" fmla="*/ 0 w 1938"/>
                <a:gd name="T1" fmla="*/ 545 h 545"/>
                <a:gd name="T2" fmla="*/ 777 w 1938"/>
                <a:gd name="T3" fmla="*/ 545 h 545"/>
                <a:gd name="T4" fmla="*/ 777 w 1938"/>
                <a:gd name="T5" fmla="*/ 0 h 545"/>
                <a:gd name="T6" fmla="*/ 1938 w 1938"/>
                <a:gd name="T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8" h="545">
                  <a:moveTo>
                    <a:pt x="0" y="545"/>
                  </a:moveTo>
                  <a:lnTo>
                    <a:pt x="777" y="545"/>
                  </a:lnTo>
                  <a:lnTo>
                    <a:pt x="777" y="0"/>
                  </a:lnTo>
                  <a:lnTo>
                    <a:pt x="1938" y="0"/>
                  </a:lnTo>
                </a:path>
              </a:pathLst>
            </a:cu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31EA1BB-D43B-4C88-8598-6F6CCFAF9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987"/>
              <a:ext cx="116" cy="66"/>
            </a:xfrm>
            <a:custGeom>
              <a:avLst/>
              <a:gdLst>
                <a:gd name="T0" fmla="*/ 58 w 202"/>
                <a:gd name="T1" fmla="*/ 58 h 116"/>
                <a:gd name="T2" fmla="*/ 0 w 202"/>
                <a:gd name="T3" fmla="*/ 116 h 116"/>
                <a:gd name="T4" fmla="*/ 202 w 202"/>
                <a:gd name="T5" fmla="*/ 58 h 116"/>
                <a:gd name="T6" fmla="*/ 0 w 202"/>
                <a:gd name="T7" fmla="*/ 0 h 116"/>
                <a:gd name="T8" fmla="*/ 58 w 202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6">
                  <a:moveTo>
                    <a:pt x="58" y="58"/>
                  </a:moveTo>
                  <a:lnTo>
                    <a:pt x="0" y="116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EE01B894-B4B7-4ED7-8345-A2D6A3CF8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48"/>
              <a:ext cx="2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  <a:latin typeface="sans-serif"/>
                </a:rPr>
                <a:t>n</a:t>
              </a:r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 LSB</a:t>
              </a:r>
              <a:endParaRPr lang="en-US" alt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BEFF2A1A-017C-4963-99A5-C04A6A512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508"/>
              <a:ext cx="19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bits</a:t>
              </a:r>
              <a:endParaRPr lang="en-US" alt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89F3F91B-F4DE-4A18-A52F-C58873E99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511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i="1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 i="1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71B18228-382A-4719-A11B-B2F8C9F05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1502"/>
              <a:ext cx="4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n</a:t>
              </a:r>
              <a:endParaRPr lang="en-US" alt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6C835ECD-6167-468F-98A5-B46F715D2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1511"/>
              <a:ext cx="3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 entries</a:t>
              </a:r>
              <a:endParaRPr lang="en-US" alt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197F55CF-B1EB-4FE0-8278-05BA7AE57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1485"/>
              <a:ext cx="1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5CCB5C26-45CD-40E3-8982-00ECEAD09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0" y="1851"/>
              <a:ext cx="6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014104AF-E9EF-48C5-AB84-4B78C3219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7" y="2357"/>
              <a:ext cx="6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107A02C4-6A9D-42B8-A24C-846FDBDAC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41"/>
              <a:ext cx="58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store set id</a:t>
              </a:r>
              <a:endParaRPr lang="en-US" alt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BC5DEF3C-DE0D-438B-AA49-65714B3DE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" y="1140"/>
              <a:ext cx="2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SSIT</a:t>
              </a:r>
              <a:endParaRPr lang="en-US" alt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79978CF9-91FE-4EA1-B758-ADF2E732F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42"/>
              <a:ext cx="818" cy="1512"/>
            </a:xfrm>
            <a:prstGeom prst="rect">
              <a:avLst/>
            </a:pr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1E00EC94-AEDD-4B0A-9FBD-D194E2E97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637"/>
              <a:ext cx="813" cy="196"/>
            </a:xfrm>
            <a:prstGeom prst="rect">
              <a:avLst/>
            </a:pr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E83F0B58-1C2B-4B6E-ABE7-5FD3E2C2F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" y="1143"/>
              <a:ext cx="2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LFST</a:t>
              </a:r>
              <a:endParaRPr lang="en-US" alt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8044D895-7FC8-4AD8-A7BB-DAD06CF24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741"/>
              <a:ext cx="652" cy="296"/>
            </a:xfrm>
            <a:custGeom>
              <a:avLst/>
              <a:gdLst>
                <a:gd name="T0" fmla="*/ 0 w 1142"/>
                <a:gd name="T1" fmla="*/ 518 h 518"/>
                <a:gd name="T2" fmla="*/ 446 w 1142"/>
                <a:gd name="T3" fmla="*/ 518 h 518"/>
                <a:gd name="T4" fmla="*/ 446 w 1142"/>
                <a:gd name="T5" fmla="*/ 0 h 518"/>
                <a:gd name="T6" fmla="*/ 1142 w 1142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2" h="518">
                  <a:moveTo>
                    <a:pt x="0" y="518"/>
                  </a:moveTo>
                  <a:lnTo>
                    <a:pt x="446" y="518"/>
                  </a:lnTo>
                  <a:lnTo>
                    <a:pt x="446" y="0"/>
                  </a:lnTo>
                  <a:lnTo>
                    <a:pt x="1142" y="0"/>
                  </a:lnTo>
                </a:path>
              </a:pathLst>
            </a:cu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2D2E3085-7179-4B7F-81B0-FC51CA049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708"/>
              <a:ext cx="114" cy="66"/>
            </a:xfrm>
            <a:custGeom>
              <a:avLst/>
              <a:gdLst>
                <a:gd name="T0" fmla="*/ 58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8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24A3A4F1-F82F-451F-BD75-2A08E8516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1656"/>
              <a:ext cx="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EC3575A5-B0E2-4E36-B91E-D588F20E4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1146"/>
              <a:ext cx="9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Last fetched store</a:t>
              </a:r>
              <a:endParaRPr lang="en-US" alt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13030F1-6316-4CCD-B517-0BB51A7DF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1306"/>
              <a:ext cx="8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in this store set</a:t>
              </a:r>
              <a:endParaRPr lang="en-US" alt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F4FBB88D-006F-4156-A477-19BAC3900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1467"/>
              <a:ext cx="109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(instruction number)</a:t>
              </a:r>
              <a:endParaRPr lang="en-US" altLang="en-US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B1C13A3B-5A43-4F0E-A8ED-931B6EB20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31" y="1593"/>
              <a:ext cx="357" cy="15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8B89BA4A-A46A-44F7-BC37-332A67B9D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1671"/>
              <a:ext cx="118" cy="75"/>
            </a:xfrm>
            <a:custGeom>
              <a:avLst/>
              <a:gdLst>
                <a:gd name="T0" fmla="*/ 132 w 207"/>
                <a:gd name="T1" fmla="*/ 75 h 132"/>
                <a:gd name="T2" fmla="*/ 162 w 207"/>
                <a:gd name="T3" fmla="*/ 0 h 132"/>
                <a:gd name="T4" fmla="*/ 0 w 207"/>
                <a:gd name="T5" fmla="*/ 132 h 132"/>
                <a:gd name="T6" fmla="*/ 207 w 207"/>
                <a:gd name="T7" fmla="*/ 106 h 132"/>
                <a:gd name="T8" fmla="*/ 132 w 207"/>
                <a:gd name="T9" fmla="*/ 7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32">
                  <a:moveTo>
                    <a:pt x="132" y="75"/>
                  </a:moveTo>
                  <a:lnTo>
                    <a:pt x="162" y="0"/>
                  </a:lnTo>
                  <a:lnTo>
                    <a:pt x="0" y="132"/>
                  </a:lnTo>
                  <a:lnTo>
                    <a:pt x="207" y="106"/>
                  </a:lnTo>
                  <a:lnTo>
                    <a:pt x="132" y="75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4D4EEEA-1493-44F2-AE1E-5DCF5B1856D4}"/>
              </a:ext>
            </a:extLst>
          </p:cNvPr>
          <p:cNvSpPr/>
          <p:nvPr/>
        </p:nvSpPr>
        <p:spPr>
          <a:xfrm>
            <a:off x="3300823" y="5260762"/>
            <a:ext cx="5831427" cy="51117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Explicitly remember load-store dependences</a:t>
            </a:r>
          </a:p>
        </p:txBody>
      </p:sp>
      <p:sp>
        <p:nvSpPr>
          <p:cNvPr id="44" name="Speech Bubble: Rectangle 43">
            <a:extLst>
              <a:ext uri="{FF2B5EF4-FFF2-40B4-BE49-F238E27FC236}">
                <a16:creationId xmlns:a16="http://schemas.microsoft.com/office/drawing/2014/main" id="{5B0B29D0-46DB-4497-AC0B-B05B61DB6B20}"/>
              </a:ext>
            </a:extLst>
          </p:cNvPr>
          <p:cNvSpPr/>
          <p:nvPr/>
        </p:nvSpPr>
        <p:spPr>
          <a:xfrm>
            <a:off x="3884614" y="1097282"/>
            <a:ext cx="1900669" cy="588645"/>
          </a:xfrm>
          <a:prstGeom prst="wedgeRectCallout">
            <a:avLst>
              <a:gd name="adj1" fmla="val -18498"/>
              <a:gd name="adj2" fmla="val 10774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PC </a:t>
            </a:r>
            <a:r>
              <a:rPr lang="en-US">
                <a:sym typeface="Wingdings" panose="05000000000000000000" pitchFamily="2" charset="2"/>
              </a:rPr>
              <a:t> Store set identifier</a:t>
            </a:r>
            <a:endParaRPr lang="en-US"/>
          </a:p>
        </p:txBody>
      </p:sp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B3C6317C-B8D7-4CA3-BB0D-928D62E1F529}"/>
              </a:ext>
            </a:extLst>
          </p:cNvPr>
          <p:cNvSpPr/>
          <p:nvPr/>
        </p:nvSpPr>
        <p:spPr>
          <a:xfrm>
            <a:off x="6271783" y="1107601"/>
            <a:ext cx="2212311" cy="588645"/>
          </a:xfrm>
          <a:prstGeom prst="wedgeRectCallout">
            <a:avLst>
              <a:gd name="adj1" fmla="val -28530"/>
              <a:gd name="adj2" fmla="val 10020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Last fetched store in the store set</a:t>
            </a:r>
          </a:p>
        </p:txBody>
      </p:sp>
    </p:spTree>
    <p:extLst>
      <p:ext uri="{BB962C8B-B14F-4D97-AF65-F5344CB8AC3E}">
        <p14:creationId xmlns:p14="http://schemas.microsoft.com/office/powerpoint/2010/main" val="299201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7D7C-F7F5-4702-982F-300365AE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C36DF-9ABD-4725-AD4E-2199C16E1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880182"/>
            <a:ext cx="8219213" cy="1605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For every </a:t>
            </a:r>
            <a:r>
              <a:rPr lang="en-US">
                <a:solidFill>
                  <a:srgbClr val="C00000"/>
                </a:solidFill>
              </a:rPr>
              <a:t>load</a:t>
            </a:r>
            <a:r>
              <a:rPr lang="en-US"/>
              <a:t>, we have an associated store set</a:t>
            </a:r>
          </a:p>
          <a:p>
            <a:pPr marL="573088" lvl="1" indent="-342900"/>
            <a:r>
              <a:rPr lang="en-US"/>
              <a:t>Stores that have </a:t>
            </a:r>
            <a:r>
              <a:rPr lang="en-US">
                <a:solidFill>
                  <a:srgbClr val="0070C0"/>
                </a:solidFill>
              </a:rPr>
              <a:t>forwarded</a:t>
            </a:r>
            <a:r>
              <a:rPr lang="en-US"/>
              <a:t> values to it in the past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 </a:t>
            </a:r>
            <a:r>
              <a:rPr lang="en-US">
                <a:solidFill>
                  <a:srgbClr val="00B050"/>
                </a:solidFill>
              </a:rPr>
              <a:t>store</a:t>
            </a:r>
            <a:r>
              <a:rPr lang="en-US"/>
              <a:t> may be a part of a single store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AB9A6-D3F6-458D-8B91-EF14CC1D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A55B1-FC5F-47D5-AEC2-545374E9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15457C-3BB5-4869-A056-F67E2EFDA1E5}"/>
              </a:ext>
            </a:extLst>
          </p:cNvPr>
          <p:cNvSpPr/>
          <p:nvPr/>
        </p:nvSpPr>
        <p:spPr>
          <a:xfrm>
            <a:off x="2038906" y="2689934"/>
            <a:ext cx="3258105" cy="5149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B2A76-F814-4085-88B1-94818BDA6C4A}"/>
              </a:ext>
            </a:extLst>
          </p:cNvPr>
          <p:cNvSpPr txBox="1"/>
          <p:nvPr/>
        </p:nvSpPr>
        <p:spPr>
          <a:xfrm>
            <a:off x="1720818" y="3456439"/>
            <a:ext cx="3972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chemeClr val="accent1"/>
                </a:solidFill>
              </a:rPr>
              <a:t>Read</a:t>
            </a:r>
            <a:r>
              <a:rPr lang="en-US"/>
              <a:t> the store set id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Get the instruction number of the </a:t>
            </a:r>
            <a:r>
              <a:rPr lang="en-US">
                <a:solidFill>
                  <a:srgbClr val="7030A0"/>
                </a:solidFill>
              </a:rPr>
              <a:t>latest store</a:t>
            </a:r>
            <a:r>
              <a:rPr lang="en-US"/>
              <a:t> (</a:t>
            </a:r>
            <a:r>
              <a:rPr lang="en-US" i="1"/>
              <a:t>S</a:t>
            </a:r>
            <a:r>
              <a:rPr lang="en-US"/>
              <a:t>) from the LFST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The load </a:t>
            </a:r>
            <a:r>
              <a:rPr lang="en-US">
                <a:solidFill>
                  <a:srgbClr val="0070C0"/>
                </a:solidFill>
              </a:rPr>
              <a:t>waits</a:t>
            </a:r>
            <a:r>
              <a:rPr lang="en-US"/>
              <a:t> for store </a:t>
            </a:r>
            <a:r>
              <a:rPr lang="en-US" i="1"/>
              <a:t>S</a:t>
            </a:r>
            <a:r>
              <a:rPr lang="en-US"/>
              <a:t> to get resolved and then receives the forwarded data.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1C3846-B8C6-4927-AC96-E5DE341985BA}"/>
              </a:ext>
            </a:extLst>
          </p:cNvPr>
          <p:cNvSpPr/>
          <p:nvPr/>
        </p:nvSpPr>
        <p:spPr>
          <a:xfrm>
            <a:off x="6949766" y="2689934"/>
            <a:ext cx="3258105" cy="5149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Store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55BB74-8C7C-471F-B70B-F9BA84E2FB23}"/>
              </a:ext>
            </a:extLst>
          </p:cNvPr>
          <p:cNvCxnSpPr>
            <a:cxnSpLocks/>
          </p:cNvCxnSpPr>
          <p:nvPr/>
        </p:nvCxnSpPr>
        <p:spPr>
          <a:xfrm>
            <a:off x="6335697" y="2778711"/>
            <a:ext cx="0" cy="261891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AEA97D-B714-42D2-A987-0DE7A3BF2C9A}"/>
              </a:ext>
            </a:extLst>
          </p:cNvPr>
          <p:cNvSpPr txBox="1"/>
          <p:nvPr/>
        </p:nvSpPr>
        <p:spPr>
          <a:xfrm>
            <a:off x="6535446" y="3448976"/>
            <a:ext cx="39727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C00000"/>
                </a:solidFill>
              </a:rPr>
              <a:t>Read</a:t>
            </a:r>
            <a:r>
              <a:rPr lang="en-US"/>
              <a:t> the store set id</a:t>
            </a:r>
          </a:p>
          <a:p>
            <a:pPr marL="342900" indent="-342900">
              <a:buFont typeface="+mj-lt"/>
              <a:buAutoNum type="arabicPeriod"/>
            </a:pPr>
            <a:r>
              <a:rPr lang="en-US">
                <a:solidFill>
                  <a:srgbClr val="0070C0"/>
                </a:solidFill>
              </a:rPr>
              <a:t>Set</a:t>
            </a:r>
            <a:r>
              <a:rPr lang="en-US"/>
              <a:t> the instruction number of the</a:t>
            </a:r>
            <a:br>
              <a:rPr lang="en-US"/>
            </a:br>
            <a:r>
              <a:rPr lang="en-US"/>
              <a:t>current store in the corresponding</a:t>
            </a:r>
            <a:br>
              <a:rPr lang="en-US"/>
            </a:br>
            <a:r>
              <a:rPr lang="en-US"/>
              <a:t>entry of the LFST. 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Can be used to speculatively</a:t>
            </a:r>
            <a:br>
              <a:rPr lang="en-US"/>
            </a:br>
            <a:r>
              <a:rPr lang="en-US">
                <a:solidFill>
                  <a:srgbClr val="00B050"/>
                </a:solidFill>
              </a:rPr>
              <a:t>forward</a:t>
            </a:r>
            <a:r>
              <a:rPr lang="en-US"/>
              <a:t> data to loads in its store </a:t>
            </a:r>
            <a:br>
              <a:rPr lang="en-US"/>
            </a:br>
            <a:r>
              <a:rPr lang="en-US"/>
              <a:t>set.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C6AA5E-8C7B-494F-A41E-7B3F62B333F6}"/>
              </a:ext>
            </a:extLst>
          </p:cNvPr>
          <p:cNvSpPr/>
          <p:nvPr/>
        </p:nvSpPr>
        <p:spPr>
          <a:xfrm>
            <a:off x="3477090" y="5724082"/>
            <a:ext cx="5717215" cy="58314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Whenever we detect a load-store dependence, we update the SSIT and LFST</a:t>
            </a:r>
          </a:p>
        </p:txBody>
      </p:sp>
    </p:spTree>
    <p:extLst>
      <p:ext uri="{BB962C8B-B14F-4D97-AF65-F5344CB8AC3E}">
        <p14:creationId xmlns:p14="http://schemas.microsoft.com/office/powerpoint/2010/main" val="133026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A595-4511-41CC-9D98-499539AD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Latency Speculation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D82EC-9A00-4DF4-BBEA-A3C478F20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29" y="1297915"/>
            <a:ext cx="6858000" cy="14719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 load might hit in the L1 cache (2 cycles)</a:t>
            </a:r>
            <a:br>
              <a:rPr lang="en-US"/>
            </a:br>
            <a:r>
              <a:rPr lang="en-US"/>
              <a:t>or might go to the lower levels of the memory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don’t know for sure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E62A1-0B75-47EE-AB1B-E396CA44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58A2B-AF60-4B32-A0FF-317A9210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44E7D-A88E-450B-AA9C-5BFD1C03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924" y="841307"/>
            <a:ext cx="2385135" cy="23851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144C02-FAEF-48EA-8422-B8072633E9E4}"/>
              </a:ext>
            </a:extLst>
          </p:cNvPr>
          <p:cNvSpPr/>
          <p:nvPr/>
        </p:nvSpPr>
        <p:spPr>
          <a:xfrm>
            <a:off x="3388311" y="2974019"/>
            <a:ext cx="3852908" cy="5948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Pipeline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9FD674C-EEA5-4DE8-B7A8-905D7C4FF47C}"/>
              </a:ext>
            </a:extLst>
          </p:cNvPr>
          <p:cNvSpPr/>
          <p:nvPr/>
        </p:nvSpPr>
        <p:spPr>
          <a:xfrm rot="5400000">
            <a:off x="5061041" y="3657358"/>
            <a:ext cx="417250" cy="32847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FB2E9A-A303-444A-9F84-4A8C2B708929}"/>
              </a:ext>
            </a:extLst>
          </p:cNvPr>
          <p:cNvSpPr/>
          <p:nvPr/>
        </p:nvSpPr>
        <p:spPr>
          <a:xfrm>
            <a:off x="4438834" y="4035307"/>
            <a:ext cx="1657166" cy="41725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L1 d-cache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58FF291-18FF-4756-925E-5ADE4CAFA5C6}"/>
              </a:ext>
            </a:extLst>
          </p:cNvPr>
          <p:cNvSpPr/>
          <p:nvPr/>
        </p:nvSpPr>
        <p:spPr>
          <a:xfrm rot="5400000">
            <a:off x="5058792" y="4519393"/>
            <a:ext cx="417250" cy="32847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A0AE0-230E-49B1-B7A7-5C57D24A7EB9}"/>
              </a:ext>
            </a:extLst>
          </p:cNvPr>
          <p:cNvSpPr/>
          <p:nvPr/>
        </p:nvSpPr>
        <p:spPr>
          <a:xfrm>
            <a:off x="3893597" y="4889954"/>
            <a:ext cx="2747640" cy="41725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L2 cache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2803A58-4567-4C99-B759-925FF0BE49E7}"/>
              </a:ext>
            </a:extLst>
          </p:cNvPr>
          <p:cNvSpPr/>
          <p:nvPr/>
        </p:nvSpPr>
        <p:spPr>
          <a:xfrm rot="5400000">
            <a:off x="5076214" y="5355953"/>
            <a:ext cx="417250" cy="32847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5E5D05-51D3-4878-9F7C-391CD715A161}"/>
              </a:ext>
            </a:extLst>
          </p:cNvPr>
          <p:cNvSpPr/>
          <p:nvPr/>
        </p:nvSpPr>
        <p:spPr>
          <a:xfrm>
            <a:off x="3329867" y="5722153"/>
            <a:ext cx="3967579" cy="41725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Main memory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E8EB4-6165-45D8-A7C3-48A36283C40A}"/>
              </a:ext>
            </a:extLst>
          </p:cNvPr>
          <p:cNvSpPr txBox="1"/>
          <p:nvPr/>
        </p:nvSpPr>
        <p:spPr>
          <a:xfrm>
            <a:off x="6562078" y="3923743"/>
            <a:ext cx="299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1-2 cycles: hit rate: 90%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2B87BA-1F66-416D-8C0E-8533AA90578B}"/>
              </a:ext>
            </a:extLst>
          </p:cNvPr>
          <p:cNvSpPr txBox="1"/>
          <p:nvPr/>
        </p:nvSpPr>
        <p:spPr>
          <a:xfrm>
            <a:off x="6760349" y="4856947"/>
            <a:ext cx="299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10-50 cycles: hit rate: 50%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CDAF37-5819-4716-B551-7941B267EAA0}"/>
              </a:ext>
            </a:extLst>
          </p:cNvPr>
          <p:cNvSpPr txBox="1"/>
          <p:nvPr/>
        </p:nvSpPr>
        <p:spPr>
          <a:xfrm>
            <a:off x="7313434" y="5769128"/>
            <a:ext cx="299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300 cycles: hit rate: 100%</a:t>
            </a:r>
          </a:p>
        </p:txBody>
      </p:sp>
    </p:spTree>
    <p:extLst>
      <p:ext uri="{BB962C8B-B14F-4D97-AF65-F5344CB8AC3E}">
        <p14:creationId xmlns:p14="http://schemas.microsoft.com/office/powerpoint/2010/main" val="133712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2C1D-ED78-43CF-A2BB-52B5402D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a guess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7EAF1-859B-44AA-B4D2-B657A2D9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1EBB7-B4FA-4A32-8856-7722209A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92733D1-3E20-45E3-9691-E4FDC50DB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8615" y="697464"/>
            <a:ext cx="4406954" cy="339128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8CCB6D-E01D-400F-80CF-F0B3A465A16D}"/>
              </a:ext>
            </a:extLst>
          </p:cNvPr>
          <p:cNvSpPr txBox="1"/>
          <p:nvPr/>
        </p:nvSpPr>
        <p:spPr>
          <a:xfrm>
            <a:off x="3401628" y="4274205"/>
            <a:ext cx="618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load instructions, </a:t>
            </a:r>
            <a:r>
              <a:rPr lang="en-US">
                <a:solidFill>
                  <a:srgbClr val="9F2241"/>
                </a:solidFill>
              </a:rPr>
              <a:t>predict</a:t>
            </a:r>
            <a:r>
              <a:rPr lang="en-US"/>
              <a:t> if it will hit in the data cache or not. If it will, do an early broadcast. </a:t>
            </a:r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E807A6A8-6C6E-4C41-849E-81500CC0C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32" y="4088753"/>
            <a:ext cx="1017233" cy="1017233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0A8EA9F4-5346-46AC-B22B-88E7EB6CF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32" y="5013510"/>
            <a:ext cx="1017233" cy="10172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5BCCBE-68B6-4C55-AEEB-FB36741BFD04}"/>
              </a:ext>
            </a:extLst>
          </p:cNvPr>
          <p:cNvSpPr txBox="1"/>
          <p:nvPr/>
        </p:nvSpPr>
        <p:spPr>
          <a:xfrm>
            <a:off x="3401628" y="5299300"/>
            <a:ext cx="6183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Design a hit-miss predictor. Same idea as branch predictors.</a:t>
            </a:r>
          </a:p>
        </p:txBody>
      </p:sp>
    </p:spTree>
    <p:extLst>
      <p:ext uri="{BB962C8B-B14F-4D97-AF65-F5344CB8AC3E}">
        <p14:creationId xmlns:p14="http://schemas.microsoft.com/office/powerpoint/2010/main" val="49058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6DF17-B839-4865-BE4C-ADC117E2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0E3B8-0A4C-4713-9A04-8C89745B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5636C10F-489E-4A31-822F-94F0596FF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562608"/>
              </p:ext>
            </p:extLst>
          </p:nvPr>
        </p:nvGraphicFramePr>
        <p:xfrm>
          <a:off x="2503493" y="489005"/>
          <a:ext cx="7580866" cy="5907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47754D-4FF7-45E1-AE60-4F32042DD127}"/>
              </a:ext>
            </a:extLst>
          </p:cNvPr>
          <p:cNvSpPr txBox="1"/>
          <p:nvPr/>
        </p:nvSpPr>
        <p:spPr>
          <a:xfrm>
            <a:off x="5011702" y="3211810"/>
            <a:ext cx="172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Constants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1A2C1-8D3A-473D-9FA7-88CC4A653A5E}"/>
              </a:ext>
            </a:extLst>
          </p:cNvPr>
          <p:cNvSpPr txBox="1"/>
          <p:nvPr/>
        </p:nvSpPr>
        <p:spPr>
          <a:xfrm>
            <a:off x="1735574" y="119672"/>
            <a:ext cx="5985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Value prediction: Why are values predictable?</a:t>
            </a:r>
          </a:p>
        </p:txBody>
      </p:sp>
    </p:spTree>
    <p:extLst>
      <p:ext uri="{BB962C8B-B14F-4D97-AF65-F5344CB8AC3E}">
        <p14:creationId xmlns:p14="http://schemas.microsoft.com/office/powerpoint/2010/main" val="321482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5F65-5258-4FC2-8BCF-457F280B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 Predictor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8E4E2C-E646-4EE4-B434-66026D2A0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99478"/>
              </p:ext>
            </p:extLst>
          </p:nvPr>
        </p:nvGraphicFramePr>
        <p:xfrm>
          <a:off x="1881188" y="1279525"/>
          <a:ext cx="6858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C7593-4408-4FE7-825C-D2522382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1F939-9D90-4DB8-9DAC-7580C2AC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3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39" y="216249"/>
            <a:ext cx="7886700" cy="994172"/>
          </a:xfrm>
        </p:spPr>
        <p:txBody>
          <a:bodyPr/>
          <a:lstStyle/>
          <a:p>
            <a:r>
              <a:rPr lang="en-US"/>
              <a:t>Using an additional predictor for 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670" y="3548858"/>
            <a:ext cx="8912331" cy="29300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/>
              <a:t>First, use the </a:t>
            </a:r>
            <a:r>
              <a:rPr lang="en-US" sz="2600">
                <a:solidFill>
                  <a:srgbClr val="FF0000"/>
                </a:solidFill>
              </a:rPr>
              <a:t>confidence</a:t>
            </a:r>
            <a:r>
              <a:rPr lang="en-US" sz="2600"/>
              <a:t> table to find out if it makes sense to </a:t>
            </a:r>
            <a:r>
              <a:rPr lang="en-US" sz="2600">
                <a:solidFill>
                  <a:srgbClr val="00B050"/>
                </a:solidFill>
              </a:rPr>
              <a:t>predict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/>
              <a:t>Simultaneously, make a </a:t>
            </a:r>
            <a:r>
              <a:rPr lang="en-US" sz="2600">
                <a:solidFill>
                  <a:srgbClr val="00B050"/>
                </a:solidFill>
              </a:rPr>
              <a:t>prediction</a:t>
            </a:r>
            <a:r>
              <a:rPr lang="en-US" sz="2600"/>
              <a:t> using a predictor </a:t>
            </a:r>
            <a:r>
              <a:rPr lang="en-US" sz="2600">
                <a:solidFill>
                  <a:srgbClr val="FF0000"/>
                </a:solidFill>
              </a:rPr>
              <a:t>table</a:t>
            </a:r>
            <a:r>
              <a:rPr lang="en-US" sz="2600"/>
              <a:t> (value, memory dependence, ALU result)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70C0"/>
                </a:solidFill>
              </a:rPr>
              <a:t>Predictor table </a:t>
            </a:r>
            <a:r>
              <a:rPr lang="en-US" sz="2600"/>
              <a:t>can contain 1 value, or the last </a:t>
            </a:r>
            <a:r>
              <a:rPr lang="en-US" sz="2600" b="1" i="1">
                <a:solidFill>
                  <a:srgbClr val="0070C0"/>
                </a:solidFill>
              </a:rPr>
              <a:t>k</a:t>
            </a:r>
            <a:r>
              <a:rPr lang="en-US" sz="2600" i="1"/>
              <a:t> </a:t>
            </a:r>
            <a:r>
              <a:rPr lang="en-US" sz="2600"/>
              <a:t>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/>
              <a:t>Make a </a:t>
            </a:r>
            <a:r>
              <a:rPr lang="en-US" sz="2600">
                <a:solidFill>
                  <a:schemeClr val="accent6"/>
                </a:solidFill>
              </a:rPr>
              <a:t>prediction</a:t>
            </a:r>
            <a:r>
              <a:rPr lang="en-US" sz="2600"/>
              <a:t>, and use it if it has high </a:t>
            </a:r>
            <a:r>
              <a:rPr lang="en-US" sz="2600">
                <a:solidFill>
                  <a:srgbClr val="FF0000"/>
                </a:solidFill>
              </a:rPr>
              <a:t>confidence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/>
              <a:t>Update both the </a:t>
            </a:r>
            <a:r>
              <a:rPr lang="en-US" sz="2600">
                <a:solidFill>
                  <a:schemeClr val="accent1">
                    <a:lumMod val="50000"/>
                  </a:schemeClr>
                </a:solidFill>
              </a:rPr>
              <a:t>tables</a:t>
            </a:r>
            <a:r>
              <a:rPr lang="en-US" sz="2600"/>
              <a:t> when the results are </a:t>
            </a:r>
            <a:r>
              <a:rPr lang="en-US" sz="2600">
                <a:solidFill>
                  <a:srgbClr val="00B050"/>
                </a:solidFill>
              </a:rPr>
              <a:t>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/>
              <a:t>If needed </a:t>
            </a:r>
            <a:r>
              <a:rPr lang="en-US" sz="2600">
                <a:solidFill>
                  <a:srgbClr val="FF0000"/>
                </a:solidFill>
              </a:rPr>
              <a:t>recover</a:t>
            </a:r>
            <a:r>
              <a:rPr lang="en-US" sz="2600"/>
              <a:t> with a replay/flush mechanism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24912" y="1037639"/>
            <a:ext cx="1340893" cy="20266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Confidence</a:t>
            </a:r>
          </a:p>
          <a:p>
            <a:pPr algn="ctr"/>
            <a:r>
              <a:rPr lang="en-US"/>
              <a:t>Table</a:t>
            </a:r>
          </a:p>
          <a:p>
            <a:pPr algn="ctr"/>
            <a:r>
              <a:rPr lang="en-US"/>
              <a:t>(uses sat. counters)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052509" y="1856503"/>
            <a:ext cx="972403" cy="2558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Arrow 5"/>
          <p:cNvSpPr/>
          <p:nvPr/>
        </p:nvSpPr>
        <p:spPr>
          <a:xfrm>
            <a:off x="4365803" y="1887210"/>
            <a:ext cx="1698894" cy="2751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1755670" y="1375421"/>
            <a:ext cx="972403" cy="3991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PC</a:t>
            </a:r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4495543" y="1404902"/>
            <a:ext cx="1383712" cy="3991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Confidence</a:t>
            </a:r>
            <a:endParaRPr lang="en-US" sz="900"/>
          </a:p>
        </p:txBody>
      </p:sp>
      <p:sp>
        <p:nvSpPr>
          <p:cNvPr id="9" name="Rectangle 8"/>
          <p:cNvSpPr/>
          <p:nvPr/>
        </p:nvSpPr>
        <p:spPr>
          <a:xfrm>
            <a:off x="7638708" y="1056884"/>
            <a:ext cx="1340893" cy="20266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Predictor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332107" y="1875749"/>
            <a:ext cx="1306602" cy="2673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>
            <a:off x="8979600" y="1906456"/>
            <a:ext cx="1688400" cy="2558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ounded Rectangle 11"/>
          <p:cNvSpPr/>
          <p:nvPr/>
        </p:nvSpPr>
        <p:spPr>
          <a:xfrm>
            <a:off x="6476432" y="1404902"/>
            <a:ext cx="972403" cy="3991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PC</a:t>
            </a:r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>
            <a:off x="9175788" y="1424148"/>
            <a:ext cx="1270351" cy="3991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Prediction</a:t>
            </a:r>
            <a:endParaRPr lang="en-US" sz="1100"/>
          </a:p>
        </p:txBody>
      </p:sp>
      <p:sp>
        <p:nvSpPr>
          <p:cNvPr id="14" name="Rectangle 13"/>
          <p:cNvSpPr/>
          <p:nvPr/>
        </p:nvSpPr>
        <p:spPr>
          <a:xfrm>
            <a:off x="6133276" y="935280"/>
            <a:ext cx="34289" cy="23542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18</a:t>
            </a:fld>
            <a:endParaRPr lang="en-IN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8E44376-1F3F-48DE-882A-8C3017E9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413798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64" y="2511233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96969" y="1634490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80712"/>
              <a:ext cx="1463078" cy="23497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Load Speculation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74582"/>
              <a:ext cx="1694278" cy="23497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Replay Mechanisms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43">
              <a:extLst>
                <a:ext uri="{FF2B5EF4-FFF2-40B4-BE49-F238E27FC236}">
                  <a16:creationId xmlns:a16="http://schemas.microsoft.com/office/drawing/2014/main" id="{C455B6A4-D6E1-4EB0-A28C-E3B0691A9BD2}"/>
                </a:ext>
              </a:extLst>
            </p:cNvPr>
            <p:cNvSpPr/>
            <p:nvPr/>
          </p:nvSpPr>
          <p:spPr>
            <a:xfrm rot="16200000">
              <a:off x="1555266" y="4152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BF080-2E44-4F77-9179-90FA00CF84A3}"/>
                </a:ext>
              </a:extLst>
            </p:cNvPr>
            <p:cNvSpPr txBox="1"/>
            <p:nvPr/>
          </p:nvSpPr>
          <p:spPr>
            <a:xfrm>
              <a:off x="1682080" y="4315742"/>
              <a:ext cx="267142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D743B0-1E43-4C2C-854D-2D55E361C200}"/>
                </a:ext>
              </a:extLst>
            </p:cNvPr>
            <p:cNvSpPr/>
            <p:nvPr/>
          </p:nvSpPr>
          <p:spPr>
            <a:xfrm>
              <a:off x="2096732" y="4210462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19" y="3343389"/>
            <a:ext cx="452559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Simpler Version of an OOO Processor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49" y="4091905"/>
            <a:ext cx="3507692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Compiler based Techniques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67120" y="4838228"/>
            <a:ext cx="454964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EPIC based Techniques: Intel Itanium</a:t>
            </a:r>
          </a:p>
        </p:txBody>
      </p:sp>
    </p:spTree>
    <p:extLst>
      <p:ext uri="{BB962C8B-B14F-4D97-AF65-F5344CB8AC3E}">
        <p14:creationId xmlns:p14="http://schemas.microsoft.com/office/powerpoint/2010/main" val="237084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515873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B86A73-88B4-4E7A-8F91-A3CC98E23123}"/>
              </a:ext>
            </a:extLst>
          </p:cNvPr>
          <p:cNvSpPr/>
          <p:nvPr/>
        </p:nvSpPr>
        <p:spPr>
          <a:xfrm>
            <a:off x="8428384" y="3677576"/>
            <a:ext cx="2107095" cy="10972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veat" panose="00000500000000000000" pitchFamily="2" charset="0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062" y="401964"/>
            <a:ext cx="6858000" cy="822960"/>
          </a:xfrm>
        </p:spPr>
        <p:txBody>
          <a:bodyPr/>
          <a:lstStyle/>
          <a:p>
            <a:r>
              <a:rPr lang="en-US"/>
              <a:t>Replay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431" y="1395001"/>
            <a:ext cx="8787384" cy="34078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Flushing</a:t>
            </a:r>
            <a:r>
              <a:rPr lang="en-US"/>
              <a:t> the </a:t>
            </a:r>
            <a:r>
              <a:rPr lang="en-US">
                <a:solidFill>
                  <a:srgbClr val="FF0000"/>
                </a:solidFill>
              </a:rPr>
              <a:t>pipeline</a:t>
            </a:r>
            <a:r>
              <a:rPr lang="en-US"/>
              <a:t> for every </a:t>
            </a:r>
            <a:r>
              <a:rPr lang="en-US" err="1"/>
              <a:t>misspeculation</a:t>
            </a:r>
            <a:r>
              <a:rPr lang="en-US"/>
              <a:t> is not a wise 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Instead, </a:t>
            </a:r>
            <a:r>
              <a:rPr lang="en-US">
                <a:solidFill>
                  <a:srgbClr val="0070C0"/>
                </a:solidFill>
              </a:rPr>
              <a:t>flush</a:t>
            </a:r>
            <a:r>
              <a:rPr lang="en-US"/>
              <a:t> a part of the </a:t>
            </a:r>
            <a:r>
              <a:rPr lang="en-US">
                <a:solidFill>
                  <a:schemeClr val="accent5"/>
                </a:solidFill>
              </a:rPr>
              <a:t>pipeline</a:t>
            </a:r>
            <a:r>
              <a:rPr lang="en-US"/>
              <a:t> (or only those instructions that have gotten a wrong </a:t>
            </a:r>
            <a:r>
              <a:rPr lang="en-US">
                <a:solidFill>
                  <a:srgbClr val="FF0000"/>
                </a:solidFill>
              </a:rPr>
              <a:t>value</a:t>
            </a:r>
            <a:r>
              <a:rPr lang="en-US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Replay</a:t>
            </a:r>
            <a:r>
              <a:rPr lang="en-US"/>
              <a:t> those </a:t>
            </a:r>
            <a:r>
              <a:rPr lang="en-US">
                <a:solidFill>
                  <a:schemeClr val="accent6"/>
                </a:solidFill>
              </a:rPr>
              <a:t>instructions</a:t>
            </a:r>
            <a:r>
              <a:rPr lang="en-US"/>
              <a:t> once again (after let’s say the </a:t>
            </a:r>
            <a:r>
              <a:rPr lang="en-US">
                <a:solidFill>
                  <a:srgbClr val="00B050"/>
                </a:solidFill>
              </a:rPr>
              <a:t>load</a:t>
            </a:r>
            <a:r>
              <a:rPr lang="en-US"/>
              <a:t> completes its execution)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When the instructions are being </a:t>
            </a:r>
            <a:r>
              <a:rPr lang="en-US">
                <a:solidFill>
                  <a:schemeClr val="accent5"/>
                </a:solidFill>
              </a:rPr>
              <a:t>replayed</a:t>
            </a:r>
            <a:r>
              <a:rPr lang="en-US"/>
              <a:t>, they are guaranteed to use the </a:t>
            </a:r>
            <a:r>
              <a:rPr lang="en-US">
                <a:solidFill>
                  <a:srgbClr val="0070C0"/>
                </a:solidFill>
              </a:rPr>
              <a:t>correct</a:t>
            </a:r>
            <a:r>
              <a:rPr lang="en-US"/>
              <a:t> value of the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Identify and replay the </a:t>
            </a:r>
            <a:r>
              <a:rPr lang="en-US">
                <a:solidFill>
                  <a:srgbClr val="00B050"/>
                </a:solidFill>
              </a:rPr>
              <a:t>forward slice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B2CD9-29C5-448C-8F57-2CE2B8C2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06776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8DD5-48F1-4AA2-BD4E-5C57344E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Slice of Instruction I</a:t>
            </a:r>
            <a:r>
              <a:rPr lang="en-US" baseline="-25000"/>
              <a:t>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6C5B3-09E4-486C-9BEA-B99CBCD6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DE16F-4343-4966-B7D9-53CAD5C0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C6286BF-A39B-4E71-BE16-EAFC80FDC6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03936" y="1309750"/>
            <a:ext cx="4584129" cy="3044340"/>
            <a:chOff x="1657" y="2218"/>
            <a:chExt cx="2223" cy="164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D6F40CD-FE2B-43BD-8DFC-7D5ADC5EC2F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57" y="2233"/>
              <a:ext cx="2223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F7213F9-B80E-431A-A22D-8270737FE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2354"/>
              <a:ext cx="2208" cy="1496"/>
            </a:xfrm>
            <a:custGeom>
              <a:avLst/>
              <a:gdLst>
                <a:gd name="T0" fmla="*/ 2786 w 4598"/>
                <a:gd name="T1" fmla="*/ 0 h 3116"/>
                <a:gd name="T2" fmla="*/ 0 w 4598"/>
                <a:gd name="T3" fmla="*/ 3116 h 3116"/>
                <a:gd name="T4" fmla="*/ 4598 w 4598"/>
                <a:gd name="T5" fmla="*/ 3116 h 3116"/>
                <a:gd name="T6" fmla="*/ 2786 w 4598"/>
                <a:gd name="T7" fmla="*/ 0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98" h="3116">
                  <a:moveTo>
                    <a:pt x="2786" y="0"/>
                  </a:moveTo>
                  <a:lnTo>
                    <a:pt x="0" y="3116"/>
                  </a:lnTo>
                  <a:lnTo>
                    <a:pt x="4598" y="3116"/>
                  </a:lnTo>
                  <a:lnTo>
                    <a:pt x="2786" y="0"/>
                  </a:lnTo>
                  <a:close/>
                </a:path>
              </a:pathLst>
            </a:custGeom>
            <a:solidFill>
              <a:srgbClr val="FDE7E7"/>
            </a:solidFill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57278793-F740-4B50-AD86-2702EAA72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2452"/>
              <a:ext cx="283" cy="236"/>
            </a:xfrm>
            <a:prstGeom prst="ellipse">
              <a:avLst/>
            </a:prstGeom>
            <a:solidFill>
              <a:srgbClr val="D0E69E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84677A4E-E524-48E3-ACCC-4ED0B79D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2497"/>
              <a:ext cx="2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88233879-0A57-4DFC-9469-8744B85D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2552"/>
              <a:ext cx="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0</a:t>
              </a:r>
              <a:endParaRPr lang="en-US" alt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32903C2B-ECDE-419A-8223-D1854E8E1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819"/>
              <a:ext cx="282" cy="236"/>
            </a:xfrm>
            <a:prstGeom prst="ellipse">
              <a:avLst/>
            </a:prstGeom>
            <a:solidFill>
              <a:srgbClr val="D0E69E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0C8DF7DF-BF07-4CB0-93A6-9766BC251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2863"/>
              <a:ext cx="2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19661E54-7A9D-4ABE-81F5-15474C8C0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" y="2919"/>
              <a:ext cx="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053A562E-8336-4988-BD55-E27ECF6C9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" y="2847"/>
              <a:ext cx="283" cy="236"/>
            </a:xfrm>
            <a:prstGeom prst="ellipse">
              <a:avLst/>
            </a:prstGeom>
            <a:solidFill>
              <a:srgbClr val="D0E69E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10EAE332-0213-4B78-8294-565D8874B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2892"/>
              <a:ext cx="2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28CFEFFD-DDE9-43BA-8C8A-827BF1DEC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947"/>
              <a:ext cx="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C52F870D-892D-4298-8252-9129AF70B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209"/>
              <a:ext cx="283" cy="236"/>
            </a:xfrm>
            <a:prstGeom prst="ellipse">
              <a:avLst/>
            </a:prstGeom>
            <a:solidFill>
              <a:srgbClr val="D0E69E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6D7BFAFB-6256-4E7F-962B-F80DBDE50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" y="3253"/>
              <a:ext cx="2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5A750488-4A40-4D37-ADD3-0FFC178C6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3309"/>
              <a:ext cx="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CDC49502-DE98-413E-9FFD-7F65B6A0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203"/>
              <a:ext cx="283" cy="236"/>
            </a:xfrm>
            <a:prstGeom prst="ellipse">
              <a:avLst/>
            </a:prstGeom>
            <a:solidFill>
              <a:srgbClr val="D0E69E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D9C98121-7A3C-43D7-AECC-76D4FA506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3248"/>
              <a:ext cx="2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2205E385-43FB-4EB1-AD7F-80136CC9B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3303"/>
              <a:ext cx="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4</a:t>
              </a:r>
              <a:endParaRPr lang="en-US" altLang="en-US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9DCFB627-7B08-4FC1-AD1E-63C66100A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" y="3601"/>
              <a:ext cx="284" cy="236"/>
            </a:xfrm>
            <a:prstGeom prst="ellipse">
              <a:avLst/>
            </a:prstGeom>
            <a:solidFill>
              <a:srgbClr val="D0E69E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07ED842D-19EC-428B-B34A-963777CEB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1" y="3645"/>
              <a:ext cx="2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F1CF721-A01A-4A40-AA07-9AAAAEC47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" y="3701"/>
              <a:ext cx="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5</a:t>
              </a:r>
              <a:endParaRPr lang="en-US" altLang="en-US"/>
            </a:p>
          </p:txBody>
        </p: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63A58382-987E-4D0C-979F-7FF9BB383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" y="3592"/>
              <a:ext cx="283" cy="236"/>
            </a:xfrm>
            <a:prstGeom prst="ellipse">
              <a:avLst/>
            </a:prstGeom>
            <a:solidFill>
              <a:srgbClr val="D0E69E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3CFD0CF7-1AE6-4269-99A6-680C61D47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3636"/>
              <a:ext cx="2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3A61B1AA-717C-4B02-9EB3-4619D60B2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3692"/>
              <a:ext cx="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6</a:t>
              </a:r>
              <a:endParaRPr lang="en-US" alt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3E16529C-B6B7-4BC2-8B31-0030374624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1" y="2667"/>
              <a:ext cx="167" cy="15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E744086E-F981-4C28-8F1E-095960D90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739"/>
              <a:ext cx="89" cy="86"/>
            </a:xfrm>
            <a:custGeom>
              <a:avLst/>
              <a:gdLst>
                <a:gd name="T0" fmla="*/ 105 w 186"/>
                <a:gd name="T1" fmla="*/ 81 h 180"/>
                <a:gd name="T2" fmla="*/ 107 w 186"/>
                <a:gd name="T3" fmla="*/ 0 h 180"/>
                <a:gd name="T4" fmla="*/ 0 w 186"/>
                <a:gd name="T5" fmla="*/ 180 h 180"/>
                <a:gd name="T6" fmla="*/ 186 w 186"/>
                <a:gd name="T7" fmla="*/ 84 h 180"/>
                <a:gd name="T8" fmla="*/ 105 w 186"/>
                <a:gd name="T9" fmla="*/ 8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80">
                  <a:moveTo>
                    <a:pt x="105" y="81"/>
                  </a:moveTo>
                  <a:lnTo>
                    <a:pt x="107" y="0"/>
                  </a:lnTo>
                  <a:lnTo>
                    <a:pt x="0" y="180"/>
                  </a:lnTo>
                  <a:lnTo>
                    <a:pt x="186" y="84"/>
                  </a:lnTo>
                  <a:lnTo>
                    <a:pt x="105" y="8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7B776AB1-768C-43A7-82B4-E39318FB9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2" y="2658"/>
              <a:ext cx="65" cy="18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451B756E-17FC-43F4-8459-B82C166DA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2742"/>
              <a:ext cx="58" cy="100"/>
            </a:xfrm>
            <a:custGeom>
              <a:avLst/>
              <a:gdLst>
                <a:gd name="T0" fmla="*/ 73 w 120"/>
                <a:gd name="T1" fmla="*/ 73 h 209"/>
                <a:gd name="T2" fmla="*/ 0 w 120"/>
                <a:gd name="T3" fmla="*/ 38 h 209"/>
                <a:gd name="T4" fmla="*/ 120 w 120"/>
                <a:gd name="T5" fmla="*/ 209 h 209"/>
                <a:gd name="T6" fmla="*/ 108 w 120"/>
                <a:gd name="T7" fmla="*/ 0 h 209"/>
                <a:gd name="T8" fmla="*/ 73 w 120"/>
                <a:gd name="T9" fmla="*/ 7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09">
                  <a:moveTo>
                    <a:pt x="73" y="73"/>
                  </a:moveTo>
                  <a:lnTo>
                    <a:pt x="0" y="38"/>
                  </a:lnTo>
                  <a:lnTo>
                    <a:pt x="120" y="209"/>
                  </a:lnTo>
                  <a:lnTo>
                    <a:pt x="108" y="0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72867C96-2A32-47C5-B0C6-41C7FCCA6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8" y="3035"/>
              <a:ext cx="232" cy="18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49634C25-DB76-465E-B815-C3B9F88A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3134"/>
              <a:ext cx="93" cy="81"/>
            </a:xfrm>
            <a:custGeom>
              <a:avLst/>
              <a:gdLst>
                <a:gd name="T0" fmla="*/ 114 w 195"/>
                <a:gd name="T1" fmla="*/ 81 h 169"/>
                <a:gd name="T2" fmla="*/ 124 w 195"/>
                <a:gd name="T3" fmla="*/ 0 h 169"/>
                <a:gd name="T4" fmla="*/ 0 w 195"/>
                <a:gd name="T5" fmla="*/ 169 h 169"/>
                <a:gd name="T6" fmla="*/ 195 w 195"/>
                <a:gd name="T7" fmla="*/ 91 h 169"/>
                <a:gd name="T8" fmla="*/ 114 w 195"/>
                <a:gd name="T9" fmla="*/ 8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69">
                  <a:moveTo>
                    <a:pt x="114" y="81"/>
                  </a:moveTo>
                  <a:lnTo>
                    <a:pt x="124" y="0"/>
                  </a:lnTo>
                  <a:lnTo>
                    <a:pt x="0" y="169"/>
                  </a:lnTo>
                  <a:lnTo>
                    <a:pt x="195" y="91"/>
                  </a:lnTo>
                  <a:lnTo>
                    <a:pt x="114" y="8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1B85CCC8-2805-446F-B315-3C6731D41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7" y="3040"/>
              <a:ext cx="120" cy="16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3125437D-D2BD-4E0E-BFFF-3B57FA893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3112"/>
              <a:ext cx="79" cy="95"/>
            </a:xfrm>
            <a:custGeom>
              <a:avLst/>
              <a:gdLst>
                <a:gd name="T0" fmla="*/ 80 w 164"/>
                <a:gd name="T1" fmla="*/ 80 h 197"/>
                <a:gd name="T2" fmla="*/ 0 w 164"/>
                <a:gd name="T3" fmla="*/ 67 h 197"/>
                <a:gd name="T4" fmla="*/ 164 w 164"/>
                <a:gd name="T5" fmla="*/ 197 h 197"/>
                <a:gd name="T6" fmla="*/ 93 w 164"/>
                <a:gd name="T7" fmla="*/ 0 h 197"/>
                <a:gd name="T8" fmla="*/ 80 w 164"/>
                <a:gd name="T9" fmla="*/ 8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97">
                  <a:moveTo>
                    <a:pt x="80" y="80"/>
                  </a:moveTo>
                  <a:lnTo>
                    <a:pt x="0" y="67"/>
                  </a:lnTo>
                  <a:lnTo>
                    <a:pt x="164" y="197"/>
                  </a:lnTo>
                  <a:lnTo>
                    <a:pt x="93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811644B9-57E2-41D2-B01C-F58CB07FE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2" y="3438"/>
              <a:ext cx="236" cy="18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AB900350-8AD7-4FEA-848B-25D13B1D7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3538"/>
              <a:ext cx="94" cy="80"/>
            </a:xfrm>
            <a:custGeom>
              <a:avLst/>
              <a:gdLst>
                <a:gd name="T0" fmla="*/ 114 w 195"/>
                <a:gd name="T1" fmla="*/ 81 h 168"/>
                <a:gd name="T2" fmla="*/ 125 w 195"/>
                <a:gd name="T3" fmla="*/ 0 h 168"/>
                <a:gd name="T4" fmla="*/ 0 w 195"/>
                <a:gd name="T5" fmla="*/ 168 h 168"/>
                <a:gd name="T6" fmla="*/ 195 w 195"/>
                <a:gd name="T7" fmla="*/ 92 h 168"/>
                <a:gd name="T8" fmla="*/ 114 w 195"/>
                <a:gd name="T9" fmla="*/ 8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68">
                  <a:moveTo>
                    <a:pt x="114" y="81"/>
                  </a:moveTo>
                  <a:lnTo>
                    <a:pt x="125" y="0"/>
                  </a:lnTo>
                  <a:lnTo>
                    <a:pt x="0" y="168"/>
                  </a:lnTo>
                  <a:lnTo>
                    <a:pt x="195" y="92"/>
                  </a:lnTo>
                  <a:lnTo>
                    <a:pt x="114" y="8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C0BC9560-4DEA-4FC1-AC49-E780F4F0E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8" y="3357"/>
              <a:ext cx="138" cy="23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0598E556-86E1-4C09-9FAC-D0E7AC705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3495"/>
              <a:ext cx="73" cy="98"/>
            </a:xfrm>
            <a:custGeom>
              <a:avLst/>
              <a:gdLst>
                <a:gd name="T0" fmla="*/ 78 w 151"/>
                <a:gd name="T1" fmla="*/ 78 h 203"/>
                <a:gd name="T2" fmla="*/ 0 w 151"/>
                <a:gd name="T3" fmla="*/ 58 h 203"/>
                <a:gd name="T4" fmla="*/ 151 w 151"/>
                <a:gd name="T5" fmla="*/ 203 h 203"/>
                <a:gd name="T6" fmla="*/ 99 w 151"/>
                <a:gd name="T7" fmla="*/ 0 h 203"/>
                <a:gd name="T8" fmla="*/ 78 w 151"/>
                <a:gd name="T9" fmla="*/ 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03">
                  <a:moveTo>
                    <a:pt x="78" y="78"/>
                  </a:moveTo>
                  <a:lnTo>
                    <a:pt x="0" y="58"/>
                  </a:lnTo>
                  <a:lnTo>
                    <a:pt x="151" y="203"/>
                  </a:lnTo>
                  <a:lnTo>
                    <a:pt x="99" y="0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2FB995AD-1BE0-4934-AC1F-174FE5FF2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3417"/>
              <a:ext cx="141" cy="19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8290AA2F-1CD2-4E2F-98E9-4B014AB18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3515"/>
              <a:ext cx="79" cy="95"/>
            </a:xfrm>
            <a:custGeom>
              <a:avLst/>
              <a:gdLst>
                <a:gd name="T0" fmla="*/ 80 w 165"/>
                <a:gd name="T1" fmla="*/ 80 h 196"/>
                <a:gd name="T2" fmla="*/ 0 w 165"/>
                <a:gd name="T3" fmla="*/ 68 h 196"/>
                <a:gd name="T4" fmla="*/ 165 w 165"/>
                <a:gd name="T5" fmla="*/ 196 h 196"/>
                <a:gd name="T6" fmla="*/ 93 w 165"/>
                <a:gd name="T7" fmla="*/ 0 h 196"/>
                <a:gd name="T8" fmla="*/ 80 w 165"/>
                <a:gd name="T9" fmla="*/ 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96">
                  <a:moveTo>
                    <a:pt x="80" y="80"/>
                  </a:moveTo>
                  <a:lnTo>
                    <a:pt x="0" y="68"/>
                  </a:lnTo>
                  <a:lnTo>
                    <a:pt x="165" y="196"/>
                  </a:lnTo>
                  <a:lnTo>
                    <a:pt x="93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3988CA6D-AFEC-461B-BC38-9C5BC2BF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218"/>
              <a:ext cx="60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Forward slice</a:t>
              </a:r>
              <a:endParaRPr lang="en-US" altLang="en-US" sz="240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37572AE-33C3-4913-8BA6-29C0977CE223}"/>
              </a:ext>
            </a:extLst>
          </p:cNvPr>
          <p:cNvSpPr txBox="1"/>
          <p:nvPr/>
        </p:nvSpPr>
        <p:spPr>
          <a:xfrm>
            <a:off x="3543670" y="4973475"/>
            <a:ext cx="625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 forward slice contains an instruction’s consumers, its </a:t>
            </a:r>
          </a:p>
          <a:p>
            <a:r>
              <a:rPr lang="en-US"/>
              <a:t>consumers and so on.  </a:t>
            </a:r>
          </a:p>
        </p:txBody>
      </p:sp>
      <p:pic>
        <p:nvPicPr>
          <p:cNvPr id="47" name="Picture 46" descr="Shape&#10;&#10;Description automatically generated">
            <a:extLst>
              <a:ext uri="{FF2B5EF4-FFF2-40B4-BE49-F238E27FC236}">
                <a16:creationId xmlns:a16="http://schemas.microsoft.com/office/drawing/2014/main" id="{D4EACDA0-6AAB-4AFA-A861-0C2B67953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81" y="5019730"/>
            <a:ext cx="553819" cy="5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44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Non-Selective Replay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600953" cy="43513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Trivial</a:t>
            </a:r>
            <a:r>
              <a:rPr lang="en-US"/>
              <a:t> Solution: </a:t>
            </a:r>
            <a:r>
              <a:rPr lang="en-US">
                <a:solidFill>
                  <a:srgbClr val="FF0000"/>
                </a:solidFill>
              </a:rPr>
              <a:t>Flush</a:t>
            </a:r>
            <a:r>
              <a:rPr lang="en-US"/>
              <a:t> the </a:t>
            </a:r>
            <a:r>
              <a:rPr lang="en-US">
                <a:solidFill>
                  <a:schemeClr val="accent5"/>
                </a:solidFill>
              </a:rPr>
              <a:t>pipeline</a:t>
            </a:r>
            <a:r>
              <a:rPr lang="en-US"/>
              <a:t> between the dispatch and execute stages </a:t>
            </a:r>
          </a:p>
          <a:p>
            <a:r>
              <a:rPr lang="en-US">
                <a:solidFill>
                  <a:srgbClr val="01708C"/>
                </a:solidFill>
              </a:rPr>
              <a:t>Smarter Solution</a:t>
            </a:r>
          </a:p>
          <a:p>
            <a:pPr lvl="1"/>
            <a:r>
              <a:rPr lang="en-US"/>
              <a:t>It is not necessary to </a:t>
            </a:r>
            <a:r>
              <a:rPr lang="en-US">
                <a:solidFill>
                  <a:srgbClr val="FF0000"/>
                </a:solidFill>
              </a:rPr>
              <a:t>flush</a:t>
            </a:r>
            <a:r>
              <a:rPr lang="en-US"/>
              <a:t> all the </a:t>
            </a:r>
            <a:r>
              <a:rPr lang="en-US">
                <a:solidFill>
                  <a:schemeClr val="accent6"/>
                </a:solidFill>
              </a:rPr>
              <a:t>instructions</a:t>
            </a:r>
            <a:r>
              <a:rPr lang="en-US"/>
              <a:t> between the schedule and execute stages</a:t>
            </a:r>
          </a:p>
          <a:p>
            <a:pPr lvl="1"/>
            <a:r>
              <a:rPr lang="en-US"/>
              <a:t>Try to </a:t>
            </a:r>
            <a:r>
              <a:rPr lang="en-US">
                <a:solidFill>
                  <a:srgbClr val="FF0000"/>
                </a:solidFill>
              </a:rPr>
              <a:t>reduce</a:t>
            </a:r>
            <a:r>
              <a:rPr lang="en-US"/>
              <a:t> the set of instructions</a:t>
            </a:r>
          </a:p>
          <a:p>
            <a:pPr lvl="1"/>
            <a:r>
              <a:rPr lang="en-US"/>
              <a:t>Define a </a:t>
            </a:r>
            <a:r>
              <a:rPr lang="en-US" u="sng"/>
              <a:t>window of vulnerability </a:t>
            </a:r>
            <a:r>
              <a:rPr lang="en-US"/>
              <a:t>(WV) for </a:t>
            </a:r>
            <a:r>
              <a:rPr lang="en-US" i="1"/>
              <a:t>n </a:t>
            </a:r>
            <a:r>
              <a:rPr lang="en-US"/>
              <a:t> cycles after a load is </a:t>
            </a:r>
            <a:r>
              <a:rPr lang="en-US">
                <a:solidFill>
                  <a:srgbClr val="00B050"/>
                </a:solidFill>
              </a:rPr>
              <a:t>selected</a:t>
            </a:r>
            <a:r>
              <a:rPr lang="en-US"/>
              <a:t>. A load should complete within </a:t>
            </a:r>
            <a:r>
              <a:rPr lang="en-US" i="1"/>
              <a:t>n </a:t>
            </a:r>
            <a:r>
              <a:rPr lang="en-US"/>
              <a:t> cycles if it hits in the d-cache and does not wait in the LSQ</a:t>
            </a:r>
          </a:p>
          <a:p>
            <a:pPr lvl="1"/>
            <a:r>
              <a:rPr lang="en-US"/>
              <a:t>However, if the load takes more than </a:t>
            </a:r>
            <a:r>
              <a:rPr lang="en-US" i="1"/>
              <a:t>n </a:t>
            </a:r>
            <a:r>
              <a:rPr lang="en-US"/>
              <a:t>cycles, we need to do a </a:t>
            </a:r>
            <a:r>
              <a:rPr lang="en-US">
                <a:solidFill>
                  <a:srgbClr val="E21A23"/>
                </a:solidFill>
              </a:rPr>
              <a:t>replay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29D3-E9A5-4D73-A351-9B1D9AF4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82274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BAC9-AC0C-4088-A94C-976FEE11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CD78-79DC-43DC-8367-D525F6B0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2941983"/>
            <a:ext cx="7104358" cy="30877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Let us say that instructions 2, 3, and 4 had one operand waking up in the WV of instruction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If there is a </a:t>
            </a:r>
            <a:r>
              <a:rPr lang="en-US" sz="2400" err="1"/>
              <a:t>misspeculation</a:t>
            </a:r>
            <a:r>
              <a:rPr lang="en-US" sz="2400"/>
              <a:t>, all three instructions get </a:t>
            </a:r>
            <a:r>
              <a:rPr lang="en-US" sz="2400">
                <a:solidFill>
                  <a:srgbClr val="E21A23"/>
                </a:solidFill>
              </a:rPr>
              <a:t>squashed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Instruction 1 gets </a:t>
            </a:r>
            <a:r>
              <a:rPr lang="en-US" sz="2400">
                <a:solidFill>
                  <a:srgbClr val="00B050"/>
                </a:solidFill>
              </a:rPr>
              <a:t>reissued</a:t>
            </a:r>
            <a:r>
              <a:rPr lang="en-US" sz="2400">
                <a:solidFill>
                  <a:schemeClr val="tx1"/>
                </a:solidFill>
              </a:rPr>
              <a:t> with the correct value later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65424-2F1F-4F85-B370-78264E29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314DE-3AAB-4C49-978D-6A4A77A2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B122B-B8E7-49E2-BC7F-AA8B802F3F6A}"/>
              </a:ext>
            </a:extLst>
          </p:cNvPr>
          <p:cNvSpPr txBox="1"/>
          <p:nvPr/>
        </p:nvSpPr>
        <p:spPr>
          <a:xfrm>
            <a:off x="4767470" y="670108"/>
            <a:ext cx="2657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/>
          </a:p>
          <a:p>
            <a:r>
              <a:rPr lang="en-US" sz="2400"/>
              <a:t>1: </a:t>
            </a:r>
            <a:r>
              <a:rPr lang="en-US" sz="2400" err="1">
                <a:solidFill>
                  <a:schemeClr val="accent4">
                    <a:lumMod val="75000"/>
                  </a:schemeClr>
                </a:solidFill>
              </a:rPr>
              <a:t>ld</a:t>
            </a:r>
            <a:r>
              <a:rPr lang="en-US" sz="2400"/>
              <a:t> r1, [r2]</a:t>
            </a:r>
          </a:p>
          <a:p>
            <a:r>
              <a:rPr lang="en-US" sz="2400"/>
              <a:t>2: </a:t>
            </a:r>
            <a:r>
              <a:rPr lang="en-US" sz="2400">
                <a:solidFill>
                  <a:srgbClr val="00B050"/>
                </a:solidFill>
              </a:rPr>
              <a:t>add</a:t>
            </a:r>
            <a:r>
              <a:rPr lang="en-US" sz="2400"/>
              <a:t> r4, r1, r3</a:t>
            </a:r>
          </a:p>
          <a:p>
            <a:r>
              <a:rPr lang="en-US" sz="2400"/>
              <a:t>3: </a:t>
            </a:r>
            <a:r>
              <a:rPr lang="en-US" sz="2400">
                <a:solidFill>
                  <a:srgbClr val="00B050"/>
                </a:solidFill>
              </a:rPr>
              <a:t>add</a:t>
            </a:r>
            <a:r>
              <a:rPr lang="en-US" sz="2400"/>
              <a:t> r5, r6, r7</a:t>
            </a:r>
          </a:p>
          <a:p>
            <a:r>
              <a:rPr lang="en-US" sz="2400"/>
              <a:t>4: </a:t>
            </a:r>
            <a:r>
              <a:rPr lang="en-US" sz="2400">
                <a:solidFill>
                  <a:srgbClr val="00B050"/>
                </a:solidFill>
              </a:rPr>
              <a:t>add</a:t>
            </a:r>
            <a:r>
              <a:rPr lang="en-US" sz="2400"/>
              <a:t> r8, r9, r10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59EB317-B132-4608-BB17-8F1AF076918B}"/>
              </a:ext>
            </a:extLst>
          </p:cNvPr>
          <p:cNvSpPr/>
          <p:nvPr/>
        </p:nvSpPr>
        <p:spPr>
          <a:xfrm>
            <a:off x="7765775" y="397565"/>
            <a:ext cx="2239617" cy="1032598"/>
          </a:xfrm>
          <a:prstGeom prst="wedgeEllipseCallout">
            <a:avLst>
              <a:gd name="adj1" fmla="val -108607"/>
              <a:gd name="adj2" fmla="val 3554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Predict the value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A671CCE-E4DB-4064-9045-F4260E7AE8F4}"/>
              </a:ext>
            </a:extLst>
          </p:cNvPr>
          <p:cNvSpPr/>
          <p:nvPr/>
        </p:nvSpPr>
        <p:spPr>
          <a:xfrm>
            <a:off x="4426227" y="1430164"/>
            <a:ext cx="341243" cy="117893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B3EB7B-46E1-495D-A13B-5C3E28E4CD79}"/>
              </a:ext>
            </a:extLst>
          </p:cNvPr>
          <p:cNvSpPr/>
          <p:nvPr/>
        </p:nvSpPr>
        <p:spPr>
          <a:xfrm>
            <a:off x="2584175" y="1630018"/>
            <a:ext cx="1671431" cy="65430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squash them</a:t>
            </a:r>
          </a:p>
        </p:txBody>
      </p:sp>
    </p:spTree>
    <p:extLst>
      <p:ext uri="{BB962C8B-B14F-4D97-AF65-F5344CB8AC3E}">
        <p14:creationId xmlns:p14="http://schemas.microsoft.com/office/powerpoint/2010/main" val="2122947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Window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020" y="4400031"/>
            <a:ext cx="8385438" cy="21011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When an operand </a:t>
            </a:r>
            <a:r>
              <a:rPr lang="en-US" sz="2400">
                <a:solidFill>
                  <a:schemeClr val="accent5"/>
                </a:solidFill>
              </a:rPr>
              <a:t>becomes ready</a:t>
            </a:r>
            <a:r>
              <a:rPr lang="en-US" sz="2400"/>
              <a:t>, we set its timer to </a:t>
            </a:r>
            <a:r>
              <a:rPr lang="en-US" sz="2400" i="1">
                <a:solidFill>
                  <a:srgbClr val="FF0000"/>
                </a:solidFill>
              </a:rPr>
              <a:t>n</a:t>
            </a:r>
            <a:endParaRPr lang="en-US" sz="240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Every cycle it </a:t>
            </a:r>
            <a:r>
              <a:rPr lang="en-US" sz="2400">
                <a:solidFill>
                  <a:srgbClr val="002060"/>
                </a:solidFill>
              </a:rPr>
              <a:t>decrements</a:t>
            </a:r>
            <a:r>
              <a:rPr lang="en-US" sz="2400"/>
              <a:t> (count down </a:t>
            </a:r>
            <a:r>
              <a:rPr lang="en-US" sz="2400">
                <a:solidFill>
                  <a:srgbClr val="FF0000"/>
                </a:solidFill>
              </a:rPr>
              <a:t>timer</a:t>
            </a:r>
            <a:r>
              <a:rPr lang="en-US" sz="240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Once it becomes 0, we can conclude that this instruction will not be </a:t>
            </a:r>
            <a:r>
              <a:rPr lang="en-US" sz="2400">
                <a:solidFill>
                  <a:srgbClr val="FF0000"/>
                </a:solidFill>
              </a:rPr>
              <a:t>squashed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24</a:t>
            </a:fld>
            <a:endParaRPr lang="en-IN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D4BC174D-7C88-466F-A233-2B82E4637C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02498" y="911750"/>
            <a:ext cx="7004482" cy="3303804"/>
            <a:chOff x="1163" y="662"/>
            <a:chExt cx="3244" cy="1792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269BDA6-C55A-40BC-B4A6-CA6EDE65B4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3" y="662"/>
              <a:ext cx="3244" cy="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6277A488-F05E-4848-8E3A-6116CBD8D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1076"/>
              <a:ext cx="801" cy="256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13D4C6BD-2CEF-4CE8-8804-AB08009C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1137"/>
              <a:ext cx="1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Tag</a:t>
              </a:r>
              <a:endParaRPr lang="en-US" altLang="en-US"/>
            </a:p>
          </p:txBody>
        </p:sp>
        <p:sp>
          <p:nvSpPr>
            <p:cNvPr id="31" name="Rectangle 7">
              <a:extLst>
                <a:ext uri="{FF2B5EF4-FFF2-40B4-BE49-F238E27FC236}">
                  <a16:creationId xmlns:a16="http://schemas.microsoft.com/office/drawing/2014/main" id="{0FC7E868-2D18-4721-BCAA-448D0FC2F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1333"/>
              <a:ext cx="801" cy="256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DA182731-508D-4EC4-BFDE-38CBCBCD4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" y="1387"/>
              <a:ext cx="3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Ready bit</a:t>
              </a:r>
              <a:endParaRPr lang="en-US" altLang="en-US" sz="2000"/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EFC27A85-D20B-4A87-B0F6-5CDD932BD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9" y="1592"/>
              <a:ext cx="800" cy="298"/>
            </a:xfrm>
            <a:prstGeom prst="rect">
              <a:avLst/>
            </a:pr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6E1BD746-6E89-4B7C-AB78-5554B77C1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678"/>
              <a:ext cx="2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Timer</a:t>
              </a:r>
              <a:endParaRPr lang="en-US" altLang="en-US"/>
            </a:p>
          </p:txBody>
        </p:sp>
        <p:sp>
          <p:nvSpPr>
            <p:cNvPr id="37" name="Line 11">
              <a:extLst>
                <a:ext uri="{FF2B5EF4-FFF2-40B4-BE49-F238E27FC236}">
                  <a16:creationId xmlns:a16="http://schemas.microsoft.com/office/drawing/2014/main" id="{F3A6BE71-7535-41D6-A1D1-9CA3832C5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6" y="662"/>
              <a:ext cx="0" cy="172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2">
              <a:extLst>
                <a:ext uri="{FF2B5EF4-FFF2-40B4-BE49-F238E27FC236}">
                  <a16:creationId xmlns:a16="http://schemas.microsoft.com/office/drawing/2014/main" id="{FAD4D666-045C-4766-8BC0-C0E0F32A8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1" y="1421"/>
              <a:ext cx="31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9D0FBDBE-8CE3-453C-BFBE-EAAE82103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393"/>
              <a:ext cx="97" cy="56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1846A916-343D-4ED5-8744-3C49BF7D6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668"/>
              <a:ext cx="34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Kill wire</a:t>
              </a:r>
              <a:endParaRPr lang="en-US" altLang="en-US" sz="2400"/>
            </a:p>
          </p:txBody>
        </p:sp>
        <p:sp>
          <p:nvSpPr>
            <p:cNvPr id="42" name="Oval 15">
              <a:extLst>
                <a:ext uri="{FF2B5EF4-FFF2-40B4-BE49-F238E27FC236}">
                  <a16:creationId xmlns:a16="http://schemas.microsoft.com/office/drawing/2014/main" id="{933720C7-1F9F-4FA5-B078-7CA8805D5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1196"/>
              <a:ext cx="416" cy="278"/>
            </a:xfrm>
            <a:prstGeom prst="ellipse">
              <a:avLst/>
            </a:prstGeom>
            <a:solidFill>
              <a:srgbClr val="00D4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16">
              <a:extLst>
                <a:ext uri="{FF2B5EF4-FFF2-40B4-BE49-F238E27FC236}">
                  <a16:creationId xmlns:a16="http://schemas.microsoft.com/office/drawing/2014/main" id="{7C40EC89-200A-47B7-99B8-ECCDA72BF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" y="1298"/>
              <a:ext cx="245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7">
              <a:extLst>
                <a:ext uri="{FF2B5EF4-FFF2-40B4-BE49-F238E27FC236}">
                  <a16:creationId xmlns:a16="http://schemas.microsoft.com/office/drawing/2014/main" id="{9528065F-FA7F-496C-8E15-CC0A52E3A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1384"/>
              <a:ext cx="249" cy="0"/>
            </a:xfrm>
            <a:prstGeom prst="lin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8">
              <a:extLst>
                <a:ext uri="{FF2B5EF4-FFF2-40B4-BE49-F238E27FC236}">
                  <a16:creationId xmlns:a16="http://schemas.microsoft.com/office/drawing/2014/main" id="{EBB96E1F-C80B-480B-87A6-EAAC6EFC5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5" y="715"/>
              <a:ext cx="0" cy="172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9">
              <a:extLst>
                <a:ext uri="{FF2B5EF4-FFF2-40B4-BE49-F238E27FC236}">
                  <a16:creationId xmlns:a16="http://schemas.microsoft.com/office/drawing/2014/main" id="{D697D795-93FC-4A31-A99D-0CEE8BFB0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78" y="1332"/>
              <a:ext cx="312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2D01FD06-947C-4457-842F-574F544CD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1305"/>
              <a:ext cx="96" cy="55"/>
            </a:xfrm>
            <a:custGeom>
              <a:avLst/>
              <a:gdLst>
                <a:gd name="T0" fmla="*/ 144 w 201"/>
                <a:gd name="T1" fmla="*/ 57 h 115"/>
                <a:gd name="T2" fmla="*/ 201 w 201"/>
                <a:gd name="T3" fmla="*/ 0 h 115"/>
                <a:gd name="T4" fmla="*/ 0 w 201"/>
                <a:gd name="T5" fmla="*/ 57 h 115"/>
                <a:gd name="T6" fmla="*/ 201 w 201"/>
                <a:gd name="T7" fmla="*/ 115 h 115"/>
                <a:gd name="T8" fmla="*/ 144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144" y="57"/>
                  </a:moveTo>
                  <a:lnTo>
                    <a:pt x="201" y="0"/>
                  </a:lnTo>
                  <a:lnTo>
                    <a:pt x="0" y="57"/>
                  </a:lnTo>
                  <a:lnTo>
                    <a:pt x="201" y="115"/>
                  </a:lnTo>
                  <a:lnTo>
                    <a:pt x="144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1">
              <a:extLst>
                <a:ext uri="{FF2B5EF4-FFF2-40B4-BE49-F238E27FC236}">
                  <a16:creationId xmlns:a16="http://schemas.microsoft.com/office/drawing/2014/main" id="{0CA0F152-3A2C-40F2-A0E1-571D95B18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1243"/>
              <a:ext cx="398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E4C5985A-F5CC-4146-BCC6-929F1D88D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1215"/>
              <a:ext cx="96" cy="55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43F34DF8-89DE-496E-A8BC-64F224938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1474"/>
              <a:ext cx="587" cy="47"/>
            </a:xfrm>
            <a:custGeom>
              <a:avLst/>
              <a:gdLst>
                <a:gd name="T0" fmla="*/ 1223 w 1223"/>
                <a:gd name="T1" fmla="*/ 0 h 98"/>
                <a:gd name="T2" fmla="*/ 1223 w 1223"/>
                <a:gd name="T3" fmla="*/ 98 h 98"/>
                <a:gd name="T4" fmla="*/ 0 w 1223"/>
                <a:gd name="T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3" h="98">
                  <a:moveTo>
                    <a:pt x="1223" y="0"/>
                  </a:moveTo>
                  <a:lnTo>
                    <a:pt x="1223" y="98"/>
                  </a:lnTo>
                  <a:lnTo>
                    <a:pt x="0" y="98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D1E5832B-4968-4D4A-9D11-5F4F6C3F8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1494"/>
              <a:ext cx="97" cy="55"/>
            </a:xfrm>
            <a:custGeom>
              <a:avLst/>
              <a:gdLst>
                <a:gd name="T0" fmla="*/ 144 w 201"/>
                <a:gd name="T1" fmla="*/ 57 h 115"/>
                <a:gd name="T2" fmla="*/ 201 w 201"/>
                <a:gd name="T3" fmla="*/ 0 h 115"/>
                <a:gd name="T4" fmla="*/ 0 w 201"/>
                <a:gd name="T5" fmla="*/ 57 h 115"/>
                <a:gd name="T6" fmla="*/ 201 w 201"/>
                <a:gd name="T7" fmla="*/ 115 h 115"/>
                <a:gd name="T8" fmla="*/ 144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144" y="57"/>
                  </a:moveTo>
                  <a:lnTo>
                    <a:pt x="201" y="0"/>
                  </a:lnTo>
                  <a:lnTo>
                    <a:pt x="0" y="57"/>
                  </a:lnTo>
                  <a:lnTo>
                    <a:pt x="201" y="115"/>
                  </a:lnTo>
                  <a:lnTo>
                    <a:pt x="144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80062D42-F2BC-4A7D-8938-7B97E1752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1521"/>
              <a:ext cx="587" cy="176"/>
            </a:xfrm>
            <a:custGeom>
              <a:avLst/>
              <a:gdLst>
                <a:gd name="T0" fmla="*/ 1223 w 1223"/>
                <a:gd name="T1" fmla="*/ 0 h 366"/>
                <a:gd name="T2" fmla="*/ 1223 w 1223"/>
                <a:gd name="T3" fmla="*/ 366 h 366"/>
                <a:gd name="T4" fmla="*/ 0 w 1223"/>
                <a:gd name="T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3" h="366">
                  <a:moveTo>
                    <a:pt x="1223" y="0"/>
                  </a:moveTo>
                  <a:lnTo>
                    <a:pt x="1223" y="366"/>
                  </a:lnTo>
                  <a:lnTo>
                    <a:pt x="0" y="366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EE42CE9D-58DF-4773-9C5E-A3A9C9C5E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1669"/>
              <a:ext cx="97" cy="56"/>
            </a:xfrm>
            <a:custGeom>
              <a:avLst/>
              <a:gdLst>
                <a:gd name="T0" fmla="*/ 144 w 201"/>
                <a:gd name="T1" fmla="*/ 57 h 115"/>
                <a:gd name="T2" fmla="*/ 201 w 201"/>
                <a:gd name="T3" fmla="*/ 0 h 115"/>
                <a:gd name="T4" fmla="*/ 0 w 201"/>
                <a:gd name="T5" fmla="*/ 57 h 115"/>
                <a:gd name="T6" fmla="*/ 201 w 201"/>
                <a:gd name="T7" fmla="*/ 115 h 115"/>
                <a:gd name="T8" fmla="*/ 144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144" y="57"/>
                  </a:moveTo>
                  <a:lnTo>
                    <a:pt x="201" y="0"/>
                  </a:lnTo>
                  <a:lnTo>
                    <a:pt x="0" y="57"/>
                  </a:lnTo>
                  <a:lnTo>
                    <a:pt x="201" y="115"/>
                  </a:lnTo>
                  <a:lnTo>
                    <a:pt x="144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F7E12538-3026-443A-8599-6F7871BD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657"/>
              <a:ext cx="201" cy="89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FAF51B0A-ACBB-42D1-ADAD-B58445145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788"/>
              <a:ext cx="59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Set to N if the</a:t>
              </a:r>
            </a:p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tag matches</a:t>
              </a:r>
              <a:endParaRPr lang="en-US" altLang="en-US" sz="3200"/>
            </a:p>
          </p:txBody>
        </p:sp>
        <p:sp>
          <p:nvSpPr>
            <p:cNvPr id="56" name="Rectangle 29">
              <a:extLst>
                <a:ext uri="{FF2B5EF4-FFF2-40B4-BE49-F238E27FC236}">
                  <a16:creationId xmlns:a16="http://schemas.microsoft.com/office/drawing/2014/main" id="{AE8627D6-09C4-4DC1-A641-17A971435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1909"/>
              <a:ext cx="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Rectangle 30">
              <a:extLst>
                <a:ext uri="{FF2B5EF4-FFF2-40B4-BE49-F238E27FC236}">
                  <a16:creationId xmlns:a16="http://schemas.microsoft.com/office/drawing/2014/main" id="{99DDDE4C-1913-4C4A-ABB1-F16E66B6C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2030"/>
              <a:ext cx="15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58" name="Rectangle 31">
              <a:extLst>
                <a:ext uri="{FF2B5EF4-FFF2-40B4-BE49-F238E27FC236}">
                  <a16:creationId xmlns:a16="http://schemas.microsoft.com/office/drawing/2014/main" id="{387F1180-517F-4491-AF33-03D94E436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725"/>
              <a:ext cx="17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Tag </a:t>
              </a:r>
              <a:endParaRPr lang="en-US" altLang="en-US" sz="2400"/>
            </a:p>
          </p:txBody>
        </p:sp>
        <p:sp>
          <p:nvSpPr>
            <p:cNvPr id="59" name="Rectangle 32">
              <a:extLst>
                <a:ext uri="{FF2B5EF4-FFF2-40B4-BE49-F238E27FC236}">
                  <a16:creationId xmlns:a16="http://schemas.microsoft.com/office/drawing/2014/main" id="{E1BEC18C-4718-48A2-9E91-424DE83CF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860"/>
              <a:ext cx="15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bus</a:t>
              </a:r>
              <a:endParaRPr lang="en-US" altLang="en-US" sz="2000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7F6357A6-89A8-4258-B0C2-86895D8CB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1562"/>
              <a:ext cx="1200" cy="249"/>
            </a:xfrm>
            <a:custGeom>
              <a:avLst/>
              <a:gdLst>
                <a:gd name="T0" fmla="*/ 2500 w 2500"/>
                <a:gd name="T1" fmla="*/ 518 h 518"/>
                <a:gd name="T2" fmla="*/ 0 w 2500"/>
                <a:gd name="T3" fmla="*/ 509 h 518"/>
                <a:gd name="T4" fmla="*/ 9 w 2500"/>
                <a:gd name="T5" fmla="*/ 0 h 518"/>
                <a:gd name="T6" fmla="*/ 428 w 250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0" h="518">
                  <a:moveTo>
                    <a:pt x="2500" y="518"/>
                  </a:moveTo>
                  <a:lnTo>
                    <a:pt x="0" y="509"/>
                  </a:lnTo>
                  <a:lnTo>
                    <a:pt x="9" y="0"/>
                  </a:lnTo>
                  <a:lnTo>
                    <a:pt x="428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60C75CB3-FEC2-4A1A-9E1D-97BBFCD7C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" y="1535"/>
              <a:ext cx="96" cy="55"/>
            </a:xfrm>
            <a:custGeom>
              <a:avLst/>
              <a:gdLst>
                <a:gd name="T0" fmla="*/ 58 w 201"/>
                <a:gd name="T1" fmla="*/ 58 h 116"/>
                <a:gd name="T2" fmla="*/ 0 w 201"/>
                <a:gd name="T3" fmla="*/ 116 h 116"/>
                <a:gd name="T4" fmla="*/ 201 w 201"/>
                <a:gd name="T5" fmla="*/ 58 h 116"/>
                <a:gd name="T6" fmla="*/ 0 w 201"/>
                <a:gd name="T7" fmla="*/ 0 h 116"/>
                <a:gd name="T8" fmla="*/ 58 w 201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6">
                  <a:moveTo>
                    <a:pt x="58" y="58"/>
                  </a:moveTo>
                  <a:lnTo>
                    <a:pt x="0" y="116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99FC78AD-3724-4297-8636-56F08D7C3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1357"/>
              <a:ext cx="222" cy="260"/>
            </a:xfrm>
            <a:custGeom>
              <a:avLst/>
              <a:gdLst>
                <a:gd name="T0" fmla="*/ 0 w 462"/>
                <a:gd name="T1" fmla="*/ 4 h 542"/>
                <a:gd name="T2" fmla="*/ 312 w 462"/>
                <a:gd name="T3" fmla="*/ 10 h 542"/>
                <a:gd name="T4" fmla="*/ 403 w 462"/>
                <a:gd name="T5" fmla="*/ 73 h 542"/>
                <a:gd name="T6" fmla="*/ 456 w 462"/>
                <a:gd name="T7" fmla="*/ 307 h 542"/>
                <a:gd name="T8" fmla="*/ 394 w 462"/>
                <a:gd name="T9" fmla="*/ 482 h 542"/>
                <a:gd name="T10" fmla="*/ 312 w 462"/>
                <a:gd name="T11" fmla="*/ 530 h 542"/>
                <a:gd name="T12" fmla="*/ 122 w 462"/>
                <a:gd name="T13" fmla="*/ 538 h 542"/>
                <a:gd name="T14" fmla="*/ 0 w 462"/>
                <a:gd name="T15" fmla="*/ 540 h 542"/>
                <a:gd name="T16" fmla="*/ 0 w 462"/>
                <a:gd name="T17" fmla="*/ 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542">
                  <a:moveTo>
                    <a:pt x="0" y="4"/>
                  </a:moveTo>
                  <a:cubicBezTo>
                    <a:pt x="104" y="5"/>
                    <a:pt x="208" y="0"/>
                    <a:pt x="312" y="10"/>
                  </a:cubicBezTo>
                  <a:cubicBezTo>
                    <a:pt x="357" y="20"/>
                    <a:pt x="376" y="38"/>
                    <a:pt x="403" y="73"/>
                  </a:cubicBezTo>
                  <a:cubicBezTo>
                    <a:pt x="446" y="133"/>
                    <a:pt x="462" y="225"/>
                    <a:pt x="456" y="307"/>
                  </a:cubicBezTo>
                  <a:cubicBezTo>
                    <a:pt x="454" y="370"/>
                    <a:pt x="432" y="440"/>
                    <a:pt x="394" y="482"/>
                  </a:cubicBezTo>
                  <a:cubicBezTo>
                    <a:pt x="371" y="507"/>
                    <a:pt x="345" y="522"/>
                    <a:pt x="312" y="530"/>
                  </a:cubicBezTo>
                  <a:cubicBezTo>
                    <a:pt x="249" y="542"/>
                    <a:pt x="185" y="537"/>
                    <a:pt x="122" y="538"/>
                  </a:cubicBezTo>
                  <a:cubicBezTo>
                    <a:pt x="81" y="539"/>
                    <a:pt x="40" y="539"/>
                    <a:pt x="0" y="540"/>
                  </a:cubicBezTo>
                  <a:lnTo>
                    <a:pt x="0" y="4"/>
                  </a:lnTo>
                  <a:close/>
                </a:path>
              </a:pathLst>
            </a:custGeom>
            <a:noFill/>
            <a:ln w="12700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36">
              <a:extLst>
                <a:ext uri="{FF2B5EF4-FFF2-40B4-BE49-F238E27FC236}">
                  <a16:creationId xmlns:a16="http://schemas.microsoft.com/office/drawing/2014/main" id="{B835B25F-B18B-4A14-915F-92B2AC281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1468"/>
              <a:ext cx="26" cy="39"/>
            </a:xfrm>
            <a:prstGeom prst="ellipse">
              <a:avLst/>
            </a:prstGeom>
            <a:noFill/>
            <a:ln w="12700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7">
              <a:extLst>
                <a:ext uri="{FF2B5EF4-FFF2-40B4-BE49-F238E27FC236}">
                  <a16:creationId xmlns:a16="http://schemas.microsoft.com/office/drawing/2014/main" id="{E362D097-A2AC-4C3C-A3A5-DCD34085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839"/>
              <a:ext cx="56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1 if the timer</a:t>
              </a:r>
              <a:endParaRPr lang="en-US" altLang="en-US" sz="2400"/>
            </a:p>
          </p:txBody>
        </p:sp>
        <p:sp>
          <p:nvSpPr>
            <p:cNvPr id="65" name="Rectangle 38">
              <a:extLst>
                <a:ext uri="{FF2B5EF4-FFF2-40B4-BE49-F238E27FC236}">
                  <a16:creationId xmlns:a16="http://schemas.microsoft.com/office/drawing/2014/main" id="{CFAC7662-597D-4F0D-A531-55910A89D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973"/>
              <a:ext cx="77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"/>
                </a:rPr>
                <a:t>is non-zero, else 0</a:t>
              </a:r>
              <a:endParaRPr lang="en-US" altLang="en-US" sz="2400"/>
            </a:p>
          </p:txBody>
        </p:sp>
        <p:sp>
          <p:nvSpPr>
            <p:cNvPr id="66" name="Line 39">
              <a:extLst>
                <a:ext uri="{FF2B5EF4-FFF2-40B4-BE49-F238E27FC236}">
                  <a16:creationId xmlns:a16="http://schemas.microsoft.com/office/drawing/2014/main" id="{1E8943BD-9EE9-4DC7-AD12-BE9A9C95F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485"/>
              <a:ext cx="407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0">
              <a:extLst>
                <a:ext uri="{FF2B5EF4-FFF2-40B4-BE49-F238E27FC236}">
                  <a16:creationId xmlns:a16="http://schemas.microsoft.com/office/drawing/2014/main" id="{C796D1C1-4C20-4B38-92E4-98EC80047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1458"/>
              <a:ext cx="96" cy="55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4DB90472-CC77-4A79-ABC6-1DC014AA4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1487"/>
              <a:ext cx="288" cy="180"/>
            </a:xfrm>
            <a:custGeom>
              <a:avLst/>
              <a:gdLst>
                <a:gd name="T0" fmla="*/ 0 w 599"/>
                <a:gd name="T1" fmla="*/ 0 h 376"/>
                <a:gd name="T2" fmla="*/ 0 w 599"/>
                <a:gd name="T3" fmla="*/ 376 h 376"/>
                <a:gd name="T4" fmla="*/ 599 w 599"/>
                <a:gd name="T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9" h="376">
                  <a:moveTo>
                    <a:pt x="0" y="0"/>
                  </a:moveTo>
                  <a:lnTo>
                    <a:pt x="0" y="376"/>
                  </a:lnTo>
                  <a:lnTo>
                    <a:pt x="599" y="376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2">
              <a:extLst>
                <a:ext uri="{FF2B5EF4-FFF2-40B4-BE49-F238E27FC236}">
                  <a16:creationId xmlns:a16="http://schemas.microsoft.com/office/drawing/2014/main" id="{750C7A87-0891-4B9B-B54C-392229F79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1641"/>
              <a:ext cx="94" cy="53"/>
            </a:xfrm>
            <a:custGeom>
              <a:avLst/>
              <a:gdLst>
                <a:gd name="T0" fmla="*/ 55 w 195"/>
                <a:gd name="T1" fmla="*/ 55 h 111"/>
                <a:gd name="T2" fmla="*/ 0 w 195"/>
                <a:gd name="T3" fmla="*/ 111 h 111"/>
                <a:gd name="T4" fmla="*/ 195 w 195"/>
                <a:gd name="T5" fmla="*/ 55 h 111"/>
                <a:gd name="T6" fmla="*/ 0 w 195"/>
                <a:gd name="T7" fmla="*/ 0 h 111"/>
                <a:gd name="T8" fmla="*/ 55 w 195"/>
                <a:gd name="T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11">
                  <a:moveTo>
                    <a:pt x="55" y="55"/>
                  </a:moveTo>
                  <a:lnTo>
                    <a:pt x="0" y="111"/>
                  </a:lnTo>
                  <a:lnTo>
                    <a:pt x="195" y="55"/>
                  </a:lnTo>
                  <a:lnTo>
                    <a:pt x="0" y="0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43">
              <a:extLst>
                <a:ext uri="{FF2B5EF4-FFF2-40B4-BE49-F238E27FC236}">
                  <a16:creationId xmlns:a16="http://schemas.microsoft.com/office/drawing/2014/main" id="{D7BCA699-3122-4F50-9F2C-83E49C89C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3" y="1465"/>
              <a:ext cx="43" cy="35"/>
            </a:xfrm>
            <a:prstGeom prst="ellipse">
              <a:avLst/>
            </a:prstGeom>
            <a:solidFill>
              <a:srgbClr val="000000"/>
            </a:solidFill>
            <a:ln w="12700" cap="flat">
              <a:solidFill>
                <a:srgbClr val="0000A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44">
              <a:extLst>
                <a:ext uri="{FF2B5EF4-FFF2-40B4-BE49-F238E27FC236}">
                  <a16:creationId xmlns:a16="http://schemas.microsoft.com/office/drawing/2014/main" id="{3D1E1F59-D31D-4E09-B2AC-ADC6DFE3C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1431"/>
              <a:ext cx="137" cy="133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45">
              <a:extLst>
                <a:ext uri="{FF2B5EF4-FFF2-40B4-BE49-F238E27FC236}">
                  <a16:creationId xmlns:a16="http://schemas.microsoft.com/office/drawing/2014/main" id="{18FCA517-D09D-400C-9C3C-87644E709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1478"/>
              <a:ext cx="185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6">
              <a:extLst>
                <a:ext uri="{FF2B5EF4-FFF2-40B4-BE49-F238E27FC236}">
                  <a16:creationId xmlns:a16="http://schemas.microsoft.com/office/drawing/2014/main" id="{835E366E-1E4E-4941-91D3-2152442E5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1451"/>
              <a:ext cx="97" cy="55"/>
            </a:xfrm>
            <a:custGeom>
              <a:avLst/>
              <a:gdLst>
                <a:gd name="T0" fmla="*/ 57 w 201"/>
                <a:gd name="T1" fmla="*/ 58 h 116"/>
                <a:gd name="T2" fmla="*/ 0 w 201"/>
                <a:gd name="T3" fmla="*/ 116 h 116"/>
                <a:gd name="T4" fmla="*/ 201 w 201"/>
                <a:gd name="T5" fmla="*/ 58 h 116"/>
                <a:gd name="T6" fmla="*/ 0 w 201"/>
                <a:gd name="T7" fmla="*/ 0 h 116"/>
                <a:gd name="T8" fmla="*/ 57 w 201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6">
                  <a:moveTo>
                    <a:pt x="57" y="58"/>
                  </a:moveTo>
                  <a:lnTo>
                    <a:pt x="0" y="116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7">
              <a:extLst>
                <a:ext uri="{FF2B5EF4-FFF2-40B4-BE49-F238E27FC236}">
                  <a16:creationId xmlns:a16="http://schemas.microsoft.com/office/drawing/2014/main" id="{E8888EE6-C1A8-4BC7-A239-1E75BBFE9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1605"/>
              <a:ext cx="138" cy="133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48">
              <a:extLst>
                <a:ext uri="{FF2B5EF4-FFF2-40B4-BE49-F238E27FC236}">
                  <a16:creationId xmlns:a16="http://schemas.microsoft.com/office/drawing/2014/main" id="{FE7A7ABE-716D-4F4C-B23D-57220A82C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4" y="1660"/>
              <a:ext cx="184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9">
              <a:extLst>
                <a:ext uri="{FF2B5EF4-FFF2-40B4-BE49-F238E27FC236}">
                  <a16:creationId xmlns:a16="http://schemas.microsoft.com/office/drawing/2014/main" id="{BD0F7AC9-F59D-4D3E-82ED-D61902B2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1633"/>
              <a:ext cx="97" cy="55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8C49249-C7C0-4E21-8399-1A4A26C109EA}"/>
              </a:ext>
            </a:extLst>
          </p:cNvPr>
          <p:cNvSpPr/>
          <p:nvPr/>
        </p:nvSpPr>
        <p:spPr>
          <a:xfrm>
            <a:off x="3995594" y="776826"/>
            <a:ext cx="2632073" cy="763267"/>
          </a:xfrm>
          <a:prstGeom prst="wedgeEllipseCallout">
            <a:avLst>
              <a:gd name="adj1" fmla="val -73833"/>
              <a:gd name="adj2" fmla="val -1042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Set after a </a:t>
            </a:r>
            <a:r>
              <a:rPr lang="en-US" err="1"/>
              <a:t>misspeculation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89536-5F1E-4CCE-A135-B027237A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173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Non-Selective Replay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21" y="930965"/>
            <a:ext cx="8429030" cy="49086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We attach the </a:t>
            </a:r>
            <a:r>
              <a:rPr lang="en-US" sz="2400">
                <a:solidFill>
                  <a:srgbClr val="0070C0"/>
                </a:solidFill>
              </a:rPr>
              <a:t>expected latency </a:t>
            </a:r>
            <a:r>
              <a:rPr lang="en-US" sz="2400"/>
              <a:t>with each instruction packet as it flows down the pipeline</a:t>
            </a:r>
          </a:p>
          <a:p>
            <a:r>
              <a:rPr lang="en-US" sz="2400"/>
              <a:t>Wherever there is an additional delay (such as a 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cache miss</a:t>
            </a:r>
            <a:r>
              <a:rPr lang="en-US" sz="2400"/>
              <a:t>)</a:t>
            </a:r>
          </a:p>
          <a:p>
            <a:pPr lvl="1"/>
            <a:r>
              <a:rPr lang="en-US" sz="2400"/>
              <a:t>Time for a </a:t>
            </a:r>
            <a:r>
              <a:rPr lang="en-US" sz="2400">
                <a:solidFill>
                  <a:srgbClr val="FF0000"/>
                </a:solidFill>
              </a:rPr>
              <a:t>replay</a:t>
            </a:r>
          </a:p>
          <a:p>
            <a:pPr lvl="1"/>
            <a:r>
              <a:rPr lang="en-US" sz="2400"/>
              <a:t>Set the </a:t>
            </a:r>
            <a:r>
              <a:rPr lang="en-US" sz="2400">
                <a:solidFill>
                  <a:srgbClr val="0070C0"/>
                </a:solidFill>
              </a:rPr>
              <a:t>kill wire</a:t>
            </a:r>
          </a:p>
          <a:p>
            <a:pPr lvl="1"/>
            <a:r>
              <a:rPr lang="en-US" sz="2400"/>
              <a:t>Each instruction window entry that has a non-zero </a:t>
            </a:r>
            <a:r>
              <a:rPr lang="en-US" sz="2400">
                <a:solidFill>
                  <a:srgbClr val="7030A0"/>
                </a:solidFill>
              </a:rPr>
              <a:t>timer</a:t>
            </a:r>
            <a:r>
              <a:rPr lang="en-US" sz="2400"/>
              <a:t>, resets its ready flag</a:t>
            </a:r>
          </a:p>
          <a:p>
            <a:r>
              <a:rPr lang="en-US" sz="2400"/>
              <a:t>We now have a set of instructions that will be </a:t>
            </a:r>
            <a:r>
              <a:rPr lang="en-US" sz="2400">
                <a:solidFill>
                  <a:srgbClr val="FF0000"/>
                </a:solidFill>
              </a:rPr>
              <a:t>replayed</a:t>
            </a:r>
          </a:p>
          <a:p>
            <a:r>
              <a:rPr lang="en-US" sz="2400"/>
              <a:t>Methods of replaying instructions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25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2CBEF-B73F-48FB-87CB-0826B6F5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181" y="2606039"/>
            <a:ext cx="779228" cy="779228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CC0513CB-20DA-4ABA-8531-532D81579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101">
            <a:off x="6655020" y="4395289"/>
            <a:ext cx="1266242" cy="126624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C77EB9-50A5-49DE-95CC-1B0AB1C9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2081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methods of replaying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80715"/>
            <a:ext cx="7886700" cy="851954"/>
          </a:xfrm>
        </p:spPr>
        <p:txBody>
          <a:bodyPr/>
          <a:lstStyle/>
          <a:p>
            <a:r>
              <a:rPr lang="en-US" sz="2400">
                <a:solidFill>
                  <a:srgbClr val="C00000"/>
                </a:solidFill>
              </a:rPr>
              <a:t>Method 1</a:t>
            </a:r>
            <a:r>
              <a:rPr lang="en-US" sz="2400"/>
              <a:t>: Keep instructions that have been issued in the issue queue (see reference)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8763" y="3805167"/>
            <a:ext cx="1340893" cy="8700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/>
              <a:t>IW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593842" y="4117359"/>
            <a:ext cx="777923" cy="24566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755108" y="3805167"/>
            <a:ext cx="2838734" cy="8700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/>
              <a:t>Pipeline Stages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939655" y="4117359"/>
            <a:ext cx="777923" cy="24566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371765" y="3805167"/>
            <a:ext cx="1340893" cy="8700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/>
              <a:t>Verify</a:t>
            </a:r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>
          <a:xfrm flipV="1">
            <a:off x="9042212" y="3334319"/>
            <a:ext cx="5117" cy="470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69209" y="3334319"/>
            <a:ext cx="57781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4" idx="0"/>
          </p:cNvCxnSpPr>
          <p:nvPr/>
        </p:nvCxnSpPr>
        <p:spPr>
          <a:xfrm>
            <a:off x="3269209" y="3334319"/>
            <a:ext cx="1" cy="470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 flipH="1">
            <a:off x="3269209" y="4675213"/>
            <a:ext cx="1" cy="63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137246" y="2894179"/>
            <a:ext cx="2251880" cy="4401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verification status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74828" y="5309833"/>
            <a:ext cx="2403712" cy="745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remove from the IW if verified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26</a:t>
            </a:fld>
            <a:endParaRPr lang="en-IN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EBFEEFA-793D-4721-9379-82D2087A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85760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methods of replaying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292276"/>
            <a:ext cx="7886700" cy="8621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Move the </a:t>
            </a:r>
            <a:r>
              <a:rPr lang="en-US">
                <a:solidFill>
                  <a:schemeClr val="accent6"/>
                </a:solidFill>
              </a:rPr>
              <a:t>instructions</a:t>
            </a:r>
            <a:r>
              <a:rPr lang="en-US"/>
              <a:t> to a dedicated </a:t>
            </a:r>
            <a:r>
              <a:rPr lang="en-US">
                <a:solidFill>
                  <a:srgbClr val="01708C"/>
                </a:solidFill>
              </a:rPr>
              <a:t>replay</a:t>
            </a:r>
            <a:r>
              <a:rPr lang="en-US"/>
              <a:t> queue after 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Once an </a:t>
            </a:r>
            <a:r>
              <a:rPr lang="en-US">
                <a:solidFill>
                  <a:srgbClr val="00B050"/>
                </a:solidFill>
              </a:rPr>
              <a:t>instruction</a:t>
            </a:r>
            <a:r>
              <a:rPr lang="en-US"/>
              <a:t> is verified, remove it from the </a:t>
            </a:r>
            <a:r>
              <a:rPr lang="en-US">
                <a:solidFill>
                  <a:srgbClr val="FF0000"/>
                </a:solidFill>
              </a:rPr>
              <a:t>replay</a:t>
            </a:r>
            <a:r>
              <a:rPr lang="en-US"/>
              <a:t> queue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2867" y="3610687"/>
            <a:ext cx="1340893" cy="8700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/>
              <a:t>IW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04230" y="3907525"/>
            <a:ext cx="583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apezoid 6"/>
          <p:cNvSpPr/>
          <p:nvPr/>
        </p:nvSpPr>
        <p:spPr>
          <a:xfrm rot="5400000">
            <a:off x="3947331" y="4043435"/>
            <a:ext cx="1156648" cy="435023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367550" y="3472503"/>
            <a:ext cx="2838734" cy="8700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/>
              <a:t>Pipeline Stages</a:t>
            </a: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>
            <a:off x="4763636" y="3907525"/>
            <a:ext cx="603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67550" y="4589913"/>
            <a:ext cx="2838734" cy="4742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/>
              <a:t>Replay queue</a:t>
            </a:r>
          </a:p>
        </p:txBody>
      </p:sp>
      <p:cxnSp>
        <p:nvCxnSpPr>
          <p:cNvPr id="14" name="Elbow Connector 13"/>
          <p:cNvCxnSpPr>
            <a:endCxn id="12" idx="1"/>
          </p:cNvCxnSpPr>
          <p:nvPr/>
        </p:nvCxnSpPr>
        <p:spPr>
          <a:xfrm rot="16200000" flipH="1">
            <a:off x="4705634" y="4165128"/>
            <a:ext cx="919518" cy="4043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>
            <a:off x="8206285" y="4827043"/>
            <a:ext cx="1270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610596" y="4839270"/>
            <a:ext cx="6828" cy="613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95951" y="5453134"/>
            <a:ext cx="4614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95951" y="4589913"/>
            <a:ext cx="312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95951" y="4589914"/>
            <a:ext cx="0" cy="863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219630" y="3415353"/>
            <a:ext cx="1340893" cy="8700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/>
              <a:t>Verify</a:t>
            </a:r>
          </a:p>
        </p:txBody>
      </p:sp>
      <p:cxnSp>
        <p:nvCxnSpPr>
          <p:cNvPr id="33" name="Straight Arrow Connector 32"/>
          <p:cNvCxnSpPr>
            <a:stCxn id="8" idx="3"/>
          </p:cNvCxnSpPr>
          <p:nvPr/>
        </p:nvCxnSpPr>
        <p:spPr>
          <a:xfrm flipV="1">
            <a:off x="8206285" y="3907525"/>
            <a:ext cx="10252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624354" y="4480732"/>
            <a:ext cx="15353" cy="144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89076" y="5586425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remove from </a:t>
            </a:r>
            <a:br>
              <a:rPr lang="en-US"/>
            </a:br>
            <a:r>
              <a:rPr lang="en-US"/>
              <a:t>the IW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4525656" y="3139616"/>
            <a:ext cx="5743145" cy="4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358717" y="2704390"/>
            <a:ext cx="2251880" cy="4401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verification status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0268799" y="3139617"/>
            <a:ext cx="0" cy="263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7" idx="1"/>
          </p:cNvCxnSpPr>
          <p:nvPr/>
        </p:nvCxnSpPr>
        <p:spPr>
          <a:xfrm>
            <a:off x="4520961" y="3139616"/>
            <a:ext cx="4694" cy="59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666794" y="5064174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remove from replay</a:t>
            </a:r>
          </a:p>
          <a:p>
            <a:r>
              <a:rPr lang="en-US"/>
              <a:t>queue if verified</a:t>
            </a:r>
          </a:p>
        </p:txBody>
      </p:sp>
      <p:cxnSp>
        <p:nvCxnSpPr>
          <p:cNvPr id="50" name="Elbow Connector 49"/>
          <p:cNvCxnSpPr>
            <a:stCxn id="31" idx="2"/>
          </p:cNvCxnSpPr>
          <p:nvPr/>
        </p:nvCxnSpPr>
        <p:spPr>
          <a:xfrm rot="5400000">
            <a:off x="8830669" y="3661012"/>
            <a:ext cx="435022" cy="16837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27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749FB4-84DF-41EB-BEB0-11315690FDA2}"/>
              </a:ext>
            </a:extLst>
          </p:cNvPr>
          <p:cNvSpPr txBox="1"/>
          <p:nvPr/>
        </p:nvSpPr>
        <p:spPr>
          <a:xfrm>
            <a:off x="2342866" y="774116"/>
            <a:ext cx="189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Method 2</a:t>
            </a:r>
            <a:r>
              <a:rPr lang="en-US" sz="2400"/>
              <a:t>: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0D83E0-B379-4339-ABA1-F9B7C62F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16726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Orphan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526" y="2635359"/>
            <a:ext cx="8415718" cy="35684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/>
              <a:t>Assume that the </a:t>
            </a:r>
            <a:r>
              <a:rPr lang="en-US" sz="2600" i="1">
                <a:solidFill>
                  <a:schemeClr val="accent6"/>
                </a:solidFill>
              </a:rPr>
              <a:t>load</a:t>
            </a:r>
            <a:r>
              <a:rPr lang="en-US" sz="2600">
                <a:solidFill>
                  <a:schemeClr val="accent6"/>
                </a:solidFill>
              </a:rPr>
              <a:t> </a:t>
            </a:r>
            <a:r>
              <a:rPr lang="en-US" sz="2600"/>
              <a:t>instruction misses in the L1 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/>
              <a:t>The </a:t>
            </a:r>
            <a:r>
              <a:rPr lang="en-US" sz="2600" i="1"/>
              <a:t>add, sub, </a:t>
            </a:r>
            <a:r>
              <a:rPr lang="en-US" sz="2600"/>
              <a:t>and </a:t>
            </a:r>
            <a:r>
              <a:rPr lang="en-US" sz="2600" i="1" err="1"/>
              <a:t>xor</a:t>
            </a:r>
            <a:r>
              <a:rPr lang="en-US" sz="2600"/>
              <a:t> instructions will need to be </a:t>
            </a:r>
            <a:r>
              <a:rPr lang="en-US" sz="2600">
                <a:solidFill>
                  <a:srgbClr val="FF0000"/>
                </a:solidFill>
              </a:rPr>
              <a:t>squashed</a:t>
            </a:r>
            <a:r>
              <a:rPr lang="en-US" sz="2600"/>
              <a:t>, and </a:t>
            </a:r>
            <a:r>
              <a:rPr lang="en-US" sz="2600">
                <a:solidFill>
                  <a:srgbClr val="7030A0"/>
                </a:solidFill>
              </a:rPr>
              <a:t>replayed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/>
              <a:t>For the </a:t>
            </a:r>
            <a:r>
              <a:rPr lang="en-US" sz="2600" i="1"/>
              <a:t>add </a:t>
            </a:r>
            <a:r>
              <a:rPr lang="en-US" sz="2600"/>
              <a:t>and </a:t>
            </a:r>
            <a:r>
              <a:rPr lang="en-US" sz="2600" i="1"/>
              <a:t>sub </a:t>
            </a:r>
            <a:r>
              <a:rPr lang="en-US" sz="2600"/>
              <a:t>instructions, tag will be </a:t>
            </a:r>
            <a:r>
              <a:rPr lang="en-US" sz="2600">
                <a:solidFill>
                  <a:schemeClr val="accent5">
                    <a:lumMod val="75000"/>
                  </a:schemeClr>
                </a:solidFill>
              </a:rPr>
              <a:t>broadcast</a:t>
            </a:r>
          </a:p>
          <a:p>
            <a:r>
              <a:rPr lang="en-US" sz="2600"/>
              <a:t>     What about the </a:t>
            </a:r>
            <a:r>
              <a:rPr lang="en-US" sz="2600" i="1" err="1"/>
              <a:t>xor</a:t>
            </a:r>
            <a:r>
              <a:rPr lang="en-US" sz="2600"/>
              <a:t> instruction? </a:t>
            </a:r>
          </a:p>
          <a:p>
            <a:r>
              <a:rPr lang="en-US" sz="2600"/>
              <a:t>	Say that r6’s ready bit was forcefully set to 0</a:t>
            </a:r>
            <a:endParaRPr lang="en-US" sz="2600">
              <a:solidFill>
                <a:schemeClr val="accent5">
                  <a:lumMod val="50000"/>
                </a:schemeClr>
              </a:solidFill>
            </a:endParaRP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69155" y="685802"/>
            <a:ext cx="2776132" cy="18630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err="1"/>
              <a:t>ld</a:t>
            </a:r>
            <a:r>
              <a:rPr lang="en-US" sz="2100"/>
              <a:t> r1, 8[r4]</a:t>
            </a:r>
          </a:p>
          <a:p>
            <a:r>
              <a:rPr lang="en-US" sz="2100"/>
              <a:t>add r2, r1, r1</a:t>
            </a:r>
          </a:p>
          <a:p>
            <a:r>
              <a:rPr lang="en-US" sz="2100"/>
              <a:t>sub r4, r3, r2</a:t>
            </a:r>
          </a:p>
          <a:p>
            <a:r>
              <a:rPr lang="en-US" sz="2100" err="1"/>
              <a:t>xor</a:t>
            </a:r>
            <a:r>
              <a:rPr lang="en-US" sz="2100"/>
              <a:t> r5, r6, r7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28</a:t>
            </a:fld>
            <a:endParaRPr lang="en-IN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86BA80-DDEA-4475-8DA4-D31282B2FDD0}"/>
              </a:ext>
            </a:extLst>
          </p:cNvPr>
          <p:cNvSpPr/>
          <p:nvPr/>
        </p:nvSpPr>
        <p:spPr>
          <a:xfrm>
            <a:off x="3935897" y="2023128"/>
            <a:ext cx="1133259" cy="26504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22E8B89-8C20-4836-B749-4D7613D7B1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48" y="5336151"/>
            <a:ext cx="954157" cy="9541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4CAC27-2C97-407C-A9A4-E6444AD5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321739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0A99-F6AA-422E-8DD2-460E3CE4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Orphan Instructions -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698F7-70B4-4976-9D86-D1C9503B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473" y="2049463"/>
            <a:ext cx="6858000" cy="16347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Keep track of </a:t>
            </a:r>
            <a:r>
              <a:rPr lang="en-US">
                <a:solidFill>
                  <a:srgbClr val="00B050"/>
                </a:solidFill>
              </a:rPr>
              <a:t>squashed</a:t>
            </a:r>
            <a:r>
              <a:rPr lang="en-US"/>
              <a:t> instructions.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E21A23"/>
                </a:solidFill>
              </a:rPr>
              <a:t>Re-broadcast</a:t>
            </a:r>
            <a:r>
              <a:rPr lang="en-US"/>
              <a:t> tags of orphan instructions.</a:t>
            </a:r>
          </a:p>
          <a:p>
            <a:pPr marL="573088" lvl="1" indent="-342900"/>
            <a:r>
              <a:rPr lang="en-US">
                <a:sym typeface="Wingdings" panose="05000000000000000000" pitchFamily="2" charset="2"/>
              </a:rPr>
              <a:t> We need to dynamically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detect</a:t>
            </a:r>
            <a:r>
              <a:rPr lang="en-US">
                <a:sym typeface="Wingdings" panose="05000000000000000000" pitchFamily="2" charset="2"/>
              </a:rPr>
              <a:t> which instructions are orphans. 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13A7F-96AC-4C25-8010-FB6D119D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7C4BC-F29A-421C-9394-3140EBBB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9BF39BC-0B28-4438-AFFB-39559076E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08" y="1097282"/>
            <a:ext cx="3036165" cy="674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E7DE8-8DCC-4819-B95E-0874EF7CDD6E}"/>
              </a:ext>
            </a:extLst>
          </p:cNvPr>
          <p:cNvSpPr txBox="1"/>
          <p:nvPr/>
        </p:nvSpPr>
        <p:spPr>
          <a:xfrm>
            <a:off x="1880616" y="1119946"/>
            <a:ext cx="287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Impractical Method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30470E8-FF8E-4162-815E-ED43B2E8A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11" y="3919897"/>
            <a:ext cx="3036165" cy="674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72D758-F5E7-4BCB-AD32-6146A47DCF3A}"/>
              </a:ext>
            </a:extLst>
          </p:cNvPr>
          <p:cNvSpPr txBox="1"/>
          <p:nvPr/>
        </p:nvSpPr>
        <p:spPr>
          <a:xfrm>
            <a:off x="1799961" y="4026459"/>
            <a:ext cx="287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Better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0E5D3E-61B9-4D6F-B610-4163EAAA9ED0}"/>
              </a:ext>
            </a:extLst>
          </p:cNvPr>
          <p:cNvSpPr txBox="1">
            <a:spLocks/>
          </p:cNvSpPr>
          <p:nvPr/>
        </p:nvSpPr>
        <p:spPr>
          <a:xfrm>
            <a:off x="2131473" y="4680101"/>
            <a:ext cx="6858000" cy="1634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Let the orphan instruction </a:t>
            </a:r>
            <a:r>
              <a:rPr lang="en-US">
                <a:solidFill>
                  <a:srgbClr val="9F2241"/>
                </a:solidFill>
              </a:rPr>
              <a:t>reach</a:t>
            </a:r>
            <a:r>
              <a:rPr lang="en-US"/>
              <a:t> the head of the ROB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Execute</a:t>
            </a:r>
            <a:r>
              <a:rPr lang="en-US"/>
              <a:t> and </a:t>
            </a:r>
            <a:r>
              <a:rPr lang="en-US">
                <a:solidFill>
                  <a:srgbClr val="00B050"/>
                </a:solidFill>
              </a:rPr>
              <a:t>commit</a:t>
            </a:r>
            <a:r>
              <a:rPr lang="en-US"/>
              <a:t> it.</a:t>
            </a: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804C231C-F3FA-445C-B2A8-3E9AD274C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25" y="5102896"/>
            <a:ext cx="1035464" cy="10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4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09" y="1797209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96969" y="1634490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80712"/>
              <a:ext cx="1463078" cy="23497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Load Speculation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74582"/>
              <a:ext cx="1694278" cy="23497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Replay Mechanisms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43">
              <a:extLst>
                <a:ext uri="{FF2B5EF4-FFF2-40B4-BE49-F238E27FC236}">
                  <a16:creationId xmlns:a16="http://schemas.microsoft.com/office/drawing/2014/main" id="{C455B6A4-D6E1-4EB0-A28C-E3B0691A9BD2}"/>
                </a:ext>
              </a:extLst>
            </p:cNvPr>
            <p:cNvSpPr/>
            <p:nvPr/>
          </p:nvSpPr>
          <p:spPr>
            <a:xfrm rot="16200000">
              <a:off x="1555266" y="4152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BF080-2E44-4F77-9179-90FA00CF84A3}"/>
                </a:ext>
              </a:extLst>
            </p:cNvPr>
            <p:cNvSpPr txBox="1"/>
            <p:nvPr/>
          </p:nvSpPr>
          <p:spPr>
            <a:xfrm>
              <a:off x="1682080" y="4315742"/>
              <a:ext cx="267142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D743B0-1E43-4C2C-854D-2D55E361C200}"/>
                </a:ext>
              </a:extLst>
            </p:cNvPr>
            <p:cNvSpPr/>
            <p:nvPr/>
          </p:nvSpPr>
          <p:spPr>
            <a:xfrm>
              <a:off x="2096732" y="4210462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19" y="3343389"/>
            <a:ext cx="452559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Simpler Version of an OOO Processor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49" y="4091905"/>
            <a:ext cx="3507692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Compiler based Techniques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67120" y="4838228"/>
            <a:ext cx="454964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EPIC based Techniques: Intel Itanium</a:t>
            </a:r>
          </a:p>
        </p:txBody>
      </p:sp>
    </p:spTree>
    <p:extLst>
      <p:ext uri="{BB962C8B-B14F-4D97-AF65-F5344CB8AC3E}">
        <p14:creationId xmlns:p14="http://schemas.microsoft.com/office/powerpoint/2010/main" val="3218760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Delayed Selective Replay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329826"/>
            <a:ext cx="8089222" cy="404116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 us now propose an idea to </a:t>
            </a:r>
            <a:r>
              <a:rPr lang="en-US" dirty="0">
                <a:solidFill>
                  <a:srgbClr val="0070C0"/>
                </a:solidFill>
              </a:rPr>
              <a:t>replay</a:t>
            </a:r>
            <a:r>
              <a:rPr lang="en-US" dirty="0"/>
              <a:t> only those instructions that are in the </a:t>
            </a:r>
            <a:r>
              <a:rPr lang="en-US" dirty="0">
                <a:solidFill>
                  <a:srgbClr val="00B050"/>
                </a:solidFill>
              </a:rPr>
              <a:t>forward slice </a:t>
            </a:r>
            <a:r>
              <a:rPr lang="en-US" dirty="0"/>
              <a:t>of the </a:t>
            </a:r>
            <a:r>
              <a:rPr lang="en-US" dirty="0" err="1">
                <a:solidFill>
                  <a:srgbClr val="FF0000"/>
                </a:solidFill>
              </a:rPr>
              <a:t>misspeculated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 us </a:t>
            </a:r>
            <a:r>
              <a:rPr lang="en-US" dirty="0">
                <a:solidFill>
                  <a:srgbClr val="0070C0"/>
                </a:solidFill>
              </a:rPr>
              <a:t>extend</a:t>
            </a:r>
            <a:r>
              <a:rPr lang="en-US" dirty="0"/>
              <a:t> the non-selective </a:t>
            </a:r>
            <a:r>
              <a:rPr lang="en-US" dirty="0">
                <a:solidFill>
                  <a:srgbClr val="FF0000"/>
                </a:solidFill>
              </a:rPr>
              <a:t>replay</a:t>
            </a:r>
            <a:r>
              <a:rPr lang="en-US" dirty="0"/>
              <a:t>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the time of asserting the </a:t>
            </a:r>
            <a:r>
              <a:rPr lang="en-US" dirty="0">
                <a:solidFill>
                  <a:schemeClr val="tx2"/>
                </a:solidFill>
              </a:rPr>
              <a:t>kill</a:t>
            </a:r>
            <a:r>
              <a:rPr lang="en-US" dirty="0"/>
              <a:t> signal, plant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poison</a:t>
            </a:r>
            <a:r>
              <a:rPr lang="en-US" dirty="0"/>
              <a:t> bit in the </a:t>
            </a:r>
            <a:r>
              <a:rPr lang="en-US" dirty="0">
                <a:solidFill>
                  <a:srgbClr val="C00000"/>
                </a:solidFill>
              </a:rPr>
              <a:t>destination</a:t>
            </a:r>
            <a:r>
              <a:rPr lang="en-US" dirty="0"/>
              <a:t> register of the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Propagate the bit along the </a:t>
            </a:r>
            <a:r>
              <a:rPr lang="en-US" dirty="0">
                <a:solidFill>
                  <a:schemeClr val="accent1"/>
                </a:solidFill>
              </a:rPr>
              <a:t>bypass</a:t>
            </a:r>
            <a:r>
              <a:rPr lang="en-US" dirty="0"/>
              <a:t> paths and through the </a:t>
            </a:r>
            <a:r>
              <a:rPr lang="en-US" dirty="0">
                <a:solidFill>
                  <a:srgbClr val="0070C0"/>
                </a:solidFill>
              </a:rPr>
              <a:t>register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an </a:t>
            </a:r>
            <a:r>
              <a:rPr lang="en-US" dirty="0">
                <a:solidFill>
                  <a:schemeClr val="accent6"/>
                </a:solidFill>
              </a:rPr>
              <a:t>instruction</a:t>
            </a:r>
            <a:r>
              <a:rPr lang="en-US" dirty="0"/>
              <a:t> reads any operand whose poison bit is set, then the instruction’s </a:t>
            </a:r>
            <a:r>
              <a:rPr lang="en-US" dirty="0">
                <a:solidFill>
                  <a:srgbClr val="0070C0"/>
                </a:solidFill>
              </a:rPr>
              <a:t>poison</a:t>
            </a:r>
            <a:r>
              <a:rPr lang="en-US" dirty="0"/>
              <a:t> bit and its destination register are also set.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an instruction finishes </a:t>
            </a:r>
            <a:r>
              <a:rPr lang="en-US" dirty="0">
                <a:solidFill>
                  <a:srgbClr val="E21A23"/>
                </a:solidFill>
              </a:rPr>
              <a:t>execution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30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B4812-A20E-48EE-910E-162F292E3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804" y="3988292"/>
            <a:ext cx="831542" cy="83154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30A43-3C17-4CB8-B284-9045FB4B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AE51684-4C97-5632-5B48-84CDA5561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79" y="2032909"/>
            <a:ext cx="470695" cy="47069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4C2901-1E4A-AA04-B5C4-47609B26D7FC}"/>
              </a:ext>
            </a:extLst>
          </p:cNvPr>
          <p:cNvSpPr/>
          <p:nvPr/>
        </p:nvSpPr>
        <p:spPr>
          <a:xfrm>
            <a:off x="146649" y="4192439"/>
            <a:ext cx="1733967" cy="7481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Automatically tracks the forward slice</a:t>
            </a:r>
          </a:p>
        </p:txBody>
      </p:sp>
    </p:spTree>
    <p:extLst>
      <p:ext uri="{BB962C8B-B14F-4D97-AF65-F5344CB8AC3E}">
        <p14:creationId xmlns:p14="http://schemas.microsoft.com/office/powerpoint/2010/main" val="1508777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Delayed Selective Replay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316867" cy="4490325"/>
          </a:xfrm>
        </p:spPr>
        <p:txBody>
          <a:bodyPr>
            <a:normAutofit/>
          </a:bodyPr>
          <a:lstStyle/>
          <a:p>
            <a:r>
              <a:rPr lang="en-US" dirty="0"/>
              <a:t>When an instruction finishes </a:t>
            </a:r>
            <a:r>
              <a:rPr lang="en-US" dirty="0">
                <a:solidFill>
                  <a:srgbClr val="00B050"/>
                </a:solidFill>
              </a:rPr>
              <a:t>execution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Check if its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poison</a:t>
            </a:r>
            <a:r>
              <a:rPr lang="en-US" dirty="0">
                <a:sym typeface="Wingdings" panose="05000000000000000000" pitchFamily="2" charset="2"/>
              </a:rPr>
              <a:t> bit is set.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yes,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squash</a:t>
            </a:r>
            <a:r>
              <a:rPr lang="en-US" dirty="0">
                <a:sym typeface="Wingdings" panose="05000000000000000000" pitchFamily="2" charset="2"/>
              </a:rPr>
              <a:t> it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If no, </a:t>
            </a:r>
            <a:r>
              <a:rPr lang="en-US" dirty="0">
                <a:solidFill>
                  <a:srgbClr val="9F2241"/>
                </a:solidFill>
                <a:sym typeface="Wingdings" panose="05000000000000000000" pitchFamily="2" charset="2"/>
              </a:rPr>
              <a:t>remove</a:t>
            </a:r>
            <a:r>
              <a:rPr lang="en-US" dirty="0">
                <a:sym typeface="Wingdings" panose="05000000000000000000" pitchFamily="2" charset="2"/>
              </a:rPr>
              <a:t> the instruction from the IW (it is verified to be correct)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588" lvl="1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r>
              <a:rPr lang="en-US" dirty="0">
                <a:solidFill>
                  <a:srgbClr val="E21A23"/>
                </a:solidFill>
              </a:rPr>
              <a:t>Issues</a:t>
            </a:r>
            <a:r>
              <a:rPr lang="en-US" dirty="0"/>
              <a:t> with this scheme</a:t>
            </a:r>
          </a:p>
          <a:p>
            <a:pPr lvl="1"/>
            <a:r>
              <a:rPr lang="en-US" dirty="0"/>
              <a:t>It is </a:t>
            </a:r>
            <a:r>
              <a:rPr lang="en-US" dirty="0">
                <a:solidFill>
                  <a:schemeClr val="accent1"/>
                </a:solidFill>
              </a:rPr>
              <a:t>effective</a:t>
            </a:r>
            <a:r>
              <a:rPr lang="en-US" dirty="0"/>
              <a:t>, but assumes that we know the value: </a:t>
            </a:r>
            <a:r>
              <a:rPr lang="en-US" i="1" dirty="0"/>
              <a:t>n</a:t>
            </a:r>
            <a:endParaRPr lang="en-US" dirty="0"/>
          </a:p>
          <a:p>
            <a:pPr lvl="1"/>
            <a:r>
              <a:rPr lang="en-US" dirty="0"/>
              <a:t>This might not be </a:t>
            </a:r>
            <a:r>
              <a:rPr lang="en-US" dirty="0">
                <a:solidFill>
                  <a:srgbClr val="FF0000"/>
                </a:solidFill>
              </a:rPr>
              <a:t>possible</a:t>
            </a:r>
            <a:r>
              <a:rPr lang="en-US" dirty="0"/>
              <a:t> all the time</a:t>
            </a:r>
          </a:p>
          <a:p>
            <a:pPr lvl="1"/>
            <a:r>
              <a:rPr lang="en-US" dirty="0"/>
              <a:t>Instructions in the WV (window of vulnerability) that have not been issued might become </a:t>
            </a:r>
            <a:r>
              <a:rPr lang="en-US" dirty="0">
                <a:solidFill>
                  <a:srgbClr val="002060"/>
                </a:solidFill>
              </a:rPr>
              <a:t>orphans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31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AF777-6024-47D0-9901-57EEF8C3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563267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9A11-44FF-B5CB-4B8E-C0E2A8FB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Pros and Cons of this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2F88B-CE51-1C61-75DF-B5F57B38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35DD2-13F0-01F0-A877-9A102E65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F25007B-40FF-F43F-C3C1-C7DFBC97F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2" y="1207340"/>
            <a:ext cx="437038" cy="437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E7AA3D-D564-14BC-428D-1FAEF16AD0D1}"/>
              </a:ext>
            </a:extLst>
          </p:cNvPr>
          <p:cNvSpPr txBox="1"/>
          <p:nvPr/>
        </p:nvSpPr>
        <p:spPr>
          <a:xfrm>
            <a:off x="1397479" y="1207340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Why have a poison bit?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7164D-0006-BF3F-4A3F-EC72CF07285F}"/>
              </a:ext>
            </a:extLst>
          </p:cNvPr>
          <p:cNvSpPr txBox="1"/>
          <p:nvPr/>
        </p:nvSpPr>
        <p:spPr>
          <a:xfrm>
            <a:off x="1465292" y="1669382"/>
            <a:ext cx="969553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dirty="0"/>
              <a:t>It is a method of </a:t>
            </a:r>
            <a:r>
              <a:rPr lang="en-IN" sz="2000" dirty="0">
                <a:solidFill>
                  <a:srgbClr val="00B050"/>
                </a:solidFill>
              </a:rPr>
              <a:t>propagating</a:t>
            </a:r>
            <a:r>
              <a:rPr lang="en-IN" sz="2000" dirty="0"/>
              <a:t> the </a:t>
            </a:r>
            <a:r>
              <a:rPr lang="en-IN" sz="2000" dirty="0">
                <a:solidFill>
                  <a:srgbClr val="0070C0"/>
                </a:solidFill>
              </a:rPr>
              <a:t>forward</a:t>
            </a:r>
            <a:r>
              <a:rPr lang="en-IN" sz="2000" dirty="0"/>
              <a:t> slice. All the “</a:t>
            </a:r>
            <a:r>
              <a:rPr lang="en-IN" sz="2000" dirty="0">
                <a:solidFill>
                  <a:srgbClr val="FF0000"/>
                </a:solidFill>
              </a:rPr>
              <a:t>poisoned</a:t>
            </a:r>
            <a:r>
              <a:rPr lang="en-IN" sz="2000" dirty="0"/>
              <a:t>” instructions can be</a:t>
            </a:r>
          </a:p>
          <a:p>
            <a:r>
              <a:rPr lang="en-IN" sz="2000" dirty="0"/>
              <a:t>identified and removed from the </a:t>
            </a:r>
            <a:r>
              <a:rPr lang="en-IN" sz="2000" dirty="0">
                <a:solidFill>
                  <a:srgbClr val="FF00FF"/>
                </a:solidFill>
              </a:rPr>
              <a:t>pipeline</a:t>
            </a:r>
            <a:r>
              <a:rPr lang="en-IN" sz="2000" dirty="0"/>
              <a:t>. Otherwise, they will continue to occupy </a:t>
            </a:r>
          </a:p>
          <a:p>
            <a:r>
              <a:rPr lang="en-IN" sz="2000" dirty="0">
                <a:solidFill>
                  <a:srgbClr val="C00000"/>
                </a:solidFill>
              </a:rPr>
              <a:t>resources</a:t>
            </a:r>
            <a:r>
              <a:rPr lang="en-IN" sz="2000" dirty="0"/>
              <a:t> and </a:t>
            </a:r>
            <a:r>
              <a:rPr lang="en-IN" sz="2000" dirty="0">
                <a:solidFill>
                  <a:srgbClr val="0070C0"/>
                </a:solidFill>
              </a:rPr>
              <a:t>consume</a:t>
            </a:r>
            <a:r>
              <a:rPr lang="en-IN" sz="2000" dirty="0"/>
              <a:t> power. We can also identify issued instructions in the WV</a:t>
            </a:r>
            <a:br>
              <a:rPr lang="en-IN" sz="2000" dirty="0"/>
            </a:br>
            <a:r>
              <a:rPr lang="en-IN" sz="2000" dirty="0"/>
              <a:t>that are </a:t>
            </a:r>
            <a:r>
              <a:rPr lang="en-IN" sz="2000" i="1" dirty="0" err="1">
                <a:solidFill>
                  <a:srgbClr val="0070C0"/>
                </a:solidFill>
              </a:rPr>
              <a:t>safe</a:t>
            </a:r>
            <a:r>
              <a:rPr lang="en-IN" sz="2000" i="1" dirty="0" err="1"/>
              <a:t>.</a:t>
            </a:r>
            <a:r>
              <a:rPr lang="en-IN" sz="2000" dirty="0" err="1"/>
              <a:t>They</a:t>
            </a:r>
            <a:r>
              <a:rPr lang="en-IN" sz="2000" dirty="0"/>
              <a:t> can be executed and removed from the </a:t>
            </a:r>
            <a:r>
              <a:rPr lang="en-IN" sz="2000" dirty="0">
                <a:solidFill>
                  <a:srgbClr val="E21A23"/>
                </a:solidFill>
              </a:rPr>
              <a:t>replay</a:t>
            </a:r>
            <a:r>
              <a:rPr lang="en-IN" sz="2000" dirty="0"/>
              <a:t> queue.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73F8218-4F0C-3331-47EB-A92561169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72" y="3287354"/>
            <a:ext cx="437038" cy="437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78EBE2-F167-780E-F7F8-0CF3FC45C92B}"/>
              </a:ext>
            </a:extLst>
          </p:cNvPr>
          <p:cNvSpPr txBox="1"/>
          <p:nvPr/>
        </p:nvSpPr>
        <p:spPr>
          <a:xfrm>
            <a:off x="1397479" y="3287354"/>
            <a:ext cx="9060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Will we still use features of non-selective replay and have orphan instructions?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3B639-3A28-11E4-A8D6-A1EF814CD323}"/>
              </a:ext>
            </a:extLst>
          </p:cNvPr>
          <p:cNvSpPr txBox="1"/>
          <p:nvPr/>
        </p:nvSpPr>
        <p:spPr>
          <a:xfrm>
            <a:off x="1475116" y="3767932"/>
            <a:ext cx="921515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E21A23"/>
                </a:solidFill>
              </a:rPr>
              <a:t>Yes</a:t>
            </a:r>
            <a:r>
              <a:rPr lang="en-IN" sz="2000" dirty="0"/>
              <a:t> (sadly). Assume a </a:t>
            </a:r>
            <a:r>
              <a:rPr lang="en-IN" sz="2000" dirty="0">
                <a:solidFill>
                  <a:srgbClr val="0070C0"/>
                </a:solidFill>
              </a:rPr>
              <a:t>safe</a:t>
            </a:r>
            <a:r>
              <a:rPr lang="en-IN" sz="2000" dirty="0"/>
              <a:t> instruction is in the WV and has not been </a:t>
            </a:r>
            <a:r>
              <a:rPr lang="en-IN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issued</a:t>
            </a:r>
            <a:r>
              <a:rPr lang="en-IN" sz="2000" dirty="0"/>
              <a:t>. Its</a:t>
            </a:r>
            <a:br>
              <a:rPr lang="en-IN" sz="2000" dirty="0"/>
            </a:br>
            <a:r>
              <a:rPr lang="en-IN" sz="2000" dirty="0">
                <a:solidFill>
                  <a:srgbClr val="01708C"/>
                </a:solidFill>
              </a:rPr>
              <a:t>ready</a:t>
            </a:r>
            <a:r>
              <a:rPr lang="en-IN" sz="2000" dirty="0"/>
              <a:t> operands may get </a:t>
            </a:r>
            <a:r>
              <a:rPr lang="en-IN" sz="2000" dirty="0">
                <a:solidFill>
                  <a:srgbClr val="FF0000"/>
                </a:solidFill>
              </a:rPr>
              <a:t>invalidated</a:t>
            </a:r>
            <a:r>
              <a:rPr lang="en-IN" sz="2000" dirty="0"/>
              <a:t>, and it will become an orphan.  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E01598C-A9E5-9968-465D-25B5E03DA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7" y="4725088"/>
            <a:ext cx="437038" cy="4370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22A153-9DD0-D330-5D98-6D1CD9497B9D}"/>
              </a:ext>
            </a:extLst>
          </p:cNvPr>
          <p:cNvSpPr txBox="1"/>
          <p:nvPr/>
        </p:nvSpPr>
        <p:spPr>
          <a:xfrm>
            <a:off x="1424093" y="4703681"/>
            <a:ext cx="46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The poison bits may </a:t>
            </a:r>
            <a:r>
              <a:rPr lang="en-IN" sz="2000" dirty="0">
                <a:solidFill>
                  <a:srgbClr val="0070C0"/>
                </a:solidFill>
              </a:rPr>
              <a:t>propagate</a:t>
            </a:r>
            <a:r>
              <a:rPr lang="en-IN" sz="2000" dirty="0"/>
              <a:t> forever.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1185CF-D433-017B-93F7-779BF1A6DACF}"/>
              </a:ext>
            </a:extLst>
          </p:cNvPr>
          <p:cNvSpPr txBox="1"/>
          <p:nvPr/>
        </p:nvSpPr>
        <p:spPr>
          <a:xfrm>
            <a:off x="1475115" y="5198194"/>
            <a:ext cx="9215151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E21A23"/>
                </a:solidFill>
              </a:rPr>
              <a:t>No</a:t>
            </a:r>
            <a:r>
              <a:rPr lang="en-IN" sz="2000" dirty="0">
                <a:solidFill>
                  <a:schemeClr val="tx1"/>
                </a:solidFill>
              </a:rPr>
              <a:t>. This will not happen. The instructions that will use “poisoned” operands cannot be </a:t>
            </a:r>
            <a:r>
              <a:rPr lang="en-IN" sz="2000" dirty="0">
                <a:solidFill>
                  <a:srgbClr val="E21A23"/>
                </a:solidFill>
              </a:rPr>
              <a:t>issued</a:t>
            </a:r>
            <a:r>
              <a:rPr lang="en-IN" sz="2000" dirty="0">
                <a:solidFill>
                  <a:schemeClr val="tx1"/>
                </a:solidFill>
              </a:rPr>
              <a:t> after the </a:t>
            </a:r>
            <a:r>
              <a:rPr lang="en-IN" sz="2000" dirty="0">
                <a:solidFill>
                  <a:srgbClr val="7030A0"/>
                </a:solidFill>
              </a:rPr>
              <a:t>WV</a:t>
            </a:r>
            <a:r>
              <a:rPr lang="en-IN" sz="2000" dirty="0">
                <a:solidFill>
                  <a:schemeClr val="tx1"/>
                </a:solidFill>
              </a:rPr>
              <a:t> (they will get </a:t>
            </a:r>
            <a:r>
              <a:rPr lang="en-IN" sz="2000" dirty="0">
                <a:solidFill>
                  <a:srgbClr val="00B050"/>
                </a:solidFill>
              </a:rPr>
              <a:t>replayed</a:t>
            </a:r>
            <a:r>
              <a:rPr lang="en-IN" sz="2000" dirty="0">
                <a:solidFill>
                  <a:schemeClr val="tx1"/>
                </a:solidFill>
              </a:rPr>
              <a:t> values). If they are issued</a:t>
            </a:r>
          </a:p>
          <a:p>
            <a:r>
              <a:rPr lang="en-IN" sz="2000" dirty="0">
                <a:solidFill>
                  <a:schemeClr val="tx1"/>
                </a:solidFill>
              </a:rPr>
              <a:t>in the WV, they will get </a:t>
            </a:r>
            <a:r>
              <a:rPr lang="en-IN" sz="2000" dirty="0">
                <a:solidFill>
                  <a:srgbClr val="C00000"/>
                </a:solidFill>
              </a:rPr>
              <a:t>squashed</a:t>
            </a:r>
            <a:r>
              <a:rPr lang="en-IN" sz="2000" dirty="0">
                <a:solidFill>
                  <a:schemeClr val="tx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17144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13" y="176425"/>
            <a:ext cx="6858000" cy="822960"/>
          </a:xfrm>
        </p:spPr>
        <p:txBody>
          <a:bodyPr/>
          <a:lstStyle/>
          <a:p>
            <a:r>
              <a:rPr lang="en-US"/>
              <a:t>Orphan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993" y="763582"/>
            <a:ext cx="7680184" cy="24788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always </a:t>
            </a:r>
            <a:r>
              <a:rPr lang="en-US" dirty="0">
                <a:solidFill>
                  <a:srgbClr val="0070C0"/>
                </a:solidFill>
              </a:rPr>
              <a:t>wait</a:t>
            </a:r>
            <a:r>
              <a:rPr lang="en-US" dirty="0"/>
              <a:t> for the instruction to reach the head of the ROB.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Another scheme: Let’s say instruction </a:t>
            </a:r>
            <a:r>
              <a:rPr lang="en-US" i="1" dirty="0"/>
              <a:t>J </a:t>
            </a:r>
            <a:r>
              <a:rPr lang="en-US" dirty="0"/>
              <a:t>was </a:t>
            </a:r>
            <a:r>
              <a:rPr lang="en-US" dirty="0">
                <a:solidFill>
                  <a:srgbClr val="FF0000"/>
                </a:solidFill>
              </a:rPr>
              <a:t>orphaned</a:t>
            </a:r>
            <a:r>
              <a:rPr lang="en-US" dirty="0"/>
              <a:t> because one of its </a:t>
            </a:r>
            <a:r>
              <a:rPr lang="en-US" dirty="0">
                <a:solidFill>
                  <a:srgbClr val="0070C0"/>
                </a:solidFill>
              </a:rPr>
              <a:t>operands</a:t>
            </a:r>
            <a:r>
              <a:rPr lang="en-US" dirty="0"/>
              <a:t> (woken up by inst. </a:t>
            </a:r>
            <a:r>
              <a:rPr lang="en-US" i="1" dirty="0"/>
              <a:t>K</a:t>
            </a:r>
            <a:r>
              <a:rPr lang="en-US" dirty="0"/>
              <a:t>) was reset back to a non-ready state.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Instruction </a:t>
            </a:r>
            <a:r>
              <a:rPr lang="en-US" i="1" dirty="0"/>
              <a:t>K </a:t>
            </a:r>
            <a:r>
              <a:rPr lang="en-US" dirty="0"/>
              <a:t>will later come back to rescue </a:t>
            </a:r>
            <a:r>
              <a:rPr lang="en-US" i="1" dirty="0"/>
              <a:t>J</a:t>
            </a:r>
            <a:r>
              <a:rPr lang="en-US" dirty="0"/>
              <a:t>, via broadcasting on the </a:t>
            </a:r>
            <a:r>
              <a:rPr lang="en-US" dirty="0">
                <a:solidFill>
                  <a:srgbClr val="FF0000"/>
                </a:solidFill>
              </a:rPr>
              <a:t>completion bus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33</a:t>
            </a:fld>
            <a:endParaRPr lang="en-IN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D9269D8-F0B4-4541-9B7E-E54BBCAB9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23" y="2284865"/>
            <a:ext cx="1334964" cy="125041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D9794-095D-47FB-A208-40EBB772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8A9346D-DC4E-475B-BF9A-1CE5876AB3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93440" y="3463116"/>
            <a:ext cx="7257593" cy="2891400"/>
            <a:chOff x="1113" y="2482"/>
            <a:chExt cx="3243" cy="1292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44011BA6-6336-4D87-B782-673759EB37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13" y="2482"/>
              <a:ext cx="3243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D57DAF0-C671-40DE-8F50-805DFAE9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3382"/>
              <a:ext cx="1328" cy="99"/>
            </a:xfrm>
            <a:custGeom>
              <a:avLst/>
              <a:gdLst>
                <a:gd name="T0" fmla="*/ 0 w 2766"/>
                <a:gd name="T1" fmla="*/ 1 h 205"/>
                <a:gd name="T2" fmla="*/ 89 w 2766"/>
                <a:gd name="T3" fmla="*/ 0 h 205"/>
                <a:gd name="T4" fmla="*/ 89 w 2766"/>
                <a:gd name="T5" fmla="*/ 18 h 205"/>
                <a:gd name="T6" fmla="*/ 153 w 2766"/>
                <a:gd name="T7" fmla="*/ 84 h 205"/>
                <a:gd name="T8" fmla="*/ 552 w 2766"/>
                <a:gd name="T9" fmla="*/ 94 h 205"/>
                <a:gd name="T10" fmla="*/ 907 w 2766"/>
                <a:gd name="T11" fmla="*/ 94 h 205"/>
                <a:gd name="T12" fmla="*/ 1217 w 2766"/>
                <a:gd name="T13" fmla="*/ 101 h 205"/>
                <a:gd name="T14" fmla="*/ 1383 w 2766"/>
                <a:gd name="T15" fmla="*/ 152 h 205"/>
                <a:gd name="T16" fmla="*/ 1548 w 2766"/>
                <a:gd name="T17" fmla="*/ 101 h 205"/>
                <a:gd name="T18" fmla="*/ 1858 w 2766"/>
                <a:gd name="T19" fmla="*/ 94 h 205"/>
                <a:gd name="T20" fmla="*/ 2213 w 2766"/>
                <a:gd name="T21" fmla="*/ 94 h 205"/>
                <a:gd name="T22" fmla="*/ 2612 w 2766"/>
                <a:gd name="T23" fmla="*/ 84 h 205"/>
                <a:gd name="T24" fmla="*/ 2677 w 2766"/>
                <a:gd name="T25" fmla="*/ 18 h 205"/>
                <a:gd name="T26" fmla="*/ 2677 w 2766"/>
                <a:gd name="T27" fmla="*/ 0 h 205"/>
                <a:gd name="T28" fmla="*/ 2766 w 2766"/>
                <a:gd name="T29" fmla="*/ 1 h 205"/>
                <a:gd name="T30" fmla="*/ 2766 w 2766"/>
                <a:gd name="T31" fmla="*/ 17 h 205"/>
                <a:gd name="T32" fmla="*/ 2660 w 2766"/>
                <a:gd name="T33" fmla="*/ 110 h 205"/>
                <a:gd name="T34" fmla="*/ 2226 w 2766"/>
                <a:gd name="T35" fmla="*/ 125 h 205"/>
                <a:gd name="T36" fmla="*/ 1877 w 2766"/>
                <a:gd name="T37" fmla="*/ 125 h 205"/>
                <a:gd name="T38" fmla="*/ 1549 w 2766"/>
                <a:gd name="T39" fmla="*/ 136 h 205"/>
                <a:gd name="T40" fmla="*/ 1467 w 2766"/>
                <a:gd name="T41" fmla="*/ 190 h 205"/>
                <a:gd name="T42" fmla="*/ 1467 w 2766"/>
                <a:gd name="T43" fmla="*/ 205 h 205"/>
                <a:gd name="T44" fmla="*/ 1383 w 2766"/>
                <a:gd name="T45" fmla="*/ 205 h 205"/>
                <a:gd name="T46" fmla="*/ 1299 w 2766"/>
                <a:gd name="T47" fmla="*/ 205 h 205"/>
                <a:gd name="T48" fmla="*/ 1299 w 2766"/>
                <a:gd name="T49" fmla="*/ 190 h 205"/>
                <a:gd name="T50" fmla="*/ 1216 w 2766"/>
                <a:gd name="T51" fmla="*/ 136 h 205"/>
                <a:gd name="T52" fmla="*/ 888 w 2766"/>
                <a:gd name="T53" fmla="*/ 125 h 205"/>
                <a:gd name="T54" fmla="*/ 539 w 2766"/>
                <a:gd name="T55" fmla="*/ 125 h 205"/>
                <a:gd name="T56" fmla="*/ 105 w 2766"/>
                <a:gd name="T57" fmla="*/ 110 h 205"/>
                <a:gd name="T58" fmla="*/ 0 w 2766"/>
                <a:gd name="T59" fmla="*/ 17 h 205"/>
                <a:gd name="T60" fmla="*/ 0 w 2766"/>
                <a:gd name="T61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66" h="205">
                  <a:moveTo>
                    <a:pt x="0" y="1"/>
                  </a:moveTo>
                  <a:lnTo>
                    <a:pt x="89" y="0"/>
                  </a:lnTo>
                  <a:lnTo>
                    <a:pt x="89" y="18"/>
                  </a:lnTo>
                  <a:cubicBezTo>
                    <a:pt x="89" y="42"/>
                    <a:pt x="110" y="77"/>
                    <a:pt x="153" y="84"/>
                  </a:cubicBezTo>
                  <a:cubicBezTo>
                    <a:pt x="191" y="99"/>
                    <a:pt x="415" y="95"/>
                    <a:pt x="552" y="94"/>
                  </a:cubicBezTo>
                  <a:lnTo>
                    <a:pt x="907" y="94"/>
                  </a:lnTo>
                  <a:cubicBezTo>
                    <a:pt x="1059" y="93"/>
                    <a:pt x="1148" y="93"/>
                    <a:pt x="1217" y="101"/>
                  </a:cubicBezTo>
                  <a:cubicBezTo>
                    <a:pt x="1286" y="109"/>
                    <a:pt x="1356" y="133"/>
                    <a:pt x="1383" y="152"/>
                  </a:cubicBezTo>
                  <a:cubicBezTo>
                    <a:pt x="1409" y="133"/>
                    <a:pt x="1479" y="109"/>
                    <a:pt x="1548" y="101"/>
                  </a:cubicBezTo>
                  <a:cubicBezTo>
                    <a:pt x="1617" y="93"/>
                    <a:pt x="1706" y="93"/>
                    <a:pt x="1858" y="94"/>
                  </a:cubicBezTo>
                  <a:lnTo>
                    <a:pt x="2213" y="94"/>
                  </a:lnTo>
                  <a:cubicBezTo>
                    <a:pt x="2350" y="95"/>
                    <a:pt x="2574" y="99"/>
                    <a:pt x="2612" y="84"/>
                  </a:cubicBezTo>
                  <a:cubicBezTo>
                    <a:pt x="2655" y="77"/>
                    <a:pt x="2677" y="42"/>
                    <a:pt x="2677" y="18"/>
                  </a:cubicBezTo>
                  <a:lnTo>
                    <a:pt x="2677" y="0"/>
                  </a:lnTo>
                  <a:lnTo>
                    <a:pt x="2766" y="1"/>
                  </a:lnTo>
                  <a:lnTo>
                    <a:pt x="2766" y="17"/>
                  </a:lnTo>
                  <a:cubicBezTo>
                    <a:pt x="2766" y="60"/>
                    <a:pt x="2732" y="95"/>
                    <a:pt x="2660" y="110"/>
                  </a:cubicBezTo>
                  <a:cubicBezTo>
                    <a:pt x="2588" y="124"/>
                    <a:pt x="2442" y="125"/>
                    <a:pt x="2226" y="125"/>
                  </a:cubicBezTo>
                  <a:lnTo>
                    <a:pt x="1877" y="125"/>
                  </a:lnTo>
                  <a:cubicBezTo>
                    <a:pt x="1730" y="125"/>
                    <a:pt x="1605" y="126"/>
                    <a:pt x="1549" y="136"/>
                  </a:cubicBezTo>
                  <a:cubicBezTo>
                    <a:pt x="1492" y="145"/>
                    <a:pt x="1467" y="165"/>
                    <a:pt x="1467" y="190"/>
                  </a:cubicBezTo>
                  <a:lnTo>
                    <a:pt x="1467" y="205"/>
                  </a:lnTo>
                  <a:lnTo>
                    <a:pt x="1383" y="205"/>
                  </a:lnTo>
                  <a:lnTo>
                    <a:pt x="1299" y="205"/>
                  </a:lnTo>
                  <a:lnTo>
                    <a:pt x="1299" y="190"/>
                  </a:lnTo>
                  <a:cubicBezTo>
                    <a:pt x="1299" y="165"/>
                    <a:pt x="1273" y="145"/>
                    <a:pt x="1216" y="136"/>
                  </a:cubicBezTo>
                  <a:cubicBezTo>
                    <a:pt x="1160" y="126"/>
                    <a:pt x="1036" y="125"/>
                    <a:pt x="888" y="125"/>
                  </a:cubicBezTo>
                  <a:lnTo>
                    <a:pt x="539" y="125"/>
                  </a:lnTo>
                  <a:cubicBezTo>
                    <a:pt x="324" y="125"/>
                    <a:pt x="177" y="124"/>
                    <a:pt x="105" y="110"/>
                  </a:cubicBezTo>
                  <a:cubicBezTo>
                    <a:pt x="33" y="95"/>
                    <a:pt x="0" y="60"/>
                    <a:pt x="0" y="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245944A1-3451-4354-B203-3D9C60636D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3103"/>
              <a:ext cx="0" cy="15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08722467-9A12-421F-893E-61DD4C08A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9" y="3181"/>
              <a:ext cx="2198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3107D67-49AA-461D-8B19-DCAF18E5A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3153"/>
              <a:ext cx="96" cy="55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30BEF0C-97AC-44B0-93F5-90A044B36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2741"/>
              <a:ext cx="895" cy="188"/>
            </a:xfrm>
            <a:custGeom>
              <a:avLst/>
              <a:gdLst>
                <a:gd name="T0" fmla="*/ 197 w 1865"/>
                <a:gd name="T1" fmla="*/ 0 h 393"/>
                <a:gd name="T2" fmla="*/ 1668 w 1865"/>
                <a:gd name="T3" fmla="*/ 0 h 393"/>
                <a:gd name="T4" fmla="*/ 1865 w 1865"/>
                <a:gd name="T5" fmla="*/ 197 h 393"/>
                <a:gd name="T6" fmla="*/ 1668 w 1865"/>
                <a:gd name="T7" fmla="*/ 393 h 393"/>
                <a:gd name="T8" fmla="*/ 197 w 1865"/>
                <a:gd name="T9" fmla="*/ 393 h 393"/>
                <a:gd name="T10" fmla="*/ 0 w 1865"/>
                <a:gd name="T11" fmla="*/ 197 h 393"/>
                <a:gd name="T12" fmla="*/ 197 w 1865"/>
                <a:gd name="T13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5" h="393">
                  <a:moveTo>
                    <a:pt x="197" y="0"/>
                  </a:moveTo>
                  <a:lnTo>
                    <a:pt x="1668" y="0"/>
                  </a:lnTo>
                  <a:cubicBezTo>
                    <a:pt x="1777" y="0"/>
                    <a:pt x="1865" y="88"/>
                    <a:pt x="1865" y="197"/>
                  </a:cubicBezTo>
                  <a:cubicBezTo>
                    <a:pt x="1865" y="306"/>
                    <a:pt x="1777" y="393"/>
                    <a:pt x="1668" y="393"/>
                  </a:cubicBezTo>
                  <a:lnTo>
                    <a:pt x="197" y="393"/>
                  </a:lnTo>
                  <a:cubicBezTo>
                    <a:pt x="88" y="393"/>
                    <a:pt x="0" y="306"/>
                    <a:pt x="0" y="197"/>
                  </a:cubicBezTo>
                  <a:cubicBezTo>
                    <a:pt x="0" y="88"/>
                    <a:pt x="88" y="0"/>
                    <a:pt x="197" y="0"/>
                  </a:cubicBezTo>
                  <a:close/>
                </a:path>
              </a:pathLst>
            </a:custGeom>
            <a:solidFill>
              <a:srgbClr val="FFE6D5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968DE04B-6208-4F74-A850-39C8E645D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" y="2782"/>
              <a:ext cx="17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Inst. </a:t>
              </a:r>
              <a:r>
                <a:rPr lang="en-US" altLang="en-US" sz="1400" i="1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 sz="2400" i="1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9C959061-9E82-4798-AB3B-E26B3F3D2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2782"/>
              <a:ext cx="58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 broadcasts its tag</a:t>
              </a:r>
              <a:endParaRPr lang="en-US" altLang="en-US" sz="2400" dirty="0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8724E71-DCAB-416D-B574-E24DC623C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2835"/>
              <a:ext cx="1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ED014FCE-3CA2-4040-9AC8-89D25F6AF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" y="3110"/>
              <a:ext cx="0" cy="15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048802DC-AC1A-49C8-AB3F-24D9188FD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3264"/>
              <a:ext cx="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N</a:t>
              </a:r>
              <a:endParaRPr lang="en-US" alt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B1F0A57-BADB-4A90-A1AC-91AF802B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2685"/>
              <a:ext cx="1162" cy="262"/>
            </a:xfrm>
            <a:custGeom>
              <a:avLst/>
              <a:gdLst>
                <a:gd name="T0" fmla="*/ 125 w 2420"/>
                <a:gd name="T1" fmla="*/ 0 h 545"/>
                <a:gd name="T2" fmla="*/ 2295 w 2420"/>
                <a:gd name="T3" fmla="*/ 0 h 545"/>
                <a:gd name="T4" fmla="*/ 2420 w 2420"/>
                <a:gd name="T5" fmla="*/ 125 h 545"/>
                <a:gd name="T6" fmla="*/ 2420 w 2420"/>
                <a:gd name="T7" fmla="*/ 420 h 545"/>
                <a:gd name="T8" fmla="*/ 2295 w 2420"/>
                <a:gd name="T9" fmla="*/ 545 h 545"/>
                <a:gd name="T10" fmla="*/ 125 w 2420"/>
                <a:gd name="T11" fmla="*/ 545 h 545"/>
                <a:gd name="T12" fmla="*/ 0 w 2420"/>
                <a:gd name="T13" fmla="*/ 420 h 545"/>
                <a:gd name="T14" fmla="*/ 0 w 2420"/>
                <a:gd name="T15" fmla="*/ 125 h 545"/>
                <a:gd name="T16" fmla="*/ 125 w 2420"/>
                <a:gd name="T1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0" h="545">
                  <a:moveTo>
                    <a:pt x="125" y="0"/>
                  </a:moveTo>
                  <a:lnTo>
                    <a:pt x="2295" y="0"/>
                  </a:lnTo>
                  <a:cubicBezTo>
                    <a:pt x="2364" y="0"/>
                    <a:pt x="2420" y="56"/>
                    <a:pt x="2420" y="125"/>
                  </a:cubicBezTo>
                  <a:lnTo>
                    <a:pt x="2420" y="420"/>
                  </a:lnTo>
                  <a:cubicBezTo>
                    <a:pt x="2420" y="489"/>
                    <a:pt x="2364" y="545"/>
                    <a:pt x="2295" y="545"/>
                  </a:cubicBezTo>
                  <a:lnTo>
                    <a:pt x="125" y="545"/>
                  </a:lnTo>
                  <a:cubicBezTo>
                    <a:pt x="56" y="545"/>
                    <a:pt x="0" y="489"/>
                    <a:pt x="0" y="420"/>
                  </a:cubicBezTo>
                  <a:lnTo>
                    <a:pt x="0" y="125"/>
                  </a:lnTo>
                  <a:cubicBezTo>
                    <a:pt x="0" y="56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D939721F-FE92-44B8-917C-95CC2F76B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2604"/>
              <a:ext cx="14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4E0208CA-5F95-4D5F-AE89-8753F658C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2712"/>
              <a:ext cx="80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err="1">
                  <a:solidFill>
                    <a:srgbClr val="000000"/>
                  </a:solidFill>
                  <a:latin typeface="sans-serif"/>
                </a:rPr>
                <a:t>Misspeculation</a:t>
              </a:r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 for Inst. </a:t>
              </a:r>
              <a:r>
                <a:rPr lang="en-US" altLang="en-US" sz="1400" i="1">
                  <a:solidFill>
                    <a:srgbClr val="000000"/>
                  </a:solidFill>
                  <a:latin typeface="sans-serif"/>
                </a:rPr>
                <a:t>I</a:t>
              </a:r>
              <a:endParaRPr lang="en-US" altLang="en-US" sz="2400" i="1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6BFD906E-73B3-4F5B-8156-D355378D2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2821"/>
              <a:ext cx="60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000000"/>
                  </a:solidFill>
                  <a:latin typeface="sans-serif"/>
                </a:rPr>
                <a:t>Assert</a:t>
              </a:r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 the kill wire</a:t>
              </a:r>
              <a:endParaRPr lang="en-US" altLang="en-US" sz="2400" dirty="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B6C5D69B-C9E5-46F2-B57B-C2F87765A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7" y="3114"/>
              <a:ext cx="0" cy="15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13CEFB0-E8B3-4234-8FA9-41A78D8F5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2486"/>
              <a:ext cx="861" cy="163"/>
            </a:xfrm>
            <a:custGeom>
              <a:avLst/>
              <a:gdLst>
                <a:gd name="T0" fmla="*/ 169 w 1793"/>
                <a:gd name="T1" fmla="*/ 0 h 338"/>
                <a:gd name="T2" fmla="*/ 1624 w 1793"/>
                <a:gd name="T3" fmla="*/ 0 h 338"/>
                <a:gd name="T4" fmla="*/ 1793 w 1793"/>
                <a:gd name="T5" fmla="*/ 169 h 338"/>
                <a:gd name="T6" fmla="*/ 1624 w 1793"/>
                <a:gd name="T7" fmla="*/ 338 h 338"/>
                <a:gd name="T8" fmla="*/ 169 w 1793"/>
                <a:gd name="T9" fmla="*/ 338 h 338"/>
                <a:gd name="T10" fmla="*/ 0 w 1793"/>
                <a:gd name="T11" fmla="*/ 169 h 338"/>
                <a:gd name="T12" fmla="*/ 169 w 1793"/>
                <a:gd name="T1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3" h="338">
                  <a:moveTo>
                    <a:pt x="169" y="0"/>
                  </a:moveTo>
                  <a:lnTo>
                    <a:pt x="1624" y="0"/>
                  </a:lnTo>
                  <a:cubicBezTo>
                    <a:pt x="1717" y="0"/>
                    <a:pt x="1793" y="76"/>
                    <a:pt x="1793" y="169"/>
                  </a:cubicBezTo>
                  <a:cubicBezTo>
                    <a:pt x="1793" y="263"/>
                    <a:pt x="1717" y="338"/>
                    <a:pt x="1624" y="338"/>
                  </a:cubicBezTo>
                  <a:lnTo>
                    <a:pt x="169" y="338"/>
                  </a:lnTo>
                  <a:cubicBezTo>
                    <a:pt x="76" y="338"/>
                    <a:pt x="0" y="263"/>
                    <a:pt x="0" y="169"/>
                  </a:cubicBezTo>
                  <a:cubicBezTo>
                    <a:pt x="0" y="76"/>
                    <a:pt x="76" y="0"/>
                    <a:pt x="169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5C3C18FB-54DA-47FD-839B-D9EB10D23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522"/>
              <a:ext cx="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Inst. </a:t>
              </a:r>
              <a:r>
                <a:rPr lang="en-US" altLang="en-US" sz="1400" i="1">
                  <a:solidFill>
                    <a:srgbClr val="000000"/>
                  </a:solidFill>
                  <a:latin typeface="sans-serif"/>
                </a:rPr>
                <a:t>K</a:t>
              </a:r>
              <a:endParaRPr lang="en-US" altLang="en-US" sz="2400" i="1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E8FC504F-78A5-40D2-9C82-20F8E1920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2525"/>
              <a:ext cx="58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 broadcasts its tag</a:t>
              </a:r>
              <a:endParaRPr lang="en-US" altLang="en-US" sz="2400" dirty="0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9DD4209C-433E-49B7-A438-4A7EB1AA2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2" y="2654"/>
              <a:ext cx="171" cy="446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59B2A93-1D6A-4E46-BDA3-16C130DB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3000"/>
              <a:ext cx="60" cy="100"/>
            </a:xfrm>
            <a:custGeom>
              <a:avLst/>
              <a:gdLst>
                <a:gd name="T0" fmla="*/ 51 w 126"/>
                <a:gd name="T1" fmla="*/ 74 h 209"/>
                <a:gd name="T2" fmla="*/ 18 w 126"/>
                <a:gd name="T3" fmla="*/ 0 h 209"/>
                <a:gd name="T4" fmla="*/ 0 w 126"/>
                <a:gd name="T5" fmla="*/ 209 h 209"/>
                <a:gd name="T6" fmla="*/ 126 w 126"/>
                <a:gd name="T7" fmla="*/ 41 h 209"/>
                <a:gd name="T8" fmla="*/ 51 w 126"/>
                <a:gd name="T9" fmla="*/ 7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09">
                  <a:moveTo>
                    <a:pt x="51" y="74"/>
                  </a:moveTo>
                  <a:lnTo>
                    <a:pt x="18" y="0"/>
                  </a:lnTo>
                  <a:lnTo>
                    <a:pt x="0" y="209"/>
                  </a:lnTo>
                  <a:lnTo>
                    <a:pt x="126" y="41"/>
                  </a:lnTo>
                  <a:lnTo>
                    <a:pt x="51" y="74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E69D8879-5A33-43D6-94E3-5628993A7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9" y="3127"/>
              <a:ext cx="0" cy="15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7B0A0A4B-AC5B-40F9-8B9D-420B472B9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89" y="3278"/>
              <a:ext cx="85" cy="184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AD01D907-7062-4004-A327-08DEBBC37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3278"/>
              <a:ext cx="66" cy="99"/>
            </a:xfrm>
            <a:custGeom>
              <a:avLst/>
              <a:gdLst>
                <a:gd name="T0" fmla="*/ 60 w 137"/>
                <a:gd name="T1" fmla="*/ 130 h 207"/>
                <a:gd name="T2" fmla="*/ 137 w 137"/>
                <a:gd name="T3" fmla="*/ 158 h 207"/>
                <a:gd name="T4" fmla="*/ 0 w 137"/>
                <a:gd name="T5" fmla="*/ 0 h 207"/>
                <a:gd name="T6" fmla="*/ 32 w 137"/>
                <a:gd name="T7" fmla="*/ 207 h 207"/>
                <a:gd name="T8" fmla="*/ 60 w 137"/>
                <a:gd name="T9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07">
                  <a:moveTo>
                    <a:pt x="60" y="130"/>
                  </a:moveTo>
                  <a:lnTo>
                    <a:pt x="137" y="158"/>
                  </a:lnTo>
                  <a:lnTo>
                    <a:pt x="0" y="0"/>
                  </a:lnTo>
                  <a:lnTo>
                    <a:pt x="32" y="207"/>
                  </a:lnTo>
                  <a:lnTo>
                    <a:pt x="60" y="130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BE8862F2-83F2-45C1-ADD4-BDD00E7D9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3482"/>
              <a:ext cx="1095" cy="276"/>
            </a:xfrm>
            <a:custGeom>
              <a:avLst/>
              <a:gdLst>
                <a:gd name="T0" fmla="*/ 288 w 2281"/>
                <a:gd name="T1" fmla="*/ 0 h 576"/>
                <a:gd name="T2" fmla="*/ 1993 w 2281"/>
                <a:gd name="T3" fmla="*/ 0 h 576"/>
                <a:gd name="T4" fmla="*/ 2281 w 2281"/>
                <a:gd name="T5" fmla="*/ 288 h 576"/>
                <a:gd name="T6" fmla="*/ 1993 w 2281"/>
                <a:gd name="T7" fmla="*/ 576 h 576"/>
                <a:gd name="T8" fmla="*/ 288 w 2281"/>
                <a:gd name="T9" fmla="*/ 576 h 576"/>
                <a:gd name="T10" fmla="*/ 0 w 2281"/>
                <a:gd name="T11" fmla="*/ 288 h 576"/>
                <a:gd name="T12" fmla="*/ 288 w 2281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1" h="576">
                  <a:moveTo>
                    <a:pt x="288" y="0"/>
                  </a:moveTo>
                  <a:lnTo>
                    <a:pt x="1993" y="0"/>
                  </a:lnTo>
                  <a:cubicBezTo>
                    <a:pt x="2153" y="0"/>
                    <a:pt x="2281" y="128"/>
                    <a:pt x="2281" y="288"/>
                  </a:cubicBezTo>
                  <a:cubicBezTo>
                    <a:pt x="2281" y="447"/>
                    <a:pt x="2153" y="576"/>
                    <a:pt x="1993" y="576"/>
                  </a:cubicBezTo>
                  <a:lnTo>
                    <a:pt x="288" y="576"/>
                  </a:lnTo>
                  <a:cubicBezTo>
                    <a:pt x="129" y="576"/>
                    <a:pt x="0" y="447"/>
                    <a:pt x="0" y="288"/>
                  </a:cubicBezTo>
                  <a:cubicBezTo>
                    <a:pt x="0" y="128"/>
                    <a:pt x="129" y="0"/>
                    <a:pt x="288" y="0"/>
                  </a:cubicBezTo>
                  <a:close/>
                </a:path>
              </a:pathLst>
            </a:custGeom>
            <a:solidFill>
              <a:srgbClr val="FFE6D5"/>
            </a:solidFill>
            <a:ln w="174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4693F3CC-231D-407A-AB5D-194771F1E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3526"/>
              <a:ext cx="97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Inst. </a:t>
              </a:r>
              <a:r>
                <a:rPr lang="en-US" altLang="en-US" sz="1400" i="1" dirty="0">
                  <a:solidFill>
                    <a:srgbClr val="000000"/>
                  </a:solidFill>
                  <a:latin typeface="sans-serif"/>
                </a:rPr>
                <a:t>K</a:t>
              </a:r>
              <a:r>
                <a:rPr lang="en-US" altLang="en-US" sz="1400" dirty="0">
                  <a:solidFill>
                    <a:srgbClr val="000000"/>
                  </a:solidFill>
                  <a:latin typeface="sans-serif"/>
                </a:rPr>
                <a:t> broadcasts its tag again</a:t>
              </a:r>
              <a:endParaRPr lang="en-US" altLang="en-US" sz="2400" dirty="0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CDA76735-C4C7-469A-942B-B340CBEAE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3636"/>
              <a:ext cx="73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on the completion bus</a:t>
              </a:r>
              <a:endParaRPr lang="en-US" altLang="en-US" sz="2400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6239568-BC57-4877-AF77-BDBD8FBD6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2925"/>
              <a:ext cx="1328" cy="99"/>
            </a:xfrm>
            <a:custGeom>
              <a:avLst/>
              <a:gdLst>
                <a:gd name="T0" fmla="*/ 2766 w 2766"/>
                <a:gd name="T1" fmla="*/ 205 h 206"/>
                <a:gd name="T2" fmla="*/ 2677 w 2766"/>
                <a:gd name="T3" fmla="*/ 206 h 206"/>
                <a:gd name="T4" fmla="*/ 2677 w 2766"/>
                <a:gd name="T5" fmla="*/ 188 h 206"/>
                <a:gd name="T6" fmla="*/ 2612 w 2766"/>
                <a:gd name="T7" fmla="*/ 122 h 206"/>
                <a:gd name="T8" fmla="*/ 2213 w 2766"/>
                <a:gd name="T9" fmla="*/ 111 h 206"/>
                <a:gd name="T10" fmla="*/ 1858 w 2766"/>
                <a:gd name="T11" fmla="*/ 112 h 206"/>
                <a:gd name="T12" fmla="*/ 1548 w 2766"/>
                <a:gd name="T13" fmla="*/ 105 h 206"/>
                <a:gd name="T14" fmla="*/ 1383 w 2766"/>
                <a:gd name="T15" fmla="*/ 54 h 206"/>
                <a:gd name="T16" fmla="*/ 1217 w 2766"/>
                <a:gd name="T17" fmla="*/ 105 h 206"/>
                <a:gd name="T18" fmla="*/ 908 w 2766"/>
                <a:gd name="T19" fmla="*/ 112 h 206"/>
                <a:gd name="T20" fmla="*/ 553 w 2766"/>
                <a:gd name="T21" fmla="*/ 111 h 206"/>
                <a:gd name="T22" fmla="*/ 153 w 2766"/>
                <a:gd name="T23" fmla="*/ 122 h 206"/>
                <a:gd name="T24" fmla="*/ 89 w 2766"/>
                <a:gd name="T25" fmla="*/ 188 h 206"/>
                <a:gd name="T26" fmla="*/ 89 w 2766"/>
                <a:gd name="T27" fmla="*/ 206 h 206"/>
                <a:gd name="T28" fmla="*/ 0 w 2766"/>
                <a:gd name="T29" fmla="*/ 205 h 206"/>
                <a:gd name="T30" fmla="*/ 0 w 2766"/>
                <a:gd name="T31" fmla="*/ 189 h 206"/>
                <a:gd name="T32" fmla="*/ 106 w 2766"/>
                <a:gd name="T33" fmla="*/ 96 h 206"/>
                <a:gd name="T34" fmla="*/ 539 w 2766"/>
                <a:gd name="T35" fmla="*/ 81 h 206"/>
                <a:gd name="T36" fmla="*/ 889 w 2766"/>
                <a:gd name="T37" fmla="*/ 81 h 206"/>
                <a:gd name="T38" fmla="*/ 1217 w 2766"/>
                <a:gd name="T39" fmla="*/ 70 h 206"/>
                <a:gd name="T40" fmla="*/ 1299 w 2766"/>
                <a:gd name="T41" fmla="*/ 16 h 206"/>
                <a:gd name="T42" fmla="*/ 1299 w 2766"/>
                <a:gd name="T43" fmla="*/ 0 h 206"/>
                <a:gd name="T44" fmla="*/ 1383 w 2766"/>
                <a:gd name="T45" fmla="*/ 0 h 206"/>
                <a:gd name="T46" fmla="*/ 1467 w 2766"/>
                <a:gd name="T47" fmla="*/ 0 h 206"/>
                <a:gd name="T48" fmla="*/ 1467 w 2766"/>
                <a:gd name="T49" fmla="*/ 16 h 206"/>
                <a:gd name="T50" fmla="*/ 1549 w 2766"/>
                <a:gd name="T51" fmla="*/ 70 h 206"/>
                <a:gd name="T52" fmla="*/ 1877 w 2766"/>
                <a:gd name="T53" fmla="*/ 81 h 206"/>
                <a:gd name="T54" fmla="*/ 2226 w 2766"/>
                <a:gd name="T55" fmla="*/ 81 h 206"/>
                <a:gd name="T56" fmla="*/ 2660 w 2766"/>
                <a:gd name="T57" fmla="*/ 96 h 206"/>
                <a:gd name="T58" fmla="*/ 2766 w 2766"/>
                <a:gd name="T59" fmla="*/ 189 h 206"/>
                <a:gd name="T60" fmla="*/ 2766 w 2766"/>
                <a:gd name="T61" fmla="*/ 20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66" h="206">
                  <a:moveTo>
                    <a:pt x="2766" y="205"/>
                  </a:moveTo>
                  <a:lnTo>
                    <a:pt x="2677" y="206"/>
                  </a:lnTo>
                  <a:lnTo>
                    <a:pt x="2677" y="188"/>
                  </a:lnTo>
                  <a:cubicBezTo>
                    <a:pt x="2677" y="164"/>
                    <a:pt x="2655" y="129"/>
                    <a:pt x="2612" y="122"/>
                  </a:cubicBezTo>
                  <a:cubicBezTo>
                    <a:pt x="2575" y="107"/>
                    <a:pt x="2351" y="111"/>
                    <a:pt x="2213" y="111"/>
                  </a:cubicBezTo>
                  <a:lnTo>
                    <a:pt x="1858" y="112"/>
                  </a:lnTo>
                  <a:cubicBezTo>
                    <a:pt x="1706" y="113"/>
                    <a:pt x="1618" y="112"/>
                    <a:pt x="1548" y="105"/>
                  </a:cubicBezTo>
                  <a:cubicBezTo>
                    <a:pt x="1479" y="97"/>
                    <a:pt x="1409" y="73"/>
                    <a:pt x="1383" y="54"/>
                  </a:cubicBezTo>
                  <a:cubicBezTo>
                    <a:pt x="1357" y="73"/>
                    <a:pt x="1287" y="97"/>
                    <a:pt x="1217" y="105"/>
                  </a:cubicBezTo>
                  <a:cubicBezTo>
                    <a:pt x="1148" y="112"/>
                    <a:pt x="1060" y="113"/>
                    <a:pt x="908" y="112"/>
                  </a:cubicBezTo>
                  <a:lnTo>
                    <a:pt x="553" y="111"/>
                  </a:lnTo>
                  <a:cubicBezTo>
                    <a:pt x="415" y="111"/>
                    <a:pt x="191" y="107"/>
                    <a:pt x="153" y="122"/>
                  </a:cubicBezTo>
                  <a:cubicBezTo>
                    <a:pt x="110" y="129"/>
                    <a:pt x="89" y="164"/>
                    <a:pt x="89" y="188"/>
                  </a:cubicBezTo>
                  <a:lnTo>
                    <a:pt x="89" y="206"/>
                  </a:lnTo>
                  <a:lnTo>
                    <a:pt x="0" y="205"/>
                  </a:lnTo>
                  <a:lnTo>
                    <a:pt x="0" y="189"/>
                  </a:lnTo>
                  <a:cubicBezTo>
                    <a:pt x="0" y="146"/>
                    <a:pt x="33" y="111"/>
                    <a:pt x="106" y="96"/>
                  </a:cubicBezTo>
                  <a:cubicBezTo>
                    <a:pt x="178" y="81"/>
                    <a:pt x="324" y="81"/>
                    <a:pt x="539" y="81"/>
                  </a:cubicBezTo>
                  <a:lnTo>
                    <a:pt x="889" y="81"/>
                  </a:lnTo>
                  <a:cubicBezTo>
                    <a:pt x="1036" y="81"/>
                    <a:pt x="1160" y="79"/>
                    <a:pt x="1217" y="70"/>
                  </a:cubicBezTo>
                  <a:cubicBezTo>
                    <a:pt x="1273" y="61"/>
                    <a:pt x="1299" y="41"/>
                    <a:pt x="1299" y="16"/>
                  </a:cubicBezTo>
                  <a:lnTo>
                    <a:pt x="1299" y="0"/>
                  </a:lnTo>
                  <a:lnTo>
                    <a:pt x="1383" y="0"/>
                  </a:lnTo>
                  <a:lnTo>
                    <a:pt x="1467" y="0"/>
                  </a:lnTo>
                  <a:lnTo>
                    <a:pt x="1467" y="16"/>
                  </a:lnTo>
                  <a:cubicBezTo>
                    <a:pt x="1467" y="41"/>
                    <a:pt x="1493" y="61"/>
                    <a:pt x="1549" y="70"/>
                  </a:cubicBezTo>
                  <a:cubicBezTo>
                    <a:pt x="1606" y="79"/>
                    <a:pt x="1730" y="81"/>
                    <a:pt x="1877" y="81"/>
                  </a:cubicBezTo>
                  <a:lnTo>
                    <a:pt x="2226" y="81"/>
                  </a:lnTo>
                  <a:cubicBezTo>
                    <a:pt x="2442" y="81"/>
                    <a:pt x="2588" y="81"/>
                    <a:pt x="2660" y="96"/>
                  </a:cubicBezTo>
                  <a:cubicBezTo>
                    <a:pt x="2732" y="111"/>
                    <a:pt x="2766" y="146"/>
                    <a:pt x="2766" y="189"/>
                  </a:cubicBezTo>
                  <a:lnTo>
                    <a:pt x="2766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3BAE046C-8AA7-4378-8531-FE1930EC8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8" y="2956"/>
              <a:ext cx="215" cy="197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8025460-55CD-4B34-A73F-1916ACE0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3067"/>
              <a:ext cx="90" cy="86"/>
            </a:xfrm>
            <a:custGeom>
              <a:avLst/>
              <a:gdLst>
                <a:gd name="T0" fmla="*/ 106 w 187"/>
                <a:gd name="T1" fmla="*/ 81 h 179"/>
                <a:gd name="T2" fmla="*/ 109 w 187"/>
                <a:gd name="T3" fmla="*/ 0 h 179"/>
                <a:gd name="T4" fmla="*/ 0 w 187"/>
                <a:gd name="T5" fmla="*/ 179 h 179"/>
                <a:gd name="T6" fmla="*/ 187 w 187"/>
                <a:gd name="T7" fmla="*/ 84 h 179"/>
                <a:gd name="T8" fmla="*/ 106 w 187"/>
                <a:gd name="T9" fmla="*/ 8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79">
                  <a:moveTo>
                    <a:pt x="106" y="81"/>
                  </a:moveTo>
                  <a:lnTo>
                    <a:pt x="109" y="0"/>
                  </a:lnTo>
                  <a:lnTo>
                    <a:pt x="0" y="179"/>
                  </a:lnTo>
                  <a:lnTo>
                    <a:pt x="187" y="84"/>
                  </a:lnTo>
                  <a:lnTo>
                    <a:pt x="106" y="81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9985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 Based Selective Replay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243183"/>
            <a:ext cx="7886700" cy="2732581"/>
          </a:xfrm>
        </p:spPr>
        <p:txBody>
          <a:bodyPr/>
          <a:lstStyle/>
          <a:p>
            <a:r>
              <a:rPr lang="en-US"/>
              <a:t>Let us use a </a:t>
            </a:r>
            <a:r>
              <a:rPr lang="en-US">
                <a:solidFill>
                  <a:schemeClr val="accent1"/>
                </a:solidFill>
              </a:rPr>
              <a:t>pattern</a:t>
            </a:r>
            <a:r>
              <a:rPr lang="en-US"/>
              <a:t> found in most programs:</a:t>
            </a:r>
          </a:p>
          <a:p>
            <a:pPr lvl="1"/>
            <a:r>
              <a:rPr lang="en-US"/>
              <a:t>Most of the </a:t>
            </a:r>
            <a:r>
              <a:rPr lang="en-US">
                <a:solidFill>
                  <a:srgbClr val="FF0000"/>
                </a:solidFill>
              </a:rPr>
              <a:t>misses</a:t>
            </a:r>
            <a:r>
              <a:rPr lang="en-US"/>
              <a:t> in the </a:t>
            </a:r>
            <a:r>
              <a:rPr lang="en-US">
                <a:solidFill>
                  <a:schemeClr val="accent6"/>
                </a:solidFill>
              </a:rPr>
              <a:t>data cache </a:t>
            </a:r>
            <a:r>
              <a:rPr lang="en-US"/>
              <a:t>are accounted for by a relatively small </a:t>
            </a:r>
            <a:r>
              <a:rPr lang="en-US">
                <a:solidFill>
                  <a:srgbClr val="0070C0"/>
                </a:solidFill>
              </a:rPr>
              <a:t>number</a:t>
            </a:r>
            <a:r>
              <a:rPr lang="en-US"/>
              <a:t> of instructions</a:t>
            </a:r>
          </a:p>
          <a:p>
            <a:pPr lvl="1"/>
            <a:r>
              <a:rPr lang="en-US"/>
              <a:t>90/10 thumb rule </a:t>
            </a:r>
            <a:r>
              <a:rPr lang="en-US">
                <a:sym typeface="Wingdings" panose="05000000000000000000" pitchFamily="2" charset="2"/>
              </a:rPr>
              <a:t> 90% of the misses are accounted for by 10% of instructions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Predictor  Given a PC, </a:t>
            </a:r>
            <a:r>
              <a:rPr lang="en-US">
                <a:solidFill>
                  <a:schemeClr val="accent5"/>
                </a:solidFill>
                <a:sym typeface="Wingdings" panose="05000000000000000000" pitchFamily="2" charset="2"/>
              </a:rPr>
              <a:t>predict</a:t>
            </a:r>
            <a:r>
              <a:rPr lang="en-US">
                <a:sym typeface="Wingdings" panose="05000000000000000000" pitchFamily="2" charset="2"/>
              </a:rPr>
              <a:t> if it will lead to a d-cache </a:t>
            </a:r>
            <a:r>
              <a:rPr lang="en-US">
                <a:solidFill>
                  <a:srgbClr val="FF0000"/>
                </a:solidFill>
                <a:sym typeface="Wingdings" panose="05000000000000000000" pitchFamily="2" charset="2"/>
              </a:rPr>
              <a:t>miss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Use a predictor similar to a </a:t>
            </a:r>
            <a:r>
              <a:rPr lang="en-US">
                <a:solidFill>
                  <a:srgbClr val="00B050"/>
                </a:solidFill>
                <a:sym typeface="Wingdings" panose="05000000000000000000" pitchFamily="2" charset="2"/>
              </a:rPr>
              <a:t>branch predictor </a:t>
            </a:r>
            <a:r>
              <a:rPr lang="en-US">
                <a:sym typeface="Wingdings" panose="05000000000000000000" pitchFamily="2" charset="2"/>
              </a:rPr>
              <a:t>at the fetch stage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4664" y="4521674"/>
            <a:ext cx="1180714" cy="13408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Prediction</a:t>
            </a:r>
          </a:p>
          <a:p>
            <a:pPr algn="ctr"/>
            <a:r>
              <a:rPr lang="en-US" sz="1600"/>
              <a:t>Table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575379" y="5084644"/>
            <a:ext cx="2352599" cy="212940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4441210" y="4654741"/>
            <a:ext cx="552734" cy="32754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PC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412026" y="5082632"/>
            <a:ext cx="982639" cy="214952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6976098" y="4690591"/>
            <a:ext cx="1762518" cy="32754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Hit/miss prediction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34</a:t>
            </a:fld>
            <a:endParaRPr lang="en-IN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11C0F4E-645D-4B39-9E42-3725C8DD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8523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Predicting  a d-cache Miss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629" y="903696"/>
            <a:ext cx="7886700" cy="53958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B050"/>
                </a:solidFill>
              </a:rPr>
              <a:t>Instructions</a:t>
            </a:r>
            <a:r>
              <a:rPr lang="en-US"/>
              <a:t> that are predicted to miss, will have a non-deterministic execution time (</a:t>
            </a:r>
            <a:r>
              <a:rPr lang="en-US">
                <a:solidFill>
                  <a:srgbClr val="FF0000"/>
                </a:solidFill>
              </a:rPr>
              <a:t>most likely</a:t>
            </a:r>
            <a:r>
              <a:rPr lang="en-US"/>
              <a:t>) and lead to replays (set </a:t>
            </a:r>
            <a:r>
              <a:rPr lang="en-US" i="1">
                <a:solidFill>
                  <a:schemeClr val="tx2"/>
                </a:solidFill>
              </a:rPr>
              <a:t>S1</a:t>
            </a:r>
            <a:r>
              <a:rPr lang="en-US"/>
              <a:t>)</a:t>
            </a:r>
          </a:p>
          <a:p>
            <a:r>
              <a:rPr lang="en-US"/>
              <a:t>Other </a:t>
            </a:r>
            <a:r>
              <a:rPr lang="en-US">
                <a:solidFill>
                  <a:srgbClr val="00B050"/>
                </a:solidFill>
              </a:rPr>
              <a:t>instructions</a:t>
            </a:r>
            <a:r>
              <a:rPr lang="en-US"/>
              <a:t> will not lead to replays (</a:t>
            </a:r>
            <a:r>
              <a:rPr lang="en-US">
                <a:solidFill>
                  <a:srgbClr val="FF0000"/>
                </a:solidFill>
              </a:rPr>
              <a:t>most likely</a:t>
            </a:r>
            <a:r>
              <a:rPr lang="en-US"/>
              <a:t>) (set </a:t>
            </a:r>
            <a:r>
              <a:rPr lang="en-US" i="1">
                <a:solidFill>
                  <a:schemeClr val="tx2"/>
                </a:solidFill>
              </a:rPr>
              <a:t>S2</a:t>
            </a:r>
            <a:r>
              <a:rPr lang="en-US"/>
              <a:t>)</a:t>
            </a:r>
          </a:p>
          <a:p>
            <a:r>
              <a:rPr lang="en-US"/>
              <a:t>Let us </a:t>
            </a:r>
            <a:r>
              <a:rPr lang="en-US">
                <a:solidFill>
                  <a:srgbClr val="FF0000"/>
                </a:solidFill>
              </a:rPr>
              <a:t>consider</a:t>
            </a:r>
            <a:r>
              <a:rPr lang="en-US"/>
              <a:t> an instruction in set </a:t>
            </a:r>
            <a:r>
              <a:rPr lang="en-US">
                <a:solidFill>
                  <a:schemeClr val="tx2"/>
                </a:solidFill>
              </a:rPr>
              <a:t>S1 </a:t>
            </a:r>
            <a:endParaRPr lang="en-US"/>
          </a:p>
          <a:p>
            <a:pPr lvl="1"/>
            <a:r>
              <a:rPr lang="en-US"/>
              <a:t>At decode time, let the instruction collect a free </a:t>
            </a:r>
            <a:r>
              <a:rPr lang="en-US">
                <a:solidFill>
                  <a:srgbClr val="FF0000"/>
                </a:solidFill>
              </a:rPr>
              <a:t>token </a:t>
            </a:r>
          </a:p>
          <a:p>
            <a:pPr lvl="1"/>
            <a:r>
              <a:rPr lang="en-US"/>
              <a:t>Save the id of the </a:t>
            </a:r>
            <a:r>
              <a:rPr lang="en-US">
                <a:solidFill>
                  <a:srgbClr val="0070C0"/>
                </a:solidFill>
              </a:rPr>
              <a:t>token</a:t>
            </a:r>
            <a:r>
              <a:rPr lang="en-US"/>
              <a:t> in the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rgbClr val="0070C0"/>
                </a:solidFill>
              </a:rPr>
              <a:t>instruction packet</a:t>
            </a:r>
          </a:p>
          <a:p>
            <a:pPr lvl="1"/>
            <a:r>
              <a:rPr lang="en-US"/>
              <a:t>Example: assume the instruction: </a:t>
            </a:r>
            <a:r>
              <a:rPr lang="en-US" i="1" err="1">
                <a:solidFill>
                  <a:schemeClr val="accent6">
                    <a:lumMod val="75000"/>
                  </a:schemeClr>
                </a:solidFill>
              </a:rPr>
              <a:t>ld</a:t>
            </a:r>
            <a:r>
              <a:rPr lang="en-US" i="1">
                <a:solidFill>
                  <a:schemeClr val="accent6">
                    <a:lumMod val="75000"/>
                  </a:schemeClr>
                </a:solidFill>
              </a:rPr>
              <a:t> r1, 4[r4]</a:t>
            </a:r>
            <a:r>
              <a:rPr lang="en-US" i="1">
                <a:solidFill>
                  <a:srgbClr val="FF0000"/>
                </a:solidFill>
              </a:rPr>
              <a:t> </a:t>
            </a:r>
            <a:r>
              <a:rPr lang="en-US"/>
              <a:t>is predicted to </a:t>
            </a:r>
            <a:r>
              <a:rPr lang="en-US">
                <a:solidFill>
                  <a:srgbClr val="FF0000"/>
                </a:solidFill>
              </a:rPr>
              <a:t>miss</a:t>
            </a:r>
          </a:p>
          <a:p>
            <a:pPr lvl="2"/>
            <a:r>
              <a:rPr lang="en-US"/>
              <a:t>Save the id of the </a:t>
            </a:r>
            <a:r>
              <a:rPr lang="en-US">
                <a:solidFill>
                  <a:srgbClr val="0070C0"/>
                </a:solidFill>
              </a:rPr>
              <a:t>token</a:t>
            </a:r>
            <a:r>
              <a:rPr lang="en-US"/>
              <a:t> in the instruction packet of this instruction</a:t>
            </a:r>
          </a:p>
          <a:p>
            <a:pPr lvl="1"/>
            <a:r>
              <a:rPr lang="en-US"/>
              <a:t>Say that the instruction gets token #5</a:t>
            </a:r>
          </a:p>
          <a:p>
            <a:pPr lvl="2"/>
            <a:r>
              <a:rPr lang="en-US"/>
              <a:t>This instruction is the </a:t>
            </a:r>
            <a:r>
              <a:rPr lang="en-US">
                <a:solidFill>
                  <a:srgbClr val="C00000"/>
                </a:solidFill>
              </a:rPr>
              <a:t>token head </a:t>
            </a:r>
            <a:r>
              <a:rPr lang="en-US"/>
              <a:t>for token #5</a:t>
            </a:r>
          </a:p>
          <a:p>
            <a:pPr lvl="1"/>
            <a:r>
              <a:rPr lang="en-US"/>
              <a:t>Let us </a:t>
            </a:r>
            <a:r>
              <a:rPr lang="en-US">
                <a:solidFill>
                  <a:srgbClr val="00B050"/>
                </a:solidFill>
              </a:rPr>
              <a:t>propagate</a:t>
            </a:r>
            <a:r>
              <a:rPr lang="en-US"/>
              <a:t> this information to all the instructions dependent on the load</a:t>
            </a:r>
          </a:p>
          <a:p>
            <a:pPr lvl="2"/>
            <a:r>
              <a:rPr lang="en-US"/>
              <a:t>If this load fails, all the </a:t>
            </a:r>
            <a:r>
              <a:rPr lang="en-US">
                <a:solidFill>
                  <a:srgbClr val="00B050"/>
                </a:solidFill>
              </a:rPr>
              <a:t>dependent</a:t>
            </a:r>
            <a:r>
              <a:rPr lang="en-US"/>
              <a:t> instructions fail as well</a:t>
            </a: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35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EACEF-162D-4951-BE6C-CD1C5AC8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80988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the Rename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322" y="3133940"/>
            <a:ext cx="9010834" cy="29066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If an instruction is a </a:t>
            </a:r>
            <a:r>
              <a:rPr lang="en-US">
                <a:solidFill>
                  <a:srgbClr val="C00000"/>
                </a:solidFill>
              </a:rPr>
              <a:t>token head</a:t>
            </a:r>
            <a:r>
              <a:rPr lang="en-US"/>
              <a:t>, we save the id of the token that it owns</a:t>
            </a:r>
            <a:br>
              <a:rPr lang="en-US"/>
            </a:br>
            <a:r>
              <a:rPr lang="en-US"/>
              <a:t>in the instruction packet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Assume we have a </a:t>
            </a:r>
            <a:r>
              <a:rPr lang="en-US">
                <a:solidFill>
                  <a:srgbClr val="C00000"/>
                </a:solidFill>
              </a:rPr>
              <a:t>maximum</a:t>
            </a:r>
            <a:r>
              <a:rPr lang="en-US"/>
              <a:t> of </a:t>
            </a:r>
            <a:r>
              <a:rPr lang="en-US" i="1"/>
              <a:t>N</a:t>
            </a:r>
            <a:r>
              <a:rPr lang="en-US"/>
              <a:t> tokens. </a:t>
            </a:r>
          </a:p>
          <a:p>
            <a:pPr marL="573088" lvl="1" indent="-342900"/>
            <a:r>
              <a:rPr lang="en-US" i="1" err="1"/>
              <a:t>tokenVec</a:t>
            </a:r>
            <a:r>
              <a:rPr lang="en-US" i="1"/>
              <a:t> is an N-bit </a:t>
            </a:r>
            <a:r>
              <a:rPr lang="en-US" i="1">
                <a:solidFill>
                  <a:schemeClr val="accent6"/>
                </a:solidFill>
              </a:rPr>
              <a:t>vector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For the token head instruction, if it owns the i</a:t>
            </a:r>
            <a:r>
              <a:rPr lang="en-US" baseline="30000"/>
              <a:t>th</a:t>
            </a:r>
            <a:r>
              <a:rPr lang="en-US"/>
              <a:t> token, set the i</a:t>
            </a:r>
            <a:r>
              <a:rPr lang="en-US" baseline="30000"/>
              <a:t>th</a:t>
            </a:r>
            <a:r>
              <a:rPr lang="en-US"/>
              <a:t> bit to true in </a:t>
            </a:r>
            <a:r>
              <a:rPr lang="en-US" i="1" err="1"/>
              <a:t>tokenVec</a:t>
            </a:r>
            <a:endParaRPr lang="en-US" i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Tokens are </a:t>
            </a:r>
            <a:r>
              <a:rPr lang="en-US">
                <a:solidFill>
                  <a:srgbClr val="00B050"/>
                </a:solidFill>
              </a:rPr>
              <a:t>propagated</a:t>
            </a:r>
            <a:r>
              <a:rPr lang="en-US"/>
              <a:t> the same way as poison bits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8425" y="1480410"/>
            <a:ext cx="970697" cy="10184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rename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139503" y="1969171"/>
            <a:ext cx="748920" cy="1740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4139504" y="1613476"/>
            <a:ext cx="491319" cy="35569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r1</a:t>
            </a:r>
            <a:endParaRPr lang="en-US" sz="1350"/>
          </a:p>
        </p:txBody>
      </p:sp>
      <p:sp>
        <p:nvSpPr>
          <p:cNvPr id="7" name="Right Arrow 6"/>
          <p:cNvSpPr/>
          <p:nvPr/>
        </p:nvSpPr>
        <p:spPr>
          <a:xfrm rot="20383205">
            <a:off x="5831279" y="1836518"/>
            <a:ext cx="748920" cy="1740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/>
        </p:nvSpPr>
        <p:spPr>
          <a:xfrm>
            <a:off x="6608040" y="1493618"/>
            <a:ext cx="1257302" cy="355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phy</a:t>
            </a:r>
            <a:r>
              <a:rPr lang="en-US"/>
              <a:t>. </a:t>
            </a:r>
            <a:r>
              <a:rPr lang="en-US" err="1"/>
              <a:t>reg</a:t>
            </a:r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 rot="2598038">
            <a:off x="5782064" y="2202300"/>
            <a:ext cx="748920" cy="1740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ounded Rectangle 11"/>
          <p:cNvSpPr/>
          <p:nvPr/>
        </p:nvSpPr>
        <p:spPr>
          <a:xfrm>
            <a:off x="6415265" y="2404217"/>
            <a:ext cx="1257302" cy="355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tokenVec</a:t>
            </a:r>
            <a:endParaRPr lang="en-US" sz="135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36</a:t>
            </a:fld>
            <a:endParaRPr lang="en-IN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2C9955F-292F-495F-AB53-876E3E2A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819227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While reading the rename table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292" y="3994459"/>
            <a:ext cx="7886700" cy="16029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Read the </a:t>
            </a:r>
            <a:r>
              <a:rPr lang="en-US" err="1">
                <a:solidFill>
                  <a:srgbClr val="0070C0"/>
                </a:solidFill>
              </a:rPr>
              <a:t>tokenVecs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of the </a:t>
            </a:r>
            <a:r>
              <a:rPr lang="en-US">
                <a:solidFill>
                  <a:schemeClr val="accent1"/>
                </a:solidFill>
              </a:rPr>
              <a:t>source</a:t>
            </a:r>
            <a:r>
              <a:rPr lang="en-US"/>
              <a:t> </a:t>
            </a:r>
            <a:r>
              <a:rPr lang="en-US">
                <a:solidFill>
                  <a:schemeClr val="accent6"/>
                </a:solidFill>
              </a:rPr>
              <a:t>operands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Merge the </a:t>
            </a:r>
            <a:r>
              <a:rPr lang="en-US" err="1">
                <a:solidFill>
                  <a:srgbClr val="0070C0"/>
                </a:solidFill>
              </a:rPr>
              <a:t>tokenVecs</a:t>
            </a:r>
            <a:r>
              <a:rPr lang="en-US"/>
              <a:t> of the source operands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Save the merged </a:t>
            </a:r>
            <a:r>
              <a:rPr lang="en-US" err="1">
                <a:solidFill>
                  <a:srgbClr val="0070C0"/>
                </a:solidFill>
              </a:rPr>
              <a:t>tokenVec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for the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destination</a:t>
            </a:r>
            <a:r>
              <a:rPr lang="en-US"/>
              <a:t> register (in the rename table)</a:t>
            </a:r>
          </a:p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12860" y="1993427"/>
            <a:ext cx="2896738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/>
              <a:t>add r1, r2, r3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6060" y="2597339"/>
            <a:ext cx="2053985" cy="35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7266297" y="2637634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7563136" y="2637634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7839502" y="2637634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8136341" y="2637634"/>
            <a:ext cx="286603" cy="2776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8422944" y="2637634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8723194" y="2637634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9023443" y="2637634"/>
            <a:ext cx="286603" cy="2776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6" name="Group 25"/>
          <p:cNvGrpSpPr/>
          <p:nvPr/>
        </p:nvGrpSpPr>
        <p:grpSpPr>
          <a:xfrm>
            <a:off x="5492091" y="3132126"/>
            <a:ext cx="2053986" cy="358254"/>
            <a:chOff x="5313532" y="3012695"/>
            <a:chExt cx="2738648" cy="477672"/>
          </a:xfrm>
        </p:grpSpPr>
        <p:sp>
          <p:nvSpPr>
            <p:cNvPr id="13" name="Rectangle 12"/>
            <p:cNvSpPr/>
            <p:nvPr/>
          </p:nvSpPr>
          <p:spPr>
            <a:xfrm>
              <a:off x="5313532" y="3012695"/>
              <a:ext cx="2738647" cy="4776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5327181" y="3066421"/>
              <a:ext cx="382137" cy="3702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5722966" y="3066421"/>
              <a:ext cx="382137" cy="37021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6091455" y="3066421"/>
              <a:ext cx="382137" cy="3702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6487240" y="3066421"/>
              <a:ext cx="382137" cy="3702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Oval 17"/>
            <p:cNvSpPr/>
            <p:nvPr/>
          </p:nvSpPr>
          <p:spPr>
            <a:xfrm>
              <a:off x="6869377" y="3066421"/>
              <a:ext cx="382137" cy="3702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7269710" y="3066421"/>
              <a:ext cx="382137" cy="3702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/>
            <p:cNvSpPr/>
            <p:nvPr/>
          </p:nvSpPr>
          <p:spPr>
            <a:xfrm>
              <a:off x="7670043" y="3066421"/>
              <a:ext cx="382137" cy="3702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6676033" y="2361916"/>
            <a:ext cx="580026" cy="235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91536" y="2336003"/>
            <a:ext cx="30707" cy="78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46382" y="2629344"/>
            <a:ext cx="2053985" cy="35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/>
          <p:cNvSpPr/>
          <p:nvPr/>
        </p:nvSpPr>
        <p:spPr>
          <a:xfrm>
            <a:off x="3156619" y="2669639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/>
          <p:nvPr/>
        </p:nvSpPr>
        <p:spPr>
          <a:xfrm>
            <a:off x="3453458" y="2669639"/>
            <a:ext cx="286603" cy="2776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/>
          <p:cNvSpPr/>
          <p:nvPr/>
        </p:nvSpPr>
        <p:spPr>
          <a:xfrm>
            <a:off x="3729824" y="2669639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/>
          <p:nvPr/>
        </p:nvSpPr>
        <p:spPr>
          <a:xfrm>
            <a:off x="4026663" y="2669639"/>
            <a:ext cx="286603" cy="27766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4313266" y="2669639"/>
            <a:ext cx="286603" cy="2776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/>
          <p:nvPr/>
        </p:nvSpPr>
        <p:spPr>
          <a:xfrm>
            <a:off x="4613516" y="2669639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057065" y="2336002"/>
            <a:ext cx="731866" cy="293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37</a:t>
            </a:fld>
            <a:endParaRPr lang="en-IN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A25B99D-FE3B-469D-AE01-B463CC3E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7C3CED-C0BB-41B7-9E07-ED1DADFB83F6}"/>
              </a:ext>
            </a:extLst>
          </p:cNvPr>
          <p:cNvSpPr/>
          <p:nvPr/>
        </p:nvSpPr>
        <p:spPr>
          <a:xfrm>
            <a:off x="4906573" y="2674061"/>
            <a:ext cx="286603" cy="2776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16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091" y="1115744"/>
            <a:ext cx="7886700" cy="2012089"/>
          </a:xfrm>
        </p:spPr>
        <p:txBody>
          <a:bodyPr>
            <a:normAutofit/>
          </a:bodyPr>
          <a:lstStyle/>
          <a:p>
            <a:r>
              <a:rPr lang="en-US"/>
              <a:t>After the </a:t>
            </a:r>
            <a:r>
              <a:rPr lang="en-US">
                <a:solidFill>
                  <a:srgbClr val="C00000"/>
                </a:solidFill>
              </a:rPr>
              <a:t>token head </a:t>
            </a:r>
            <a:r>
              <a:rPr lang="en-US"/>
              <a:t>instruction </a:t>
            </a:r>
            <a:r>
              <a:rPr lang="en-US">
                <a:solidFill>
                  <a:srgbClr val="00B050"/>
                </a:solidFill>
              </a:rPr>
              <a:t>completes</a:t>
            </a:r>
            <a:r>
              <a:rPr lang="en-US"/>
              <a:t> execution, see if it took additional cycles  (verification of latency speculation)</a:t>
            </a:r>
          </a:p>
          <a:p>
            <a:pPr lvl="1"/>
            <a:r>
              <a:rPr lang="en-US"/>
              <a:t>If </a:t>
            </a:r>
            <a:r>
              <a:rPr lang="en-US">
                <a:solidFill>
                  <a:srgbClr val="00B050"/>
                </a:solidFill>
              </a:rPr>
              <a:t>YES</a:t>
            </a:r>
            <a:r>
              <a:rPr lang="en-US"/>
              <a:t>, broadcast the token id to signal a replay (Case 1)</a:t>
            </a:r>
          </a:p>
          <a:p>
            <a:pPr lvl="1"/>
            <a:r>
              <a:rPr lang="en-US"/>
              <a:t>If </a:t>
            </a:r>
            <a:r>
              <a:rPr lang="en-US">
                <a:solidFill>
                  <a:srgbClr val="FF0000"/>
                </a:solidFill>
              </a:rPr>
              <a:t>NO</a:t>
            </a:r>
            <a:r>
              <a:rPr lang="en-US"/>
              <a:t>,  broadcast the token id to all the instructions. They can turn the corresponding bit </a:t>
            </a:r>
            <a:r>
              <a:rPr lang="en-US">
                <a:solidFill>
                  <a:srgbClr val="FF0000"/>
                </a:solidFill>
              </a:rPr>
              <a:t>off</a:t>
            </a:r>
            <a:r>
              <a:rPr lang="en-US"/>
              <a:t>.  (Case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2940" y="4041887"/>
            <a:ext cx="2053985" cy="35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2573176" y="4082182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870015" y="4082182"/>
            <a:ext cx="286603" cy="2776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3146382" y="4082182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3443221" y="4082182"/>
            <a:ext cx="286603" cy="2776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3729823" y="4082182"/>
            <a:ext cx="286603" cy="2776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4030073" y="4082182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330323" y="4082182"/>
            <a:ext cx="286603" cy="2776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2562940" y="4555771"/>
            <a:ext cx="2053985" cy="35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573176" y="4596066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870015" y="4596066"/>
            <a:ext cx="286603" cy="2776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3146382" y="4596066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3443221" y="4596066"/>
            <a:ext cx="286603" cy="2776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3729823" y="4596066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4030073" y="4596066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4330323" y="4596066"/>
            <a:ext cx="286603" cy="2776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2573177" y="5049508"/>
            <a:ext cx="2053985" cy="35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2583413" y="5089803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2880252" y="5089803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3156619" y="5089803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3453457" y="5089803"/>
            <a:ext cx="286603" cy="2776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3740060" y="5089803"/>
            <a:ext cx="286603" cy="2776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/>
          <p:cNvSpPr/>
          <p:nvPr/>
        </p:nvSpPr>
        <p:spPr>
          <a:xfrm>
            <a:off x="4040310" y="5089803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/>
          <p:nvPr/>
        </p:nvSpPr>
        <p:spPr>
          <a:xfrm>
            <a:off x="4340560" y="5089803"/>
            <a:ext cx="286603" cy="2776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2573177" y="5523096"/>
            <a:ext cx="2053985" cy="35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2583413" y="5563391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/>
          <p:nvPr/>
        </p:nvSpPr>
        <p:spPr>
          <a:xfrm>
            <a:off x="2880252" y="5563391"/>
            <a:ext cx="286603" cy="2776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/>
          <p:nvPr/>
        </p:nvSpPr>
        <p:spPr>
          <a:xfrm>
            <a:off x="3156619" y="5563391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/>
          <p:nvPr/>
        </p:nvSpPr>
        <p:spPr>
          <a:xfrm>
            <a:off x="3453457" y="5563391"/>
            <a:ext cx="286603" cy="2776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/>
          <p:nvPr/>
        </p:nvSpPr>
        <p:spPr>
          <a:xfrm>
            <a:off x="3740060" y="5563391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/>
          <p:nvPr/>
        </p:nvSpPr>
        <p:spPr>
          <a:xfrm>
            <a:off x="4040310" y="5563391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/>
          <p:cNvSpPr/>
          <p:nvPr/>
        </p:nvSpPr>
        <p:spPr>
          <a:xfrm>
            <a:off x="4340560" y="5563391"/>
            <a:ext cx="286603" cy="2776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ounded Rectangle 39"/>
          <p:cNvSpPr/>
          <p:nvPr/>
        </p:nvSpPr>
        <p:spPr>
          <a:xfrm>
            <a:off x="3166854" y="3319574"/>
            <a:ext cx="962168" cy="3070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Case 1</a:t>
            </a:r>
          </a:p>
        </p:txBody>
      </p:sp>
      <p:sp>
        <p:nvSpPr>
          <p:cNvPr id="41" name="Oval 40"/>
          <p:cNvSpPr/>
          <p:nvPr/>
        </p:nvSpPr>
        <p:spPr>
          <a:xfrm>
            <a:off x="5814519" y="4041888"/>
            <a:ext cx="286603" cy="2776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ounded Rectangle 41"/>
          <p:cNvSpPr/>
          <p:nvPr/>
        </p:nvSpPr>
        <p:spPr>
          <a:xfrm>
            <a:off x="4799465" y="4734898"/>
            <a:ext cx="1301657" cy="49373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Replay</a:t>
            </a:r>
            <a:endParaRPr lang="en-US" sz="1350"/>
          </a:p>
        </p:txBody>
      </p:sp>
      <p:cxnSp>
        <p:nvCxnSpPr>
          <p:cNvPr id="44" name="Straight Arrow Connector 43"/>
          <p:cNvCxnSpPr>
            <a:endCxn id="5" idx="3"/>
          </p:cNvCxnSpPr>
          <p:nvPr/>
        </p:nvCxnSpPr>
        <p:spPr>
          <a:xfrm flipH="1" flipV="1">
            <a:off x="4616925" y="4221016"/>
            <a:ext cx="551029" cy="51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639958" y="5246009"/>
            <a:ext cx="574061" cy="121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530166" y="3979825"/>
            <a:ext cx="0" cy="2055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955808" y="3954235"/>
            <a:ext cx="2053985" cy="35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Oval 49"/>
          <p:cNvSpPr/>
          <p:nvPr/>
        </p:nvSpPr>
        <p:spPr>
          <a:xfrm>
            <a:off x="6966044" y="3994530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Oval 50"/>
          <p:cNvSpPr/>
          <p:nvPr/>
        </p:nvSpPr>
        <p:spPr>
          <a:xfrm>
            <a:off x="7262883" y="3994530"/>
            <a:ext cx="286603" cy="2776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Oval 51"/>
          <p:cNvSpPr/>
          <p:nvPr/>
        </p:nvSpPr>
        <p:spPr>
          <a:xfrm>
            <a:off x="7539250" y="3994530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Oval 52"/>
          <p:cNvSpPr/>
          <p:nvPr/>
        </p:nvSpPr>
        <p:spPr>
          <a:xfrm>
            <a:off x="7836088" y="3994530"/>
            <a:ext cx="286603" cy="2776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Oval 53"/>
          <p:cNvSpPr/>
          <p:nvPr/>
        </p:nvSpPr>
        <p:spPr>
          <a:xfrm>
            <a:off x="8122691" y="3997269"/>
            <a:ext cx="286603" cy="2776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/>
          <p:cNvSpPr/>
          <p:nvPr/>
        </p:nvSpPr>
        <p:spPr>
          <a:xfrm>
            <a:off x="8422941" y="3994530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Oval 55"/>
          <p:cNvSpPr/>
          <p:nvPr/>
        </p:nvSpPr>
        <p:spPr>
          <a:xfrm>
            <a:off x="8723191" y="3994530"/>
            <a:ext cx="286603" cy="2776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Rectangle 56"/>
          <p:cNvSpPr/>
          <p:nvPr/>
        </p:nvSpPr>
        <p:spPr>
          <a:xfrm>
            <a:off x="6955808" y="4468119"/>
            <a:ext cx="2053985" cy="35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Oval 57"/>
          <p:cNvSpPr/>
          <p:nvPr/>
        </p:nvSpPr>
        <p:spPr>
          <a:xfrm>
            <a:off x="6966044" y="4508414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9" name="Oval 58"/>
          <p:cNvSpPr/>
          <p:nvPr/>
        </p:nvSpPr>
        <p:spPr>
          <a:xfrm>
            <a:off x="7262883" y="4508414"/>
            <a:ext cx="286603" cy="2776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Oval 59"/>
          <p:cNvSpPr/>
          <p:nvPr/>
        </p:nvSpPr>
        <p:spPr>
          <a:xfrm>
            <a:off x="7539250" y="4508414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Oval 60"/>
          <p:cNvSpPr/>
          <p:nvPr/>
        </p:nvSpPr>
        <p:spPr>
          <a:xfrm>
            <a:off x="7836088" y="4508414"/>
            <a:ext cx="286603" cy="2776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Oval 61"/>
          <p:cNvSpPr/>
          <p:nvPr/>
        </p:nvSpPr>
        <p:spPr>
          <a:xfrm>
            <a:off x="8122691" y="4508414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Oval 62"/>
          <p:cNvSpPr/>
          <p:nvPr/>
        </p:nvSpPr>
        <p:spPr>
          <a:xfrm>
            <a:off x="8422941" y="4508414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Oval 63"/>
          <p:cNvSpPr/>
          <p:nvPr/>
        </p:nvSpPr>
        <p:spPr>
          <a:xfrm>
            <a:off x="8723191" y="4508414"/>
            <a:ext cx="286603" cy="2776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Rectangle 64"/>
          <p:cNvSpPr/>
          <p:nvPr/>
        </p:nvSpPr>
        <p:spPr>
          <a:xfrm>
            <a:off x="6966044" y="4961856"/>
            <a:ext cx="2053985" cy="35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Oval 65"/>
          <p:cNvSpPr/>
          <p:nvPr/>
        </p:nvSpPr>
        <p:spPr>
          <a:xfrm>
            <a:off x="6976281" y="5002151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Oval 66"/>
          <p:cNvSpPr/>
          <p:nvPr/>
        </p:nvSpPr>
        <p:spPr>
          <a:xfrm>
            <a:off x="7273120" y="5002151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Oval 67"/>
          <p:cNvSpPr/>
          <p:nvPr/>
        </p:nvSpPr>
        <p:spPr>
          <a:xfrm>
            <a:off x="7549486" y="5002151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Oval 68"/>
          <p:cNvSpPr/>
          <p:nvPr/>
        </p:nvSpPr>
        <p:spPr>
          <a:xfrm>
            <a:off x="7846325" y="5002151"/>
            <a:ext cx="286603" cy="2776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Oval 69"/>
          <p:cNvSpPr/>
          <p:nvPr/>
        </p:nvSpPr>
        <p:spPr>
          <a:xfrm>
            <a:off x="8128663" y="5013997"/>
            <a:ext cx="286603" cy="2776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Oval 70"/>
          <p:cNvSpPr/>
          <p:nvPr/>
        </p:nvSpPr>
        <p:spPr>
          <a:xfrm>
            <a:off x="8433178" y="5002151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Oval 71"/>
          <p:cNvSpPr/>
          <p:nvPr/>
        </p:nvSpPr>
        <p:spPr>
          <a:xfrm>
            <a:off x="8733427" y="5002151"/>
            <a:ext cx="286603" cy="2776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 72"/>
          <p:cNvSpPr/>
          <p:nvPr/>
        </p:nvSpPr>
        <p:spPr>
          <a:xfrm>
            <a:off x="6966044" y="5435444"/>
            <a:ext cx="2053985" cy="358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Oval 73"/>
          <p:cNvSpPr/>
          <p:nvPr/>
        </p:nvSpPr>
        <p:spPr>
          <a:xfrm>
            <a:off x="6976281" y="5475739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Oval 74"/>
          <p:cNvSpPr/>
          <p:nvPr/>
        </p:nvSpPr>
        <p:spPr>
          <a:xfrm>
            <a:off x="7273120" y="5475739"/>
            <a:ext cx="286603" cy="2776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Oval 75"/>
          <p:cNvSpPr/>
          <p:nvPr/>
        </p:nvSpPr>
        <p:spPr>
          <a:xfrm>
            <a:off x="7549486" y="5475739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Oval 76"/>
          <p:cNvSpPr/>
          <p:nvPr/>
        </p:nvSpPr>
        <p:spPr>
          <a:xfrm>
            <a:off x="7846325" y="5475739"/>
            <a:ext cx="286603" cy="2776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Oval 77"/>
          <p:cNvSpPr/>
          <p:nvPr/>
        </p:nvSpPr>
        <p:spPr>
          <a:xfrm>
            <a:off x="8132928" y="5475739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Oval 78"/>
          <p:cNvSpPr/>
          <p:nvPr/>
        </p:nvSpPr>
        <p:spPr>
          <a:xfrm>
            <a:off x="8433178" y="5475739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Oval 79"/>
          <p:cNvSpPr/>
          <p:nvPr/>
        </p:nvSpPr>
        <p:spPr>
          <a:xfrm>
            <a:off x="8733427" y="5475739"/>
            <a:ext cx="286603" cy="2776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ounded Rectangle 80"/>
          <p:cNvSpPr/>
          <p:nvPr/>
        </p:nvSpPr>
        <p:spPr>
          <a:xfrm>
            <a:off x="7747375" y="3388703"/>
            <a:ext cx="962168" cy="3070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Case 2</a:t>
            </a:r>
          </a:p>
        </p:txBody>
      </p:sp>
      <p:sp>
        <p:nvSpPr>
          <p:cNvPr id="82" name="Oval 81"/>
          <p:cNvSpPr/>
          <p:nvPr/>
        </p:nvSpPr>
        <p:spPr>
          <a:xfrm>
            <a:off x="10207387" y="3954236"/>
            <a:ext cx="286603" cy="2776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Oval 86"/>
          <p:cNvSpPr/>
          <p:nvPr/>
        </p:nvSpPr>
        <p:spPr>
          <a:xfrm>
            <a:off x="8122691" y="3997269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8" name="Oval 87"/>
          <p:cNvSpPr/>
          <p:nvPr/>
        </p:nvSpPr>
        <p:spPr>
          <a:xfrm>
            <a:off x="8132928" y="5015933"/>
            <a:ext cx="286603" cy="277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38</a:t>
            </a:fld>
            <a:endParaRPr lang="en-IN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03AE904-EF38-4942-9574-03CEA1A9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3513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3.33333E-6 1.85185E-6 C -0.00039 0.0125 -0.00052 0.02523 -0.00117 0.03773 C -0.0013 0.04051 -0.00221 0.04306 -0.00234 0.0456 C -0.00287 0.05764 -0.003 0.06968 -0.00339 0.08148 C -0.00378 0.12917 -0.00391 0.17709 -0.00456 0.22477 C -0.00456 0.22871 -0.00547 0.23264 -0.00573 0.23681 C -0.00612 0.24537 -0.00625 0.25394 -0.00677 0.2625 C -0.00703 0.26713 -0.00833 0.2757 -0.00899 0.28056 C -0.00938 0.28912 -0.00951 0.29769 -0.01016 0.30648 C -0.01029 0.30857 -0.01016 0.31181 -0.0112 0.31227 C -0.01706 0.31482 -0.02318 0.31366 -0.02917 0.31435 C -0.04466 0.32361 -0.03008 0.31551 -0.07057 0.31829 C -0.07695 0.31875 -0.08333 0.31968 -0.08971 0.32037 C -0.09115 0.32107 -0.09258 0.32176 -0.09414 0.32223 C -0.09727 0.32315 -0.11042 0.3257 -0.11315 0.32639 C -0.12188 0.32454 -0.12227 0.32824 -0.12656 0.31829 C -0.12826 0.31459 -0.13112 0.30648 -0.13112 0.30648 C -0.13151 0.30047 -0.13164 0.29445 -0.13216 0.28843 C -0.13268 0.28287 -0.13438 0.27963 -0.13555 0.27454 C -0.13646 0.2706 -0.13776 0.2625 -0.13776 0.2625 C -0.13919 0.24746 -0.13997 0.24098 -0.13997 0.22269 C -0.13997 0.20556 -0.13932 0.1882 -0.13893 0.17107 C -0.13802 0.13658 -0.13971 0.14769 -0.13672 0.13125 C -0.13633 0.11204 -0.13555 0.09283 -0.13555 0.07361 C -0.13555 0.07107 -0.1375 0.05486 -0.13776 0.05162 C -0.13932 -0.0081 -0.13893 0.02107 -0.13893 -0.03588 L -0.13893 -0.03588 L -0.13997 -0.0537 " pathEditMode="relative" ptsTypes="AAAAAAAAAAAAAAAAAA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2.22222E-6 0.00023 C 0.00035 0.03981 0.00052 0.07963 0.00121 0.11944 C 0.00121 0.12338 0.00225 0.12731 0.00225 0.13148 C 0.00225 0.15393 0.00173 0.17662 0.00121 0.19907 C 0.00069 0.21991 0.00035 0.20856 -0.00104 0.22292 C -0.00417 0.25324 0.00017 0.21944 -0.00452 0.25278 C -0.00452 0.25648 -0.00521 0.29352 -0.0066 0.30463 C -0.00712 0.3081 -0.00816 0.31134 -0.00886 0.31458 C -0.00972 0.31713 -0.00955 0.32153 -0.01129 0.32245 C -0.01615 0.32523 -0.0217 0.32384 -0.02691 0.32454 C -0.02795 0.32523 -0.029 0.32593 -0.03021 0.32639 C -0.03577 0.32893 -0.03889 0.32893 -0.04479 0.33055 C -0.05 0.33171 -0.05521 0.33241 -0.06042 0.33449 C -0.11129 0.3537 -0.07691 0.34468 -0.09965 0.35046 C -0.10295 0.34977 -0.10643 0.3493 -0.10972 0.34838 C -0.11077 0.34792 -0.11198 0.34745 -0.11302 0.3463 C -0.1158 0.34305 -0.11771 0.3368 -0.11979 0.33241 C -0.12066 0.33032 -0.12205 0.32847 -0.12309 0.32639 C -0.1257 0.3125 -0.12327 0.32639 -0.12535 0.29861 C -0.12552 0.29514 -0.12622 0.2919 -0.12639 0.28866 C -0.12691 0.28264 -0.12726 0.27662 -0.12761 0.27083 C -0.1283 0.24097 -0.12795 0.21088 -0.12986 0.18125 C -0.13056 0.1713 -0.13386 0.16273 -0.13542 0.15324 C -0.13872 0.13356 -0.13837 0.13055 -0.13993 0.11343 C -0.14097 0.10231 -0.14097 0.10185 -0.14202 0.09143 C -0.1415 0.08102 -0.14097 0.07014 -0.13993 0.05972 C -0.13941 0.05625 -0.13837 0.05301 -0.13768 0.04977 C -0.13681 0.04537 -0.13542 0.03796 -0.13542 0.0338 C -0.13507 0.00324 -0.13542 -0.02732 -0.13542 -0.05764 L -0.13542 -0.05741 " pathEditMode="relative" rAng="0" ptsTypes="AAAAAAAAAAAAAAAAAAAAAAAAAAAAAAA">
                                      <p:cBhvr>
                                        <p:cTn id="9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2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2" grpId="1" animBg="1"/>
      <p:bldP spid="87" grpId="0" animBg="1"/>
      <p:bldP spid="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Instructions in S2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429031" cy="39931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Assume an </a:t>
            </a:r>
            <a:r>
              <a:rPr lang="en-US">
                <a:solidFill>
                  <a:srgbClr val="0070C0"/>
                </a:solidFill>
              </a:rPr>
              <a:t>instruction</a:t>
            </a:r>
            <a:r>
              <a:rPr lang="en-US"/>
              <a:t> that was not predicted to </a:t>
            </a:r>
            <a:r>
              <a:rPr lang="en-US">
                <a:solidFill>
                  <a:srgbClr val="FF0000"/>
                </a:solidFill>
              </a:rPr>
              <a:t>miss</a:t>
            </a:r>
            <a:r>
              <a:rPr lang="en-US"/>
              <a:t> actually misses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No </a:t>
            </a:r>
            <a:r>
              <a:rPr lang="en-US">
                <a:solidFill>
                  <a:srgbClr val="FF0000"/>
                </a:solidFill>
              </a:rPr>
              <a:t>token</a:t>
            </a:r>
            <a:r>
              <a:rPr lang="en-US"/>
              <a:t> is attached to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Wait till it reaches the head of the ROB; </a:t>
            </a:r>
            <a:r>
              <a:rPr lang="en-US">
                <a:solidFill>
                  <a:srgbClr val="00B050"/>
                </a:solidFill>
              </a:rPr>
              <a:t>flush</a:t>
            </a:r>
            <a:r>
              <a:rPr lang="en-US"/>
              <a:t> the pipeline.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39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09E55-4186-4C7B-89C2-A8704105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5112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Aggressive Speculation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171" y="1253332"/>
            <a:ext cx="8230794" cy="3742739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Branch prediction </a:t>
            </a:r>
            <a:r>
              <a:rPr lang="en-US"/>
              <a:t>is one form </a:t>
            </a:r>
            <a:br>
              <a:rPr lang="en-US"/>
            </a:br>
            <a:r>
              <a:rPr lang="en-US"/>
              <a:t>of speculation </a:t>
            </a:r>
          </a:p>
          <a:p>
            <a:pPr lvl="1"/>
            <a:r>
              <a:rPr lang="en-US"/>
              <a:t>If we detect that a branch has been</a:t>
            </a:r>
            <a:br>
              <a:rPr lang="en-US"/>
            </a:br>
            <a:r>
              <a:rPr lang="en-US"/>
              <a:t> </a:t>
            </a:r>
            <a:r>
              <a:rPr lang="en-US" err="1">
                <a:solidFill>
                  <a:srgbClr val="FF0000"/>
                </a:solidFill>
              </a:rPr>
              <a:t>mispredicted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 b="1">
                <a:solidFill>
                  <a:schemeClr val="accent5"/>
                </a:solidFill>
              </a:rPr>
              <a:t>Solution</a:t>
            </a:r>
            <a:r>
              <a:rPr lang="en-US"/>
              <a:t>: </a:t>
            </a:r>
            <a:r>
              <a:rPr lang="en-US">
                <a:solidFill>
                  <a:srgbClr val="FF0000"/>
                </a:solidFill>
              </a:rPr>
              <a:t>flush</a:t>
            </a:r>
            <a:r>
              <a:rPr lang="en-US"/>
              <a:t> the pipeline</a:t>
            </a:r>
          </a:p>
          <a:p>
            <a:r>
              <a:rPr lang="en-US"/>
              <a:t>This is not the </a:t>
            </a:r>
            <a:r>
              <a:rPr lang="en-US">
                <a:solidFill>
                  <a:srgbClr val="0070C0"/>
                </a:solidFill>
              </a:rPr>
              <a:t>only</a:t>
            </a:r>
            <a:r>
              <a:rPr lang="en-US"/>
              <a:t> form of speculation</a:t>
            </a:r>
          </a:p>
          <a:p>
            <a:pPr lvl="1"/>
            <a:r>
              <a:rPr lang="en-US"/>
              <a:t>Another very common type: </a:t>
            </a:r>
            <a:r>
              <a:rPr lang="en-US">
                <a:solidFill>
                  <a:srgbClr val="00B050"/>
                </a:solidFill>
              </a:rPr>
              <a:t>load latency speculation </a:t>
            </a:r>
            <a:r>
              <a:rPr lang="en-US">
                <a:solidFill>
                  <a:schemeClr val="tx1"/>
                </a:solidFill>
              </a:rPr>
              <a:t>or</a:t>
            </a:r>
            <a:r>
              <a:rPr lang="en-US">
                <a:solidFill>
                  <a:srgbClr val="00B050"/>
                </a:solidFill>
              </a:rPr>
              <a:t> value speculation</a:t>
            </a:r>
          </a:p>
          <a:p>
            <a:pPr lvl="1"/>
            <a:r>
              <a:rPr lang="en-US"/>
              <a:t>Assume that a </a:t>
            </a:r>
            <a:r>
              <a:rPr lang="en-US">
                <a:solidFill>
                  <a:schemeClr val="accent5"/>
                </a:solidFill>
              </a:rPr>
              <a:t>load</a:t>
            </a:r>
            <a:r>
              <a:rPr lang="en-US"/>
              <a:t> will hit in the </a:t>
            </a:r>
            <a:r>
              <a:rPr lang="en-US">
                <a:solidFill>
                  <a:schemeClr val="accent6"/>
                </a:solidFill>
              </a:rPr>
              <a:t>cache 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Speculatively</a:t>
            </a:r>
            <a:r>
              <a:rPr lang="en-US"/>
              <a:t> </a:t>
            </a:r>
            <a:r>
              <a:rPr lang="en-US">
                <a:solidFill>
                  <a:schemeClr val="tx2"/>
                </a:solidFill>
              </a:rPr>
              <a:t>wakeup</a:t>
            </a:r>
            <a:r>
              <a:rPr lang="en-US"/>
              <a:t> instructions</a:t>
            </a:r>
          </a:p>
          <a:p>
            <a:pPr lvl="1"/>
            <a:r>
              <a:rPr lang="en-US"/>
              <a:t>Later on if this is not the case: </a:t>
            </a:r>
            <a:r>
              <a:rPr lang="en-US">
                <a:solidFill>
                  <a:srgbClr val="FF0000"/>
                </a:solidFill>
              </a:rPr>
              <a:t>DO SOMETHING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4</a:t>
            </a:fld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468562-1078-4707-A228-D1CE2A46C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87" y="941263"/>
            <a:ext cx="3578086" cy="153986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92CCF-10AA-4C69-8397-CF13FB69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820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60" y="3235182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40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96969" y="1634490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80712"/>
              <a:ext cx="1463078" cy="23497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Load Speculation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74582"/>
              <a:ext cx="1694278" cy="23497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Replay Mechanisms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43">
              <a:extLst>
                <a:ext uri="{FF2B5EF4-FFF2-40B4-BE49-F238E27FC236}">
                  <a16:creationId xmlns:a16="http://schemas.microsoft.com/office/drawing/2014/main" id="{C455B6A4-D6E1-4EB0-A28C-E3B0691A9BD2}"/>
                </a:ext>
              </a:extLst>
            </p:cNvPr>
            <p:cNvSpPr/>
            <p:nvPr/>
          </p:nvSpPr>
          <p:spPr>
            <a:xfrm rot="16200000">
              <a:off x="1555266" y="4152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BF080-2E44-4F77-9179-90FA00CF84A3}"/>
                </a:ext>
              </a:extLst>
            </p:cNvPr>
            <p:cNvSpPr txBox="1"/>
            <p:nvPr/>
          </p:nvSpPr>
          <p:spPr>
            <a:xfrm>
              <a:off x="1682080" y="4315742"/>
              <a:ext cx="267142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D743B0-1E43-4C2C-854D-2D55E361C200}"/>
                </a:ext>
              </a:extLst>
            </p:cNvPr>
            <p:cNvSpPr/>
            <p:nvPr/>
          </p:nvSpPr>
          <p:spPr>
            <a:xfrm>
              <a:off x="2096732" y="4210462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19" y="3343389"/>
            <a:ext cx="452559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Simpler Version of an OOO Processor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49" y="4091905"/>
            <a:ext cx="3507692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Compiler based Techniques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67120" y="4838228"/>
            <a:ext cx="454964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EPIC based Techniques: Intel Itanium</a:t>
            </a:r>
          </a:p>
        </p:txBody>
      </p:sp>
    </p:spTree>
    <p:extLst>
      <p:ext uri="{BB962C8B-B14F-4D97-AF65-F5344CB8AC3E}">
        <p14:creationId xmlns:p14="http://schemas.microsoft.com/office/powerpoint/2010/main" val="205006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7FAC-F1F5-4B31-9C44-CA8D7F65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Simpler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E1450-01F1-468C-AE28-F3459A4BE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1290002"/>
            <a:ext cx="8103803" cy="442108"/>
          </a:xfrm>
        </p:spPr>
        <p:txBody>
          <a:bodyPr/>
          <a:lstStyle/>
          <a:p>
            <a:r>
              <a:rPr lang="en-US"/>
              <a:t>Physical Register File (PRF) based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BFD28-A892-4F74-ABC2-94A613C2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39022-DAE4-4763-AC40-97237075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66AA247-FBCD-4FC6-BDC0-2BCDB559C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47" y="2031312"/>
            <a:ext cx="532659" cy="530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04F92-E2D6-4FCF-BAD5-6051258072DC}"/>
              </a:ext>
            </a:extLst>
          </p:cNvPr>
          <p:cNvSpPr txBox="1"/>
          <p:nvPr/>
        </p:nvSpPr>
        <p:spPr>
          <a:xfrm>
            <a:off x="2720795" y="2087976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Fast and efficient </a:t>
            </a:r>
          </a:p>
        </p:txBody>
      </p:sp>
      <p:pic>
        <p:nvPicPr>
          <p:cNvPr id="8" name="Picture 7" descr="Background pattern, rectangle&#10;&#10;Description automatically generated">
            <a:extLst>
              <a:ext uri="{FF2B5EF4-FFF2-40B4-BE49-F238E27FC236}">
                <a16:creationId xmlns:a16="http://schemas.microsoft.com/office/drawing/2014/main" id="{0C8398AE-4594-42D4-9E2C-4DA34B6E8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2983345"/>
            <a:ext cx="610517" cy="151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CA61E1-4C59-4682-9084-02D7FC3F9D68}"/>
              </a:ext>
            </a:extLst>
          </p:cNvPr>
          <p:cNvSpPr txBox="1"/>
          <p:nvPr/>
        </p:nvSpPr>
        <p:spPr>
          <a:xfrm>
            <a:off x="2720796" y="2872853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State recovery is complex</a:t>
            </a:r>
          </a:p>
        </p:txBody>
      </p:sp>
      <p:pic>
        <p:nvPicPr>
          <p:cNvPr id="10" name="Picture 9" descr="Background pattern, rectangle&#10;&#10;Description automatically generated">
            <a:extLst>
              <a:ext uri="{FF2B5EF4-FFF2-40B4-BE49-F238E27FC236}">
                <a16:creationId xmlns:a16="http://schemas.microsoft.com/office/drawing/2014/main" id="{0A166105-7D4D-433C-A9C3-6CADDA84E3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63" y="2218839"/>
            <a:ext cx="610517" cy="151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7936AF-D104-4A5A-A444-67E1644FFCE0}"/>
              </a:ext>
            </a:extLst>
          </p:cNvPr>
          <p:cNvSpPr txBox="1"/>
          <p:nvPr/>
        </p:nvSpPr>
        <p:spPr>
          <a:xfrm>
            <a:off x="7364041" y="2108348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Physical register management</a:t>
            </a:r>
            <a:br>
              <a:rPr lang="en-US"/>
            </a:br>
            <a:r>
              <a:rPr lang="en-US"/>
              <a:t>is onerous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20CE9A-C49D-4A50-BC6A-00EDDEE33382}"/>
              </a:ext>
            </a:extLst>
          </p:cNvPr>
          <p:cNvSpPr/>
          <p:nvPr/>
        </p:nvSpPr>
        <p:spPr>
          <a:xfrm>
            <a:off x="1880617" y="1290002"/>
            <a:ext cx="5037421" cy="442108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CDA753A-EC05-4DC4-9C61-49A6A63DC32A}"/>
              </a:ext>
            </a:extLst>
          </p:cNvPr>
          <p:cNvSpPr txBox="1">
            <a:spLocks/>
          </p:cNvSpPr>
          <p:nvPr/>
        </p:nvSpPr>
        <p:spPr>
          <a:xfrm>
            <a:off x="1811344" y="3902268"/>
            <a:ext cx="8103803" cy="44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Architectural Register File (ARF) based design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2C099-5C62-4113-9236-EF9C8BEABAD8}"/>
              </a:ext>
            </a:extLst>
          </p:cNvPr>
          <p:cNvSpPr/>
          <p:nvPr/>
        </p:nvSpPr>
        <p:spPr>
          <a:xfrm>
            <a:off x="1811343" y="3902268"/>
            <a:ext cx="5552698" cy="442108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seat&#10;&#10;Description automatically generated">
            <a:extLst>
              <a:ext uri="{FF2B5EF4-FFF2-40B4-BE49-F238E27FC236}">
                <a16:creationId xmlns:a16="http://schemas.microsoft.com/office/drawing/2014/main" id="{8CB44210-66BE-4C89-B302-0B1FF1ABB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62" y="4588113"/>
            <a:ext cx="1033025" cy="10471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2E460D-9744-4C2D-8153-EE4E086F92E4}"/>
              </a:ext>
            </a:extLst>
          </p:cNvPr>
          <p:cNvSpPr txBox="1"/>
          <p:nvPr/>
        </p:nvSpPr>
        <p:spPr>
          <a:xfrm>
            <a:off x="3000791" y="4601671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Have a dedicated architectural register file that</a:t>
            </a:r>
            <a:br>
              <a:rPr lang="en-US"/>
            </a:br>
            <a:r>
              <a:rPr lang="en-US"/>
              <a:t>stores the committed state</a:t>
            </a:r>
          </a:p>
        </p:txBody>
      </p:sp>
      <p:pic>
        <p:nvPicPr>
          <p:cNvPr id="17" name="Picture 16" descr="A picture containing seat&#10;&#10;Description automatically generated">
            <a:extLst>
              <a:ext uri="{FF2B5EF4-FFF2-40B4-BE49-F238E27FC236}">
                <a16:creationId xmlns:a16="http://schemas.microsoft.com/office/drawing/2014/main" id="{A944BCE4-14EA-4B15-9FEF-DC25428CE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53" y="5416370"/>
            <a:ext cx="1033025" cy="1047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268E13-F865-4CEE-9ED0-11F5345A3C77}"/>
              </a:ext>
            </a:extLst>
          </p:cNvPr>
          <p:cNvSpPr txBox="1"/>
          <p:nvPr/>
        </p:nvSpPr>
        <p:spPr>
          <a:xfrm>
            <a:off x="3000791" y="5569382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Enhance the ROB to store uncommitted values</a:t>
            </a:r>
          </a:p>
        </p:txBody>
      </p:sp>
    </p:spTree>
    <p:extLst>
      <p:ext uri="{BB962C8B-B14F-4D97-AF65-F5344CB8AC3E}">
        <p14:creationId xmlns:p14="http://schemas.microsoft.com/office/powerpoint/2010/main" val="1907843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88" y="304749"/>
            <a:ext cx="7886700" cy="994172"/>
          </a:xfrm>
        </p:spPr>
        <p:txBody>
          <a:bodyPr/>
          <a:lstStyle/>
          <a:p>
            <a:r>
              <a:rPr lang="en-US"/>
              <a:t>Let us now look at a different kind of OOO processor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982" y="1205954"/>
            <a:ext cx="9106101" cy="125650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Instead of having </a:t>
            </a:r>
            <a:r>
              <a:rPr lang="en-US">
                <a:solidFill>
                  <a:srgbClr val="002060"/>
                </a:solidFill>
              </a:rPr>
              <a:t>a physical register file</a:t>
            </a:r>
            <a:r>
              <a:rPr lang="en-US"/>
              <a:t>, let us have an </a:t>
            </a:r>
            <a:r>
              <a:rPr lang="en-US">
                <a:solidFill>
                  <a:srgbClr val="FF0000"/>
                </a:solidFill>
              </a:rPr>
              <a:t>architectural register file(ARF)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 16-entry </a:t>
            </a:r>
            <a:r>
              <a:rPr lang="en-US">
                <a:solidFill>
                  <a:srgbClr val="0070C0"/>
                </a:solidFill>
              </a:rPr>
              <a:t>architectural register </a:t>
            </a:r>
            <a:r>
              <a:rPr lang="en-US"/>
              <a:t>file that contains the committed architectural </a:t>
            </a:r>
            <a:r>
              <a:rPr lang="en-US">
                <a:solidFill>
                  <a:schemeClr val="accent6"/>
                </a:solidFill>
              </a:rPr>
              <a:t>state</a:t>
            </a:r>
            <a:r>
              <a:rPr lang="en-US"/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03331" y="4046867"/>
            <a:ext cx="1151627" cy="4075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Decode</a:t>
            </a:r>
            <a:endParaRPr lang="en-IN" sz="1350"/>
          </a:p>
        </p:txBody>
      </p:sp>
      <p:sp>
        <p:nvSpPr>
          <p:cNvPr id="7" name="Rounded Rectangle 6"/>
          <p:cNvSpPr/>
          <p:nvPr/>
        </p:nvSpPr>
        <p:spPr>
          <a:xfrm>
            <a:off x="3743146" y="3972465"/>
            <a:ext cx="1261613" cy="5564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Renaming</a:t>
            </a:r>
            <a:endParaRPr lang="en-IN" sz="1350"/>
          </a:p>
        </p:txBody>
      </p:sp>
      <p:sp>
        <p:nvSpPr>
          <p:cNvPr id="8" name="Right Arrow 7"/>
          <p:cNvSpPr/>
          <p:nvPr/>
        </p:nvSpPr>
        <p:spPr>
          <a:xfrm>
            <a:off x="3354957" y="4148767"/>
            <a:ext cx="388188" cy="2037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2" name="Right Arrow 11"/>
          <p:cNvSpPr/>
          <p:nvPr/>
        </p:nvSpPr>
        <p:spPr>
          <a:xfrm>
            <a:off x="5004758" y="3944968"/>
            <a:ext cx="388188" cy="2037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3" name="Right Arrow 12"/>
          <p:cNvSpPr/>
          <p:nvPr/>
        </p:nvSpPr>
        <p:spPr>
          <a:xfrm>
            <a:off x="5004758" y="4366527"/>
            <a:ext cx="388188" cy="2037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4" name="Rounded Rectangle 13"/>
          <p:cNvSpPr/>
          <p:nvPr/>
        </p:nvSpPr>
        <p:spPr>
          <a:xfrm>
            <a:off x="5392946" y="3608437"/>
            <a:ext cx="1261613" cy="5564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ARF</a:t>
            </a:r>
            <a:endParaRPr lang="en-IN" sz="1350"/>
          </a:p>
        </p:txBody>
      </p:sp>
      <p:sp>
        <p:nvSpPr>
          <p:cNvPr id="15" name="Rounded Rectangle 14"/>
          <p:cNvSpPr/>
          <p:nvPr/>
        </p:nvSpPr>
        <p:spPr>
          <a:xfrm>
            <a:off x="5396180" y="4366527"/>
            <a:ext cx="1261613" cy="5564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ROB</a:t>
            </a:r>
            <a:endParaRPr lang="en-IN" sz="1350"/>
          </a:p>
        </p:txBody>
      </p:sp>
      <p:sp>
        <p:nvSpPr>
          <p:cNvPr id="16" name="Right Arrow 15"/>
          <p:cNvSpPr/>
          <p:nvPr/>
        </p:nvSpPr>
        <p:spPr>
          <a:xfrm>
            <a:off x="6661025" y="3957158"/>
            <a:ext cx="388188" cy="2037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7" name="Right Arrow 16"/>
          <p:cNvSpPr/>
          <p:nvPr/>
        </p:nvSpPr>
        <p:spPr>
          <a:xfrm>
            <a:off x="6661025" y="4378716"/>
            <a:ext cx="388188" cy="2037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8" name="Rounded Rectangle 17"/>
          <p:cNvSpPr/>
          <p:nvPr/>
        </p:nvSpPr>
        <p:spPr>
          <a:xfrm>
            <a:off x="7042746" y="3686983"/>
            <a:ext cx="465830" cy="13432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IW</a:t>
            </a:r>
            <a:endParaRPr lang="en-IN" sz="1350"/>
          </a:p>
        </p:txBody>
      </p:sp>
      <p:sp>
        <p:nvSpPr>
          <p:cNvPr id="19" name="Right Arrow 18"/>
          <p:cNvSpPr/>
          <p:nvPr/>
        </p:nvSpPr>
        <p:spPr>
          <a:xfrm>
            <a:off x="7508577" y="4250666"/>
            <a:ext cx="258793" cy="2037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0" name="Rounded Rectangle 19"/>
          <p:cNvSpPr/>
          <p:nvPr/>
        </p:nvSpPr>
        <p:spPr>
          <a:xfrm>
            <a:off x="7767370" y="4100515"/>
            <a:ext cx="536995" cy="5564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1" name="Right Arrow 20"/>
          <p:cNvSpPr/>
          <p:nvPr/>
        </p:nvSpPr>
        <p:spPr>
          <a:xfrm>
            <a:off x="8873706" y="4264627"/>
            <a:ext cx="284670" cy="2037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2" name="Rounded Rectangle 21"/>
          <p:cNvSpPr/>
          <p:nvPr/>
        </p:nvSpPr>
        <p:spPr>
          <a:xfrm>
            <a:off x="9158377" y="4100515"/>
            <a:ext cx="1061051" cy="5564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Register</a:t>
            </a:r>
          </a:p>
          <a:p>
            <a:pPr algn="ctr"/>
            <a:r>
              <a:rPr lang="en-US" sz="1350"/>
              <a:t>Write</a:t>
            </a:r>
            <a:endParaRPr lang="en-IN" sz="1350"/>
          </a:p>
        </p:txBody>
      </p:sp>
      <p:sp>
        <p:nvSpPr>
          <p:cNvPr id="23" name="Oval 22"/>
          <p:cNvSpPr/>
          <p:nvPr/>
        </p:nvSpPr>
        <p:spPr>
          <a:xfrm>
            <a:off x="8382000" y="4352566"/>
            <a:ext cx="90578" cy="1018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4" name="Oval 23"/>
          <p:cNvSpPr/>
          <p:nvPr/>
        </p:nvSpPr>
        <p:spPr>
          <a:xfrm>
            <a:off x="8640792" y="4352566"/>
            <a:ext cx="90578" cy="1018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5" name="Down Arrow 24"/>
          <p:cNvSpPr/>
          <p:nvPr/>
        </p:nvSpPr>
        <p:spPr>
          <a:xfrm rot="10800000">
            <a:off x="5912146" y="4114063"/>
            <a:ext cx="203800" cy="2584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6" name="Rectangle 25"/>
          <p:cNvSpPr/>
          <p:nvPr/>
        </p:nvSpPr>
        <p:spPr>
          <a:xfrm>
            <a:off x="6227551" y="5211238"/>
            <a:ext cx="3480758" cy="93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7" name="Down Arrow 26"/>
          <p:cNvSpPr/>
          <p:nvPr/>
        </p:nvSpPr>
        <p:spPr>
          <a:xfrm rot="10800000">
            <a:off x="6188733" y="4907651"/>
            <a:ext cx="166600" cy="29893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8" name="Rectangle 27"/>
          <p:cNvSpPr/>
          <p:nvPr/>
        </p:nvSpPr>
        <p:spPr>
          <a:xfrm>
            <a:off x="9637145" y="4656918"/>
            <a:ext cx="71165" cy="5543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9" name="Oval Callout 28"/>
          <p:cNvSpPr/>
          <p:nvPr/>
        </p:nvSpPr>
        <p:spPr>
          <a:xfrm>
            <a:off x="3565864" y="3321803"/>
            <a:ext cx="1532210" cy="497701"/>
          </a:xfrm>
          <a:prstGeom prst="wedgeEllipseCallout">
            <a:avLst>
              <a:gd name="adj1" fmla="val 85890"/>
              <a:gd name="adj2" fmla="val 1513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Committed State</a:t>
            </a:r>
            <a:endParaRPr lang="en-IN" sz="1350"/>
          </a:p>
        </p:txBody>
      </p:sp>
      <p:sp>
        <p:nvSpPr>
          <p:cNvPr id="30" name="Oval Callout 29"/>
          <p:cNvSpPr/>
          <p:nvPr/>
        </p:nvSpPr>
        <p:spPr>
          <a:xfrm>
            <a:off x="3636886" y="4934078"/>
            <a:ext cx="1588405" cy="497701"/>
          </a:xfrm>
          <a:prstGeom prst="wedgeEllipseCallout">
            <a:avLst>
              <a:gd name="adj1" fmla="val 69829"/>
              <a:gd name="adj2" fmla="val -524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Temporary State</a:t>
            </a:r>
            <a:endParaRPr lang="en-IN" sz="1350"/>
          </a:p>
        </p:txBody>
      </p:sp>
      <p:sp>
        <p:nvSpPr>
          <p:cNvPr id="31" name="Oval Callout 30"/>
          <p:cNvSpPr/>
          <p:nvPr/>
        </p:nvSpPr>
        <p:spPr>
          <a:xfrm>
            <a:off x="6536629" y="3015331"/>
            <a:ext cx="1354928" cy="497701"/>
          </a:xfrm>
          <a:prstGeom prst="wedgeEllipseCallout">
            <a:avLst>
              <a:gd name="adj1" fmla="val -87370"/>
              <a:gd name="adj2" fmla="val 1953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Commit Time</a:t>
            </a:r>
            <a:endParaRPr lang="en-IN" sz="1350"/>
          </a:p>
        </p:txBody>
      </p:sp>
      <p:sp>
        <p:nvSpPr>
          <p:cNvPr id="32" name="Oval Callout 31"/>
          <p:cNvSpPr/>
          <p:nvPr/>
        </p:nvSpPr>
        <p:spPr>
          <a:xfrm>
            <a:off x="8378766" y="3094096"/>
            <a:ext cx="1757301" cy="497701"/>
          </a:xfrm>
          <a:prstGeom prst="wedgeEllipseCallout">
            <a:avLst>
              <a:gd name="adj1" fmla="val -33710"/>
              <a:gd name="adj2" fmla="val 18075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Rest remains the same</a:t>
            </a:r>
            <a:endParaRPr lang="en-IN" sz="1350"/>
          </a:p>
        </p:txBody>
      </p:sp>
      <p:sp>
        <p:nvSpPr>
          <p:cNvPr id="33" name="Oval Callout 32"/>
          <p:cNvSpPr/>
          <p:nvPr/>
        </p:nvSpPr>
        <p:spPr>
          <a:xfrm>
            <a:off x="7661113" y="5361731"/>
            <a:ext cx="1689920" cy="726136"/>
          </a:xfrm>
          <a:prstGeom prst="wedgeEllipseCallout">
            <a:avLst>
              <a:gd name="adj1" fmla="val -46001"/>
              <a:gd name="adj2" fmla="val -6965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Write back uncommitted results</a:t>
            </a:r>
            <a:endParaRPr lang="en-IN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42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D2C08-547C-4580-B891-739CB051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65444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to renaming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087093"/>
            <a:ext cx="7886700" cy="365064"/>
          </a:xfrm>
        </p:spPr>
        <p:txBody>
          <a:bodyPr/>
          <a:lstStyle/>
          <a:p>
            <a:r>
              <a:rPr lang="en-US"/>
              <a:t>Entry in the </a:t>
            </a:r>
            <a:r>
              <a:rPr lang="en-US">
                <a:solidFill>
                  <a:srgbClr val="FF0000"/>
                </a:solidFill>
              </a:rPr>
              <a:t>RAT</a:t>
            </a:r>
            <a:r>
              <a:rPr lang="en-US"/>
              <a:t> table</a:t>
            </a:r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349946" y="2343260"/>
            <a:ext cx="1483702" cy="415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ROB id</a:t>
            </a:r>
            <a:endParaRPr lang="en-IN" sz="1350"/>
          </a:p>
        </p:txBody>
      </p:sp>
      <p:sp>
        <p:nvSpPr>
          <p:cNvPr id="7" name="Rectangle 6"/>
          <p:cNvSpPr/>
          <p:nvPr/>
        </p:nvSpPr>
        <p:spPr>
          <a:xfrm>
            <a:off x="6833649" y="2343260"/>
            <a:ext cx="1002323" cy="415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ROB/RF bit</a:t>
            </a:r>
            <a:endParaRPr lang="en-IN" sz="135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5639" y="3125074"/>
            <a:ext cx="8324007" cy="196605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>
                <a:solidFill>
                  <a:schemeClr val="accent6"/>
                </a:solidFill>
              </a:rPr>
              <a:t>ROB/RF</a:t>
            </a:r>
            <a:r>
              <a:rPr lang="en-US" sz="2100"/>
              <a:t> bit </a:t>
            </a:r>
            <a:r>
              <a:rPr lang="en-US" sz="2100">
                <a:sym typeface="Wingdings" panose="05000000000000000000" pitchFamily="2" charset="2"/>
              </a:rPr>
              <a:t> 1 (value in the ROB), 0 (value in the ARF)</a:t>
            </a:r>
          </a:p>
          <a:p>
            <a:r>
              <a:rPr lang="en-US" sz="2100">
                <a:sym typeface="Wingdings" panose="05000000000000000000" pitchFamily="2" charset="2"/>
              </a:rPr>
              <a:t>Use the </a:t>
            </a:r>
            <a:r>
              <a:rPr lang="en-US" sz="2100">
                <a:solidFill>
                  <a:srgbClr val="FF0000"/>
                </a:solidFill>
                <a:sym typeface="Wingdings" panose="05000000000000000000" pitchFamily="2" charset="2"/>
              </a:rPr>
              <a:t>ROB</a:t>
            </a:r>
            <a:r>
              <a:rPr lang="en-US" sz="2100">
                <a:sym typeface="Wingdings" panose="05000000000000000000" pitchFamily="2" charset="2"/>
              </a:rPr>
              <a:t> if the ROB/RF bit indicates that the value might be there in the ROB</a:t>
            </a:r>
          </a:p>
          <a:p>
            <a:r>
              <a:rPr lang="en-US" sz="2100">
                <a:solidFill>
                  <a:srgbClr val="0070C0"/>
                </a:solidFill>
                <a:sym typeface="Wingdings" panose="05000000000000000000" pitchFamily="2" charset="2"/>
              </a:rPr>
              <a:t>Entry</a:t>
            </a:r>
            <a:r>
              <a:rPr lang="en-US" sz="210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sz="2100">
                <a:sym typeface="Wingdings" panose="05000000000000000000" pitchFamily="2" charset="2"/>
              </a:rPr>
              <a:t>in the </a:t>
            </a:r>
            <a:r>
              <a:rPr lang="en-US" sz="2100">
                <a:solidFill>
                  <a:srgbClr val="FF0000"/>
                </a:solidFill>
                <a:sym typeface="Wingdings" panose="05000000000000000000" pitchFamily="2" charset="2"/>
              </a:rPr>
              <a:t>ROB</a:t>
            </a:r>
            <a:r>
              <a:rPr lang="en-US" sz="2100">
                <a:sym typeface="Wingdings" panose="05000000000000000000" pitchFamily="2" charset="2"/>
              </a:rPr>
              <a:t>: (ready bit indicates if the value is in the ROB (1) or being generated in the pipeline (0))</a:t>
            </a:r>
            <a:endParaRPr lang="en-IN" sz="2100"/>
          </a:p>
        </p:txBody>
      </p:sp>
      <p:sp>
        <p:nvSpPr>
          <p:cNvPr id="9" name="Rectangle 8"/>
          <p:cNvSpPr/>
          <p:nvPr/>
        </p:nvSpPr>
        <p:spPr>
          <a:xfrm>
            <a:off x="5371022" y="5628166"/>
            <a:ext cx="1002323" cy="3626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Instruction</a:t>
            </a:r>
            <a:endParaRPr lang="en-IN" sz="1350"/>
          </a:p>
        </p:txBody>
      </p:sp>
      <p:sp>
        <p:nvSpPr>
          <p:cNvPr id="15" name="Rectangle 14"/>
          <p:cNvSpPr/>
          <p:nvPr/>
        </p:nvSpPr>
        <p:spPr>
          <a:xfrm>
            <a:off x="7349291" y="5628165"/>
            <a:ext cx="1002323" cy="3626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value </a:t>
            </a:r>
            <a:r>
              <a:rPr lang="en-US" sz="1350" err="1"/>
              <a:t>dest</a:t>
            </a:r>
            <a:endParaRPr lang="en-IN" sz="1350"/>
          </a:p>
        </p:txBody>
      </p:sp>
      <p:sp>
        <p:nvSpPr>
          <p:cNvPr id="16" name="Rectangle 15"/>
          <p:cNvSpPr/>
          <p:nvPr/>
        </p:nvSpPr>
        <p:spPr>
          <a:xfrm>
            <a:off x="6373345" y="5628166"/>
            <a:ext cx="1002323" cy="3626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/>
              <a:t>ready </a:t>
            </a:r>
            <a:r>
              <a:rPr lang="en-US" sz="1350" err="1"/>
              <a:t>dest</a:t>
            </a:r>
            <a:endParaRPr lang="en-IN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43</a:t>
            </a:fld>
            <a:endParaRPr lang="en-IN"/>
          </a:p>
        </p:txBody>
      </p:sp>
      <p:sp>
        <p:nvSpPr>
          <p:cNvPr id="5" name="Oval Callout 4"/>
          <p:cNvSpPr/>
          <p:nvPr/>
        </p:nvSpPr>
        <p:spPr>
          <a:xfrm>
            <a:off x="3503605" y="1865659"/>
            <a:ext cx="1400779" cy="746801"/>
          </a:xfrm>
          <a:prstGeom prst="wedgeEllipseCallout">
            <a:avLst>
              <a:gd name="adj1" fmla="val 88469"/>
              <a:gd name="adj2" fmla="val 172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Entry in the RAT table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3503605" y="5230342"/>
            <a:ext cx="1400779" cy="746801"/>
          </a:xfrm>
          <a:prstGeom prst="wedgeEllipseCallout">
            <a:avLst>
              <a:gd name="adj1" fmla="val 88469"/>
              <a:gd name="adj2" fmla="val 172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Entry in the ROB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28C99DE-6D8D-409B-AEEF-08DA3BF8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058588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to Dispatch and Wakeup	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609831" cy="4351338"/>
          </a:xfrm>
        </p:spPr>
        <p:txBody>
          <a:bodyPr/>
          <a:lstStyle/>
          <a:p>
            <a:r>
              <a:rPr lang="en-US"/>
              <a:t>Each entry in the IW now stores the values of the operands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Reason</a:t>
            </a:r>
            <a:r>
              <a:rPr lang="en-US"/>
              <a:t>: We will not be accessing the RF again</a:t>
            </a:r>
          </a:p>
          <a:p>
            <a:r>
              <a:rPr lang="en-US"/>
              <a:t>What is the tag in this case?</a:t>
            </a:r>
          </a:p>
          <a:p>
            <a:pPr lvl="1"/>
            <a:r>
              <a:rPr lang="en-US"/>
              <a:t>It is not the id of the </a:t>
            </a:r>
            <a: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physical register</a:t>
            </a:r>
            <a:r>
              <a:rPr lang="en-US"/>
              <a:t>.</a:t>
            </a:r>
          </a:p>
          <a:p>
            <a:pPr lvl="1"/>
            <a:r>
              <a:rPr lang="en-US"/>
              <a:t>It is the id of the </a:t>
            </a:r>
            <a:r>
              <a:rPr lang="en-US">
                <a:solidFill>
                  <a:srgbClr val="FF0000"/>
                </a:solidFill>
              </a:rPr>
              <a:t>ROB</a:t>
            </a:r>
            <a:r>
              <a:rPr lang="en-US"/>
              <a:t> entry.</a:t>
            </a:r>
          </a:p>
          <a:p>
            <a:r>
              <a:rPr lang="en-US"/>
              <a:t>What </a:t>
            </a:r>
            <a:r>
              <a:rPr lang="en-US">
                <a:solidFill>
                  <a:schemeClr val="tx2"/>
                </a:solidFill>
              </a:rPr>
              <a:t>else</a:t>
            </a:r>
            <a:r>
              <a:rPr lang="en-US"/>
              <a:t>?</a:t>
            </a:r>
          </a:p>
          <a:p>
            <a:pPr lvl="1"/>
            <a:r>
              <a:rPr lang="en-US"/>
              <a:t>Along with the </a:t>
            </a:r>
            <a:r>
              <a:rPr lang="en-US">
                <a:solidFill>
                  <a:srgbClr val="00B050"/>
                </a:solidFill>
              </a:rPr>
              <a:t>tag</a:t>
            </a:r>
            <a:r>
              <a:rPr lang="en-US">
                <a:solidFill>
                  <a:schemeClr val="tx1"/>
                </a:solidFill>
              </a:rPr>
              <a:t>,</a:t>
            </a:r>
            <a:r>
              <a:rPr lang="en-US"/>
              <a:t> we need to </a:t>
            </a:r>
            <a:r>
              <a:rPr lang="en-US">
                <a:solidFill>
                  <a:schemeClr val="accent1"/>
                </a:solidFill>
              </a:rPr>
              <a:t>broadcast</a:t>
            </a:r>
            <a:r>
              <a:rPr lang="en-US"/>
              <a:t> the value of the </a:t>
            </a:r>
            <a:r>
              <a:rPr lang="en-US">
                <a:solidFill>
                  <a:schemeClr val="accent6"/>
                </a:solidFill>
              </a:rPr>
              <a:t>operand</a:t>
            </a:r>
            <a:r>
              <a:rPr lang="en-US"/>
              <a:t>, if we will not get the value from the </a:t>
            </a:r>
            <a:r>
              <a:rPr lang="en-US">
                <a:solidFill>
                  <a:srgbClr val="0070C0"/>
                </a:solidFill>
              </a:rPr>
              <a:t>bypass</a:t>
            </a:r>
            <a:r>
              <a:rPr lang="en-US"/>
              <a:t> network</a:t>
            </a:r>
          </a:p>
          <a:p>
            <a:pPr lvl="1"/>
            <a:r>
              <a:rPr lang="en-US"/>
              <a:t>This will make the circuit </a:t>
            </a:r>
            <a:r>
              <a:rPr lang="en-US">
                <a:solidFill>
                  <a:srgbClr val="FF0000"/>
                </a:solidFill>
              </a:rPr>
              <a:t>slower</a:t>
            </a:r>
            <a:endParaRPr lang="en-IN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44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6CF4-2F3C-4AF6-93EB-88262E57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4081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to Wakeup, Bypass, Reg. Write and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787384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</a:t>
            </a:r>
            <a:r>
              <a:rPr lang="en-US" u="sng"/>
              <a:t>can</a:t>
            </a:r>
            <a:r>
              <a:rPr lang="en-US"/>
              <a:t> follow the same </a:t>
            </a:r>
            <a:r>
              <a:rPr lang="en-US">
                <a:solidFill>
                  <a:srgbClr val="0070C0"/>
                </a:solidFill>
              </a:rPr>
              <a:t>speculative wakeup </a:t>
            </a:r>
            <a:r>
              <a:rPr lang="en-US"/>
              <a:t>strategy and 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broadcast</a:t>
            </a:r>
            <a:r>
              <a:rPr lang="en-US"/>
              <a:t> a </a:t>
            </a:r>
            <a:r>
              <a:rPr lang="en-US">
                <a:solidFill>
                  <a:schemeClr val="tx2"/>
                </a:solidFill>
              </a:rPr>
              <a:t>tag</a:t>
            </a:r>
            <a:r>
              <a:rPr lang="en-US"/>
              <a:t> (in this case, id of ROB entry) immediately after an instruction is selected. </a:t>
            </a:r>
            <a:r>
              <a:rPr lang="en-US" err="1"/>
              <a:t>Tags+values</a:t>
            </a:r>
            <a:r>
              <a:rPr lang="en-US"/>
              <a:t> are broadcast when the instruction is in the write-back stage.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Instructions directly proceed from the </a:t>
            </a:r>
            <a:r>
              <a:rPr lang="en-US">
                <a:solidFill>
                  <a:schemeClr val="accent5"/>
                </a:solidFill>
              </a:rPr>
              <a:t>select</a:t>
            </a:r>
            <a:r>
              <a:rPr lang="en-US"/>
              <a:t> unit to the execution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All tags are </a:t>
            </a:r>
            <a:r>
              <a:rPr lang="en-US">
                <a:solidFill>
                  <a:srgbClr val="FF0000"/>
                </a:solidFill>
              </a:rPr>
              <a:t>ROB</a:t>
            </a:r>
            <a:r>
              <a:rPr lang="en-US"/>
              <a:t> ids.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After execution, we write the </a:t>
            </a:r>
            <a:r>
              <a:rPr lang="en-US">
                <a:solidFill>
                  <a:srgbClr val="FF0000"/>
                </a:solidFill>
              </a:rPr>
              <a:t>result</a:t>
            </a:r>
            <a:r>
              <a:rPr lang="en-US"/>
              <a:t> to the ROB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Commit is simple. We always have the </a:t>
            </a:r>
            <a:r>
              <a:rPr lang="en-US">
                <a:solidFill>
                  <a:srgbClr val="00B050"/>
                </a:solidFill>
              </a:rPr>
              <a:t>architectural state </a:t>
            </a:r>
            <a:r>
              <a:rPr lang="en-US"/>
              <a:t>in the ARF.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just need to </a:t>
            </a:r>
            <a:r>
              <a:rPr lang="en-US">
                <a:solidFill>
                  <a:srgbClr val="720F11"/>
                </a:solidFill>
              </a:rPr>
              <a:t>flush</a:t>
            </a:r>
            <a:r>
              <a:rPr lang="en-US"/>
              <a:t> the ROB.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45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36646-3220-45FF-93D1-D7F3FE25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026966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PRF based design </a:t>
            </a:r>
            <a:r>
              <a:rPr lang="en-US" err="1"/>
              <a:t>vs</a:t>
            </a:r>
            <a:r>
              <a:rPr lang="en-US"/>
              <a:t> ARF based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736" y="1067638"/>
            <a:ext cx="8290235" cy="4788217"/>
          </a:xfrm>
        </p:spPr>
        <p:txBody>
          <a:bodyPr/>
          <a:lstStyle/>
          <a:p>
            <a:r>
              <a:rPr lang="en-US"/>
              <a:t>     points in the </a:t>
            </a:r>
            <a:r>
              <a:rPr lang="en-US">
                <a:solidFill>
                  <a:schemeClr val="accent5"/>
                </a:solidFill>
              </a:rPr>
              <a:t>PRF</a:t>
            </a:r>
            <a:r>
              <a:rPr lang="en-US"/>
              <a:t> based design</a:t>
            </a:r>
          </a:p>
          <a:p>
            <a:pPr lvl="1"/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value</a:t>
            </a:r>
            <a:r>
              <a:rPr lang="en-US"/>
              <a:t> resides in only a single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location</a:t>
            </a:r>
            <a:r>
              <a:rPr lang="en-US"/>
              <a:t> (PRF). Multiple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copies</a:t>
            </a:r>
            <a:r>
              <a:rPr lang="en-US"/>
              <a:t> of values are never maintained. In a 64-bit </a:t>
            </a:r>
            <a:r>
              <a:rPr lang="en-US">
                <a:solidFill>
                  <a:srgbClr val="C00000"/>
                </a:solidFill>
              </a:rPr>
              <a:t>machine</a:t>
            </a:r>
            <a:r>
              <a:rPr lang="en-US"/>
              <a:t>, a value is 64 bits wide.</a:t>
            </a:r>
          </a:p>
          <a:p>
            <a:pPr lvl="1"/>
            <a:r>
              <a:rPr lang="en-US"/>
              <a:t>Each entry in the IW is smaller (values are not saved). </a:t>
            </a:r>
          </a:p>
          <a:p>
            <a:pPr lvl="1"/>
            <a:r>
              <a:rPr lang="en-US"/>
              <a:t>The broadcast also uses 7-bit tags</a:t>
            </a:r>
            <a:endParaRPr lang="en-US">
              <a:solidFill>
                <a:srgbClr val="C00000"/>
              </a:solidFill>
            </a:endParaRPr>
          </a:p>
          <a:p>
            <a:r>
              <a:rPr lang="en-US"/>
              <a:t>     Restoring state is complicated</a:t>
            </a:r>
          </a:p>
          <a:p>
            <a:r>
              <a:rPr lang="en-US"/>
              <a:t>  </a:t>
            </a:r>
          </a:p>
          <a:p>
            <a:r>
              <a:rPr lang="en-US"/>
              <a:t>     points in the </a:t>
            </a:r>
            <a:r>
              <a:rPr lang="en-US">
                <a:solidFill>
                  <a:srgbClr val="01708C"/>
                </a:solidFill>
              </a:rPr>
              <a:t>ARF</a:t>
            </a:r>
            <a:r>
              <a:rPr lang="en-US"/>
              <a:t> based design</a:t>
            </a:r>
          </a:p>
          <a:p>
            <a:pPr lvl="1"/>
            <a:r>
              <a:rPr lang="en-US"/>
              <a:t>Recovery from </a:t>
            </a:r>
            <a:r>
              <a:rPr lang="en-US" err="1">
                <a:solidFill>
                  <a:srgbClr val="FF0000"/>
                </a:solidFill>
              </a:rPr>
              <a:t>misspeculation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is easy</a:t>
            </a:r>
          </a:p>
          <a:p>
            <a:pPr lvl="1"/>
            <a:r>
              <a:rPr lang="en-US"/>
              <a:t>We do not need a </a:t>
            </a:r>
            <a:r>
              <a:rPr lang="en-US">
                <a:solidFill>
                  <a:srgbClr val="00B050"/>
                </a:solidFill>
              </a:rPr>
              <a:t>free list</a:t>
            </a:r>
          </a:p>
          <a:p>
            <a:r>
              <a:rPr lang="en-US"/>
              <a:t>     Values are stored at </a:t>
            </a:r>
            <a:r>
              <a:rPr lang="en-US">
                <a:solidFill>
                  <a:srgbClr val="C00000"/>
                </a:solidFill>
              </a:rPr>
              <a:t>multiple</a:t>
            </a:r>
            <a:r>
              <a:rPr lang="en-US"/>
              <a:t> places (ARF, ROB, IW)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39B2-1E90-4159-9130-22E54D5C7482}" type="slidenum">
              <a:rPr lang="en-IN" smtClean="0"/>
              <a:t>46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CDF77-0EFE-4B9F-BB9D-7F45392E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AC5ED6C-B30A-46F2-BE50-F4C7AD275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1002146"/>
            <a:ext cx="472917" cy="471340"/>
          </a:xfrm>
          <a:prstGeom prst="rect">
            <a:avLst/>
          </a:prstGeom>
        </p:spPr>
      </p:pic>
      <p:pic>
        <p:nvPicPr>
          <p:cNvPr id="7" name="Picture 6" descr="Background pattern, rectangle&#10;&#10;Description automatically generated">
            <a:extLst>
              <a:ext uri="{FF2B5EF4-FFF2-40B4-BE49-F238E27FC236}">
                <a16:creationId xmlns:a16="http://schemas.microsoft.com/office/drawing/2014/main" id="{AD5BC041-971A-4E08-8E70-EAF775FE9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85445" y="3490307"/>
            <a:ext cx="468088" cy="15805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CEAEB33-4F19-46C4-B8AE-EF4D10C4B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4280768"/>
            <a:ext cx="472917" cy="471340"/>
          </a:xfrm>
          <a:prstGeom prst="rect">
            <a:avLst/>
          </a:prstGeom>
        </p:spPr>
      </p:pic>
      <p:pic>
        <p:nvPicPr>
          <p:cNvPr id="9" name="Picture 8" descr="Background pattern, rectangle&#10;&#10;Description automatically generated">
            <a:extLst>
              <a:ext uri="{FF2B5EF4-FFF2-40B4-BE49-F238E27FC236}">
                <a16:creationId xmlns:a16="http://schemas.microsoft.com/office/drawing/2014/main" id="{CCDFE14A-27F0-4571-A9B9-6A950350C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85445" y="5665184"/>
            <a:ext cx="468088" cy="1580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6837BE-85BB-4968-99AE-5FE36F5B78B3}"/>
              </a:ext>
            </a:extLst>
          </p:cNvPr>
          <p:cNvCxnSpPr/>
          <p:nvPr/>
        </p:nvCxnSpPr>
        <p:spPr>
          <a:xfrm>
            <a:off x="1736437" y="3990109"/>
            <a:ext cx="8663709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21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72" y="4035623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47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96969" y="1634490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80712"/>
              <a:ext cx="1463078" cy="23497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Load Speculation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74582"/>
              <a:ext cx="1694278" cy="23497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Replay Mechanisms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43">
              <a:extLst>
                <a:ext uri="{FF2B5EF4-FFF2-40B4-BE49-F238E27FC236}">
                  <a16:creationId xmlns:a16="http://schemas.microsoft.com/office/drawing/2014/main" id="{C455B6A4-D6E1-4EB0-A28C-E3B0691A9BD2}"/>
                </a:ext>
              </a:extLst>
            </p:cNvPr>
            <p:cNvSpPr/>
            <p:nvPr/>
          </p:nvSpPr>
          <p:spPr>
            <a:xfrm rot="16200000">
              <a:off x="1555266" y="4152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BF080-2E44-4F77-9179-90FA00CF84A3}"/>
                </a:ext>
              </a:extLst>
            </p:cNvPr>
            <p:cNvSpPr txBox="1"/>
            <p:nvPr/>
          </p:nvSpPr>
          <p:spPr>
            <a:xfrm>
              <a:off x="1682080" y="4315742"/>
              <a:ext cx="267142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D743B0-1E43-4C2C-854D-2D55E361C200}"/>
                </a:ext>
              </a:extLst>
            </p:cNvPr>
            <p:cNvSpPr/>
            <p:nvPr/>
          </p:nvSpPr>
          <p:spPr>
            <a:xfrm>
              <a:off x="2096732" y="4210462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19" y="3343389"/>
            <a:ext cx="452559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Simpler Version of an OOO Processor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49" y="4091905"/>
            <a:ext cx="3507692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Compiler based Techniques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67120" y="4838228"/>
            <a:ext cx="454964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EPIC based Techniques: Intel Itanium</a:t>
            </a:r>
          </a:p>
        </p:txBody>
      </p:sp>
    </p:spTree>
    <p:extLst>
      <p:ext uri="{BB962C8B-B14F-4D97-AF65-F5344CB8AC3E}">
        <p14:creationId xmlns:p14="http://schemas.microsoft.com/office/powerpoint/2010/main" val="1080266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DF5B-C960-4ABA-9B04-43C6EE15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Compiler based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7468D-6F30-4BD8-91DE-83CF45C77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311" y="1439186"/>
            <a:ext cx="7356150" cy="681162"/>
          </a:xfrm>
        </p:spPr>
        <p:txBody>
          <a:bodyPr/>
          <a:lstStyle/>
          <a:p>
            <a:r>
              <a:rPr lang="en-US" sz="2800"/>
              <a:t>Can the compiler optimize the code?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505A5-2A97-4378-BFD4-52ACBDA1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C3F5B-0D2B-4D5E-974E-91AEDCE4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D9D671B-3174-4279-BD33-D87ED75C9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1292658"/>
            <a:ext cx="974219" cy="9742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41B810-3C90-4D07-96D4-AD741E592584}"/>
              </a:ext>
            </a:extLst>
          </p:cNvPr>
          <p:cNvGrpSpPr/>
          <p:nvPr/>
        </p:nvGrpSpPr>
        <p:grpSpPr>
          <a:xfrm>
            <a:off x="3391390" y="2663733"/>
            <a:ext cx="8835899" cy="2853371"/>
            <a:chOff x="1204780" y="2711972"/>
            <a:chExt cx="8835899" cy="2853371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AB1F40C9-C158-4B7E-B7CB-CA85900D5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780" y="2711972"/>
              <a:ext cx="693375" cy="691063"/>
            </a:xfrm>
            <a:prstGeom prst="rect">
              <a:avLst/>
            </a:prstGeom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E858D462-D179-4CFD-8D25-735591E8653F}"/>
                </a:ext>
              </a:extLst>
            </p:cNvPr>
            <p:cNvSpPr txBox="1">
              <a:spLocks/>
            </p:cNvSpPr>
            <p:nvPr/>
          </p:nvSpPr>
          <p:spPr>
            <a:xfrm>
              <a:off x="2684529" y="2721873"/>
              <a:ext cx="7356150" cy="6811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30188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Tx/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60375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55613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858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/>
                <a:t>Reduce code size</a:t>
              </a: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60987D97-0066-4ACA-A5A3-25A7A3FC6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090" y="3796705"/>
              <a:ext cx="693375" cy="691063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EA4D5409-EFFD-44B9-8866-D637233C7834}"/>
                </a:ext>
              </a:extLst>
            </p:cNvPr>
            <p:cNvSpPr txBox="1">
              <a:spLocks/>
            </p:cNvSpPr>
            <p:nvPr/>
          </p:nvSpPr>
          <p:spPr>
            <a:xfrm>
              <a:off x="2684529" y="3776524"/>
              <a:ext cx="7356150" cy="6811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30188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Tx/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60375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55613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858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/>
                <a:t>Increase ILP</a:t>
              </a: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99C707F7-0B60-43C1-A8C0-4780572F0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090" y="4863233"/>
              <a:ext cx="693375" cy="691063"/>
            </a:xfrm>
            <a:prstGeom prst="rect">
              <a:avLst/>
            </a:prstGeom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3ABD751-E943-4CCC-B9B0-4409B38DD720}"/>
                </a:ext>
              </a:extLst>
            </p:cNvPr>
            <p:cNvSpPr txBox="1">
              <a:spLocks/>
            </p:cNvSpPr>
            <p:nvPr/>
          </p:nvSpPr>
          <p:spPr>
            <a:xfrm>
              <a:off x="2684529" y="4884181"/>
              <a:ext cx="7356150" cy="6811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30188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Tx/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60375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55613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858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/>
                <a:t>Reduce slow instructions </a:t>
              </a:r>
              <a:br>
                <a:rPr lang="en-US" sz="2800"/>
              </a:br>
              <a:r>
                <a:rPr lang="en-US" sz="2800"/>
                <a:t>with fast 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669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9ACD-9523-4DAA-9FA9-A75A071C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Constant Folding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3DD78-5587-4AF7-BC45-4D80293E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D62FB-90FB-457C-8ADB-298CDA00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551-2712-401E-A061-E1B5AF33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85" y="1226502"/>
            <a:ext cx="4028037" cy="1674400"/>
          </a:xfrm>
          <a:prstGeom prst="rect">
            <a:avLst/>
          </a:prstGeom>
        </p:spPr>
      </p:pic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F3B89D10-A237-4CF6-914A-4C4D51B66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2139107" y="3079855"/>
            <a:ext cx="1598764" cy="1598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94A40D-9645-4E7D-975B-69138849F544}"/>
              </a:ext>
            </a:extLst>
          </p:cNvPr>
          <p:cNvSpPr txBox="1"/>
          <p:nvPr/>
        </p:nvSpPr>
        <p:spPr>
          <a:xfrm>
            <a:off x="3812120" y="3359033"/>
            <a:ext cx="535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can directly </a:t>
            </a:r>
            <a:r>
              <a:rPr lang="en-US" sz="2400">
                <a:solidFill>
                  <a:srgbClr val="FF0000"/>
                </a:solidFill>
              </a:rPr>
              <a:t>replace</a:t>
            </a:r>
            <a:r>
              <a:rPr lang="en-US" sz="2400"/>
              <a:t> </a:t>
            </a:r>
            <a:r>
              <a:rPr lang="en-US" sz="2400" i="1"/>
              <a:t>a </a:t>
            </a:r>
            <a:r>
              <a:rPr lang="en-US" sz="2400"/>
              <a:t>with 10, </a:t>
            </a:r>
            <a:r>
              <a:rPr lang="en-US" sz="2400" i="1"/>
              <a:t>b </a:t>
            </a:r>
            <a:r>
              <a:rPr lang="en-US" sz="2400"/>
              <a:t>with 20, and </a:t>
            </a:r>
            <a:r>
              <a:rPr lang="en-US" sz="2400" i="1"/>
              <a:t>c </a:t>
            </a:r>
            <a:r>
              <a:rPr lang="en-US" sz="2400"/>
              <a:t>with 400 </a:t>
            </a:r>
          </a:p>
        </p:txBody>
      </p:sp>
    </p:spTree>
    <p:extLst>
      <p:ext uri="{BB962C8B-B14F-4D97-AF65-F5344CB8AC3E}">
        <p14:creationId xmlns:p14="http://schemas.microsoft.com/office/powerpoint/2010/main" val="247722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9ADA-243D-440A-B285-328B237E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Aggressive Speculation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786317-0E45-4E71-92CB-14DF3FE9F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516503"/>
              </p:ext>
            </p:extLst>
          </p:nvPr>
        </p:nvGraphicFramePr>
        <p:xfrm>
          <a:off x="1881188" y="1279525"/>
          <a:ext cx="84284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46E57-1291-4BB9-94FB-9C0E7A13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C067F-1583-4422-A349-8E3AEFEC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788EA-8C54-4A7D-BF2C-B59360B0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 Reduction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E3738-A3ED-46FD-8425-052EE9F1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AEB46-7A4A-45FC-9BFE-2541775B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39EFB-E22E-4311-A92C-34BCE9E50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08" y="1357245"/>
            <a:ext cx="3715268" cy="1448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2A9D2C-3222-4578-A11D-185888B58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008" y="3429001"/>
            <a:ext cx="6020640" cy="1467055"/>
          </a:xfrm>
          <a:prstGeom prst="rect">
            <a:avLst/>
          </a:prstGeom>
        </p:spPr>
      </p:pic>
      <p:pic>
        <p:nvPicPr>
          <p:cNvPr id="8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59934A43-776B-4550-8B71-AE2646164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670171" y="1444903"/>
            <a:ext cx="1598764" cy="12675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056AF33-1F8B-4365-8161-42704F5E6B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1828087" y="3596791"/>
            <a:ext cx="1153103" cy="121707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9401D6-548B-4BDA-AF50-6025396754F7}"/>
              </a:ext>
            </a:extLst>
          </p:cNvPr>
          <p:cNvSpPr/>
          <p:nvPr/>
        </p:nvSpPr>
        <p:spPr>
          <a:xfrm>
            <a:off x="7917432" y="1646240"/>
            <a:ext cx="1642369" cy="4350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slow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A9EC0F-1BF5-4563-B113-A535F6243828}"/>
              </a:ext>
            </a:extLst>
          </p:cNvPr>
          <p:cNvSpPr/>
          <p:nvPr/>
        </p:nvSpPr>
        <p:spPr>
          <a:xfrm>
            <a:off x="7917432" y="3474536"/>
            <a:ext cx="1642369" cy="4350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2192556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C8212-885E-4932-992E-62410E10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Subexpression 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DB9E4-BA63-4DCF-A2C5-83D0FCE6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033" y="4513406"/>
            <a:ext cx="6858000" cy="11038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Each line in the second example corresponds to one line of assembly code.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</a:t>
            </a:r>
            <a:r>
              <a:rPr lang="en-US">
                <a:solidFill>
                  <a:srgbClr val="FF0000"/>
                </a:solidFill>
              </a:rPr>
              <a:t>do not </a:t>
            </a:r>
            <a:r>
              <a:rPr lang="en-US"/>
              <a:t>compute (</a:t>
            </a:r>
            <a:r>
              <a:rPr lang="en-US" err="1"/>
              <a:t>a+b</a:t>
            </a:r>
            <a:r>
              <a:rPr lang="en-US"/>
              <a:t>) many times.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B099A-ACDF-4A59-945F-05408781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182E6-F918-4AEC-8F70-915E3495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9B893-73DF-4377-AFC8-1FEED0E10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763" y="1097281"/>
            <a:ext cx="5227781" cy="875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F7071-34E6-4F1F-BA89-E043E6536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283" y="2739183"/>
            <a:ext cx="3898511" cy="1379634"/>
          </a:xfrm>
          <a:prstGeom prst="rect">
            <a:avLst/>
          </a:prstGeom>
        </p:spPr>
      </p:pic>
      <p:pic>
        <p:nvPicPr>
          <p:cNvPr id="8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C9A279C8-0C5C-4A60-A013-63F31C4AFA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853997" y="984275"/>
            <a:ext cx="1598764" cy="12675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5FD66FD-0040-49B0-BF79-83841DFB3E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2076828" y="2887587"/>
            <a:ext cx="1153103" cy="12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42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EA0C-2889-487B-BE5F-DD5289DC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 Code Elimination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D2DE2-6A53-4EE4-9025-17D2CE2E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58028-E855-4F9C-B62E-144F5D0F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B71FED-F153-4EC5-BD32-0B46F1546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389" y="2141109"/>
            <a:ext cx="4877223" cy="257578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5D387DB-BEB7-4CC7-BC08-34CB3DC79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2591735" y="3497382"/>
            <a:ext cx="1153103" cy="1217078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F4D342A4-4F6E-4FE4-825A-C7EFF57FE40F}"/>
              </a:ext>
            </a:extLst>
          </p:cNvPr>
          <p:cNvSpPr/>
          <p:nvPr/>
        </p:nvSpPr>
        <p:spPr>
          <a:xfrm>
            <a:off x="4027503" y="3844032"/>
            <a:ext cx="168676" cy="52378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CD73-75E7-45F9-948C-3F4C31F6ED11}"/>
              </a:ext>
            </a:extLst>
          </p:cNvPr>
          <p:cNvSpPr txBox="1"/>
          <p:nvPr/>
        </p:nvSpPr>
        <p:spPr>
          <a:xfrm>
            <a:off x="2452942" y="428791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Dead code</a:t>
            </a:r>
          </a:p>
        </p:txBody>
      </p:sp>
    </p:spTree>
    <p:extLst>
      <p:ext uri="{BB962C8B-B14F-4D97-AF65-F5344CB8AC3E}">
        <p14:creationId xmlns:p14="http://schemas.microsoft.com/office/powerpoint/2010/main" val="18586972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A191-8A8D-498B-8C0F-02AAFD01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Silent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E7F2F-C77D-45A7-AB40-352F5DA2D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679" y="4567134"/>
            <a:ext cx="6858000" cy="8908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Silent stores write the same value that is already present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C1B99-1AA3-4D6F-8D9A-6AA2A84D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C0E16-2FDC-4FEE-B2F9-569F3CFE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1F9B2-4654-4DE8-9356-610C9EA56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031" y="1368987"/>
            <a:ext cx="6538527" cy="22557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57A03C1-DE2A-4F79-B05E-6A6373FF0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2232129" y="2458696"/>
            <a:ext cx="1153103" cy="1217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FB660A-B605-4806-A181-CDDF60B1A571}"/>
              </a:ext>
            </a:extLst>
          </p:cNvPr>
          <p:cNvSpPr txBox="1"/>
          <p:nvPr/>
        </p:nvSpPr>
        <p:spPr>
          <a:xfrm>
            <a:off x="2267443" y="343479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Silent</a:t>
            </a:r>
          </a:p>
          <a:p>
            <a:r>
              <a:rPr lang="en-US"/>
              <a:t>store</a:t>
            </a:r>
          </a:p>
        </p:txBody>
      </p:sp>
    </p:spTree>
    <p:extLst>
      <p:ext uri="{BB962C8B-B14F-4D97-AF65-F5344CB8AC3E}">
        <p14:creationId xmlns:p14="http://schemas.microsoft.com/office/powerpoint/2010/main" val="1204512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3947-23E8-4E62-98FB-63F5D56B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DE256-004A-4AA2-A41F-5393523AE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E6266-B900-4B04-B5AC-FD74E31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3AF58-FA2B-44E7-9030-5CB25863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3E0622-173D-4907-81AC-2B697D4886B3}"/>
              </a:ext>
            </a:extLst>
          </p:cNvPr>
          <p:cNvSpPr/>
          <p:nvPr/>
        </p:nvSpPr>
        <p:spPr>
          <a:xfrm>
            <a:off x="3929849" y="2175030"/>
            <a:ext cx="4731798" cy="20773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Loop Based Optimizations</a:t>
            </a:r>
          </a:p>
        </p:txBody>
      </p:sp>
    </p:spTree>
    <p:extLst>
      <p:ext uri="{BB962C8B-B14F-4D97-AF65-F5344CB8AC3E}">
        <p14:creationId xmlns:p14="http://schemas.microsoft.com/office/powerpoint/2010/main" val="119878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D41F-E9C1-4700-847D-7DEB8E76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Invariant based Code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CE93D-943E-4C7D-88AE-6AAD50EB1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5148470"/>
            <a:ext cx="8200975" cy="9501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There is no point setting (</a:t>
            </a:r>
            <a:r>
              <a:rPr lang="en-US" err="1"/>
              <a:t>val</a:t>
            </a:r>
            <a:r>
              <a:rPr lang="en-US"/>
              <a:t> = 5) repeatedly.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7F9CD-DEBC-4350-9F13-D8DB4381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E0653-4D90-4460-821A-6CB1814D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E4D2D-ABA7-4F2A-BB86-F102B9286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023" y="1162893"/>
            <a:ext cx="4629796" cy="1619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4FC89-A6EE-4FC9-A4C4-3BF5ACE9E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023" y="3126609"/>
            <a:ext cx="4639322" cy="169568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451DD0-0160-4FA3-AE0A-23B7A8E7C767}"/>
              </a:ext>
            </a:extLst>
          </p:cNvPr>
          <p:cNvSpPr/>
          <p:nvPr/>
        </p:nvSpPr>
        <p:spPr>
          <a:xfrm>
            <a:off x="1621322" y="1423456"/>
            <a:ext cx="1632771" cy="4373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Original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E37980-816F-46E5-80B2-053EF0634FE8}"/>
              </a:ext>
            </a:extLst>
          </p:cNvPr>
          <p:cNvSpPr/>
          <p:nvPr/>
        </p:nvSpPr>
        <p:spPr>
          <a:xfrm>
            <a:off x="1589543" y="3455603"/>
            <a:ext cx="1632771" cy="10799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Loop Invariants Moved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DA9BBB1-37F0-4BEE-8590-5E4F13384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1899" flipH="1">
            <a:off x="3174079" y="3237237"/>
            <a:ext cx="996786" cy="9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591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E37D-1AB4-4593-B44C-3C9E6621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Induction Variable based Optimization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9DD36-E278-4872-8DE3-B3EE9092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EFA65-7275-4612-9522-D5C18123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75CB2-5BAF-4C32-8524-B74CEB904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84" y="999411"/>
            <a:ext cx="5096586" cy="1609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AE3F8-2C04-4612-A4BC-5D664F127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85" y="3071869"/>
            <a:ext cx="5068007" cy="20862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AD168A-4EB7-4C46-88CA-66569A15F5A4}"/>
              </a:ext>
            </a:extLst>
          </p:cNvPr>
          <p:cNvSpPr/>
          <p:nvPr/>
        </p:nvSpPr>
        <p:spPr>
          <a:xfrm>
            <a:off x="1725963" y="1367064"/>
            <a:ext cx="1632771" cy="4373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Original</a:t>
            </a:r>
          </a:p>
        </p:txBody>
      </p:sp>
      <p:pic>
        <p:nvPicPr>
          <p:cNvPr id="10" name="Content Placeholder 9" descr="Shape, arrow&#10;&#10;Description automatically generated">
            <a:extLst>
              <a:ext uri="{FF2B5EF4-FFF2-40B4-BE49-F238E27FC236}">
                <a16:creationId xmlns:a16="http://schemas.microsoft.com/office/drawing/2014/main" id="{928450BF-1DC0-4CB1-9F91-682409DDE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6009" flipH="1">
            <a:off x="6416191" y="583437"/>
            <a:ext cx="2004579" cy="200457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E88DE2-0C05-4100-A662-1C9221D35805}"/>
              </a:ext>
            </a:extLst>
          </p:cNvPr>
          <p:cNvSpPr txBox="1"/>
          <p:nvPr/>
        </p:nvSpPr>
        <p:spPr>
          <a:xfrm>
            <a:off x="8867634" y="126256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Induction</a:t>
            </a:r>
          </a:p>
          <a:p>
            <a:r>
              <a:rPr lang="en-US"/>
              <a:t>variable</a:t>
            </a:r>
          </a:p>
        </p:txBody>
      </p:sp>
      <p:pic>
        <p:nvPicPr>
          <p:cNvPr id="12" name="Content Placeholder 9" descr="Shape, arrow&#10;&#10;Description automatically generated">
            <a:extLst>
              <a:ext uri="{FF2B5EF4-FFF2-40B4-BE49-F238E27FC236}">
                <a16:creationId xmlns:a16="http://schemas.microsoft.com/office/drawing/2014/main" id="{A8E78D5B-89C7-4DA8-98A7-4481898EF9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6009" flipH="1">
            <a:off x="6781654" y="3112713"/>
            <a:ext cx="2004579" cy="2004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464C96-9CE2-46FF-9078-DFD3524DC6B2}"/>
              </a:ext>
            </a:extLst>
          </p:cNvPr>
          <p:cNvSpPr txBox="1"/>
          <p:nvPr/>
        </p:nvSpPr>
        <p:spPr>
          <a:xfrm>
            <a:off x="9200746" y="3653336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Replace</a:t>
            </a:r>
          </a:p>
          <a:p>
            <a:r>
              <a:rPr lang="en-US"/>
              <a:t>a multiply</a:t>
            </a:r>
          </a:p>
          <a:p>
            <a:r>
              <a:rPr lang="en-US"/>
              <a:t>with an add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CF6BFC-5358-48E9-AD94-7E93A4D5CB50}"/>
              </a:ext>
            </a:extLst>
          </p:cNvPr>
          <p:cNvSpPr/>
          <p:nvPr/>
        </p:nvSpPr>
        <p:spPr>
          <a:xfrm>
            <a:off x="1725963" y="3937147"/>
            <a:ext cx="1632771" cy="4373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Optimized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79D92-E1A5-46D6-9D37-E73A0118C93C}"/>
              </a:ext>
            </a:extLst>
          </p:cNvPr>
          <p:cNvSpPr txBox="1"/>
          <p:nvPr/>
        </p:nvSpPr>
        <p:spPr>
          <a:xfrm>
            <a:off x="2172071" y="5438188"/>
            <a:ext cx="8233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An add operation is </a:t>
            </a:r>
            <a:r>
              <a:rPr lang="en-US" sz="2000">
                <a:solidFill>
                  <a:srgbClr val="00B050"/>
                </a:solidFill>
              </a:rPr>
              <a:t>faster</a:t>
            </a:r>
            <a:r>
              <a:rPr lang="en-US" sz="2000"/>
              <a:t> than a multiply operation. Hence, it makes</a:t>
            </a:r>
            <a:br>
              <a:rPr lang="en-US" sz="2000"/>
            </a:br>
            <a:r>
              <a:rPr lang="en-US" sz="2000"/>
              <a:t>sense to </a:t>
            </a:r>
            <a:r>
              <a:rPr lang="en-US" sz="2000">
                <a:solidFill>
                  <a:srgbClr val="FF0000"/>
                </a:solidFill>
              </a:rPr>
              <a:t>replace</a:t>
            </a:r>
            <a:r>
              <a:rPr lang="en-US" sz="2000"/>
              <a:t> multiplies with adds.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517E7-95F1-4D3C-87B6-E2A289E57863}"/>
              </a:ext>
            </a:extLst>
          </p:cNvPr>
          <p:cNvSpPr txBox="1"/>
          <p:nvPr/>
        </p:nvSpPr>
        <p:spPr>
          <a:xfrm>
            <a:off x="4218441" y="3114600"/>
            <a:ext cx="4122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4007065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DBCE-2ED7-4A02-8DFD-393DB110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Fusion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442368-F9ED-42A7-B970-3C5C41BB5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8434" y="4082673"/>
            <a:ext cx="6218383" cy="11804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891C9-E1DF-4773-8AFC-28077393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95320-5152-439C-9F2A-29BF5BED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0E71D-CA18-428B-BA08-3EBA15936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34" y="1097281"/>
            <a:ext cx="6601212" cy="162816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7C4398-D603-4C69-8426-82C3E9A50F16}"/>
              </a:ext>
            </a:extLst>
          </p:cNvPr>
          <p:cNvSpPr/>
          <p:nvPr/>
        </p:nvSpPr>
        <p:spPr>
          <a:xfrm>
            <a:off x="1820614" y="1692702"/>
            <a:ext cx="1632771" cy="4373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Original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A7F4DA-33AC-48BD-905F-66394FD223E3}"/>
              </a:ext>
            </a:extLst>
          </p:cNvPr>
          <p:cNvSpPr/>
          <p:nvPr/>
        </p:nvSpPr>
        <p:spPr>
          <a:xfrm>
            <a:off x="1820614" y="4397486"/>
            <a:ext cx="1632771" cy="4373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Optimized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2D6694-D8A1-420F-9580-66497C1811C2}"/>
              </a:ext>
            </a:extLst>
          </p:cNvPr>
          <p:cNvSpPr/>
          <p:nvPr/>
        </p:nvSpPr>
        <p:spPr>
          <a:xfrm>
            <a:off x="4182862" y="3511639"/>
            <a:ext cx="3826276" cy="38577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Fuse the loops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AA42C-BD5E-48FB-8772-D7D15D89D000}"/>
              </a:ext>
            </a:extLst>
          </p:cNvPr>
          <p:cNvSpPr txBox="1"/>
          <p:nvPr/>
        </p:nvSpPr>
        <p:spPr>
          <a:xfrm>
            <a:off x="2083293" y="5387671"/>
            <a:ext cx="762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Loop fusion </a:t>
            </a:r>
            <a:r>
              <a:rPr lang="en-US">
                <a:solidFill>
                  <a:srgbClr val="FF0000"/>
                </a:solidFill>
              </a:rPr>
              <a:t>reduces</a:t>
            </a:r>
            <a:r>
              <a:rPr lang="en-US"/>
              <a:t> the instruction </a:t>
            </a:r>
            <a:r>
              <a:rPr lang="en-US">
                <a:solidFill>
                  <a:srgbClr val="00B050"/>
                </a:solidFill>
              </a:rPr>
              <a:t>count</a:t>
            </a:r>
            <a:r>
              <a:rPr lang="en-US"/>
              <a:t> and the number of branches</a:t>
            </a:r>
          </a:p>
          <a:p>
            <a:r>
              <a:rPr lang="en-US"/>
              <a:t>significantly</a:t>
            </a:r>
          </a:p>
        </p:txBody>
      </p:sp>
    </p:spTree>
    <p:extLst>
      <p:ext uri="{BB962C8B-B14F-4D97-AF65-F5344CB8AC3E}">
        <p14:creationId xmlns:p14="http://schemas.microsoft.com/office/powerpoint/2010/main" val="879813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63D5-FCDF-4C1F-935C-47171B84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164" y="122552"/>
            <a:ext cx="6858000" cy="822960"/>
          </a:xfrm>
        </p:spPr>
        <p:txBody>
          <a:bodyPr/>
          <a:lstStyle/>
          <a:p>
            <a:r>
              <a:rPr lang="en-US"/>
              <a:t>Loop Unrolling - I</a:t>
            </a:r>
          </a:p>
        </p:txBody>
      </p:sp>
      <p:pic>
        <p:nvPicPr>
          <p:cNvPr id="7" name="Content Placeholder 6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BE47ABB9-E42F-4361-9679-B63B85C8B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85" y="1199626"/>
            <a:ext cx="6124430" cy="474446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D6641-02B2-4C80-A8F3-1554E749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DC990-0937-400E-AFFC-58B42521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FA3F71-19B4-4AFC-B4E6-B96697B2F408}"/>
              </a:ext>
            </a:extLst>
          </p:cNvPr>
          <p:cNvSpPr/>
          <p:nvPr/>
        </p:nvSpPr>
        <p:spPr>
          <a:xfrm>
            <a:off x="6601737" y="1286900"/>
            <a:ext cx="2299316" cy="44274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Original loop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94CB96-BE0D-4123-80BA-1094BA2FF857}"/>
              </a:ext>
            </a:extLst>
          </p:cNvPr>
          <p:cNvSpPr/>
          <p:nvPr/>
        </p:nvSpPr>
        <p:spPr>
          <a:xfrm>
            <a:off x="4490331" y="2376737"/>
            <a:ext cx="2299316" cy="44274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Assembly code</a:t>
            </a:r>
          </a:p>
        </p:txBody>
      </p:sp>
    </p:spTree>
    <p:extLst>
      <p:ext uri="{BB962C8B-B14F-4D97-AF65-F5344CB8AC3E}">
        <p14:creationId xmlns:p14="http://schemas.microsoft.com/office/powerpoint/2010/main" val="2520757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0C5C7-4F39-4033-93ED-82DB6BD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B85D9-2E2E-45A2-A1AE-A3419989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45CAB-BB06-4F10-BC23-69DEB5E3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653" y="0"/>
            <a:ext cx="6858000" cy="822960"/>
          </a:xfrm>
        </p:spPr>
        <p:txBody>
          <a:bodyPr/>
          <a:lstStyle/>
          <a:p>
            <a:r>
              <a:rPr lang="en-US"/>
              <a:t>Loop Unrolling - 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64A03-1144-4133-9FB6-CFFB281F2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63" y="499654"/>
            <a:ext cx="8421275" cy="585869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3A886F-870F-4538-8134-76F3B9EA9695}"/>
              </a:ext>
            </a:extLst>
          </p:cNvPr>
          <p:cNvSpPr/>
          <p:nvPr/>
        </p:nvSpPr>
        <p:spPr>
          <a:xfrm>
            <a:off x="7190577" y="3989304"/>
            <a:ext cx="3116061" cy="144383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rgbClr val="FF0000"/>
                </a:solidFill>
              </a:rPr>
              <a:t>Advantage</a:t>
            </a:r>
            <a:r>
              <a:rPr lang="en-US"/>
              <a:t>: fewer total instructions and specifically fewer branch instructions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5D79887-6C0C-4505-8574-C35307579829}"/>
              </a:ext>
            </a:extLst>
          </p:cNvPr>
          <p:cNvSpPr/>
          <p:nvPr/>
        </p:nvSpPr>
        <p:spPr>
          <a:xfrm>
            <a:off x="8590625" y="3568824"/>
            <a:ext cx="594804" cy="420481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0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0A9B-1168-42A0-BE5B-36567FF0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429017" cy="822960"/>
          </a:xfrm>
        </p:spPr>
        <p:txBody>
          <a:bodyPr/>
          <a:lstStyle/>
          <a:p>
            <a:r>
              <a:rPr lang="en-US"/>
              <a:t>Address Speculation: Predict the memory address of a load or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C8E04-64E9-42F0-B0F2-3A66F9F98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4373217"/>
            <a:ext cx="8138027" cy="1258281"/>
          </a:xfrm>
        </p:spPr>
        <p:txBody>
          <a:bodyPr/>
          <a:lstStyle/>
          <a:p>
            <a:r>
              <a:rPr lang="en-US" sz="2400">
                <a:solidFill>
                  <a:srgbClr val="0070C0"/>
                </a:solidFill>
              </a:rPr>
              <a:t>Predict last address</a:t>
            </a:r>
            <a:r>
              <a:rPr lang="en-US" sz="2400"/>
              <a:t>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Use a simple predictor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F4FD6-7126-4924-9F12-C141EC45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D989C-0CC3-48EB-B1B6-847C212A6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B76C07C-B590-430E-B16C-DF3E7F61BE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66246" y="1097281"/>
            <a:ext cx="5892738" cy="3077472"/>
            <a:chOff x="1206" y="691"/>
            <a:chExt cx="2562" cy="133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9068C49-6205-4EA7-A17E-2793D25D274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06" y="691"/>
              <a:ext cx="2562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90A8A030-4B43-49C4-B303-747A33F47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695"/>
              <a:ext cx="293" cy="1309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348B9F61-D839-413D-ABBC-CFB6789F9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1392"/>
              <a:ext cx="367" cy="287"/>
            </a:xfrm>
            <a:prstGeom prst="rect">
              <a:avLst/>
            </a:prstGeom>
            <a:solidFill>
              <a:srgbClr val="D0E69E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6C73F9FB-8BEB-43D2-9846-941F7A5B2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" y="701"/>
              <a:ext cx="235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5B1005AE-D941-4C8F-AA1D-74ABE86A4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1991"/>
              <a:ext cx="236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8276E3DE-181B-4779-9D78-751E0D5AE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1195"/>
              <a:ext cx="294" cy="169"/>
            </a:xfrm>
            <a:prstGeom prst="rect">
              <a:avLst/>
            </a:prstGeom>
            <a:solidFill>
              <a:srgbClr val="D5F6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9AB94449-B928-4E4F-BA46-003050D487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0" y="706"/>
              <a:ext cx="0" cy="415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70D808B-01C2-4EFC-8AF1-274F1CE50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706"/>
              <a:ext cx="66" cy="115"/>
            </a:xfrm>
            <a:custGeom>
              <a:avLst/>
              <a:gdLst>
                <a:gd name="T0" fmla="*/ 68 w 137"/>
                <a:gd name="T1" fmla="*/ 170 h 239"/>
                <a:gd name="T2" fmla="*/ 137 w 137"/>
                <a:gd name="T3" fmla="*/ 239 h 239"/>
                <a:gd name="T4" fmla="*/ 68 w 137"/>
                <a:gd name="T5" fmla="*/ 0 h 239"/>
                <a:gd name="T6" fmla="*/ 0 w 137"/>
                <a:gd name="T7" fmla="*/ 239 h 239"/>
                <a:gd name="T8" fmla="*/ 68 w 137"/>
                <a:gd name="T9" fmla="*/ 17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39">
                  <a:moveTo>
                    <a:pt x="68" y="170"/>
                  </a:moveTo>
                  <a:lnTo>
                    <a:pt x="137" y="239"/>
                  </a:lnTo>
                  <a:lnTo>
                    <a:pt x="68" y="0"/>
                  </a:lnTo>
                  <a:lnTo>
                    <a:pt x="0" y="239"/>
                  </a:lnTo>
                  <a:lnTo>
                    <a:pt x="68" y="170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DAD8F0F4-08C3-466B-82EF-0A1164361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0" y="1553"/>
              <a:ext cx="0" cy="415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D0634C03-8690-45E5-A7CA-6588908C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854"/>
              <a:ext cx="66" cy="114"/>
            </a:xfrm>
            <a:custGeom>
              <a:avLst/>
              <a:gdLst>
                <a:gd name="T0" fmla="*/ 68 w 137"/>
                <a:gd name="T1" fmla="*/ 68 h 238"/>
                <a:gd name="T2" fmla="*/ 0 w 137"/>
                <a:gd name="T3" fmla="*/ 0 h 238"/>
                <a:gd name="T4" fmla="*/ 68 w 137"/>
                <a:gd name="T5" fmla="*/ 238 h 238"/>
                <a:gd name="T6" fmla="*/ 137 w 137"/>
                <a:gd name="T7" fmla="*/ 0 h 238"/>
                <a:gd name="T8" fmla="*/ 68 w 137"/>
                <a:gd name="T9" fmla="*/ 6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38">
                  <a:moveTo>
                    <a:pt x="68" y="68"/>
                  </a:moveTo>
                  <a:lnTo>
                    <a:pt x="0" y="0"/>
                  </a:lnTo>
                  <a:lnTo>
                    <a:pt x="68" y="238"/>
                  </a:lnTo>
                  <a:lnTo>
                    <a:pt x="137" y="0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F017F0B6-BDAA-4ED8-A4B1-70E27924D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1461"/>
              <a:ext cx="1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-serif"/>
                </a:rPr>
                <a:t>PC</a:t>
              </a:r>
              <a:endParaRPr lang="en-US" alt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95814D4-53FE-4235-9E8C-8960BD52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1267"/>
              <a:ext cx="930" cy="261"/>
            </a:xfrm>
            <a:custGeom>
              <a:avLst/>
              <a:gdLst>
                <a:gd name="T0" fmla="*/ 0 w 1938"/>
                <a:gd name="T1" fmla="*/ 545 h 545"/>
                <a:gd name="T2" fmla="*/ 777 w 1938"/>
                <a:gd name="T3" fmla="*/ 545 h 545"/>
                <a:gd name="T4" fmla="*/ 777 w 1938"/>
                <a:gd name="T5" fmla="*/ 0 h 545"/>
                <a:gd name="T6" fmla="*/ 1938 w 1938"/>
                <a:gd name="T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8" h="545">
                  <a:moveTo>
                    <a:pt x="0" y="545"/>
                  </a:moveTo>
                  <a:lnTo>
                    <a:pt x="777" y="545"/>
                  </a:lnTo>
                  <a:lnTo>
                    <a:pt x="777" y="0"/>
                  </a:lnTo>
                  <a:lnTo>
                    <a:pt x="1938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50E1AB4-1375-4A28-B92F-C20A98E5A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1239"/>
              <a:ext cx="97" cy="56"/>
            </a:xfrm>
            <a:custGeom>
              <a:avLst/>
              <a:gdLst>
                <a:gd name="T0" fmla="*/ 58 w 202"/>
                <a:gd name="T1" fmla="*/ 58 h 116"/>
                <a:gd name="T2" fmla="*/ 0 w 202"/>
                <a:gd name="T3" fmla="*/ 116 h 116"/>
                <a:gd name="T4" fmla="*/ 202 w 202"/>
                <a:gd name="T5" fmla="*/ 58 h 116"/>
                <a:gd name="T6" fmla="*/ 0 w 202"/>
                <a:gd name="T7" fmla="*/ 0 h 116"/>
                <a:gd name="T8" fmla="*/ 58 w 202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6">
                  <a:moveTo>
                    <a:pt x="58" y="58"/>
                  </a:moveTo>
                  <a:lnTo>
                    <a:pt x="0" y="116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BA5C3ED1-3669-47DF-AC5F-4335F8E7F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" y="1543"/>
              <a:ext cx="4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i="1">
                  <a:solidFill>
                    <a:srgbClr val="000000"/>
                  </a:solidFill>
                  <a:latin typeface="sans-serif"/>
                </a:rPr>
                <a:t>n </a:t>
              </a:r>
              <a:r>
                <a:rPr lang="en-US" altLang="en-US" sz="2000">
                  <a:solidFill>
                    <a:srgbClr val="000000"/>
                  </a:solidFill>
                  <a:latin typeface="sans-serif"/>
                </a:rPr>
                <a:t>LSB bits</a:t>
              </a:r>
              <a:endParaRPr lang="en-US" altLang="en-US" sz="2800" i="1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29E93551-54C6-410B-B2D8-CF78E9ABA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" y="1678"/>
              <a:ext cx="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40B81E4C-BA8C-41DA-806D-416F5B436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766"/>
              <a:ext cx="1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145561B0-1212-4576-8450-6D551F358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" y="901"/>
              <a:ext cx="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9B41F52E-9D82-443A-BD86-BEECD31F4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" y="901"/>
              <a:ext cx="1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 </a:t>
              </a:r>
              <a:endParaRPr lang="en-US" alt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31B3CCA7-D0AC-441D-A751-8A10A7471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" y="1125"/>
              <a:ext cx="56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76B14F5F-1C67-4AB6-96D6-76DE56E89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8" y="1550"/>
              <a:ext cx="55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ED248377-0E8D-47E8-AA4C-B6B7A42B09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7" y="1275"/>
              <a:ext cx="916" cy="0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07ECE2A5-7B25-4555-854E-5A0DF86D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1244"/>
              <a:ext cx="111" cy="63"/>
            </a:xfrm>
            <a:custGeom>
              <a:avLst/>
              <a:gdLst>
                <a:gd name="T0" fmla="*/ 66 w 231"/>
                <a:gd name="T1" fmla="*/ 66 h 132"/>
                <a:gd name="T2" fmla="*/ 0 w 231"/>
                <a:gd name="T3" fmla="*/ 132 h 132"/>
                <a:gd name="T4" fmla="*/ 231 w 231"/>
                <a:gd name="T5" fmla="*/ 66 h 132"/>
                <a:gd name="T6" fmla="*/ 0 w 231"/>
                <a:gd name="T7" fmla="*/ 0 h 132"/>
                <a:gd name="T8" fmla="*/ 66 w 231"/>
                <a:gd name="T9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2">
                  <a:moveTo>
                    <a:pt x="66" y="66"/>
                  </a:moveTo>
                  <a:lnTo>
                    <a:pt x="0" y="132"/>
                  </a:lnTo>
                  <a:lnTo>
                    <a:pt x="231" y="66"/>
                  </a:lnTo>
                  <a:lnTo>
                    <a:pt x="0" y="0"/>
                  </a:lnTo>
                  <a:lnTo>
                    <a:pt x="66" y="66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36F20046-F8E2-4C92-B477-F8189E913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105"/>
              <a:ext cx="61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  <a:latin typeface="sans-serif"/>
                </a:rPr>
                <a:t>Load address </a:t>
              </a:r>
              <a:endParaRPr lang="en-US" altLang="en-US" sz="2800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2A98163-4C99-4CEC-A683-3A7C69AD8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" y="781"/>
              <a:ext cx="17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7A5EBEA-C1F3-4C07-B92D-3BDFFD0F8886}"/>
              </a:ext>
            </a:extLst>
          </p:cNvPr>
          <p:cNvSpPr txBox="1"/>
          <p:nvPr/>
        </p:nvSpPr>
        <p:spPr>
          <a:xfrm>
            <a:off x="4683986" y="1250711"/>
            <a:ext cx="183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/>
              <a:t>2</a:t>
            </a:r>
            <a:r>
              <a:rPr lang="en-US" baseline="30000"/>
              <a:t>n</a:t>
            </a:r>
            <a:r>
              <a:rPr lang="en-US"/>
              <a:t> entries</a:t>
            </a:r>
          </a:p>
        </p:txBody>
      </p:sp>
    </p:spTree>
    <p:extLst>
      <p:ext uri="{BB962C8B-B14F-4D97-AF65-F5344CB8AC3E}">
        <p14:creationId xmlns:p14="http://schemas.microsoft.com/office/powerpoint/2010/main" val="1189120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E6266-B900-4B04-B5AC-FD74E31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3AF58-FA2B-44E7-9030-5CB25863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3E0622-173D-4907-81AC-2B697D4886B3}"/>
              </a:ext>
            </a:extLst>
          </p:cNvPr>
          <p:cNvSpPr/>
          <p:nvPr/>
        </p:nvSpPr>
        <p:spPr>
          <a:xfrm>
            <a:off x="3929849" y="2175030"/>
            <a:ext cx="4731798" cy="20773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Software Pipelining</a:t>
            </a:r>
          </a:p>
        </p:txBody>
      </p:sp>
    </p:spTree>
    <p:extLst>
      <p:ext uri="{BB962C8B-B14F-4D97-AF65-F5344CB8AC3E}">
        <p14:creationId xmlns:p14="http://schemas.microsoft.com/office/powerpoint/2010/main" val="12073624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5A428-AE86-4509-96B1-C4E906AB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D5A28-F817-42D8-9FAC-BC5DDD9B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CE80F-21F6-4184-9017-A6153B91A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84" y="150664"/>
            <a:ext cx="6380432" cy="6103398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EBB6AD46-6661-4E79-B418-71DB9BAFC8C4}"/>
              </a:ext>
            </a:extLst>
          </p:cNvPr>
          <p:cNvSpPr/>
          <p:nvPr/>
        </p:nvSpPr>
        <p:spPr>
          <a:xfrm>
            <a:off x="8022454" y="3923931"/>
            <a:ext cx="115410" cy="46163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E431BA1-CD33-4613-8758-388A2F208184}"/>
              </a:ext>
            </a:extLst>
          </p:cNvPr>
          <p:cNvSpPr/>
          <p:nvPr/>
        </p:nvSpPr>
        <p:spPr>
          <a:xfrm>
            <a:off x="8022454" y="4458069"/>
            <a:ext cx="115410" cy="46163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CCC2D52C-CCC9-4120-905E-D70802C60A3A}"/>
              </a:ext>
            </a:extLst>
          </p:cNvPr>
          <p:cNvSpPr/>
          <p:nvPr/>
        </p:nvSpPr>
        <p:spPr>
          <a:xfrm>
            <a:off x="8022454" y="4981854"/>
            <a:ext cx="115410" cy="46163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F3A101-B8E9-4905-8132-F6BB1E333CB7}"/>
              </a:ext>
            </a:extLst>
          </p:cNvPr>
          <p:cNvSpPr/>
          <p:nvPr/>
        </p:nvSpPr>
        <p:spPr>
          <a:xfrm>
            <a:off x="8472344" y="3968318"/>
            <a:ext cx="417250" cy="3728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FD2844-6FD0-4D1F-BBCA-712B6C9FFAAB}"/>
              </a:ext>
            </a:extLst>
          </p:cNvPr>
          <p:cNvSpPr/>
          <p:nvPr/>
        </p:nvSpPr>
        <p:spPr>
          <a:xfrm>
            <a:off x="8472344" y="4502456"/>
            <a:ext cx="417250" cy="3728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3A4CD7-AFE7-4A54-B82E-AABD3768B489}"/>
              </a:ext>
            </a:extLst>
          </p:cNvPr>
          <p:cNvSpPr/>
          <p:nvPr/>
        </p:nvSpPr>
        <p:spPr>
          <a:xfrm>
            <a:off x="8472344" y="5055830"/>
            <a:ext cx="417250" cy="3728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738558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A706-3C7A-40A0-A772-58AA47D5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Visualization of the Execution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06C52-7E51-490D-9423-9D9519C4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567BD-ABCA-4B0D-81F9-73FC209E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62</a:t>
            </a:fld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7CF3FA0A-A182-428B-BD32-530CBB00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64" y="1025084"/>
            <a:ext cx="6792273" cy="4115374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16DD88F3-5CE7-411A-B09F-AC513DE5E323}"/>
              </a:ext>
            </a:extLst>
          </p:cNvPr>
          <p:cNvSpPr txBox="1"/>
          <p:nvPr/>
        </p:nvSpPr>
        <p:spPr>
          <a:xfrm>
            <a:off x="2699863" y="5400293"/>
            <a:ext cx="650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</a:t>
            </a:r>
            <a:r>
              <a:rPr lang="en-US" dirty="0">
                <a:solidFill>
                  <a:srgbClr val="00B050"/>
                </a:solidFill>
              </a:rPr>
              <a:t>create</a:t>
            </a:r>
            <a:r>
              <a:rPr lang="en-US" dirty="0"/>
              <a:t> our loops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differently</a:t>
            </a:r>
            <a:r>
              <a:rPr lang="en-US" dirty="0"/>
              <a:t>. Execute instructions from </a:t>
            </a:r>
            <a:br>
              <a:rPr lang="en-US" dirty="0"/>
            </a:br>
            <a:r>
              <a:rPr lang="en-US" dirty="0"/>
              <a:t>different iterations.  </a:t>
            </a:r>
          </a:p>
        </p:txBody>
      </p:sp>
      <p:pic>
        <p:nvPicPr>
          <p:cNvPr id="104" name="Picture 103" descr="A picture containing text&#10;&#10;Description automatically generated">
            <a:extLst>
              <a:ext uri="{FF2B5EF4-FFF2-40B4-BE49-F238E27FC236}">
                <a16:creationId xmlns:a16="http://schemas.microsoft.com/office/drawing/2014/main" id="{3285207F-FD8C-4F9B-9F6F-9F94F2CAD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80" y="5271422"/>
            <a:ext cx="965200" cy="9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443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729A-8294-4121-B507-F28C80F8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29" y="122552"/>
            <a:ext cx="6858000" cy="822960"/>
          </a:xfrm>
        </p:spPr>
        <p:txBody>
          <a:bodyPr/>
          <a:lstStyle/>
          <a:p>
            <a:r>
              <a:rPr lang="en-US"/>
              <a:t>Can we execute instructions in this order?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5FB6D-A7C8-42B3-B950-B7E27058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A1934-A313-4849-ACE1-AFA6D699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63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ED8F0E-5F8F-41E4-8039-06107D11189C}"/>
              </a:ext>
            </a:extLst>
          </p:cNvPr>
          <p:cNvSpPr txBox="1"/>
          <p:nvPr/>
        </p:nvSpPr>
        <p:spPr>
          <a:xfrm>
            <a:off x="4585505" y="5049043"/>
            <a:ext cx="218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</a:t>
            </a:r>
            <a:r>
              <a:rPr lang="en-US" baseline="30000"/>
              <a:t>0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S</a:t>
            </a:r>
            <a:r>
              <a:rPr lang="en-US" baseline="30000">
                <a:sym typeface="Wingdings" panose="05000000000000000000" pitchFamily="2" charset="2"/>
              </a:rPr>
              <a:t>1</a:t>
            </a:r>
            <a:r>
              <a:rPr lang="en-US">
                <a:sym typeface="Wingdings" panose="05000000000000000000" pitchFamily="2" charset="2"/>
              </a:rPr>
              <a:t>  L</a:t>
            </a:r>
            <a:r>
              <a:rPr lang="en-US" baseline="30000">
                <a:sym typeface="Wingdings" panose="05000000000000000000" pitchFamily="2" charset="2"/>
              </a:rPr>
              <a:t>2</a:t>
            </a:r>
            <a:endParaRPr lang="en-US" baseline="300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2980DD-8322-4D04-8037-87A9FF42F8FE}"/>
              </a:ext>
            </a:extLst>
          </p:cNvPr>
          <p:cNvSpPr txBox="1"/>
          <p:nvPr/>
        </p:nvSpPr>
        <p:spPr>
          <a:xfrm>
            <a:off x="4585505" y="5447517"/>
            <a:ext cx="218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</a:t>
            </a:r>
            <a:r>
              <a:rPr lang="en-US" baseline="30000"/>
              <a:t>1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S</a:t>
            </a:r>
            <a:r>
              <a:rPr lang="en-US" baseline="30000">
                <a:sym typeface="Wingdings" panose="05000000000000000000" pitchFamily="2" charset="2"/>
              </a:rPr>
              <a:t>2</a:t>
            </a:r>
            <a:r>
              <a:rPr lang="en-US">
                <a:sym typeface="Wingdings" panose="05000000000000000000" pitchFamily="2" charset="2"/>
              </a:rPr>
              <a:t>  L</a:t>
            </a:r>
            <a:r>
              <a:rPr lang="en-US" baseline="30000">
                <a:sym typeface="Wingdings" panose="05000000000000000000" pitchFamily="2" charset="2"/>
              </a:rPr>
              <a:t>3</a:t>
            </a:r>
            <a:endParaRPr lang="en-US" baseline="300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F9B86C-AB18-42AC-AB85-CE346604DC09}"/>
              </a:ext>
            </a:extLst>
          </p:cNvPr>
          <p:cNvSpPr txBox="1"/>
          <p:nvPr/>
        </p:nvSpPr>
        <p:spPr>
          <a:xfrm>
            <a:off x="4585504" y="5866256"/>
            <a:ext cx="218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S</a:t>
            </a:r>
            <a:r>
              <a:rPr lang="en-US" baseline="30000">
                <a:sym typeface="Wingdings" panose="05000000000000000000" pitchFamily="2" charset="2"/>
              </a:rPr>
              <a:t>3</a:t>
            </a:r>
            <a:r>
              <a:rPr lang="en-US">
                <a:sym typeface="Wingdings" panose="05000000000000000000" pitchFamily="2" charset="2"/>
              </a:rPr>
              <a:t>  L</a:t>
            </a:r>
            <a:r>
              <a:rPr lang="en-US" baseline="30000">
                <a:sym typeface="Wingdings" panose="05000000000000000000" pitchFamily="2" charset="2"/>
              </a:rPr>
              <a:t>4</a:t>
            </a:r>
            <a:endParaRPr lang="en-US" baseline="30000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79E3AA9C-B078-418A-A96B-B5DDEA6AAD85}"/>
              </a:ext>
            </a:extLst>
          </p:cNvPr>
          <p:cNvSpPr/>
          <p:nvPr/>
        </p:nvSpPr>
        <p:spPr>
          <a:xfrm>
            <a:off x="4258323" y="5113538"/>
            <a:ext cx="195309" cy="112205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134FA5-2D9D-4D6F-9EAD-20EF9CB04227}"/>
              </a:ext>
            </a:extLst>
          </p:cNvPr>
          <p:cNvSpPr txBox="1"/>
          <p:nvPr/>
        </p:nvSpPr>
        <p:spPr>
          <a:xfrm>
            <a:off x="2946171" y="5164487"/>
            <a:ext cx="1524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Order of</a:t>
            </a:r>
          </a:p>
          <a:p>
            <a:r>
              <a:rPr lang="en-US"/>
              <a:t>operations</a:t>
            </a:r>
          </a:p>
          <a:p>
            <a:r>
              <a:rPr lang="en-US"/>
              <a:t>in a row</a:t>
            </a:r>
          </a:p>
        </p:txBody>
      </p:sp>
      <p:pic>
        <p:nvPicPr>
          <p:cNvPr id="51" name="Picture 50" descr="Shape&#10;&#10;Description automatically generated">
            <a:extLst>
              <a:ext uri="{FF2B5EF4-FFF2-40B4-BE49-F238E27FC236}">
                <a16:creationId xmlns:a16="http://schemas.microsoft.com/office/drawing/2014/main" id="{7C9B6B63-9EF6-46CE-AEEA-1241DA185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61" y="3863157"/>
            <a:ext cx="1223179" cy="95684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38DCDCF-0B4E-4A53-ACD8-06E13C8F35B9}"/>
              </a:ext>
            </a:extLst>
          </p:cNvPr>
          <p:cNvSpPr txBox="1"/>
          <p:nvPr/>
        </p:nvSpPr>
        <p:spPr>
          <a:xfrm>
            <a:off x="7860354" y="4820005"/>
            <a:ext cx="27709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Treat each </a:t>
            </a:r>
            <a:r>
              <a:rPr lang="en-US">
                <a:solidFill>
                  <a:srgbClr val="FF0000"/>
                </a:solidFill>
              </a:rPr>
              <a:t>row</a:t>
            </a:r>
            <a:r>
              <a:rPr lang="en-US"/>
              <a:t> as</a:t>
            </a:r>
            <a:br>
              <a:rPr lang="en-US"/>
            </a:br>
            <a:r>
              <a:rPr lang="en-US"/>
              <a:t>a </a:t>
            </a:r>
            <a:r>
              <a:rPr lang="en-US">
                <a:solidFill>
                  <a:srgbClr val="00B050"/>
                </a:solidFill>
              </a:rPr>
              <a:t>pipeline stage</a:t>
            </a:r>
            <a:r>
              <a:rPr lang="en-US"/>
              <a:t>. </a:t>
            </a:r>
            <a:r>
              <a:rPr lang="en-US">
                <a:solidFill>
                  <a:srgbClr val="0070C0"/>
                </a:solidFill>
              </a:rPr>
              <a:t>Execute</a:t>
            </a:r>
          </a:p>
          <a:p>
            <a:r>
              <a:rPr lang="en-US"/>
              <a:t>instructions from different</a:t>
            </a:r>
          </a:p>
          <a:p>
            <a:r>
              <a:rPr lang="en-US"/>
              <a:t>iterations roughly at the</a:t>
            </a:r>
            <a:br>
              <a:rPr lang="en-US"/>
            </a:br>
            <a:r>
              <a:rPr lang="en-US"/>
              <a:t>same time.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00ECA-691D-4E6C-BD4A-D5C2409A7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781" y="548700"/>
            <a:ext cx="5077415" cy="42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6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0A24-4781-4FD2-9B30-D44BC324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Software 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DE1B7-DFDE-4514-ACF9-ECD3B0310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130436" cy="46767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B050"/>
                </a:solidFill>
              </a:rPr>
              <a:t>Consider</a:t>
            </a:r>
            <a:r>
              <a:rPr lang="en-US"/>
              <a:t> this order: </a:t>
            </a:r>
          </a:p>
          <a:p>
            <a:r>
              <a:rPr lang="en-US"/>
              <a:t>	I</a:t>
            </a:r>
            <a:r>
              <a:rPr lang="en-US" baseline="30000"/>
              <a:t>0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S</a:t>
            </a:r>
            <a:r>
              <a:rPr lang="en-US" baseline="30000">
                <a:sym typeface="Wingdings" panose="05000000000000000000" pitchFamily="2" charset="2"/>
              </a:rPr>
              <a:t>1</a:t>
            </a:r>
            <a:r>
              <a:rPr lang="en-US">
                <a:sym typeface="Wingdings" panose="05000000000000000000" pitchFamily="2" charset="2"/>
              </a:rPr>
              <a:t>  L</a:t>
            </a:r>
            <a:r>
              <a:rPr lang="en-US" baseline="30000">
                <a:sym typeface="Wingdings" panose="05000000000000000000" pitchFamily="2" charset="2"/>
              </a:rPr>
              <a:t>2</a:t>
            </a:r>
            <a:r>
              <a:rPr lang="en-US">
                <a:sym typeface="Wingdings" panose="05000000000000000000" pitchFamily="2" charset="2"/>
              </a:rPr>
              <a:t>  I</a:t>
            </a:r>
            <a:r>
              <a:rPr lang="en-US" baseline="30000">
                <a:sym typeface="Wingdings" panose="05000000000000000000" pitchFamily="2" charset="2"/>
              </a:rPr>
              <a:t>1</a:t>
            </a:r>
            <a:r>
              <a:rPr lang="en-US">
                <a:sym typeface="Wingdings" panose="05000000000000000000" pitchFamily="2" charset="2"/>
              </a:rPr>
              <a:t>  S</a:t>
            </a:r>
            <a:r>
              <a:rPr lang="en-US" baseline="30000">
                <a:sym typeface="Wingdings" panose="05000000000000000000" pitchFamily="2" charset="2"/>
              </a:rPr>
              <a:t>2</a:t>
            </a:r>
            <a:r>
              <a:rPr lang="en-US">
                <a:sym typeface="Wingdings" panose="05000000000000000000" pitchFamily="2" charset="2"/>
              </a:rPr>
              <a:t>  L</a:t>
            </a:r>
            <a:r>
              <a:rPr lang="en-US" baseline="30000">
                <a:sym typeface="Wingdings" panose="05000000000000000000" pitchFamily="2" charset="2"/>
              </a:rPr>
              <a:t>3</a:t>
            </a:r>
            <a:r>
              <a:rPr lang="en-US">
                <a:sym typeface="Wingdings" panose="05000000000000000000" pitchFamily="2" charset="2"/>
              </a:rPr>
              <a:t>  I</a:t>
            </a:r>
            <a:r>
              <a:rPr lang="en-US" baseline="30000">
                <a:sym typeface="Wingdings" panose="05000000000000000000" pitchFamily="2" charset="2"/>
              </a:rPr>
              <a:t>2</a:t>
            </a:r>
            <a:r>
              <a:rPr lang="en-US">
                <a:sym typeface="Wingdings" panose="05000000000000000000" pitchFamily="2" charset="2"/>
              </a:rPr>
              <a:t>  S</a:t>
            </a:r>
            <a:r>
              <a:rPr lang="en-US" baseline="30000">
                <a:sym typeface="Wingdings" panose="05000000000000000000" pitchFamily="2" charset="2"/>
              </a:rPr>
              <a:t>3</a:t>
            </a:r>
            <a:r>
              <a:rPr lang="en-US">
                <a:sym typeface="Wingdings" panose="05000000000000000000" pitchFamily="2" charset="2"/>
              </a:rPr>
              <a:t>  L</a:t>
            </a:r>
            <a:r>
              <a:rPr lang="en-US" baseline="30000">
                <a:sym typeface="Wingdings" panose="05000000000000000000" pitchFamily="2" charset="2"/>
              </a:rPr>
              <a:t>4</a:t>
            </a:r>
            <a:r>
              <a:rPr lang="en-US">
                <a:sym typeface="Wingdings" panose="05000000000000000000" pitchFamily="2" charset="2"/>
              </a:rPr>
              <a:t> </a:t>
            </a:r>
          </a:p>
          <a:p>
            <a:endParaRPr lang="en-US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 </a:t>
            </a:r>
            <a:r>
              <a:rPr lang="en-US">
                <a:solidFill>
                  <a:schemeClr val="accent1"/>
                </a:solidFill>
              </a:rPr>
              <a:t>gap</a:t>
            </a:r>
            <a:r>
              <a:rPr lang="en-US"/>
              <a:t> between the L, S, and I blocks is one block</a:t>
            </a:r>
          </a:p>
          <a:p>
            <a:pPr marL="573088" lvl="1" indent="-342900"/>
            <a:r>
              <a:rPr lang="en-US"/>
              <a:t>This means that we can </a:t>
            </a:r>
            <a:r>
              <a:rPr lang="en-US">
                <a:solidFill>
                  <a:srgbClr val="0070C0"/>
                </a:solidFill>
              </a:rPr>
              <a:t>absorb</a:t>
            </a:r>
            <a:r>
              <a:rPr lang="en-US"/>
              <a:t> delays</a:t>
            </a:r>
          </a:p>
          <a:p>
            <a:pPr marL="573088" lvl="1" indent="-342900"/>
            <a:r>
              <a:rPr lang="en-US"/>
              <a:t>We can </a:t>
            </a:r>
            <a:r>
              <a:rPr lang="en-US">
                <a:solidFill>
                  <a:srgbClr val="00B050"/>
                </a:solidFill>
              </a:rPr>
              <a:t>accommodate</a:t>
            </a:r>
            <a:r>
              <a:rPr lang="en-US"/>
              <a:t> multi-cycle loads without stalls</a:t>
            </a:r>
          </a:p>
          <a:p>
            <a:pPr marL="573088" lvl="1" indent="-342900"/>
            <a:r>
              <a:rPr lang="en-US"/>
              <a:t>The blocks I, S, and L can possibly be executed </a:t>
            </a:r>
            <a:r>
              <a:rPr lang="en-US">
                <a:solidFill>
                  <a:srgbClr val="9F2241"/>
                </a:solidFill>
              </a:rPr>
              <a:t>concurrently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There is a </a:t>
            </a:r>
            <a:r>
              <a:rPr lang="en-US">
                <a:solidFill>
                  <a:srgbClr val="E21A23"/>
                </a:solidFill>
              </a:rPr>
              <a:t>problem</a:t>
            </a:r>
          </a:p>
          <a:p>
            <a:pPr marL="573088" lvl="1" indent="-342900"/>
            <a:r>
              <a:rPr lang="en-US"/>
              <a:t>How do we </a:t>
            </a:r>
            <a:r>
              <a:rPr lang="en-US">
                <a:solidFill>
                  <a:srgbClr val="0070C0"/>
                </a:solidFill>
              </a:rPr>
              <a:t>execute</a:t>
            </a:r>
            <a:r>
              <a:rPr lang="en-US"/>
              <a:t> three blocks (belonging to different iterations) possibly concurrently? </a:t>
            </a:r>
          </a:p>
          <a:p>
            <a:pPr marL="573088" lvl="1" indent="-342900"/>
            <a:r>
              <a:rPr lang="en-US" b="1">
                <a:solidFill>
                  <a:srgbClr val="00B050"/>
                </a:solidFill>
              </a:rPr>
              <a:t>Solution</a:t>
            </a:r>
            <a:r>
              <a:rPr lang="en-US"/>
              <a:t>: Use different loop iterators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AD98A-3F58-42F4-8242-47EEA986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143FE-3AFD-4694-807B-8626CC3F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705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4B46-1C7B-40F9-BE3D-6F7BAE51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Loop Iterators: Group of 3 iterations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7EED-2994-4172-9FA3-626437A7F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39E16-4845-45F7-832B-9B208FB5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02492-43CA-4FC8-A5C6-FCF110D9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DD373-6FC2-415D-8AE7-38A3D0BFA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75" y="919466"/>
            <a:ext cx="4201111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822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E2C3-E54F-42E9-9E11-F15E6EF1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919" y="73831"/>
            <a:ext cx="6858000" cy="822960"/>
          </a:xfrm>
        </p:spPr>
        <p:txBody>
          <a:bodyPr/>
          <a:lstStyle/>
          <a:p>
            <a:r>
              <a:rPr lang="en-US"/>
              <a:t>Code with Different Loop Iterators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1EA37-E261-4053-9279-2A442C7F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F2409-8DF1-4DB9-8FFB-65D1E894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4F436-1109-4557-A42D-D02B4687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377" y="615972"/>
            <a:ext cx="6518794" cy="56454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DAB48F-9EA4-461B-9A09-8EFB89751950}"/>
              </a:ext>
            </a:extLst>
          </p:cNvPr>
          <p:cNvSpPr/>
          <p:nvPr/>
        </p:nvSpPr>
        <p:spPr>
          <a:xfrm>
            <a:off x="7720084" y="5281684"/>
            <a:ext cx="2739640" cy="9589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Unroll the loop 3 times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5DF48DE-6992-4A91-A909-5C422E9DCF18}"/>
              </a:ext>
            </a:extLst>
          </p:cNvPr>
          <p:cNvSpPr/>
          <p:nvPr/>
        </p:nvSpPr>
        <p:spPr>
          <a:xfrm>
            <a:off x="5932227" y="708451"/>
            <a:ext cx="450376" cy="151490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15ADD0AF-9E5D-4461-AB24-EA2B3388B6CF}"/>
              </a:ext>
            </a:extLst>
          </p:cNvPr>
          <p:cNvSpPr/>
          <p:nvPr/>
        </p:nvSpPr>
        <p:spPr>
          <a:xfrm>
            <a:off x="5932228" y="2606723"/>
            <a:ext cx="395785" cy="156949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F1E3EFB-D57F-42F8-8D7A-CB5411547DEC}"/>
              </a:ext>
            </a:extLst>
          </p:cNvPr>
          <p:cNvSpPr/>
          <p:nvPr/>
        </p:nvSpPr>
        <p:spPr>
          <a:xfrm>
            <a:off x="5945876" y="4531511"/>
            <a:ext cx="395785" cy="156949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0C85197-D3E7-463D-ACDF-81DC875CF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99" y="1074566"/>
            <a:ext cx="728730" cy="7287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C3EC8A-B8C9-447D-8249-3ED1AEFC24DC}"/>
              </a:ext>
            </a:extLst>
          </p:cNvPr>
          <p:cNvSpPr txBox="1"/>
          <p:nvPr/>
        </p:nvSpPr>
        <p:spPr>
          <a:xfrm>
            <a:off x="7405445" y="958071"/>
            <a:ext cx="3301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We cannot execute S1</a:t>
            </a:r>
          </a:p>
          <a:p>
            <a:r>
              <a:rPr lang="en-US" sz="2000"/>
              <a:t>and L2 in parallel because</a:t>
            </a:r>
          </a:p>
          <a:p>
            <a:r>
              <a:rPr lang="en-US" sz="2000"/>
              <a:t>of the dependence on r5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46DCBCD-68FC-4D63-8832-8D3F6297392C}"/>
              </a:ext>
            </a:extLst>
          </p:cNvPr>
          <p:cNvSpPr/>
          <p:nvPr/>
        </p:nvSpPr>
        <p:spPr>
          <a:xfrm>
            <a:off x="7344729" y="896792"/>
            <a:ext cx="3206352" cy="1164021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5A954-8E1C-4D15-BE9A-9ADE9116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5A6F0-9C41-4545-A3C6-770CEDFF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31FD1-9E10-4BD8-98E7-D15AE661F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834" y="29846"/>
            <a:ext cx="6738936" cy="637095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1451DC-6666-4452-8BF8-194004EE30CA}"/>
              </a:ext>
            </a:extLst>
          </p:cNvPr>
          <p:cNvSpPr/>
          <p:nvPr/>
        </p:nvSpPr>
        <p:spPr>
          <a:xfrm>
            <a:off x="6928514" y="914402"/>
            <a:ext cx="3248167" cy="173326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If we had 32 registers, we could do this very easily</a:t>
            </a:r>
          </a:p>
          <a:p>
            <a:pPr algn="ctr"/>
            <a:r>
              <a:rPr lang="en-US" sz="2400"/>
              <a:t>and elegantly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43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8DF1-10F3-4DA8-9F58-8530D2CB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Epilogue and Prologue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6D7E5-6C84-45FF-A35B-8CCA80E1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4A061-AFFB-4F7B-8D61-823DDB88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C802D8-643A-4996-A159-3AA75C874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38" y="1166497"/>
            <a:ext cx="6268325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31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7EA0-349A-4138-9293-FEEF06FC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without Unrolling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3D840-A59F-4E63-BA91-ACCD6261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47172-2AD2-4E62-AD25-9DE5C8C8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2A6F2-8431-4EA1-913E-C064FF88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124" y="765643"/>
            <a:ext cx="9121876" cy="266845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03ABBD-7063-4AE3-9413-BD2E738B98B7}"/>
              </a:ext>
            </a:extLst>
          </p:cNvPr>
          <p:cNvSpPr/>
          <p:nvPr/>
        </p:nvSpPr>
        <p:spPr>
          <a:xfrm>
            <a:off x="3347750" y="4002172"/>
            <a:ext cx="5390866" cy="23167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 = -1; t = B[0]; </a:t>
            </a:r>
          </a:p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.loop </a:t>
            </a:r>
            <a:r>
              <a:rPr lang="en-US">
                <a:solidFill>
                  <a:srgbClr val="0070C0"/>
                </a:solidFill>
              </a:rPr>
              <a:t>if</a:t>
            </a:r>
            <a:r>
              <a:rPr lang="en-US"/>
              <a:t> (</a:t>
            </a:r>
            <a:r>
              <a:rPr lang="en-US" err="1"/>
              <a:t>i</a:t>
            </a:r>
            <a:r>
              <a:rPr lang="en-US"/>
              <a:t> &lt; 298) {</a:t>
            </a:r>
          </a:p>
          <a:p>
            <a:r>
              <a:rPr lang="en-US"/>
              <a:t>       </a:t>
            </a:r>
            <a:r>
              <a:rPr lang="en-US" err="1"/>
              <a:t>i</a:t>
            </a:r>
            <a:r>
              <a:rPr lang="en-US"/>
              <a:t>++; </a:t>
            </a:r>
          </a:p>
          <a:p>
            <a:r>
              <a:rPr lang="en-US"/>
              <a:t>       A[</a:t>
            </a:r>
            <a:r>
              <a:rPr lang="en-US" err="1"/>
              <a:t>i</a:t>
            </a:r>
            <a:r>
              <a:rPr lang="en-US"/>
              <a:t>] = t; </a:t>
            </a:r>
          </a:p>
          <a:p>
            <a:r>
              <a:rPr lang="en-US"/>
              <a:t>       t = B[i+1];</a:t>
            </a:r>
          </a:p>
          <a:p>
            <a:r>
              <a:rPr lang="en-US"/>
              <a:t>}</a:t>
            </a:r>
          </a:p>
          <a:p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A[299]  = t;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59104FD-7CF4-4F66-A061-644BC06EC84B}"/>
              </a:ext>
            </a:extLst>
          </p:cNvPr>
          <p:cNvSpPr/>
          <p:nvPr/>
        </p:nvSpPr>
        <p:spPr>
          <a:xfrm>
            <a:off x="5768454" y="3410181"/>
            <a:ext cx="655093" cy="591990"/>
          </a:xfrm>
          <a:prstGeom prst="down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2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EC9C-8CB6-4323-80FB-B297F4E7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Stride based Address Pattern</a:t>
            </a:r>
          </a:p>
        </p:txBody>
      </p:sp>
      <p:pic>
        <p:nvPicPr>
          <p:cNvPr id="7" name="Content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8BF14C9E-F000-470B-A25D-866A1486A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56" y="887381"/>
            <a:ext cx="8961998" cy="522187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9FBF8-926F-4C7A-AA74-A3DE8B14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E6520-BF0E-4E3E-BEFF-E60B551A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</a:t>
            </a:fld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C86FA54-3C43-4492-836F-5925B90D0079}"/>
              </a:ext>
            </a:extLst>
          </p:cNvPr>
          <p:cNvSpPr/>
          <p:nvPr/>
        </p:nvSpPr>
        <p:spPr>
          <a:xfrm>
            <a:off x="1608636" y="4609640"/>
            <a:ext cx="543961" cy="45057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FC5196F-A3BA-43EE-A6E9-E3F55E06165D}"/>
              </a:ext>
            </a:extLst>
          </p:cNvPr>
          <p:cNvSpPr/>
          <p:nvPr/>
        </p:nvSpPr>
        <p:spPr>
          <a:xfrm>
            <a:off x="1608635" y="5134158"/>
            <a:ext cx="543961" cy="450574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1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50D41-674E-418D-87CA-D2044410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Unrolling and Mixing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69A09-707C-409C-9BF3-793DE957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DA5C3-96D0-4612-9F47-8734063E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1310BA-C136-488F-AE29-9E6488B56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456" y="1097282"/>
            <a:ext cx="8403921" cy="46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981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4" y="961439"/>
            <a:ext cx="1732816" cy="822960"/>
          </a:xfrm>
        </p:spPr>
        <p:txBody>
          <a:bodyPr/>
          <a:lstStyle/>
          <a:p>
            <a:r>
              <a:rPr lang="en-US"/>
              <a:t>Contents</a:t>
            </a:r>
          </a:p>
        </p:txBody>
      </p:sp>
      <p:pic>
        <p:nvPicPr>
          <p:cNvPr id="33" name="Picture 32" descr="Shape, arrow&#10;&#10;Description automatically generated">
            <a:extLst>
              <a:ext uri="{FF2B5EF4-FFF2-40B4-BE49-F238E27FC236}">
                <a16:creationId xmlns:a16="http://schemas.microsoft.com/office/drawing/2014/main" id="{720B12FF-CA6E-41D6-BD5D-1D381B696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81" y="4838129"/>
            <a:ext cx="567506" cy="451118"/>
          </a:xfrm>
          <a:prstGeom prst="rect">
            <a:avLst/>
          </a:prstGeom>
        </p:spPr>
      </p:pic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71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D02FB5-481D-4615-840A-0E7B5B66A7D1}"/>
              </a:ext>
            </a:extLst>
          </p:cNvPr>
          <p:cNvGrpSpPr/>
          <p:nvPr/>
        </p:nvGrpSpPr>
        <p:grpSpPr>
          <a:xfrm>
            <a:off x="3596969" y="1634490"/>
            <a:ext cx="5893723" cy="4328019"/>
            <a:chOff x="1497072" y="2280989"/>
            <a:chExt cx="3863858" cy="2753494"/>
          </a:xfrm>
        </p:grpSpPr>
        <p:sp>
          <p:nvSpPr>
            <p:cNvPr id="25" name="Round Same Side Corner Rectangle 3">
              <a:extLst>
                <a:ext uri="{FF2B5EF4-FFF2-40B4-BE49-F238E27FC236}">
                  <a16:creationId xmlns:a16="http://schemas.microsoft.com/office/drawing/2014/main" id="{60CE969A-8E8C-4101-AC98-B096A9ACC698}"/>
                </a:ext>
              </a:extLst>
            </p:cNvPr>
            <p:cNvSpPr/>
            <p:nvPr/>
          </p:nvSpPr>
          <p:spPr>
            <a:xfrm rot="16200000">
              <a:off x="1555266" y="2222795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055CB7-5E06-4341-A468-83DE59C907CF}"/>
                </a:ext>
              </a:extLst>
            </p:cNvPr>
            <p:cNvSpPr txBox="1"/>
            <p:nvPr/>
          </p:nvSpPr>
          <p:spPr>
            <a:xfrm>
              <a:off x="1703624" y="2386268"/>
              <a:ext cx="224054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C1E1A9-EE5A-47D7-AAE0-11B15C9218EF}"/>
                </a:ext>
              </a:extLst>
            </p:cNvPr>
            <p:cNvSpPr/>
            <p:nvPr/>
          </p:nvSpPr>
          <p:spPr>
            <a:xfrm>
              <a:off x="2096732" y="2280989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C50E9C-F030-4868-ACB6-66CB2949DE4B}"/>
                </a:ext>
              </a:extLst>
            </p:cNvPr>
            <p:cNvSpPr txBox="1"/>
            <p:nvPr/>
          </p:nvSpPr>
          <p:spPr>
            <a:xfrm>
              <a:off x="2156182" y="2380712"/>
              <a:ext cx="1463078" cy="23497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Load Speculation</a:t>
              </a:r>
            </a:p>
          </p:txBody>
        </p:sp>
        <p:sp>
          <p:nvSpPr>
            <p:cNvPr id="29" name="Round Same Side Corner Rectangle 19">
              <a:extLst>
                <a:ext uri="{FF2B5EF4-FFF2-40B4-BE49-F238E27FC236}">
                  <a16:creationId xmlns:a16="http://schemas.microsoft.com/office/drawing/2014/main" id="{CF6814CC-CED0-4731-A30F-8BAE64684DCA}"/>
                </a:ext>
              </a:extLst>
            </p:cNvPr>
            <p:cNvSpPr/>
            <p:nvPr/>
          </p:nvSpPr>
          <p:spPr>
            <a:xfrm rot="16200000">
              <a:off x="1555266" y="2705163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4A8160-F5F9-4ABB-B5AC-7546BB87E2EB}"/>
                </a:ext>
              </a:extLst>
            </p:cNvPr>
            <p:cNvSpPr txBox="1"/>
            <p:nvPr/>
          </p:nvSpPr>
          <p:spPr>
            <a:xfrm>
              <a:off x="1688386" y="2868636"/>
              <a:ext cx="254531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CB0B20-9A5E-45A7-9547-0372CF775733}"/>
                </a:ext>
              </a:extLst>
            </p:cNvPr>
            <p:cNvSpPr/>
            <p:nvPr/>
          </p:nvSpPr>
          <p:spPr>
            <a:xfrm>
              <a:off x="2096732" y="2763357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1BB99F2-8CBF-45FD-ACC6-82B1833A4998}"/>
                </a:ext>
              </a:extLst>
            </p:cNvPr>
            <p:cNvSpPr txBox="1"/>
            <p:nvPr/>
          </p:nvSpPr>
          <p:spPr>
            <a:xfrm>
              <a:off x="2156182" y="2874582"/>
              <a:ext cx="1694278" cy="234970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latin typeface="Poppins" pitchFamily="2" charset="77"/>
                  <a:ea typeface="League Spartan" charset="0"/>
                  <a:cs typeface="Poppins" pitchFamily="2" charset="77"/>
                </a:rPr>
                <a:t>Replay Mechanisms</a:t>
              </a:r>
            </a:p>
          </p:txBody>
        </p:sp>
        <p:sp>
          <p:nvSpPr>
            <p:cNvPr id="34" name="Round Same Side Corner Rectangle 27">
              <a:extLst>
                <a:ext uri="{FF2B5EF4-FFF2-40B4-BE49-F238E27FC236}">
                  <a16:creationId xmlns:a16="http://schemas.microsoft.com/office/drawing/2014/main" id="{86FFD24C-3E96-4266-BFAA-66D9D7BAE997}"/>
                </a:ext>
              </a:extLst>
            </p:cNvPr>
            <p:cNvSpPr/>
            <p:nvPr/>
          </p:nvSpPr>
          <p:spPr>
            <a:xfrm rot="16200000">
              <a:off x="1555266" y="3187531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C35C76-F85E-406F-8DC2-30DCA2183C36}"/>
                </a:ext>
              </a:extLst>
            </p:cNvPr>
            <p:cNvSpPr txBox="1"/>
            <p:nvPr/>
          </p:nvSpPr>
          <p:spPr>
            <a:xfrm>
              <a:off x="1685759" y="3351005"/>
              <a:ext cx="259785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686D6F-EEDA-4383-B5AF-CFD60E6E83D3}"/>
                </a:ext>
              </a:extLst>
            </p:cNvPr>
            <p:cNvSpPr/>
            <p:nvPr/>
          </p:nvSpPr>
          <p:spPr>
            <a:xfrm>
              <a:off x="2096732" y="3245725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2D8DB-DD18-494E-A072-52BCD77A7E5C}"/>
                </a:ext>
              </a:extLst>
            </p:cNvPr>
            <p:cNvSpPr txBox="1"/>
            <p:nvPr/>
          </p:nvSpPr>
          <p:spPr>
            <a:xfrm>
              <a:off x="2198686" y="3323194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17DD4A62-F086-4CDB-81F6-BFE22CD7C5EE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497915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1" name="Round Same Side Corner Rectangle 35">
              <a:extLst>
                <a:ext uri="{FF2B5EF4-FFF2-40B4-BE49-F238E27FC236}">
                  <a16:creationId xmlns:a16="http://schemas.microsoft.com/office/drawing/2014/main" id="{DF0BC8D0-ECA9-4E0F-AA29-7FFED85FB8E3}"/>
                </a:ext>
              </a:extLst>
            </p:cNvPr>
            <p:cNvSpPr/>
            <p:nvPr/>
          </p:nvSpPr>
          <p:spPr>
            <a:xfrm rot="16200000">
              <a:off x="1555266" y="366990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1858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74FE79-461F-42F3-915D-3130A7294857}"/>
                </a:ext>
              </a:extLst>
            </p:cNvPr>
            <p:cNvSpPr txBox="1"/>
            <p:nvPr/>
          </p:nvSpPr>
          <p:spPr>
            <a:xfrm>
              <a:off x="1679979" y="3833373"/>
              <a:ext cx="271346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CD9C78-1559-46EE-A426-D160A9B3D182}"/>
                </a:ext>
              </a:extLst>
            </p:cNvPr>
            <p:cNvSpPr/>
            <p:nvPr/>
          </p:nvSpPr>
          <p:spPr>
            <a:xfrm>
              <a:off x="2096732" y="3728094"/>
              <a:ext cx="3264198" cy="451117"/>
            </a:xfrm>
            <a:prstGeom prst="rect">
              <a:avLst/>
            </a:prstGeom>
            <a:solidFill>
              <a:srgbClr val="AF185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4402C7-BDDD-487B-B671-CC7B262969D5}"/>
                </a:ext>
              </a:extLst>
            </p:cNvPr>
            <p:cNvSpPr txBox="1"/>
            <p:nvPr/>
          </p:nvSpPr>
          <p:spPr>
            <a:xfrm>
              <a:off x="2198686" y="3805562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Subtitle 2">
              <a:extLst>
                <a:ext uri="{FF2B5EF4-FFF2-40B4-BE49-F238E27FC236}">
                  <a16:creationId xmlns:a16="http://schemas.microsoft.com/office/drawing/2014/main" id="{ED78737B-31FA-48C6-BAE8-F0B079BDAC7A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3980283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46" name="Round Same Side Corner Rectangle 43">
              <a:extLst>
                <a:ext uri="{FF2B5EF4-FFF2-40B4-BE49-F238E27FC236}">
                  <a16:creationId xmlns:a16="http://schemas.microsoft.com/office/drawing/2014/main" id="{C455B6A4-D6E1-4EB0-A28C-E3B0691A9BD2}"/>
                </a:ext>
              </a:extLst>
            </p:cNvPr>
            <p:cNvSpPr/>
            <p:nvPr/>
          </p:nvSpPr>
          <p:spPr>
            <a:xfrm rot="16200000">
              <a:off x="1555266" y="415226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9214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7BF080-2E44-4F77-9179-90FA00CF84A3}"/>
                </a:ext>
              </a:extLst>
            </p:cNvPr>
            <p:cNvSpPr txBox="1"/>
            <p:nvPr/>
          </p:nvSpPr>
          <p:spPr>
            <a:xfrm>
              <a:off x="1682080" y="4315742"/>
              <a:ext cx="267142" cy="24055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D743B0-1E43-4C2C-854D-2D55E361C200}"/>
                </a:ext>
              </a:extLst>
            </p:cNvPr>
            <p:cNvSpPr/>
            <p:nvPr/>
          </p:nvSpPr>
          <p:spPr>
            <a:xfrm>
              <a:off x="2096732" y="4210462"/>
              <a:ext cx="3264198" cy="451117"/>
            </a:xfrm>
            <a:prstGeom prst="rect">
              <a:avLst/>
            </a:prstGeom>
            <a:solidFill>
              <a:srgbClr val="6921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42D0F1-409D-4581-B390-6FDDD53B7E83}"/>
                </a:ext>
              </a:extLst>
            </p:cNvPr>
            <p:cNvSpPr txBox="1"/>
            <p:nvPr/>
          </p:nvSpPr>
          <p:spPr>
            <a:xfrm>
              <a:off x="2198686" y="4287931"/>
              <a:ext cx="121108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endParaRPr lang="en-US" sz="9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600B8DFB-7751-4837-AF94-5234861F11E5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462652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endParaRPr lang="en-US" sz="675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4E4C2-6904-4DAE-B471-08EE4775BEC2}"/>
                </a:ext>
              </a:extLst>
            </p:cNvPr>
            <p:cNvSpPr txBox="1"/>
            <p:nvPr/>
          </p:nvSpPr>
          <p:spPr>
            <a:xfrm>
              <a:off x="2198686" y="4770299"/>
              <a:ext cx="749510" cy="14685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900" b="1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AGENDA ITEM 06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2EB59721-6F14-4291-AA41-09FAFFDE1FA3}"/>
                </a:ext>
              </a:extLst>
            </p:cNvPr>
            <p:cNvSpPr txBox="1">
              <a:spLocks/>
            </p:cNvSpPr>
            <p:nvPr/>
          </p:nvSpPr>
          <p:spPr>
            <a:xfrm>
              <a:off x="2198686" y="4945019"/>
              <a:ext cx="3060290" cy="89464"/>
            </a:xfrm>
            <a:prstGeom prst="rect">
              <a:avLst/>
            </a:prstGeom>
          </p:spPr>
          <p:txBody>
            <a:bodyPr vert="horz" wrap="square" lIns="25724" tIns="12862" rIns="25724" bIns="12862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985"/>
                </a:lnSpc>
              </a:pPr>
              <a:r>
                <a:rPr lang="en-US" sz="675">
                  <a:solidFill>
                    <a:srgbClr val="FFFFFF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Green marketing is a practice whereby companies seek to go above and beyond.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97AB6AF2-C3AE-430C-8216-2D628290C8E9}"/>
              </a:ext>
            </a:extLst>
          </p:cNvPr>
          <p:cNvSpPr txBox="1"/>
          <p:nvPr/>
        </p:nvSpPr>
        <p:spPr>
          <a:xfrm>
            <a:off x="4667119" y="3343389"/>
            <a:ext cx="4525598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Simpler Version of an OOO Processor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93FD3FD-804C-4737-AEF4-B9368B6DEEC7}"/>
              </a:ext>
            </a:extLst>
          </p:cNvPr>
          <p:cNvSpPr txBox="1"/>
          <p:nvPr/>
        </p:nvSpPr>
        <p:spPr>
          <a:xfrm>
            <a:off x="4670549" y="4091905"/>
            <a:ext cx="3507692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Compiler based Techniques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6C74C2-3D85-40F7-8420-99D10EC4358A}"/>
              </a:ext>
            </a:extLst>
          </p:cNvPr>
          <p:cNvSpPr txBox="1"/>
          <p:nvPr/>
        </p:nvSpPr>
        <p:spPr>
          <a:xfrm>
            <a:off x="4667120" y="4838228"/>
            <a:ext cx="454964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EPIC based Techniques: Intel Itanium</a:t>
            </a:r>
          </a:p>
        </p:txBody>
      </p:sp>
    </p:spTree>
    <p:extLst>
      <p:ext uri="{BB962C8B-B14F-4D97-AF65-F5344CB8AC3E}">
        <p14:creationId xmlns:p14="http://schemas.microsoft.com/office/powerpoint/2010/main" val="4025756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5627-1932-4E8E-9613-3EFB0882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B0CC0-060F-4D5D-B78D-8B56D0DA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787709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Sounds like a </a:t>
            </a: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promising</a:t>
            </a:r>
            <a:r>
              <a:rPr lang="en-US"/>
              <a:t> idea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Less hardware </a:t>
            </a:r>
            <a:r>
              <a:rPr lang="en-US">
                <a:sym typeface="Wingdings" panose="05000000000000000000" pitchFamily="2" charset="2"/>
              </a:rPr>
              <a:t> less power, less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ym typeface="Wingdings" panose="05000000000000000000" pitchFamily="2" charset="2"/>
              </a:rPr>
              <a:t>Modern software is quite </a:t>
            </a:r>
            <a:r>
              <a:rPr lang="en-US">
                <a:solidFill>
                  <a:srgbClr val="00B050"/>
                </a:solidFill>
                <a:sym typeface="Wingdings" panose="05000000000000000000" pitchFamily="2" charset="2"/>
              </a:rPr>
              <a:t>fast</a:t>
            </a:r>
            <a:r>
              <a:rPr lang="en-US">
                <a:sym typeface="Wingdings" panose="05000000000000000000" pitchFamily="2" charset="2"/>
              </a:rPr>
              <a:t> and quite intelligent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Basic idea:</a:t>
            </a:r>
          </a:p>
          <a:p>
            <a:pPr marL="573088" lvl="1" indent="-342900"/>
            <a:r>
              <a:rPr lang="en-US">
                <a:sym typeface="Wingdings" panose="05000000000000000000" pitchFamily="2" charset="2"/>
              </a:rPr>
              <a:t>Create </a:t>
            </a:r>
            <a:r>
              <a:rPr lang="en-US">
                <a:solidFill>
                  <a:srgbClr val="625D9C"/>
                </a:solidFill>
                <a:sym typeface="Wingdings" panose="05000000000000000000" pitchFamily="2" charset="2"/>
              </a:rPr>
              <a:t>bundles</a:t>
            </a:r>
            <a:r>
              <a:rPr lang="en-US">
                <a:sym typeface="Wingdings" panose="05000000000000000000" pitchFamily="2" charset="2"/>
              </a:rPr>
              <a:t> of several instructions (using the compiler)</a:t>
            </a:r>
          </a:p>
          <a:p>
            <a:pPr marL="573088" lvl="1" indent="-342900"/>
            <a:r>
              <a:rPr lang="en-US">
                <a:solidFill>
                  <a:srgbClr val="C00000"/>
                </a:solidFill>
                <a:sym typeface="Wingdings" panose="05000000000000000000" pitchFamily="2" charset="2"/>
              </a:rPr>
              <a:t>Schedule</a:t>
            </a:r>
            <a:r>
              <a:rPr lang="en-US">
                <a:sym typeface="Wingdings" panose="05000000000000000000" pitchFamily="2" charset="2"/>
              </a:rPr>
              <a:t> a bundle in one go</a:t>
            </a:r>
          </a:p>
          <a:p>
            <a:pPr marL="573088" lvl="1" indent="-342900"/>
            <a:r>
              <a:rPr lang="en-US">
                <a:sym typeface="Wingdings" panose="05000000000000000000" pitchFamily="2" charset="2"/>
              </a:rPr>
              <a:t>Assume that all </a:t>
            </a:r>
            <a:r>
              <a:rPr lang="en-US">
                <a:solidFill>
                  <a:srgbClr val="00B050"/>
                </a:solidFill>
                <a:sym typeface="Wingdings" panose="05000000000000000000" pitchFamily="2" charset="2"/>
              </a:rPr>
              <a:t>dependences</a:t>
            </a:r>
            <a:r>
              <a:rPr lang="en-US">
                <a:sym typeface="Wingdings" panose="05000000000000000000" pitchFamily="2" charset="2"/>
              </a:rPr>
              <a:t> are handled.</a:t>
            </a:r>
            <a:r>
              <a:rPr lang="en-US"/>
              <a:t> </a:t>
            </a:r>
          </a:p>
          <a:p>
            <a:pPr marL="342900" indent="-34290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A382F-C1AE-438C-881A-3BF79343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B083D-5602-4761-ACDA-5E62191D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83BF2D4-DA3B-44D7-9F57-E5275E8B7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94" y="324681"/>
            <a:ext cx="643447" cy="643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40B94-658D-4433-96A1-766DECBE9FA7}"/>
              </a:ext>
            </a:extLst>
          </p:cNvPr>
          <p:cNvSpPr txBox="1"/>
          <p:nvPr/>
        </p:nvSpPr>
        <p:spPr>
          <a:xfrm>
            <a:off x="2521938" y="324681"/>
            <a:ext cx="778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Can we outsource the work of renaming and scheduling</a:t>
            </a:r>
          </a:p>
          <a:p>
            <a:r>
              <a:rPr lang="en-US" sz="2400"/>
              <a:t>to the compiler?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EA4A2DE-65BE-4B7A-8599-82F1F2139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724" y="3078945"/>
            <a:ext cx="1683201" cy="152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411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2C1B-4949-40DD-A823-5A8E371C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VLIW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8969-A2BD-4839-92F6-A7ABC0C2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347" y="1253655"/>
            <a:ext cx="8429030" cy="3278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VLIW (Very Long Instruction Word) processors were the </a:t>
            </a:r>
            <a:r>
              <a:rPr lang="en-US">
                <a:solidFill>
                  <a:srgbClr val="00B050"/>
                </a:solidFill>
              </a:rPr>
              <a:t>first</a:t>
            </a:r>
            <a:r>
              <a:rPr lang="en-US"/>
              <a:t> designs in this space.</a:t>
            </a:r>
          </a:p>
          <a:p>
            <a:pPr marL="573088" lvl="1" indent="-342900"/>
            <a:r>
              <a:rPr lang="en-US">
                <a:solidFill>
                  <a:srgbClr val="C00000"/>
                </a:solidFill>
              </a:rPr>
              <a:t>Bundle</a:t>
            </a:r>
            <a:r>
              <a:rPr lang="en-US"/>
              <a:t> instructions into long words</a:t>
            </a:r>
          </a:p>
          <a:p>
            <a:pPr marL="573088" lvl="1" indent="-342900"/>
            <a:r>
              <a:rPr lang="en-US"/>
              <a:t>If an </a:t>
            </a:r>
            <a:r>
              <a:rPr lang="en-US">
                <a:solidFill>
                  <a:srgbClr val="0070C0"/>
                </a:solidFill>
              </a:rPr>
              <a:t>instruction</a:t>
            </a:r>
            <a:r>
              <a:rPr lang="en-US"/>
              <a:t> is 4 bytes, bundle 4 into a 16-byte word</a:t>
            </a:r>
          </a:p>
          <a:p>
            <a:pPr marL="573088" lvl="1" indent="-342900"/>
            <a:r>
              <a:rPr lang="en-US">
                <a:solidFill>
                  <a:srgbClr val="00B050"/>
                </a:solidFill>
              </a:rPr>
              <a:t>Schedule</a:t>
            </a:r>
            <a:r>
              <a:rPr lang="en-US"/>
              <a:t> and </a:t>
            </a:r>
            <a:r>
              <a:rPr lang="en-US">
                <a:solidFill>
                  <a:srgbClr val="002060"/>
                </a:solidFill>
              </a:rPr>
              <a:t>execute</a:t>
            </a:r>
            <a:r>
              <a:rPr lang="en-US"/>
              <a:t> all instructions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0000"/>
                </a:solidFill>
              </a:rPr>
              <a:t>Problems caused by</a:t>
            </a:r>
          </a:p>
          <a:p>
            <a:pPr marL="573088" lvl="1" indent="-342900"/>
            <a:r>
              <a:rPr lang="en-US"/>
              <a:t>Conditional </a:t>
            </a:r>
            <a:r>
              <a:rPr lang="en-US" i="1"/>
              <a:t>if </a:t>
            </a:r>
            <a:r>
              <a:rPr lang="en-US"/>
              <a:t>statements – control flow not predictable</a:t>
            </a:r>
          </a:p>
          <a:p>
            <a:pPr marL="573088" lvl="1" indent="-342900"/>
            <a:r>
              <a:rPr lang="en-US"/>
              <a:t>Memory instructions – addresses are computed at runtime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02F9A-41DD-4CD2-91DD-DB95F23A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C07C4-99DA-4E43-9AC4-BC20A062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4F4E71-EE69-431C-9D72-A2BE1655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176" y="3007583"/>
            <a:ext cx="1492327" cy="15246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785191-90E6-4F65-ADDF-050213CB6345}"/>
              </a:ext>
            </a:extLst>
          </p:cNvPr>
          <p:cNvSpPr/>
          <p:nvPr/>
        </p:nvSpPr>
        <p:spPr>
          <a:xfrm>
            <a:off x="1771286" y="5121980"/>
            <a:ext cx="3538330" cy="79513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Basic philosophy of many VLIW processors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566E25D-CF8A-4F5A-9B6E-C249A8A14EE3}"/>
              </a:ext>
            </a:extLst>
          </p:cNvPr>
          <p:cNvSpPr/>
          <p:nvPr/>
        </p:nvSpPr>
        <p:spPr>
          <a:xfrm>
            <a:off x="5668821" y="5291990"/>
            <a:ext cx="624020" cy="477079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270087-9DAA-40E2-AC1F-DC7116FBCBC0}"/>
              </a:ext>
            </a:extLst>
          </p:cNvPr>
          <p:cNvSpPr/>
          <p:nvPr/>
        </p:nvSpPr>
        <p:spPr>
          <a:xfrm>
            <a:off x="6652047" y="5132964"/>
            <a:ext cx="3538330" cy="79513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It is the compiler’s job to ensure correctness</a:t>
            </a:r>
          </a:p>
        </p:txBody>
      </p:sp>
    </p:spTree>
    <p:extLst>
      <p:ext uri="{BB962C8B-B14F-4D97-AF65-F5344CB8AC3E}">
        <p14:creationId xmlns:p14="http://schemas.microsoft.com/office/powerpoint/2010/main" val="4276987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B931CF-8379-4389-9616-B3C92728D6AC}"/>
              </a:ext>
            </a:extLst>
          </p:cNvPr>
          <p:cNvSpPr/>
          <p:nvPr/>
        </p:nvSpPr>
        <p:spPr>
          <a:xfrm>
            <a:off x="2623931" y="2559126"/>
            <a:ext cx="7363207" cy="24819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8D060-B76F-4388-AE8A-97911E42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Statements: Predicated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3D3E-F63D-4FF1-B8C3-0FEC42626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156" y="2119824"/>
            <a:ext cx="7171007" cy="577120"/>
          </a:xfrm>
        </p:spPr>
        <p:txBody>
          <a:bodyPr/>
          <a:lstStyle/>
          <a:p>
            <a:r>
              <a:rPr lang="en-US"/>
              <a:t>Use </a:t>
            </a:r>
            <a:r>
              <a:rPr lang="en-US">
                <a:solidFill>
                  <a:srgbClr val="00B050"/>
                </a:solidFill>
              </a:rPr>
              <a:t>predicated execution </a:t>
            </a:r>
            <a:r>
              <a:rPr lang="en-US"/>
              <a:t>(remember GPUs).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FC502-8EF5-4F37-8814-EF5F6456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9ED6D-01AB-414E-9C37-0BBAAE07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717859-2E4A-4243-A199-7CDF3A6743FC}"/>
              </a:ext>
            </a:extLst>
          </p:cNvPr>
          <p:cNvSpPr/>
          <p:nvPr/>
        </p:nvSpPr>
        <p:spPr>
          <a:xfrm>
            <a:off x="4957938" y="1120343"/>
            <a:ext cx="3432313" cy="80108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/>
              <a:t>If </a:t>
            </a:r>
            <a:r>
              <a:rPr lang="en-US" sz="2400"/>
              <a:t>Statements</a:t>
            </a:r>
            <a:endParaRPr lang="en-US" sz="24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3628B-E61F-44E8-95E7-DB505D970940}"/>
              </a:ext>
            </a:extLst>
          </p:cNvPr>
          <p:cNvSpPr txBox="1"/>
          <p:nvPr/>
        </p:nvSpPr>
        <p:spPr>
          <a:xfrm>
            <a:off x="2916166" y="2895345"/>
            <a:ext cx="69699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There maybe a </a:t>
            </a:r>
            <a:r>
              <a:rPr lang="en-US" sz="2000">
                <a:solidFill>
                  <a:schemeClr val="accent1"/>
                </a:solidFill>
              </a:rPr>
              <a:t>branch</a:t>
            </a:r>
            <a:r>
              <a:rPr lang="en-US" sz="2000"/>
              <a:t> in the bundle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If it is </a:t>
            </a:r>
            <a:r>
              <a:rPr lang="en-US" sz="2000" i="1">
                <a:solidFill>
                  <a:schemeClr val="accent1"/>
                </a:solidFill>
              </a:rPr>
              <a:t>taken</a:t>
            </a:r>
            <a:r>
              <a:rPr lang="en-US" sz="2000"/>
              <a:t>, the rest of the instructions are invalid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Mark them with an </a:t>
            </a:r>
            <a:r>
              <a:rPr lang="en-US" sz="2000" i="1">
                <a:solidFill>
                  <a:srgbClr val="0070C0"/>
                </a:solidFill>
              </a:rPr>
              <a:t>invalid</a:t>
            </a:r>
            <a:r>
              <a:rPr lang="en-US" sz="2000"/>
              <a:t>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Let these instructions </a:t>
            </a:r>
            <a:r>
              <a:rPr lang="en-US" sz="2000">
                <a:solidFill>
                  <a:srgbClr val="00B050"/>
                </a:solidFill>
              </a:rPr>
              <a:t>pass</a:t>
            </a:r>
            <a:r>
              <a:rPr lang="en-US" sz="2000"/>
              <a:t> through the pipeline (just don’t process them)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Remember </a:t>
            </a:r>
            <a:r>
              <a:rPr lang="en-US" sz="2000" i="1"/>
              <a:t>predicated execution </a:t>
            </a:r>
            <a:r>
              <a:rPr lang="en-US" sz="2000"/>
              <a:t>in GPUs</a:t>
            </a:r>
          </a:p>
          <a:p>
            <a:endParaRPr lang="en-US" sz="20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9B8A54-278A-4F2B-83B3-38FA249D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343" y="4441022"/>
            <a:ext cx="1798983" cy="17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09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FD18-BA5D-4C47-B352-829F51FF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Curious Case of Memory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4342-8608-49D2-883F-03FC0993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2690191"/>
            <a:ext cx="7740462" cy="22131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have </a:t>
            </a:r>
            <a:r>
              <a:rPr lang="en-US" dirty="0">
                <a:solidFill>
                  <a:srgbClr val="FF0000"/>
                </a:solidFill>
              </a:rPr>
              <a:t>multiple</a:t>
            </a:r>
            <a:r>
              <a:rPr lang="en-US" dirty="0"/>
              <a:t> memory instructions in a bundle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addresses are computed at </a:t>
            </a:r>
            <a:r>
              <a:rPr lang="en-US" dirty="0">
                <a:solidFill>
                  <a:srgbClr val="00B050"/>
                </a:solidFill>
              </a:rPr>
              <a:t>runtime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this case, we have a </a:t>
            </a:r>
            <a:r>
              <a:rPr lang="en-US" dirty="0">
                <a:solidFill>
                  <a:srgbClr val="E21A23"/>
                </a:solidFill>
              </a:rPr>
              <a:t>hazard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Same is the case for </a:t>
            </a:r>
            <a:r>
              <a:rPr lang="en-US" dirty="0">
                <a:solidFill>
                  <a:srgbClr val="01708C"/>
                </a:solidFill>
              </a:rPr>
              <a:t>two</a:t>
            </a:r>
            <a:r>
              <a:rPr lang="en-US" dirty="0">
                <a:solidFill>
                  <a:schemeClr val="tx1"/>
                </a:solidFill>
              </a:rPr>
              <a:t> store instructions, and a load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store dependence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2848B-B7A8-4057-803E-960DD6F7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21B02-EBAD-46BF-B52A-EF90F81C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2263EA-ACE0-4B76-B0D4-BB43B02D6EA7}"/>
              </a:ext>
            </a:extLst>
          </p:cNvPr>
          <p:cNvSpPr/>
          <p:nvPr/>
        </p:nvSpPr>
        <p:spPr>
          <a:xfrm>
            <a:off x="4214192" y="1097282"/>
            <a:ext cx="3564835" cy="100981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st r1, 8[r2]</a:t>
            </a:r>
          </a:p>
          <a:p>
            <a:pPr algn="ctr"/>
            <a:r>
              <a:rPr lang="en-US" sz="2400"/>
              <a:t>ld r3, 8[r4]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9D2A07C-1972-4767-804D-B6006B084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9" y="5300508"/>
            <a:ext cx="822803" cy="8228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72DA3D-0709-49F5-83A7-2DE0EA9CA3FC}"/>
              </a:ext>
            </a:extLst>
          </p:cNvPr>
          <p:cNvSpPr txBox="1"/>
          <p:nvPr/>
        </p:nvSpPr>
        <p:spPr>
          <a:xfrm>
            <a:off x="3536685" y="5283666"/>
            <a:ext cx="5814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Avoid such situations in software or</a:t>
            </a:r>
          </a:p>
          <a:p>
            <a:r>
              <a:rPr lang="en-US" sz="2800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2465185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F11C-8302-4E91-A05F-A1A1FA31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vs EPIC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CB9C333-DBCC-4B8A-8741-2F042BE97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656693"/>
              </p:ext>
            </p:extLst>
          </p:nvPr>
        </p:nvGraphicFramePr>
        <p:xfrm>
          <a:off x="2728781" y="1022073"/>
          <a:ext cx="6114633" cy="233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10305-0FA7-4946-A22F-358EAB1C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C7D46-9CF0-411D-86C3-48BABA63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67A77-3C4C-45CD-B1DB-D49452252E3B}"/>
              </a:ext>
            </a:extLst>
          </p:cNvPr>
          <p:cNvSpPr txBox="1"/>
          <p:nvPr/>
        </p:nvSpPr>
        <p:spPr>
          <a:xfrm>
            <a:off x="2321127" y="3757771"/>
            <a:ext cx="7549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Given that VLIW processors do not </a:t>
            </a:r>
            <a:r>
              <a:rPr lang="en-US" sz="2000" dirty="0">
                <a:solidFill>
                  <a:srgbClr val="FF0000"/>
                </a:solidFill>
              </a:rPr>
              <a:t>necessarily</a:t>
            </a:r>
            <a:r>
              <a:rPr lang="en-US" sz="2000" dirty="0"/>
              <a:t> guarantee</a:t>
            </a:r>
            <a:br>
              <a:rPr lang="en-US" sz="2000" dirty="0"/>
            </a:br>
            <a:r>
              <a:rPr lang="en-US" sz="2000" dirty="0">
                <a:solidFill>
                  <a:srgbClr val="00B050"/>
                </a:solidFill>
              </a:rPr>
              <a:t>correctness</a:t>
            </a:r>
            <a:r>
              <a:rPr lang="en-US" sz="2000" dirty="0"/>
              <a:t>, their usability is 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Mostly used in </a:t>
            </a:r>
            <a:r>
              <a:rPr lang="en-US" sz="2000" dirty="0">
                <a:solidFill>
                  <a:srgbClr val="7030A0"/>
                </a:solidFill>
              </a:rPr>
              <a:t>digital signal processors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VLIW processors have been </a:t>
            </a:r>
            <a:r>
              <a:rPr lang="en-US" sz="2000" dirty="0">
                <a:solidFill>
                  <a:srgbClr val="E21A23"/>
                </a:solidFill>
              </a:rPr>
              <a:t>replaced</a:t>
            </a:r>
            <a:r>
              <a:rPr lang="en-US" sz="2000" dirty="0"/>
              <a:t> by EPIC processors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EPIC </a:t>
            </a:r>
            <a:r>
              <a:rPr lang="en-US" sz="2000" dirty="0">
                <a:sym typeface="Wingdings" panose="05000000000000000000" pitchFamily="2" charset="2"/>
              </a:rPr>
              <a:t> Explicitly Parallel Instruction Computing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They </a:t>
            </a:r>
            <a:r>
              <a:rPr lang="en-US" sz="2000" dirty="0">
                <a:solidFill>
                  <a:srgbClr val="625D9C"/>
                </a:solidFill>
                <a:sym typeface="Wingdings" panose="05000000000000000000" pitchFamily="2" charset="2"/>
              </a:rPr>
              <a:t>guarantee</a:t>
            </a:r>
            <a:r>
              <a:rPr lang="en-US" sz="2000" dirty="0">
                <a:sym typeface="Wingdings" panose="05000000000000000000" pitchFamily="2" charset="2"/>
              </a:rPr>
              <a:t> correctness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Irrespective of the </a:t>
            </a:r>
            <a:r>
              <a:rPr lang="en-US" sz="2000" dirty="0">
                <a:solidFill>
                  <a:srgbClr val="01708C"/>
                </a:solidFill>
                <a:sym typeface="Wingdings" panose="05000000000000000000" pitchFamily="2" charset="2"/>
              </a:rPr>
              <a:t>compiler</a:t>
            </a:r>
            <a:endParaRPr lang="en-US" sz="2000" dirty="0">
              <a:solidFill>
                <a:srgbClr val="017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567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6E6C-8901-4129-B21A-CCE55B14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Itanium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CCBD8-CB8B-4738-B3EA-8D3810E1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Unique collaboration between Intel and HP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Aim</a:t>
            </a:r>
            <a:r>
              <a:rPr lang="en-US" dirty="0"/>
              <a:t>: </a:t>
            </a:r>
          </a:p>
          <a:p>
            <a:pPr marL="573088" lvl="1" indent="-342900"/>
            <a:r>
              <a:rPr lang="en-US" dirty="0">
                <a:solidFill>
                  <a:srgbClr val="01708C"/>
                </a:solidFill>
              </a:rPr>
              <a:t>EPIC</a:t>
            </a:r>
            <a:r>
              <a:rPr lang="en-US" dirty="0"/>
              <a:t> processor</a:t>
            </a:r>
          </a:p>
          <a:p>
            <a:pPr marL="573088" lvl="1" indent="-342900"/>
            <a:r>
              <a:rPr lang="en-US" dirty="0">
                <a:solidFill>
                  <a:srgbClr val="00B050"/>
                </a:solidFill>
              </a:rPr>
              <a:t>Designed</a:t>
            </a:r>
            <a:r>
              <a:rPr lang="en-US" dirty="0"/>
              <a:t> to leverage the best of software and hardware </a:t>
            </a:r>
          </a:p>
          <a:p>
            <a:pPr marL="573088" lvl="1" indent="-342900"/>
            <a:r>
              <a:rPr lang="en-US" dirty="0">
                <a:solidFill>
                  <a:srgbClr val="FF0000"/>
                </a:solidFill>
              </a:rPr>
              <a:t>Targeted</a:t>
            </a:r>
            <a:r>
              <a:rPr lang="en-US" dirty="0"/>
              <a:t> the server market</a:t>
            </a:r>
          </a:p>
          <a:p>
            <a:pPr marL="573088" lvl="1" indent="-342900"/>
            <a:r>
              <a:rPr lang="en-US" dirty="0"/>
              <a:t>Primarily gets rid of the </a:t>
            </a:r>
            <a:r>
              <a:rPr lang="en-US" dirty="0">
                <a:solidFill>
                  <a:srgbClr val="0070C0"/>
                </a:solidFill>
              </a:rPr>
              <a:t>scheduler</a:t>
            </a:r>
            <a:r>
              <a:rPr lang="en-US" dirty="0"/>
              <a:t>: instruction window, wakeup, select, and broadcast </a:t>
            </a:r>
          </a:p>
          <a:p>
            <a:pPr marL="573088" lvl="1" indent="-342900"/>
            <a:r>
              <a:rPr lang="en-US" dirty="0"/>
              <a:t>The branch predictor, decode unit, execute units, and advanced load-store handling are still </a:t>
            </a:r>
            <a:r>
              <a:rPr lang="en-US" dirty="0">
                <a:solidFill>
                  <a:srgbClr val="E21A23"/>
                </a:solidFill>
              </a:rPr>
              <a:t>required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A520B-5404-42C9-8C70-4DC6418D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03A16-A055-40E6-8241-2CDD18D0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706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1B4D-A6DD-4C2A-A602-8B131F9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DB7B-D8F0-4D55-AD5F-2A0D8478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5260463"/>
            <a:ext cx="6858000" cy="822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bundle contains 3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decoupling buffer can hold 8 such bundles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7A8A4-B2AA-4B23-9374-29572F3E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44623-6556-4586-BAA7-6B2E8FBE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487E3F-98BB-4EB9-80B3-CDDC883C6EF2}"/>
              </a:ext>
            </a:extLst>
          </p:cNvPr>
          <p:cNvSpPr/>
          <p:nvPr/>
        </p:nvSpPr>
        <p:spPr>
          <a:xfrm>
            <a:off x="4311588" y="1097281"/>
            <a:ext cx="3462292" cy="4918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Read 32 bytes from the </a:t>
            </a:r>
            <a:r>
              <a:rPr lang="en-US" dirty="0" err="1"/>
              <a:t>i</a:t>
            </a:r>
            <a:r>
              <a:rPr lang="en-US" dirty="0"/>
              <a:t>-cache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7AA8ACF-E020-4768-B723-D37258EFB5A0}"/>
              </a:ext>
            </a:extLst>
          </p:cNvPr>
          <p:cNvSpPr/>
          <p:nvPr/>
        </p:nvSpPr>
        <p:spPr>
          <a:xfrm>
            <a:off x="5851864" y="1629053"/>
            <a:ext cx="488272" cy="399495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C97D0-937D-4A14-95C7-D1F01D694788}"/>
              </a:ext>
            </a:extLst>
          </p:cNvPr>
          <p:cNvSpPr/>
          <p:nvPr/>
        </p:nvSpPr>
        <p:spPr>
          <a:xfrm>
            <a:off x="4311588" y="2095123"/>
            <a:ext cx="3462292" cy="4918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can fit six instructions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5186DA-E6C6-4CF9-840C-E761A13B2F04}"/>
              </a:ext>
            </a:extLst>
          </p:cNvPr>
          <p:cNvSpPr/>
          <p:nvPr/>
        </p:nvSpPr>
        <p:spPr>
          <a:xfrm>
            <a:off x="3965359" y="3092965"/>
            <a:ext cx="1606858" cy="4918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Bundle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EAB60A-CDAB-4191-ACBE-415E03654520}"/>
              </a:ext>
            </a:extLst>
          </p:cNvPr>
          <p:cNvSpPr/>
          <p:nvPr/>
        </p:nvSpPr>
        <p:spPr>
          <a:xfrm>
            <a:off x="6619785" y="3092965"/>
            <a:ext cx="1606858" cy="4918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Bundle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994438-72DF-4D89-A668-B1F25443C27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4768788" y="2586945"/>
            <a:ext cx="1273946" cy="5060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330976-222E-4B7C-A5BA-3C157809C42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042734" y="2586945"/>
            <a:ext cx="1380480" cy="5060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448A686-2716-41FC-8536-B444BF0F030A}"/>
              </a:ext>
            </a:extLst>
          </p:cNvPr>
          <p:cNvSpPr/>
          <p:nvPr/>
        </p:nvSpPr>
        <p:spPr>
          <a:xfrm>
            <a:off x="4027504" y="4279038"/>
            <a:ext cx="4187677" cy="60368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Decoupling Buffer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B46969E-27B4-4567-96C3-C6CCDABA270F}"/>
              </a:ext>
            </a:extLst>
          </p:cNvPr>
          <p:cNvSpPr/>
          <p:nvPr/>
        </p:nvSpPr>
        <p:spPr>
          <a:xfrm>
            <a:off x="4613429" y="3652677"/>
            <a:ext cx="266330" cy="55839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E42810B-2E73-4FC6-9A87-72883994339E}"/>
              </a:ext>
            </a:extLst>
          </p:cNvPr>
          <p:cNvSpPr/>
          <p:nvPr/>
        </p:nvSpPr>
        <p:spPr>
          <a:xfrm>
            <a:off x="7507550" y="3652677"/>
            <a:ext cx="266330" cy="55839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766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AE2E-AAA6-4224-89B3-712CAEA9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AB530-9155-4854-BC0B-EE06BD76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130436" cy="4351338"/>
          </a:xfrm>
        </p:spPr>
        <p:txBody>
          <a:bodyPr/>
          <a:lstStyle/>
          <a:p>
            <a:r>
              <a:rPr lang="en-US" dirty="0"/>
              <a:t>Itanium has </a:t>
            </a:r>
            <a:r>
              <a:rPr lang="en-US" dirty="0">
                <a:solidFill>
                  <a:srgbClr val="00B050"/>
                </a:solidFill>
              </a:rPr>
              <a:t>four types </a:t>
            </a:r>
            <a:r>
              <a:rPr lang="en-US" dirty="0"/>
              <a:t>of branch predictors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Compiler</a:t>
            </a:r>
            <a:r>
              <a:rPr lang="en-US" dirty="0"/>
              <a:t> directed</a:t>
            </a:r>
          </a:p>
          <a:p>
            <a:pPr marL="573088" lvl="1" indent="-342900"/>
            <a:r>
              <a:rPr lang="en-US" dirty="0"/>
              <a:t>Four </a:t>
            </a:r>
            <a:r>
              <a:rPr lang="en-US" dirty="0">
                <a:solidFill>
                  <a:srgbClr val="720F11"/>
                </a:solidFill>
              </a:rPr>
              <a:t>special</a:t>
            </a:r>
            <a:r>
              <a:rPr lang="en-US" dirty="0"/>
              <a:t> registers: Target Address Registers (</a:t>
            </a:r>
            <a:r>
              <a:rPr lang="en-US" dirty="0">
                <a:solidFill>
                  <a:srgbClr val="692146"/>
                </a:solidFill>
              </a:rPr>
              <a:t>TAR</a:t>
            </a:r>
            <a:r>
              <a:rPr lang="en-US" dirty="0"/>
              <a:t>s)</a:t>
            </a:r>
          </a:p>
          <a:p>
            <a:pPr marL="573088" lvl="1" indent="-342900"/>
            <a:r>
              <a:rPr lang="en-US" dirty="0"/>
              <a:t>The compiler </a:t>
            </a:r>
            <a:r>
              <a:rPr lang="en-US" dirty="0">
                <a:solidFill>
                  <a:srgbClr val="00B050"/>
                </a:solidFill>
              </a:rPr>
              <a:t>populates</a:t>
            </a:r>
            <a:r>
              <a:rPr lang="en-US" dirty="0"/>
              <a:t> them.</a:t>
            </a:r>
          </a:p>
          <a:p>
            <a:pPr marL="573088" lvl="1" indent="-342900"/>
            <a:r>
              <a:rPr lang="en-US" dirty="0">
                <a:solidFill>
                  <a:srgbClr val="C00000"/>
                </a:solidFill>
              </a:rPr>
              <a:t>Contain</a:t>
            </a:r>
            <a:r>
              <a:rPr lang="en-US" dirty="0"/>
              <a:t> a PC and a target</a:t>
            </a:r>
          </a:p>
          <a:p>
            <a:pPr marL="573088" lvl="1" indent="-342900"/>
            <a:r>
              <a:rPr lang="en-US" dirty="0"/>
              <a:t>Whenever the current PC matches the PC in a </a:t>
            </a:r>
            <a:r>
              <a:rPr lang="en-US" dirty="0">
                <a:solidFill>
                  <a:srgbClr val="692146"/>
                </a:solidFill>
              </a:rPr>
              <a:t>TAR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predict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taken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jump</a:t>
            </a:r>
            <a:r>
              <a:rPr lang="en-US" dirty="0">
                <a:sym typeface="Wingdings" panose="05000000000000000000" pitchFamily="2" charset="2"/>
              </a:rPr>
              <a:t> to the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Traditional Predictor</a:t>
            </a:r>
          </a:p>
          <a:p>
            <a:pPr marL="573088" lvl="1" indent="-342900"/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Large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PAp</a:t>
            </a:r>
            <a:r>
              <a:rPr lang="en-US" dirty="0">
                <a:sym typeface="Wingdings" panose="05000000000000000000" pitchFamily="2" charset="2"/>
              </a:rPr>
              <a:t> predictor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8DBE0-FA80-4D01-8610-1E0C8C3E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1808F-F8F8-4B13-B57C-C5A1E39C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0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5F73-598B-4A7F-97CF-240BADFC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Predicting the Stride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FB793-E12C-4472-AA70-F7DB368C9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138" y="2311534"/>
            <a:ext cx="8429030" cy="29810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Last address (A): The memory address </a:t>
            </a:r>
            <a:r>
              <a:rPr lang="en-US" sz="2400">
                <a:solidFill>
                  <a:srgbClr val="00B050"/>
                </a:solidFill>
              </a:rPr>
              <a:t>computed</a:t>
            </a:r>
            <a:r>
              <a:rPr lang="en-US" sz="2400"/>
              <a:t> the last time the instruction with this PC was </a:t>
            </a:r>
            <a:r>
              <a:rPr lang="en-US" sz="2400">
                <a:solidFill>
                  <a:srgbClr val="01708C"/>
                </a:solidFill>
              </a:rPr>
              <a:t>executed</a:t>
            </a:r>
            <a:r>
              <a:rPr lang="en-US" sz="240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 stride-based access </a:t>
            </a:r>
            <a:r>
              <a:rPr lang="en-US" sz="2400">
                <a:solidFill>
                  <a:srgbClr val="C00000"/>
                </a:solidFill>
              </a:rPr>
              <a:t>pattern</a:t>
            </a:r>
            <a:r>
              <a:rPr lang="en-US" sz="2400"/>
              <a:t> is followed if: </a:t>
            </a:r>
            <a:br>
              <a:rPr lang="en-US" sz="2400"/>
            </a:br>
            <a:r>
              <a:rPr lang="en-US" sz="2400"/>
              <a:t>	current address – last address = </a:t>
            </a:r>
            <a:r>
              <a:rPr lang="en-US" sz="2400" i="1"/>
              <a:t>S</a:t>
            </a:r>
            <a:r>
              <a:rPr lang="en-US" sz="24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Then we </a:t>
            </a:r>
            <a:r>
              <a:rPr lang="en-US" sz="2400">
                <a:solidFill>
                  <a:srgbClr val="FF0000"/>
                </a:solidFill>
              </a:rPr>
              <a:t>set</a:t>
            </a:r>
            <a:r>
              <a:rPr lang="en-US" sz="2400"/>
              <a:t> the pattern bit, </a:t>
            </a:r>
            <a:r>
              <a:rPr lang="en-US" sz="2400" i="1"/>
              <a:t>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Alternatively, if </a:t>
            </a:r>
            <a:r>
              <a:rPr lang="en-US" sz="2400" i="1"/>
              <a:t>P </a:t>
            </a:r>
            <a:r>
              <a:rPr lang="en-US" sz="2400"/>
              <a:t>is </a:t>
            </a:r>
            <a:r>
              <a:rPr lang="en-US" sz="2400">
                <a:solidFill>
                  <a:srgbClr val="9F2241"/>
                </a:solidFill>
              </a:rPr>
              <a:t>set</a:t>
            </a:r>
            <a:r>
              <a:rPr lang="en-US" sz="2400"/>
              <a:t>, we </a:t>
            </a:r>
            <a:r>
              <a:rPr lang="en-US" sz="2400">
                <a:solidFill>
                  <a:srgbClr val="7030A0"/>
                </a:solidFill>
              </a:rPr>
              <a:t>predict</a:t>
            </a:r>
            <a:r>
              <a:rPr lang="en-US" sz="2400"/>
              <a:t> the next address to be</a:t>
            </a:r>
          </a:p>
          <a:p>
            <a:pPr marL="573088" lvl="1" indent="-342900"/>
            <a:r>
              <a:rPr lang="en-US" sz="2400" i="1"/>
              <a:t>A + 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829FF-C9D8-4B27-BCA8-73228C389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B7124-0692-470C-9565-4ED0C67A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90757-632C-4F9E-A048-6C89BB51BA77}"/>
              </a:ext>
            </a:extLst>
          </p:cNvPr>
          <p:cNvSpPr/>
          <p:nvPr/>
        </p:nvSpPr>
        <p:spPr>
          <a:xfrm>
            <a:off x="3451647" y="1097281"/>
            <a:ext cx="3320215" cy="6255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Last address (A)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B003F9-A672-49E8-9C11-86DFE720DC43}"/>
              </a:ext>
            </a:extLst>
          </p:cNvPr>
          <p:cNvSpPr/>
          <p:nvPr/>
        </p:nvSpPr>
        <p:spPr>
          <a:xfrm>
            <a:off x="6771862" y="1097281"/>
            <a:ext cx="954156" cy="6255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Stride (S)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8F951-6D90-468A-8592-725DB2E967F1}"/>
              </a:ext>
            </a:extLst>
          </p:cNvPr>
          <p:cNvSpPr/>
          <p:nvPr/>
        </p:nvSpPr>
        <p:spPr>
          <a:xfrm>
            <a:off x="7726019" y="1097281"/>
            <a:ext cx="1012598" cy="62550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Pattern (P)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839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2A82-7889-4952-9E32-732F0264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74B6E-968B-4557-BA3B-9B21DAD87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244045" cy="49164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20F11"/>
                </a:solidFill>
              </a:rPr>
              <a:t>Multi-way Branches</a:t>
            </a:r>
          </a:p>
          <a:p>
            <a:pPr marL="573088" lvl="1" indent="-3429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Compilers</a:t>
            </a:r>
            <a:r>
              <a:rPr lang="en-US" dirty="0"/>
              <a:t> ensure that (typically) the </a:t>
            </a:r>
            <a:r>
              <a:rPr lang="en-US" dirty="0">
                <a:solidFill>
                  <a:srgbClr val="0070C0"/>
                </a:solidFill>
              </a:rPr>
              <a:t>last instruction </a:t>
            </a:r>
            <a:r>
              <a:rPr lang="en-US" dirty="0"/>
              <a:t>in a bundle is a branch</a:t>
            </a:r>
          </a:p>
          <a:p>
            <a:pPr marL="573088" lvl="1" indent="-342900"/>
            <a:r>
              <a:rPr lang="en-US" dirty="0"/>
              <a:t>If there are </a:t>
            </a:r>
            <a:r>
              <a:rPr lang="en-US" dirty="0">
                <a:solidFill>
                  <a:srgbClr val="7030A0"/>
                </a:solidFill>
              </a:rPr>
              <a:t>multiway</a:t>
            </a:r>
            <a:r>
              <a:rPr lang="en-US" dirty="0"/>
              <a:t> branches: there are many possible targets for a given bundle</a:t>
            </a:r>
          </a:p>
          <a:p>
            <a:pPr marL="573088" lvl="1" indent="-342900"/>
            <a:r>
              <a:rPr lang="en-US" dirty="0"/>
              <a:t>Predict the </a:t>
            </a:r>
            <a:r>
              <a:rPr lang="en-US" dirty="0">
                <a:solidFill>
                  <a:srgbClr val="00B050"/>
                </a:solidFill>
              </a:rPr>
              <a:t>first</a:t>
            </a:r>
            <a:r>
              <a:rPr lang="en-US" dirty="0"/>
              <a:t> instruction that is most likely a taken branch and then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its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Loop Exit Predictor</a:t>
            </a:r>
          </a:p>
          <a:p>
            <a:pPr marL="573088" lvl="1" indent="-342900"/>
            <a:r>
              <a:rPr lang="en-US" dirty="0"/>
              <a:t>The compiler </a:t>
            </a:r>
            <a:r>
              <a:rPr lang="en-US" dirty="0">
                <a:solidFill>
                  <a:srgbClr val="E21A23"/>
                </a:solidFill>
              </a:rPr>
              <a:t>marks</a:t>
            </a:r>
            <a:r>
              <a:rPr lang="en-US" dirty="0"/>
              <a:t> the loop instruction</a:t>
            </a:r>
          </a:p>
          <a:p>
            <a:pPr marL="573088" lvl="1" indent="-342900"/>
            <a:r>
              <a:rPr lang="en-US" dirty="0"/>
              <a:t>It also </a:t>
            </a:r>
            <a:r>
              <a:rPr lang="en-US" dirty="0">
                <a:solidFill>
                  <a:srgbClr val="0070C0"/>
                </a:solidFill>
              </a:rPr>
              <a:t>populates</a:t>
            </a:r>
            <a:r>
              <a:rPr lang="en-US" dirty="0"/>
              <a:t> the register with the loop iteration count</a:t>
            </a:r>
          </a:p>
          <a:p>
            <a:pPr marL="573088" lvl="1" indent="-342900"/>
            <a:r>
              <a:rPr lang="en-US" dirty="0"/>
              <a:t>The predictor keeps </a:t>
            </a:r>
            <a:r>
              <a:rPr lang="en-US" dirty="0">
                <a:solidFill>
                  <a:srgbClr val="9F2241"/>
                </a:solidFill>
              </a:rPr>
              <a:t>decrementing</a:t>
            </a:r>
            <a:r>
              <a:rPr lang="en-US" dirty="0"/>
              <a:t> the loop count till it reaches 0. Then it predicts a loop exit.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6E392-CE24-49B8-85DB-CA98E297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E085C-C74C-421E-AEB1-DF04A8C0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97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5D7E-87F0-436C-8AEB-5EAE53DE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part of the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83A7C-FC74-4238-BF15-71D30BF65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150" y="2563886"/>
            <a:ext cx="8429030" cy="37215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Itanium has 9 issue ports: 2 for memory, 2 for integer, 2 for floating point, 3 for branch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Disperse</a:t>
            </a:r>
            <a:r>
              <a:rPr lang="en-US" dirty="0"/>
              <a:t> the instructions </a:t>
            </a:r>
            <a:r>
              <a:rPr lang="en-US" dirty="0">
                <a:sym typeface="Wingdings" panose="05000000000000000000" pitchFamily="2" charset="2"/>
              </a:rPr>
              <a:t> map instructions to issue 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Data hazards: </a:t>
            </a:r>
          </a:p>
          <a:p>
            <a:pPr marL="573088" lvl="1" indent="-342900"/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Option 1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>
                <a:solidFill>
                  <a:srgbClr val="720F11"/>
                </a:solidFill>
                <a:sym typeface="Wingdings" panose="05000000000000000000" pitchFamily="2" charset="2"/>
              </a:rPr>
              <a:t>Avoid</a:t>
            </a:r>
            <a:r>
              <a:rPr lang="en-US" dirty="0">
                <a:sym typeface="Wingdings" panose="05000000000000000000" pitchFamily="2" charset="2"/>
              </a:rPr>
              <a:t> data hazards in a bundle or put </a:t>
            </a:r>
            <a:r>
              <a:rPr lang="en-US" i="1" dirty="0" err="1">
                <a:sym typeface="Wingdings" panose="05000000000000000000" pitchFamily="2" charset="2"/>
              </a:rPr>
              <a:t>nop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instructions or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forward</a:t>
            </a:r>
            <a:r>
              <a:rPr lang="en-US" dirty="0">
                <a:sym typeface="Wingdings" panose="05000000000000000000" pitchFamily="2" charset="2"/>
              </a:rPr>
              <a:t> results.</a:t>
            </a:r>
          </a:p>
          <a:p>
            <a:pPr marL="573088" lvl="1" indent="-342900"/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Option 2</a:t>
            </a:r>
            <a:r>
              <a:rPr lang="en-US" dirty="0">
                <a:sym typeface="Wingdings" panose="05000000000000000000" pitchFamily="2" charset="2"/>
              </a:rPr>
              <a:t>: Use </a:t>
            </a:r>
            <a:r>
              <a:rPr lang="en-US" i="1" dirty="0">
                <a:sym typeface="Wingdings" panose="05000000000000000000" pitchFamily="2" charset="2"/>
              </a:rPr>
              <a:t>stop bits</a:t>
            </a:r>
            <a:r>
              <a:rPr lang="en-US" dirty="0">
                <a:sym typeface="Wingdings" panose="05000000000000000000" pitchFamily="2" charset="2"/>
              </a:rPr>
              <a:t>. Instructions between two instructions with their </a:t>
            </a:r>
            <a:r>
              <a:rPr lang="en-US" i="1" dirty="0">
                <a:sym typeface="Wingdings" panose="05000000000000000000" pitchFamily="2" charset="2"/>
              </a:rPr>
              <a:t>stop bits </a:t>
            </a:r>
            <a:r>
              <a:rPr lang="en-US" dirty="0">
                <a:sym typeface="Wingdings" panose="05000000000000000000" pitchFamily="2" charset="2"/>
              </a:rPr>
              <a:t>set to 1 are independent of each other.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Structural hazards: Each </a:t>
            </a:r>
            <a:r>
              <a:rPr lang="en-US" dirty="0">
                <a:solidFill>
                  <a:srgbClr val="01708C"/>
                </a:solidFill>
                <a:sym typeface="Wingdings" panose="05000000000000000000" pitchFamily="2" charset="2"/>
              </a:rPr>
              <a:t>bundle</a:t>
            </a:r>
            <a:r>
              <a:rPr lang="en-US" dirty="0">
                <a:sym typeface="Wingdings" panose="05000000000000000000" pitchFamily="2" charset="2"/>
              </a:rPr>
              <a:t> indicates the </a:t>
            </a:r>
            <a:r>
              <a:rPr lang="en-US" dirty="0">
                <a:solidFill>
                  <a:srgbClr val="720F11"/>
                </a:solidFill>
                <a:sym typeface="Wingdings" panose="05000000000000000000" pitchFamily="2" charset="2"/>
              </a:rPr>
              <a:t>resources</a:t>
            </a:r>
            <a:r>
              <a:rPr lang="en-US" dirty="0">
                <a:sym typeface="Wingdings" panose="05000000000000000000" pitchFamily="2" charset="2"/>
              </a:rPr>
              <a:t> that it requires. This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information</a:t>
            </a:r>
            <a:r>
              <a:rPr lang="en-US" dirty="0">
                <a:sym typeface="Wingdings" panose="05000000000000000000" pitchFamily="2" charset="2"/>
              </a:rPr>
              <a:t> is used to avoid structural hazards.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3ED75-44FE-423F-9F79-5B46A5C0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62E99-100C-40DF-B8FB-202C3386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4425F-10A6-4357-959B-903EC5F85EE4}"/>
              </a:ext>
            </a:extLst>
          </p:cNvPr>
          <p:cNvSpPr/>
          <p:nvPr/>
        </p:nvSpPr>
        <p:spPr>
          <a:xfrm>
            <a:off x="2021150" y="1097281"/>
            <a:ext cx="2077374" cy="10830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Instruction </a:t>
            </a:r>
          </a:p>
          <a:p>
            <a:pPr algn="ctr"/>
            <a:r>
              <a:rPr lang="en-US" dirty="0"/>
              <a:t>Fetch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3DA4E-4BEE-4A57-B9F8-6BCC1B7D4950}"/>
              </a:ext>
            </a:extLst>
          </p:cNvPr>
          <p:cNvSpPr/>
          <p:nvPr/>
        </p:nvSpPr>
        <p:spPr>
          <a:xfrm>
            <a:off x="5083946" y="1097281"/>
            <a:ext cx="2077374" cy="10830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Instruction </a:t>
            </a:r>
          </a:p>
          <a:p>
            <a:pPr algn="ctr"/>
            <a:r>
              <a:rPr lang="en-US" dirty="0"/>
              <a:t>Dispersal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C3A9EC-3FF0-4BD4-B086-981E27AFDD8E}"/>
              </a:ext>
            </a:extLst>
          </p:cNvPr>
          <p:cNvSpPr/>
          <p:nvPr/>
        </p:nvSpPr>
        <p:spPr>
          <a:xfrm>
            <a:off x="8146742" y="1097281"/>
            <a:ext cx="2077374" cy="10830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Register Remapping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000D969-F152-4DCC-80C8-14B14B132B5F}"/>
              </a:ext>
            </a:extLst>
          </p:cNvPr>
          <p:cNvSpPr/>
          <p:nvPr/>
        </p:nvSpPr>
        <p:spPr>
          <a:xfrm>
            <a:off x="4311589" y="1480811"/>
            <a:ext cx="479395" cy="362195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C54B4FF-E139-4872-9F9F-F9599E6356C7}"/>
              </a:ext>
            </a:extLst>
          </p:cNvPr>
          <p:cNvSpPr/>
          <p:nvPr/>
        </p:nvSpPr>
        <p:spPr>
          <a:xfrm>
            <a:off x="7507551" y="1480811"/>
            <a:ext cx="479395" cy="362195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403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743A-995B-42FF-B78D-36F111BB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Remapping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4AE68-0206-4182-A143-4597BD717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6858000" cy="450986"/>
          </a:xfrm>
        </p:spPr>
        <p:txBody>
          <a:bodyPr/>
          <a:lstStyle/>
          <a:p>
            <a:r>
              <a:rPr lang="en-US" dirty="0"/>
              <a:t>Large 128-entry register file.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BB487-4692-44A7-98F4-36E13681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BDEF7-7720-44FA-9180-647F230C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831B97-1A1B-4722-A56A-9AB197C3C21B}"/>
              </a:ext>
            </a:extLst>
          </p:cNvPr>
          <p:cNvSpPr/>
          <p:nvPr/>
        </p:nvSpPr>
        <p:spPr>
          <a:xfrm>
            <a:off x="3920972" y="1970844"/>
            <a:ext cx="2175029" cy="51490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32 static registers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BC64AD-B5D8-4306-973D-1C965425D44E}"/>
              </a:ext>
            </a:extLst>
          </p:cNvPr>
          <p:cNvSpPr/>
          <p:nvPr/>
        </p:nvSpPr>
        <p:spPr>
          <a:xfrm>
            <a:off x="3920971" y="2638149"/>
            <a:ext cx="2175029" cy="186283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96 stacked registers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43BBAF-E13A-43D2-BF2B-26B7F9DAD46C}"/>
              </a:ext>
            </a:extLst>
          </p:cNvPr>
          <p:cNvSpPr/>
          <p:nvPr/>
        </p:nvSpPr>
        <p:spPr>
          <a:xfrm>
            <a:off x="7535692" y="1827025"/>
            <a:ext cx="2405848" cy="822960"/>
          </a:xfrm>
          <a:prstGeom prst="wedgeRoundRectCallout">
            <a:avLst>
              <a:gd name="adj1" fmla="val -110870"/>
              <a:gd name="adj2" fmla="val -438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Visible to all functions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619-B918-492A-A08E-C69AAE412C8C}"/>
              </a:ext>
            </a:extLst>
          </p:cNvPr>
          <p:cNvSpPr/>
          <p:nvPr/>
        </p:nvSpPr>
        <p:spPr>
          <a:xfrm>
            <a:off x="7535692" y="3429000"/>
            <a:ext cx="2405848" cy="822960"/>
          </a:xfrm>
          <a:prstGeom prst="wedgeRoundRectCallout">
            <a:avLst>
              <a:gd name="adj1" fmla="val -110870"/>
              <a:gd name="adj2" fmla="val -438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Limited visibility across functions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7C55960-3F08-4ABD-93FE-DE8CB7638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58" y="4919034"/>
            <a:ext cx="658806" cy="6588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AC3601-E38F-400D-BD1A-0C2AE0559B44}"/>
              </a:ext>
            </a:extLst>
          </p:cNvPr>
          <p:cNvSpPr txBox="1"/>
          <p:nvPr/>
        </p:nvSpPr>
        <p:spPr>
          <a:xfrm>
            <a:off x="2829019" y="4902090"/>
            <a:ext cx="6670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Allocate </a:t>
            </a:r>
            <a:r>
              <a:rPr lang="en-US" sz="2000" dirty="0">
                <a:solidFill>
                  <a:srgbClr val="00B050"/>
                </a:solidFill>
              </a:rPr>
              <a:t>different</a:t>
            </a:r>
            <a:r>
              <a:rPr lang="en-US" sz="2000" dirty="0"/>
              <a:t> sets of </a:t>
            </a:r>
            <a:r>
              <a:rPr lang="en-US" sz="2000" dirty="0">
                <a:solidFill>
                  <a:srgbClr val="01708C"/>
                </a:solidFill>
              </a:rPr>
              <a:t>virtual registers </a:t>
            </a:r>
            <a:r>
              <a:rPr lang="en-US" sz="2000" dirty="0"/>
              <a:t>to each function.</a:t>
            </a:r>
          </a:p>
          <a:p>
            <a:r>
              <a:rPr lang="en-US" sz="2000" dirty="0"/>
              <a:t>This </a:t>
            </a:r>
            <a:r>
              <a:rPr lang="en-US" sz="2000" dirty="0">
                <a:solidFill>
                  <a:srgbClr val="E21A23"/>
                </a:solidFill>
              </a:rPr>
              <a:t>avoids</a:t>
            </a:r>
            <a:r>
              <a:rPr lang="en-US" sz="2000" dirty="0"/>
              <a:t> spilling.</a:t>
            </a:r>
          </a:p>
        </p:txBody>
      </p:sp>
    </p:spTree>
    <p:extLst>
      <p:ext uri="{BB962C8B-B14F-4D97-AF65-F5344CB8AC3E}">
        <p14:creationId xmlns:p14="http://schemas.microsoft.com/office/powerpoint/2010/main" val="38567267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7B64-121A-4840-B206-7602636B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6858000" cy="515792"/>
          </a:xfrm>
        </p:spPr>
        <p:txBody>
          <a:bodyPr/>
          <a:lstStyle/>
          <a:p>
            <a:r>
              <a:rPr lang="en-US" dirty="0"/>
              <a:t>Example: Function </a:t>
            </a:r>
            <a:r>
              <a:rPr lang="en-US" i="1" dirty="0"/>
              <a:t>foo </a:t>
            </a:r>
            <a:r>
              <a:rPr lang="en-US" dirty="0"/>
              <a:t>calls function </a:t>
            </a:r>
            <a:r>
              <a:rPr lang="en-US" i="1" dirty="0"/>
              <a:t>bar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D38504-ADEC-45F5-BD95-C34BEC71B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52" y="1610238"/>
            <a:ext cx="6272593" cy="33745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38817-5346-4DD4-9736-DB9F0E5E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0D5CF-FE37-422F-97E4-C116E2B5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83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E5B09D6-B0AF-4810-AAE8-FE6CACBE7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5336285"/>
            <a:ext cx="658806" cy="6588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36F29C-680F-4CBB-A34C-BFA60958E032}"/>
              </a:ext>
            </a:extLst>
          </p:cNvPr>
          <p:cNvSpPr txBox="1"/>
          <p:nvPr/>
        </p:nvSpPr>
        <p:spPr>
          <a:xfrm>
            <a:off x="2666921" y="5465633"/>
            <a:ext cx="7683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deliberately create an </a:t>
            </a:r>
            <a:r>
              <a:rPr lang="en-US" sz="2000" dirty="0">
                <a:solidFill>
                  <a:srgbClr val="00B050"/>
                </a:solidFill>
              </a:rPr>
              <a:t>overlap</a:t>
            </a:r>
            <a:r>
              <a:rPr lang="en-US" sz="2000" dirty="0"/>
              <a:t> in the </a:t>
            </a:r>
            <a:r>
              <a:rPr lang="en-US" sz="2000" dirty="0">
                <a:solidFill>
                  <a:srgbClr val="0070C0"/>
                </a:solidFill>
              </a:rPr>
              <a:t>virtual register </a:t>
            </a:r>
            <a:r>
              <a:rPr lang="en-US" sz="2000" dirty="0"/>
              <a:t>set to pass</a:t>
            </a:r>
          </a:p>
          <a:p>
            <a:r>
              <a:rPr lang="en-US" sz="2000" dirty="0"/>
              <a:t>parameters.</a:t>
            </a:r>
          </a:p>
        </p:txBody>
      </p:sp>
    </p:spTree>
    <p:extLst>
      <p:ext uri="{BB962C8B-B14F-4D97-AF65-F5344CB8AC3E}">
        <p14:creationId xmlns:p14="http://schemas.microsoft.com/office/powerpoint/2010/main" val="23603698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82CE-4DD3-4785-AB25-A4EEA8B5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Stack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0819A-082B-48CE-96C9-F6B27B7A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1164751"/>
            <a:ext cx="8015027" cy="22908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in </a:t>
            </a:r>
            <a:r>
              <a:rPr lang="en-US" dirty="0"/>
              <a:t>and </a:t>
            </a:r>
            <a:r>
              <a:rPr lang="en-US" i="1" dirty="0"/>
              <a:t>local</a:t>
            </a:r>
            <a:r>
              <a:rPr lang="en-US" dirty="0"/>
              <a:t> registers are </a:t>
            </a:r>
            <a:r>
              <a:rPr lang="en-US" dirty="0">
                <a:solidFill>
                  <a:srgbClr val="00B050"/>
                </a:solidFill>
              </a:rPr>
              <a:t>preserved</a:t>
            </a:r>
            <a:r>
              <a:rPr lang="en-US" dirty="0"/>
              <a:t> across function calls.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out</a:t>
            </a:r>
            <a:r>
              <a:rPr lang="en-US" dirty="0"/>
              <a:t> registers are used to </a:t>
            </a:r>
            <a:r>
              <a:rPr lang="en-US" dirty="0">
                <a:solidFill>
                  <a:srgbClr val="0070C0"/>
                </a:solidFill>
              </a:rPr>
              <a:t>send</a:t>
            </a:r>
            <a:r>
              <a:rPr lang="en-US" dirty="0"/>
              <a:t> parameters to </a:t>
            </a:r>
            <a:r>
              <a:rPr lang="en-US" i="1" dirty="0"/>
              <a:t>callee</a:t>
            </a:r>
            <a:r>
              <a:rPr lang="en-US" dirty="0"/>
              <a:t>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i="1" dirty="0" err="1"/>
              <a:t>alloc</a:t>
            </a:r>
            <a:r>
              <a:rPr lang="en-US" dirty="0"/>
              <a:t> instruction </a:t>
            </a:r>
            <a:r>
              <a:rPr lang="en-US" dirty="0">
                <a:solidFill>
                  <a:srgbClr val="625D9C"/>
                </a:solidFill>
              </a:rPr>
              <a:t>automatically</a:t>
            </a:r>
            <a:r>
              <a:rPr lang="en-US" dirty="0"/>
              <a:t> creates such a register stack frame.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</a:rPr>
              <a:t>Communicating</a:t>
            </a:r>
            <a:r>
              <a:rPr lang="en-US" dirty="0"/>
              <a:t> return values.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78020-6C1B-41C9-A404-EFF72690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5BB56-A972-4B56-8DB6-E3525AF7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84</a:t>
            </a:fld>
            <a:endParaRPr lang="en-US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44368FF-E0B8-48C3-8A91-4C2244E28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1770">
            <a:off x="7682175" y="2934654"/>
            <a:ext cx="2148813" cy="21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4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5508-F25F-4A7B-9BDB-116BE9D8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E60C5-0419-4BF6-B551-8DC9CA4C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807FB-BF3A-4AAB-85CF-B84080CF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53657-009F-458B-98BE-EDE2C0BF7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261" y="870012"/>
            <a:ext cx="7402967" cy="5513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5675E1-39DE-405F-BD5F-DC6A833CC69C}"/>
              </a:ext>
            </a:extLst>
          </p:cNvPr>
          <p:cNvSpPr/>
          <p:nvPr/>
        </p:nvSpPr>
        <p:spPr>
          <a:xfrm>
            <a:off x="4071891" y="3544855"/>
            <a:ext cx="914400" cy="725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E06925F-CAFC-41D8-9F6F-07D44DA2FA36}"/>
              </a:ext>
            </a:extLst>
          </p:cNvPr>
          <p:cNvSpPr/>
          <p:nvPr/>
        </p:nvSpPr>
        <p:spPr>
          <a:xfrm>
            <a:off x="5288132" y="4367815"/>
            <a:ext cx="4062901" cy="710213"/>
          </a:xfrm>
          <a:prstGeom prst="wedgeRoundRectCallout">
            <a:avLst>
              <a:gd name="adj1" fmla="val -57278"/>
              <a:gd name="adj2" fmla="val -72500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processing done after receiving the return value. Just pass it 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E87D65-C397-4E55-95B7-1C026B95B025}"/>
              </a:ext>
            </a:extLst>
          </p:cNvPr>
          <p:cNvSpPr/>
          <p:nvPr/>
        </p:nvSpPr>
        <p:spPr>
          <a:xfrm>
            <a:off x="6229165" y="5575178"/>
            <a:ext cx="3121868" cy="603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known as </a:t>
            </a:r>
            <a:r>
              <a:rPr lang="en-US" i="1" dirty="0"/>
              <a:t>tail recursion</a:t>
            </a:r>
          </a:p>
        </p:txBody>
      </p:sp>
    </p:spTree>
    <p:extLst>
      <p:ext uri="{BB962C8B-B14F-4D97-AF65-F5344CB8AC3E}">
        <p14:creationId xmlns:p14="http://schemas.microsoft.com/office/powerpoint/2010/main" val="30805046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82CE-4DD3-4785-AB25-A4EEA8B5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Stack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0819A-082B-48CE-96C9-F6B27B7AD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1164750"/>
            <a:ext cx="8015027" cy="39310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in </a:t>
            </a:r>
            <a:r>
              <a:rPr lang="en-US" dirty="0"/>
              <a:t>and </a:t>
            </a:r>
            <a:r>
              <a:rPr lang="en-US" i="1" dirty="0"/>
              <a:t>local</a:t>
            </a:r>
            <a:r>
              <a:rPr lang="en-US" dirty="0"/>
              <a:t> registers are </a:t>
            </a:r>
            <a:r>
              <a:rPr lang="en-US" dirty="0">
                <a:solidFill>
                  <a:srgbClr val="00B050"/>
                </a:solidFill>
              </a:rPr>
              <a:t>preserved</a:t>
            </a:r>
            <a:r>
              <a:rPr lang="en-US" dirty="0"/>
              <a:t> across function calls.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out</a:t>
            </a:r>
            <a:r>
              <a:rPr lang="en-US" dirty="0"/>
              <a:t> registers are used to </a:t>
            </a:r>
            <a:r>
              <a:rPr lang="en-US" dirty="0">
                <a:solidFill>
                  <a:srgbClr val="0070C0"/>
                </a:solidFill>
              </a:rPr>
              <a:t>send</a:t>
            </a:r>
            <a:r>
              <a:rPr lang="en-US" dirty="0"/>
              <a:t> parameters to </a:t>
            </a:r>
            <a:r>
              <a:rPr lang="en-US" i="1" dirty="0"/>
              <a:t>callee</a:t>
            </a:r>
            <a:r>
              <a:rPr lang="en-US" dirty="0"/>
              <a:t>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i="1" dirty="0" err="1"/>
              <a:t>alloc</a:t>
            </a:r>
            <a:r>
              <a:rPr lang="en-US" dirty="0"/>
              <a:t> instruction </a:t>
            </a:r>
            <a:r>
              <a:rPr lang="en-US" dirty="0">
                <a:solidFill>
                  <a:srgbClr val="625D9C"/>
                </a:solidFill>
              </a:rPr>
              <a:t>automatically</a:t>
            </a:r>
            <a:r>
              <a:rPr lang="en-US" dirty="0"/>
              <a:t> creates such a register stack frame.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</a:rPr>
              <a:t>Communicating</a:t>
            </a:r>
            <a:r>
              <a:rPr lang="en-US" dirty="0"/>
              <a:t> return values. </a:t>
            </a:r>
          </a:p>
          <a:p>
            <a:pPr marL="573088" lvl="1" indent="-342900"/>
            <a:r>
              <a:rPr lang="en-US" dirty="0">
                <a:solidFill>
                  <a:srgbClr val="002060"/>
                </a:solidFill>
              </a:rPr>
              <a:t>Store</a:t>
            </a:r>
            <a:r>
              <a:rPr lang="en-US" dirty="0"/>
              <a:t> the return values in a </a:t>
            </a:r>
            <a:r>
              <a:rPr lang="en-US" i="1" dirty="0"/>
              <a:t>static </a:t>
            </a:r>
            <a:r>
              <a:rPr lang="en-US" dirty="0"/>
              <a:t>register </a:t>
            </a:r>
          </a:p>
          <a:p>
            <a:pPr marL="573088" lvl="1" indent="-342900"/>
            <a:r>
              <a:rPr lang="en-US" dirty="0"/>
              <a:t>In this case, directly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jump</a:t>
            </a:r>
            <a:r>
              <a:rPr lang="en-US" dirty="0"/>
              <a:t> to the </a:t>
            </a:r>
            <a:r>
              <a:rPr lang="en-US" dirty="0">
                <a:solidFill>
                  <a:srgbClr val="FF0000"/>
                </a:solidFill>
              </a:rPr>
              <a:t>return address </a:t>
            </a:r>
            <a:r>
              <a:rPr lang="en-US" dirty="0"/>
              <a:t>in the </a:t>
            </a:r>
            <a:r>
              <a:rPr lang="en-US" i="1" dirty="0"/>
              <a:t>main</a:t>
            </a:r>
            <a:r>
              <a:rPr lang="en-US" dirty="0"/>
              <a:t> </a:t>
            </a:r>
            <a:r>
              <a:rPr lang="en-US" dirty="0">
                <a:solidFill>
                  <a:srgbClr val="01708C"/>
                </a:solidFill>
              </a:rPr>
              <a:t>function</a:t>
            </a:r>
            <a:r>
              <a:rPr lang="en-US" dirty="0"/>
              <a:t>.</a:t>
            </a:r>
          </a:p>
          <a:p>
            <a:pPr marL="573088" lvl="1" indent="-342900"/>
            <a:r>
              <a:rPr lang="en-US" dirty="0"/>
              <a:t>We don’t need to </a:t>
            </a:r>
            <a:r>
              <a:rPr lang="en-US" dirty="0">
                <a:solidFill>
                  <a:srgbClr val="00B050"/>
                </a:solidFill>
              </a:rPr>
              <a:t>process</a:t>
            </a:r>
            <a:r>
              <a:rPr lang="en-US" dirty="0"/>
              <a:t> return values.</a:t>
            </a:r>
          </a:p>
          <a:p>
            <a:pPr marL="573088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78020-6C1B-41C9-A404-EFF72690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5BB56-A972-4B56-8DB6-E3525AF7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0326F4-1D0D-4EDE-8731-C0CE7EAE616D}"/>
              </a:ext>
            </a:extLst>
          </p:cNvPr>
          <p:cNvSpPr/>
          <p:nvPr/>
        </p:nvSpPr>
        <p:spPr>
          <a:xfrm>
            <a:off x="1816964" y="1097282"/>
            <a:ext cx="8149701" cy="169030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30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F2A9-7C31-46F7-8E6A-708D1DF2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7287058" cy="822960"/>
          </a:xfrm>
        </p:spPr>
        <p:txBody>
          <a:bodyPr/>
          <a:lstStyle/>
          <a:p>
            <a:r>
              <a:rPr lang="en-US" dirty="0"/>
              <a:t>Support for Software Pipelining and Overflows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83787-B5DE-4A37-89B3-F22A3B05C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098271" cy="435133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Main Problem</a:t>
            </a:r>
            <a:r>
              <a:rPr lang="en-US" dirty="0"/>
              <a:t>: We run out of registers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Itanium has a Register Stack Engine (RSE)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Automatically handles the </a:t>
            </a:r>
            <a:r>
              <a:rPr lang="en-US" dirty="0">
                <a:solidFill>
                  <a:srgbClr val="00B050"/>
                </a:solidFill>
              </a:rPr>
              <a:t>spilling</a:t>
            </a:r>
            <a:r>
              <a:rPr lang="en-US" dirty="0">
                <a:solidFill>
                  <a:schemeClr val="tx1"/>
                </a:solidFill>
              </a:rPr>
              <a:t> of registers to memory and </a:t>
            </a:r>
            <a:r>
              <a:rPr lang="en-US" dirty="0">
                <a:solidFill>
                  <a:srgbClr val="E21A23"/>
                </a:solidFill>
              </a:rPr>
              <a:t>restoring</a:t>
            </a:r>
            <a:r>
              <a:rPr lang="en-US" dirty="0">
                <a:solidFill>
                  <a:schemeClr val="tx1"/>
                </a:solidFill>
              </a:rPr>
              <a:t> them</a:t>
            </a:r>
          </a:p>
          <a:p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Software Pipelining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use </a:t>
            </a:r>
            <a:r>
              <a:rPr lang="en-US" dirty="0">
                <a:solidFill>
                  <a:srgbClr val="0070C0"/>
                </a:solidFill>
              </a:rPr>
              <a:t>separate</a:t>
            </a:r>
            <a:r>
              <a:rPr lang="en-US" dirty="0"/>
              <a:t> registers for the same variable across </a:t>
            </a:r>
            <a:r>
              <a:rPr lang="en-US" dirty="0">
                <a:solidFill>
                  <a:srgbClr val="C00000"/>
                </a:solidFill>
              </a:rPr>
              <a:t>different</a:t>
            </a:r>
            <a:r>
              <a:rPr lang="en-US" dirty="0"/>
              <a:t> iterations.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issue is taken care of </a:t>
            </a:r>
            <a:r>
              <a:rPr lang="en-US" dirty="0">
                <a:solidFill>
                  <a:srgbClr val="00B050"/>
                </a:solidFill>
              </a:rPr>
              <a:t>automatically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Notion of a </a:t>
            </a:r>
            <a:r>
              <a:rPr lang="en-US" dirty="0">
                <a:solidFill>
                  <a:srgbClr val="625D9C"/>
                </a:solidFill>
              </a:rPr>
              <a:t>rotating register set</a:t>
            </a:r>
          </a:p>
          <a:p>
            <a:pPr marL="573088" lvl="1" indent="-342900"/>
            <a:r>
              <a:rPr lang="en-US" dirty="0">
                <a:solidFill>
                  <a:srgbClr val="720F11"/>
                </a:solidFill>
              </a:rPr>
              <a:t>Assign</a:t>
            </a:r>
            <a:r>
              <a:rPr lang="en-US" dirty="0">
                <a:solidFill>
                  <a:schemeClr val="tx1"/>
                </a:solidFill>
              </a:rPr>
              <a:t> registers based on the loop iteration number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Easier to </a:t>
            </a:r>
            <a:r>
              <a:rPr lang="en-US" dirty="0">
                <a:solidFill>
                  <a:srgbClr val="0070C0"/>
                </a:solidFill>
              </a:rPr>
              <a:t>write</a:t>
            </a:r>
            <a:r>
              <a:rPr lang="en-US" dirty="0">
                <a:solidFill>
                  <a:schemeClr val="tx1"/>
                </a:solidFill>
              </a:rPr>
              <a:t> the code of SW-pipelined loops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4FE7C-E71C-4409-8CD5-2D5217C2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CEAC6-7A0B-4D8B-A7E7-29C9E2B7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220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65A0-9512-49DA-9E7D-3E2BA8E3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Execution Engine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AC13CF-9935-4997-8914-4DFAFEF5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AB6CE-CB18-40CB-AC17-437F1ACA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88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7FB54AB-9BEE-492A-8C31-49CE0584A1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0617" y="1331652"/>
            <a:ext cx="6752879" cy="2340283"/>
            <a:chOff x="684" y="1587"/>
            <a:chExt cx="3402" cy="1179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0F7FDC7-B3AB-4D6F-80F3-774EC17CE7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84" y="1587"/>
              <a:ext cx="3402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BC4DAC37-28B7-458B-8BA7-2298F9230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" y="1749"/>
              <a:ext cx="488" cy="24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3C75CED-6DCD-4B39-BBF2-C4F579F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745"/>
              <a:ext cx="197" cy="1010"/>
            </a:xfrm>
            <a:custGeom>
              <a:avLst/>
              <a:gdLst>
                <a:gd name="T0" fmla="*/ 408 w 410"/>
                <a:gd name="T1" fmla="*/ 0 h 2105"/>
                <a:gd name="T2" fmla="*/ 410 w 410"/>
                <a:gd name="T3" fmla="*/ 68 h 2105"/>
                <a:gd name="T4" fmla="*/ 375 w 410"/>
                <a:gd name="T5" fmla="*/ 68 h 2105"/>
                <a:gd name="T6" fmla="*/ 242 w 410"/>
                <a:gd name="T7" fmla="*/ 117 h 2105"/>
                <a:gd name="T8" fmla="*/ 221 w 410"/>
                <a:gd name="T9" fmla="*/ 421 h 2105"/>
                <a:gd name="T10" fmla="*/ 223 w 410"/>
                <a:gd name="T11" fmla="*/ 691 h 2105"/>
                <a:gd name="T12" fmla="*/ 208 w 410"/>
                <a:gd name="T13" fmla="*/ 927 h 2105"/>
                <a:gd name="T14" fmla="*/ 106 w 410"/>
                <a:gd name="T15" fmla="*/ 1053 h 2105"/>
                <a:gd name="T16" fmla="*/ 208 w 410"/>
                <a:gd name="T17" fmla="*/ 1179 h 2105"/>
                <a:gd name="T18" fmla="*/ 223 w 410"/>
                <a:gd name="T19" fmla="*/ 1414 h 2105"/>
                <a:gd name="T20" fmla="*/ 221 w 410"/>
                <a:gd name="T21" fmla="*/ 1685 h 2105"/>
                <a:gd name="T22" fmla="*/ 242 w 410"/>
                <a:gd name="T23" fmla="*/ 1989 h 2105"/>
                <a:gd name="T24" fmla="*/ 375 w 410"/>
                <a:gd name="T25" fmla="*/ 2038 h 2105"/>
                <a:gd name="T26" fmla="*/ 410 w 410"/>
                <a:gd name="T27" fmla="*/ 2038 h 2105"/>
                <a:gd name="T28" fmla="*/ 408 w 410"/>
                <a:gd name="T29" fmla="*/ 2105 h 2105"/>
                <a:gd name="T30" fmla="*/ 376 w 410"/>
                <a:gd name="T31" fmla="*/ 2105 h 2105"/>
                <a:gd name="T32" fmla="*/ 191 w 410"/>
                <a:gd name="T33" fmla="*/ 2025 h 2105"/>
                <a:gd name="T34" fmla="*/ 160 w 410"/>
                <a:gd name="T35" fmla="*/ 1695 h 2105"/>
                <a:gd name="T36" fmla="*/ 160 w 410"/>
                <a:gd name="T37" fmla="*/ 1429 h 2105"/>
                <a:gd name="T38" fmla="*/ 139 w 410"/>
                <a:gd name="T39" fmla="*/ 1179 h 2105"/>
                <a:gd name="T40" fmla="*/ 31 w 410"/>
                <a:gd name="T41" fmla="*/ 1117 h 2105"/>
                <a:gd name="T42" fmla="*/ 0 w 410"/>
                <a:gd name="T43" fmla="*/ 1117 h 2105"/>
                <a:gd name="T44" fmla="*/ 0 w 410"/>
                <a:gd name="T45" fmla="*/ 1053 h 2105"/>
                <a:gd name="T46" fmla="*/ 0 w 410"/>
                <a:gd name="T47" fmla="*/ 989 h 2105"/>
                <a:gd name="T48" fmla="*/ 31 w 410"/>
                <a:gd name="T49" fmla="*/ 989 h 2105"/>
                <a:gd name="T50" fmla="*/ 139 w 410"/>
                <a:gd name="T51" fmla="*/ 926 h 2105"/>
                <a:gd name="T52" fmla="*/ 160 w 410"/>
                <a:gd name="T53" fmla="*/ 677 h 2105"/>
                <a:gd name="T54" fmla="*/ 160 w 410"/>
                <a:gd name="T55" fmla="*/ 411 h 2105"/>
                <a:gd name="T56" fmla="*/ 191 w 410"/>
                <a:gd name="T57" fmla="*/ 81 h 2105"/>
                <a:gd name="T58" fmla="*/ 376 w 410"/>
                <a:gd name="T59" fmla="*/ 0 h 2105"/>
                <a:gd name="T60" fmla="*/ 408 w 410"/>
                <a:gd name="T61" fmla="*/ 0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0" h="2105">
                  <a:moveTo>
                    <a:pt x="408" y="0"/>
                  </a:moveTo>
                  <a:lnTo>
                    <a:pt x="410" y="68"/>
                  </a:lnTo>
                  <a:lnTo>
                    <a:pt x="375" y="68"/>
                  </a:lnTo>
                  <a:cubicBezTo>
                    <a:pt x="326" y="68"/>
                    <a:pt x="257" y="84"/>
                    <a:pt x="242" y="117"/>
                  </a:cubicBezTo>
                  <a:cubicBezTo>
                    <a:pt x="213" y="146"/>
                    <a:pt x="221" y="316"/>
                    <a:pt x="221" y="421"/>
                  </a:cubicBezTo>
                  <a:lnTo>
                    <a:pt x="223" y="691"/>
                  </a:lnTo>
                  <a:cubicBezTo>
                    <a:pt x="224" y="807"/>
                    <a:pt x="224" y="874"/>
                    <a:pt x="208" y="927"/>
                  </a:cubicBezTo>
                  <a:cubicBezTo>
                    <a:pt x="193" y="979"/>
                    <a:pt x="144" y="1033"/>
                    <a:pt x="106" y="1053"/>
                  </a:cubicBezTo>
                  <a:cubicBezTo>
                    <a:pt x="144" y="1073"/>
                    <a:pt x="193" y="1126"/>
                    <a:pt x="208" y="1179"/>
                  </a:cubicBezTo>
                  <a:cubicBezTo>
                    <a:pt x="224" y="1231"/>
                    <a:pt x="224" y="1299"/>
                    <a:pt x="223" y="1414"/>
                  </a:cubicBezTo>
                  <a:lnTo>
                    <a:pt x="221" y="1685"/>
                  </a:lnTo>
                  <a:cubicBezTo>
                    <a:pt x="221" y="1789"/>
                    <a:pt x="213" y="1960"/>
                    <a:pt x="242" y="1989"/>
                  </a:cubicBezTo>
                  <a:cubicBezTo>
                    <a:pt x="257" y="2021"/>
                    <a:pt x="326" y="2038"/>
                    <a:pt x="375" y="2038"/>
                  </a:cubicBezTo>
                  <a:lnTo>
                    <a:pt x="410" y="2038"/>
                  </a:lnTo>
                  <a:lnTo>
                    <a:pt x="408" y="2105"/>
                  </a:lnTo>
                  <a:lnTo>
                    <a:pt x="376" y="2105"/>
                  </a:lnTo>
                  <a:cubicBezTo>
                    <a:pt x="291" y="2105"/>
                    <a:pt x="220" y="2080"/>
                    <a:pt x="191" y="2025"/>
                  </a:cubicBezTo>
                  <a:cubicBezTo>
                    <a:pt x="162" y="1970"/>
                    <a:pt x="160" y="1859"/>
                    <a:pt x="160" y="1695"/>
                  </a:cubicBezTo>
                  <a:lnTo>
                    <a:pt x="160" y="1429"/>
                  </a:lnTo>
                  <a:cubicBezTo>
                    <a:pt x="160" y="1317"/>
                    <a:pt x="158" y="1222"/>
                    <a:pt x="139" y="1179"/>
                  </a:cubicBezTo>
                  <a:cubicBezTo>
                    <a:pt x="120" y="1136"/>
                    <a:pt x="80" y="1117"/>
                    <a:pt x="31" y="1117"/>
                  </a:cubicBezTo>
                  <a:lnTo>
                    <a:pt x="0" y="1117"/>
                  </a:lnTo>
                  <a:lnTo>
                    <a:pt x="0" y="1053"/>
                  </a:lnTo>
                  <a:lnTo>
                    <a:pt x="0" y="989"/>
                  </a:lnTo>
                  <a:lnTo>
                    <a:pt x="31" y="989"/>
                  </a:lnTo>
                  <a:cubicBezTo>
                    <a:pt x="80" y="989"/>
                    <a:pt x="120" y="969"/>
                    <a:pt x="139" y="926"/>
                  </a:cubicBezTo>
                  <a:cubicBezTo>
                    <a:pt x="158" y="883"/>
                    <a:pt x="160" y="789"/>
                    <a:pt x="160" y="677"/>
                  </a:cubicBezTo>
                  <a:lnTo>
                    <a:pt x="160" y="411"/>
                  </a:lnTo>
                  <a:cubicBezTo>
                    <a:pt x="160" y="247"/>
                    <a:pt x="162" y="135"/>
                    <a:pt x="191" y="81"/>
                  </a:cubicBezTo>
                  <a:cubicBezTo>
                    <a:pt x="220" y="26"/>
                    <a:pt x="291" y="0"/>
                    <a:pt x="376" y="0"/>
                  </a:cubicBezTo>
                  <a:lnTo>
                    <a:pt x="4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62C41DA1-8CBC-4AA3-B107-B71B44740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1749"/>
              <a:ext cx="487" cy="24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77C66C3-1DFB-42E2-9361-02274CC36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1749"/>
              <a:ext cx="488" cy="24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16A055EA-3134-4154-817B-88AD1A24D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749"/>
              <a:ext cx="487" cy="24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0FF4B14F-9F43-4D91-BD04-5B2F98710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1749"/>
              <a:ext cx="488" cy="24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7417D03F-703A-4305-AEE3-F7F1F91E1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" y="1996"/>
              <a:ext cx="488" cy="24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992FF50A-D9D0-4F28-8581-4F37AD3A5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1996"/>
              <a:ext cx="487" cy="24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87904CD2-C9C4-4A2B-9176-0D8BDCB60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1996"/>
              <a:ext cx="488" cy="24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EF5C6C84-A1D9-4804-9B90-651DB7C25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996"/>
              <a:ext cx="487" cy="24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BCC7EBE6-399E-4AB9-811C-2213AF6DE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1996"/>
              <a:ext cx="488" cy="24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0991DCBA-5BD1-463C-97E4-990E23EC4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" y="2244"/>
              <a:ext cx="488" cy="24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3D1F538E-2A21-4B6D-967C-487F70F4D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2244"/>
              <a:ext cx="487" cy="24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7BD3FC57-5DAF-469F-BA22-F88C63019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2244"/>
              <a:ext cx="488" cy="24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0655CEE7-527A-4EA4-AB3B-AB4CEC1C9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2244"/>
              <a:ext cx="487" cy="24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8DD5AB42-6D65-42C6-8FA6-A57A2828F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244"/>
              <a:ext cx="488" cy="247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96F83692-CF38-49F8-920A-5F40F229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" y="2491"/>
              <a:ext cx="488" cy="24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96297287-0C14-475A-B259-66D8B70DB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2491"/>
              <a:ext cx="487" cy="24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9F127508-BFAF-4F0D-9F56-B9959D591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5" y="2491"/>
              <a:ext cx="488" cy="24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3B6713C6-4332-4F9A-BC56-379AA9103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2491"/>
              <a:ext cx="487" cy="24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69F0A1CB-300F-422B-B1B2-3E1E04D38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" y="2491"/>
              <a:ext cx="488" cy="248"/>
            </a:xfrm>
            <a:prstGeom prst="rect">
              <a:avLst/>
            </a:prstGeom>
            <a:solidFill>
              <a:srgbClr val="D5F6F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38691F3-97E8-45A9-A820-03F51F3F29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1587"/>
              <a:ext cx="55" cy="82"/>
            </a:xfrm>
            <a:custGeom>
              <a:avLst/>
              <a:gdLst>
                <a:gd name="T0" fmla="*/ 115 w 115"/>
                <a:gd name="T1" fmla="*/ 48 h 171"/>
                <a:gd name="T2" fmla="*/ 115 w 115"/>
                <a:gd name="T3" fmla="*/ 171 h 171"/>
                <a:gd name="T4" fmla="*/ 95 w 115"/>
                <a:gd name="T5" fmla="*/ 171 h 171"/>
                <a:gd name="T6" fmla="*/ 95 w 115"/>
                <a:gd name="T7" fmla="*/ 64 h 171"/>
                <a:gd name="T8" fmla="*/ 39 w 115"/>
                <a:gd name="T9" fmla="*/ 64 h 171"/>
                <a:gd name="T10" fmla="*/ 39 w 115"/>
                <a:gd name="T11" fmla="*/ 171 h 171"/>
                <a:gd name="T12" fmla="*/ 19 w 115"/>
                <a:gd name="T13" fmla="*/ 171 h 171"/>
                <a:gd name="T14" fmla="*/ 19 w 115"/>
                <a:gd name="T15" fmla="*/ 64 h 171"/>
                <a:gd name="T16" fmla="*/ 0 w 115"/>
                <a:gd name="T17" fmla="*/ 64 h 171"/>
                <a:gd name="T18" fmla="*/ 0 w 115"/>
                <a:gd name="T19" fmla="*/ 48 h 171"/>
                <a:gd name="T20" fmla="*/ 19 w 115"/>
                <a:gd name="T21" fmla="*/ 48 h 171"/>
                <a:gd name="T22" fmla="*/ 19 w 115"/>
                <a:gd name="T23" fmla="*/ 39 h 171"/>
                <a:gd name="T24" fmla="*/ 28 w 115"/>
                <a:gd name="T25" fmla="*/ 10 h 171"/>
                <a:gd name="T26" fmla="*/ 58 w 115"/>
                <a:gd name="T27" fmla="*/ 0 h 171"/>
                <a:gd name="T28" fmla="*/ 78 w 115"/>
                <a:gd name="T29" fmla="*/ 0 h 171"/>
                <a:gd name="T30" fmla="*/ 78 w 115"/>
                <a:gd name="T31" fmla="*/ 17 h 171"/>
                <a:gd name="T32" fmla="*/ 59 w 115"/>
                <a:gd name="T33" fmla="*/ 17 h 171"/>
                <a:gd name="T34" fmla="*/ 43 w 115"/>
                <a:gd name="T35" fmla="*/ 21 h 171"/>
                <a:gd name="T36" fmla="*/ 39 w 115"/>
                <a:gd name="T37" fmla="*/ 37 h 171"/>
                <a:gd name="T38" fmla="*/ 39 w 115"/>
                <a:gd name="T39" fmla="*/ 48 h 171"/>
                <a:gd name="T40" fmla="*/ 115 w 115"/>
                <a:gd name="T41" fmla="*/ 48 h 171"/>
                <a:gd name="T42" fmla="*/ 95 w 115"/>
                <a:gd name="T43" fmla="*/ 0 h 171"/>
                <a:gd name="T44" fmla="*/ 115 w 115"/>
                <a:gd name="T45" fmla="*/ 0 h 171"/>
                <a:gd name="T46" fmla="*/ 115 w 115"/>
                <a:gd name="T47" fmla="*/ 26 h 171"/>
                <a:gd name="T48" fmla="*/ 95 w 115"/>
                <a:gd name="T49" fmla="*/ 26 h 171"/>
                <a:gd name="T50" fmla="*/ 95 w 115"/>
                <a:gd name="T5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" h="171">
                  <a:moveTo>
                    <a:pt x="115" y="48"/>
                  </a:moveTo>
                  <a:lnTo>
                    <a:pt x="115" y="171"/>
                  </a:lnTo>
                  <a:lnTo>
                    <a:pt x="95" y="171"/>
                  </a:lnTo>
                  <a:lnTo>
                    <a:pt x="95" y="64"/>
                  </a:lnTo>
                  <a:lnTo>
                    <a:pt x="39" y="64"/>
                  </a:lnTo>
                  <a:lnTo>
                    <a:pt x="39" y="171"/>
                  </a:lnTo>
                  <a:lnTo>
                    <a:pt x="19" y="171"/>
                  </a:lnTo>
                  <a:lnTo>
                    <a:pt x="19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9" y="48"/>
                  </a:lnTo>
                  <a:lnTo>
                    <a:pt x="19" y="39"/>
                  </a:lnTo>
                  <a:cubicBezTo>
                    <a:pt x="19" y="26"/>
                    <a:pt x="22" y="16"/>
                    <a:pt x="28" y="10"/>
                  </a:cubicBezTo>
                  <a:cubicBezTo>
                    <a:pt x="35" y="3"/>
                    <a:pt x="44" y="0"/>
                    <a:pt x="58" y="0"/>
                  </a:cubicBezTo>
                  <a:lnTo>
                    <a:pt x="78" y="0"/>
                  </a:lnTo>
                  <a:lnTo>
                    <a:pt x="78" y="17"/>
                  </a:lnTo>
                  <a:lnTo>
                    <a:pt x="59" y="17"/>
                  </a:lnTo>
                  <a:cubicBezTo>
                    <a:pt x="51" y="17"/>
                    <a:pt x="46" y="18"/>
                    <a:pt x="43" y="21"/>
                  </a:cubicBezTo>
                  <a:cubicBezTo>
                    <a:pt x="41" y="24"/>
                    <a:pt x="39" y="29"/>
                    <a:pt x="39" y="37"/>
                  </a:cubicBezTo>
                  <a:lnTo>
                    <a:pt x="39" y="48"/>
                  </a:lnTo>
                  <a:lnTo>
                    <a:pt x="115" y="48"/>
                  </a:lnTo>
                  <a:close/>
                  <a:moveTo>
                    <a:pt x="95" y="0"/>
                  </a:moveTo>
                  <a:lnTo>
                    <a:pt x="115" y="0"/>
                  </a:lnTo>
                  <a:lnTo>
                    <a:pt x="115" y="26"/>
                  </a:lnTo>
                  <a:lnTo>
                    <a:pt x="95" y="26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7B1E1DC9-4630-4D58-A814-B66B4176C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609"/>
              <a:ext cx="49" cy="60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2 w 103"/>
                <a:gd name="T5" fmla="*/ 126 h 126"/>
                <a:gd name="T6" fmla="*/ 82 w 103"/>
                <a:gd name="T7" fmla="*/ 52 h 126"/>
                <a:gd name="T8" fmla="*/ 76 w 103"/>
                <a:gd name="T9" fmla="*/ 26 h 126"/>
                <a:gd name="T10" fmla="*/ 55 w 103"/>
                <a:gd name="T11" fmla="*/ 18 h 126"/>
                <a:gd name="T12" fmla="*/ 29 w 103"/>
                <a:gd name="T13" fmla="*/ 28 h 126"/>
                <a:gd name="T14" fmla="*/ 20 w 103"/>
                <a:gd name="T15" fmla="*/ 56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5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2" y="126"/>
                  </a:lnTo>
                  <a:lnTo>
                    <a:pt x="82" y="52"/>
                  </a:lnTo>
                  <a:cubicBezTo>
                    <a:pt x="82" y="41"/>
                    <a:pt x="80" y="32"/>
                    <a:pt x="76" y="26"/>
                  </a:cubicBezTo>
                  <a:cubicBezTo>
                    <a:pt x="71" y="20"/>
                    <a:pt x="64" y="18"/>
                    <a:pt x="55" y="18"/>
                  </a:cubicBezTo>
                  <a:cubicBezTo>
                    <a:pt x="44" y="18"/>
                    <a:pt x="36" y="21"/>
                    <a:pt x="29" y="28"/>
                  </a:cubicBezTo>
                  <a:cubicBezTo>
                    <a:pt x="23" y="35"/>
                    <a:pt x="20" y="44"/>
                    <a:pt x="20" y="56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0" y="9"/>
                    <a:pt x="37" y="5"/>
                  </a:cubicBezTo>
                  <a:cubicBezTo>
                    <a:pt x="43" y="2"/>
                    <a:pt x="51" y="0"/>
                    <a:pt x="60" y="0"/>
                  </a:cubicBezTo>
                  <a:cubicBezTo>
                    <a:pt x="74" y="0"/>
                    <a:pt x="84" y="4"/>
                    <a:pt x="92" y="13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734F0098-92CA-4C15-B612-993708450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5" y="1587"/>
              <a:ext cx="9" cy="82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4053E55-E3C3-43C0-8C92-06C64C07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1609"/>
              <a:ext cx="45" cy="62"/>
            </a:xfrm>
            <a:custGeom>
              <a:avLst/>
              <a:gdLst>
                <a:gd name="T0" fmla="*/ 88 w 94"/>
                <a:gd name="T1" fmla="*/ 7 h 129"/>
                <a:gd name="T2" fmla="*/ 88 w 94"/>
                <a:gd name="T3" fmla="*/ 26 h 129"/>
                <a:gd name="T4" fmla="*/ 70 w 94"/>
                <a:gd name="T5" fmla="*/ 19 h 129"/>
                <a:gd name="T6" fmla="*/ 51 w 94"/>
                <a:gd name="T7" fmla="*/ 17 h 129"/>
                <a:gd name="T8" fmla="*/ 28 w 94"/>
                <a:gd name="T9" fmla="*/ 21 h 129"/>
                <a:gd name="T10" fmla="*/ 21 w 94"/>
                <a:gd name="T11" fmla="*/ 35 h 129"/>
                <a:gd name="T12" fmla="*/ 26 w 94"/>
                <a:gd name="T13" fmla="*/ 46 h 129"/>
                <a:gd name="T14" fmla="*/ 48 w 94"/>
                <a:gd name="T15" fmla="*/ 54 h 129"/>
                <a:gd name="T16" fmla="*/ 55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1 w 94"/>
                <a:gd name="T23" fmla="*/ 119 h 129"/>
                <a:gd name="T24" fmla="*/ 44 w 94"/>
                <a:gd name="T25" fmla="*/ 129 h 129"/>
                <a:gd name="T26" fmla="*/ 23 w 94"/>
                <a:gd name="T27" fmla="*/ 127 h 129"/>
                <a:gd name="T28" fmla="*/ 0 w 94"/>
                <a:gd name="T29" fmla="*/ 121 h 129"/>
                <a:gd name="T30" fmla="*/ 0 w 94"/>
                <a:gd name="T31" fmla="*/ 101 h 129"/>
                <a:gd name="T32" fmla="*/ 22 w 94"/>
                <a:gd name="T33" fmla="*/ 109 h 129"/>
                <a:gd name="T34" fmla="*/ 44 w 94"/>
                <a:gd name="T35" fmla="*/ 112 h 129"/>
                <a:gd name="T36" fmla="*/ 66 w 94"/>
                <a:gd name="T37" fmla="*/ 107 h 129"/>
                <a:gd name="T38" fmla="*/ 74 w 94"/>
                <a:gd name="T39" fmla="*/ 94 h 129"/>
                <a:gd name="T40" fmla="*/ 68 w 94"/>
                <a:gd name="T41" fmla="*/ 81 h 129"/>
                <a:gd name="T42" fmla="*/ 44 w 94"/>
                <a:gd name="T43" fmla="*/ 72 h 129"/>
                <a:gd name="T44" fmla="*/ 37 w 94"/>
                <a:gd name="T45" fmla="*/ 71 h 129"/>
                <a:gd name="T46" fmla="*/ 10 w 94"/>
                <a:gd name="T47" fmla="*/ 59 h 129"/>
                <a:gd name="T48" fmla="*/ 1 w 94"/>
                <a:gd name="T49" fmla="*/ 36 h 129"/>
                <a:gd name="T50" fmla="*/ 14 w 94"/>
                <a:gd name="T51" fmla="*/ 9 h 129"/>
                <a:gd name="T52" fmla="*/ 48 w 94"/>
                <a:gd name="T53" fmla="*/ 0 h 129"/>
                <a:gd name="T54" fmla="*/ 70 w 94"/>
                <a:gd name="T55" fmla="*/ 2 h 129"/>
                <a:gd name="T56" fmla="*/ 88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8" y="7"/>
                  </a:moveTo>
                  <a:lnTo>
                    <a:pt x="88" y="26"/>
                  </a:lnTo>
                  <a:cubicBezTo>
                    <a:pt x="82" y="23"/>
                    <a:pt x="76" y="21"/>
                    <a:pt x="70" y="19"/>
                  </a:cubicBezTo>
                  <a:cubicBezTo>
                    <a:pt x="64" y="18"/>
                    <a:pt x="58" y="17"/>
                    <a:pt x="51" y="17"/>
                  </a:cubicBezTo>
                  <a:cubicBezTo>
                    <a:pt x="41" y="17"/>
                    <a:pt x="33" y="18"/>
                    <a:pt x="28" y="21"/>
                  </a:cubicBezTo>
                  <a:cubicBezTo>
                    <a:pt x="23" y="25"/>
                    <a:pt x="21" y="29"/>
                    <a:pt x="21" y="35"/>
                  </a:cubicBezTo>
                  <a:cubicBezTo>
                    <a:pt x="21" y="40"/>
                    <a:pt x="23" y="44"/>
                    <a:pt x="26" y="46"/>
                  </a:cubicBezTo>
                  <a:cubicBezTo>
                    <a:pt x="30" y="49"/>
                    <a:pt x="37" y="52"/>
                    <a:pt x="48" y="54"/>
                  </a:cubicBezTo>
                  <a:lnTo>
                    <a:pt x="55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3"/>
                    <a:pt x="90" y="112"/>
                    <a:pt x="81" y="119"/>
                  </a:cubicBezTo>
                  <a:cubicBezTo>
                    <a:pt x="72" y="126"/>
                    <a:pt x="59" y="129"/>
                    <a:pt x="44" y="129"/>
                  </a:cubicBezTo>
                  <a:cubicBezTo>
                    <a:pt x="37" y="129"/>
                    <a:pt x="30" y="128"/>
                    <a:pt x="23" y="127"/>
                  </a:cubicBezTo>
                  <a:cubicBezTo>
                    <a:pt x="16" y="126"/>
                    <a:pt x="8" y="124"/>
                    <a:pt x="0" y="121"/>
                  </a:cubicBezTo>
                  <a:lnTo>
                    <a:pt x="0" y="101"/>
                  </a:lnTo>
                  <a:cubicBezTo>
                    <a:pt x="8" y="104"/>
                    <a:pt x="15" y="107"/>
                    <a:pt x="22" y="109"/>
                  </a:cubicBezTo>
                  <a:cubicBezTo>
                    <a:pt x="30" y="111"/>
                    <a:pt x="37" y="112"/>
                    <a:pt x="44" y="112"/>
                  </a:cubicBezTo>
                  <a:cubicBezTo>
                    <a:pt x="54" y="112"/>
                    <a:pt x="61" y="111"/>
                    <a:pt x="66" y="107"/>
                  </a:cubicBezTo>
                  <a:cubicBezTo>
                    <a:pt x="71" y="104"/>
                    <a:pt x="74" y="99"/>
                    <a:pt x="74" y="94"/>
                  </a:cubicBezTo>
                  <a:cubicBezTo>
                    <a:pt x="74" y="88"/>
                    <a:pt x="72" y="84"/>
                    <a:pt x="68" y="81"/>
                  </a:cubicBezTo>
                  <a:cubicBezTo>
                    <a:pt x="64" y="78"/>
                    <a:pt x="56" y="75"/>
                    <a:pt x="44" y="72"/>
                  </a:cubicBezTo>
                  <a:lnTo>
                    <a:pt x="37" y="71"/>
                  </a:lnTo>
                  <a:cubicBezTo>
                    <a:pt x="24" y="68"/>
                    <a:pt x="15" y="64"/>
                    <a:pt x="10" y="59"/>
                  </a:cubicBezTo>
                  <a:cubicBezTo>
                    <a:pt x="4" y="53"/>
                    <a:pt x="1" y="46"/>
                    <a:pt x="1" y="36"/>
                  </a:cubicBezTo>
                  <a:cubicBezTo>
                    <a:pt x="1" y="25"/>
                    <a:pt x="5" y="16"/>
                    <a:pt x="14" y="9"/>
                  </a:cubicBezTo>
                  <a:cubicBezTo>
                    <a:pt x="22" y="3"/>
                    <a:pt x="33" y="0"/>
                    <a:pt x="48" y="0"/>
                  </a:cubicBezTo>
                  <a:cubicBezTo>
                    <a:pt x="56" y="0"/>
                    <a:pt x="63" y="0"/>
                    <a:pt x="70" y="2"/>
                  </a:cubicBezTo>
                  <a:cubicBezTo>
                    <a:pt x="76" y="3"/>
                    <a:pt x="82" y="4"/>
                    <a:pt x="8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25D2DE58-2BF1-4127-9A7A-FDE6A290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1587"/>
              <a:ext cx="49" cy="82"/>
            </a:xfrm>
            <a:custGeom>
              <a:avLst/>
              <a:gdLst>
                <a:gd name="T0" fmla="*/ 103 w 103"/>
                <a:gd name="T1" fmla="*/ 97 h 171"/>
                <a:gd name="T2" fmla="*/ 103 w 103"/>
                <a:gd name="T3" fmla="*/ 171 h 171"/>
                <a:gd name="T4" fmla="*/ 83 w 103"/>
                <a:gd name="T5" fmla="*/ 171 h 171"/>
                <a:gd name="T6" fmla="*/ 83 w 103"/>
                <a:gd name="T7" fmla="*/ 97 h 171"/>
                <a:gd name="T8" fmla="*/ 76 w 103"/>
                <a:gd name="T9" fmla="*/ 71 h 171"/>
                <a:gd name="T10" fmla="*/ 55 w 103"/>
                <a:gd name="T11" fmla="*/ 63 h 171"/>
                <a:gd name="T12" fmla="*/ 30 w 103"/>
                <a:gd name="T13" fmla="*/ 73 h 171"/>
                <a:gd name="T14" fmla="*/ 20 w 103"/>
                <a:gd name="T15" fmla="*/ 101 h 171"/>
                <a:gd name="T16" fmla="*/ 20 w 103"/>
                <a:gd name="T17" fmla="*/ 171 h 171"/>
                <a:gd name="T18" fmla="*/ 0 w 103"/>
                <a:gd name="T19" fmla="*/ 171 h 171"/>
                <a:gd name="T20" fmla="*/ 0 w 103"/>
                <a:gd name="T21" fmla="*/ 0 h 171"/>
                <a:gd name="T22" fmla="*/ 20 w 103"/>
                <a:gd name="T23" fmla="*/ 0 h 171"/>
                <a:gd name="T24" fmla="*/ 20 w 103"/>
                <a:gd name="T25" fmla="*/ 67 h 171"/>
                <a:gd name="T26" fmla="*/ 37 w 103"/>
                <a:gd name="T27" fmla="*/ 50 h 171"/>
                <a:gd name="T28" fmla="*/ 60 w 103"/>
                <a:gd name="T29" fmla="*/ 45 h 171"/>
                <a:gd name="T30" fmla="*/ 92 w 103"/>
                <a:gd name="T31" fmla="*/ 58 h 171"/>
                <a:gd name="T32" fmla="*/ 103 w 103"/>
                <a:gd name="T3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71">
                  <a:moveTo>
                    <a:pt x="103" y="97"/>
                  </a:moveTo>
                  <a:lnTo>
                    <a:pt x="103" y="171"/>
                  </a:lnTo>
                  <a:lnTo>
                    <a:pt x="83" y="171"/>
                  </a:lnTo>
                  <a:lnTo>
                    <a:pt x="83" y="97"/>
                  </a:lnTo>
                  <a:cubicBezTo>
                    <a:pt x="83" y="86"/>
                    <a:pt x="80" y="77"/>
                    <a:pt x="76" y="71"/>
                  </a:cubicBezTo>
                  <a:cubicBezTo>
                    <a:pt x="71" y="65"/>
                    <a:pt x="65" y="63"/>
                    <a:pt x="55" y="63"/>
                  </a:cubicBezTo>
                  <a:cubicBezTo>
                    <a:pt x="45" y="63"/>
                    <a:pt x="36" y="66"/>
                    <a:pt x="30" y="73"/>
                  </a:cubicBezTo>
                  <a:cubicBezTo>
                    <a:pt x="23" y="80"/>
                    <a:pt x="20" y="89"/>
                    <a:pt x="20" y="101"/>
                  </a:cubicBezTo>
                  <a:lnTo>
                    <a:pt x="20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67"/>
                  </a:lnTo>
                  <a:cubicBezTo>
                    <a:pt x="25" y="60"/>
                    <a:pt x="31" y="54"/>
                    <a:pt x="37" y="50"/>
                  </a:cubicBezTo>
                  <a:cubicBezTo>
                    <a:pt x="44" y="47"/>
                    <a:pt x="51" y="45"/>
                    <a:pt x="60" y="45"/>
                  </a:cubicBezTo>
                  <a:cubicBezTo>
                    <a:pt x="74" y="45"/>
                    <a:pt x="85" y="49"/>
                    <a:pt x="92" y="58"/>
                  </a:cubicBezTo>
                  <a:cubicBezTo>
                    <a:pt x="99" y="67"/>
                    <a:pt x="103" y="80"/>
                    <a:pt x="103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2F2A6156-8877-46B0-9DA8-C32E847A7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5" y="1609"/>
              <a:ext cx="55" cy="62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2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1 h 129"/>
                <a:gd name="T14" fmla="*/ 110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8 w 114"/>
                <a:gd name="T21" fmla="*/ 112 h 129"/>
                <a:gd name="T22" fmla="*/ 0 w 114"/>
                <a:gd name="T23" fmla="*/ 66 h 129"/>
                <a:gd name="T24" fmla="*/ 17 w 114"/>
                <a:gd name="T25" fmla="*/ 18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4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2" y="69"/>
                  </a:lnTo>
                  <a:cubicBezTo>
                    <a:pt x="22" y="83"/>
                    <a:pt x="27" y="94"/>
                    <a:pt x="34" y="101"/>
                  </a:cubicBezTo>
                  <a:cubicBezTo>
                    <a:pt x="42" y="108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3" y="104"/>
                    <a:pt x="110" y="101"/>
                  </a:cubicBezTo>
                  <a:lnTo>
                    <a:pt x="110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5" y="129"/>
                    <a:pt x="29" y="123"/>
                    <a:pt x="18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5"/>
                    <a:pt x="6" y="30"/>
                    <a:pt x="17" y="18"/>
                  </a:cubicBezTo>
                  <a:cubicBezTo>
                    <a:pt x="28" y="6"/>
                    <a:pt x="42" y="0"/>
                    <a:pt x="61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10" y="27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4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50" y="17"/>
                    <a:pt x="41" y="20"/>
                    <a:pt x="34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14D75B5D-AC8C-4D10-88CA-E6E088FD7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2" y="1587"/>
              <a:ext cx="52" cy="84"/>
            </a:xfrm>
            <a:custGeom>
              <a:avLst/>
              <a:gdLst>
                <a:gd name="T0" fmla="*/ 90 w 110"/>
                <a:gd name="T1" fmla="*/ 67 h 174"/>
                <a:gd name="T2" fmla="*/ 90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90 w 110"/>
                <a:gd name="T9" fmla="*/ 171 h 174"/>
                <a:gd name="T10" fmla="*/ 90 w 110"/>
                <a:gd name="T11" fmla="*/ 152 h 174"/>
                <a:gd name="T12" fmla="*/ 73 w 110"/>
                <a:gd name="T13" fmla="*/ 169 h 174"/>
                <a:gd name="T14" fmla="*/ 50 w 110"/>
                <a:gd name="T15" fmla="*/ 174 h 174"/>
                <a:gd name="T16" fmla="*/ 14 w 110"/>
                <a:gd name="T17" fmla="*/ 156 h 174"/>
                <a:gd name="T18" fmla="*/ 0 w 110"/>
                <a:gd name="T19" fmla="*/ 110 h 174"/>
                <a:gd name="T20" fmla="*/ 14 w 110"/>
                <a:gd name="T21" fmla="*/ 63 h 174"/>
                <a:gd name="T22" fmla="*/ 50 w 110"/>
                <a:gd name="T23" fmla="*/ 45 h 174"/>
                <a:gd name="T24" fmla="*/ 73 w 110"/>
                <a:gd name="T25" fmla="*/ 50 h 174"/>
                <a:gd name="T26" fmla="*/ 90 w 110"/>
                <a:gd name="T27" fmla="*/ 67 h 174"/>
                <a:gd name="T28" fmla="*/ 21 w 110"/>
                <a:gd name="T29" fmla="*/ 110 h 174"/>
                <a:gd name="T30" fmla="*/ 30 w 110"/>
                <a:gd name="T31" fmla="*/ 145 h 174"/>
                <a:gd name="T32" fmla="*/ 55 w 110"/>
                <a:gd name="T33" fmla="*/ 157 h 174"/>
                <a:gd name="T34" fmla="*/ 80 w 110"/>
                <a:gd name="T35" fmla="*/ 145 h 174"/>
                <a:gd name="T36" fmla="*/ 90 w 110"/>
                <a:gd name="T37" fmla="*/ 110 h 174"/>
                <a:gd name="T38" fmla="*/ 80 w 110"/>
                <a:gd name="T39" fmla="*/ 75 h 174"/>
                <a:gd name="T40" fmla="*/ 55 w 110"/>
                <a:gd name="T41" fmla="*/ 62 h 174"/>
                <a:gd name="T42" fmla="*/ 30 w 110"/>
                <a:gd name="T43" fmla="*/ 75 h 174"/>
                <a:gd name="T44" fmla="*/ 21 w 110"/>
                <a:gd name="T45" fmla="*/ 11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90" y="67"/>
                  </a:moveTo>
                  <a:lnTo>
                    <a:pt x="90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90" y="171"/>
                  </a:lnTo>
                  <a:lnTo>
                    <a:pt x="90" y="152"/>
                  </a:lnTo>
                  <a:cubicBezTo>
                    <a:pt x="85" y="160"/>
                    <a:pt x="80" y="165"/>
                    <a:pt x="73" y="169"/>
                  </a:cubicBezTo>
                  <a:cubicBezTo>
                    <a:pt x="67" y="172"/>
                    <a:pt x="59" y="174"/>
                    <a:pt x="50" y="174"/>
                  </a:cubicBezTo>
                  <a:cubicBezTo>
                    <a:pt x="35" y="174"/>
                    <a:pt x="23" y="168"/>
                    <a:pt x="14" y="156"/>
                  </a:cubicBezTo>
                  <a:cubicBezTo>
                    <a:pt x="5" y="144"/>
                    <a:pt x="0" y="129"/>
                    <a:pt x="0" y="110"/>
                  </a:cubicBezTo>
                  <a:cubicBezTo>
                    <a:pt x="0" y="90"/>
                    <a:pt x="5" y="75"/>
                    <a:pt x="14" y="63"/>
                  </a:cubicBezTo>
                  <a:cubicBezTo>
                    <a:pt x="23" y="51"/>
                    <a:pt x="35" y="45"/>
                    <a:pt x="50" y="45"/>
                  </a:cubicBezTo>
                  <a:cubicBezTo>
                    <a:pt x="59" y="45"/>
                    <a:pt x="67" y="47"/>
                    <a:pt x="73" y="50"/>
                  </a:cubicBezTo>
                  <a:cubicBezTo>
                    <a:pt x="80" y="54"/>
                    <a:pt x="85" y="59"/>
                    <a:pt x="90" y="67"/>
                  </a:cubicBezTo>
                  <a:close/>
                  <a:moveTo>
                    <a:pt x="21" y="110"/>
                  </a:moveTo>
                  <a:cubicBezTo>
                    <a:pt x="21" y="124"/>
                    <a:pt x="24" y="136"/>
                    <a:pt x="30" y="145"/>
                  </a:cubicBezTo>
                  <a:cubicBezTo>
                    <a:pt x="36" y="153"/>
                    <a:pt x="44" y="157"/>
                    <a:pt x="55" y="157"/>
                  </a:cubicBezTo>
                  <a:cubicBezTo>
                    <a:pt x="66" y="157"/>
                    <a:pt x="74" y="153"/>
                    <a:pt x="80" y="145"/>
                  </a:cubicBezTo>
                  <a:cubicBezTo>
                    <a:pt x="87" y="136"/>
                    <a:pt x="90" y="124"/>
                    <a:pt x="90" y="110"/>
                  </a:cubicBezTo>
                  <a:cubicBezTo>
                    <a:pt x="90" y="95"/>
                    <a:pt x="87" y="83"/>
                    <a:pt x="80" y="75"/>
                  </a:cubicBezTo>
                  <a:cubicBezTo>
                    <a:pt x="74" y="66"/>
                    <a:pt x="66" y="62"/>
                    <a:pt x="55" y="62"/>
                  </a:cubicBezTo>
                  <a:cubicBezTo>
                    <a:pt x="44" y="62"/>
                    <a:pt x="36" y="66"/>
                    <a:pt x="30" y="75"/>
                  </a:cubicBezTo>
                  <a:cubicBezTo>
                    <a:pt x="24" y="83"/>
                    <a:pt x="21" y="95"/>
                    <a:pt x="21" y="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01271B44-9DE8-4785-98E7-C097D1AC0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" y="1605"/>
              <a:ext cx="35" cy="61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30 w 72"/>
                <a:gd name="T7" fmla="*/ 29 h 126"/>
                <a:gd name="T8" fmla="*/ 21 w 72"/>
                <a:gd name="T9" fmla="*/ 61 h 126"/>
                <a:gd name="T10" fmla="*/ 21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1 w 72"/>
                <a:gd name="T17" fmla="*/ 3 h 126"/>
                <a:gd name="T18" fmla="*/ 21 w 72"/>
                <a:gd name="T19" fmla="*/ 22 h 126"/>
                <a:gd name="T20" fmla="*/ 37 w 72"/>
                <a:gd name="T21" fmla="*/ 6 h 126"/>
                <a:gd name="T22" fmla="*/ 62 w 72"/>
                <a:gd name="T23" fmla="*/ 0 h 126"/>
                <a:gd name="T24" fmla="*/ 67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8" y="20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5" y="18"/>
                    <a:pt x="36" y="22"/>
                    <a:pt x="30" y="29"/>
                  </a:cubicBezTo>
                  <a:cubicBezTo>
                    <a:pt x="24" y="37"/>
                    <a:pt x="21" y="47"/>
                    <a:pt x="21" y="61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0" y="9"/>
                    <a:pt x="37" y="6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3" y="0"/>
                    <a:pt x="65" y="0"/>
                    <a:pt x="67" y="0"/>
                  </a:cubicBezTo>
                  <a:cubicBezTo>
                    <a:pt x="68" y="0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B59E6DC-0551-4288-B058-FDE8BDABF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1605"/>
              <a:ext cx="45" cy="62"/>
            </a:xfrm>
            <a:custGeom>
              <a:avLst/>
              <a:gdLst>
                <a:gd name="T0" fmla="*/ 87 w 94"/>
                <a:gd name="T1" fmla="*/ 7 h 129"/>
                <a:gd name="T2" fmla="*/ 87 w 94"/>
                <a:gd name="T3" fmla="*/ 26 h 129"/>
                <a:gd name="T4" fmla="*/ 69 w 94"/>
                <a:gd name="T5" fmla="*/ 19 h 129"/>
                <a:gd name="T6" fmla="*/ 50 w 94"/>
                <a:gd name="T7" fmla="*/ 17 h 129"/>
                <a:gd name="T8" fmla="*/ 27 w 94"/>
                <a:gd name="T9" fmla="*/ 22 h 129"/>
                <a:gd name="T10" fmla="*/ 20 w 94"/>
                <a:gd name="T11" fmla="*/ 35 h 129"/>
                <a:gd name="T12" fmla="*/ 25 w 94"/>
                <a:gd name="T13" fmla="*/ 46 h 129"/>
                <a:gd name="T14" fmla="*/ 47 w 94"/>
                <a:gd name="T15" fmla="*/ 54 h 129"/>
                <a:gd name="T16" fmla="*/ 54 w 94"/>
                <a:gd name="T17" fmla="*/ 56 h 129"/>
                <a:gd name="T18" fmla="*/ 84 w 94"/>
                <a:gd name="T19" fmla="*/ 69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09 h 129"/>
                <a:gd name="T34" fmla="*/ 43 w 94"/>
                <a:gd name="T35" fmla="*/ 112 h 129"/>
                <a:gd name="T36" fmla="*/ 65 w 94"/>
                <a:gd name="T37" fmla="*/ 107 h 129"/>
                <a:gd name="T38" fmla="*/ 73 w 94"/>
                <a:gd name="T39" fmla="*/ 94 h 129"/>
                <a:gd name="T40" fmla="*/ 67 w 94"/>
                <a:gd name="T41" fmla="*/ 81 h 129"/>
                <a:gd name="T42" fmla="*/ 43 w 94"/>
                <a:gd name="T43" fmla="*/ 73 h 129"/>
                <a:gd name="T44" fmla="*/ 36 w 94"/>
                <a:gd name="T45" fmla="*/ 71 h 129"/>
                <a:gd name="T46" fmla="*/ 9 w 94"/>
                <a:gd name="T47" fmla="*/ 59 h 129"/>
                <a:gd name="T48" fmla="*/ 0 w 94"/>
                <a:gd name="T49" fmla="*/ 36 h 129"/>
                <a:gd name="T50" fmla="*/ 13 w 94"/>
                <a:gd name="T51" fmla="*/ 9 h 129"/>
                <a:gd name="T52" fmla="*/ 48 w 94"/>
                <a:gd name="T53" fmla="*/ 0 h 129"/>
                <a:gd name="T54" fmla="*/ 69 w 94"/>
                <a:gd name="T55" fmla="*/ 2 h 129"/>
                <a:gd name="T56" fmla="*/ 87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7"/>
                  </a:moveTo>
                  <a:lnTo>
                    <a:pt x="87" y="26"/>
                  </a:lnTo>
                  <a:cubicBezTo>
                    <a:pt x="81" y="23"/>
                    <a:pt x="75" y="21"/>
                    <a:pt x="69" y="19"/>
                  </a:cubicBezTo>
                  <a:cubicBezTo>
                    <a:pt x="63" y="18"/>
                    <a:pt x="57" y="17"/>
                    <a:pt x="50" y="17"/>
                  </a:cubicBezTo>
                  <a:cubicBezTo>
                    <a:pt x="40" y="17"/>
                    <a:pt x="33" y="18"/>
                    <a:pt x="27" y="22"/>
                  </a:cubicBezTo>
                  <a:cubicBezTo>
                    <a:pt x="22" y="25"/>
                    <a:pt x="20" y="29"/>
                    <a:pt x="20" y="35"/>
                  </a:cubicBezTo>
                  <a:cubicBezTo>
                    <a:pt x="20" y="40"/>
                    <a:pt x="22" y="44"/>
                    <a:pt x="25" y="46"/>
                  </a:cubicBezTo>
                  <a:cubicBezTo>
                    <a:pt x="29" y="49"/>
                    <a:pt x="36" y="52"/>
                    <a:pt x="47" y="54"/>
                  </a:cubicBezTo>
                  <a:lnTo>
                    <a:pt x="54" y="56"/>
                  </a:lnTo>
                  <a:cubicBezTo>
                    <a:pt x="68" y="59"/>
                    <a:pt x="78" y="63"/>
                    <a:pt x="84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89" y="113"/>
                    <a:pt x="80" y="119"/>
                  </a:cubicBezTo>
                  <a:cubicBezTo>
                    <a:pt x="71" y="126"/>
                    <a:pt x="59" y="129"/>
                    <a:pt x="43" y="129"/>
                  </a:cubicBezTo>
                  <a:cubicBezTo>
                    <a:pt x="36" y="129"/>
                    <a:pt x="29" y="129"/>
                    <a:pt x="22" y="127"/>
                  </a:cubicBezTo>
                  <a:cubicBezTo>
                    <a:pt x="15" y="126"/>
                    <a:pt x="7" y="124"/>
                    <a:pt x="0" y="122"/>
                  </a:cubicBezTo>
                  <a:lnTo>
                    <a:pt x="0" y="101"/>
                  </a:lnTo>
                  <a:cubicBezTo>
                    <a:pt x="7" y="105"/>
                    <a:pt x="14" y="107"/>
                    <a:pt x="22" y="109"/>
                  </a:cubicBezTo>
                  <a:cubicBezTo>
                    <a:pt x="29" y="111"/>
                    <a:pt x="36" y="112"/>
                    <a:pt x="43" y="112"/>
                  </a:cubicBezTo>
                  <a:cubicBezTo>
                    <a:pt x="53" y="112"/>
                    <a:pt x="60" y="111"/>
                    <a:pt x="65" y="107"/>
                  </a:cubicBezTo>
                  <a:cubicBezTo>
                    <a:pt x="70" y="104"/>
                    <a:pt x="73" y="100"/>
                    <a:pt x="73" y="94"/>
                  </a:cubicBezTo>
                  <a:cubicBezTo>
                    <a:pt x="73" y="88"/>
                    <a:pt x="71" y="84"/>
                    <a:pt x="67" y="81"/>
                  </a:cubicBezTo>
                  <a:cubicBezTo>
                    <a:pt x="64" y="78"/>
                    <a:pt x="55" y="75"/>
                    <a:pt x="43" y="73"/>
                  </a:cubicBezTo>
                  <a:lnTo>
                    <a:pt x="36" y="71"/>
                  </a:lnTo>
                  <a:cubicBezTo>
                    <a:pt x="23" y="68"/>
                    <a:pt x="14" y="64"/>
                    <a:pt x="9" y="59"/>
                  </a:cubicBezTo>
                  <a:cubicBezTo>
                    <a:pt x="3" y="53"/>
                    <a:pt x="0" y="46"/>
                    <a:pt x="0" y="36"/>
                  </a:cubicBezTo>
                  <a:cubicBezTo>
                    <a:pt x="0" y="25"/>
                    <a:pt x="5" y="16"/>
                    <a:pt x="13" y="9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5" y="0"/>
                    <a:pt x="62" y="1"/>
                    <a:pt x="69" y="2"/>
                  </a:cubicBezTo>
                  <a:cubicBezTo>
                    <a:pt x="75" y="3"/>
                    <a:pt x="81" y="4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25F642B1-DB7E-454C-95D3-DA80CC200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1587"/>
              <a:ext cx="47" cy="79"/>
            </a:xfrm>
            <a:custGeom>
              <a:avLst/>
              <a:gdLst>
                <a:gd name="T0" fmla="*/ 3 w 98"/>
                <a:gd name="T1" fmla="*/ 145 h 164"/>
                <a:gd name="T2" fmla="*/ 40 w 98"/>
                <a:gd name="T3" fmla="*/ 145 h 164"/>
                <a:gd name="T4" fmla="*/ 40 w 98"/>
                <a:gd name="T5" fmla="*/ 20 h 164"/>
                <a:gd name="T6" fmla="*/ 0 w 98"/>
                <a:gd name="T7" fmla="*/ 28 h 164"/>
                <a:gd name="T8" fmla="*/ 0 w 98"/>
                <a:gd name="T9" fmla="*/ 8 h 164"/>
                <a:gd name="T10" fmla="*/ 40 w 98"/>
                <a:gd name="T11" fmla="*/ 0 h 164"/>
                <a:gd name="T12" fmla="*/ 62 w 98"/>
                <a:gd name="T13" fmla="*/ 0 h 164"/>
                <a:gd name="T14" fmla="*/ 62 w 98"/>
                <a:gd name="T15" fmla="*/ 145 h 164"/>
                <a:gd name="T16" fmla="*/ 98 w 98"/>
                <a:gd name="T17" fmla="*/ 145 h 164"/>
                <a:gd name="T18" fmla="*/ 98 w 98"/>
                <a:gd name="T19" fmla="*/ 164 h 164"/>
                <a:gd name="T20" fmla="*/ 3 w 98"/>
                <a:gd name="T21" fmla="*/ 164 h 164"/>
                <a:gd name="T22" fmla="*/ 3 w 98"/>
                <a:gd name="T23" fmla="*/ 14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64">
                  <a:moveTo>
                    <a:pt x="3" y="145"/>
                  </a:moveTo>
                  <a:lnTo>
                    <a:pt x="40" y="145"/>
                  </a:lnTo>
                  <a:lnTo>
                    <a:pt x="40" y="20"/>
                  </a:lnTo>
                  <a:lnTo>
                    <a:pt x="0" y="28"/>
                  </a:lnTo>
                  <a:lnTo>
                    <a:pt x="0" y="8"/>
                  </a:lnTo>
                  <a:lnTo>
                    <a:pt x="40" y="0"/>
                  </a:lnTo>
                  <a:lnTo>
                    <a:pt x="62" y="0"/>
                  </a:lnTo>
                  <a:lnTo>
                    <a:pt x="62" y="145"/>
                  </a:lnTo>
                  <a:lnTo>
                    <a:pt x="98" y="145"/>
                  </a:lnTo>
                  <a:lnTo>
                    <a:pt x="98" y="164"/>
                  </a:lnTo>
                  <a:lnTo>
                    <a:pt x="3" y="164"/>
                  </a:lnTo>
                  <a:lnTo>
                    <a:pt x="3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167E9DDE-B449-48A2-8DA2-A3E43A5F2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1607"/>
              <a:ext cx="35" cy="60"/>
            </a:xfrm>
            <a:custGeom>
              <a:avLst/>
              <a:gdLst>
                <a:gd name="T0" fmla="*/ 73 w 73"/>
                <a:gd name="T1" fmla="*/ 22 h 126"/>
                <a:gd name="T2" fmla="*/ 65 w 73"/>
                <a:gd name="T3" fmla="*/ 19 h 126"/>
                <a:gd name="T4" fmla="*/ 56 w 73"/>
                <a:gd name="T5" fmla="*/ 18 h 126"/>
                <a:gd name="T6" fmla="*/ 30 w 73"/>
                <a:gd name="T7" fmla="*/ 29 h 126"/>
                <a:gd name="T8" fmla="*/ 21 w 73"/>
                <a:gd name="T9" fmla="*/ 61 h 126"/>
                <a:gd name="T10" fmla="*/ 21 w 73"/>
                <a:gd name="T11" fmla="*/ 126 h 126"/>
                <a:gd name="T12" fmla="*/ 0 w 73"/>
                <a:gd name="T13" fmla="*/ 126 h 126"/>
                <a:gd name="T14" fmla="*/ 0 w 73"/>
                <a:gd name="T15" fmla="*/ 3 h 126"/>
                <a:gd name="T16" fmla="*/ 21 w 73"/>
                <a:gd name="T17" fmla="*/ 3 h 126"/>
                <a:gd name="T18" fmla="*/ 21 w 73"/>
                <a:gd name="T19" fmla="*/ 22 h 126"/>
                <a:gd name="T20" fmla="*/ 37 w 73"/>
                <a:gd name="T21" fmla="*/ 5 h 126"/>
                <a:gd name="T22" fmla="*/ 62 w 73"/>
                <a:gd name="T23" fmla="*/ 0 h 126"/>
                <a:gd name="T24" fmla="*/ 67 w 73"/>
                <a:gd name="T25" fmla="*/ 0 h 126"/>
                <a:gd name="T26" fmla="*/ 72 w 73"/>
                <a:gd name="T27" fmla="*/ 1 h 126"/>
                <a:gd name="T28" fmla="*/ 73 w 73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26">
                  <a:moveTo>
                    <a:pt x="73" y="22"/>
                  </a:moveTo>
                  <a:cubicBezTo>
                    <a:pt x="70" y="21"/>
                    <a:pt x="68" y="20"/>
                    <a:pt x="65" y="19"/>
                  </a:cubicBezTo>
                  <a:cubicBezTo>
                    <a:pt x="62" y="18"/>
                    <a:pt x="60" y="18"/>
                    <a:pt x="56" y="18"/>
                  </a:cubicBezTo>
                  <a:cubicBezTo>
                    <a:pt x="45" y="18"/>
                    <a:pt x="36" y="22"/>
                    <a:pt x="30" y="29"/>
                  </a:cubicBezTo>
                  <a:cubicBezTo>
                    <a:pt x="24" y="37"/>
                    <a:pt x="21" y="47"/>
                    <a:pt x="21" y="61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1" y="9"/>
                    <a:pt x="37" y="5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4" y="0"/>
                    <a:pt x="65" y="0"/>
                    <a:pt x="67" y="0"/>
                  </a:cubicBezTo>
                  <a:cubicBezTo>
                    <a:pt x="69" y="0"/>
                    <a:pt x="70" y="1"/>
                    <a:pt x="72" y="1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1A65D09C-0979-44E4-BBEE-EF28564A4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1607"/>
              <a:ext cx="45" cy="62"/>
            </a:xfrm>
            <a:custGeom>
              <a:avLst/>
              <a:gdLst>
                <a:gd name="T0" fmla="*/ 87 w 94"/>
                <a:gd name="T1" fmla="*/ 7 h 129"/>
                <a:gd name="T2" fmla="*/ 87 w 94"/>
                <a:gd name="T3" fmla="*/ 26 h 129"/>
                <a:gd name="T4" fmla="*/ 69 w 94"/>
                <a:gd name="T5" fmla="*/ 19 h 129"/>
                <a:gd name="T6" fmla="*/ 50 w 94"/>
                <a:gd name="T7" fmla="*/ 17 h 129"/>
                <a:gd name="T8" fmla="*/ 28 w 94"/>
                <a:gd name="T9" fmla="*/ 22 h 129"/>
                <a:gd name="T10" fmla="*/ 20 w 94"/>
                <a:gd name="T11" fmla="*/ 35 h 129"/>
                <a:gd name="T12" fmla="*/ 26 w 94"/>
                <a:gd name="T13" fmla="*/ 46 h 129"/>
                <a:gd name="T14" fmla="*/ 47 w 94"/>
                <a:gd name="T15" fmla="*/ 54 h 129"/>
                <a:gd name="T16" fmla="*/ 54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1 h 129"/>
                <a:gd name="T30" fmla="*/ 0 w 94"/>
                <a:gd name="T31" fmla="*/ 101 h 129"/>
                <a:gd name="T32" fmla="*/ 22 w 94"/>
                <a:gd name="T33" fmla="*/ 109 h 129"/>
                <a:gd name="T34" fmla="*/ 43 w 94"/>
                <a:gd name="T35" fmla="*/ 112 h 129"/>
                <a:gd name="T36" fmla="*/ 65 w 94"/>
                <a:gd name="T37" fmla="*/ 107 h 129"/>
                <a:gd name="T38" fmla="*/ 73 w 94"/>
                <a:gd name="T39" fmla="*/ 94 h 129"/>
                <a:gd name="T40" fmla="*/ 67 w 94"/>
                <a:gd name="T41" fmla="*/ 81 h 129"/>
                <a:gd name="T42" fmla="*/ 43 w 94"/>
                <a:gd name="T43" fmla="*/ 72 h 129"/>
                <a:gd name="T44" fmla="*/ 36 w 94"/>
                <a:gd name="T45" fmla="*/ 71 h 129"/>
                <a:gd name="T46" fmla="*/ 9 w 94"/>
                <a:gd name="T47" fmla="*/ 59 h 129"/>
                <a:gd name="T48" fmla="*/ 1 w 94"/>
                <a:gd name="T49" fmla="*/ 36 h 129"/>
                <a:gd name="T50" fmla="*/ 13 w 94"/>
                <a:gd name="T51" fmla="*/ 9 h 129"/>
                <a:gd name="T52" fmla="*/ 48 w 94"/>
                <a:gd name="T53" fmla="*/ 0 h 129"/>
                <a:gd name="T54" fmla="*/ 69 w 94"/>
                <a:gd name="T55" fmla="*/ 2 h 129"/>
                <a:gd name="T56" fmla="*/ 87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7"/>
                  </a:moveTo>
                  <a:lnTo>
                    <a:pt x="87" y="26"/>
                  </a:lnTo>
                  <a:cubicBezTo>
                    <a:pt x="81" y="23"/>
                    <a:pt x="76" y="21"/>
                    <a:pt x="69" y="19"/>
                  </a:cubicBezTo>
                  <a:cubicBezTo>
                    <a:pt x="63" y="18"/>
                    <a:pt x="57" y="17"/>
                    <a:pt x="50" y="17"/>
                  </a:cubicBezTo>
                  <a:cubicBezTo>
                    <a:pt x="40" y="17"/>
                    <a:pt x="33" y="18"/>
                    <a:pt x="28" y="22"/>
                  </a:cubicBezTo>
                  <a:cubicBezTo>
                    <a:pt x="23" y="25"/>
                    <a:pt x="20" y="29"/>
                    <a:pt x="20" y="35"/>
                  </a:cubicBezTo>
                  <a:cubicBezTo>
                    <a:pt x="20" y="40"/>
                    <a:pt x="22" y="44"/>
                    <a:pt x="26" y="46"/>
                  </a:cubicBezTo>
                  <a:cubicBezTo>
                    <a:pt x="29" y="49"/>
                    <a:pt x="36" y="52"/>
                    <a:pt x="47" y="54"/>
                  </a:cubicBezTo>
                  <a:lnTo>
                    <a:pt x="54" y="56"/>
                  </a:lnTo>
                  <a:cubicBezTo>
                    <a:pt x="68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3"/>
                    <a:pt x="89" y="113"/>
                    <a:pt x="80" y="119"/>
                  </a:cubicBezTo>
                  <a:cubicBezTo>
                    <a:pt x="71" y="126"/>
                    <a:pt x="59" y="129"/>
                    <a:pt x="43" y="129"/>
                  </a:cubicBezTo>
                  <a:cubicBezTo>
                    <a:pt x="36" y="129"/>
                    <a:pt x="29" y="129"/>
                    <a:pt x="22" y="127"/>
                  </a:cubicBezTo>
                  <a:cubicBezTo>
                    <a:pt x="15" y="126"/>
                    <a:pt x="8" y="124"/>
                    <a:pt x="0" y="121"/>
                  </a:cubicBezTo>
                  <a:lnTo>
                    <a:pt x="0" y="101"/>
                  </a:lnTo>
                  <a:cubicBezTo>
                    <a:pt x="7" y="104"/>
                    <a:pt x="15" y="107"/>
                    <a:pt x="22" y="109"/>
                  </a:cubicBezTo>
                  <a:cubicBezTo>
                    <a:pt x="29" y="111"/>
                    <a:pt x="36" y="112"/>
                    <a:pt x="43" y="112"/>
                  </a:cubicBezTo>
                  <a:cubicBezTo>
                    <a:pt x="53" y="112"/>
                    <a:pt x="60" y="111"/>
                    <a:pt x="65" y="107"/>
                  </a:cubicBezTo>
                  <a:cubicBezTo>
                    <a:pt x="70" y="104"/>
                    <a:pt x="73" y="100"/>
                    <a:pt x="73" y="94"/>
                  </a:cubicBezTo>
                  <a:cubicBezTo>
                    <a:pt x="73" y="88"/>
                    <a:pt x="71" y="84"/>
                    <a:pt x="67" y="81"/>
                  </a:cubicBezTo>
                  <a:cubicBezTo>
                    <a:pt x="64" y="78"/>
                    <a:pt x="56" y="75"/>
                    <a:pt x="43" y="72"/>
                  </a:cubicBezTo>
                  <a:lnTo>
                    <a:pt x="36" y="71"/>
                  </a:lnTo>
                  <a:cubicBezTo>
                    <a:pt x="24" y="68"/>
                    <a:pt x="15" y="64"/>
                    <a:pt x="9" y="59"/>
                  </a:cubicBezTo>
                  <a:cubicBezTo>
                    <a:pt x="3" y="53"/>
                    <a:pt x="1" y="46"/>
                    <a:pt x="1" y="36"/>
                  </a:cubicBezTo>
                  <a:cubicBezTo>
                    <a:pt x="1" y="25"/>
                    <a:pt x="5" y="16"/>
                    <a:pt x="13" y="9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5" y="0"/>
                    <a:pt x="62" y="1"/>
                    <a:pt x="69" y="2"/>
                  </a:cubicBezTo>
                  <a:cubicBezTo>
                    <a:pt x="76" y="3"/>
                    <a:pt x="82" y="4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24EDCE1C-EE71-4B17-90E0-25B81BF78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1587"/>
              <a:ext cx="50" cy="80"/>
            </a:xfrm>
            <a:custGeom>
              <a:avLst/>
              <a:gdLst>
                <a:gd name="T0" fmla="*/ 27 w 104"/>
                <a:gd name="T1" fmla="*/ 148 h 167"/>
                <a:gd name="T2" fmla="*/ 104 w 104"/>
                <a:gd name="T3" fmla="*/ 148 h 167"/>
                <a:gd name="T4" fmla="*/ 104 w 104"/>
                <a:gd name="T5" fmla="*/ 167 h 167"/>
                <a:gd name="T6" fmla="*/ 0 w 104"/>
                <a:gd name="T7" fmla="*/ 167 h 167"/>
                <a:gd name="T8" fmla="*/ 0 w 104"/>
                <a:gd name="T9" fmla="*/ 148 h 167"/>
                <a:gd name="T10" fmla="*/ 35 w 104"/>
                <a:gd name="T11" fmla="*/ 113 h 167"/>
                <a:gd name="T12" fmla="*/ 62 w 104"/>
                <a:gd name="T13" fmla="*/ 85 h 167"/>
                <a:gd name="T14" fmla="*/ 77 w 104"/>
                <a:gd name="T15" fmla="*/ 65 h 167"/>
                <a:gd name="T16" fmla="*/ 81 w 104"/>
                <a:gd name="T17" fmla="*/ 48 h 167"/>
                <a:gd name="T18" fmla="*/ 72 w 104"/>
                <a:gd name="T19" fmla="*/ 27 h 167"/>
                <a:gd name="T20" fmla="*/ 48 w 104"/>
                <a:gd name="T21" fmla="*/ 19 h 167"/>
                <a:gd name="T22" fmla="*/ 26 w 104"/>
                <a:gd name="T23" fmla="*/ 22 h 167"/>
                <a:gd name="T24" fmla="*/ 1 w 104"/>
                <a:gd name="T25" fmla="*/ 33 h 167"/>
                <a:gd name="T26" fmla="*/ 1 w 104"/>
                <a:gd name="T27" fmla="*/ 11 h 167"/>
                <a:gd name="T28" fmla="*/ 26 w 104"/>
                <a:gd name="T29" fmla="*/ 3 h 167"/>
                <a:gd name="T30" fmla="*/ 48 w 104"/>
                <a:gd name="T31" fmla="*/ 0 h 167"/>
                <a:gd name="T32" fmla="*/ 88 w 104"/>
                <a:gd name="T33" fmla="*/ 13 h 167"/>
                <a:gd name="T34" fmla="*/ 104 w 104"/>
                <a:gd name="T35" fmla="*/ 47 h 167"/>
                <a:gd name="T36" fmla="*/ 100 w 104"/>
                <a:gd name="T37" fmla="*/ 66 h 167"/>
                <a:gd name="T38" fmla="*/ 86 w 104"/>
                <a:gd name="T39" fmla="*/ 87 h 167"/>
                <a:gd name="T40" fmla="*/ 68 w 104"/>
                <a:gd name="T41" fmla="*/ 106 h 167"/>
                <a:gd name="T42" fmla="*/ 27 w 104"/>
                <a:gd name="T43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67">
                  <a:moveTo>
                    <a:pt x="27" y="148"/>
                  </a:moveTo>
                  <a:lnTo>
                    <a:pt x="104" y="148"/>
                  </a:lnTo>
                  <a:lnTo>
                    <a:pt x="104" y="167"/>
                  </a:lnTo>
                  <a:lnTo>
                    <a:pt x="0" y="167"/>
                  </a:lnTo>
                  <a:lnTo>
                    <a:pt x="0" y="148"/>
                  </a:lnTo>
                  <a:cubicBezTo>
                    <a:pt x="9" y="140"/>
                    <a:pt x="20" y="128"/>
                    <a:pt x="35" y="113"/>
                  </a:cubicBezTo>
                  <a:cubicBezTo>
                    <a:pt x="49" y="99"/>
                    <a:pt x="58" y="89"/>
                    <a:pt x="62" y="85"/>
                  </a:cubicBezTo>
                  <a:cubicBezTo>
                    <a:pt x="69" y="77"/>
                    <a:pt x="74" y="70"/>
                    <a:pt x="77" y="65"/>
                  </a:cubicBezTo>
                  <a:cubicBezTo>
                    <a:pt x="80" y="59"/>
                    <a:pt x="81" y="54"/>
                    <a:pt x="81" y="48"/>
                  </a:cubicBezTo>
                  <a:cubicBezTo>
                    <a:pt x="81" y="40"/>
                    <a:pt x="78" y="32"/>
                    <a:pt x="72" y="27"/>
                  </a:cubicBezTo>
                  <a:cubicBezTo>
                    <a:pt x="66" y="21"/>
                    <a:pt x="58" y="19"/>
                    <a:pt x="48" y="19"/>
                  </a:cubicBezTo>
                  <a:cubicBezTo>
                    <a:pt x="41" y="19"/>
                    <a:pt x="34" y="20"/>
                    <a:pt x="26" y="22"/>
                  </a:cubicBezTo>
                  <a:cubicBezTo>
                    <a:pt x="18" y="25"/>
                    <a:pt x="10" y="28"/>
                    <a:pt x="1" y="33"/>
                  </a:cubicBezTo>
                  <a:lnTo>
                    <a:pt x="1" y="11"/>
                  </a:lnTo>
                  <a:cubicBezTo>
                    <a:pt x="10" y="7"/>
                    <a:pt x="19" y="5"/>
                    <a:pt x="26" y="3"/>
                  </a:cubicBezTo>
                  <a:cubicBezTo>
                    <a:pt x="34" y="1"/>
                    <a:pt x="41" y="0"/>
                    <a:pt x="48" y="0"/>
                  </a:cubicBezTo>
                  <a:cubicBezTo>
                    <a:pt x="65" y="0"/>
                    <a:pt x="78" y="4"/>
                    <a:pt x="88" y="13"/>
                  </a:cubicBezTo>
                  <a:cubicBezTo>
                    <a:pt x="98" y="21"/>
                    <a:pt x="104" y="33"/>
                    <a:pt x="104" y="47"/>
                  </a:cubicBezTo>
                  <a:cubicBezTo>
                    <a:pt x="104" y="54"/>
                    <a:pt x="102" y="60"/>
                    <a:pt x="100" y="66"/>
                  </a:cubicBezTo>
                  <a:cubicBezTo>
                    <a:pt x="97" y="72"/>
                    <a:pt x="93" y="79"/>
                    <a:pt x="86" y="87"/>
                  </a:cubicBezTo>
                  <a:cubicBezTo>
                    <a:pt x="84" y="89"/>
                    <a:pt x="78" y="96"/>
                    <a:pt x="68" y="106"/>
                  </a:cubicBezTo>
                  <a:cubicBezTo>
                    <a:pt x="59" y="116"/>
                    <a:pt x="45" y="130"/>
                    <a:pt x="27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D93F9A1D-0EBF-473D-9ABB-380EFFA7A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1609"/>
              <a:ext cx="35" cy="60"/>
            </a:xfrm>
            <a:custGeom>
              <a:avLst/>
              <a:gdLst>
                <a:gd name="T0" fmla="*/ 72 w 72"/>
                <a:gd name="T1" fmla="*/ 22 h 126"/>
                <a:gd name="T2" fmla="*/ 64 w 72"/>
                <a:gd name="T3" fmla="*/ 19 h 126"/>
                <a:gd name="T4" fmla="*/ 55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6 w 72"/>
                <a:gd name="T21" fmla="*/ 5 h 126"/>
                <a:gd name="T22" fmla="*/ 61 w 72"/>
                <a:gd name="T23" fmla="*/ 0 h 126"/>
                <a:gd name="T24" fmla="*/ 66 w 72"/>
                <a:gd name="T25" fmla="*/ 0 h 126"/>
                <a:gd name="T26" fmla="*/ 71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69" y="20"/>
                    <a:pt x="67" y="20"/>
                    <a:pt x="64" y="19"/>
                  </a:cubicBezTo>
                  <a:cubicBezTo>
                    <a:pt x="61" y="18"/>
                    <a:pt x="59" y="18"/>
                    <a:pt x="55" y="18"/>
                  </a:cubicBezTo>
                  <a:cubicBezTo>
                    <a:pt x="44" y="18"/>
                    <a:pt x="35" y="22"/>
                    <a:pt x="29" y="29"/>
                  </a:cubicBezTo>
                  <a:cubicBezTo>
                    <a:pt x="23" y="37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5"/>
                    <a:pt x="30" y="9"/>
                    <a:pt x="36" y="5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63" y="0"/>
                    <a:pt x="64" y="0"/>
                    <a:pt x="66" y="0"/>
                  </a:cubicBezTo>
                  <a:cubicBezTo>
                    <a:pt x="68" y="0"/>
                    <a:pt x="69" y="1"/>
                    <a:pt x="71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4B1249BA-6E5D-40C4-B90D-CD4B6EF0C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0" y="1587"/>
              <a:ext cx="52" cy="84"/>
            </a:xfrm>
            <a:custGeom>
              <a:avLst/>
              <a:gdLst>
                <a:gd name="T0" fmla="*/ 90 w 110"/>
                <a:gd name="T1" fmla="*/ 67 h 174"/>
                <a:gd name="T2" fmla="*/ 90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90 w 110"/>
                <a:gd name="T9" fmla="*/ 171 h 174"/>
                <a:gd name="T10" fmla="*/ 90 w 110"/>
                <a:gd name="T11" fmla="*/ 152 h 174"/>
                <a:gd name="T12" fmla="*/ 74 w 110"/>
                <a:gd name="T13" fmla="*/ 169 h 174"/>
                <a:gd name="T14" fmla="*/ 50 w 110"/>
                <a:gd name="T15" fmla="*/ 174 h 174"/>
                <a:gd name="T16" fmla="*/ 14 w 110"/>
                <a:gd name="T17" fmla="*/ 156 h 174"/>
                <a:gd name="T18" fmla="*/ 0 w 110"/>
                <a:gd name="T19" fmla="*/ 110 h 174"/>
                <a:gd name="T20" fmla="*/ 14 w 110"/>
                <a:gd name="T21" fmla="*/ 63 h 174"/>
                <a:gd name="T22" fmla="*/ 50 w 110"/>
                <a:gd name="T23" fmla="*/ 45 h 174"/>
                <a:gd name="T24" fmla="*/ 74 w 110"/>
                <a:gd name="T25" fmla="*/ 50 h 174"/>
                <a:gd name="T26" fmla="*/ 90 w 110"/>
                <a:gd name="T27" fmla="*/ 67 h 174"/>
                <a:gd name="T28" fmla="*/ 21 w 110"/>
                <a:gd name="T29" fmla="*/ 110 h 174"/>
                <a:gd name="T30" fmla="*/ 30 w 110"/>
                <a:gd name="T31" fmla="*/ 145 h 174"/>
                <a:gd name="T32" fmla="*/ 55 w 110"/>
                <a:gd name="T33" fmla="*/ 157 h 174"/>
                <a:gd name="T34" fmla="*/ 81 w 110"/>
                <a:gd name="T35" fmla="*/ 145 h 174"/>
                <a:gd name="T36" fmla="*/ 90 w 110"/>
                <a:gd name="T37" fmla="*/ 110 h 174"/>
                <a:gd name="T38" fmla="*/ 81 w 110"/>
                <a:gd name="T39" fmla="*/ 75 h 174"/>
                <a:gd name="T40" fmla="*/ 55 w 110"/>
                <a:gd name="T41" fmla="*/ 62 h 174"/>
                <a:gd name="T42" fmla="*/ 30 w 110"/>
                <a:gd name="T43" fmla="*/ 75 h 174"/>
                <a:gd name="T44" fmla="*/ 21 w 110"/>
                <a:gd name="T45" fmla="*/ 11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90" y="67"/>
                  </a:moveTo>
                  <a:lnTo>
                    <a:pt x="90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90" y="171"/>
                  </a:lnTo>
                  <a:lnTo>
                    <a:pt x="90" y="152"/>
                  </a:lnTo>
                  <a:cubicBezTo>
                    <a:pt x="86" y="160"/>
                    <a:pt x="80" y="165"/>
                    <a:pt x="74" y="169"/>
                  </a:cubicBezTo>
                  <a:cubicBezTo>
                    <a:pt x="67" y="172"/>
                    <a:pt x="59" y="174"/>
                    <a:pt x="50" y="174"/>
                  </a:cubicBezTo>
                  <a:cubicBezTo>
                    <a:pt x="36" y="174"/>
                    <a:pt x="23" y="168"/>
                    <a:pt x="14" y="156"/>
                  </a:cubicBezTo>
                  <a:cubicBezTo>
                    <a:pt x="5" y="144"/>
                    <a:pt x="0" y="129"/>
                    <a:pt x="0" y="110"/>
                  </a:cubicBezTo>
                  <a:cubicBezTo>
                    <a:pt x="0" y="90"/>
                    <a:pt x="5" y="75"/>
                    <a:pt x="14" y="63"/>
                  </a:cubicBezTo>
                  <a:cubicBezTo>
                    <a:pt x="23" y="51"/>
                    <a:pt x="36" y="45"/>
                    <a:pt x="50" y="45"/>
                  </a:cubicBezTo>
                  <a:cubicBezTo>
                    <a:pt x="59" y="45"/>
                    <a:pt x="67" y="47"/>
                    <a:pt x="74" y="50"/>
                  </a:cubicBezTo>
                  <a:cubicBezTo>
                    <a:pt x="80" y="54"/>
                    <a:pt x="86" y="59"/>
                    <a:pt x="90" y="67"/>
                  </a:cubicBezTo>
                  <a:close/>
                  <a:moveTo>
                    <a:pt x="21" y="110"/>
                  </a:moveTo>
                  <a:cubicBezTo>
                    <a:pt x="21" y="124"/>
                    <a:pt x="24" y="136"/>
                    <a:pt x="30" y="145"/>
                  </a:cubicBezTo>
                  <a:cubicBezTo>
                    <a:pt x="36" y="153"/>
                    <a:pt x="45" y="157"/>
                    <a:pt x="55" y="157"/>
                  </a:cubicBezTo>
                  <a:cubicBezTo>
                    <a:pt x="66" y="157"/>
                    <a:pt x="74" y="153"/>
                    <a:pt x="81" y="145"/>
                  </a:cubicBezTo>
                  <a:cubicBezTo>
                    <a:pt x="87" y="136"/>
                    <a:pt x="90" y="124"/>
                    <a:pt x="90" y="110"/>
                  </a:cubicBezTo>
                  <a:cubicBezTo>
                    <a:pt x="90" y="95"/>
                    <a:pt x="87" y="83"/>
                    <a:pt x="81" y="75"/>
                  </a:cubicBezTo>
                  <a:cubicBezTo>
                    <a:pt x="74" y="66"/>
                    <a:pt x="66" y="62"/>
                    <a:pt x="55" y="62"/>
                  </a:cubicBezTo>
                  <a:cubicBezTo>
                    <a:pt x="45" y="62"/>
                    <a:pt x="36" y="66"/>
                    <a:pt x="30" y="75"/>
                  </a:cubicBezTo>
                  <a:cubicBezTo>
                    <a:pt x="24" y="83"/>
                    <a:pt x="21" y="95"/>
                    <a:pt x="21" y="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B58A9107-8699-4FE3-B5E9-A89AE8A99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1587"/>
              <a:ext cx="38" cy="82"/>
            </a:xfrm>
            <a:custGeom>
              <a:avLst/>
              <a:gdLst>
                <a:gd name="T0" fmla="*/ 78 w 78"/>
                <a:gd name="T1" fmla="*/ 0 h 171"/>
                <a:gd name="T2" fmla="*/ 78 w 78"/>
                <a:gd name="T3" fmla="*/ 17 h 171"/>
                <a:gd name="T4" fmla="*/ 59 w 78"/>
                <a:gd name="T5" fmla="*/ 17 h 171"/>
                <a:gd name="T6" fmla="*/ 44 w 78"/>
                <a:gd name="T7" fmla="*/ 21 h 171"/>
                <a:gd name="T8" fmla="*/ 40 w 78"/>
                <a:gd name="T9" fmla="*/ 37 h 171"/>
                <a:gd name="T10" fmla="*/ 40 w 78"/>
                <a:gd name="T11" fmla="*/ 48 h 171"/>
                <a:gd name="T12" fmla="*/ 73 w 78"/>
                <a:gd name="T13" fmla="*/ 48 h 171"/>
                <a:gd name="T14" fmla="*/ 73 w 78"/>
                <a:gd name="T15" fmla="*/ 64 h 171"/>
                <a:gd name="T16" fmla="*/ 40 w 78"/>
                <a:gd name="T17" fmla="*/ 64 h 171"/>
                <a:gd name="T18" fmla="*/ 40 w 78"/>
                <a:gd name="T19" fmla="*/ 171 h 171"/>
                <a:gd name="T20" fmla="*/ 19 w 78"/>
                <a:gd name="T21" fmla="*/ 171 h 171"/>
                <a:gd name="T22" fmla="*/ 19 w 78"/>
                <a:gd name="T23" fmla="*/ 64 h 171"/>
                <a:gd name="T24" fmla="*/ 0 w 78"/>
                <a:gd name="T25" fmla="*/ 64 h 171"/>
                <a:gd name="T26" fmla="*/ 0 w 78"/>
                <a:gd name="T27" fmla="*/ 48 h 171"/>
                <a:gd name="T28" fmla="*/ 19 w 78"/>
                <a:gd name="T29" fmla="*/ 48 h 171"/>
                <a:gd name="T30" fmla="*/ 19 w 78"/>
                <a:gd name="T31" fmla="*/ 39 h 171"/>
                <a:gd name="T32" fmla="*/ 29 w 78"/>
                <a:gd name="T33" fmla="*/ 9 h 171"/>
                <a:gd name="T34" fmla="*/ 59 w 78"/>
                <a:gd name="T35" fmla="*/ 0 h 171"/>
                <a:gd name="T36" fmla="*/ 78 w 78"/>
                <a:gd name="T3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71">
                  <a:moveTo>
                    <a:pt x="78" y="0"/>
                  </a:moveTo>
                  <a:lnTo>
                    <a:pt x="78" y="17"/>
                  </a:lnTo>
                  <a:lnTo>
                    <a:pt x="59" y="17"/>
                  </a:lnTo>
                  <a:cubicBezTo>
                    <a:pt x="52" y="17"/>
                    <a:pt x="47" y="18"/>
                    <a:pt x="44" y="21"/>
                  </a:cubicBezTo>
                  <a:cubicBezTo>
                    <a:pt x="41" y="24"/>
                    <a:pt x="40" y="29"/>
                    <a:pt x="40" y="37"/>
                  </a:cubicBezTo>
                  <a:lnTo>
                    <a:pt x="40" y="48"/>
                  </a:lnTo>
                  <a:lnTo>
                    <a:pt x="73" y="48"/>
                  </a:lnTo>
                  <a:lnTo>
                    <a:pt x="73" y="64"/>
                  </a:lnTo>
                  <a:lnTo>
                    <a:pt x="40" y="64"/>
                  </a:lnTo>
                  <a:lnTo>
                    <a:pt x="40" y="171"/>
                  </a:lnTo>
                  <a:lnTo>
                    <a:pt x="19" y="171"/>
                  </a:lnTo>
                  <a:lnTo>
                    <a:pt x="19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9" y="48"/>
                  </a:lnTo>
                  <a:lnTo>
                    <a:pt x="19" y="39"/>
                  </a:lnTo>
                  <a:cubicBezTo>
                    <a:pt x="19" y="26"/>
                    <a:pt x="23" y="16"/>
                    <a:pt x="29" y="9"/>
                  </a:cubicBezTo>
                  <a:cubicBezTo>
                    <a:pt x="35" y="3"/>
                    <a:pt x="46" y="0"/>
                    <a:pt x="59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CBB54905-AD72-47EA-91D2-C6D8E88FB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1609"/>
              <a:ext cx="49" cy="62"/>
            </a:xfrm>
            <a:custGeom>
              <a:avLst/>
              <a:gdLst>
                <a:gd name="T0" fmla="*/ 0 w 103"/>
                <a:gd name="T1" fmla="*/ 77 h 129"/>
                <a:gd name="T2" fmla="*/ 0 w 103"/>
                <a:gd name="T3" fmla="*/ 3 h 129"/>
                <a:gd name="T4" fmla="*/ 21 w 103"/>
                <a:gd name="T5" fmla="*/ 3 h 129"/>
                <a:gd name="T6" fmla="*/ 21 w 103"/>
                <a:gd name="T7" fmla="*/ 77 h 129"/>
                <a:gd name="T8" fmla="*/ 27 w 103"/>
                <a:gd name="T9" fmla="*/ 103 h 129"/>
                <a:gd name="T10" fmla="*/ 48 w 103"/>
                <a:gd name="T11" fmla="*/ 112 h 129"/>
                <a:gd name="T12" fmla="*/ 74 w 103"/>
                <a:gd name="T13" fmla="*/ 101 h 129"/>
                <a:gd name="T14" fmla="*/ 83 w 103"/>
                <a:gd name="T15" fmla="*/ 73 h 129"/>
                <a:gd name="T16" fmla="*/ 83 w 103"/>
                <a:gd name="T17" fmla="*/ 3 h 129"/>
                <a:gd name="T18" fmla="*/ 103 w 103"/>
                <a:gd name="T19" fmla="*/ 3 h 129"/>
                <a:gd name="T20" fmla="*/ 103 w 103"/>
                <a:gd name="T21" fmla="*/ 126 h 129"/>
                <a:gd name="T22" fmla="*/ 83 w 103"/>
                <a:gd name="T23" fmla="*/ 126 h 129"/>
                <a:gd name="T24" fmla="*/ 83 w 103"/>
                <a:gd name="T25" fmla="*/ 107 h 129"/>
                <a:gd name="T26" fmla="*/ 66 w 103"/>
                <a:gd name="T27" fmla="*/ 124 h 129"/>
                <a:gd name="T28" fmla="*/ 43 w 103"/>
                <a:gd name="T29" fmla="*/ 129 h 129"/>
                <a:gd name="T30" fmla="*/ 11 w 103"/>
                <a:gd name="T31" fmla="*/ 116 h 129"/>
                <a:gd name="T32" fmla="*/ 0 w 103"/>
                <a:gd name="T33" fmla="*/ 77 h 129"/>
                <a:gd name="T34" fmla="*/ 51 w 10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29">
                  <a:moveTo>
                    <a:pt x="0" y="77"/>
                  </a:moveTo>
                  <a:lnTo>
                    <a:pt x="0" y="3"/>
                  </a:lnTo>
                  <a:lnTo>
                    <a:pt x="21" y="3"/>
                  </a:lnTo>
                  <a:lnTo>
                    <a:pt x="21" y="77"/>
                  </a:lnTo>
                  <a:cubicBezTo>
                    <a:pt x="21" y="88"/>
                    <a:pt x="23" y="97"/>
                    <a:pt x="27" y="103"/>
                  </a:cubicBezTo>
                  <a:cubicBezTo>
                    <a:pt x="32" y="109"/>
                    <a:pt x="39" y="112"/>
                    <a:pt x="48" y="112"/>
                  </a:cubicBezTo>
                  <a:cubicBezTo>
                    <a:pt x="59" y="112"/>
                    <a:pt x="67" y="108"/>
                    <a:pt x="74" y="101"/>
                  </a:cubicBezTo>
                  <a:cubicBezTo>
                    <a:pt x="80" y="94"/>
                    <a:pt x="83" y="85"/>
                    <a:pt x="83" y="73"/>
                  </a:cubicBezTo>
                  <a:lnTo>
                    <a:pt x="83" y="3"/>
                  </a:lnTo>
                  <a:lnTo>
                    <a:pt x="103" y="3"/>
                  </a:lnTo>
                  <a:lnTo>
                    <a:pt x="103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8" y="115"/>
                    <a:pt x="73" y="120"/>
                    <a:pt x="66" y="124"/>
                  </a:cubicBezTo>
                  <a:cubicBezTo>
                    <a:pt x="60" y="127"/>
                    <a:pt x="52" y="129"/>
                    <a:pt x="43" y="129"/>
                  </a:cubicBezTo>
                  <a:cubicBezTo>
                    <a:pt x="29" y="129"/>
                    <a:pt x="19" y="125"/>
                    <a:pt x="11" y="116"/>
                  </a:cubicBezTo>
                  <a:cubicBezTo>
                    <a:pt x="4" y="107"/>
                    <a:pt x="0" y="94"/>
                    <a:pt x="0" y="77"/>
                  </a:cubicBezTo>
                  <a:close/>
                  <a:moveTo>
                    <a:pt x="5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43935D09-20FD-45E7-9FFB-8DFC2FE1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2196"/>
              <a:ext cx="11" cy="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A62D8AAE-49DB-4A11-BB86-96479837C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2214"/>
              <a:ext cx="50" cy="61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3 h 126"/>
                <a:gd name="T8" fmla="*/ 76 w 103"/>
                <a:gd name="T9" fmla="*/ 27 h 126"/>
                <a:gd name="T10" fmla="*/ 55 w 103"/>
                <a:gd name="T11" fmla="*/ 18 h 126"/>
                <a:gd name="T12" fmla="*/ 29 w 103"/>
                <a:gd name="T13" fmla="*/ 28 h 126"/>
                <a:gd name="T14" fmla="*/ 20 w 103"/>
                <a:gd name="T15" fmla="*/ 57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3 h 126"/>
                <a:gd name="T26" fmla="*/ 37 w 103"/>
                <a:gd name="T27" fmla="*/ 6 h 126"/>
                <a:gd name="T28" fmla="*/ 60 w 103"/>
                <a:gd name="T29" fmla="*/ 0 h 126"/>
                <a:gd name="T30" fmla="*/ 92 w 103"/>
                <a:gd name="T31" fmla="*/ 14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3"/>
                  </a:lnTo>
                  <a:cubicBezTo>
                    <a:pt x="83" y="41"/>
                    <a:pt x="80" y="33"/>
                    <a:pt x="76" y="27"/>
                  </a:cubicBezTo>
                  <a:cubicBezTo>
                    <a:pt x="71" y="21"/>
                    <a:pt x="64" y="18"/>
                    <a:pt x="55" y="18"/>
                  </a:cubicBezTo>
                  <a:cubicBezTo>
                    <a:pt x="44" y="18"/>
                    <a:pt x="36" y="22"/>
                    <a:pt x="29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3"/>
                  </a:lnTo>
                  <a:cubicBezTo>
                    <a:pt x="25" y="15"/>
                    <a:pt x="31" y="10"/>
                    <a:pt x="37" y="6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5"/>
                    <a:pt x="92" y="14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8AFF3F14-A0DA-47EA-BAE7-3A8809487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" y="2214"/>
              <a:ext cx="45" cy="63"/>
            </a:xfrm>
            <a:custGeom>
              <a:avLst/>
              <a:gdLst>
                <a:gd name="T0" fmla="*/ 88 w 94"/>
                <a:gd name="T1" fmla="*/ 7 h 130"/>
                <a:gd name="T2" fmla="*/ 88 w 94"/>
                <a:gd name="T3" fmla="*/ 26 h 130"/>
                <a:gd name="T4" fmla="*/ 70 w 94"/>
                <a:gd name="T5" fmla="*/ 20 h 130"/>
                <a:gd name="T6" fmla="*/ 51 w 94"/>
                <a:gd name="T7" fmla="*/ 17 h 130"/>
                <a:gd name="T8" fmla="*/ 28 w 94"/>
                <a:gd name="T9" fmla="*/ 22 h 130"/>
                <a:gd name="T10" fmla="*/ 21 w 94"/>
                <a:gd name="T11" fmla="*/ 36 h 130"/>
                <a:gd name="T12" fmla="*/ 26 w 94"/>
                <a:gd name="T13" fmla="*/ 47 h 130"/>
                <a:gd name="T14" fmla="*/ 48 w 94"/>
                <a:gd name="T15" fmla="*/ 55 h 130"/>
                <a:gd name="T16" fmla="*/ 54 w 94"/>
                <a:gd name="T17" fmla="*/ 56 h 130"/>
                <a:gd name="T18" fmla="*/ 85 w 94"/>
                <a:gd name="T19" fmla="*/ 69 h 130"/>
                <a:gd name="T20" fmla="*/ 94 w 94"/>
                <a:gd name="T21" fmla="*/ 93 h 130"/>
                <a:gd name="T22" fmla="*/ 80 w 94"/>
                <a:gd name="T23" fmla="*/ 120 h 130"/>
                <a:gd name="T24" fmla="*/ 43 w 94"/>
                <a:gd name="T25" fmla="*/ 130 h 130"/>
                <a:gd name="T26" fmla="*/ 23 w 94"/>
                <a:gd name="T27" fmla="*/ 128 h 130"/>
                <a:gd name="T28" fmla="*/ 0 w 94"/>
                <a:gd name="T29" fmla="*/ 122 h 130"/>
                <a:gd name="T30" fmla="*/ 0 w 94"/>
                <a:gd name="T31" fmla="*/ 101 h 130"/>
                <a:gd name="T32" fmla="*/ 22 w 94"/>
                <a:gd name="T33" fmla="*/ 110 h 130"/>
                <a:gd name="T34" fmla="*/ 44 w 94"/>
                <a:gd name="T35" fmla="*/ 113 h 130"/>
                <a:gd name="T36" fmla="*/ 66 w 94"/>
                <a:gd name="T37" fmla="*/ 108 h 130"/>
                <a:gd name="T38" fmla="*/ 73 w 94"/>
                <a:gd name="T39" fmla="*/ 94 h 130"/>
                <a:gd name="T40" fmla="*/ 68 w 94"/>
                <a:gd name="T41" fmla="*/ 81 h 130"/>
                <a:gd name="T42" fmla="*/ 43 w 94"/>
                <a:gd name="T43" fmla="*/ 73 h 130"/>
                <a:gd name="T44" fmla="*/ 36 w 94"/>
                <a:gd name="T45" fmla="*/ 71 h 130"/>
                <a:gd name="T46" fmla="*/ 9 w 94"/>
                <a:gd name="T47" fmla="*/ 59 h 130"/>
                <a:gd name="T48" fmla="*/ 1 w 94"/>
                <a:gd name="T49" fmla="*/ 37 h 130"/>
                <a:gd name="T50" fmla="*/ 13 w 94"/>
                <a:gd name="T51" fmla="*/ 10 h 130"/>
                <a:gd name="T52" fmla="*/ 48 w 94"/>
                <a:gd name="T53" fmla="*/ 0 h 130"/>
                <a:gd name="T54" fmla="*/ 69 w 94"/>
                <a:gd name="T55" fmla="*/ 2 h 130"/>
                <a:gd name="T56" fmla="*/ 88 w 94"/>
                <a:gd name="T57" fmla="*/ 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0">
                  <a:moveTo>
                    <a:pt x="88" y="7"/>
                  </a:moveTo>
                  <a:lnTo>
                    <a:pt x="88" y="26"/>
                  </a:lnTo>
                  <a:cubicBezTo>
                    <a:pt x="82" y="23"/>
                    <a:pt x="76" y="21"/>
                    <a:pt x="70" y="20"/>
                  </a:cubicBezTo>
                  <a:cubicBezTo>
                    <a:pt x="64" y="18"/>
                    <a:pt x="57" y="17"/>
                    <a:pt x="51" y="17"/>
                  </a:cubicBezTo>
                  <a:cubicBezTo>
                    <a:pt x="41" y="17"/>
                    <a:pt x="33" y="19"/>
                    <a:pt x="28" y="22"/>
                  </a:cubicBezTo>
                  <a:cubicBezTo>
                    <a:pt x="23" y="25"/>
                    <a:pt x="21" y="30"/>
                    <a:pt x="21" y="36"/>
                  </a:cubicBezTo>
                  <a:cubicBezTo>
                    <a:pt x="21" y="41"/>
                    <a:pt x="22" y="44"/>
                    <a:pt x="26" y="47"/>
                  </a:cubicBezTo>
                  <a:cubicBezTo>
                    <a:pt x="29" y="50"/>
                    <a:pt x="37" y="52"/>
                    <a:pt x="48" y="55"/>
                  </a:cubicBezTo>
                  <a:lnTo>
                    <a:pt x="54" y="56"/>
                  </a:lnTo>
                  <a:cubicBezTo>
                    <a:pt x="69" y="59"/>
                    <a:pt x="79" y="64"/>
                    <a:pt x="85" y="69"/>
                  </a:cubicBezTo>
                  <a:cubicBezTo>
                    <a:pt x="91" y="75"/>
                    <a:pt x="94" y="83"/>
                    <a:pt x="94" y="93"/>
                  </a:cubicBezTo>
                  <a:cubicBezTo>
                    <a:pt x="94" y="104"/>
                    <a:pt x="90" y="113"/>
                    <a:pt x="80" y="120"/>
                  </a:cubicBezTo>
                  <a:cubicBezTo>
                    <a:pt x="71" y="126"/>
                    <a:pt x="59" y="130"/>
                    <a:pt x="43" y="130"/>
                  </a:cubicBezTo>
                  <a:cubicBezTo>
                    <a:pt x="37" y="130"/>
                    <a:pt x="30" y="129"/>
                    <a:pt x="23" y="128"/>
                  </a:cubicBezTo>
                  <a:cubicBezTo>
                    <a:pt x="15" y="126"/>
                    <a:pt x="8" y="125"/>
                    <a:pt x="0" y="122"/>
                  </a:cubicBezTo>
                  <a:lnTo>
                    <a:pt x="0" y="101"/>
                  </a:lnTo>
                  <a:cubicBezTo>
                    <a:pt x="8" y="105"/>
                    <a:pt x="15" y="108"/>
                    <a:pt x="22" y="110"/>
                  </a:cubicBezTo>
                  <a:cubicBezTo>
                    <a:pt x="29" y="112"/>
                    <a:pt x="37" y="113"/>
                    <a:pt x="44" y="113"/>
                  </a:cubicBezTo>
                  <a:cubicBezTo>
                    <a:pt x="53" y="113"/>
                    <a:pt x="61" y="111"/>
                    <a:pt x="66" y="108"/>
                  </a:cubicBezTo>
                  <a:cubicBezTo>
                    <a:pt x="71" y="105"/>
                    <a:pt x="73" y="100"/>
                    <a:pt x="73" y="94"/>
                  </a:cubicBezTo>
                  <a:cubicBezTo>
                    <a:pt x="73" y="89"/>
                    <a:pt x="71" y="84"/>
                    <a:pt x="68" y="81"/>
                  </a:cubicBezTo>
                  <a:cubicBezTo>
                    <a:pt x="64" y="79"/>
                    <a:pt x="56" y="76"/>
                    <a:pt x="43" y="73"/>
                  </a:cubicBezTo>
                  <a:lnTo>
                    <a:pt x="36" y="71"/>
                  </a:lnTo>
                  <a:cubicBezTo>
                    <a:pt x="24" y="69"/>
                    <a:pt x="15" y="65"/>
                    <a:pt x="9" y="59"/>
                  </a:cubicBezTo>
                  <a:cubicBezTo>
                    <a:pt x="4" y="54"/>
                    <a:pt x="1" y="46"/>
                    <a:pt x="1" y="37"/>
                  </a:cubicBezTo>
                  <a:cubicBezTo>
                    <a:pt x="1" y="25"/>
                    <a:pt x="5" y="16"/>
                    <a:pt x="13" y="10"/>
                  </a:cubicBezTo>
                  <a:cubicBezTo>
                    <a:pt x="21" y="4"/>
                    <a:pt x="33" y="0"/>
                    <a:pt x="48" y="0"/>
                  </a:cubicBezTo>
                  <a:cubicBezTo>
                    <a:pt x="56" y="0"/>
                    <a:pt x="63" y="1"/>
                    <a:pt x="69" y="2"/>
                  </a:cubicBezTo>
                  <a:cubicBezTo>
                    <a:pt x="76" y="3"/>
                    <a:pt x="82" y="5"/>
                    <a:pt x="8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9718EAC-4278-45E3-8FAC-9087D6A8B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" y="2200"/>
              <a:ext cx="37" cy="75"/>
            </a:xfrm>
            <a:custGeom>
              <a:avLst/>
              <a:gdLst>
                <a:gd name="T0" fmla="*/ 35 w 77"/>
                <a:gd name="T1" fmla="*/ 0 h 157"/>
                <a:gd name="T2" fmla="*/ 35 w 77"/>
                <a:gd name="T3" fmla="*/ 34 h 157"/>
                <a:gd name="T4" fmla="*/ 77 w 77"/>
                <a:gd name="T5" fmla="*/ 34 h 157"/>
                <a:gd name="T6" fmla="*/ 77 w 77"/>
                <a:gd name="T7" fmla="*/ 50 h 157"/>
                <a:gd name="T8" fmla="*/ 35 w 77"/>
                <a:gd name="T9" fmla="*/ 50 h 157"/>
                <a:gd name="T10" fmla="*/ 35 w 77"/>
                <a:gd name="T11" fmla="*/ 117 h 157"/>
                <a:gd name="T12" fmla="*/ 39 w 77"/>
                <a:gd name="T13" fmla="*/ 136 h 157"/>
                <a:gd name="T14" fmla="*/ 56 w 77"/>
                <a:gd name="T15" fmla="*/ 141 h 157"/>
                <a:gd name="T16" fmla="*/ 77 w 77"/>
                <a:gd name="T17" fmla="*/ 141 h 157"/>
                <a:gd name="T18" fmla="*/ 77 w 77"/>
                <a:gd name="T19" fmla="*/ 157 h 157"/>
                <a:gd name="T20" fmla="*/ 56 w 77"/>
                <a:gd name="T21" fmla="*/ 157 h 157"/>
                <a:gd name="T22" fmla="*/ 24 w 77"/>
                <a:gd name="T23" fmla="*/ 149 h 157"/>
                <a:gd name="T24" fmla="*/ 15 w 77"/>
                <a:gd name="T25" fmla="*/ 117 h 157"/>
                <a:gd name="T26" fmla="*/ 15 w 77"/>
                <a:gd name="T27" fmla="*/ 50 h 157"/>
                <a:gd name="T28" fmla="*/ 0 w 77"/>
                <a:gd name="T29" fmla="*/ 50 h 157"/>
                <a:gd name="T30" fmla="*/ 0 w 77"/>
                <a:gd name="T31" fmla="*/ 34 h 157"/>
                <a:gd name="T32" fmla="*/ 15 w 77"/>
                <a:gd name="T33" fmla="*/ 34 h 157"/>
                <a:gd name="T34" fmla="*/ 15 w 77"/>
                <a:gd name="T35" fmla="*/ 0 h 157"/>
                <a:gd name="T36" fmla="*/ 35 w 77"/>
                <a:gd name="T3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7">
                  <a:moveTo>
                    <a:pt x="35" y="0"/>
                  </a:moveTo>
                  <a:lnTo>
                    <a:pt x="35" y="34"/>
                  </a:lnTo>
                  <a:lnTo>
                    <a:pt x="77" y="34"/>
                  </a:lnTo>
                  <a:lnTo>
                    <a:pt x="77" y="50"/>
                  </a:lnTo>
                  <a:lnTo>
                    <a:pt x="35" y="50"/>
                  </a:lnTo>
                  <a:lnTo>
                    <a:pt x="35" y="117"/>
                  </a:lnTo>
                  <a:cubicBezTo>
                    <a:pt x="35" y="127"/>
                    <a:pt x="37" y="133"/>
                    <a:pt x="39" y="136"/>
                  </a:cubicBezTo>
                  <a:cubicBezTo>
                    <a:pt x="42" y="139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7"/>
                  </a:lnTo>
                  <a:lnTo>
                    <a:pt x="56" y="157"/>
                  </a:lnTo>
                  <a:cubicBezTo>
                    <a:pt x="41" y="157"/>
                    <a:pt x="30" y="155"/>
                    <a:pt x="24" y="149"/>
                  </a:cubicBezTo>
                  <a:cubicBezTo>
                    <a:pt x="18" y="143"/>
                    <a:pt x="15" y="132"/>
                    <a:pt x="15" y="117"/>
                  </a:cubicBezTo>
                  <a:lnTo>
                    <a:pt x="15" y="50"/>
                  </a:lnTo>
                  <a:lnTo>
                    <a:pt x="0" y="50"/>
                  </a:lnTo>
                  <a:lnTo>
                    <a:pt x="0" y="34"/>
                  </a:lnTo>
                  <a:lnTo>
                    <a:pt x="15" y="34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9D33762E-877D-44AB-B9EB-15B445F41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" y="2214"/>
              <a:ext cx="35" cy="61"/>
            </a:xfrm>
            <a:custGeom>
              <a:avLst/>
              <a:gdLst>
                <a:gd name="T0" fmla="*/ 72 w 72"/>
                <a:gd name="T1" fmla="*/ 22 h 126"/>
                <a:gd name="T2" fmla="*/ 64 w 72"/>
                <a:gd name="T3" fmla="*/ 19 h 126"/>
                <a:gd name="T4" fmla="*/ 56 w 72"/>
                <a:gd name="T5" fmla="*/ 19 h 126"/>
                <a:gd name="T6" fmla="*/ 29 w 72"/>
                <a:gd name="T7" fmla="*/ 30 h 126"/>
                <a:gd name="T8" fmla="*/ 20 w 72"/>
                <a:gd name="T9" fmla="*/ 62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3 h 126"/>
                <a:gd name="T20" fmla="*/ 37 w 72"/>
                <a:gd name="T21" fmla="*/ 6 h 126"/>
                <a:gd name="T22" fmla="*/ 61 w 72"/>
                <a:gd name="T23" fmla="*/ 0 h 126"/>
                <a:gd name="T24" fmla="*/ 66 w 72"/>
                <a:gd name="T25" fmla="*/ 1 h 126"/>
                <a:gd name="T26" fmla="*/ 72 w 72"/>
                <a:gd name="T27" fmla="*/ 2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7" y="20"/>
                    <a:pt x="64" y="19"/>
                  </a:cubicBezTo>
                  <a:cubicBezTo>
                    <a:pt x="62" y="19"/>
                    <a:pt x="59" y="19"/>
                    <a:pt x="56" y="19"/>
                  </a:cubicBezTo>
                  <a:cubicBezTo>
                    <a:pt x="44" y="19"/>
                    <a:pt x="35" y="22"/>
                    <a:pt x="29" y="30"/>
                  </a:cubicBezTo>
                  <a:cubicBezTo>
                    <a:pt x="23" y="37"/>
                    <a:pt x="20" y="48"/>
                    <a:pt x="20" y="62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3"/>
                  </a:lnTo>
                  <a:cubicBezTo>
                    <a:pt x="24" y="15"/>
                    <a:pt x="30" y="10"/>
                    <a:pt x="37" y="6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63" y="0"/>
                    <a:pt x="64" y="1"/>
                    <a:pt x="66" y="1"/>
                  </a:cubicBezTo>
                  <a:cubicBezTo>
                    <a:pt x="68" y="1"/>
                    <a:pt x="70" y="1"/>
                    <a:pt x="72" y="2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9D8B47DF-47C2-4477-B2CC-EB7A56F61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" y="2214"/>
              <a:ext cx="49" cy="63"/>
            </a:xfrm>
            <a:custGeom>
              <a:avLst/>
              <a:gdLst>
                <a:gd name="T0" fmla="*/ 0 w 103"/>
                <a:gd name="T1" fmla="*/ 78 h 130"/>
                <a:gd name="T2" fmla="*/ 0 w 103"/>
                <a:gd name="T3" fmla="*/ 3 h 130"/>
                <a:gd name="T4" fmla="*/ 20 w 103"/>
                <a:gd name="T5" fmla="*/ 3 h 130"/>
                <a:gd name="T6" fmla="*/ 20 w 103"/>
                <a:gd name="T7" fmla="*/ 77 h 130"/>
                <a:gd name="T8" fmla="*/ 27 w 103"/>
                <a:gd name="T9" fmla="*/ 103 h 130"/>
                <a:gd name="T10" fmla="*/ 47 w 103"/>
                <a:gd name="T11" fmla="*/ 112 h 130"/>
                <a:gd name="T12" fmla="*/ 73 w 103"/>
                <a:gd name="T13" fmla="*/ 102 h 130"/>
                <a:gd name="T14" fmla="*/ 83 w 103"/>
                <a:gd name="T15" fmla="*/ 73 h 130"/>
                <a:gd name="T16" fmla="*/ 83 w 103"/>
                <a:gd name="T17" fmla="*/ 3 h 130"/>
                <a:gd name="T18" fmla="*/ 103 w 103"/>
                <a:gd name="T19" fmla="*/ 3 h 130"/>
                <a:gd name="T20" fmla="*/ 103 w 103"/>
                <a:gd name="T21" fmla="*/ 126 h 130"/>
                <a:gd name="T22" fmla="*/ 83 w 103"/>
                <a:gd name="T23" fmla="*/ 126 h 130"/>
                <a:gd name="T24" fmla="*/ 83 w 103"/>
                <a:gd name="T25" fmla="*/ 108 h 130"/>
                <a:gd name="T26" fmla="*/ 66 w 103"/>
                <a:gd name="T27" fmla="*/ 124 h 130"/>
                <a:gd name="T28" fmla="*/ 43 w 103"/>
                <a:gd name="T29" fmla="*/ 130 h 130"/>
                <a:gd name="T30" fmla="*/ 11 w 103"/>
                <a:gd name="T31" fmla="*/ 116 h 130"/>
                <a:gd name="T32" fmla="*/ 0 w 103"/>
                <a:gd name="T33" fmla="*/ 78 h 130"/>
                <a:gd name="T34" fmla="*/ 51 w 103"/>
                <a:gd name="T3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30">
                  <a:moveTo>
                    <a:pt x="0" y="78"/>
                  </a:moveTo>
                  <a:lnTo>
                    <a:pt x="0" y="3"/>
                  </a:lnTo>
                  <a:lnTo>
                    <a:pt x="20" y="3"/>
                  </a:lnTo>
                  <a:lnTo>
                    <a:pt x="20" y="77"/>
                  </a:lnTo>
                  <a:cubicBezTo>
                    <a:pt x="20" y="89"/>
                    <a:pt x="22" y="98"/>
                    <a:pt x="27" y="103"/>
                  </a:cubicBezTo>
                  <a:cubicBezTo>
                    <a:pt x="32" y="109"/>
                    <a:pt x="38" y="112"/>
                    <a:pt x="47" y="112"/>
                  </a:cubicBezTo>
                  <a:cubicBezTo>
                    <a:pt x="58" y="112"/>
                    <a:pt x="67" y="109"/>
                    <a:pt x="73" y="102"/>
                  </a:cubicBezTo>
                  <a:cubicBezTo>
                    <a:pt x="80" y="95"/>
                    <a:pt x="83" y="85"/>
                    <a:pt x="83" y="73"/>
                  </a:cubicBezTo>
                  <a:lnTo>
                    <a:pt x="83" y="3"/>
                  </a:lnTo>
                  <a:lnTo>
                    <a:pt x="103" y="3"/>
                  </a:lnTo>
                  <a:lnTo>
                    <a:pt x="103" y="126"/>
                  </a:lnTo>
                  <a:lnTo>
                    <a:pt x="83" y="126"/>
                  </a:lnTo>
                  <a:lnTo>
                    <a:pt x="83" y="108"/>
                  </a:lnTo>
                  <a:cubicBezTo>
                    <a:pt x="78" y="115"/>
                    <a:pt x="72" y="121"/>
                    <a:pt x="66" y="124"/>
                  </a:cubicBezTo>
                  <a:cubicBezTo>
                    <a:pt x="59" y="128"/>
                    <a:pt x="52" y="130"/>
                    <a:pt x="43" y="130"/>
                  </a:cubicBezTo>
                  <a:cubicBezTo>
                    <a:pt x="29" y="130"/>
                    <a:pt x="18" y="125"/>
                    <a:pt x="11" y="116"/>
                  </a:cubicBezTo>
                  <a:cubicBezTo>
                    <a:pt x="4" y="108"/>
                    <a:pt x="0" y="95"/>
                    <a:pt x="0" y="78"/>
                  </a:cubicBezTo>
                  <a:close/>
                  <a:moveTo>
                    <a:pt x="5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66447EBD-0B9C-442F-AED8-C858A937D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2214"/>
              <a:ext cx="47" cy="63"/>
            </a:xfrm>
            <a:custGeom>
              <a:avLst/>
              <a:gdLst>
                <a:gd name="T0" fmla="*/ 97 w 97"/>
                <a:gd name="T1" fmla="*/ 8 h 130"/>
                <a:gd name="T2" fmla="*/ 97 w 97"/>
                <a:gd name="T3" fmla="*/ 27 h 130"/>
                <a:gd name="T4" fmla="*/ 80 w 97"/>
                <a:gd name="T5" fmla="*/ 20 h 130"/>
                <a:gd name="T6" fmla="*/ 63 w 97"/>
                <a:gd name="T7" fmla="*/ 18 h 130"/>
                <a:gd name="T8" fmla="*/ 32 w 97"/>
                <a:gd name="T9" fmla="*/ 30 h 130"/>
                <a:gd name="T10" fmla="*/ 21 w 97"/>
                <a:gd name="T11" fmla="*/ 65 h 130"/>
                <a:gd name="T12" fmla="*/ 32 w 97"/>
                <a:gd name="T13" fmla="*/ 100 h 130"/>
                <a:gd name="T14" fmla="*/ 63 w 97"/>
                <a:gd name="T15" fmla="*/ 113 h 130"/>
                <a:gd name="T16" fmla="*/ 80 w 97"/>
                <a:gd name="T17" fmla="*/ 110 h 130"/>
                <a:gd name="T18" fmla="*/ 97 w 97"/>
                <a:gd name="T19" fmla="*/ 103 h 130"/>
                <a:gd name="T20" fmla="*/ 97 w 97"/>
                <a:gd name="T21" fmla="*/ 122 h 130"/>
                <a:gd name="T22" fmla="*/ 80 w 97"/>
                <a:gd name="T23" fmla="*/ 128 h 130"/>
                <a:gd name="T24" fmla="*/ 60 w 97"/>
                <a:gd name="T25" fmla="*/ 130 h 130"/>
                <a:gd name="T26" fmla="*/ 16 w 97"/>
                <a:gd name="T27" fmla="*/ 112 h 130"/>
                <a:gd name="T28" fmla="*/ 0 w 97"/>
                <a:gd name="T29" fmla="*/ 65 h 130"/>
                <a:gd name="T30" fmla="*/ 16 w 97"/>
                <a:gd name="T31" fmla="*/ 18 h 130"/>
                <a:gd name="T32" fmla="*/ 62 w 97"/>
                <a:gd name="T33" fmla="*/ 0 h 130"/>
                <a:gd name="T34" fmla="*/ 80 w 97"/>
                <a:gd name="T35" fmla="*/ 2 h 130"/>
                <a:gd name="T36" fmla="*/ 97 w 97"/>
                <a:gd name="T37" fmla="*/ 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30">
                  <a:moveTo>
                    <a:pt x="97" y="8"/>
                  </a:moveTo>
                  <a:lnTo>
                    <a:pt x="97" y="27"/>
                  </a:lnTo>
                  <a:cubicBezTo>
                    <a:pt x="91" y="24"/>
                    <a:pt x="86" y="22"/>
                    <a:pt x="80" y="20"/>
                  </a:cubicBezTo>
                  <a:cubicBezTo>
                    <a:pt x="74" y="18"/>
                    <a:pt x="68" y="18"/>
                    <a:pt x="63" y="18"/>
                  </a:cubicBezTo>
                  <a:cubicBezTo>
                    <a:pt x="49" y="18"/>
                    <a:pt x="39" y="22"/>
                    <a:pt x="32" y="30"/>
                  </a:cubicBezTo>
                  <a:cubicBezTo>
                    <a:pt x="25" y="38"/>
                    <a:pt x="21" y="50"/>
                    <a:pt x="21" y="65"/>
                  </a:cubicBezTo>
                  <a:cubicBezTo>
                    <a:pt x="21" y="80"/>
                    <a:pt x="25" y="92"/>
                    <a:pt x="32" y="100"/>
                  </a:cubicBezTo>
                  <a:cubicBezTo>
                    <a:pt x="39" y="108"/>
                    <a:pt x="49" y="113"/>
                    <a:pt x="63" y="113"/>
                  </a:cubicBezTo>
                  <a:cubicBezTo>
                    <a:pt x="68" y="113"/>
                    <a:pt x="74" y="112"/>
                    <a:pt x="80" y="110"/>
                  </a:cubicBezTo>
                  <a:cubicBezTo>
                    <a:pt x="86" y="109"/>
                    <a:pt x="91" y="106"/>
                    <a:pt x="97" y="103"/>
                  </a:cubicBezTo>
                  <a:lnTo>
                    <a:pt x="97" y="122"/>
                  </a:lnTo>
                  <a:cubicBezTo>
                    <a:pt x="92" y="124"/>
                    <a:pt x="86" y="126"/>
                    <a:pt x="80" y="128"/>
                  </a:cubicBezTo>
                  <a:cubicBezTo>
                    <a:pt x="74" y="129"/>
                    <a:pt x="67" y="130"/>
                    <a:pt x="60" y="130"/>
                  </a:cubicBezTo>
                  <a:cubicBezTo>
                    <a:pt x="42" y="130"/>
                    <a:pt x="27" y="124"/>
                    <a:pt x="16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5"/>
                    <a:pt x="5" y="29"/>
                    <a:pt x="16" y="18"/>
                  </a:cubicBezTo>
                  <a:cubicBezTo>
                    <a:pt x="27" y="6"/>
                    <a:pt x="43" y="0"/>
                    <a:pt x="62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4"/>
                    <a:pt x="92" y="6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A98AEE4-8833-4899-A55F-37E8D8D79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200"/>
              <a:ext cx="37" cy="75"/>
            </a:xfrm>
            <a:custGeom>
              <a:avLst/>
              <a:gdLst>
                <a:gd name="T0" fmla="*/ 35 w 77"/>
                <a:gd name="T1" fmla="*/ 0 h 157"/>
                <a:gd name="T2" fmla="*/ 35 w 77"/>
                <a:gd name="T3" fmla="*/ 34 h 157"/>
                <a:gd name="T4" fmla="*/ 77 w 77"/>
                <a:gd name="T5" fmla="*/ 34 h 157"/>
                <a:gd name="T6" fmla="*/ 77 w 77"/>
                <a:gd name="T7" fmla="*/ 50 h 157"/>
                <a:gd name="T8" fmla="*/ 35 w 77"/>
                <a:gd name="T9" fmla="*/ 50 h 157"/>
                <a:gd name="T10" fmla="*/ 35 w 77"/>
                <a:gd name="T11" fmla="*/ 117 h 157"/>
                <a:gd name="T12" fmla="*/ 39 w 77"/>
                <a:gd name="T13" fmla="*/ 136 h 157"/>
                <a:gd name="T14" fmla="*/ 56 w 77"/>
                <a:gd name="T15" fmla="*/ 141 h 157"/>
                <a:gd name="T16" fmla="*/ 77 w 77"/>
                <a:gd name="T17" fmla="*/ 141 h 157"/>
                <a:gd name="T18" fmla="*/ 77 w 77"/>
                <a:gd name="T19" fmla="*/ 157 h 157"/>
                <a:gd name="T20" fmla="*/ 56 w 77"/>
                <a:gd name="T21" fmla="*/ 157 h 157"/>
                <a:gd name="T22" fmla="*/ 24 w 77"/>
                <a:gd name="T23" fmla="*/ 149 h 157"/>
                <a:gd name="T24" fmla="*/ 15 w 77"/>
                <a:gd name="T25" fmla="*/ 117 h 157"/>
                <a:gd name="T26" fmla="*/ 15 w 77"/>
                <a:gd name="T27" fmla="*/ 50 h 157"/>
                <a:gd name="T28" fmla="*/ 0 w 77"/>
                <a:gd name="T29" fmla="*/ 50 h 157"/>
                <a:gd name="T30" fmla="*/ 0 w 77"/>
                <a:gd name="T31" fmla="*/ 34 h 157"/>
                <a:gd name="T32" fmla="*/ 15 w 77"/>
                <a:gd name="T33" fmla="*/ 34 h 157"/>
                <a:gd name="T34" fmla="*/ 15 w 77"/>
                <a:gd name="T35" fmla="*/ 0 h 157"/>
                <a:gd name="T36" fmla="*/ 35 w 77"/>
                <a:gd name="T3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7">
                  <a:moveTo>
                    <a:pt x="35" y="0"/>
                  </a:moveTo>
                  <a:lnTo>
                    <a:pt x="35" y="34"/>
                  </a:lnTo>
                  <a:lnTo>
                    <a:pt x="77" y="34"/>
                  </a:lnTo>
                  <a:lnTo>
                    <a:pt x="77" y="50"/>
                  </a:lnTo>
                  <a:lnTo>
                    <a:pt x="35" y="50"/>
                  </a:lnTo>
                  <a:lnTo>
                    <a:pt x="35" y="117"/>
                  </a:lnTo>
                  <a:cubicBezTo>
                    <a:pt x="35" y="127"/>
                    <a:pt x="37" y="133"/>
                    <a:pt x="39" y="136"/>
                  </a:cubicBezTo>
                  <a:cubicBezTo>
                    <a:pt x="42" y="139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7"/>
                  </a:lnTo>
                  <a:lnTo>
                    <a:pt x="56" y="157"/>
                  </a:lnTo>
                  <a:cubicBezTo>
                    <a:pt x="41" y="157"/>
                    <a:pt x="30" y="155"/>
                    <a:pt x="24" y="149"/>
                  </a:cubicBezTo>
                  <a:cubicBezTo>
                    <a:pt x="18" y="143"/>
                    <a:pt x="15" y="132"/>
                    <a:pt x="15" y="117"/>
                  </a:cubicBezTo>
                  <a:lnTo>
                    <a:pt x="15" y="50"/>
                  </a:lnTo>
                  <a:lnTo>
                    <a:pt x="0" y="50"/>
                  </a:lnTo>
                  <a:lnTo>
                    <a:pt x="0" y="34"/>
                  </a:lnTo>
                  <a:lnTo>
                    <a:pt x="15" y="34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B87D23C-0038-4656-8302-46C08DBD4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7" y="2193"/>
              <a:ext cx="10" cy="82"/>
            </a:xfrm>
            <a:custGeom>
              <a:avLst/>
              <a:gdLst>
                <a:gd name="T0" fmla="*/ 0 w 20"/>
                <a:gd name="T1" fmla="*/ 47 h 170"/>
                <a:gd name="T2" fmla="*/ 20 w 20"/>
                <a:gd name="T3" fmla="*/ 47 h 170"/>
                <a:gd name="T4" fmla="*/ 20 w 20"/>
                <a:gd name="T5" fmla="*/ 170 h 170"/>
                <a:gd name="T6" fmla="*/ 0 w 20"/>
                <a:gd name="T7" fmla="*/ 170 h 170"/>
                <a:gd name="T8" fmla="*/ 0 w 20"/>
                <a:gd name="T9" fmla="*/ 47 h 170"/>
                <a:gd name="T10" fmla="*/ 0 w 20"/>
                <a:gd name="T11" fmla="*/ 0 h 170"/>
                <a:gd name="T12" fmla="*/ 20 w 20"/>
                <a:gd name="T13" fmla="*/ 0 h 170"/>
                <a:gd name="T14" fmla="*/ 20 w 20"/>
                <a:gd name="T15" fmla="*/ 25 h 170"/>
                <a:gd name="T16" fmla="*/ 0 w 20"/>
                <a:gd name="T17" fmla="*/ 25 h 170"/>
                <a:gd name="T18" fmla="*/ 0 w 20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0">
                  <a:moveTo>
                    <a:pt x="0" y="47"/>
                  </a:moveTo>
                  <a:lnTo>
                    <a:pt x="20" y="47"/>
                  </a:lnTo>
                  <a:lnTo>
                    <a:pt x="20" y="170"/>
                  </a:lnTo>
                  <a:lnTo>
                    <a:pt x="0" y="170"/>
                  </a:lnTo>
                  <a:lnTo>
                    <a:pt x="0" y="47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8C810629-7DB1-489A-AC61-540536608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" y="2214"/>
              <a:ext cx="54" cy="63"/>
            </a:xfrm>
            <a:custGeom>
              <a:avLst/>
              <a:gdLst>
                <a:gd name="T0" fmla="*/ 57 w 113"/>
                <a:gd name="T1" fmla="*/ 18 h 130"/>
                <a:gd name="T2" fmla="*/ 31 w 113"/>
                <a:gd name="T3" fmla="*/ 30 h 130"/>
                <a:gd name="T4" fmla="*/ 22 w 113"/>
                <a:gd name="T5" fmla="*/ 65 h 130"/>
                <a:gd name="T6" fmla="*/ 31 w 113"/>
                <a:gd name="T7" fmla="*/ 100 h 130"/>
                <a:gd name="T8" fmla="*/ 57 w 113"/>
                <a:gd name="T9" fmla="*/ 113 h 130"/>
                <a:gd name="T10" fmla="*/ 82 w 113"/>
                <a:gd name="T11" fmla="*/ 100 h 130"/>
                <a:gd name="T12" fmla="*/ 92 w 113"/>
                <a:gd name="T13" fmla="*/ 65 h 130"/>
                <a:gd name="T14" fmla="*/ 82 w 113"/>
                <a:gd name="T15" fmla="*/ 30 h 130"/>
                <a:gd name="T16" fmla="*/ 57 w 113"/>
                <a:gd name="T17" fmla="*/ 18 h 130"/>
                <a:gd name="T18" fmla="*/ 57 w 113"/>
                <a:gd name="T19" fmla="*/ 0 h 130"/>
                <a:gd name="T20" fmla="*/ 98 w 113"/>
                <a:gd name="T21" fmla="*/ 18 h 130"/>
                <a:gd name="T22" fmla="*/ 113 w 113"/>
                <a:gd name="T23" fmla="*/ 65 h 130"/>
                <a:gd name="T24" fmla="*/ 98 w 113"/>
                <a:gd name="T25" fmla="*/ 113 h 130"/>
                <a:gd name="T26" fmla="*/ 57 w 113"/>
                <a:gd name="T27" fmla="*/ 130 h 130"/>
                <a:gd name="T28" fmla="*/ 15 w 113"/>
                <a:gd name="T29" fmla="*/ 113 h 130"/>
                <a:gd name="T30" fmla="*/ 0 w 113"/>
                <a:gd name="T31" fmla="*/ 65 h 130"/>
                <a:gd name="T32" fmla="*/ 15 w 113"/>
                <a:gd name="T33" fmla="*/ 18 h 130"/>
                <a:gd name="T34" fmla="*/ 57 w 113"/>
                <a:gd name="T3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30">
                  <a:moveTo>
                    <a:pt x="57" y="18"/>
                  </a:moveTo>
                  <a:cubicBezTo>
                    <a:pt x="46" y="18"/>
                    <a:pt x="37" y="22"/>
                    <a:pt x="31" y="30"/>
                  </a:cubicBezTo>
                  <a:cubicBezTo>
                    <a:pt x="25" y="39"/>
                    <a:pt x="22" y="50"/>
                    <a:pt x="22" y="65"/>
                  </a:cubicBezTo>
                  <a:cubicBezTo>
                    <a:pt x="22" y="80"/>
                    <a:pt x="25" y="91"/>
                    <a:pt x="31" y="100"/>
                  </a:cubicBezTo>
                  <a:cubicBezTo>
                    <a:pt x="37" y="108"/>
                    <a:pt x="46" y="113"/>
                    <a:pt x="57" y="113"/>
                  </a:cubicBezTo>
                  <a:cubicBezTo>
                    <a:pt x="68" y="113"/>
                    <a:pt x="76" y="108"/>
                    <a:pt x="82" y="100"/>
                  </a:cubicBezTo>
                  <a:cubicBezTo>
                    <a:pt x="89" y="91"/>
                    <a:pt x="92" y="80"/>
                    <a:pt x="92" y="65"/>
                  </a:cubicBezTo>
                  <a:cubicBezTo>
                    <a:pt x="92" y="51"/>
                    <a:pt x="89" y="39"/>
                    <a:pt x="82" y="30"/>
                  </a:cubicBezTo>
                  <a:cubicBezTo>
                    <a:pt x="76" y="22"/>
                    <a:pt x="68" y="18"/>
                    <a:pt x="57" y="18"/>
                  </a:cubicBezTo>
                  <a:close/>
                  <a:moveTo>
                    <a:pt x="57" y="0"/>
                  </a:moveTo>
                  <a:cubicBezTo>
                    <a:pt x="74" y="0"/>
                    <a:pt x="88" y="6"/>
                    <a:pt x="98" y="18"/>
                  </a:cubicBezTo>
                  <a:cubicBezTo>
                    <a:pt x="108" y="29"/>
                    <a:pt x="113" y="45"/>
                    <a:pt x="113" y="65"/>
                  </a:cubicBezTo>
                  <a:cubicBezTo>
                    <a:pt x="113" y="85"/>
                    <a:pt x="108" y="101"/>
                    <a:pt x="98" y="113"/>
                  </a:cubicBezTo>
                  <a:cubicBezTo>
                    <a:pt x="88" y="124"/>
                    <a:pt x="74" y="130"/>
                    <a:pt x="57" y="130"/>
                  </a:cubicBezTo>
                  <a:cubicBezTo>
                    <a:pt x="39" y="130"/>
                    <a:pt x="25" y="124"/>
                    <a:pt x="15" y="113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5"/>
                    <a:pt x="5" y="29"/>
                    <a:pt x="15" y="18"/>
                  </a:cubicBezTo>
                  <a:cubicBezTo>
                    <a:pt x="25" y="6"/>
                    <a:pt x="39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970BC226-FBD0-4D87-B6F7-A4D6FEFF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" y="2214"/>
              <a:ext cx="49" cy="61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3 h 126"/>
                <a:gd name="T8" fmla="*/ 76 w 103"/>
                <a:gd name="T9" fmla="*/ 27 h 126"/>
                <a:gd name="T10" fmla="*/ 56 w 103"/>
                <a:gd name="T11" fmla="*/ 18 h 126"/>
                <a:gd name="T12" fmla="*/ 30 w 103"/>
                <a:gd name="T13" fmla="*/ 28 h 126"/>
                <a:gd name="T14" fmla="*/ 20 w 103"/>
                <a:gd name="T15" fmla="*/ 57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3 h 126"/>
                <a:gd name="T26" fmla="*/ 37 w 103"/>
                <a:gd name="T27" fmla="*/ 6 h 126"/>
                <a:gd name="T28" fmla="*/ 60 w 103"/>
                <a:gd name="T29" fmla="*/ 0 h 126"/>
                <a:gd name="T30" fmla="*/ 92 w 103"/>
                <a:gd name="T31" fmla="*/ 14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3"/>
                  </a:lnTo>
                  <a:cubicBezTo>
                    <a:pt x="83" y="41"/>
                    <a:pt x="81" y="33"/>
                    <a:pt x="76" y="27"/>
                  </a:cubicBezTo>
                  <a:cubicBezTo>
                    <a:pt x="71" y="21"/>
                    <a:pt x="65" y="18"/>
                    <a:pt x="56" y="18"/>
                  </a:cubicBezTo>
                  <a:cubicBezTo>
                    <a:pt x="45" y="18"/>
                    <a:pt x="36" y="22"/>
                    <a:pt x="30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3"/>
                  </a:lnTo>
                  <a:cubicBezTo>
                    <a:pt x="25" y="15"/>
                    <a:pt x="31" y="10"/>
                    <a:pt x="37" y="6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5"/>
                    <a:pt x="92" y="14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BA5969CB-1BB2-4384-AF46-B0CC0E4DD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2214"/>
              <a:ext cx="45" cy="63"/>
            </a:xfrm>
            <a:custGeom>
              <a:avLst/>
              <a:gdLst>
                <a:gd name="T0" fmla="*/ 88 w 94"/>
                <a:gd name="T1" fmla="*/ 7 h 130"/>
                <a:gd name="T2" fmla="*/ 88 w 94"/>
                <a:gd name="T3" fmla="*/ 26 h 130"/>
                <a:gd name="T4" fmla="*/ 70 w 94"/>
                <a:gd name="T5" fmla="*/ 20 h 130"/>
                <a:gd name="T6" fmla="*/ 51 w 94"/>
                <a:gd name="T7" fmla="*/ 17 h 130"/>
                <a:gd name="T8" fmla="*/ 28 w 94"/>
                <a:gd name="T9" fmla="*/ 22 h 130"/>
                <a:gd name="T10" fmla="*/ 21 w 94"/>
                <a:gd name="T11" fmla="*/ 36 h 130"/>
                <a:gd name="T12" fmla="*/ 26 w 94"/>
                <a:gd name="T13" fmla="*/ 47 h 130"/>
                <a:gd name="T14" fmla="*/ 48 w 94"/>
                <a:gd name="T15" fmla="*/ 55 h 130"/>
                <a:gd name="T16" fmla="*/ 55 w 94"/>
                <a:gd name="T17" fmla="*/ 56 h 130"/>
                <a:gd name="T18" fmla="*/ 85 w 94"/>
                <a:gd name="T19" fmla="*/ 69 h 130"/>
                <a:gd name="T20" fmla="*/ 94 w 94"/>
                <a:gd name="T21" fmla="*/ 93 h 130"/>
                <a:gd name="T22" fmla="*/ 81 w 94"/>
                <a:gd name="T23" fmla="*/ 120 h 130"/>
                <a:gd name="T24" fmla="*/ 44 w 94"/>
                <a:gd name="T25" fmla="*/ 130 h 130"/>
                <a:gd name="T26" fmla="*/ 23 w 94"/>
                <a:gd name="T27" fmla="*/ 128 h 130"/>
                <a:gd name="T28" fmla="*/ 0 w 94"/>
                <a:gd name="T29" fmla="*/ 122 h 130"/>
                <a:gd name="T30" fmla="*/ 0 w 94"/>
                <a:gd name="T31" fmla="*/ 101 h 130"/>
                <a:gd name="T32" fmla="*/ 22 w 94"/>
                <a:gd name="T33" fmla="*/ 110 h 130"/>
                <a:gd name="T34" fmla="*/ 44 w 94"/>
                <a:gd name="T35" fmla="*/ 113 h 130"/>
                <a:gd name="T36" fmla="*/ 66 w 94"/>
                <a:gd name="T37" fmla="*/ 108 h 130"/>
                <a:gd name="T38" fmla="*/ 74 w 94"/>
                <a:gd name="T39" fmla="*/ 94 h 130"/>
                <a:gd name="T40" fmla="*/ 68 w 94"/>
                <a:gd name="T41" fmla="*/ 81 h 130"/>
                <a:gd name="T42" fmla="*/ 44 w 94"/>
                <a:gd name="T43" fmla="*/ 73 h 130"/>
                <a:gd name="T44" fmla="*/ 37 w 94"/>
                <a:gd name="T45" fmla="*/ 71 h 130"/>
                <a:gd name="T46" fmla="*/ 10 w 94"/>
                <a:gd name="T47" fmla="*/ 59 h 130"/>
                <a:gd name="T48" fmla="*/ 1 w 94"/>
                <a:gd name="T49" fmla="*/ 37 h 130"/>
                <a:gd name="T50" fmla="*/ 14 w 94"/>
                <a:gd name="T51" fmla="*/ 10 h 130"/>
                <a:gd name="T52" fmla="*/ 48 w 94"/>
                <a:gd name="T53" fmla="*/ 0 h 130"/>
                <a:gd name="T54" fmla="*/ 70 w 94"/>
                <a:gd name="T55" fmla="*/ 2 h 130"/>
                <a:gd name="T56" fmla="*/ 88 w 94"/>
                <a:gd name="T57" fmla="*/ 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30">
                  <a:moveTo>
                    <a:pt x="88" y="7"/>
                  </a:moveTo>
                  <a:lnTo>
                    <a:pt x="88" y="26"/>
                  </a:lnTo>
                  <a:cubicBezTo>
                    <a:pt x="82" y="23"/>
                    <a:pt x="76" y="21"/>
                    <a:pt x="70" y="20"/>
                  </a:cubicBezTo>
                  <a:cubicBezTo>
                    <a:pt x="64" y="18"/>
                    <a:pt x="57" y="17"/>
                    <a:pt x="51" y="17"/>
                  </a:cubicBezTo>
                  <a:cubicBezTo>
                    <a:pt x="41" y="17"/>
                    <a:pt x="33" y="19"/>
                    <a:pt x="28" y="22"/>
                  </a:cubicBezTo>
                  <a:cubicBezTo>
                    <a:pt x="23" y="25"/>
                    <a:pt x="21" y="30"/>
                    <a:pt x="21" y="36"/>
                  </a:cubicBezTo>
                  <a:cubicBezTo>
                    <a:pt x="21" y="41"/>
                    <a:pt x="23" y="44"/>
                    <a:pt x="26" y="47"/>
                  </a:cubicBezTo>
                  <a:cubicBezTo>
                    <a:pt x="30" y="50"/>
                    <a:pt x="37" y="52"/>
                    <a:pt x="48" y="55"/>
                  </a:cubicBezTo>
                  <a:lnTo>
                    <a:pt x="55" y="56"/>
                  </a:lnTo>
                  <a:cubicBezTo>
                    <a:pt x="69" y="59"/>
                    <a:pt x="79" y="64"/>
                    <a:pt x="85" y="69"/>
                  </a:cubicBezTo>
                  <a:cubicBezTo>
                    <a:pt x="91" y="75"/>
                    <a:pt x="94" y="83"/>
                    <a:pt x="94" y="93"/>
                  </a:cubicBezTo>
                  <a:cubicBezTo>
                    <a:pt x="94" y="104"/>
                    <a:pt x="90" y="113"/>
                    <a:pt x="81" y="120"/>
                  </a:cubicBezTo>
                  <a:cubicBezTo>
                    <a:pt x="72" y="126"/>
                    <a:pt x="59" y="130"/>
                    <a:pt x="44" y="130"/>
                  </a:cubicBezTo>
                  <a:cubicBezTo>
                    <a:pt x="37" y="130"/>
                    <a:pt x="30" y="129"/>
                    <a:pt x="23" y="128"/>
                  </a:cubicBezTo>
                  <a:cubicBezTo>
                    <a:pt x="16" y="126"/>
                    <a:pt x="8" y="125"/>
                    <a:pt x="0" y="122"/>
                  </a:cubicBezTo>
                  <a:lnTo>
                    <a:pt x="0" y="101"/>
                  </a:lnTo>
                  <a:cubicBezTo>
                    <a:pt x="8" y="105"/>
                    <a:pt x="15" y="108"/>
                    <a:pt x="22" y="110"/>
                  </a:cubicBezTo>
                  <a:cubicBezTo>
                    <a:pt x="30" y="112"/>
                    <a:pt x="37" y="113"/>
                    <a:pt x="44" y="113"/>
                  </a:cubicBezTo>
                  <a:cubicBezTo>
                    <a:pt x="53" y="113"/>
                    <a:pt x="61" y="111"/>
                    <a:pt x="66" y="108"/>
                  </a:cubicBezTo>
                  <a:cubicBezTo>
                    <a:pt x="71" y="105"/>
                    <a:pt x="74" y="100"/>
                    <a:pt x="74" y="94"/>
                  </a:cubicBezTo>
                  <a:cubicBezTo>
                    <a:pt x="74" y="89"/>
                    <a:pt x="72" y="84"/>
                    <a:pt x="68" y="81"/>
                  </a:cubicBezTo>
                  <a:cubicBezTo>
                    <a:pt x="64" y="79"/>
                    <a:pt x="56" y="76"/>
                    <a:pt x="44" y="73"/>
                  </a:cubicBezTo>
                  <a:lnTo>
                    <a:pt x="37" y="71"/>
                  </a:lnTo>
                  <a:cubicBezTo>
                    <a:pt x="24" y="69"/>
                    <a:pt x="15" y="65"/>
                    <a:pt x="10" y="59"/>
                  </a:cubicBezTo>
                  <a:cubicBezTo>
                    <a:pt x="4" y="54"/>
                    <a:pt x="1" y="46"/>
                    <a:pt x="1" y="37"/>
                  </a:cubicBezTo>
                  <a:cubicBezTo>
                    <a:pt x="1" y="25"/>
                    <a:pt x="5" y="16"/>
                    <a:pt x="14" y="10"/>
                  </a:cubicBezTo>
                  <a:cubicBezTo>
                    <a:pt x="22" y="4"/>
                    <a:pt x="33" y="0"/>
                    <a:pt x="48" y="0"/>
                  </a:cubicBezTo>
                  <a:cubicBezTo>
                    <a:pt x="56" y="0"/>
                    <a:pt x="63" y="1"/>
                    <a:pt x="70" y="2"/>
                  </a:cubicBezTo>
                  <a:cubicBezTo>
                    <a:pt x="76" y="3"/>
                    <a:pt x="82" y="5"/>
                    <a:pt x="8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F8000C2-0706-44E4-A269-ADA030959D78}"/>
              </a:ext>
            </a:extLst>
          </p:cNvPr>
          <p:cNvSpPr/>
          <p:nvPr/>
        </p:nvSpPr>
        <p:spPr>
          <a:xfrm>
            <a:off x="5053073" y="3790718"/>
            <a:ext cx="2246050" cy="53266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Scoreboard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A89358-6964-4665-B926-2EE75EFD0F1D}"/>
              </a:ext>
            </a:extLst>
          </p:cNvPr>
          <p:cNvSpPr txBox="1"/>
          <p:nvPr/>
        </p:nvSpPr>
        <p:spPr>
          <a:xfrm>
            <a:off x="2115835" y="4634144"/>
            <a:ext cx="7451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Simple </a:t>
            </a:r>
            <a:r>
              <a:rPr lang="en-US" sz="2000" dirty="0">
                <a:solidFill>
                  <a:srgbClr val="0070C0"/>
                </a:solidFill>
              </a:rPr>
              <a:t>mechanism</a:t>
            </a:r>
            <a:r>
              <a:rPr lang="en-US" sz="2000" dirty="0"/>
              <a:t> for OOO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Makes instructions wait till it is </a:t>
            </a:r>
            <a:r>
              <a:rPr lang="en-US" sz="2000" dirty="0">
                <a:solidFill>
                  <a:srgbClr val="00B050"/>
                </a:solidFill>
              </a:rPr>
              <a:t>safe</a:t>
            </a:r>
            <a:r>
              <a:rPr lang="en-US" sz="2000" dirty="0"/>
              <a:t> to execute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finished </a:t>
            </a:r>
            <a:r>
              <a:rPr lang="en-US" sz="2000" dirty="0"/>
              <a:t>field </a:t>
            </a:r>
            <a:r>
              <a:rPr lang="en-US" sz="2000" dirty="0">
                <a:sym typeface="Wingdings" panose="05000000000000000000" pitchFamily="2" charset="2"/>
              </a:rPr>
              <a:t> 1 if it has finished its execution, 0 otherwise.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sym typeface="Wingdings" panose="05000000000000000000" pitchFamily="2" charset="2"/>
              </a:rPr>
              <a:t>fu </a:t>
            </a:r>
            <a:r>
              <a:rPr lang="en-US" sz="2000" dirty="0">
                <a:sym typeface="Wingdings" panose="05000000000000000000" pitchFamily="2" charset="2"/>
              </a:rPr>
              <a:t> Name of the functional unit	</a:t>
            </a: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72938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C60A-88E4-468A-838B-B12C501D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Conditions: Instruction </a:t>
            </a:r>
            <a:r>
              <a:rPr lang="en-US" i="1" dirty="0"/>
              <a:t>I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543C7-D38D-45F7-8577-79C97461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2C890-48C4-4F83-BBC1-0617D1D9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C1CDDC-6DE7-4D26-859F-069A0AEA54CA}"/>
              </a:ext>
            </a:extLst>
          </p:cNvPr>
          <p:cNvSpPr/>
          <p:nvPr/>
        </p:nvSpPr>
        <p:spPr>
          <a:xfrm>
            <a:off x="1950129" y="1097281"/>
            <a:ext cx="2450237" cy="4918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WAW Hazards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75E5E-D5E8-4B87-B8F7-008FADB14BB6}"/>
              </a:ext>
            </a:extLst>
          </p:cNvPr>
          <p:cNvSpPr txBox="1"/>
          <p:nvPr/>
        </p:nvSpPr>
        <p:spPr>
          <a:xfrm>
            <a:off x="5654083" y="1081272"/>
            <a:ext cx="46378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Check all the earlier entries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For each earlier entry </a:t>
            </a:r>
            <a:r>
              <a:rPr lang="en-US" sz="2000" i="1" dirty="0"/>
              <a:t>E </a:t>
            </a:r>
            <a:r>
              <a:rPr lang="en-US" sz="2000" dirty="0"/>
              <a:t>the </a:t>
            </a:r>
            <a:br>
              <a:rPr lang="en-US" sz="2000" dirty="0"/>
            </a:br>
            <a:r>
              <a:rPr lang="en-US" sz="2000" dirty="0"/>
              <a:t>following expression should be </a:t>
            </a:r>
            <a:r>
              <a:rPr lang="en-US" sz="2000" i="1" dirty="0">
                <a:solidFill>
                  <a:srgbClr val="E21A23"/>
                </a:solidFill>
              </a:rPr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04CC2D-D835-4154-BEB5-CD58270B2482}"/>
                  </a:ext>
                </a:extLst>
              </p:cNvPr>
              <p:cNvSpPr txBox="1"/>
              <p:nvPr/>
            </p:nvSpPr>
            <p:spPr>
              <a:xfrm>
                <a:off x="6096000" y="2096935"/>
                <a:ext cx="39169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𝑓𝑖𝑛𝑖𝑠h𝑒𝑑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𝑟𝑑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𝑟𝑑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04CC2D-D835-4154-BEB5-CD58270B2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96935"/>
                <a:ext cx="3916970" cy="307777"/>
              </a:xfrm>
              <a:prstGeom prst="rect">
                <a:avLst/>
              </a:prstGeom>
              <a:blipFill>
                <a:blip r:embed="rId2"/>
                <a:stretch>
                  <a:fillRect r="-1555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CB5A2F-9123-4916-9DB1-BDECCD5F2134}"/>
              </a:ext>
            </a:extLst>
          </p:cNvPr>
          <p:cNvSpPr/>
          <p:nvPr/>
        </p:nvSpPr>
        <p:spPr>
          <a:xfrm>
            <a:off x="1880617" y="3310242"/>
            <a:ext cx="2450237" cy="4918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WAR Hazards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E77D4-C4B3-4D31-BF75-92673C34446D}"/>
              </a:ext>
            </a:extLst>
          </p:cNvPr>
          <p:cNvSpPr txBox="1"/>
          <p:nvPr/>
        </p:nvSpPr>
        <p:spPr>
          <a:xfrm>
            <a:off x="5654083" y="3169297"/>
            <a:ext cx="46378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Check all the earlier entries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For each earlier entry </a:t>
            </a:r>
            <a:r>
              <a:rPr lang="en-US" sz="2000" i="1" dirty="0"/>
              <a:t>E </a:t>
            </a:r>
            <a:r>
              <a:rPr lang="en-US" sz="2000" dirty="0"/>
              <a:t>the </a:t>
            </a:r>
            <a:br>
              <a:rPr lang="en-US" sz="2000" dirty="0"/>
            </a:br>
            <a:r>
              <a:rPr lang="en-US" sz="2000" dirty="0"/>
              <a:t>following expression should be </a:t>
            </a:r>
            <a:r>
              <a:rPr lang="en-US" sz="2000" i="1" dirty="0">
                <a:solidFill>
                  <a:srgbClr val="E21A23"/>
                </a:solidFill>
              </a:rPr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551F10-FBFE-4B53-89E7-BEAD82E9B9B3}"/>
                  </a:ext>
                </a:extLst>
              </p:cNvPr>
              <p:cNvSpPr txBox="1"/>
              <p:nvPr/>
            </p:nvSpPr>
            <p:spPr>
              <a:xfrm>
                <a:off x="5654084" y="4286902"/>
                <a:ext cx="43919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𝑓𝑖𝑛𝑖𝑠h𝑒𝑑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𝑟𝑑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𝑟𝑑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551F10-FBFE-4B53-89E7-BEAD82E9B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084" y="4286902"/>
                <a:ext cx="4391907" cy="615553"/>
              </a:xfrm>
              <a:prstGeom prst="rect">
                <a:avLst/>
              </a:prstGeom>
              <a:blipFill>
                <a:blip r:embed="rId3"/>
                <a:stretch>
                  <a:fillRect l="-1528" b="-188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6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7685-0E9B-49A1-BD6E-0750071E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Load-Store Dependence Speculation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E4C5A9-DB8B-47E5-AD4D-999AB1141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164" y="1248852"/>
            <a:ext cx="2564058" cy="25640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87D96-94B8-4A54-867A-E1DA10B5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B8170-507B-4F5F-9878-A2BB1AF5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F5B80C-AC59-41F2-A5CA-E26CF1084C51}"/>
              </a:ext>
            </a:extLst>
          </p:cNvPr>
          <p:cNvSpPr/>
          <p:nvPr/>
        </p:nvSpPr>
        <p:spPr>
          <a:xfrm>
            <a:off x="5128592" y="1705027"/>
            <a:ext cx="4863003" cy="163001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Predict a collision (same memory address) between a load and a store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CB4EDBD-9B0C-4E23-ABF7-C27EAC8BE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61" y="4261243"/>
            <a:ext cx="878906" cy="8759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73DC3B-1D40-4C2B-B03E-97B1006DCAA9}"/>
              </a:ext>
            </a:extLst>
          </p:cNvPr>
          <p:cNvSpPr/>
          <p:nvPr/>
        </p:nvSpPr>
        <p:spPr>
          <a:xfrm>
            <a:off x="5128592" y="4269087"/>
            <a:ext cx="4863003" cy="86813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If there are no collisions, send the load directly to the cache.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3FDA46B-2DDC-4611-864A-1B94F331D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61" y="5409238"/>
            <a:ext cx="878906" cy="875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8B9462F-3E4B-404E-9EB1-0B768381ABBF}"/>
              </a:ext>
            </a:extLst>
          </p:cNvPr>
          <p:cNvSpPr/>
          <p:nvPr/>
        </p:nvSpPr>
        <p:spPr>
          <a:xfrm>
            <a:off x="5128591" y="5417082"/>
            <a:ext cx="4863003" cy="86813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Forward values across unresolved stores. </a:t>
            </a:r>
          </a:p>
        </p:txBody>
      </p:sp>
    </p:spTree>
    <p:extLst>
      <p:ext uri="{BB962C8B-B14F-4D97-AF65-F5344CB8AC3E}">
        <p14:creationId xmlns:p14="http://schemas.microsoft.com/office/powerpoint/2010/main" val="8535736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8FFE-7520-4055-852F-D73BD540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Conditions: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88C2B-7D40-4215-A8F0-FE5F85608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621" y="4737755"/>
            <a:ext cx="6858000" cy="7398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Instructions </a:t>
            </a:r>
            <a:r>
              <a:rPr lang="en-US" dirty="0">
                <a:solidFill>
                  <a:srgbClr val="0070C0"/>
                </a:solidFill>
              </a:rPr>
              <a:t>wait</a:t>
            </a:r>
            <a:r>
              <a:rPr lang="en-US" dirty="0"/>
              <a:t> in the </a:t>
            </a:r>
            <a:r>
              <a:rPr lang="en-US" dirty="0">
                <a:solidFill>
                  <a:srgbClr val="692146"/>
                </a:solidFill>
              </a:rPr>
              <a:t>scoreboard</a:t>
            </a:r>
            <a:r>
              <a:rPr lang="en-US" dirty="0"/>
              <a:t> </a:t>
            </a:r>
            <a:r>
              <a:rPr lang="en-US"/>
              <a:t>until they </a:t>
            </a:r>
            <a:r>
              <a:rPr lang="en-US" dirty="0"/>
              <a:t>are </a:t>
            </a:r>
            <a:r>
              <a:rPr lang="en-US" dirty="0">
                <a:solidFill>
                  <a:srgbClr val="00B050"/>
                </a:solidFill>
              </a:rPr>
              <a:t>safe</a:t>
            </a:r>
          </a:p>
          <a:p>
            <a:pPr marL="573088" lvl="1" indent="-342900"/>
            <a:r>
              <a:rPr lang="en-US" dirty="0">
                <a:solidFill>
                  <a:srgbClr val="E21A23"/>
                </a:solidFill>
              </a:rPr>
              <a:t>No</a:t>
            </a:r>
            <a:r>
              <a:rPr lang="en-US" dirty="0"/>
              <a:t> hazards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1A76B-C2AB-415B-94D0-92DF3EFC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A4521-F489-4FBE-9A51-1E94ED50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D65ADA-24B9-4730-A207-61CFD6F9103F}"/>
              </a:ext>
            </a:extLst>
          </p:cNvPr>
          <p:cNvSpPr/>
          <p:nvPr/>
        </p:nvSpPr>
        <p:spPr>
          <a:xfrm>
            <a:off x="1880617" y="1226503"/>
            <a:ext cx="2450237" cy="4918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Hazards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127F4-E10E-4BFA-8D43-92F67FD8D74F}"/>
              </a:ext>
            </a:extLst>
          </p:cNvPr>
          <p:cNvSpPr txBox="1"/>
          <p:nvPr/>
        </p:nvSpPr>
        <p:spPr>
          <a:xfrm>
            <a:off x="5654083" y="1081272"/>
            <a:ext cx="46378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Check all the earlier entries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For each earlier entry </a:t>
            </a:r>
            <a:r>
              <a:rPr lang="en-US" sz="2000" i="1" dirty="0"/>
              <a:t>E </a:t>
            </a:r>
            <a:r>
              <a:rPr lang="en-US" sz="2000" dirty="0"/>
              <a:t>the </a:t>
            </a:r>
            <a:br>
              <a:rPr lang="en-US" sz="2000" dirty="0"/>
            </a:br>
            <a:r>
              <a:rPr lang="en-US" sz="2000" dirty="0"/>
              <a:t>following expression should be </a:t>
            </a:r>
            <a:r>
              <a:rPr lang="en-US" sz="2000" i="1" dirty="0">
                <a:solidFill>
                  <a:srgbClr val="E21A23"/>
                </a:solidFill>
              </a:rPr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D491E1-92A2-4B14-81FF-E81B55E0741E}"/>
                  </a:ext>
                </a:extLst>
              </p:cNvPr>
              <p:cNvSpPr txBox="1"/>
              <p:nvPr/>
            </p:nvSpPr>
            <p:spPr>
              <a:xfrm>
                <a:off x="6096000" y="2096935"/>
                <a:ext cx="433580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𝑓𝑖𝑛𝑖𝑠h𝑒𝑑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𝑟𝑑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D491E1-92A2-4B14-81FF-E81B55E07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96935"/>
                <a:ext cx="4335802" cy="615553"/>
              </a:xfrm>
              <a:prstGeom prst="rect">
                <a:avLst/>
              </a:prstGeom>
              <a:blipFill>
                <a:blip r:embed="rId2"/>
                <a:stretch>
                  <a:fillRect l="-1547" r="-563" b="-188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543394-BBBE-43B5-B0C8-9625BE45C6C2}"/>
              </a:ext>
            </a:extLst>
          </p:cNvPr>
          <p:cNvSpPr/>
          <p:nvPr/>
        </p:nvSpPr>
        <p:spPr>
          <a:xfrm>
            <a:off x="1880617" y="3183089"/>
            <a:ext cx="2450237" cy="49182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Structural Hazards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40C238-700E-41B7-A791-D733FD1D8A24}"/>
                  </a:ext>
                </a:extLst>
              </p:cNvPr>
              <p:cNvSpPr txBox="1"/>
              <p:nvPr/>
            </p:nvSpPr>
            <p:spPr>
              <a:xfrm>
                <a:off x="5569634" y="3558252"/>
                <a:ext cx="3949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𝑓𝑖𝑛𝑖𝑠h𝑒𝑑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𝑓𝑢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𝑓𝑢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40C238-700E-41B7-A791-D733FD1D8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634" y="3558252"/>
                <a:ext cx="3949030" cy="307777"/>
              </a:xfrm>
              <a:prstGeom prst="rect">
                <a:avLst/>
              </a:prstGeom>
              <a:blipFill>
                <a:blip r:embed="rId3"/>
                <a:stretch>
                  <a:fillRect r="-1855" b="-4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907FF94-B0DD-483B-A755-1D77F875E9FB}"/>
              </a:ext>
            </a:extLst>
          </p:cNvPr>
          <p:cNvSpPr txBox="1"/>
          <p:nvPr/>
        </p:nvSpPr>
        <p:spPr>
          <a:xfrm>
            <a:off x="5569635" y="3188919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For each earlier entry </a:t>
            </a:r>
            <a:r>
              <a:rPr lang="en-US" i="1" dirty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565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C54A4-54F3-4568-BA5D-15207B51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4FAE-FFA8-4E1F-A27A-5A93A4CA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075" y="2734323"/>
            <a:ext cx="7616786" cy="35604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</a:t>
            </a:r>
            <a:r>
              <a:rPr lang="en-US" dirty="0">
                <a:solidFill>
                  <a:srgbClr val="0070C0"/>
                </a:solidFill>
              </a:rPr>
              <a:t>flush</a:t>
            </a:r>
            <a:r>
              <a:rPr lang="en-US" dirty="0"/>
              <a:t> the pipeline upon a branch </a:t>
            </a:r>
            <a:r>
              <a:rPr lang="en-US" dirty="0">
                <a:solidFill>
                  <a:srgbClr val="FF0000"/>
                </a:solidFill>
              </a:rPr>
              <a:t>misprediction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It would be quite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unfair 	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Let the </a:t>
            </a:r>
            <a:r>
              <a:rPr lang="en-US" i="1" dirty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rgbClr val="720F11"/>
                </a:solidFill>
              </a:rPr>
              <a:t>statement</a:t>
            </a:r>
            <a:r>
              <a:rPr lang="en-US" dirty="0">
                <a:solidFill>
                  <a:schemeClr val="tx1"/>
                </a:solidFill>
              </a:rPr>
              <a:t> just be used to mark an instruction with the result of the comparison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Store the result in a </a:t>
            </a:r>
            <a:r>
              <a:rPr lang="en-US" dirty="0">
                <a:solidFill>
                  <a:srgbClr val="00B050"/>
                </a:solidFill>
              </a:rPr>
              <a:t>flags</a:t>
            </a:r>
            <a:r>
              <a:rPr lang="en-US" dirty="0">
                <a:solidFill>
                  <a:schemeClr val="tx1"/>
                </a:solidFill>
              </a:rPr>
              <a:t> register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rest of the instructions are </a:t>
            </a:r>
            <a:r>
              <a:rPr lang="en-US" dirty="0">
                <a:solidFill>
                  <a:srgbClr val="01708C"/>
                </a:solidFill>
              </a:rPr>
              <a:t>processed</a:t>
            </a:r>
            <a:r>
              <a:rPr lang="en-US" dirty="0">
                <a:solidFill>
                  <a:schemeClr val="tx1"/>
                </a:solidFill>
              </a:rPr>
              <a:t> regardless of the branch outcome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</a:t>
            </a:r>
            <a:r>
              <a:rPr lang="en-US" dirty="0">
                <a:solidFill>
                  <a:srgbClr val="E21A23"/>
                </a:solidFill>
              </a:rPr>
              <a:t>results</a:t>
            </a:r>
            <a:r>
              <a:rPr lang="en-US" dirty="0">
                <a:solidFill>
                  <a:schemeClr val="tx1"/>
                </a:solidFill>
              </a:rPr>
              <a:t> modify the architectural state, many do not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3A456-CACF-4C1C-A21F-1F0572FB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AE7D-04EE-4D38-8027-931A011F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B2381-09FF-4467-8767-E5B3C4D0C410}"/>
              </a:ext>
            </a:extLst>
          </p:cNvPr>
          <p:cNvSpPr/>
          <p:nvPr/>
        </p:nvSpPr>
        <p:spPr>
          <a:xfrm>
            <a:off x="2207582" y="1029810"/>
            <a:ext cx="2592279" cy="5948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Consider the following piece of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2379E-3A82-4351-9852-C55725ABA9C1}"/>
              </a:ext>
            </a:extLst>
          </p:cNvPr>
          <p:cNvSpPr txBox="1"/>
          <p:nvPr/>
        </p:nvSpPr>
        <p:spPr>
          <a:xfrm>
            <a:off x="5891649" y="1217626"/>
            <a:ext cx="21014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00FF"/>
                </a:solidFill>
                <a:latin typeface="CMTT9"/>
              </a:rPr>
              <a:t>if</a:t>
            </a:r>
            <a:r>
              <a:rPr lang="en-US" sz="2000" i="1" dirty="0">
                <a:solidFill>
                  <a:srgbClr val="000000"/>
                </a:solidFill>
                <a:latin typeface="CMTT9"/>
              </a:rPr>
              <a:t>( rand () %2 == 0)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CMTT9"/>
              </a:rPr>
              <a:t>	x = y;</a:t>
            </a:r>
          </a:p>
          <a:p>
            <a:pPr algn="l"/>
            <a:r>
              <a:rPr lang="en-US" sz="2000" i="1" dirty="0">
                <a:solidFill>
                  <a:srgbClr val="0000FF"/>
                </a:solidFill>
                <a:latin typeface="CMTT9"/>
              </a:rPr>
              <a:t>else</a:t>
            </a:r>
          </a:p>
          <a:p>
            <a:pPr algn="l"/>
            <a:r>
              <a:rPr lang="en-US" sz="2000" i="1" dirty="0">
                <a:solidFill>
                  <a:srgbClr val="000000"/>
                </a:solidFill>
                <a:latin typeface="CMTT9"/>
              </a:rPr>
              <a:t>	x = z;</a:t>
            </a:r>
            <a:endParaRPr lang="en-US" sz="20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0249C-83CC-4263-A185-62A8FE340580}"/>
              </a:ext>
            </a:extLst>
          </p:cNvPr>
          <p:cNvSpPr/>
          <p:nvPr/>
        </p:nvSpPr>
        <p:spPr>
          <a:xfrm>
            <a:off x="5767526" y="1217625"/>
            <a:ext cx="2325950" cy="1436798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4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4078F-3002-40C6-AEFE-63256D00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without Predication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495E8-42B3-40C9-8EEF-DD981D5C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577" y="5502458"/>
            <a:ext cx="6858000" cy="418150"/>
          </a:xfrm>
        </p:spPr>
        <p:txBody>
          <a:bodyPr/>
          <a:lstStyle/>
          <a:p>
            <a:r>
              <a:rPr lang="en-US" sz="2400" dirty="0"/>
              <a:t>Count the number of </a:t>
            </a:r>
            <a:r>
              <a:rPr lang="en-US" sz="2400" dirty="0">
                <a:solidFill>
                  <a:srgbClr val="720F11"/>
                </a:solidFill>
              </a:rPr>
              <a:t>branch</a:t>
            </a:r>
            <a:r>
              <a:rPr lang="en-US" sz="2400" dirty="0"/>
              <a:t> instructions.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B7D2F-7FCD-4244-AD38-A5A591EA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A23FC-715A-498A-97DB-9FBCE0E7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2BC04-9721-441D-BB43-445C43A073EB}"/>
              </a:ext>
            </a:extLst>
          </p:cNvPr>
          <p:cNvSpPr txBox="1"/>
          <p:nvPr/>
        </p:nvSpPr>
        <p:spPr>
          <a:xfrm>
            <a:off x="2895600" y="800824"/>
            <a:ext cx="724231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dirty="0">
                <a:solidFill>
                  <a:srgbClr val="C08040"/>
                </a:solidFill>
                <a:latin typeface="CMTT9"/>
              </a:rPr>
              <a:t>/* mappings : x &lt;-&gt; r1 , y &lt;-&gt; r2 , z &lt;-&gt; r3 */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mod r0 , r0 , 2 </a:t>
            </a:r>
            <a:r>
              <a:rPr lang="en-US" sz="2000" dirty="0">
                <a:solidFill>
                  <a:srgbClr val="C08040"/>
                </a:solidFill>
                <a:latin typeface="CMTT9"/>
              </a:rPr>
              <a:t>/* assume r0 contains the output of rand () ,</a:t>
            </a:r>
          </a:p>
          <a:p>
            <a:pPr algn="l"/>
            <a:r>
              <a:rPr lang="en-US" sz="2000" dirty="0">
                <a:solidFill>
                  <a:srgbClr val="C08040"/>
                </a:solidFill>
                <a:latin typeface="CMTT9"/>
              </a:rPr>
              <a:t>                           compute the remainder when dividing it by 2 */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pt-BR" sz="2000" dirty="0">
                <a:solidFill>
                  <a:srgbClr val="000000"/>
                </a:solidFill>
                <a:latin typeface="CMTT9"/>
              </a:rPr>
              <a:t> </a:t>
            </a:r>
            <a:r>
              <a:rPr lang="pt-BR" sz="2000" dirty="0">
                <a:solidFill>
                  <a:srgbClr val="800080"/>
                </a:solidFill>
                <a:latin typeface="CMTT9"/>
              </a:rPr>
              <a:t>cmp </a:t>
            </a:r>
            <a:r>
              <a:rPr lang="pt-BR" sz="2000" dirty="0">
                <a:solidFill>
                  <a:srgbClr val="000000"/>
                </a:solidFill>
                <a:latin typeface="CMTT9"/>
              </a:rPr>
              <a:t>r0 , 0 </a:t>
            </a:r>
            <a:r>
              <a:rPr lang="pt-BR" sz="2000" dirty="0">
                <a:solidFill>
                  <a:srgbClr val="C08040"/>
                </a:solidFill>
                <a:latin typeface="CMTT9"/>
              </a:rPr>
              <a:t>/* compare */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 </a:t>
            </a:r>
            <a:r>
              <a:rPr lang="en-US" sz="2000" dirty="0" err="1">
                <a:solidFill>
                  <a:srgbClr val="800080"/>
                </a:solidFill>
                <a:latin typeface="CMTT9"/>
              </a:rPr>
              <a:t>beq</a:t>
            </a:r>
            <a:r>
              <a:rPr lang="en-US" sz="2000" dirty="0">
                <a:solidFill>
                  <a:srgbClr val="800080"/>
                </a:solidFill>
                <a:latin typeface="CMTT9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. even</a:t>
            </a:r>
          </a:p>
          <a:p>
            <a:pPr algn="l"/>
            <a:r>
              <a:rPr lang="pt-BR" sz="2000" dirty="0">
                <a:solidFill>
                  <a:srgbClr val="000000"/>
                </a:solidFill>
                <a:latin typeface="CMTT9"/>
              </a:rPr>
              <a:t> </a:t>
            </a:r>
            <a:r>
              <a:rPr lang="pt-BR" sz="2000" dirty="0">
                <a:solidFill>
                  <a:srgbClr val="800080"/>
                </a:solidFill>
                <a:latin typeface="CMTT9"/>
              </a:rPr>
              <a:t>mov </a:t>
            </a:r>
            <a:r>
              <a:rPr lang="pt-BR" sz="2000" dirty="0">
                <a:solidFill>
                  <a:srgbClr val="000000"/>
                </a:solidFill>
                <a:latin typeface="CMTT9"/>
              </a:rPr>
              <a:t>r1 , r3 </a:t>
            </a:r>
            <a:r>
              <a:rPr lang="pt-BR" sz="2000" dirty="0">
                <a:solidFill>
                  <a:srgbClr val="C08040"/>
                </a:solidFill>
                <a:latin typeface="CMTT9"/>
              </a:rPr>
              <a:t>/* odd case */</a:t>
            </a:r>
            <a:endParaRPr lang="en-US" sz="2000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MTT9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. exit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 .even :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MTT9"/>
              </a:rPr>
              <a:t>mov 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r1 , r2 </a:t>
            </a:r>
            <a:r>
              <a:rPr lang="en-US" sz="2000" dirty="0">
                <a:solidFill>
                  <a:srgbClr val="C08040"/>
                </a:solidFill>
                <a:latin typeface="CMTT9"/>
              </a:rPr>
              <a:t>/* even case */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. exit :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848D83-C03C-4574-9BFA-C63A1E542DBA}"/>
              </a:ext>
            </a:extLst>
          </p:cNvPr>
          <p:cNvSpPr/>
          <p:nvPr/>
        </p:nvSpPr>
        <p:spPr>
          <a:xfrm>
            <a:off x="2610679" y="685802"/>
            <a:ext cx="7142921" cy="4336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BA3F6-4D8A-48D5-9818-F5FA32243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81" y="5069103"/>
            <a:ext cx="1391696" cy="12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73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F9EB-53E4-47C7-BA23-3E8F371A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Predicated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0D212-09B8-4F49-9C56-65639064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667" y="3740238"/>
            <a:ext cx="8429030" cy="23555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comparison generates </a:t>
            </a:r>
            <a:r>
              <a:rPr lang="en-US" dirty="0">
                <a:solidFill>
                  <a:srgbClr val="692146"/>
                </a:solidFill>
              </a:rPr>
              <a:t>predicates</a:t>
            </a:r>
            <a:r>
              <a:rPr lang="en-US" dirty="0"/>
              <a:t> (</a:t>
            </a:r>
            <a:r>
              <a:rPr lang="en-US" dirty="0">
                <a:solidFill>
                  <a:srgbClr val="00B050"/>
                </a:solidFill>
              </a:rPr>
              <a:t>flags</a:t>
            </a:r>
            <a:r>
              <a:rPr lang="en-US" dirty="0"/>
              <a:t>)</a:t>
            </a:r>
          </a:p>
          <a:p>
            <a:pPr marL="573088" lvl="1" indent="-342900"/>
            <a:r>
              <a:rPr lang="en-US" i="1" dirty="0"/>
              <a:t>po </a:t>
            </a:r>
            <a:r>
              <a:rPr lang="en-US" dirty="0">
                <a:sym typeface="Wingdings" panose="05000000000000000000" pitchFamily="2" charset="2"/>
              </a:rPr>
              <a:t> number is odd, </a:t>
            </a:r>
            <a:r>
              <a:rPr lang="en-US" i="1" dirty="0">
                <a:sym typeface="Wingdings" panose="05000000000000000000" pitchFamily="2" charset="2"/>
              </a:rPr>
              <a:t>pe </a:t>
            </a:r>
            <a:r>
              <a:rPr lang="en-US" dirty="0">
                <a:sym typeface="Wingdings" panose="05000000000000000000" pitchFamily="2" charset="2"/>
              </a:rPr>
              <a:t> number is 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If the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predicate</a:t>
            </a:r>
            <a:r>
              <a:rPr lang="en-US" dirty="0">
                <a:sym typeface="Wingdings" panose="05000000000000000000" pitchFamily="2" charset="2"/>
              </a:rPr>
              <a:t> is 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correct</a:t>
            </a:r>
            <a:r>
              <a:rPr lang="en-US" dirty="0">
                <a:sym typeface="Wingdings" panose="05000000000000000000" pitchFamily="2" charset="2"/>
              </a:rPr>
              <a:t>, the instruction gets executed, otherwise not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Itanium sets and </a:t>
            </a:r>
            <a:r>
              <a:rPr lang="en-US" dirty="0">
                <a:solidFill>
                  <a:srgbClr val="FF00FF"/>
                </a:solidFill>
                <a:sym typeface="Wingdings" panose="05000000000000000000" pitchFamily="2" charset="2"/>
              </a:rPr>
              <a:t>maintains</a:t>
            </a:r>
            <a:r>
              <a:rPr lang="en-US" dirty="0">
                <a:sym typeface="Wingdings" panose="05000000000000000000" pitchFamily="2" charset="2"/>
              </a:rPr>
              <a:t> the predicate registers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An instruction is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executed</a:t>
            </a:r>
            <a:r>
              <a:rPr lang="en-US" dirty="0">
                <a:sym typeface="Wingdings" panose="05000000000000000000" pitchFamily="2" charset="2"/>
              </a:rPr>
              <a:t> if all the predicate registers are set to 1 for the instruction.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5B0DC-0F43-4A64-AAFF-0B28942C3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448B7-C539-45DC-BD14-3130BFC8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0C9A8-ED60-405C-9D62-F89C1BF8FCB4}"/>
              </a:ext>
            </a:extLst>
          </p:cNvPr>
          <p:cNvSpPr txBox="1"/>
          <p:nvPr/>
        </p:nvSpPr>
        <p:spPr>
          <a:xfrm>
            <a:off x="1880616" y="951566"/>
            <a:ext cx="93969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dirty="0">
                <a:solidFill>
                  <a:srgbClr val="000000"/>
                </a:solidFill>
                <a:latin typeface="CMTT9"/>
              </a:rPr>
              <a:t> </a:t>
            </a:r>
            <a:r>
              <a:rPr lang="pt-BR" sz="2000" dirty="0">
                <a:solidFill>
                  <a:srgbClr val="C08040"/>
                </a:solidFill>
                <a:latin typeface="CMTT9"/>
              </a:rPr>
              <a:t>/* mappings : x &lt;-&gt; r1 , y &lt;-&gt; r2 , z &lt;-&gt; r3 */</a:t>
            </a:r>
          </a:p>
          <a:p>
            <a:pPr algn="l"/>
            <a:endParaRPr lang="en-US" sz="2000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 mod r0 , r0 , 2 </a:t>
            </a:r>
            <a:r>
              <a:rPr lang="en-US" sz="2000" dirty="0">
                <a:solidFill>
                  <a:srgbClr val="C08040"/>
                </a:solidFill>
                <a:latin typeface="CMTT9"/>
              </a:rPr>
              <a:t>/* assume r0 contains the output of rand ()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                                </a:t>
            </a:r>
            <a:r>
              <a:rPr lang="en-US" sz="2000" dirty="0">
                <a:solidFill>
                  <a:srgbClr val="C08040"/>
                </a:solidFill>
                <a:latin typeface="CMTT9"/>
              </a:rPr>
              <a:t>compute the remainder when dividing it by */</a:t>
            </a:r>
          </a:p>
          <a:p>
            <a:pPr algn="l"/>
            <a:r>
              <a:rPr lang="en-US" sz="2000" dirty="0">
                <a:solidFill>
                  <a:srgbClr val="C08040"/>
                </a:solidFill>
                <a:latin typeface="CMTT9"/>
              </a:rPr>
              <a:t> </a:t>
            </a:r>
            <a:endParaRPr lang="en-US" sz="2000" dirty="0">
              <a:solidFill>
                <a:srgbClr val="000000"/>
              </a:solidFill>
              <a:latin typeface="CMTT9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 po ,pe = </a:t>
            </a:r>
            <a:r>
              <a:rPr lang="en-US" sz="2000" dirty="0" err="1">
                <a:solidFill>
                  <a:srgbClr val="800080"/>
                </a:solidFill>
                <a:latin typeface="CMTT9"/>
              </a:rPr>
              <a:t>cmp</a:t>
            </a:r>
            <a:r>
              <a:rPr lang="en-US" sz="2000" dirty="0">
                <a:solidFill>
                  <a:srgbClr val="800080"/>
                </a:solidFill>
                <a:latin typeface="CMTT9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r0 , 0 </a:t>
            </a:r>
            <a:r>
              <a:rPr lang="en-US" sz="2000" dirty="0">
                <a:solidFill>
                  <a:srgbClr val="C08040"/>
                </a:solidFill>
                <a:latin typeface="CMTT9"/>
              </a:rPr>
              <a:t>/* compare and set the predicates */</a:t>
            </a:r>
          </a:p>
          <a:p>
            <a:pPr algn="l"/>
            <a:r>
              <a:rPr lang="pt-BR" sz="2000" dirty="0">
                <a:solidFill>
                  <a:srgbClr val="000000"/>
                </a:solidFill>
                <a:latin typeface="CMTT9"/>
              </a:rPr>
              <a:t> [po] </a:t>
            </a:r>
            <a:r>
              <a:rPr lang="pt-BR" sz="2000" dirty="0">
                <a:solidFill>
                  <a:srgbClr val="800080"/>
                </a:solidFill>
                <a:latin typeface="CMTT9"/>
              </a:rPr>
              <a:t>mov </a:t>
            </a:r>
            <a:r>
              <a:rPr lang="pt-BR" sz="2000" dirty="0">
                <a:solidFill>
                  <a:srgbClr val="000000"/>
                </a:solidFill>
                <a:latin typeface="CMTT9"/>
              </a:rPr>
              <a:t>r1 , r3 </a:t>
            </a:r>
            <a:r>
              <a:rPr lang="pt-BR" sz="2000" dirty="0">
                <a:solidFill>
                  <a:srgbClr val="C08040"/>
                </a:solidFill>
                <a:latin typeface="CMTT9"/>
              </a:rPr>
              <a:t>/* odd case */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CMTT9"/>
              </a:rPr>
              <a:t> [pe] </a:t>
            </a:r>
            <a:r>
              <a:rPr lang="en-US" sz="2000" dirty="0">
                <a:solidFill>
                  <a:srgbClr val="800080"/>
                </a:solidFill>
                <a:latin typeface="CMTT9"/>
              </a:rPr>
              <a:t>mov </a:t>
            </a:r>
            <a:r>
              <a:rPr lang="en-US" sz="2000" dirty="0">
                <a:solidFill>
                  <a:srgbClr val="000000"/>
                </a:solidFill>
                <a:latin typeface="CMTT9"/>
              </a:rPr>
              <a:t>r1 , r2 </a:t>
            </a:r>
            <a:r>
              <a:rPr lang="en-US" sz="2000" dirty="0">
                <a:solidFill>
                  <a:srgbClr val="C08040"/>
                </a:solidFill>
                <a:latin typeface="CMTT9"/>
              </a:rPr>
              <a:t>/* even case */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13532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D9702-4768-47A9-B235-6554D7E0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30F9E-1B2E-4DAF-8809-15F4CCA2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94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2DB6FF0-BA3D-4DB1-89E8-4D333B6031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33700" y="29718"/>
            <a:ext cx="6700630" cy="6347270"/>
            <a:chOff x="888" y="173"/>
            <a:chExt cx="4058" cy="3844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06825009-59DA-4242-B1FE-A13D197BE0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88" y="173"/>
              <a:ext cx="4058" cy="3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205">
              <a:extLst>
                <a:ext uri="{FF2B5EF4-FFF2-40B4-BE49-F238E27FC236}">
                  <a16:creationId xmlns:a16="http://schemas.microsoft.com/office/drawing/2014/main" id="{B5821E1D-14C2-4BED-8F05-06D9F05F02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0" y="176"/>
              <a:ext cx="3567" cy="3244"/>
              <a:chOff x="1080" y="176"/>
              <a:chExt cx="3567" cy="3244"/>
            </a:xfrm>
          </p:grpSpPr>
          <p:sp>
            <p:nvSpPr>
              <p:cNvPr id="171" name="Rectangle 5">
                <a:extLst>
                  <a:ext uri="{FF2B5EF4-FFF2-40B4-BE49-F238E27FC236}">
                    <a16:creationId xmlns:a16="http://schemas.microsoft.com/office/drawing/2014/main" id="{50511236-DA72-4C34-BD40-F1B7BCDBE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" y="984"/>
                <a:ext cx="1655" cy="167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6">
                <a:extLst>
                  <a:ext uri="{FF2B5EF4-FFF2-40B4-BE49-F238E27FC236}">
                    <a16:creationId xmlns:a16="http://schemas.microsoft.com/office/drawing/2014/main" id="{0CEDC32A-B4E1-43EF-9850-0B27637E4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176"/>
                <a:ext cx="1154" cy="303"/>
              </a:xfrm>
              <a:prstGeom prst="rect">
                <a:avLst/>
              </a:prstGeom>
              <a:solidFill>
                <a:srgbClr val="D5F6FF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7">
                <a:extLst>
                  <a:ext uri="{FF2B5EF4-FFF2-40B4-BE49-F238E27FC236}">
                    <a16:creationId xmlns:a16="http://schemas.microsoft.com/office/drawing/2014/main" id="{2E7F6C60-4F78-4CC0-80C5-C71D9CDEE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1513"/>
                <a:ext cx="3567" cy="1907"/>
              </a:xfrm>
              <a:custGeom>
                <a:avLst/>
                <a:gdLst>
                  <a:gd name="T0" fmla="*/ 758 w 9470"/>
                  <a:gd name="T1" fmla="*/ 0 h 5063"/>
                  <a:gd name="T2" fmla="*/ 8713 w 9470"/>
                  <a:gd name="T3" fmla="*/ 0 h 5063"/>
                  <a:gd name="T4" fmla="*/ 9470 w 9470"/>
                  <a:gd name="T5" fmla="*/ 757 h 5063"/>
                  <a:gd name="T6" fmla="*/ 9470 w 9470"/>
                  <a:gd name="T7" fmla="*/ 4305 h 5063"/>
                  <a:gd name="T8" fmla="*/ 8713 w 9470"/>
                  <a:gd name="T9" fmla="*/ 5063 h 5063"/>
                  <a:gd name="T10" fmla="*/ 758 w 9470"/>
                  <a:gd name="T11" fmla="*/ 5063 h 5063"/>
                  <a:gd name="T12" fmla="*/ 0 w 9470"/>
                  <a:gd name="T13" fmla="*/ 4305 h 5063"/>
                  <a:gd name="T14" fmla="*/ 0 w 9470"/>
                  <a:gd name="T15" fmla="*/ 757 h 5063"/>
                  <a:gd name="T16" fmla="*/ 758 w 9470"/>
                  <a:gd name="T17" fmla="*/ 0 h 5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70" h="5063">
                    <a:moveTo>
                      <a:pt x="758" y="0"/>
                    </a:moveTo>
                    <a:lnTo>
                      <a:pt x="8713" y="0"/>
                    </a:lnTo>
                    <a:cubicBezTo>
                      <a:pt x="9132" y="0"/>
                      <a:pt x="9470" y="337"/>
                      <a:pt x="9470" y="757"/>
                    </a:cubicBezTo>
                    <a:lnTo>
                      <a:pt x="9470" y="4305"/>
                    </a:lnTo>
                    <a:cubicBezTo>
                      <a:pt x="9470" y="4725"/>
                      <a:pt x="9132" y="5063"/>
                      <a:pt x="8713" y="5063"/>
                    </a:cubicBezTo>
                    <a:lnTo>
                      <a:pt x="758" y="5063"/>
                    </a:lnTo>
                    <a:cubicBezTo>
                      <a:pt x="338" y="5063"/>
                      <a:pt x="0" y="4725"/>
                      <a:pt x="0" y="4305"/>
                    </a:cubicBezTo>
                    <a:lnTo>
                      <a:pt x="0" y="757"/>
                    </a:lnTo>
                    <a:cubicBezTo>
                      <a:pt x="0" y="337"/>
                      <a:pt x="338" y="0"/>
                      <a:pt x="758" y="0"/>
                    </a:cubicBezTo>
                    <a:close/>
                  </a:path>
                </a:pathLst>
              </a:custGeom>
              <a:solidFill>
                <a:srgbClr val="FFE6D5"/>
              </a:solidFill>
              <a:ln w="238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8">
                <a:extLst>
                  <a:ext uri="{FF2B5EF4-FFF2-40B4-BE49-F238E27FC236}">
                    <a16:creationId xmlns:a16="http://schemas.microsoft.com/office/drawing/2014/main" id="{1D7806C9-460B-4B5D-B49A-846C49A62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5" y="1639"/>
                <a:ext cx="611" cy="239"/>
              </a:xfrm>
              <a:prstGeom prst="rect">
                <a:avLst/>
              </a:prstGeom>
              <a:solidFill>
                <a:srgbClr val="D0E69E"/>
              </a:solidFill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9">
                <a:extLst>
                  <a:ext uri="{FF2B5EF4-FFF2-40B4-BE49-F238E27FC236}">
                    <a16:creationId xmlns:a16="http://schemas.microsoft.com/office/drawing/2014/main" id="{FC8D4A03-740E-4D9C-8A6C-79C9EE06C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8" y="301"/>
                <a:ext cx="8" cy="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10">
                <a:extLst>
                  <a:ext uri="{FF2B5EF4-FFF2-40B4-BE49-F238E27FC236}">
                    <a16:creationId xmlns:a16="http://schemas.microsoft.com/office/drawing/2014/main" id="{B2342AEB-03B0-4C55-A2FF-B23422166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337"/>
                <a:ext cx="2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1">
                <a:extLst>
                  <a:ext uri="{FF2B5EF4-FFF2-40B4-BE49-F238E27FC236}">
                    <a16:creationId xmlns:a16="http://schemas.microsoft.com/office/drawing/2014/main" id="{30C50A6E-1A30-4AA2-B202-38A769C89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0" y="316"/>
                <a:ext cx="36" cy="49"/>
              </a:xfrm>
              <a:custGeom>
                <a:avLst/>
                <a:gdLst>
                  <a:gd name="T0" fmla="*/ 98 w 98"/>
                  <a:gd name="T1" fmla="*/ 8 h 130"/>
                  <a:gd name="T2" fmla="*/ 98 w 98"/>
                  <a:gd name="T3" fmla="*/ 27 h 130"/>
                  <a:gd name="T4" fmla="*/ 80 w 98"/>
                  <a:gd name="T5" fmla="*/ 20 h 130"/>
                  <a:gd name="T6" fmla="*/ 63 w 98"/>
                  <a:gd name="T7" fmla="*/ 18 h 130"/>
                  <a:gd name="T8" fmla="*/ 33 w 98"/>
                  <a:gd name="T9" fmla="*/ 30 h 130"/>
                  <a:gd name="T10" fmla="*/ 22 w 98"/>
                  <a:gd name="T11" fmla="*/ 65 h 130"/>
                  <a:gd name="T12" fmla="*/ 33 w 98"/>
                  <a:gd name="T13" fmla="*/ 100 h 130"/>
                  <a:gd name="T14" fmla="*/ 63 w 98"/>
                  <a:gd name="T15" fmla="*/ 112 h 130"/>
                  <a:gd name="T16" fmla="*/ 80 w 98"/>
                  <a:gd name="T17" fmla="*/ 110 h 130"/>
                  <a:gd name="T18" fmla="*/ 98 w 98"/>
                  <a:gd name="T19" fmla="*/ 103 h 130"/>
                  <a:gd name="T20" fmla="*/ 98 w 98"/>
                  <a:gd name="T21" fmla="*/ 122 h 130"/>
                  <a:gd name="T22" fmla="*/ 80 w 98"/>
                  <a:gd name="T23" fmla="*/ 128 h 130"/>
                  <a:gd name="T24" fmla="*/ 61 w 98"/>
                  <a:gd name="T25" fmla="*/ 130 h 130"/>
                  <a:gd name="T26" fmla="*/ 17 w 98"/>
                  <a:gd name="T27" fmla="*/ 112 h 130"/>
                  <a:gd name="T28" fmla="*/ 0 w 98"/>
                  <a:gd name="T29" fmla="*/ 65 h 130"/>
                  <a:gd name="T30" fmla="*/ 17 w 98"/>
                  <a:gd name="T31" fmla="*/ 18 h 130"/>
                  <a:gd name="T32" fmla="*/ 62 w 98"/>
                  <a:gd name="T33" fmla="*/ 0 h 130"/>
                  <a:gd name="T34" fmla="*/ 80 w 98"/>
                  <a:gd name="T35" fmla="*/ 2 h 130"/>
                  <a:gd name="T36" fmla="*/ 98 w 98"/>
                  <a:gd name="T37" fmla="*/ 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30">
                    <a:moveTo>
                      <a:pt x="98" y="8"/>
                    </a:moveTo>
                    <a:lnTo>
                      <a:pt x="98" y="27"/>
                    </a:lnTo>
                    <a:cubicBezTo>
                      <a:pt x="92" y="24"/>
                      <a:pt x="86" y="22"/>
                      <a:pt x="80" y="20"/>
                    </a:cubicBezTo>
                    <a:cubicBezTo>
                      <a:pt x="75" y="18"/>
                      <a:pt x="69" y="18"/>
                      <a:pt x="63" y="18"/>
                    </a:cubicBezTo>
                    <a:cubicBezTo>
                      <a:pt x="50" y="18"/>
                      <a:pt x="40" y="22"/>
                      <a:pt x="33" y="30"/>
                    </a:cubicBezTo>
                    <a:cubicBezTo>
                      <a:pt x="25" y="38"/>
                      <a:pt x="22" y="50"/>
                      <a:pt x="22" y="65"/>
                    </a:cubicBezTo>
                    <a:cubicBezTo>
                      <a:pt x="22" y="80"/>
                      <a:pt x="25" y="92"/>
                      <a:pt x="33" y="100"/>
                    </a:cubicBezTo>
                    <a:cubicBezTo>
                      <a:pt x="40" y="108"/>
                      <a:pt x="50" y="112"/>
                      <a:pt x="63" y="112"/>
                    </a:cubicBezTo>
                    <a:cubicBezTo>
                      <a:pt x="69" y="112"/>
                      <a:pt x="75" y="112"/>
                      <a:pt x="80" y="110"/>
                    </a:cubicBezTo>
                    <a:cubicBezTo>
                      <a:pt x="86" y="109"/>
                      <a:pt x="92" y="106"/>
                      <a:pt x="98" y="103"/>
                    </a:cubicBezTo>
                    <a:lnTo>
                      <a:pt x="98" y="122"/>
                    </a:lnTo>
                    <a:cubicBezTo>
                      <a:pt x="92" y="124"/>
                      <a:pt x="86" y="126"/>
                      <a:pt x="80" y="128"/>
                    </a:cubicBezTo>
                    <a:cubicBezTo>
                      <a:pt x="74" y="129"/>
                      <a:pt x="68" y="130"/>
                      <a:pt x="61" y="130"/>
                    </a:cubicBezTo>
                    <a:cubicBezTo>
                      <a:pt x="42" y="130"/>
                      <a:pt x="28" y="124"/>
                      <a:pt x="17" y="112"/>
                    </a:cubicBezTo>
                    <a:cubicBezTo>
                      <a:pt x="6" y="100"/>
                      <a:pt x="0" y="85"/>
                      <a:pt x="0" y="65"/>
                    </a:cubicBezTo>
                    <a:cubicBezTo>
                      <a:pt x="0" y="45"/>
                      <a:pt x="6" y="29"/>
                      <a:pt x="17" y="18"/>
                    </a:cubicBezTo>
                    <a:cubicBezTo>
                      <a:pt x="28" y="6"/>
                      <a:pt x="43" y="0"/>
                      <a:pt x="62" y="0"/>
                    </a:cubicBezTo>
                    <a:cubicBezTo>
                      <a:pt x="68" y="0"/>
                      <a:pt x="75" y="1"/>
                      <a:pt x="80" y="2"/>
                    </a:cubicBezTo>
                    <a:cubicBezTo>
                      <a:pt x="86" y="4"/>
                      <a:pt x="92" y="6"/>
                      <a:pt x="98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2">
                <a:extLst>
                  <a:ext uri="{FF2B5EF4-FFF2-40B4-BE49-F238E27FC236}">
                    <a16:creationId xmlns:a16="http://schemas.microsoft.com/office/drawing/2014/main" id="{3570AA22-87F0-4053-BB3A-F03F4A2BEC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97" y="316"/>
                <a:ext cx="39" cy="49"/>
              </a:xfrm>
              <a:custGeom>
                <a:avLst/>
                <a:gdLst>
                  <a:gd name="T0" fmla="*/ 64 w 104"/>
                  <a:gd name="T1" fmla="*/ 65 h 130"/>
                  <a:gd name="T2" fmla="*/ 30 w 104"/>
                  <a:gd name="T3" fmla="*/ 70 h 130"/>
                  <a:gd name="T4" fmla="*/ 20 w 104"/>
                  <a:gd name="T5" fmla="*/ 89 h 130"/>
                  <a:gd name="T6" fmla="*/ 27 w 104"/>
                  <a:gd name="T7" fmla="*/ 106 h 130"/>
                  <a:gd name="T8" fmla="*/ 47 w 104"/>
                  <a:gd name="T9" fmla="*/ 113 h 130"/>
                  <a:gd name="T10" fmla="*/ 74 w 104"/>
                  <a:gd name="T11" fmla="*/ 101 h 130"/>
                  <a:gd name="T12" fmla="*/ 84 w 104"/>
                  <a:gd name="T13" fmla="*/ 69 h 130"/>
                  <a:gd name="T14" fmla="*/ 84 w 104"/>
                  <a:gd name="T15" fmla="*/ 65 h 130"/>
                  <a:gd name="T16" fmla="*/ 64 w 104"/>
                  <a:gd name="T17" fmla="*/ 65 h 130"/>
                  <a:gd name="T18" fmla="*/ 104 w 104"/>
                  <a:gd name="T19" fmla="*/ 56 h 130"/>
                  <a:gd name="T20" fmla="*/ 104 w 104"/>
                  <a:gd name="T21" fmla="*/ 126 h 130"/>
                  <a:gd name="T22" fmla="*/ 84 w 104"/>
                  <a:gd name="T23" fmla="*/ 126 h 130"/>
                  <a:gd name="T24" fmla="*/ 84 w 104"/>
                  <a:gd name="T25" fmla="*/ 108 h 130"/>
                  <a:gd name="T26" fmla="*/ 67 w 104"/>
                  <a:gd name="T27" fmla="*/ 124 h 130"/>
                  <a:gd name="T28" fmla="*/ 41 w 104"/>
                  <a:gd name="T29" fmla="*/ 130 h 130"/>
                  <a:gd name="T30" fmla="*/ 11 w 104"/>
                  <a:gd name="T31" fmla="*/ 119 h 130"/>
                  <a:gd name="T32" fmla="*/ 0 w 104"/>
                  <a:gd name="T33" fmla="*/ 91 h 130"/>
                  <a:gd name="T34" fmla="*/ 14 w 104"/>
                  <a:gd name="T35" fmla="*/ 59 h 130"/>
                  <a:gd name="T36" fmla="*/ 56 w 104"/>
                  <a:gd name="T37" fmla="*/ 49 h 130"/>
                  <a:gd name="T38" fmla="*/ 84 w 104"/>
                  <a:gd name="T39" fmla="*/ 49 h 130"/>
                  <a:gd name="T40" fmla="*/ 84 w 104"/>
                  <a:gd name="T41" fmla="*/ 47 h 130"/>
                  <a:gd name="T42" fmla="*/ 75 w 104"/>
                  <a:gd name="T43" fmla="*/ 25 h 130"/>
                  <a:gd name="T44" fmla="*/ 49 w 104"/>
                  <a:gd name="T45" fmla="*/ 18 h 130"/>
                  <a:gd name="T46" fmla="*/ 28 w 104"/>
                  <a:gd name="T47" fmla="*/ 20 h 130"/>
                  <a:gd name="T48" fmla="*/ 9 w 104"/>
                  <a:gd name="T49" fmla="*/ 28 h 130"/>
                  <a:gd name="T50" fmla="*/ 9 w 104"/>
                  <a:gd name="T51" fmla="*/ 9 h 130"/>
                  <a:gd name="T52" fmla="*/ 31 w 104"/>
                  <a:gd name="T53" fmla="*/ 3 h 130"/>
                  <a:gd name="T54" fmla="*/ 51 w 104"/>
                  <a:gd name="T55" fmla="*/ 0 h 130"/>
                  <a:gd name="T56" fmla="*/ 91 w 104"/>
                  <a:gd name="T57" fmla="*/ 14 h 130"/>
                  <a:gd name="T58" fmla="*/ 104 w 104"/>
                  <a:gd name="T59" fmla="*/ 5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30">
                    <a:moveTo>
                      <a:pt x="64" y="65"/>
                    </a:moveTo>
                    <a:cubicBezTo>
                      <a:pt x="47" y="65"/>
                      <a:pt x="36" y="66"/>
                      <a:pt x="30" y="70"/>
                    </a:cubicBezTo>
                    <a:cubicBezTo>
                      <a:pt x="24" y="74"/>
                      <a:pt x="20" y="80"/>
                      <a:pt x="20" y="89"/>
                    </a:cubicBezTo>
                    <a:cubicBezTo>
                      <a:pt x="20" y="96"/>
                      <a:pt x="23" y="102"/>
                      <a:pt x="27" y="106"/>
                    </a:cubicBezTo>
                    <a:cubicBezTo>
                      <a:pt x="32" y="111"/>
                      <a:pt x="39" y="113"/>
                      <a:pt x="47" y="113"/>
                    </a:cubicBezTo>
                    <a:cubicBezTo>
                      <a:pt x="58" y="113"/>
                      <a:pt x="67" y="109"/>
                      <a:pt x="74" y="101"/>
                    </a:cubicBezTo>
                    <a:cubicBezTo>
                      <a:pt x="81" y="93"/>
                      <a:pt x="84" y="82"/>
                      <a:pt x="84" y="69"/>
                    </a:cubicBezTo>
                    <a:lnTo>
                      <a:pt x="84" y="65"/>
                    </a:lnTo>
                    <a:lnTo>
                      <a:pt x="64" y="65"/>
                    </a:lnTo>
                    <a:close/>
                    <a:moveTo>
                      <a:pt x="104" y="56"/>
                    </a:moveTo>
                    <a:lnTo>
                      <a:pt x="104" y="126"/>
                    </a:lnTo>
                    <a:lnTo>
                      <a:pt x="84" y="126"/>
                    </a:lnTo>
                    <a:lnTo>
                      <a:pt x="84" y="108"/>
                    </a:lnTo>
                    <a:cubicBezTo>
                      <a:pt x="79" y="115"/>
                      <a:pt x="74" y="121"/>
                      <a:pt x="67" y="124"/>
                    </a:cubicBezTo>
                    <a:cubicBezTo>
                      <a:pt x="60" y="128"/>
                      <a:pt x="51" y="130"/>
                      <a:pt x="41" y="130"/>
                    </a:cubicBezTo>
                    <a:cubicBezTo>
                      <a:pt x="29" y="130"/>
                      <a:pt x="19" y="126"/>
                      <a:pt x="11" y="119"/>
                    </a:cubicBezTo>
                    <a:cubicBezTo>
                      <a:pt x="4" y="112"/>
                      <a:pt x="0" y="102"/>
                      <a:pt x="0" y="91"/>
                    </a:cubicBezTo>
                    <a:cubicBezTo>
                      <a:pt x="0" y="77"/>
                      <a:pt x="5" y="66"/>
                      <a:pt x="14" y="59"/>
                    </a:cubicBezTo>
                    <a:cubicBezTo>
                      <a:pt x="23" y="52"/>
                      <a:pt x="37" y="49"/>
                      <a:pt x="56" y="49"/>
                    </a:cubicBezTo>
                    <a:lnTo>
                      <a:pt x="84" y="49"/>
                    </a:lnTo>
                    <a:lnTo>
                      <a:pt x="84" y="47"/>
                    </a:lnTo>
                    <a:cubicBezTo>
                      <a:pt x="84" y="37"/>
                      <a:pt x="81" y="30"/>
                      <a:pt x="75" y="25"/>
                    </a:cubicBezTo>
                    <a:cubicBezTo>
                      <a:pt x="69" y="20"/>
                      <a:pt x="60" y="18"/>
                      <a:pt x="49" y="18"/>
                    </a:cubicBezTo>
                    <a:cubicBezTo>
                      <a:pt x="42" y="18"/>
                      <a:pt x="35" y="18"/>
                      <a:pt x="28" y="20"/>
                    </a:cubicBezTo>
                    <a:cubicBezTo>
                      <a:pt x="22" y="22"/>
                      <a:pt x="15" y="24"/>
                      <a:pt x="9" y="28"/>
                    </a:cubicBezTo>
                    <a:lnTo>
                      <a:pt x="9" y="9"/>
                    </a:lnTo>
                    <a:cubicBezTo>
                      <a:pt x="17" y="6"/>
                      <a:pt x="24" y="4"/>
                      <a:pt x="31" y="3"/>
                    </a:cubicBezTo>
                    <a:cubicBezTo>
                      <a:pt x="38" y="1"/>
                      <a:pt x="44" y="0"/>
                      <a:pt x="51" y="0"/>
                    </a:cubicBezTo>
                    <a:cubicBezTo>
                      <a:pt x="69" y="0"/>
                      <a:pt x="82" y="5"/>
                      <a:pt x="91" y="14"/>
                    </a:cubicBezTo>
                    <a:cubicBezTo>
                      <a:pt x="100" y="23"/>
                      <a:pt x="104" y="37"/>
                      <a:pt x="104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3">
                <a:extLst>
                  <a:ext uri="{FF2B5EF4-FFF2-40B4-BE49-F238E27FC236}">
                    <a16:creationId xmlns:a16="http://schemas.microsoft.com/office/drawing/2014/main" id="{99B087D5-B729-45E2-8A20-C5D3D7457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"/>
                <a:ext cx="37" cy="49"/>
              </a:xfrm>
              <a:custGeom>
                <a:avLst/>
                <a:gdLst>
                  <a:gd name="T0" fmla="*/ 97 w 97"/>
                  <a:gd name="T1" fmla="*/ 8 h 130"/>
                  <a:gd name="T2" fmla="*/ 97 w 97"/>
                  <a:gd name="T3" fmla="*/ 27 h 130"/>
                  <a:gd name="T4" fmla="*/ 80 w 97"/>
                  <a:gd name="T5" fmla="*/ 20 h 130"/>
                  <a:gd name="T6" fmla="*/ 63 w 97"/>
                  <a:gd name="T7" fmla="*/ 18 h 130"/>
                  <a:gd name="T8" fmla="*/ 32 w 97"/>
                  <a:gd name="T9" fmla="*/ 30 h 130"/>
                  <a:gd name="T10" fmla="*/ 21 w 97"/>
                  <a:gd name="T11" fmla="*/ 65 h 130"/>
                  <a:gd name="T12" fmla="*/ 32 w 97"/>
                  <a:gd name="T13" fmla="*/ 100 h 130"/>
                  <a:gd name="T14" fmla="*/ 63 w 97"/>
                  <a:gd name="T15" fmla="*/ 112 h 130"/>
                  <a:gd name="T16" fmla="*/ 80 w 97"/>
                  <a:gd name="T17" fmla="*/ 110 h 130"/>
                  <a:gd name="T18" fmla="*/ 97 w 97"/>
                  <a:gd name="T19" fmla="*/ 103 h 130"/>
                  <a:gd name="T20" fmla="*/ 97 w 97"/>
                  <a:gd name="T21" fmla="*/ 122 h 130"/>
                  <a:gd name="T22" fmla="*/ 80 w 97"/>
                  <a:gd name="T23" fmla="*/ 128 h 130"/>
                  <a:gd name="T24" fmla="*/ 61 w 97"/>
                  <a:gd name="T25" fmla="*/ 130 h 130"/>
                  <a:gd name="T26" fmla="*/ 16 w 97"/>
                  <a:gd name="T27" fmla="*/ 112 h 130"/>
                  <a:gd name="T28" fmla="*/ 0 w 97"/>
                  <a:gd name="T29" fmla="*/ 65 h 130"/>
                  <a:gd name="T30" fmla="*/ 16 w 97"/>
                  <a:gd name="T31" fmla="*/ 18 h 130"/>
                  <a:gd name="T32" fmla="*/ 62 w 97"/>
                  <a:gd name="T33" fmla="*/ 0 h 130"/>
                  <a:gd name="T34" fmla="*/ 80 w 97"/>
                  <a:gd name="T35" fmla="*/ 2 h 130"/>
                  <a:gd name="T36" fmla="*/ 97 w 97"/>
                  <a:gd name="T37" fmla="*/ 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30">
                    <a:moveTo>
                      <a:pt x="97" y="8"/>
                    </a:moveTo>
                    <a:lnTo>
                      <a:pt x="97" y="27"/>
                    </a:lnTo>
                    <a:cubicBezTo>
                      <a:pt x="92" y="24"/>
                      <a:pt x="86" y="22"/>
                      <a:pt x="80" y="20"/>
                    </a:cubicBezTo>
                    <a:cubicBezTo>
                      <a:pt x="74" y="18"/>
                      <a:pt x="69" y="18"/>
                      <a:pt x="63" y="18"/>
                    </a:cubicBezTo>
                    <a:cubicBezTo>
                      <a:pt x="50" y="18"/>
                      <a:pt x="39" y="22"/>
                      <a:pt x="32" y="30"/>
                    </a:cubicBezTo>
                    <a:cubicBezTo>
                      <a:pt x="25" y="38"/>
                      <a:pt x="21" y="50"/>
                      <a:pt x="21" y="65"/>
                    </a:cubicBezTo>
                    <a:cubicBezTo>
                      <a:pt x="21" y="80"/>
                      <a:pt x="25" y="92"/>
                      <a:pt x="32" y="100"/>
                    </a:cubicBezTo>
                    <a:cubicBezTo>
                      <a:pt x="39" y="108"/>
                      <a:pt x="50" y="112"/>
                      <a:pt x="63" y="112"/>
                    </a:cubicBezTo>
                    <a:cubicBezTo>
                      <a:pt x="69" y="112"/>
                      <a:pt x="74" y="112"/>
                      <a:pt x="80" y="110"/>
                    </a:cubicBezTo>
                    <a:cubicBezTo>
                      <a:pt x="86" y="109"/>
                      <a:pt x="92" y="106"/>
                      <a:pt x="97" y="103"/>
                    </a:cubicBezTo>
                    <a:lnTo>
                      <a:pt x="97" y="122"/>
                    </a:lnTo>
                    <a:cubicBezTo>
                      <a:pt x="92" y="124"/>
                      <a:pt x="86" y="126"/>
                      <a:pt x="80" y="128"/>
                    </a:cubicBezTo>
                    <a:cubicBezTo>
                      <a:pt x="74" y="129"/>
                      <a:pt x="67" y="130"/>
                      <a:pt x="61" y="130"/>
                    </a:cubicBezTo>
                    <a:cubicBezTo>
                      <a:pt x="42" y="130"/>
                      <a:pt x="27" y="124"/>
                      <a:pt x="16" y="112"/>
                    </a:cubicBezTo>
                    <a:cubicBezTo>
                      <a:pt x="5" y="100"/>
                      <a:pt x="0" y="85"/>
                      <a:pt x="0" y="65"/>
                    </a:cubicBezTo>
                    <a:cubicBezTo>
                      <a:pt x="0" y="45"/>
                      <a:pt x="5" y="29"/>
                      <a:pt x="16" y="18"/>
                    </a:cubicBezTo>
                    <a:cubicBezTo>
                      <a:pt x="28" y="6"/>
                      <a:pt x="43" y="0"/>
                      <a:pt x="62" y="0"/>
                    </a:cubicBezTo>
                    <a:cubicBezTo>
                      <a:pt x="68" y="0"/>
                      <a:pt x="74" y="1"/>
                      <a:pt x="80" y="2"/>
                    </a:cubicBezTo>
                    <a:cubicBezTo>
                      <a:pt x="86" y="4"/>
                      <a:pt x="92" y="6"/>
                      <a:pt x="97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4">
                <a:extLst>
                  <a:ext uri="{FF2B5EF4-FFF2-40B4-BE49-F238E27FC236}">
                    <a16:creationId xmlns:a16="http://schemas.microsoft.com/office/drawing/2014/main" id="{7D9C734A-3D9A-4D11-9EA3-79FF751C8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99"/>
                <a:ext cx="39" cy="64"/>
              </a:xfrm>
              <a:custGeom>
                <a:avLst/>
                <a:gdLst>
                  <a:gd name="T0" fmla="*/ 103 w 103"/>
                  <a:gd name="T1" fmla="*/ 97 h 171"/>
                  <a:gd name="T2" fmla="*/ 103 w 103"/>
                  <a:gd name="T3" fmla="*/ 171 h 171"/>
                  <a:gd name="T4" fmla="*/ 83 w 103"/>
                  <a:gd name="T5" fmla="*/ 171 h 171"/>
                  <a:gd name="T6" fmla="*/ 83 w 103"/>
                  <a:gd name="T7" fmla="*/ 98 h 171"/>
                  <a:gd name="T8" fmla="*/ 76 w 103"/>
                  <a:gd name="T9" fmla="*/ 72 h 171"/>
                  <a:gd name="T10" fmla="*/ 55 w 103"/>
                  <a:gd name="T11" fmla="*/ 63 h 171"/>
                  <a:gd name="T12" fmla="*/ 29 w 103"/>
                  <a:gd name="T13" fmla="*/ 73 h 171"/>
                  <a:gd name="T14" fmla="*/ 20 w 103"/>
                  <a:gd name="T15" fmla="*/ 102 h 171"/>
                  <a:gd name="T16" fmla="*/ 20 w 103"/>
                  <a:gd name="T17" fmla="*/ 171 h 171"/>
                  <a:gd name="T18" fmla="*/ 0 w 103"/>
                  <a:gd name="T19" fmla="*/ 171 h 171"/>
                  <a:gd name="T20" fmla="*/ 0 w 103"/>
                  <a:gd name="T21" fmla="*/ 0 h 171"/>
                  <a:gd name="T22" fmla="*/ 20 w 103"/>
                  <a:gd name="T23" fmla="*/ 0 h 171"/>
                  <a:gd name="T24" fmla="*/ 20 w 103"/>
                  <a:gd name="T25" fmla="*/ 67 h 171"/>
                  <a:gd name="T26" fmla="*/ 37 w 103"/>
                  <a:gd name="T27" fmla="*/ 51 h 171"/>
                  <a:gd name="T28" fmla="*/ 60 w 103"/>
                  <a:gd name="T29" fmla="*/ 45 h 171"/>
                  <a:gd name="T30" fmla="*/ 92 w 103"/>
                  <a:gd name="T31" fmla="*/ 59 h 171"/>
                  <a:gd name="T32" fmla="*/ 103 w 103"/>
                  <a:gd name="T33" fmla="*/ 9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71">
                    <a:moveTo>
                      <a:pt x="103" y="97"/>
                    </a:moveTo>
                    <a:lnTo>
                      <a:pt x="103" y="171"/>
                    </a:lnTo>
                    <a:lnTo>
                      <a:pt x="83" y="171"/>
                    </a:lnTo>
                    <a:lnTo>
                      <a:pt x="83" y="98"/>
                    </a:lnTo>
                    <a:cubicBezTo>
                      <a:pt x="83" y="86"/>
                      <a:pt x="80" y="77"/>
                      <a:pt x="76" y="72"/>
                    </a:cubicBezTo>
                    <a:cubicBezTo>
                      <a:pt x="71" y="66"/>
                      <a:pt x="64" y="63"/>
                      <a:pt x="55" y="63"/>
                    </a:cubicBezTo>
                    <a:cubicBezTo>
                      <a:pt x="44" y="63"/>
                      <a:pt x="36" y="66"/>
                      <a:pt x="29" y="73"/>
                    </a:cubicBezTo>
                    <a:cubicBezTo>
                      <a:pt x="23" y="80"/>
                      <a:pt x="20" y="90"/>
                      <a:pt x="20" y="102"/>
                    </a:cubicBezTo>
                    <a:lnTo>
                      <a:pt x="20" y="17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67"/>
                    </a:lnTo>
                    <a:cubicBezTo>
                      <a:pt x="25" y="60"/>
                      <a:pt x="31" y="55"/>
                      <a:pt x="37" y="51"/>
                    </a:cubicBezTo>
                    <a:cubicBezTo>
                      <a:pt x="44" y="47"/>
                      <a:pt x="51" y="45"/>
                      <a:pt x="60" y="45"/>
                    </a:cubicBezTo>
                    <a:cubicBezTo>
                      <a:pt x="74" y="45"/>
                      <a:pt x="85" y="50"/>
                      <a:pt x="92" y="59"/>
                    </a:cubicBezTo>
                    <a:cubicBezTo>
                      <a:pt x="99" y="67"/>
                      <a:pt x="103" y="80"/>
                      <a:pt x="103" y="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5">
                <a:extLst>
                  <a:ext uri="{FF2B5EF4-FFF2-40B4-BE49-F238E27FC236}">
                    <a16:creationId xmlns:a16="http://schemas.microsoft.com/office/drawing/2014/main" id="{6ED14556-425F-4647-9D1C-00D3F1FED1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8" y="316"/>
                <a:ext cx="43" cy="49"/>
              </a:xfrm>
              <a:custGeom>
                <a:avLst/>
                <a:gdLst>
                  <a:gd name="T0" fmla="*/ 114 w 114"/>
                  <a:gd name="T1" fmla="*/ 60 h 130"/>
                  <a:gd name="T2" fmla="*/ 114 w 114"/>
                  <a:gd name="T3" fmla="*/ 70 h 130"/>
                  <a:gd name="T4" fmla="*/ 21 w 114"/>
                  <a:gd name="T5" fmla="*/ 70 h 130"/>
                  <a:gd name="T6" fmla="*/ 34 w 114"/>
                  <a:gd name="T7" fmla="*/ 102 h 130"/>
                  <a:gd name="T8" fmla="*/ 65 w 114"/>
                  <a:gd name="T9" fmla="*/ 112 h 130"/>
                  <a:gd name="T10" fmla="*/ 88 w 114"/>
                  <a:gd name="T11" fmla="*/ 110 h 130"/>
                  <a:gd name="T12" fmla="*/ 110 w 114"/>
                  <a:gd name="T13" fmla="*/ 101 h 130"/>
                  <a:gd name="T14" fmla="*/ 110 w 114"/>
                  <a:gd name="T15" fmla="*/ 120 h 130"/>
                  <a:gd name="T16" fmla="*/ 87 w 114"/>
                  <a:gd name="T17" fmla="*/ 127 h 130"/>
                  <a:gd name="T18" fmla="*/ 64 w 114"/>
                  <a:gd name="T19" fmla="*/ 130 h 130"/>
                  <a:gd name="T20" fmla="*/ 17 w 114"/>
                  <a:gd name="T21" fmla="*/ 112 h 130"/>
                  <a:gd name="T22" fmla="*/ 0 w 114"/>
                  <a:gd name="T23" fmla="*/ 66 h 130"/>
                  <a:gd name="T24" fmla="*/ 17 w 114"/>
                  <a:gd name="T25" fmla="*/ 18 h 130"/>
                  <a:gd name="T26" fmla="*/ 61 w 114"/>
                  <a:gd name="T27" fmla="*/ 0 h 130"/>
                  <a:gd name="T28" fmla="*/ 100 w 114"/>
                  <a:gd name="T29" fmla="*/ 16 h 130"/>
                  <a:gd name="T30" fmla="*/ 114 w 114"/>
                  <a:gd name="T31" fmla="*/ 60 h 130"/>
                  <a:gd name="T32" fmla="*/ 94 w 114"/>
                  <a:gd name="T33" fmla="*/ 54 h 130"/>
                  <a:gd name="T34" fmla="*/ 85 w 114"/>
                  <a:gd name="T35" fmla="*/ 27 h 130"/>
                  <a:gd name="T36" fmla="*/ 61 w 114"/>
                  <a:gd name="T37" fmla="*/ 18 h 130"/>
                  <a:gd name="T38" fmla="*/ 34 w 114"/>
                  <a:gd name="T39" fmla="*/ 27 h 130"/>
                  <a:gd name="T40" fmla="*/ 22 w 114"/>
                  <a:gd name="T41" fmla="*/ 54 h 130"/>
                  <a:gd name="T42" fmla="*/ 94 w 114"/>
                  <a:gd name="T4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30">
                    <a:moveTo>
                      <a:pt x="114" y="60"/>
                    </a:moveTo>
                    <a:lnTo>
                      <a:pt x="114" y="70"/>
                    </a:lnTo>
                    <a:lnTo>
                      <a:pt x="21" y="70"/>
                    </a:lnTo>
                    <a:cubicBezTo>
                      <a:pt x="22" y="84"/>
                      <a:pt x="26" y="94"/>
                      <a:pt x="34" y="102"/>
                    </a:cubicBezTo>
                    <a:cubicBezTo>
                      <a:pt x="41" y="109"/>
                      <a:pt x="52" y="112"/>
                      <a:pt x="65" y="112"/>
                    </a:cubicBezTo>
                    <a:cubicBezTo>
                      <a:pt x="73" y="112"/>
                      <a:pt x="81" y="112"/>
                      <a:pt x="88" y="110"/>
                    </a:cubicBezTo>
                    <a:cubicBezTo>
                      <a:pt x="95" y="108"/>
                      <a:pt x="102" y="105"/>
                      <a:pt x="110" y="101"/>
                    </a:cubicBezTo>
                    <a:lnTo>
                      <a:pt x="110" y="120"/>
                    </a:lnTo>
                    <a:cubicBezTo>
                      <a:pt x="102" y="123"/>
                      <a:pt x="95" y="126"/>
                      <a:pt x="87" y="127"/>
                    </a:cubicBezTo>
                    <a:cubicBezTo>
                      <a:pt x="80" y="129"/>
                      <a:pt x="72" y="130"/>
                      <a:pt x="64" y="130"/>
                    </a:cubicBezTo>
                    <a:cubicBezTo>
                      <a:pt x="44" y="130"/>
                      <a:pt x="29" y="124"/>
                      <a:pt x="17" y="112"/>
                    </a:cubicBezTo>
                    <a:cubicBezTo>
                      <a:pt x="6" y="101"/>
                      <a:pt x="0" y="86"/>
                      <a:pt x="0" y="66"/>
                    </a:cubicBezTo>
                    <a:cubicBezTo>
                      <a:pt x="0" y="46"/>
                      <a:pt x="6" y="30"/>
                      <a:pt x="17" y="18"/>
                    </a:cubicBezTo>
                    <a:cubicBezTo>
                      <a:pt x="27" y="6"/>
                      <a:pt x="42" y="0"/>
                      <a:pt x="61" y="0"/>
                    </a:cubicBezTo>
                    <a:cubicBezTo>
                      <a:pt x="77" y="0"/>
                      <a:pt x="90" y="6"/>
                      <a:pt x="100" y="16"/>
                    </a:cubicBezTo>
                    <a:cubicBezTo>
                      <a:pt x="110" y="27"/>
                      <a:pt x="114" y="42"/>
                      <a:pt x="114" y="60"/>
                    </a:cubicBezTo>
                    <a:close/>
                    <a:moveTo>
                      <a:pt x="94" y="54"/>
                    </a:moveTo>
                    <a:cubicBezTo>
                      <a:pt x="94" y="43"/>
                      <a:pt x="91" y="34"/>
                      <a:pt x="85" y="27"/>
                    </a:cubicBezTo>
                    <a:cubicBezTo>
                      <a:pt x="79" y="21"/>
                      <a:pt x="71" y="18"/>
                      <a:pt x="61" y="18"/>
                    </a:cubicBezTo>
                    <a:cubicBezTo>
                      <a:pt x="50" y="18"/>
                      <a:pt x="41" y="21"/>
                      <a:pt x="34" y="27"/>
                    </a:cubicBezTo>
                    <a:cubicBezTo>
                      <a:pt x="27" y="33"/>
                      <a:pt x="23" y="42"/>
                      <a:pt x="22" y="54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6">
                <a:extLst>
                  <a:ext uri="{FF2B5EF4-FFF2-40B4-BE49-F238E27FC236}">
                    <a16:creationId xmlns:a16="http://schemas.microsoft.com/office/drawing/2014/main" id="{69B5E600-229E-4148-BF3B-2E0B00F2DE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28" y="316"/>
                <a:ext cx="39" cy="49"/>
              </a:xfrm>
              <a:custGeom>
                <a:avLst/>
                <a:gdLst>
                  <a:gd name="T0" fmla="*/ 64 w 104"/>
                  <a:gd name="T1" fmla="*/ 65 h 130"/>
                  <a:gd name="T2" fmla="*/ 30 w 104"/>
                  <a:gd name="T3" fmla="*/ 70 h 130"/>
                  <a:gd name="T4" fmla="*/ 21 w 104"/>
                  <a:gd name="T5" fmla="*/ 89 h 130"/>
                  <a:gd name="T6" fmla="*/ 28 w 104"/>
                  <a:gd name="T7" fmla="*/ 106 h 130"/>
                  <a:gd name="T8" fmla="*/ 47 w 104"/>
                  <a:gd name="T9" fmla="*/ 113 h 130"/>
                  <a:gd name="T10" fmla="*/ 74 w 104"/>
                  <a:gd name="T11" fmla="*/ 101 h 130"/>
                  <a:gd name="T12" fmla="*/ 84 w 104"/>
                  <a:gd name="T13" fmla="*/ 69 h 130"/>
                  <a:gd name="T14" fmla="*/ 84 w 104"/>
                  <a:gd name="T15" fmla="*/ 65 h 130"/>
                  <a:gd name="T16" fmla="*/ 64 w 104"/>
                  <a:gd name="T17" fmla="*/ 65 h 130"/>
                  <a:gd name="T18" fmla="*/ 104 w 104"/>
                  <a:gd name="T19" fmla="*/ 56 h 130"/>
                  <a:gd name="T20" fmla="*/ 104 w 104"/>
                  <a:gd name="T21" fmla="*/ 126 h 130"/>
                  <a:gd name="T22" fmla="*/ 84 w 104"/>
                  <a:gd name="T23" fmla="*/ 126 h 130"/>
                  <a:gd name="T24" fmla="*/ 84 w 104"/>
                  <a:gd name="T25" fmla="*/ 108 h 130"/>
                  <a:gd name="T26" fmla="*/ 67 w 104"/>
                  <a:gd name="T27" fmla="*/ 124 h 130"/>
                  <a:gd name="T28" fmla="*/ 42 w 104"/>
                  <a:gd name="T29" fmla="*/ 130 h 130"/>
                  <a:gd name="T30" fmla="*/ 11 w 104"/>
                  <a:gd name="T31" fmla="*/ 119 h 130"/>
                  <a:gd name="T32" fmla="*/ 0 w 104"/>
                  <a:gd name="T33" fmla="*/ 91 h 130"/>
                  <a:gd name="T34" fmla="*/ 14 w 104"/>
                  <a:gd name="T35" fmla="*/ 59 h 130"/>
                  <a:gd name="T36" fmla="*/ 56 w 104"/>
                  <a:gd name="T37" fmla="*/ 49 h 130"/>
                  <a:gd name="T38" fmla="*/ 84 w 104"/>
                  <a:gd name="T39" fmla="*/ 49 h 130"/>
                  <a:gd name="T40" fmla="*/ 84 w 104"/>
                  <a:gd name="T41" fmla="*/ 47 h 130"/>
                  <a:gd name="T42" fmla="*/ 75 w 104"/>
                  <a:gd name="T43" fmla="*/ 25 h 130"/>
                  <a:gd name="T44" fmla="*/ 49 w 104"/>
                  <a:gd name="T45" fmla="*/ 18 h 130"/>
                  <a:gd name="T46" fmla="*/ 29 w 104"/>
                  <a:gd name="T47" fmla="*/ 20 h 130"/>
                  <a:gd name="T48" fmla="*/ 9 w 104"/>
                  <a:gd name="T49" fmla="*/ 28 h 130"/>
                  <a:gd name="T50" fmla="*/ 9 w 104"/>
                  <a:gd name="T51" fmla="*/ 9 h 130"/>
                  <a:gd name="T52" fmla="*/ 31 w 104"/>
                  <a:gd name="T53" fmla="*/ 3 h 130"/>
                  <a:gd name="T54" fmla="*/ 51 w 104"/>
                  <a:gd name="T55" fmla="*/ 0 h 130"/>
                  <a:gd name="T56" fmla="*/ 91 w 104"/>
                  <a:gd name="T57" fmla="*/ 14 h 130"/>
                  <a:gd name="T58" fmla="*/ 104 w 104"/>
                  <a:gd name="T59" fmla="*/ 5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30">
                    <a:moveTo>
                      <a:pt x="64" y="65"/>
                    </a:moveTo>
                    <a:cubicBezTo>
                      <a:pt x="48" y="65"/>
                      <a:pt x="36" y="66"/>
                      <a:pt x="30" y="70"/>
                    </a:cubicBezTo>
                    <a:cubicBezTo>
                      <a:pt x="24" y="74"/>
                      <a:pt x="21" y="80"/>
                      <a:pt x="21" y="89"/>
                    </a:cubicBezTo>
                    <a:cubicBezTo>
                      <a:pt x="21" y="96"/>
                      <a:pt x="23" y="102"/>
                      <a:pt x="28" y="106"/>
                    </a:cubicBezTo>
                    <a:cubicBezTo>
                      <a:pt x="32" y="111"/>
                      <a:pt x="39" y="113"/>
                      <a:pt x="47" y="113"/>
                    </a:cubicBezTo>
                    <a:cubicBezTo>
                      <a:pt x="58" y="113"/>
                      <a:pt x="67" y="109"/>
                      <a:pt x="74" y="101"/>
                    </a:cubicBezTo>
                    <a:cubicBezTo>
                      <a:pt x="81" y="93"/>
                      <a:pt x="84" y="82"/>
                      <a:pt x="84" y="69"/>
                    </a:cubicBezTo>
                    <a:lnTo>
                      <a:pt x="84" y="65"/>
                    </a:lnTo>
                    <a:lnTo>
                      <a:pt x="64" y="65"/>
                    </a:lnTo>
                    <a:close/>
                    <a:moveTo>
                      <a:pt x="104" y="56"/>
                    </a:moveTo>
                    <a:lnTo>
                      <a:pt x="104" y="126"/>
                    </a:lnTo>
                    <a:lnTo>
                      <a:pt x="84" y="126"/>
                    </a:lnTo>
                    <a:lnTo>
                      <a:pt x="84" y="108"/>
                    </a:lnTo>
                    <a:cubicBezTo>
                      <a:pt x="79" y="115"/>
                      <a:pt x="74" y="121"/>
                      <a:pt x="67" y="124"/>
                    </a:cubicBezTo>
                    <a:cubicBezTo>
                      <a:pt x="60" y="128"/>
                      <a:pt x="52" y="130"/>
                      <a:pt x="42" y="130"/>
                    </a:cubicBezTo>
                    <a:cubicBezTo>
                      <a:pt x="29" y="130"/>
                      <a:pt x="19" y="126"/>
                      <a:pt x="11" y="119"/>
                    </a:cubicBezTo>
                    <a:cubicBezTo>
                      <a:pt x="4" y="112"/>
                      <a:pt x="0" y="102"/>
                      <a:pt x="0" y="91"/>
                    </a:cubicBezTo>
                    <a:cubicBezTo>
                      <a:pt x="0" y="77"/>
                      <a:pt x="5" y="66"/>
                      <a:pt x="14" y="59"/>
                    </a:cubicBezTo>
                    <a:cubicBezTo>
                      <a:pt x="23" y="52"/>
                      <a:pt x="37" y="49"/>
                      <a:pt x="56" y="49"/>
                    </a:cubicBezTo>
                    <a:lnTo>
                      <a:pt x="84" y="49"/>
                    </a:lnTo>
                    <a:lnTo>
                      <a:pt x="84" y="47"/>
                    </a:lnTo>
                    <a:cubicBezTo>
                      <a:pt x="84" y="37"/>
                      <a:pt x="81" y="30"/>
                      <a:pt x="75" y="25"/>
                    </a:cubicBezTo>
                    <a:cubicBezTo>
                      <a:pt x="69" y="20"/>
                      <a:pt x="60" y="18"/>
                      <a:pt x="49" y="18"/>
                    </a:cubicBezTo>
                    <a:cubicBezTo>
                      <a:pt x="42" y="18"/>
                      <a:pt x="35" y="18"/>
                      <a:pt x="29" y="20"/>
                    </a:cubicBezTo>
                    <a:cubicBezTo>
                      <a:pt x="22" y="22"/>
                      <a:pt x="16" y="24"/>
                      <a:pt x="9" y="28"/>
                    </a:cubicBezTo>
                    <a:lnTo>
                      <a:pt x="9" y="9"/>
                    </a:lnTo>
                    <a:cubicBezTo>
                      <a:pt x="17" y="6"/>
                      <a:pt x="24" y="4"/>
                      <a:pt x="31" y="3"/>
                    </a:cubicBezTo>
                    <a:cubicBezTo>
                      <a:pt x="38" y="1"/>
                      <a:pt x="45" y="0"/>
                      <a:pt x="51" y="0"/>
                    </a:cubicBezTo>
                    <a:cubicBezTo>
                      <a:pt x="69" y="0"/>
                      <a:pt x="82" y="5"/>
                      <a:pt x="91" y="14"/>
                    </a:cubicBezTo>
                    <a:cubicBezTo>
                      <a:pt x="100" y="23"/>
                      <a:pt x="104" y="37"/>
                      <a:pt x="104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7">
                <a:extLst>
                  <a:ext uri="{FF2B5EF4-FFF2-40B4-BE49-F238E27FC236}">
                    <a16:creationId xmlns:a16="http://schemas.microsoft.com/office/drawing/2014/main" id="{D73D3B8E-1566-4356-96E3-1CFA22166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316"/>
                <a:ext cx="38" cy="47"/>
              </a:xfrm>
              <a:custGeom>
                <a:avLst/>
                <a:gdLst>
                  <a:gd name="T0" fmla="*/ 103 w 103"/>
                  <a:gd name="T1" fmla="*/ 52 h 126"/>
                  <a:gd name="T2" fmla="*/ 103 w 103"/>
                  <a:gd name="T3" fmla="*/ 126 h 126"/>
                  <a:gd name="T4" fmla="*/ 83 w 103"/>
                  <a:gd name="T5" fmla="*/ 126 h 126"/>
                  <a:gd name="T6" fmla="*/ 83 w 103"/>
                  <a:gd name="T7" fmla="*/ 53 h 126"/>
                  <a:gd name="T8" fmla="*/ 76 w 103"/>
                  <a:gd name="T9" fmla="*/ 27 h 126"/>
                  <a:gd name="T10" fmla="*/ 56 w 103"/>
                  <a:gd name="T11" fmla="*/ 18 h 126"/>
                  <a:gd name="T12" fmla="*/ 30 w 103"/>
                  <a:gd name="T13" fmla="*/ 28 h 126"/>
                  <a:gd name="T14" fmla="*/ 20 w 103"/>
                  <a:gd name="T15" fmla="*/ 57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3 h 126"/>
                  <a:gd name="T22" fmla="*/ 20 w 103"/>
                  <a:gd name="T23" fmla="*/ 3 h 126"/>
                  <a:gd name="T24" fmla="*/ 20 w 103"/>
                  <a:gd name="T25" fmla="*/ 22 h 126"/>
                  <a:gd name="T26" fmla="*/ 37 w 103"/>
                  <a:gd name="T27" fmla="*/ 6 h 126"/>
                  <a:gd name="T28" fmla="*/ 60 w 103"/>
                  <a:gd name="T29" fmla="*/ 0 h 126"/>
                  <a:gd name="T30" fmla="*/ 92 w 103"/>
                  <a:gd name="T31" fmla="*/ 14 h 126"/>
                  <a:gd name="T32" fmla="*/ 103 w 103"/>
                  <a:gd name="T33" fmla="*/ 5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2"/>
                    </a:move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53"/>
                    </a:lnTo>
                    <a:cubicBezTo>
                      <a:pt x="83" y="41"/>
                      <a:pt x="81" y="32"/>
                      <a:pt x="76" y="27"/>
                    </a:cubicBezTo>
                    <a:cubicBezTo>
                      <a:pt x="72" y="21"/>
                      <a:pt x="65" y="18"/>
                      <a:pt x="56" y="18"/>
                    </a:cubicBezTo>
                    <a:cubicBezTo>
                      <a:pt x="45" y="18"/>
                      <a:pt x="36" y="21"/>
                      <a:pt x="30" y="28"/>
                    </a:cubicBezTo>
                    <a:cubicBezTo>
                      <a:pt x="24" y="35"/>
                      <a:pt x="20" y="45"/>
                      <a:pt x="20" y="57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5" y="15"/>
                      <a:pt x="31" y="10"/>
                      <a:pt x="37" y="6"/>
                    </a:cubicBezTo>
                    <a:cubicBezTo>
                      <a:pt x="44" y="2"/>
                      <a:pt x="52" y="0"/>
                      <a:pt x="60" y="0"/>
                    </a:cubicBezTo>
                    <a:cubicBezTo>
                      <a:pt x="74" y="0"/>
                      <a:pt x="85" y="5"/>
                      <a:pt x="92" y="14"/>
                    </a:cubicBezTo>
                    <a:cubicBezTo>
                      <a:pt x="100" y="22"/>
                      <a:pt x="103" y="35"/>
                      <a:pt x="103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">
                <a:extLst>
                  <a:ext uri="{FF2B5EF4-FFF2-40B4-BE49-F238E27FC236}">
                    <a16:creationId xmlns:a16="http://schemas.microsoft.com/office/drawing/2014/main" id="{437742EC-6AC7-4E98-B760-B562728360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3" y="299"/>
                <a:ext cx="42" cy="66"/>
              </a:xfrm>
              <a:custGeom>
                <a:avLst/>
                <a:gdLst>
                  <a:gd name="T0" fmla="*/ 89 w 110"/>
                  <a:gd name="T1" fmla="*/ 67 h 175"/>
                  <a:gd name="T2" fmla="*/ 89 w 110"/>
                  <a:gd name="T3" fmla="*/ 0 h 175"/>
                  <a:gd name="T4" fmla="*/ 110 w 110"/>
                  <a:gd name="T5" fmla="*/ 0 h 175"/>
                  <a:gd name="T6" fmla="*/ 110 w 110"/>
                  <a:gd name="T7" fmla="*/ 171 h 175"/>
                  <a:gd name="T8" fmla="*/ 89 w 110"/>
                  <a:gd name="T9" fmla="*/ 171 h 175"/>
                  <a:gd name="T10" fmla="*/ 89 w 110"/>
                  <a:gd name="T11" fmla="*/ 153 h 175"/>
                  <a:gd name="T12" fmla="*/ 73 w 110"/>
                  <a:gd name="T13" fmla="*/ 169 h 175"/>
                  <a:gd name="T14" fmla="*/ 50 w 110"/>
                  <a:gd name="T15" fmla="*/ 175 h 175"/>
                  <a:gd name="T16" fmla="*/ 14 w 110"/>
                  <a:gd name="T17" fmla="*/ 157 h 175"/>
                  <a:gd name="T18" fmla="*/ 0 w 110"/>
                  <a:gd name="T19" fmla="*/ 110 h 175"/>
                  <a:gd name="T20" fmla="*/ 14 w 110"/>
                  <a:gd name="T21" fmla="*/ 63 h 175"/>
                  <a:gd name="T22" fmla="*/ 50 w 110"/>
                  <a:gd name="T23" fmla="*/ 45 h 175"/>
                  <a:gd name="T24" fmla="*/ 73 w 110"/>
                  <a:gd name="T25" fmla="*/ 51 h 175"/>
                  <a:gd name="T26" fmla="*/ 89 w 110"/>
                  <a:gd name="T27" fmla="*/ 67 h 175"/>
                  <a:gd name="T28" fmla="*/ 21 w 110"/>
                  <a:gd name="T29" fmla="*/ 110 h 175"/>
                  <a:gd name="T30" fmla="*/ 30 w 110"/>
                  <a:gd name="T31" fmla="*/ 145 h 175"/>
                  <a:gd name="T32" fmla="*/ 55 w 110"/>
                  <a:gd name="T33" fmla="*/ 158 h 175"/>
                  <a:gd name="T34" fmla="*/ 80 w 110"/>
                  <a:gd name="T35" fmla="*/ 145 h 175"/>
                  <a:gd name="T36" fmla="*/ 89 w 110"/>
                  <a:gd name="T37" fmla="*/ 110 h 175"/>
                  <a:gd name="T38" fmla="*/ 80 w 110"/>
                  <a:gd name="T39" fmla="*/ 75 h 175"/>
                  <a:gd name="T40" fmla="*/ 55 w 110"/>
                  <a:gd name="T41" fmla="*/ 62 h 175"/>
                  <a:gd name="T42" fmla="*/ 30 w 110"/>
                  <a:gd name="T43" fmla="*/ 75 h 175"/>
                  <a:gd name="T44" fmla="*/ 21 w 110"/>
                  <a:gd name="T45" fmla="*/ 11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175">
                    <a:moveTo>
                      <a:pt x="89" y="67"/>
                    </a:moveTo>
                    <a:lnTo>
                      <a:pt x="89" y="0"/>
                    </a:lnTo>
                    <a:lnTo>
                      <a:pt x="110" y="0"/>
                    </a:lnTo>
                    <a:lnTo>
                      <a:pt x="110" y="171"/>
                    </a:lnTo>
                    <a:lnTo>
                      <a:pt x="89" y="171"/>
                    </a:lnTo>
                    <a:lnTo>
                      <a:pt x="89" y="153"/>
                    </a:lnTo>
                    <a:cubicBezTo>
                      <a:pt x="85" y="160"/>
                      <a:pt x="80" y="166"/>
                      <a:pt x="73" y="169"/>
                    </a:cubicBezTo>
                    <a:cubicBezTo>
                      <a:pt x="67" y="173"/>
                      <a:pt x="59" y="175"/>
                      <a:pt x="50" y="175"/>
                    </a:cubicBezTo>
                    <a:cubicBezTo>
                      <a:pt x="35" y="175"/>
                      <a:pt x="23" y="169"/>
                      <a:pt x="14" y="157"/>
                    </a:cubicBezTo>
                    <a:cubicBezTo>
                      <a:pt x="4" y="145"/>
                      <a:pt x="0" y="129"/>
                      <a:pt x="0" y="110"/>
                    </a:cubicBezTo>
                    <a:cubicBezTo>
                      <a:pt x="0" y="91"/>
                      <a:pt x="4" y="75"/>
                      <a:pt x="14" y="63"/>
                    </a:cubicBezTo>
                    <a:cubicBezTo>
                      <a:pt x="23" y="51"/>
                      <a:pt x="35" y="45"/>
                      <a:pt x="50" y="45"/>
                    </a:cubicBezTo>
                    <a:cubicBezTo>
                      <a:pt x="59" y="45"/>
                      <a:pt x="67" y="47"/>
                      <a:pt x="73" y="51"/>
                    </a:cubicBezTo>
                    <a:cubicBezTo>
                      <a:pt x="80" y="54"/>
                      <a:pt x="85" y="60"/>
                      <a:pt x="89" y="67"/>
                    </a:cubicBezTo>
                    <a:close/>
                    <a:moveTo>
                      <a:pt x="21" y="110"/>
                    </a:moveTo>
                    <a:cubicBezTo>
                      <a:pt x="21" y="125"/>
                      <a:pt x="24" y="137"/>
                      <a:pt x="30" y="145"/>
                    </a:cubicBezTo>
                    <a:cubicBezTo>
                      <a:pt x="36" y="153"/>
                      <a:pt x="44" y="158"/>
                      <a:pt x="55" y="158"/>
                    </a:cubicBezTo>
                    <a:cubicBezTo>
                      <a:pt x="66" y="158"/>
                      <a:pt x="74" y="153"/>
                      <a:pt x="80" y="145"/>
                    </a:cubicBezTo>
                    <a:cubicBezTo>
                      <a:pt x="86" y="137"/>
                      <a:pt x="89" y="125"/>
                      <a:pt x="89" y="110"/>
                    </a:cubicBezTo>
                    <a:cubicBezTo>
                      <a:pt x="89" y="95"/>
                      <a:pt x="86" y="83"/>
                      <a:pt x="80" y="75"/>
                    </a:cubicBezTo>
                    <a:cubicBezTo>
                      <a:pt x="74" y="67"/>
                      <a:pt x="66" y="62"/>
                      <a:pt x="55" y="62"/>
                    </a:cubicBezTo>
                    <a:cubicBezTo>
                      <a:pt x="44" y="62"/>
                      <a:pt x="36" y="67"/>
                      <a:pt x="30" y="75"/>
                    </a:cubicBezTo>
                    <a:cubicBezTo>
                      <a:pt x="24" y="83"/>
                      <a:pt x="21" y="95"/>
                      <a:pt x="21" y="1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9">
                <a:extLst>
                  <a:ext uri="{FF2B5EF4-FFF2-40B4-BE49-F238E27FC236}">
                    <a16:creationId xmlns:a16="http://schemas.microsoft.com/office/drawing/2014/main" id="{3E7192C1-47D0-4017-A24B-9097377FA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299"/>
                <a:ext cx="30" cy="64"/>
              </a:xfrm>
              <a:custGeom>
                <a:avLst/>
                <a:gdLst>
                  <a:gd name="T0" fmla="*/ 78 w 78"/>
                  <a:gd name="T1" fmla="*/ 0 h 171"/>
                  <a:gd name="T2" fmla="*/ 78 w 78"/>
                  <a:gd name="T3" fmla="*/ 17 h 171"/>
                  <a:gd name="T4" fmla="*/ 59 w 78"/>
                  <a:gd name="T5" fmla="*/ 17 h 171"/>
                  <a:gd name="T6" fmla="*/ 44 w 78"/>
                  <a:gd name="T7" fmla="*/ 22 h 171"/>
                  <a:gd name="T8" fmla="*/ 39 w 78"/>
                  <a:gd name="T9" fmla="*/ 38 h 171"/>
                  <a:gd name="T10" fmla="*/ 39 w 78"/>
                  <a:gd name="T11" fmla="*/ 48 h 171"/>
                  <a:gd name="T12" fmla="*/ 73 w 78"/>
                  <a:gd name="T13" fmla="*/ 48 h 171"/>
                  <a:gd name="T14" fmla="*/ 73 w 78"/>
                  <a:gd name="T15" fmla="*/ 64 h 171"/>
                  <a:gd name="T16" fmla="*/ 39 w 78"/>
                  <a:gd name="T17" fmla="*/ 64 h 171"/>
                  <a:gd name="T18" fmla="*/ 39 w 78"/>
                  <a:gd name="T19" fmla="*/ 171 h 171"/>
                  <a:gd name="T20" fmla="*/ 19 w 78"/>
                  <a:gd name="T21" fmla="*/ 171 h 171"/>
                  <a:gd name="T22" fmla="*/ 19 w 78"/>
                  <a:gd name="T23" fmla="*/ 64 h 171"/>
                  <a:gd name="T24" fmla="*/ 0 w 78"/>
                  <a:gd name="T25" fmla="*/ 64 h 171"/>
                  <a:gd name="T26" fmla="*/ 0 w 78"/>
                  <a:gd name="T27" fmla="*/ 48 h 171"/>
                  <a:gd name="T28" fmla="*/ 19 w 78"/>
                  <a:gd name="T29" fmla="*/ 48 h 171"/>
                  <a:gd name="T30" fmla="*/ 19 w 78"/>
                  <a:gd name="T31" fmla="*/ 40 h 171"/>
                  <a:gd name="T32" fmla="*/ 29 w 78"/>
                  <a:gd name="T33" fmla="*/ 10 h 171"/>
                  <a:gd name="T34" fmla="*/ 59 w 78"/>
                  <a:gd name="T35" fmla="*/ 0 h 171"/>
                  <a:gd name="T36" fmla="*/ 78 w 78"/>
                  <a:gd name="T3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171">
                    <a:moveTo>
                      <a:pt x="78" y="0"/>
                    </a:moveTo>
                    <a:lnTo>
                      <a:pt x="78" y="17"/>
                    </a:lnTo>
                    <a:lnTo>
                      <a:pt x="59" y="17"/>
                    </a:lnTo>
                    <a:cubicBezTo>
                      <a:pt x="52" y="17"/>
                      <a:pt x="47" y="19"/>
                      <a:pt x="44" y="22"/>
                    </a:cubicBezTo>
                    <a:cubicBezTo>
                      <a:pt x="41" y="25"/>
                      <a:pt x="39" y="30"/>
                      <a:pt x="39" y="38"/>
                    </a:cubicBezTo>
                    <a:lnTo>
                      <a:pt x="39" y="48"/>
                    </a:lnTo>
                    <a:lnTo>
                      <a:pt x="73" y="48"/>
                    </a:lnTo>
                    <a:lnTo>
                      <a:pt x="73" y="64"/>
                    </a:lnTo>
                    <a:lnTo>
                      <a:pt x="39" y="64"/>
                    </a:lnTo>
                    <a:lnTo>
                      <a:pt x="39" y="171"/>
                    </a:lnTo>
                    <a:lnTo>
                      <a:pt x="19" y="171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19" y="48"/>
                    </a:lnTo>
                    <a:lnTo>
                      <a:pt x="19" y="40"/>
                    </a:lnTo>
                    <a:cubicBezTo>
                      <a:pt x="19" y="26"/>
                      <a:pt x="22" y="16"/>
                      <a:pt x="29" y="10"/>
                    </a:cubicBezTo>
                    <a:cubicBezTo>
                      <a:pt x="35" y="4"/>
                      <a:pt x="45" y="0"/>
                      <a:pt x="59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20">
                <a:extLst>
                  <a:ext uri="{FF2B5EF4-FFF2-40B4-BE49-F238E27FC236}">
                    <a16:creationId xmlns:a16="http://schemas.microsoft.com/office/drawing/2014/main" id="{D00B9706-F34C-4536-B6EC-B7BEFD8EB5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4" y="316"/>
                <a:ext cx="43" cy="49"/>
              </a:xfrm>
              <a:custGeom>
                <a:avLst/>
                <a:gdLst>
                  <a:gd name="T0" fmla="*/ 114 w 114"/>
                  <a:gd name="T1" fmla="*/ 60 h 130"/>
                  <a:gd name="T2" fmla="*/ 114 w 114"/>
                  <a:gd name="T3" fmla="*/ 70 h 130"/>
                  <a:gd name="T4" fmla="*/ 21 w 114"/>
                  <a:gd name="T5" fmla="*/ 70 h 130"/>
                  <a:gd name="T6" fmla="*/ 34 w 114"/>
                  <a:gd name="T7" fmla="*/ 102 h 130"/>
                  <a:gd name="T8" fmla="*/ 65 w 114"/>
                  <a:gd name="T9" fmla="*/ 112 h 130"/>
                  <a:gd name="T10" fmla="*/ 88 w 114"/>
                  <a:gd name="T11" fmla="*/ 110 h 130"/>
                  <a:gd name="T12" fmla="*/ 110 w 114"/>
                  <a:gd name="T13" fmla="*/ 101 h 130"/>
                  <a:gd name="T14" fmla="*/ 110 w 114"/>
                  <a:gd name="T15" fmla="*/ 120 h 130"/>
                  <a:gd name="T16" fmla="*/ 87 w 114"/>
                  <a:gd name="T17" fmla="*/ 127 h 130"/>
                  <a:gd name="T18" fmla="*/ 64 w 114"/>
                  <a:gd name="T19" fmla="*/ 130 h 130"/>
                  <a:gd name="T20" fmla="*/ 17 w 114"/>
                  <a:gd name="T21" fmla="*/ 112 h 130"/>
                  <a:gd name="T22" fmla="*/ 0 w 114"/>
                  <a:gd name="T23" fmla="*/ 66 h 130"/>
                  <a:gd name="T24" fmla="*/ 17 w 114"/>
                  <a:gd name="T25" fmla="*/ 18 h 130"/>
                  <a:gd name="T26" fmla="*/ 61 w 114"/>
                  <a:gd name="T27" fmla="*/ 0 h 130"/>
                  <a:gd name="T28" fmla="*/ 100 w 114"/>
                  <a:gd name="T29" fmla="*/ 16 h 130"/>
                  <a:gd name="T30" fmla="*/ 114 w 114"/>
                  <a:gd name="T31" fmla="*/ 60 h 130"/>
                  <a:gd name="T32" fmla="*/ 94 w 114"/>
                  <a:gd name="T33" fmla="*/ 54 h 130"/>
                  <a:gd name="T34" fmla="*/ 85 w 114"/>
                  <a:gd name="T35" fmla="*/ 27 h 130"/>
                  <a:gd name="T36" fmla="*/ 61 w 114"/>
                  <a:gd name="T37" fmla="*/ 18 h 130"/>
                  <a:gd name="T38" fmla="*/ 34 w 114"/>
                  <a:gd name="T39" fmla="*/ 27 h 130"/>
                  <a:gd name="T40" fmla="*/ 22 w 114"/>
                  <a:gd name="T41" fmla="*/ 54 h 130"/>
                  <a:gd name="T42" fmla="*/ 94 w 114"/>
                  <a:gd name="T4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30">
                    <a:moveTo>
                      <a:pt x="114" y="60"/>
                    </a:moveTo>
                    <a:lnTo>
                      <a:pt x="114" y="70"/>
                    </a:lnTo>
                    <a:lnTo>
                      <a:pt x="21" y="70"/>
                    </a:lnTo>
                    <a:cubicBezTo>
                      <a:pt x="22" y="84"/>
                      <a:pt x="26" y="94"/>
                      <a:pt x="34" y="102"/>
                    </a:cubicBezTo>
                    <a:cubicBezTo>
                      <a:pt x="41" y="109"/>
                      <a:pt x="52" y="112"/>
                      <a:pt x="65" y="112"/>
                    </a:cubicBezTo>
                    <a:cubicBezTo>
                      <a:pt x="73" y="112"/>
                      <a:pt x="81" y="112"/>
                      <a:pt x="88" y="110"/>
                    </a:cubicBezTo>
                    <a:cubicBezTo>
                      <a:pt x="95" y="108"/>
                      <a:pt x="102" y="105"/>
                      <a:pt x="110" y="101"/>
                    </a:cubicBezTo>
                    <a:lnTo>
                      <a:pt x="110" y="120"/>
                    </a:lnTo>
                    <a:cubicBezTo>
                      <a:pt x="102" y="123"/>
                      <a:pt x="95" y="126"/>
                      <a:pt x="87" y="127"/>
                    </a:cubicBezTo>
                    <a:cubicBezTo>
                      <a:pt x="80" y="129"/>
                      <a:pt x="72" y="130"/>
                      <a:pt x="64" y="130"/>
                    </a:cubicBezTo>
                    <a:cubicBezTo>
                      <a:pt x="44" y="130"/>
                      <a:pt x="29" y="124"/>
                      <a:pt x="17" y="112"/>
                    </a:cubicBezTo>
                    <a:cubicBezTo>
                      <a:pt x="6" y="101"/>
                      <a:pt x="0" y="86"/>
                      <a:pt x="0" y="66"/>
                    </a:cubicBezTo>
                    <a:cubicBezTo>
                      <a:pt x="0" y="46"/>
                      <a:pt x="6" y="30"/>
                      <a:pt x="17" y="18"/>
                    </a:cubicBezTo>
                    <a:cubicBezTo>
                      <a:pt x="27" y="6"/>
                      <a:pt x="42" y="0"/>
                      <a:pt x="61" y="0"/>
                    </a:cubicBezTo>
                    <a:cubicBezTo>
                      <a:pt x="77" y="0"/>
                      <a:pt x="90" y="6"/>
                      <a:pt x="100" y="16"/>
                    </a:cubicBezTo>
                    <a:cubicBezTo>
                      <a:pt x="109" y="27"/>
                      <a:pt x="114" y="42"/>
                      <a:pt x="114" y="60"/>
                    </a:cubicBezTo>
                    <a:close/>
                    <a:moveTo>
                      <a:pt x="94" y="54"/>
                    </a:moveTo>
                    <a:cubicBezTo>
                      <a:pt x="94" y="43"/>
                      <a:pt x="91" y="34"/>
                      <a:pt x="85" y="27"/>
                    </a:cubicBezTo>
                    <a:cubicBezTo>
                      <a:pt x="79" y="21"/>
                      <a:pt x="71" y="18"/>
                      <a:pt x="61" y="18"/>
                    </a:cubicBezTo>
                    <a:cubicBezTo>
                      <a:pt x="50" y="18"/>
                      <a:pt x="40" y="21"/>
                      <a:pt x="34" y="27"/>
                    </a:cubicBezTo>
                    <a:cubicBezTo>
                      <a:pt x="27" y="33"/>
                      <a:pt x="23" y="42"/>
                      <a:pt x="22" y="54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1">
                <a:extLst>
                  <a:ext uri="{FF2B5EF4-FFF2-40B4-BE49-F238E27FC236}">
                    <a16:creationId xmlns:a16="http://schemas.microsoft.com/office/drawing/2014/main" id="{3C443FDE-3D1D-45B0-86B2-AAB21B1D8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304"/>
                <a:ext cx="29" cy="59"/>
              </a:xfrm>
              <a:custGeom>
                <a:avLst/>
                <a:gdLst>
                  <a:gd name="T0" fmla="*/ 35 w 77"/>
                  <a:gd name="T1" fmla="*/ 0 h 158"/>
                  <a:gd name="T2" fmla="*/ 35 w 77"/>
                  <a:gd name="T3" fmla="*/ 35 h 158"/>
                  <a:gd name="T4" fmla="*/ 77 w 77"/>
                  <a:gd name="T5" fmla="*/ 35 h 158"/>
                  <a:gd name="T6" fmla="*/ 77 w 77"/>
                  <a:gd name="T7" fmla="*/ 51 h 158"/>
                  <a:gd name="T8" fmla="*/ 35 w 77"/>
                  <a:gd name="T9" fmla="*/ 51 h 158"/>
                  <a:gd name="T10" fmla="*/ 35 w 77"/>
                  <a:gd name="T11" fmla="*/ 118 h 158"/>
                  <a:gd name="T12" fmla="*/ 40 w 77"/>
                  <a:gd name="T13" fmla="*/ 137 h 158"/>
                  <a:gd name="T14" fmla="*/ 56 w 77"/>
                  <a:gd name="T15" fmla="*/ 142 h 158"/>
                  <a:gd name="T16" fmla="*/ 77 w 77"/>
                  <a:gd name="T17" fmla="*/ 142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50 h 158"/>
                  <a:gd name="T24" fmla="*/ 15 w 77"/>
                  <a:gd name="T25" fmla="*/ 118 h 158"/>
                  <a:gd name="T26" fmla="*/ 15 w 77"/>
                  <a:gd name="T27" fmla="*/ 51 h 158"/>
                  <a:gd name="T28" fmla="*/ 0 w 77"/>
                  <a:gd name="T29" fmla="*/ 51 h 158"/>
                  <a:gd name="T30" fmla="*/ 0 w 77"/>
                  <a:gd name="T31" fmla="*/ 35 h 158"/>
                  <a:gd name="T32" fmla="*/ 15 w 77"/>
                  <a:gd name="T33" fmla="*/ 35 h 158"/>
                  <a:gd name="T34" fmla="*/ 15 w 77"/>
                  <a:gd name="T35" fmla="*/ 0 h 158"/>
                  <a:gd name="T36" fmla="*/ 35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5" y="0"/>
                    </a:moveTo>
                    <a:lnTo>
                      <a:pt x="35" y="35"/>
                    </a:lnTo>
                    <a:lnTo>
                      <a:pt x="77" y="35"/>
                    </a:lnTo>
                    <a:lnTo>
                      <a:pt x="77" y="51"/>
                    </a:lnTo>
                    <a:lnTo>
                      <a:pt x="35" y="51"/>
                    </a:lnTo>
                    <a:lnTo>
                      <a:pt x="35" y="118"/>
                    </a:lnTo>
                    <a:cubicBezTo>
                      <a:pt x="35" y="128"/>
                      <a:pt x="37" y="134"/>
                      <a:pt x="40" y="137"/>
                    </a:cubicBezTo>
                    <a:cubicBezTo>
                      <a:pt x="42" y="140"/>
                      <a:pt x="48" y="142"/>
                      <a:pt x="56" y="142"/>
                    </a:cubicBezTo>
                    <a:lnTo>
                      <a:pt x="77" y="142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1" y="158"/>
                      <a:pt x="30" y="156"/>
                      <a:pt x="24" y="150"/>
                    </a:cubicBezTo>
                    <a:cubicBezTo>
                      <a:pt x="18" y="144"/>
                      <a:pt x="15" y="133"/>
                      <a:pt x="15" y="118"/>
                    </a:cubicBezTo>
                    <a:lnTo>
                      <a:pt x="15" y="51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22">
                <a:extLst>
                  <a:ext uri="{FF2B5EF4-FFF2-40B4-BE49-F238E27FC236}">
                    <a16:creationId xmlns:a16="http://schemas.microsoft.com/office/drawing/2014/main" id="{62C8DFA1-85C6-4104-91B3-79006916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6"/>
                <a:ext cx="37" cy="49"/>
              </a:xfrm>
              <a:custGeom>
                <a:avLst/>
                <a:gdLst>
                  <a:gd name="T0" fmla="*/ 97 w 97"/>
                  <a:gd name="T1" fmla="*/ 8 h 130"/>
                  <a:gd name="T2" fmla="*/ 97 w 97"/>
                  <a:gd name="T3" fmla="*/ 27 h 130"/>
                  <a:gd name="T4" fmla="*/ 80 w 97"/>
                  <a:gd name="T5" fmla="*/ 20 h 130"/>
                  <a:gd name="T6" fmla="*/ 63 w 97"/>
                  <a:gd name="T7" fmla="*/ 18 h 130"/>
                  <a:gd name="T8" fmla="*/ 32 w 97"/>
                  <a:gd name="T9" fmla="*/ 30 h 130"/>
                  <a:gd name="T10" fmla="*/ 21 w 97"/>
                  <a:gd name="T11" fmla="*/ 65 h 130"/>
                  <a:gd name="T12" fmla="*/ 32 w 97"/>
                  <a:gd name="T13" fmla="*/ 100 h 130"/>
                  <a:gd name="T14" fmla="*/ 63 w 97"/>
                  <a:gd name="T15" fmla="*/ 112 h 130"/>
                  <a:gd name="T16" fmla="*/ 80 w 97"/>
                  <a:gd name="T17" fmla="*/ 110 h 130"/>
                  <a:gd name="T18" fmla="*/ 97 w 97"/>
                  <a:gd name="T19" fmla="*/ 103 h 130"/>
                  <a:gd name="T20" fmla="*/ 97 w 97"/>
                  <a:gd name="T21" fmla="*/ 122 h 130"/>
                  <a:gd name="T22" fmla="*/ 80 w 97"/>
                  <a:gd name="T23" fmla="*/ 128 h 130"/>
                  <a:gd name="T24" fmla="*/ 60 w 97"/>
                  <a:gd name="T25" fmla="*/ 130 h 130"/>
                  <a:gd name="T26" fmla="*/ 16 w 97"/>
                  <a:gd name="T27" fmla="*/ 112 h 130"/>
                  <a:gd name="T28" fmla="*/ 0 w 97"/>
                  <a:gd name="T29" fmla="*/ 65 h 130"/>
                  <a:gd name="T30" fmla="*/ 16 w 97"/>
                  <a:gd name="T31" fmla="*/ 18 h 130"/>
                  <a:gd name="T32" fmla="*/ 62 w 97"/>
                  <a:gd name="T33" fmla="*/ 0 h 130"/>
                  <a:gd name="T34" fmla="*/ 80 w 97"/>
                  <a:gd name="T35" fmla="*/ 2 h 130"/>
                  <a:gd name="T36" fmla="*/ 97 w 97"/>
                  <a:gd name="T37" fmla="*/ 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30">
                    <a:moveTo>
                      <a:pt x="97" y="8"/>
                    </a:moveTo>
                    <a:lnTo>
                      <a:pt x="97" y="27"/>
                    </a:lnTo>
                    <a:cubicBezTo>
                      <a:pt x="92" y="24"/>
                      <a:pt x="86" y="22"/>
                      <a:pt x="80" y="20"/>
                    </a:cubicBezTo>
                    <a:cubicBezTo>
                      <a:pt x="74" y="18"/>
                      <a:pt x="69" y="18"/>
                      <a:pt x="63" y="18"/>
                    </a:cubicBezTo>
                    <a:cubicBezTo>
                      <a:pt x="50" y="18"/>
                      <a:pt x="39" y="22"/>
                      <a:pt x="32" y="30"/>
                    </a:cubicBezTo>
                    <a:cubicBezTo>
                      <a:pt x="25" y="38"/>
                      <a:pt x="21" y="50"/>
                      <a:pt x="21" y="65"/>
                    </a:cubicBezTo>
                    <a:cubicBezTo>
                      <a:pt x="21" y="80"/>
                      <a:pt x="25" y="92"/>
                      <a:pt x="32" y="100"/>
                    </a:cubicBezTo>
                    <a:cubicBezTo>
                      <a:pt x="39" y="108"/>
                      <a:pt x="50" y="112"/>
                      <a:pt x="63" y="112"/>
                    </a:cubicBezTo>
                    <a:cubicBezTo>
                      <a:pt x="69" y="112"/>
                      <a:pt x="74" y="112"/>
                      <a:pt x="80" y="110"/>
                    </a:cubicBezTo>
                    <a:cubicBezTo>
                      <a:pt x="86" y="109"/>
                      <a:pt x="92" y="106"/>
                      <a:pt x="97" y="103"/>
                    </a:cubicBezTo>
                    <a:lnTo>
                      <a:pt x="97" y="122"/>
                    </a:lnTo>
                    <a:cubicBezTo>
                      <a:pt x="92" y="124"/>
                      <a:pt x="86" y="126"/>
                      <a:pt x="80" y="128"/>
                    </a:cubicBezTo>
                    <a:cubicBezTo>
                      <a:pt x="74" y="129"/>
                      <a:pt x="67" y="130"/>
                      <a:pt x="60" y="130"/>
                    </a:cubicBezTo>
                    <a:cubicBezTo>
                      <a:pt x="42" y="130"/>
                      <a:pt x="27" y="124"/>
                      <a:pt x="16" y="112"/>
                    </a:cubicBezTo>
                    <a:cubicBezTo>
                      <a:pt x="5" y="100"/>
                      <a:pt x="0" y="85"/>
                      <a:pt x="0" y="65"/>
                    </a:cubicBezTo>
                    <a:cubicBezTo>
                      <a:pt x="0" y="45"/>
                      <a:pt x="5" y="29"/>
                      <a:pt x="16" y="18"/>
                    </a:cubicBezTo>
                    <a:cubicBezTo>
                      <a:pt x="27" y="6"/>
                      <a:pt x="43" y="0"/>
                      <a:pt x="62" y="0"/>
                    </a:cubicBezTo>
                    <a:cubicBezTo>
                      <a:pt x="68" y="0"/>
                      <a:pt x="74" y="1"/>
                      <a:pt x="80" y="2"/>
                    </a:cubicBezTo>
                    <a:cubicBezTo>
                      <a:pt x="86" y="4"/>
                      <a:pt x="92" y="6"/>
                      <a:pt x="97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23">
                <a:extLst>
                  <a:ext uri="{FF2B5EF4-FFF2-40B4-BE49-F238E27FC236}">
                    <a16:creationId xmlns:a16="http://schemas.microsoft.com/office/drawing/2014/main" id="{0DD3F82C-4D95-4C6E-8D59-CF5CCD0EF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299"/>
                <a:ext cx="39" cy="64"/>
              </a:xfrm>
              <a:custGeom>
                <a:avLst/>
                <a:gdLst>
                  <a:gd name="T0" fmla="*/ 103 w 103"/>
                  <a:gd name="T1" fmla="*/ 97 h 171"/>
                  <a:gd name="T2" fmla="*/ 103 w 103"/>
                  <a:gd name="T3" fmla="*/ 171 h 171"/>
                  <a:gd name="T4" fmla="*/ 82 w 103"/>
                  <a:gd name="T5" fmla="*/ 171 h 171"/>
                  <a:gd name="T6" fmla="*/ 82 w 103"/>
                  <a:gd name="T7" fmla="*/ 98 h 171"/>
                  <a:gd name="T8" fmla="*/ 76 w 103"/>
                  <a:gd name="T9" fmla="*/ 72 h 171"/>
                  <a:gd name="T10" fmla="*/ 55 w 103"/>
                  <a:gd name="T11" fmla="*/ 63 h 171"/>
                  <a:gd name="T12" fmla="*/ 29 w 103"/>
                  <a:gd name="T13" fmla="*/ 73 h 171"/>
                  <a:gd name="T14" fmla="*/ 20 w 103"/>
                  <a:gd name="T15" fmla="*/ 102 h 171"/>
                  <a:gd name="T16" fmla="*/ 20 w 103"/>
                  <a:gd name="T17" fmla="*/ 171 h 171"/>
                  <a:gd name="T18" fmla="*/ 0 w 103"/>
                  <a:gd name="T19" fmla="*/ 171 h 171"/>
                  <a:gd name="T20" fmla="*/ 0 w 103"/>
                  <a:gd name="T21" fmla="*/ 0 h 171"/>
                  <a:gd name="T22" fmla="*/ 20 w 103"/>
                  <a:gd name="T23" fmla="*/ 0 h 171"/>
                  <a:gd name="T24" fmla="*/ 20 w 103"/>
                  <a:gd name="T25" fmla="*/ 67 h 171"/>
                  <a:gd name="T26" fmla="*/ 37 w 103"/>
                  <a:gd name="T27" fmla="*/ 51 h 171"/>
                  <a:gd name="T28" fmla="*/ 60 w 103"/>
                  <a:gd name="T29" fmla="*/ 45 h 171"/>
                  <a:gd name="T30" fmla="*/ 92 w 103"/>
                  <a:gd name="T31" fmla="*/ 59 h 171"/>
                  <a:gd name="T32" fmla="*/ 103 w 103"/>
                  <a:gd name="T33" fmla="*/ 9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71">
                    <a:moveTo>
                      <a:pt x="103" y="97"/>
                    </a:moveTo>
                    <a:lnTo>
                      <a:pt x="103" y="171"/>
                    </a:lnTo>
                    <a:lnTo>
                      <a:pt x="82" y="171"/>
                    </a:lnTo>
                    <a:lnTo>
                      <a:pt x="82" y="98"/>
                    </a:lnTo>
                    <a:cubicBezTo>
                      <a:pt x="82" y="86"/>
                      <a:pt x="80" y="77"/>
                      <a:pt x="76" y="72"/>
                    </a:cubicBezTo>
                    <a:cubicBezTo>
                      <a:pt x="71" y="66"/>
                      <a:pt x="64" y="63"/>
                      <a:pt x="55" y="63"/>
                    </a:cubicBezTo>
                    <a:cubicBezTo>
                      <a:pt x="44" y="63"/>
                      <a:pt x="36" y="66"/>
                      <a:pt x="29" y="73"/>
                    </a:cubicBezTo>
                    <a:cubicBezTo>
                      <a:pt x="23" y="80"/>
                      <a:pt x="20" y="90"/>
                      <a:pt x="20" y="102"/>
                    </a:cubicBezTo>
                    <a:lnTo>
                      <a:pt x="20" y="17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67"/>
                    </a:lnTo>
                    <a:cubicBezTo>
                      <a:pt x="25" y="60"/>
                      <a:pt x="30" y="55"/>
                      <a:pt x="37" y="51"/>
                    </a:cubicBezTo>
                    <a:cubicBezTo>
                      <a:pt x="44" y="47"/>
                      <a:pt x="51" y="45"/>
                      <a:pt x="60" y="45"/>
                    </a:cubicBezTo>
                    <a:cubicBezTo>
                      <a:pt x="74" y="45"/>
                      <a:pt x="85" y="50"/>
                      <a:pt x="92" y="59"/>
                    </a:cubicBezTo>
                    <a:cubicBezTo>
                      <a:pt x="99" y="67"/>
                      <a:pt x="103" y="80"/>
                      <a:pt x="103" y="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24">
                <a:extLst>
                  <a:ext uri="{FF2B5EF4-FFF2-40B4-BE49-F238E27FC236}">
                    <a16:creationId xmlns:a16="http://schemas.microsoft.com/office/drawing/2014/main" id="{FEE3CDA9-9364-47BB-AB31-FE5EC4187E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57" y="316"/>
                <a:ext cx="43" cy="49"/>
              </a:xfrm>
              <a:custGeom>
                <a:avLst/>
                <a:gdLst>
                  <a:gd name="T0" fmla="*/ 114 w 114"/>
                  <a:gd name="T1" fmla="*/ 60 h 130"/>
                  <a:gd name="T2" fmla="*/ 114 w 114"/>
                  <a:gd name="T3" fmla="*/ 70 h 130"/>
                  <a:gd name="T4" fmla="*/ 21 w 114"/>
                  <a:gd name="T5" fmla="*/ 70 h 130"/>
                  <a:gd name="T6" fmla="*/ 33 w 114"/>
                  <a:gd name="T7" fmla="*/ 102 h 130"/>
                  <a:gd name="T8" fmla="*/ 65 w 114"/>
                  <a:gd name="T9" fmla="*/ 112 h 130"/>
                  <a:gd name="T10" fmla="*/ 87 w 114"/>
                  <a:gd name="T11" fmla="*/ 110 h 130"/>
                  <a:gd name="T12" fmla="*/ 109 w 114"/>
                  <a:gd name="T13" fmla="*/ 101 h 130"/>
                  <a:gd name="T14" fmla="*/ 109 w 114"/>
                  <a:gd name="T15" fmla="*/ 120 h 130"/>
                  <a:gd name="T16" fmla="*/ 87 w 114"/>
                  <a:gd name="T17" fmla="*/ 127 h 130"/>
                  <a:gd name="T18" fmla="*/ 64 w 114"/>
                  <a:gd name="T19" fmla="*/ 130 h 130"/>
                  <a:gd name="T20" fmla="*/ 17 w 114"/>
                  <a:gd name="T21" fmla="*/ 112 h 130"/>
                  <a:gd name="T22" fmla="*/ 0 w 114"/>
                  <a:gd name="T23" fmla="*/ 66 h 130"/>
                  <a:gd name="T24" fmla="*/ 16 w 114"/>
                  <a:gd name="T25" fmla="*/ 18 h 130"/>
                  <a:gd name="T26" fmla="*/ 60 w 114"/>
                  <a:gd name="T27" fmla="*/ 0 h 130"/>
                  <a:gd name="T28" fmla="*/ 99 w 114"/>
                  <a:gd name="T29" fmla="*/ 16 h 130"/>
                  <a:gd name="T30" fmla="*/ 114 w 114"/>
                  <a:gd name="T31" fmla="*/ 60 h 130"/>
                  <a:gd name="T32" fmla="*/ 94 w 114"/>
                  <a:gd name="T33" fmla="*/ 54 h 130"/>
                  <a:gd name="T34" fmla="*/ 84 w 114"/>
                  <a:gd name="T35" fmla="*/ 27 h 130"/>
                  <a:gd name="T36" fmla="*/ 60 w 114"/>
                  <a:gd name="T37" fmla="*/ 18 h 130"/>
                  <a:gd name="T38" fmla="*/ 33 w 114"/>
                  <a:gd name="T39" fmla="*/ 27 h 130"/>
                  <a:gd name="T40" fmla="*/ 22 w 114"/>
                  <a:gd name="T41" fmla="*/ 54 h 130"/>
                  <a:gd name="T42" fmla="*/ 94 w 114"/>
                  <a:gd name="T4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30">
                    <a:moveTo>
                      <a:pt x="114" y="60"/>
                    </a:moveTo>
                    <a:lnTo>
                      <a:pt x="114" y="70"/>
                    </a:lnTo>
                    <a:lnTo>
                      <a:pt x="21" y="70"/>
                    </a:lnTo>
                    <a:cubicBezTo>
                      <a:pt x="22" y="84"/>
                      <a:pt x="26" y="94"/>
                      <a:pt x="33" y="102"/>
                    </a:cubicBezTo>
                    <a:cubicBezTo>
                      <a:pt x="41" y="109"/>
                      <a:pt x="51" y="112"/>
                      <a:pt x="65" y="112"/>
                    </a:cubicBezTo>
                    <a:cubicBezTo>
                      <a:pt x="73" y="112"/>
                      <a:pt x="80" y="112"/>
                      <a:pt x="87" y="110"/>
                    </a:cubicBezTo>
                    <a:cubicBezTo>
                      <a:pt x="95" y="108"/>
                      <a:pt x="102" y="105"/>
                      <a:pt x="109" y="101"/>
                    </a:cubicBezTo>
                    <a:lnTo>
                      <a:pt x="109" y="120"/>
                    </a:lnTo>
                    <a:cubicBezTo>
                      <a:pt x="102" y="123"/>
                      <a:pt x="94" y="126"/>
                      <a:pt x="87" y="127"/>
                    </a:cubicBezTo>
                    <a:cubicBezTo>
                      <a:pt x="79" y="129"/>
                      <a:pt x="71" y="130"/>
                      <a:pt x="64" y="130"/>
                    </a:cubicBezTo>
                    <a:cubicBezTo>
                      <a:pt x="44" y="130"/>
                      <a:pt x="28" y="124"/>
                      <a:pt x="17" y="112"/>
                    </a:cubicBezTo>
                    <a:cubicBezTo>
                      <a:pt x="5" y="101"/>
                      <a:pt x="0" y="86"/>
                      <a:pt x="0" y="66"/>
                    </a:cubicBezTo>
                    <a:cubicBezTo>
                      <a:pt x="0" y="46"/>
                      <a:pt x="5" y="30"/>
                      <a:pt x="16" y="18"/>
                    </a:cubicBezTo>
                    <a:cubicBezTo>
                      <a:pt x="27" y="6"/>
                      <a:pt x="42" y="0"/>
                      <a:pt x="60" y="0"/>
                    </a:cubicBezTo>
                    <a:cubicBezTo>
                      <a:pt x="77" y="0"/>
                      <a:pt x="90" y="6"/>
                      <a:pt x="99" y="16"/>
                    </a:cubicBezTo>
                    <a:cubicBezTo>
                      <a:pt x="109" y="27"/>
                      <a:pt x="114" y="42"/>
                      <a:pt x="114" y="60"/>
                    </a:cubicBezTo>
                    <a:close/>
                    <a:moveTo>
                      <a:pt x="94" y="54"/>
                    </a:moveTo>
                    <a:cubicBezTo>
                      <a:pt x="93" y="43"/>
                      <a:pt x="90" y="34"/>
                      <a:pt x="84" y="27"/>
                    </a:cubicBezTo>
                    <a:cubicBezTo>
                      <a:pt x="78" y="21"/>
                      <a:pt x="70" y="18"/>
                      <a:pt x="60" y="18"/>
                    </a:cubicBezTo>
                    <a:cubicBezTo>
                      <a:pt x="49" y="18"/>
                      <a:pt x="40" y="21"/>
                      <a:pt x="33" y="27"/>
                    </a:cubicBezTo>
                    <a:cubicBezTo>
                      <a:pt x="26" y="33"/>
                      <a:pt x="23" y="42"/>
                      <a:pt x="22" y="54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25">
                <a:extLst>
                  <a:ext uri="{FF2B5EF4-FFF2-40B4-BE49-F238E27FC236}">
                    <a16:creationId xmlns:a16="http://schemas.microsoft.com/office/drawing/2014/main" id="{4C38F47C-C52A-4DF9-9C58-E620EAAE3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316"/>
                <a:ext cx="38" cy="47"/>
              </a:xfrm>
              <a:custGeom>
                <a:avLst/>
                <a:gdLst>
                  <a:gd name="T0" fmla="*/ 103 w 103"/>
                  <a:gd name="T1" fmla="*/ 52 h 126"/>
                  <a:gd name="T2" fmla="*/ 103 w 103"/>
                  <a:gd name="T3" fmla="*/ 126 h 126"/>
                  <a:gd name="T4" fmla="*/ 83 w 103"/>
                  <a:gd name="T5" fmla="*/ 126 h 126"/>
                  <a:gd name="T6" fmla="*/ 83 w 103"/>
                  <a:gd name="T7" fmla="*/ 53 h 126"/>
                  <a:gd name="T8" fmla="*/ 76 w 103"/>
                  <a:gd name="T9" fmla="*/ 27 h 126"/>
                  <a:gd name="T10" fmla="*/ 56 w 103"/>
                  <a:gd name="T11" fmla="*/ 18 h 126"/>
                  <a:gd name="T12" fmla="*/ 30 w 103"/>
                  <a:gd name="T13" fmla="*/ 28 h 126"/>
                  <a:gd name="T14" fmla="*/ 21 w 103"/>
                  <a:gd name="T15" fmla="*/ 57 h 126"/>
                  <a:gd name="T16" fmla="*/ 21 w 103"/>
                  <a:gd name="T17" fmla="*/ 126 h 126"/>
                  <a:gd name="T18" fmla="*/ 0 w 103"/>
                  <a:gd name="T19" fmla="*/ 126 h 126"/>
                  <a:gd name="T20" fmla="*/ 0 w 103"/>
                  <a:gd name="T21" fmla="*/ 3 h 126"/>
                  <a:gd name="T22" fmla="*/ 21 w 103"/>
                  <a:gd name="T23" fmla="*/ 3 h 126"/>
                  <a:gd name="T24" fmla="*/ 21 w 103"/>
                  <a:gd name="T25" fmla="*/ 22 h 126"/>
                  <a:gd name="T26" fmla="*/ 38 w 103"/>
                  <a:gd name="T27" fmla="*/ 6 h 126"/>
                  <a:gd name="T28" fmla="*/ 60 w 103"/>
                  <a:gd name="T29" fmla="*/ 0 h 126"/>
                  <a:gd name="T30" fmla="*/ 92 w 103"/>
                  <a:gd name="T31" fmla="*/ 14 h 126"/>
                  <a:gd name="T32" fmla="*/ 103 w 103"/>
                  <a:gd name="T33" fmla="*/ 5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2"/>
                    </a:move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53"/>
                    </a:lnTo>
                    <a:cubicBezTo>
                      <a:pt x="83" y="41"/>
                      <a:pt x="81" y="32"/>
                      <a:pt x="76" y="27"/>
                    </a:cubicBezTo>
                    <a:cubicBezTo>
                      <a:pt x="72" y="21"/>
                      <a:pt x="65" y="18"/>
                      <a:pt x="56" y="18"/>
                    </a:cubicBezTo>
                    <a:cubicBezTo>
                      <a:pt x="45" y="18"/>
                      <a:pt x="36" y="21"/>
                      <a:pt x="30" y="28"/>
                    </a:cubicBezTo>
                    <a:cubicBezTo>
                      <a:pt x="24" y="35"/>
                      <a:pt x="21" y="45"/>
                      <a:pt x="21" y="57"/>
                    </a:cubicBezTo>
                    <a:lnTo>
                      <a:pt x="21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22"/>
                    </a:lnTo>
                    <a:cubicBezTo>
                      <a:pt x="25" y="15"/>
                      <a:pt x="31" y="10"/>
                      <a:pt x="38" y="6"/>
                    </a:cubicBezTo>
                    <a:cubicBezTo>
                      <a:pt x="44" y="2"/>
                      <a:pt x="52" y="0"/>
                      <a:pt x="60" y="0"/>
                    </a:cubicBezTo>
                    <a:cubicBezTo>
                      <a:pt x="74" y="0"/>
                      <a:pt x="85" y="5"/>
                      <a:pt x="92" y="14"/>
                    </a:cubicBezTo>
                    <a:cubicBezTo>
                      <a:pt x="100" y="22"/>
                      <a:pt x="103" y="35"/>
                      <a:pt x="103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6">
                <a:extLst>
                  <a:ext uri="{FF2B5EF4-FFF2-40B4-BE49-F238E27FC236}">
                    <a16:creationId xmlns:a16="http://schemas.microsoft.com/office/drawing/2014/main" id="{BBB0D486-EAE2-4BC1-9BF7-ED2292B5A1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63" y="316"/>
                <a:ext cx="41" cy="65"/>
              </a:xfrm>
              <a:custGeom>
                <a:avLst/>
                <a:gdLst>
                  <a:gd name="T0" fmla="*/ 90 w 110"/>
                  <a:gd name="T1" fmla="*/ 63 h 173"/>
                  <a:gd name="T2" fmla="*/ 80 w 110"/>
                  <a:gd name="T3" fmla="*/ 29 h 173"/>
                  <a:gd name="T4" fmla="*/ 55 w 110"/>
                  <a:gd name="T5" fmla="*/ 17 h 173"/>
                  <a:gd name="T6" fmla="*/ 30 w 110"/>
                  <a:gd name="T7" fmla="*/ 29 h 173"/>
                  <a:gd name="T8" fmla="*/ 21 w 110"/>
                  <a:gd name="T9" fmla="*/ 63 h 173"/>
                  <a:gd name="T10" fmla="*/ 30 w 110"/>
                  <a:gd name="T11" fmla="*/ 97 h 173"/>
                  <a:gd name="T12" fmla="*/ 55 w 110"/>
                  <a:gd name="T13" fmla="*/ 110 h 173"/>
                  <a:gd name="T14" fmla="*/ 80 w 110"/>
                  <a:gd name="T15" fmla="*/ 97 h 173"/>
                  <a:gd name="T16" fmla="*/ 90 w 110"/>
                  <a:gd name="T17" fmla="*/ 63 h 173"/>
                  <a:gd name="T18" fmla="*/ 110 w 110"/>
                  <a:gd name="T19" fmla="*/ 111 h 173"/>
                  <a:gd name="T20" fmla="*/ 96 w 110"/>
                  <a:gd name="T21" fmla="*/ 158 h 173"/>
                  <a:gd name="T22" fmla="*/ 53 w 110"/>
                  <a:gd name="T23" fmla="*/ 173 h 173"/>
                  <a:gd name="T24" fmla="*/ 33 w 110"/>
                  <a:gd name="T25" fmla="*/ 172 h 173"/>
                  <a:gd name="T26" fmla="*/ 15 w 110"/>
                  <a:gd name="T27" fmla="*/ 167 h 173"/>
                  <a:gd name="T28" fmla="*/ 15 w 110"/>
                  <a:gd name="T29" fmla="*/ 147 h 173"/>
                  <a:gd name="T30" fmla="*/ 32 w 110"/>
                  <a:gd name="T31" fmla="*/ 154 h 173"/>
                  <a:gd name="T32" fmla="*/ 50 w 110"/>
                  <a:gd name="T33" fmla="*/ 157 h 173"/>
                  <a:gd name="T34" fmla="*/ 80 w 110"/>
                  <a:gd name="T35" fmla="*/ 146 h 173"/>
                  <a:gd name="T36" fmla="*/ 90 w 110"/>
                  <a:gd name="T37" fmla="*/ 115 h 173"/>
                  <a:gd name="T38" fmla="*/ 90 w 110"/>
                  <a:gd name="T39" fmla="*/ 105 h 173"/>
                  <a:gd name="T40" fmla="*/ 74 w 110"/>
                  <a:gd name="T41" fmla="*/ 121 h 173"/>
                  <a:gd name="T42" fmla="*/ 50 w 110"/>
                  <a:gd name="T43" fmla="*/ 126 h 173"/>
                  <a:gd name="T44" fmla="*/ 14 w 110"/>
                  <a:gd name="T45" fmla="*/ 109 h 173"/>
                  <a:gd name="T46" fmla="*/ 0 w 110"/>
                  <a:gd name="T47" fmla="*/ 63 h 173"/>
                  <a:gd name="T48" fmla="*/ 14 w 110"/>
                  <a:gd name="T49" fmla="*/ 18 h 173"/>
                  <a:gd name="T50" fmla="*/ 50 w 110"/>
                  <a:gd name="T51" fmla="*/ 0 h 173"/>
                  <a:gd name="T52" fmla="*/ 74 w 110"/>
                  <a:gd name="T53" fmla="*/ 6 h 173"/>
                  <a:gd name="T54" fmla="*/ 90 w 110"/>
                  <a:gd name="T55" fmla="*/ 22 h 173"/>
                  <a:gd name="T56" fmla="*/ 90 w 110"/>
                  <a:gd name="T57" fmla="*/ 3 h 173"/>
                  <a:gd name="T58" fmla="*/ 110 w 110"/>
                  <a:gd name="T59" fmla="*/ 3 h 173"/>
                  <a:gd name="T60" fmla="*/ 110 w 110"/>
                  <a:gd name="T61" fmla="*/ 11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0" h="173">
                    <a:moveTo>
                      <a:pt x="90" y="63"/>
                    </a:moveTo>
                    <a:cubicBezTo>
                      <a:pt x="90" y="49"/>
                      <a:pt x="87" y="37"/>
                      <a:pt x="80" y="29"/>
                    </a:cubicBezTo>
                    <a:cubicBezTo>
                      <a:pt x="74" y="21"/>
                      <a:pt x="66" y="17"/>
                      <a:pt x="55" y="17"/>
                    </a:cubicBezTo>
                    <a:cubicBezTo>
                      <a:pt x="44" y="17"/>
                      <a:pt x="36" y="21"/>
                      <a:pt x="30" y="29"/>
                    </a:cubicBezTo>
                    <a:cubicBezTo>
                      <a:pt x="24" y="37"/>
                      <a:pt x="21" y="49"/>
                      <a:pt x="21" y="63"/>
                    </a:cubicBezTo>
                    <a:cubicBezTo>
                      <a:pt x="21" y="78"/>
                      <a:pt x="24" y="89"/>
                      <a:pt x="30" y="97"/>
                    </a:cubicBezTo>
                    <a:cubicBezTo>
                      <a:pt x="36" y="105"/>
                      <a:pt x="44" y="110"/>
                      <a:pt x="55" y="110"/>
                    </a:cubicBezTo>
                    <a:cubicBezTo>
                      <a:pt x="66" y="110"/>
                      <a:pt x="74" y="105"/>
                      <a:pt x="80" y="97"/>
                    </a:cubicBezTo>
                    <a:cubicBezTo>
                      <a:pt x="87" y="89"/>
                      <a:pt x="90" y="78"/>
                      <a:pt x="90" y="63"/>
                    </a:cubicBezTo>
                    <a:close/>
                    <a:moveTo>
                      <a:pt x="110" y="111"/>
                    </a:moveTo>
                    <a:cubicBezTo>
                      <a:pt x="110" y="132"/>
                      <a:pt x="105" y="148"/>
                      <a:pt x="96" y="158"/>
                    </a:cubicBezTo>
                    <a:cubicBezTo>
                      <a:pt x="87" y="168"/>
                      <a:pt x="72" y="173"/>
                      <a:pt x="53" y="173"/>
                    </a:cubicBezTo>
                    <a:cubicBezTo>
                      <a:pt x="46" y="173"/>
                      <a:pt x="39" y="173"/>
                      <a:pt x="33" y="172"/>
                    </a:cubicBezTo>
                    <a:cubicBezTo>
                      <a:pt x="27" y="171"/>
                      <a:pt x="21" y="169"/>
                      <a:pt x="15" y="167"/>
                    </a:cubicBezTo>
                    <a:lnTo>
                      <a:pt x="15" y="147"/>
                    </a:lnTo>
                    <a:cubicBezTo>
                      <a:pt x="21" y="150"/>
                      <a:pt x="26" y="153"/>
                      <a:pt x="32" y="154"/>
                    </a:cubicBezTo>
                    <a:cubicBezTo>
                      <a:pt x="38" y="156"/>
                      <a:pt x="44" y="157"/>
                      <a:pt x="50" y="157"/>
                    </a:cubicBezTo>
                    <a:cubicBezTo>
                      <a:pt x="63" y="157"/>
                      <a:pt x="73" y="153"/>
                      <a:pt x="80" y="146"/>
                    </a:cubicBezTo>
                    <a:cubicBezTo>
                      <a:pt x="86" y="139"/>
                      <a:pt x="90" y="129"/>
                      <a:pt x="90" y="115"/>
                    </a:cubicBezTo>
                    <a:lnTo>
                      <a:pt x="90" y="105"/>
                    </a:lnTo>
                    <a:cubicBezTo>
                      <a:pt x="85" y="112"/>
                      <a:pt x="80" y="117"/>
                      <a:pt x="74" y="121"/>
                    </a:cubicBezTo>
                    <a:cubicBezTo>
                      <a:pt x="67" y="125"/>
                      <a:pt x="59" y="126"/>
                      <a:pt x="50" y="126"/>
                    </a:cubicBezTo>
                    <a:cubicBezTo>
                      <a:pt x="35" y="126"/>
                      <a:pt x="23" y="121"/>
                      <a:pt x="14" y="109"/>
                    </a:cubicBezTo>
                    <a:cubicBezTo>
                      <a:pt x="4" y="98"/>
                      <a:pt x="0" y="82"/>
                      <a:pt x="0" y="63"/>
                    </a:cubicBezTo>
                    <a:cubicBezTo>
                      <a:pt x="0" y="44"/>
                      <a:pt x="4" y="29"/>
                      <a:pt x="14" y="18"/>
                    </a:cubicBezTo>
                    <a:cubicBezTo>
                      <a:pt x="23" y="6"/>
                      <a:pt x="35" y="0"/>
                      <a:pt x="50" y="0"/>
                    </a:cubicBezTo>
                    <a:cubicBezTo>
                      <a:pt x="59" y="0"/>
                      <a:pt x="67" y="2"/>
                      <a:pt x="74" y="6"/>
                    </a:cubicBezTo>
                    <a:cubicBezTo>
                      <a:pt x="80" y="9"/>
                      <a:pt x="85" y="15"/>
                      <a:pt x="90" y="22"/>
                    </a:cubicBezTo>
                    <a:lnTo>
                      <a:pt x="90" y="3"/>
                    </a:lnTo>
                    <a:lnTo>
                      <a:pt x="110" y="3"/>
                    </a:lnTo>
                    <a:lnTo>
                      <a:pt x="11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7">
                <a:extLst>
                  <a:ext uri="{FF2B5EF4-FFF2-40B4-BE49-F238E27FC236}">
                    <a16:creationId xmlns:a16="http://schemas.microsoft.com/office/drawing/2014/main" id="{45F42A96-FDD1-4C35-BFED-C02E373CA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9" y="299"/>
                <a:ext cx="8" cy="64"/>
              </a:xfrm>
              <a:custGeom>
                <a:avLst/>
                <a:gdLst>
                  <a:gd name="T0" fmla="*/ 0 w 21"/>
                  <a:gd name="T1" fmla="*/ 48 h 171"/>
                  <a:gd name="T2" fmla="*/ 21 w 21"/>
                  <a:gd name="T3" fmla="*/ 48 h 171"/>
                  <a:gd name="T4" fmla="*/ 21 w 21"/>
                  <a:gd name="T5" fmla="*/ 171 h 171"/>
                  <a:gd name="T6" fmla="*/ 0 w 21"/>
                  <a:gd name="T7" fmla="*/ 171 h 171"/>
                  <a:gd name="T8" fmla="*/ 0 w 21"/>
                  <a:gd name="T9" fmla="*/ 48 h 171"/>
                  <a:gd name="T10" fmla="*/ 0 w 21"/>
                  <a:gd name="T11" fmla="*/ 0 h 171"/>
                  <a:gd name="T12" fmla="*/ 21 w 21"/>
                  <a:gd name="T13" fmla="*/ 0 h 171"/>
                  <a:gd name="T14" fmla="*/ 21 w 21"/>
                  <a:gd name="T15" fmla="*/ 26 h 171"/>
                  <a:gd name="T16" fmla="*/ 0 w 21"/>
                  <a:gd name="T17" fmla="*/ 26 h 171"/>
                  <a:gd name="T18" fmla="*/ 0 w 21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71">
                    <a:moveTo>
                      <a:pt x="0" y="48"/>
                    </a:moveTo>
                    <a:lnTo>
                      <a:pt x="21" y="48"/>
                    </a:lnTo>
                    <a:lnTo>
                      <a:pt x="21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1" y="0"/>
                    </a:lnTo>
                    <a:lnTo>
                      <a:pt x="21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8">
                <a:extLst>
                  <a:ext uri="{FF2B5EF4-FFF2-40B4-BE49-F238E27FC236}">
                    <a16:creationId xmlns:a16="http://schemas.microsoft.com/office/drawing/2014/main" id="{7DA421AF-50F1-4110-B824-568DBBF09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316"/>
                <a:ext cx="39" cy="47"/>
              </a:xfrm>
              <a:custGeom>
                <a:avLst/>
                <a:gdLst>
                  <a:gd name="T0" fmla="*/ 103 w 103"/>
                  <a:gd name="T1" fmla="*/ 52 h 126"/>
                  <a:gd name="T2" fmla="*/ 103 w 103"/>
                  <a:gd name="T3" fmla="*/ 126 h 126"/>
                  <a:gd name="T4" fmla="*/ 83 w 103"/>
                  <a:gd name="T5" fmla="*/ 126 h 126"/>
                  <a:gd name="T6" fmla="*/ 83 w 103"/>
                  <a:gd name="T7" fmla="*/ 53 h 126"/>
                  <a:gd name="T8" fmla="*/ 76 w 103"/>
                  <a:gd name="T9" fmla="*/ 27 h 126"/>
                  <a:gd name="T10" fmla="*/ 56 w 103"/>
                  <a:gd name="T11" fmla="*/ 18 h 126"/>
                  <a:gd name="T12" fmla="*/ 30 w 103"/>
                  <a:gd name="T13" fmla="*/ 28 h 126"/>
                  <a:gd name="T14" fmla="*/ 20 w 103"/>
                  <a:gd name="T15" fmla="*/ 57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3 h 126"/>
                  <a:gd name="T22" fmla="*/ 20 w 103"/>
                  <a:gd name="T23" fmla="*/ 3 h 126"/>
                  <a:gd name="T24" fmla="*/ 20 w 103"/>
                  <a:gd name="T25" fmla="*/ 22 h 126"/>
                  <a:gd name="T26" fmla="*/ 37 w 103"/>
                  <a:gd name="T27" fmla="*/ 6 h 126"/>
                  <a:gd name="T28" fmla="*/ 60 w 103"/>
                  <a:gd name="T29" fmla="*/ 0 h 126"/>
                  <a:gd name="T30" fmla="*/ 92 w 103"/>
                  <a:gd name="T31" fmla="*/ 14 h 126"/>
                  <a:gd name="T32" fmla="*/ 103 w 103"/>
                  <a:gd name="T33" fmla="*/ 5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2"/>
                    </a:move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53"/>
                    </a:lnTo>
                    <a:cubicBezTo>
                      <a:pt x="83" y="41"/>
                      <a:pt x="81" y="32"/>
                      <a:pt x="76" y="27"/>
                    </a:cubicBezTo>
                    <a:cubicBezTo>
                      <a:pt x="72" y="21"/>
                      <a:pt x="65" y="18"/>
                      <a:pt x="56" y="18"/>
                    </a:cubicBezTo>
                    <a:cubicBezTo>
                      <a:pt x="45" y="18"/>
                      <a:pt x="36" y="21"/>
                      <a:pt x="30" y="28"/>
                    </a:cubicBezTo>
                    <a:cubicBezTo>
                      <a:pt x="24" y="35"/>
                      <a:pt x="20" y="45"/>
                      <a:pt x="20" y="57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5" y="15"/>
                      <a:pt x="31" y="10"/>
                      <a:pt x="37" y="6"/>
                    </a:cubicBezTo>
                    <a:cubicBezTo>
                      <a:pt x="44" y="2"/>
                      <a:pt x="52" y="0"/>
                      <a:pt x="60" y="0"/>
                    </a:cubicBezTo>
                    <a:cubicBezTo>
                      <a:pt x="74" y="0"/>
                      <a:pt x="85" y="5"/>
                      <a:pt x="92" y="14"/>
                    </a:cubicBezTo>
                    <a:cubicBezTo>
                      <a:pt x="100" y="22"/>
                      <a:pt x="103" y="35"/>
                      <a:pt x="103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29">
                <a:extLst>
                  <a:ext uri="{FF2B5EF4-FFF2-40B4-BE49-F238E27FC236}">
                    <a16:creationId xmlns:a16="http://schemas.microsoft.com/office/drawing/2014/main" id="{73D5EF50-47F4-435A-9651-9AB2FBA44F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4" y="316"/>
                <a:ext cx="43" cy="49"/>
              </a:xfrm>
              <a:custGeom>
                <a:avLst/>
                <a:gdLst>
                  <a:gd name="T0" fmla="*/ 114 w 114"/>
                  <a:gd name="T1" fmla="*/ 60 h 130"/>
                  <a:gd name="T2" fmla="*/ 114 w 114"/>
                  <a:gd name="T3" fmla="*/ 70 h 130"/>
                  <a:gd name="T4" fmla="*/ 21 w 114"/>
                  <a:gd name="T5" fmla="*/ 70 h 130"/>
                  <a:gd name="T6" fmla="*/ 33 w 114"/>
                  <a:gd name="T7" fmla="*/ 102 h 130"/>
                  <a:gd name="T8" fmla="*/ 65 w 114"/>
                  <a:gd name="T9" fmla="*/ 112 h 130"/>
                  <a:gd name="T10" fmla="*/ 87 w 114"/>
                  <a:gd name="T11" fmla="*/ 110 h 130"/>
                  <a:gd name="T12" fmla="*/ 109 w 114"/>
                  <a:gd name="T13" fmla="*/ 101 h 130"/>
                  <a:gd name="T14" fmla="*/ 109 w 114"/>
                  <a:gd name="T15" fmla="*/ 120 h 130"/>
                  <a:gd name="T16" fmla="*/ 87 w 114"/>
                  <a:gd name="T17" fmla="*/ 127 h 130"/>
                  <a:gd name="T18" fmla="*/ 64 w 114"/>
                  <a:gd name="T19" fmla="*/ 130 h 130"/>
                  <a:gd name="T20" fmla="*/ 17 w 114"/>
                  <a:gd name="T21" fmla="*/ 112 h 130"/>
                  <a:gd name="T22" fmla="*/ 0 w 114"/>
                  <a:gd name="T23" fmla="*/ 66 h 130"/>
                  <a:gd name="T24" fmla="*/ 16 w 114"/>
                  <a:gd name="T25" fmla="*/ 18 h 130"/>
                  <a:gd name="T26" fmla="*/ 60 w 114"/>
                  <a:gd name="T27" fmla="*/ 0 h 130"/>
                  <a:gd name="T28" fmla="*/ 99 w 114"/>
                  <a:gd name="T29" fmla="*/ 16 h 130"/>
                  <a:gd name="T30" fmla="*/ 114 w 114"/>
                  <a:gd name="T31" fmla="*/ 60 h 130"/>
                  <a:gd name="T32" fmla="*/ 94 w 114"/>
                  <a:gd name="T33" fmla="*/ 54 h 130"/>
                  <a:gd name="T34" fmla="*/ 84 w 114"/>
                  <a:gd name="T35" fmla="*/ 27 h 130"/>
                  <a:gd name="T36" fmla="*/ 60 w 114"/>
                  <a:gd name="T37" fmla="*/ 18 h 130"/>
                  <a:gd name="T38" fmla="*/ 33 w 114"/>
                  <a:gd name="T39" fmla="*/ 27 h 130"/>
                  <a:gd name="T40" fmla="*/ 21 w 114"/>
                  <a:gd name="T41" fmla="*/ 54 h 130"/>
                  <a:gd name="T42" fmla="*/ 94 w 114"/>
                  <a:gd name="T4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30">
                    <a:moveTo>
                      <a:pt x="114" y="60"/>
                    </a:moveTo>
                    <a:lnTo>
                      <a:pt x="114" y="70"/>
                    </a:lnTo>
                    <a:lnTo>
                      <a:pt x="21" y="70"/>
                    </a:lnTo>
                    <a:cubicBezTo>
                      <a:pt x="22" y="84"/>
                      <a:pt x="26" y="94"/>
                      <a:pt x="33" y="102"/>
                    </a:cubicBezTo>
                    <a:cubicBezTo>
                      <a:pt x="41" y="109"/>
                      <a:pt x="51" y="112"/>
                      <a:pt x="65" y="112"/>
                    </a:cubicBezTo>
                    <a:cubicBezTo>
                      <a:pt x="73" y="112"/>
                      <a:pt x="80" y="112"/>
                      <a:pt x="87" y="110"/>
                    </a:cubicBezTo>
                    <a:cubicBezTo>
                      <a:pt x="95" y="108"/>
                      <a:pt x="102" y="105"/>
                      <a:pt x="109" y="101"/>
                    </a:cubicBezTo>
                    <a:lnTo>
                      <a:pt x="109" y="120"/>
                    </a:lnTo>
                    <a:cubicBezTo>
                      <a:pt x="102" y="123"/>
                      <a:pt x="94" y="126"/>
                      <a:pt x="87" y="127"/>
                    </a:cubicBezTo>
                    <a:cubicBezTo>
                      <a:pt x="79" y="129"/>
                      <a:pt x="71" y="130"/>
                      <a:pt x="64" y="130"/>
                    </a:cubicBezTo>
                    <a:cubicBezTo>
                      <a:pt x="44" y="130"/>
                      <a:pt x="28" y="124"/>
                      <a:pt x="17" y="112"/>
                    </a:cubicBezTo>
                    <a:cubicBezTo>
                      <a:pt x="5" y="101"/>
                      <a:pt x="0" y="86"/>
                      <a:pt x="0" y="66"/>
                    </a:cubicBezTo>
                    <a:cubicBezTo>
                      <a:pt x="0" y="46"/>
                      <a:pt x="5" y="30"/>
                      <a:pt x="16" y="18"/>
                    </a:cubicBezTo>
                    <a:cubicBezTo>
                      <a:pt x="27" y="6"/>
                      <a:pt x="42" y="0"/>
                      <a:pt x="60" y="0"/>
                    </a:cubicBezTo>
                    <a:cubicBezTo>
                      <a:pt x="77" y="0"/>
                      <a:pt x="90" y="6"/>
                      <a:pt x="99" y="16"/>
                    </a:cubicBezTo>
                    <a:cubicBezTo>
                      <a:pt x="109" y="27"/>
                      <a:pt x="114" y="42"/>
                      <a:pt x="114" y="60"/>
                    </a:cubicBezTo>
                    <a:close/>
                    <a:moveTo>
                      <a:pt x="94" y="54"/>
                    </a:moveTo>
                    <a:cubicBezTo>
                      <a:pt x="93" y="43"/>
                      <a:pt x="90" y="34"/>
                      <a:pt x="84" y="27"/>
                    </a:cubicBezTo>
                    <a:cubicBezTo>
                      <a:pt x="78" y="21"/>
                      <a:pt x="70" y="18"/>
                      <a:pt x="60" y="18"/>
                    </a:cubicBezTo>
                    <a:cubicBezTo>
                      <a:pt x="49" y="18"/>
                      <a:pt x="40" y="21"/>
                      <a:pt x="33" y="27"/>
                    </a:cubicBezTo>
                    <a:cubicBezTo>
                      <a:pt x="26" y="33"/>
                      <a:pt x="23" y="42"/>
                      <a:pt x="21" y="54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30">
                <a:extLst>
                  <a:ext uri="{FF2B5EF4-FFF2-40B4-BE49-F238E27FC236}">
                    <a16:creationId xmlns:a16="http://schemas.microsoft.com/office/drawing/2014/main" id="{DFBA57D8-0EDC-4C45-8093-0CC671ECF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2" y="526"/>
                <a:ext cx="0" cy="457"/>
              </a:xfrm>
              <a:prstGeom prst="line">
                <a:avLst/>
              </a:prstGeom>
              <a:noFill/>
              <a:ln w="7938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31">
                <a:extLst>
                  <a:ext uri="{FF2B5EF4-FFF2-40B4-BE49-F238E27FC236}">
                    <a16:creationId xmlns:a16="http://schemas.microsoft.com/office/drawing/2014/main" id="{49EA42F5-357E-460F-A13A-61E054B0D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526"/>
                <a:ext cx="0" cy="457"/>
              </a:xfrm>
              <a:prstGeom prst="line">
                <a:avLst/>
              </a:prstGeom>
              <a:noFill/>
              <a:ln w="7938" cap="flat">
                <a:solidFill>
                  <a:srgbClr val="0000E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32">
                <a:extLst>
                  <a:ext uri="{FF2B5EF4-FFF2-40B4-BE49-F238E27FC236}">
                    <a16:creationId xmlns:a16="http://schemas.microsoft.com/office/drawing/2014/main" id="{476C50EF-48A2-46B9-9628-CF05CB6901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3" y="669"/>
                <a:ext cx="52" cy="62"/>
              </a:xfrm>
              <a:custGeom>
                <a:avLst/>
                <a:gdLst>
                  <a:gd name="T0" fmla="*/ 22 w 138"/>
                  <a:gd name="T1" fmla="*/ 18 h 164"/>
                  <a:gd name="T2" fmla="*/ 22 w 138"/>
                  <a:gd name="T3" fmla="*/ 146 h 164"/>
                  <a:gd name="T4" fmla="*/ 49 w 138"/>
                  <a:gd name="T5" fmla="*/ 146 h 164"/>
                  <a:gd name="T6" fmla="*/ 98 w 138"/>
                  <a:gd name="T7" fmla="*/ 130 h 164"/>
                  <a:gd name="T8" fmla="*/ 114 w 138"/>
                  <a:gd name="T9" fmla="*/ 82 h 164"/>
                  <a:gd name="T10" fmla="*/ 98 w 138"/>
                  <a:gd name="T11" fmla="*/ 34 h 164"/>
                  <a:gd name="T12" fmla="*/ 49 w 138"/>
                  <a:gd name="T13" fmla="*/ 18 h 164"/>
                  <a:gd name="T14" fmla="*/ 22 w 138"/>
                  <a:gd name="T15" fmla="*/ 18 h 164"/>
                  <a:gd name="T16" fmla="*/ 0 w 138"/>
                  <a:gd name="T17" fmla="*/ 0 h 164"/>
                  <a:gd name="T18" fmla="*/ 45 w 138"/>
                  <a:gd name="T19" fmla="*/ 0 h 164"/>
                  <a:gd name="T20" fmla="*/ 115 w 138"/>
                  <a:gd name="T21" fmla="*/ 20 h 164"/>
                  <a:gd name="T22" fmla="*/ 138 w 138"/>
                  <a:gd name="T23" fmla="*/ 82 h 164"/>
                  <a:gd name="T24" fmla="*/ 115 w 138"/>
                  <a:gd name="T25" fmla="*/ 144 h 164"/>
                  <a:gd name="T26" fmla="*/ 45 w 138"/>
                  <a:gd name="T27" fmla="*/ 164 h 164"/>
                  <a:gd name="T28" fmla="*/ 0 w 138"/>
                  <a:gd name="T29" fmla="*/ 164 h 164"/>
                  <a:gd name="T30" fmla="*/ 0 w 138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8" h="164">
                    <a:moveTo>
                      <a:pt x="22" y="18"/>
                    </a:moveTo>
                    <a:lnTo>
                      <a:pt x="22" y="146"/>
                    </a:lnTo>
                    <a:lnTo>
                      <a:pt x="49" y="146"/>
                    </a:lnTo>
                    <a:cubicBezTo>
                      <a:pt x="71" y="146"/>
                      <a:pt x="88" y="141"/>
                      <a:pt x="98" y="130"/>
                    </a:cubicBezTo>
                    <a:cubicBezTo>
                      <a:pt x="109" y="120"/>
                      <a:pt x="114" y="104"/>
                      <a:pt x="114" y="82"/>
                    </a:cubicBezTo>
                    <a:cubicBezTo>
                      <a:pt x="114" y="60"/>
                      <a:pt x="109" y="44"/>
                      <a:pt x="98" y="34"/>
                    </a:cubicBezTo>
                    <a:cubicBezTo>
                      <a:pt x="88" y="23"/>
                      <a:pt x="71" y="18"/>
                      <a:pt x="49" y="18"/>
                    </a:cubicBezTo>
                    <a:lnTo>
                      <a:pt x="22" y="18"/>
                    </a:lnTo>
                    <a:close/>
                    <a:moveTo>
                      <a:pt x="0" y="0"/>
                    </a:moveTo>
                    <a:lnTo>
                      <a:pt x="45" y="0"/>
                    </a:lnTo>
                    <a:cubicBezTo>
                      <a:pt x="77" y="0"/>
                      <a:pt x="100" y="7"/>
                      <a:pt x="115" y="20"/>
                    </a:cubicBezTo>
                    <a:cubicBezTo>
                      <a:pt x="130" y="33"/>
                      <a:pt x="138" y="54"/>
                      <a:pt x="138" y="82"/>
                    </a:cubicBezTo>
                    <a:cubicBezTo>
                      <a:pt x="138" y="110"/>
                      <a:pt x="130" y="131"/>
                      <a:pt x="115" y="144"/>
                    </a:cubicBezTo>
                    <a:cubicBezTo>
                      <a:pt x="100" y="157"/>
                      <a:pt x="77" y="164"/>
                      <a:pt x="45" y="164"/>
                    </a:cubicBez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33">
                <a:extLst>
                  <a:ext uri="{FF2B5EF4-FFF2-40B4-BE49-F238E27FC236}">
                    <a16:creationId xmlns:a16="http://schemas.microsoft.com/office/drawing/2014/main" id="{2A1E28BD-7733-4D1A-992D-763C86F992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5" y="683"/>
                <a:ext cx="43" cy="49"/>
              </a:xfrm>
              <a:custGeom>
                <a:avLst/>
                <a:gdLst>
                  <a:gd name="T0" fmla="*/ 114 w 114"/>
                  <a:gd name="T1" fmla="*/ 59 h 129"/>
                  <a:gd name="T2" fmla="*/ 114 w 114"/>
                  <a:gd name="T3" fmla="*/ 69 h 129"/>
                  <a:gd name="T4" fmla="*/ 21 w 114"/>
                  <a:gd name="T5" fmla="*/ 69 h 129"/>
                  <a:gd name="T6" fmla="*/ 34 w 114"/>
                  <a:gd name="T7" fmla="*/ 101 h 129"/>
                  <a:gd name="T8" fmla="*/ 65 w 114"/>
                  <a:gd name="T9" fmla="*/ 112 h 129"/>
                  <a:gd name="T10" fmla="*/ 88 w 114"/>
                  <a:gd name="T11" fmla="*/ 109 h 129"/>
                  <a:gd name="T12" fmla="*/ 110 w 114"/>
                  <a:gd name="T13" fmla="*/ 101 h 129"/>
                  <a:gd name="T14" fmla="*/ 110 w 114"/>
                  <a:gd name="T15" fmla="*/ 120 h 129"/>
                  <a:gd name="T16" fmla="*/ 87 w 114"/>
                  <a:gd name="T17" fmla="*/ 127 h 129"/>
                  <a:gd name="T18" fmla="*/ 64 w 114"/>
                  <a:gd name="T19" fmla="*/ 129 h 129"/>
                  <a:gd name="T20" fmla="*/ 17 w 114"/>
                  <a:gd name="T21" fmla="*/ 112 h 129"/>
                  <a:gd name="T22" fmla="*/ 0 w 114"/>
                  <a:gd name="T23" fmla="*/ 66 h 129"/>
                  <a:gd name="T24" fmla="*/ 17 w 114"/>
                  <a:gd name="T25" fmla="*/ 18 h 129"/>
                  <a:gd name="T26" fmla="*/ 61 w 114"/>
                  <a:gd name="T27" fmla="*/ 0 h 129"/>
                  <a:gd name="T28" fmla="*/ 100 w 114"/>
                  <a:gd name="T29" fmla="*/ 16 h 129"/>
                  <a:gd name="T30" fmla="*/ 114 w 114"/>
                  <a:gd name="T31" fmla="*/ 59 h 129"/>
                  <a:gd name="T32" fmla="*/ 94 w 114"/>
                  <a:gd name="T33" fmla="*/ 53 h 129"/>
                  <a:gd name="T34" fmla="*/ 85 w 114"/>
                  <a:gd name="T35" fmla="*/ 27 h 129"/>
                  <a:gd name="T36" fmla="*/ 61 w 114"/>
                  <a:gd name="T37" fmla="*/ 17 h 129"/>
                  <a:gd name="T38" fmla="*/ 34 w 114"/>
                  <a:gd name="T39" fmla="*/ 27 h 129"/>
                  <a:gd name="T40" fmla="*/ 22 w 114"/>
                  <a:gd name="T41" fmla="*/ 54 h 129"/>
                  <a:gd name="T42" fmla="*/ 94 w 114"/>
                  <a:gd name="T43" fmla="*/ 5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59"/>
                    </a:moveTo>
                    <a:lnTo>
                      <a:pt x="114" y="69"/>
                    </a:lnTo>
                    <a:lnTo>
                      <a:pt x="21" y="69"/>
                    </a:lnTo>
                    <a:cubicBezTo>
                      <a:pt x="22" y="83"/>
                      <a:pt x="26" y="94"/>
                      <a:pt x="34" y="101"/>
                    </a:cubicBezTo>
                    <a:cubicBezTo>
                      <a:pt x="41" y="108"/>
                      <a:pt x="52" y="112"/>
                      <a:pt x="65" y="112"/>
                    </a:cubicBezTo>
                    <a:cubicBezTo>
                      <a:pt x="73" y="112"/>
                      <a:pt x="81" y="111"/>
                      <a:pt x="88" y="109"/>
                    </a:cubicBezTo>
                    <a:cubicBezTo>
                      <a:pt x="95" y="107"/>
                      <a:pt x="102" y="104"/>
                      <a:pt x="110" y="101"/>
                    </a:cubicBezTo>
                    <a:lnTo>
                      <a:pt x="110" y="120"/>
                    </a:lnTo>
                    <a:cubicBezTo>
                      <a:pt x="102" y="123"/>
                      <a:pt x="95" y="125"/>
                      <a:pt x="87" y="127"/>
                    </a:cubicBezTo>
                    <a:cubicBezTo>
                      <a:pt x="80" y="128"/>
                      <a:pt x="72" y="129"/>
                      <a:pt x="64" y="129"/>
                    </a:cubicBezTo>
                    <a:cubicBezTo>
                      <a:pt x="44" y="129"/>
                      <a:pt x="29" y="123"/>
                      <a:pt x="17" y="112"/>
                    </a:cubicBezTo>
                    <a:cubicBezTo>
                      <a:pt x="6" y="101"/>
                      <a:pt x="0" y="85"/>
                      <a:pt x="0" y="66"/>
                    </a:cubicBezTo>
                    <a:cubicBezTo>
                      <a:pt x="0" y="45"/>
                      <a:pt x="6" y="30"/>
                      <a:pt x="17" y="18"/>
                    </a:cubicBezTo>
                    <a:cubicBezTo>
                      <a:pt x="27" y="6"/>
                      <a:pt x="42" y="0"/>
                      <a:pt x="61" y="0"/>
                    </a:cubicBezTo>
                    <a:cubicBezTo>
                      <a:pt x="77" y="0"/>
                      <a:pt x="90" y="5"/>
                      <a:pt x="100" y="16"/>
                    </a:cubicBezTo>
                    <a:cubicBezTo>
                      <a:pt x="109" y="27"/>
                      <a:pt x="114" y="41"/>
                      <a:pt x="114" y="59"/>
                    </a:cubicBezTo>
                    <a:close/>
                    <a:moveTo>
                      <a:pt x="94" y="53"/>
                    </a:moveTo>
                    <a:cubicBezTo>
                      <a:pt x="94" y="42"/>
                      <a:pt x="91" y="34"/>
                      <a:pt x="85" y="27"/>
                    </a:cubicBezTo>
                    <a:cubicBezTo>
                      <a:pt x="79" y="20"/>
                      <a:pt x="71" y="17"/>
                      <a:pt x="61" y="17"/>
                    </a:cubicBezTo>
                    <a:cubicBezTo>
                      <a:pt x="50" y="17"/>
                      <a:pt x="40" y="20"/>
                      <a:pt x="34" y="27"/>
                    </a:cubicBezTo>
                    <a:cubicBezTo>
                      <a:pt x="27" y="33"/>
                      <a:pt x="23" y="42"/>
                      <a:pt x="22" y="54"/>
                    </a:cubicBezTo>
                    <a:lnTo>
                      <a:pt x="9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34">
                <a:extLst>
                  <a:ext uri="{FF2B5EF4-FFF2-40B4-BE49-F238E27FC236}">
                    <a16:creationId xmlns:a16="http://schemas.microsoft.com/office/drawing/2014/main" id="{8EAB0142-6B33-40D4-A9E5-4CABF96CE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683"/>
                <a:ext cx="37" cy="49"/>
              </a:xfrm>
              <a:custGeom>
                <a:avLst/>
                <a:gdLst>
                  <a:gd name="T0" fmla="*/ 97 w 97"/>
                  <a:gd name="T1" fmla="*/ 8 h 129"/>
                  <a:gd name="T2" fmla="*/ 97 w 97"/>
                  <a:gd name="T3" fmla="*/ 27 h 129"/>
                  <a:gd name="T4" fmla="*/ 80 w 97"/>
                  <a:gd name="T5" fmla="*/ 19 h 129"/>
                  <a:gd name="T6" fmla="*/ 62 w 97"/>
                  <a:gd name="T7" fmla="*/ 17 h 129"/>
                  <a:gd name="T8" fmla="*/ 32 w 97"/>
                  <a:gd name="T9" fmla="*/ 30 h 129"/>
                  <a:gd name="T10" fmla="*/ 21 w 97"/>
                  <a:gd name="T11" fmla="*/ 65 h 129"/>
                  <a:gd name="T12" fmla="*/ 32 w 97"/>
                  <a:gd name="T13" fmla="*/ 100 h 129"/>
                  <a:gd name="T14" fmla="*/ 62 w 97"/>
                  <a:gd name="T15" fmla="*/ 112 h 129"/>
                  <a:gd name="T16" fmla="*/ 80 w 97"/>
                  <a:gd name="T17" fmla="*/ 110 h 129"/>
                  <a:gd name="T18" fmla="*/ 97 w 97"/>
                  <a:gd name="T19" fmla="*/ 103 h 129"/>
                  <a:gd name="T20" fmla="*/ 97 w 97"/>
                  <a:gd name="T21" fmla="*/ 121 h 129"/>
                  <a:gd name="T22" fmla="*/ 79 w 97"/>
                  <a:gd name="T23" fmla="*/ 127 h 129"/>
                  <a:gd name="T24" fmla="*/ 60 w 97"/>
                  <a:gd name="T25" fmla="*/ 129 h 129"/>
                  <a:gd name="T26" fmla="*/ 16 w 97"/>
                  <a:gd name="T27" fmla="*/ 112 h 129"/>
                  <a:gd name="T28" fmla="*/ 0 w 97"/>
                  <a:gd name="T29" fmla="*/ 65 h 129"/>
                  <a:gd name="T30" fmla="*/ 16 w 97"/>
                  <a:gd name="T31" fmla="*/ 17 h 129"/>
                  <a:gd name="T32" fmla="*/ 62 w 97"/>
                  <a:gd name="T33" fmla="*/ 0 h 129"/>
                  <a:gd name="T34" fmla="*/ 80 w 97"/>
                  <a:gd name="T35" fmla="*/ 2 h 129"/>
                  <a:gd name="T36" fmla="*/ 97 w 97"/>
                  <a:gd name="T37" fmla="*/ 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29">
                    <a:moveTo>
                      <a:pt x="97" y="8"/>
                    </a:moveTo>
                    <a:lnTo>
                      <a:pt x="97" y="27"/>
                    </a:lnTo>
                    <a:cubicBezTo>
                      <a:pt x="91" y="23"/>
                      <a:pt x="86" y="21"/>
                      <a:pt x="80" y="19"/>
                    </a:cubicBezTo>
                    <a:cubicBezTo>
                      <a:pt x="74" y="18"/>
                      <a:pt x="68" y="17"/>
                      <a:pt x="62" y="17"/>
                    </a:cubicBezTo>
                    <a:cubicBezTo>
                      <a:pt x="49" y="17"/>
                      <a:pt x="39" y="21"/>
                      <a:pt x="32" y="30"/>
                    </a:cubicBezTo>
                    <a:cubicBezTo>
                      <a:pt x="25" y="38"/>
                      <a:pt x="21" y="50"/>
                      <a:pt x="21" y="65"/>
                    </a:cubicBezTo>
                    <a:cubicBezTo>
                      <a:pt x="21" y="80"/>
                      <a:pt x="25" y="91"/>
                      <a:pt x="32" y="100"/>
                    </a:cubicBezTo>
                    <a:cubicBezTo>
                      <a:pt x="39" y="108"/>
                      <a:pt x="49" y="112"/>
                      <a:pt x="62" y="112"/>
                    </a:cubicBezTo>
                    <a:cubicBezTo>
                      <a:pt x="68" y="112"/>
                      <a:pt x="74" y="111"/>
                      <a:pt x="80" y="110"/>
                    </a:cubicBezTo>
                    <a:cubicBezTo>
                      <a:pt x="86" y="108"/>
                      <a:pt x="91" y="106"/>
                      <a:pt x="97" y="103"/>
                    </a:cubicBezTo>
                    <a:lnTo>
                      <a:pt x="97" y="121"/>
                    </a:lnTo>
                    <a:cubicBezTo>
                      <a:pt x="91" y="124"/>
                      <a:pt x="86" y="126"/>
                      <a:pt x="79" y="127"/>
                    </a:cubicBezTo>
                    <a:cubicBezTo>
                      <a:pt x="73" y="128"/>
                      <a:pt x="67" y="129"/>
                      <a:pt x="60" y="129"/>
                    </a:cubicBezTo>
                    <a:cubicBezTo>
                      <a:pt x="42" y="129"/>
                      <a:pt x="27" y="123"/>
                      <a:pt x="16" y="112"/>
                    </a:cubicBezTo>
                    <a:cubicBezTo>
                      <a:pt x="5" y="100"/>
                      <a:pt x="0" y="84"/>
                      <a:pt x="0" y="65"/>
                    </a:cubicBezTo>
                    <a:cubicBezTo>
                      <a:pt x="0" y="44"/>
                      <a:pt x="5" y="29"/>
                      <a:pt x="16" y="17"/>
                    </a:cubicBezTo>
                    <a:cubicBezTo>
                      <a:pt x="27" y="6"/>
                      <a:pt x="42" y="0"/>
                      <a:pt x="62" y="0"/>
                    </a:cubicBezTo>
                    <a:cubicBezTo>
                      <a:pt x="68" y="0"/>
                      <a:pt x="74" y="1"/>
                      <a:pt x="80" y="2"/>
                    </a:cubicBezTo>
                    <a:cubicBezTo>
                      <a:pt x="86" y="3"/>
                      <a:pt x="91" y="5"/>
                      <a:pt x="97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5">
                <a:extLst>
                  <a:ext uri="{FF2B5EF4-FFF2-40B4-BE49-F238E27FC236}">
                    <a16:creationId xmlns:a16="http://schemas.microsoft.com/office/drawing/2014/main" id="{1B5316DB-405F-4C87-ADAE-B7EC4A9222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4" y="683"/>
                <a:ext cx="42" cy="49"/>
              </a:xfrm>
              <a:custGeom>
                <a:avLst/>
                <a:gdLst>
                  <a:gd name="T0" fmla="*/ 57 w 113"/>
                  <a:gd name="T1" fmla="*/ 17 h 129"/>
                  <a:gd name="T2" fmla="*/ 31 w 113"/>
                  <a:gd name="T3" fmla="*/ 30 h 129"/>
                  <a:gd name="T4" fmla="*/ 22 w 113"/>
                  <a:gd name="T5" fmla="*/ 65 h 129"/>
                  <a:gd name="T6" fmla="*/ 31 w 113"/>
                  <a:gd name="T7" fmla="*/ 99 h 129"/>
                  <a:gd name="T8" fmla="*/ 57 w 113"/>
                  <a:gd name="T9" fmla="*/ 112 h 129"/>
                  <a:gd name="T10" fmla="*/ 82 w 113"/>
                  <a:gd name="T11" fmla="*/ 99 h 129"/>
                  <a:gd name="T12" fmla="*/ 92 w 113"/>
                  <a:gd name="T13" fmla="*/ 65 h 129"/>
                  <a:gd name="T14" fmla="*/ 82 w 113"/>
                  <a:gd name="T15" fmla="*/ 30 h 129"/>
                  <a:gd name="T16" fmla="*/ 57 w 113"/>
                  <a:gd name="T17" fmla="*/ 17 h 129"/>
                  <a:gd name="T18" fmla="*/ 57 w 113"/>
                  <a:gd name="T19" fmla="*/ 0 h 129"/>
                  <a:gd name="T20" fmla="*/ 98 w 113"/>
                  <a:gd name="T21" fmla="*/ 17 h 129"/>
                  <a:gd name="T22" fmla="*/ 113 w 113"/>
                  <a:gd name="T23" fmla="*/ 65 h 129"/>
                  <a:gd name="T24" fmla="*/ 98 w 113"/>
                  <a:gd name="T25" fmla="*/ 112 h 129"/>
                  <a:gd name="T26" fmla="*/ 57 w 113"/>
                  <a:gd name="T27" fmla="*/ 129 h 129"/>
                  <a:gd name="T28" fmla="*/ 15 w 113"/>
                  <a:gd name="T29" fmla="*/ 112 h 129"/>
                  <a:gd name="T30" fmla="*/ 0 w 113"/>
                  <a:gd name="T31" fmla="*/ 65 h 129"/>
                  <a:gd name="T32" fmla="*/ 15 w 113"/>
                  <a:gd name="T33" fmla="*/ 17 h 129"/>
                  <a:gd name="T34" fmla="*/ 57 w 11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129">
                    <a:moveTo>
                      <a:pt x="57" y="17"/>
                    </a:moveTo>
                    <a:cubicBezTo>
                      <a:pt x="46" y="17"/>
                      <a:pt x="37" y="21"/>
                      <a:pt x="31" y="30"/>
                    </a:cubicBezTo>
                    <a:cubicBezTo>
                      <a:pt x="25" y="38"/>
                      <a:pt x="22" y="50"/>
                      <a:pt x="22" y="65"/>
                    </a:cubicBezTo>
                    <a:cubicBezTo>
                      <a:pt x="22" y="79"/>
                      <a:pt x="25" y="91"/>
                      <a:pt x="31" y="99"/>
                    </a:cubicBezTo>
                    <a:cubicBezTo>
                      <a:pt x="37" y="108"/>
                      <a:pt x="46" y="112"/>
                      <a:pt x="57" y="112"/>
                    </a:cubicBezTo>
                    <a:cubicBezTo>
                      <a:pt x="68" y="112"/>
                      <a:pt x="76" y="108"/>
                      <a:pt x="82" y="99"/>
                    </a:cubicBezTo>
                    <a:cubicBezTo>
                      <a:pt x="89" y="91"/>
                      <a:pt x="92" y="79"/>
                      <a:pt x="92" y="65"/>
                    </a:cubicBezTo>
                    <a:cubicBezTo>
                      <a:pt x="92" y="50"/>
                      <a:pt x="89" y="38"/>
                      <a:pt x="82" y="30"/>
                    </a:cubicBezTo>
                    <a:cubicBezTo>
                      <a:pt x="76" y="21"/>
                      <a:pt x="68" y="17"/>
                      <a:pt x="57" y="17"/>
                    </a:cubicBezTo>
                    <a:close/>
                    <a:moveTo>
                      <a:pt x="57" y="0"/>
                    </a:moveTo>
                    <a:cubicBezTo>
                      <a:pt x="74" y="0"/>
                      <a:pt x="88" y="6"/>
                      <a:pt x="98" y="17"/>
                    </a:cubicBezTo>
                    <a:cubicBezTo>
                      <a:pt x="108" y="28"/>
                      <a:pt x="113" y="44"/>
                      <a:pt x="113" y="65"/>
                    </a:cubicBezTo>
                    <a:cubicBezTo>
                      <a:pt x="113" y="85"/>
                      <a:pt x="108" y="100"/>
                      <a:pt x="98" y="112"/>
                    </a:cubicBezTo>
                    <a:cubicBezTo>
                      <a:pt x="88" y="123"/>
                      <a:pt x="74" y="129"/>
                      <a:pt x="57" y="129"/>
                    </a:cubicBezTo>
                    <a:cubicBezTo>
                      <a:pt x="39" y="129"/>
                      <a:pt x="25" y="123"/>
                      <a:pt x="15" y="112"/>
                    </a:cubicBezTo>
                    <a:cubicBezTo>
                      <a:pt x="5" y="100"/>
                      <a:pt x="0" y="85"/>
                      <a:pt x="0" y="65"/>
                    </a:cubicBezTo>
                    <a:cubicBezTo>
                      <a:pt x="0" y="44"/>
                      <a:pt x="5" y="28"/>
                      <a:pt x="15" y="17"/>
                    </a:cubicBezTo>
                    <a:cubicBezTo>
                      <a:pt x="25" y="6"/>
                      <a:pt x="39" y="0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36">
                <a:extLst>
                  <a:ext uri="{FF2B5EF4-FFF2-40B4-BE49-F238E27FC236}">
                    <a16:creationId xmlns:a16="http://schemas.microsoft.com/office/drawing/2014/main" id="{432B9201-41CD-4BFC-A11A-D163C3BC7F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8" y="683"/>
                <a:ext cx="39" cy="49"/>
              </a:xfrm>
              <a:custGeom>
                <a:avLst/>
                <a:gdLst>
                  <a:gd name="T0" fmla="*/ 0 w 103"/>
                  <a:gd name="T1" fmla="*/ 77 h 129"/>
                  <a:gd name="T2" fmla="*/ 0 w 103"/>
                  <a:gd name="T3" fmla="*/ 3 h 129"/>
                  <a:gd name="T4" fmla="*/ 20 w 103"/>
                  <a:gd name="T5" fmla="*/ 3 h 129"/>
                  <a:gd name="T6" fmla="*/ 20 w 103"/>
                  <a:gd name="T7" fmla="*/ 77 h 129"/>
                  <a:gd name="T8" fmla="*/ 27 w 103"/>
                  <a:gd name="T9" fmla="*/ 103 h 129"/>
                  <a:gd name="T10" fmla="*/ 47 w 103"/>
                  <a:gd name="T11" fmla="*/ 112 h 129"/>
                  <a:gd name="T12" fmla="*/ 73 w 103"/>
                  <a:gd name="T13" fmla="*/ 101 h 129"/>
                  <a:gd name="T14" fmla="*/ 83 w 103"/>
                  <a:gd name="T15" fmla="*/ 73 h 129"/>
                  <a:gd name="T16" fmla="*/ 83 w 103"/>
                  <a:gd name="T17" fmla="*/ 3 h 129"/>
                  <a:gd name="T18" fmla="*/ 103 w 103"/>
                  <a:gd name="T19" fmla="*/ 3 h 129"/>
                  <a:gd name="T20" fmla="*/ 103 w 103"/>
                  <a:gd name="T21" fmla="*/ 126 h 129"/>
                  <a:gd name="T22" fmla="*/ 83 w 103"/>
                  <a:gd name="T23" fmla="*/ 126 h 129"/>
                  <a:gd name="T24" fmla="*/ 83 w 103"/>
                  <a:gd name="T25" fmla="*/ 107 h 129"/>
                  <a:gd name="T26" fmla="*/ 65 w 103"/>
                  <a:gd name="T27" fmla="*/ 124 h 129"/>
                  <a:gd name="T28" fmla="*/ 43 w 103"/>
                  <a:gd name="T29" fmla="*/ 129 h 129"/>
                  <a:gd name="T30" fmla="*/ 11 w 103"/>
                  <a:gd name="T31" fmla="*/ 116 h 129"/>
                  <a:gd name="T32" fmla="*/ 0 w 103"/>
                  <a:gd name="T33" fmla="*/ 77 h 129"/>
                  <a:gd name="T34" fmla="*/ 51 w 10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129">
                    <a:moveTo>
                      <a:pt x="0" y="77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77"/>
                    </a:lnTo>
                    <a:cubicBezTo>
                      <a:pt x="20" y="88"/>
                      <a:pt x="22" y="97"/>
                      <a:pt x="27" y="103"/>
                    </a:cubicBezTo>
                    <a:cubicBezTo>
                      <a:pt x="31" y="109"/>
                      <a:pt x="38" y="112"/>
                      <a:pt x="47" y="112"/>
                    </a:cubicBezTo>
                    <a:cubicBezTo>
                      <a:pt x="58" y="112"/>
                      <a:pt x="67" y="108"/>
                      <a:pt x="73" y="101"/>
                    </a:cubicBezTo>
                    <a:cubicBezTo>
                      <a:pt x="79" y="94"/>
                      <a:pt x="83" y="85"/>
                      <a:pt x="83" y="73"/>
                    </a:cubicBezTo>
                    <a:lnTo>
                      <a:pt x="83" y="3"/>
                    </a:lnTo>
                    <a:lnTo>
                      <a:pt x="103" y="3"/>
                    </a:ln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107"/>
                    </a:lnTo>
                    <a:cubicBezTo>
                      <a:pt x="78" y="115"/>
                      <a:pt x="72" y="120"/>
                      <a:pt x="65" y="124"/>
                    </a:cubicBezTo>
                    <a:cubicBezTo>
                      <a:pt x="59" y="127"/>
                      <a:pt x="52" y="129"/>
                      <a:pt x="43" y="129"/>
                    </a:cubicBezTo>
                    <a:cubicBezTo>
                      <a:pt x="29" y="129"/>
                      <a:pt x="18" y="125"/>
                      <a:pt x="11" y="116"/>
                    </a:cubicBezTo>
                    <a:cubicBezTo>
                      <a:pt x="3" y="107"/>
                      <a:pt x="0" y="94"/>
                      <a:pt x="0" y="77"/>
                    </a:cubicBezTo>
                    <a:close/>
                    <a:moveTo>
                      <a:pt x="51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7">
                <a:extLst>
                  <a:ext uri="{FF2B5EF4-FFF2-40B4-BE49-F238E27FC236}">
                    <a16:creationId xmlns:a16="http://schemas.microsoft.com/office/drawing/2014/main" id="{9B512DEA-C56A-492A-A584-DB7001185E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2" y="683"/>
                <a:ext cx="42" cy="66"/>
              </a:xfrm>
              <a:custGeom>
                <a:avLst/>
                <a:gdLst>
                  <a:gd name="T0" fmla="*/ 20 w 110"/>
                  <a:gd name="T1" fmla="*/ 107 h 173"/>
                  <a:gd name="T2" fmla="*/ 20 w 110"/>
                  <a:gd name="T3" fmla="*/ 173 h 173"/>
                  <a:gd name="T4" fmla="*/ 0 w 110"/>
                  <a:gd name="T5" fmla="*/ 173 h 173"/>
                  <a:gd name="T6" fmla="*/ 0 w 110"/>
                  <a:gd name="T7" fmla="*/ 3 h 173"/>
                  <a:gd name="T8" fmla="*/ 20 w 110"/>
                  <a:gd name="T9" fmla="*/ 3 h 173"/>
                  <a:gd name="T10" fmla="*/ 20 w 110"/>
                  <a:gd name="T11" fmla="*/ 22 h 173"/>
                  <a:gd name="T12" fmla="*/ 36 w 110"/>
                  <a:gd name="T13" fmla="*/ 5 h 173"/>
                  <a:gd name="T14" fmla="*/ 59 w 110"/>
                  <a:gd name="T15" fmla="*/ 0 h 173"/>
                  <a:gd name="T16" fmla="*/ 96 w 110"/>
                  <a:gd name="T17" fmla="*/ 18 h 173"/>
                  <a:gd name="T18" fmla="*/ 110 w 110"/>
                  <a:gd name="T19" fmla="*/ 65 h 173"/>
                  <a:gd name="T20" fmla="*/ 96 w 110"/>
                  <a:gd name="T21" fmla="*/ 111 h 173"/>
                  <a:gd name="T22" fmla="*/ 59 w 110"/>
                  <a:gd name="T23" fmla="*/ 129 h 173"/>
                  <a:gd name="T24" fmla="*/ 36 w 110"/>
                  <a:gd name="T25" fmla="*/ 124 h 173"/>
                  <a:gd name="T26" fmla="*/ 20 w 110"/>
                  <a:gd name="T27" fmla="*/ 107 h 173"/>
                  <a:gd name="T28" fmla="*/ 89 w 110"/>
                  <a:gd name="T29" fmla="*/ 65 h 173"/>
                  <a:gd name="T30" fmla="*/ 80 w 110"/>
                  <a:gd name="T31" fmla="*/ 30 h 173"/>
                  <a:gd name="T32" fmla="*/ 54 w 110"/>
                  <a:gd name="T33" fmla="*/ 17 h 173"/>
                  <a:gd name="T34" fmla="*/ 29 w 110"/>
                  <a:gd name="T35" fmla="*/ 30 h 173"/>
                  <a:gd name="T36" fmla="*/ 20 w 110"/>
                  <a:gd name="T37" fmla="*/ 65 h 173"/>
                  <a:gd name="T38" fmla="*/ 29 w 110"/>
                  <a:gd name="T39" fmla="*/ 100 h 173"/>
                  <a:gd name="T40" fmla="*/ 54 w 110"/>
                  <a:gd name="T41" fmla="*/ 112 h 173"/>
                  <a:gd name="T42" fmla="*/ 80 w 110"/>
                  <a:gd name="T43" fmla="*/ 100 h 173"/>
                  <a:gd name="T44" fmla="*/ 89 w 110"/>
                  <a:gd name="T45" fmla="*/ 6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173">
                    <a:moveTo>
                      <a:pt x="20" y="107"/>
                    </a:moveTo>
                    <a:lnTo>
                      <a:pt x="20" y="173"/>
                    </a:lnTo>
                    <a:lnTo>
                      <a:pt x="0" y="17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4" y="14"/>
                      <a:pt x="30" y="9"/>
                      <a:pt x="36" y="5"/>
                    </a:cubicBezTo>
                    <a:cubicBezTo>
                      <a:pt x="43" y="2"/>
                      <a:pt x="50" y="0"/>
                      <a:pt x="59" y="0"/>
                    </a:cubicBezTo>
                    <a:cubicBezTo>
                      <a:pt x="74" y="0"/>
                      <a:pt x="86" y="6"/>
                      <a:pt x="96" y="18"/>
                    </a:cubicBezTo>
                    <a:cubicBezTo>
                      <a:pt x="105" y="30"/>
                      <a:pt x="110" y="45"/>
                      <a:pt x="110" y="65"/>
                    </a:cubicBezTo>
                    <a:cubicBezTo>
                      <a:pt x="110" y="84"/>
                      <a:pt x="105" y="99"/>
                      <a:pt x="96" y="111"/>
                    </a:cubicBezTo>
                    <a:cubicBezTo>
                      <a:pt x="86" y="123"/>
                      <a:pt x="74" y="129"/>
                      <a:pt x="59" y="129"/>
                    </a:cubicBezTo>
                    <a:cubicBezTo>
                      <a:pt x="50" y="129"/>
                      <a:pt x="43" y="127"/>
                      <a:pt x="36" y="124"/>
                    </a:cubicBezTo>
                    <a:cubicBezTo>
                      <a:pt x="30" y="120"/>
                      <a:pt x="24" y="115"/>
                      <a:pt x="20" y="107"/>
                    </a:cubicBezTo>
                    <a:close/>
                    <a:moveTo>
                      <a:pt x="89" y="65"/>
                    </a:moveTo>
                    <a:cubicBezTo>
                      <a:pt x="89" y="50"/>
                      <a:pt x="86" y="38"/>
                      <a:pt x="80" y="30"/>
                    </a:cubicBezTo>
                    <a:cubicBezTo>
                      <a:pt x="73" y="21"/>
                      <a:pt x="65" y="17"/>
                      <a:pt x="54" y="17"/>
                    </a:cubicBezTo>
                    <a:cubicBezTo>
                      <a:pt x="44" y="17"/>
                      <a:pt x="35" y="21"/>
                      <a:pt x="29" y="30"/>
                    </a:cubicBezTo>
                    <a:cubicBezTo>
                      <a:pt x="23" y="38"/>
                      <a:pt x="20" y="50"/>
                      <a:pt x="20" y="65"/>
                    </a:cubicBezTo>
                    <a:cubicBezTo>
                      <a:pt x="20" y="79"/>
                      <a:pt x="23" y="91"/>
                      <a:pt x="29" y="100"/>
                    </a:cubicBezTo>
                    <a:cubicBezTo>
                      <a:pt x="35" y="108"/>
                      <a:pt x="44" y="112"/>
                      <a:pt x="54" y="112"/>
                    </a:cubicBezTo>
                    <a:cubicBezTo>
                      <a:pt x="65" y="112"/>
                      <a:pt x="73" y="108"/>
                      <a:pt x="80" y="100"/>
                    </a:cubicBezTo>
                    <a:cubicBezTo>
                      <a:pt x="86" y="91"/>
                      <a:pt x="89" y="79"/>
                      <a:pt x="89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38">
                <a:extLst>
                  <a:ext uri="{FF2B5EF4-FFF2-40B4-BE49-F238E27FC236}">
                    <a16:creationId xmlns:a16="http://schemas.microsoft.com/office/drawing/2014/main" id="{AB549A80-A7A0-49B0-8932-BB5E692C7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667"/>
                <a:ext cx="8" cy="6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9">
                <a:extLst>
                  <a:ext uri="{FF2B5EF4-FFF2-40B4-BE49-F238E27FC236}">
                    <a16:creationId xmlns:a16="http://schemas.microsoft.com/office/drawing/2014/main" id="{0F869493-22BA-4DBB-89CB-3D8C578043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30" y="667"/>
                <a:ext cx="8" cy="64"/>
              </a:xfrm>
              <a:custGeom>
                <a:avLst/>
                <a:gdLst>
                  <a:gd name="T0" fmla="*/ 0 w 20"/>
                  <a:gd name="T1" fmla="*/ 48 h 171"/>
                  <a:gd name="T2" fmla="*/ 20 w 20"/>
                  <a:gd name="T3" fmla="*/ 48 h 171"/>
                  <a:gd name="T4" fmla="*/ 20 w 20"/>
                  <a:gd name="T5" fmla="*/ 171 h 171"/>
                  <a:gd name="T6" fmla="*/ 0 w 20"/>
                  <a:gd name="T7" fmla="*/ 171 h 171"/>
                  <a:gd name="T8" fmla="*/ 0 w 20"/>
                  <a:gd name="T9" fmla="*/ 48 h 171"/>
                  <a:gd name="T10" fmla="*/ 0 w 20"/>
                  <a:gd name="T11" fmla="*/ 0 h 171"/>
                  <a:gd name="T12" fmla="*/ 20 w 20"/>
                  <a:gd name="T13" fmla="*/ 0 h 171"/>
                  <a:gd name="T14" fmla="*/ 20 w 20"/>
                  <a:gd name="T15" fmla="*/ 26 h 171"/>
                  <a:gd name="T16" fmla="*/ 0 w 20"/>
                  <a:gd name="T17" fmla="*/ 26 h 171"/>
                  <a:gd name="T18" fmla="*/ 0 w 2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1">
                    <a:moveTo>
                      <a:pt x="0" y="48"/>
                    </a:moveTo>
                    <a:lnTo>
                      <a:pt x="20" y="48"/>
                    </a:lnTo>
                    <a:lnTo>
                      <a:pt x="20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40">
                <a:extLst>
                  <a:ext uri="{FF2B5EF4-FFF2-40B4-BE49-F238E27FC236}">
                    <a16:creationId xmlns:a16="http://schemas.microsoft.com/office/drawing/2014/main" id="{41380CA1-B978-495B-880A-F2B29ED3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683"/>
                <a:ext cx="39" cy="48"/>
              </a:xfrm>
              <a:custGeom>
                <a:avLst/>
                <a:gdLst>
                  <a:gd name="T0" fmla="*/ 103 w 103"/>
                  <a:gd name="T1" fmla="*/ 52 h 126"/>
                  <a:gd name="T2" fmla="*/ 103 w 103"/>
                  <a:gd name="T3" fmla="*/ 126 h 126"/>
                  <a:gd name="T4" fmla="*/ 82 w 103"/>
                  <a:gd name="T5" fmla="*/ 126 h 126"/>
                  <a:gd name="T6" fmla="*/ 82 w 103"/>
                  <a:gd name="T7" fmla="*/ 52 h 126"/>
                  <a:gd name="T8" fmla="*/ 76 w 103"/>
                  <a:gd name="T9" fmla="*/ 26 h 126"/>
                  <a:gd name="T10" fmla="*/ 55 w 103"/>
                  <a:gd name="T11" fmla="*/ 17 h 126"/>
                  <a:gd name="T12" fmla="*/ 29 w 103"/>
                  <a:gd name="T13" fmla="*/ 28 h 126"/>
                  <a:gd name="T14" fmla="*/ 20 w 103"/>
                  <a:gd name="T15" fmla="*/ 56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3 h 126"/>
                  <a:gd name="T22" fmla="*/ 20 w 103"/>
                  <a:gd name="T23" fmla="*/ 3 h 126"/>
                  <a:gd name="T24" fmla="*/ 20 w 103"/>
                  <a:gd name="T25" fmla="*/ 22 h 126"/>
                  <a:gd name="T26" fmla="*/ 37 w 103"/>
                  <a:gd name="T27" fmla="*/ 5 h 126"/>
                  <a:gd name="T28" fmla="*/ 60 w 103"/>
                  <a:gd name="T29" fmla="*/ 0 h 126"/>
                  <a:gd name="T30" fmla="*/ 92 w 103"/>
                  <a:gd name="T31" fmla="*/ 13 h 126"/>
                  <a:gd name="T32" fmla="*/ 103 w 103"/>
                  <a:gd name="T33" fmla="*/ 5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2"/>
                    </a:moveTo>
                    <a:lnTo>
                      <a:pt x="103" y="126"/>
                    </a:lnTo>
                    <a:lnTo>
                      <a:pt x="82" y="126"/>
                    </a:lnTo>
                    <a:lnTo>
                      <a:pt x="82" y="52"/>
                    </a:lnTo>
                    <a:cubicBezTo>
                      <a:pt x="82" y="41"/>
                      <a:pt x="80" y="32"/>
                      <a:pt x="76" y="26"/>
                    </a:cubicBezTo>
                    <a:cubicBezTo>
                      <a:pt x="71" y="20"/>
                      <a:pt x="64" y="17"/>
                      <a:pt x="55" y="17"/>
                    </a:cubicBezTo>
                    <a:cubicBezTo>
                      <a:pt x="44" y="17"/>
                      <a:pt x="36" y="21"/>
                      <a:pt x="29" y="28"/>
                    </a:cubicBezTo>
                    <a:cubicBezTo>
                      <a:pt x="23" y="35"/>
                      <a:pt x="20" y="44"/>
                      <a:pt x="20" y="56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5" y="15"/>
                      <a:pt x="30" y="9"/>
                      <a:pt x="37" y="5"/>
                    </a:cubicBezTo>
                    <a:cubicBezTo>
                      <a:pt x="43" y="2"/>
                      <a:pt x="51" y="0"/>
                      <a:pt x="60" y="0"/>
                    </a:cubicBezTo>
                    <a:cubicBezTo>
                      <a:pt x="74" y="0"/>
                      <a:pt x="84" y="4"/>
                      <a:pt x="92" y="13"/>
                    </a:cubicBezTo>
                    <a:cubicBezTo>
                      <a:pt x="99" y="22"/>
                      <a:pt x="103" y="35"/>
                      <a:pt x="103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41">
                <a:extLst>
                  <a:ext uri="{FF2B5EF4-FFF2-40B4-BE49-F238E27FC236}">
                    <a16:creationId xmlns:a16="http://schemas.microsoft.com/office/drawing/2014/main" id="{DE4B0E73-A0D6-44FC-BED6-D001AD92F8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4" y="683"/>
                <a:ext cx="41" cy="66"/>
              </a:xfrm>
              <a:custGeom>
                <a:avLst/>
                <a:gdLst>
                  <a:gd name="T0" fmla="*/ 90 w 110"/>
                  <a:gd name="T1" fmla="*/ 63 h 173"/>
                  <a:gd name="T2" fmla="*/ 81 w 110"/>
                  <a:gd name="T3" fmla="*/ 29 h 173"/>
                  <a:gd name="T4" fmla="*/ 55 w 110"/>
                  <a:gd name="T5" fmla="*/ 17 h 173"/>
                  <a:gd name="T6" fmla="*/ 30 w 110"/>
                  <a:gd name="T7" fmla="*/ 29 h 173"/>
                  <a:gd name="T8" fmla="*/ 21 w 110"/>
                  <a:gd name="T9" fmla="*/ 63 h 173"/>
                  <a:gd name="T10" fmla="*/ 30 w 110"/>
                  <a:gd name="T11" fmla="*/ 97 h 173"/>
                  <a:gd name="T12" fmla="*/ 55 w 110"/>
                  <a:gd name="T13" fmla="*/ 109 h 173"/>
                  <a:gd name="T14" fmla="*/ 81 w 110"/>
                  <a:gd name="T15" fmla="*/ 97 h 173"/>
                  <a:gd name="T16" fmla="*/ 90 w 110"/>
                  <a:gd name="T17" fmla="*/ 63 h 173"/>
                  <a:gd name="T18" fmla="*/ 110 w 110"/>
                  <a:gd name="T19" fmla="*/ 111 h 173"/>
                  <a:gd name="T20" fmla="*/ 96 w 110"/>
                  <a:gd name="T21" fmla="*/ 157 h 173"/>
                  <a:gd name="T22" fmla="*/ 53 w 110"/>
                  <a:gd name="T23" fmla="*/ 173 h 173"/>
                  <a:gd name="T24" fmla="*/ 33 w 110"/>
                  <a:gd name="T25" fmla="*/ 171 h 173"/>
                  <a:gd name="T26" fmla="*/ 15 w 110"/>
                  <a:gd name="T27" fmla="*/ 166 h 173"/>
                  <a:gd name="T28" fmla="*/ 15 w 110"/>
                  <a:gd name="T29" fmla="*/ 147 h 173"/>
                  <a:gd name="T30" fmla="*/ 33 w 110"/>
                  <a:gd name="T31" fmla="*/ 154 h 173"/>
                  <a:gd name="T32" fmla="*/ 50 w 110"/>
                  <a:gd name="T33" fmla="*/ 156 h 173"/>
                  <a:gd name="T34" fmla="*/ 80 w 110"/>
                  <a:gd name="T35" fmla="*/ 146 h 173"/>
                  <a:gd name="T36" fmla="*/ 90 w 110"/>
                  <a:gd name="T37" fmla="*/ 114 h 173"/>
                  <a:gd name="T38" fmla="*/ 90 w 110"/>
                  <a:gd name="T39" fmla="*/ 104 h 173"/>
                  <a:gd name="T40" fmla="*/ 74 w 110"/>
                  <a:gd name="T41" fmla="*/ 121 h 173"/>
                  <a:gd name="T42" fmla="*/ 50 w 110"/>
                  <a:gd name="T43" fmla="*/ 126 h 173"/>
                  <a:gd name="T44" fmla="*/ 14 w 110"/>
                  <a:gd name="T45" fmla="*/ 109 h 173"/>
                  <a:gd name="T46" fmla="*/ 0 w 110"/>
                  <a:gd name="T47" fmla="*/ 63 h 173"/>
                  <a:gd name="T48" fmla="*/ 14 w 110"/>
                  <a:gd name="T49" fmla="*/ 17 h 173"/>
                  <a:gd name="T50" fmla="*/ 50 w 110"/>
                  <a:gd name="T51" fmla="*/ 0 h 173"/>
                  <a:gd name="T52" fmla="*/ 74 w 110"/>
                  <a:gd name="T53" fmla="*/ 5 h 173"/>
                  <a:gd name="T54" fmla="*/ 90 w 110"/>
                  <a:gd name="T55" fmla="*/ 22 h 173"/>
                  <a:gd name="T56" fmla="*/ 90 w 110"/>
                  <a:gd name="T57" fmla="*/ 3 h 173"/>
                  <a:gd name="T58" fmla="*/ 110 w 110"/>
                  <a:gd name="T59" fmla="*/ 3 h 173"/>
                  <a:gd name="T60" fmla="*/ 110 w 110"/>
                  <a:gd name="T61" fmla="*/ 11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0" h="173">
                    <a:moveTo>
                      <a:pt x="90" y="63"/>
                    </a:moveTo>
                    <a:cubicBezTo>
                      <a:pt x="90" y="48"/>
                      <a:pt x="87" y="37"/>
                      <a:pt x="81" y="29"/>
                    </a:cubicBezTo>
                    <a:cubicBezTo>
                      <a:pt x="75" y="21"/>
                      <a:pt x="66" y="17"/>
                      <a:pt x="55" y="17"/>
                    </a:cubicBezTo>
                    <a:cubicBezTo>
                      <a:pt x="45" y="17"/>
                      <a:pt x="36" y="21"/>
                      <a:pt x="30" y="29"/>
                    </a:cubicBezTo>
                    <a:cubicBezTo>
                      <a:pt x="24" y="37"/>
                      <a:pt x="21" y="48"/>
                      <a:pt x="21" y="63"/>
                    </a:cubicBezTo>
                    <a:cubicBezTo>
                      <a:pt x="21" y="78"/>
                      <a:pt x="24" y="89"/>
                      <a:pt x="30" y="97"/>
                    </a:cubicBezTo>
                    <a:cubicBezTo>
                      <a:pt x="36" y="105"/>
                      <a:pt x="45" y="109"/>
                      <a:pt x="55" y="109"/>
                    </a:cubicBezTo>
                    <a:cubicBezTo>
                      <a:pt x="66" y="109"/>
                      <a:pt x="75" y="105"/>
                      <a:pt x="81" y="97"/>
                    </a:cubicBezTo>
                    <a:cubicBezTo>
                      <a:pt x="87" y="89"/>
                      <a:pt x="90" y="78"/>
                      <a:pt x="90" y="63"/>
                    </a:cubicBezTo>
                    <a:close/>
                    <a:moveTo>
                      <a:pt x="110" y="111"/>
                    </a:moveTo>
                    <a:cubicBezTo>
                      <a:pt x="110" y="132"/>
                      <a:pt x="105" y="147"/>
                      <a:pt x="96" y="157"/>
                    </a:cubicBezTo>
                    <a:cubicBezTo>
                      <a:pt x="87" y="168"/>
                      <a:pt x="73" y="173"/>
                      <a:pt x="53" y="173"/>
                    </a:cubicBezTo>
                    <a:cubicBezTo>
                      <a:pt x="46" y="173"/>
                      <a:pt x="40" y="172"/>
                      <a:pt x="33" y="171"/>
                    </a:cubicBezTo>
                    <a:cubicBezTo>
                      <a:pt x="27" y="170"/>
                      <a:pt x="21" y="168"/>
                      <a:pt x="15" y="166"/>
                    </a:cubicBezTo>
                    <a:lnTo>
                      <a:pt x="15" y="147"/>
                    </a:lnTo>
                    <a:cubicBezTo>
                      <a:pt x="21" y="150"/>
                      <a:pt x="27" y="152"/>
                      <a:pt x="33" y="154"/>
                    </a:cubicBezTo>
                    <a:cubicBezTo>
                      <a:pt x="38" y="155"/>
                      <a:pt x="44" y="156"/>
                      <a:pt x="50" y="156"/>
                    </a:cubicBezTo>
                    <a:cubicBezTo>
                      <a:pt x="63" y="156"/>
                      <a:pt x="73" y="153"/>
                      <a:pt x="80" y="146"/>
                    </a:cubicBezTo>
                    <a:cubicBezTo>
                      <a:pt x="87" y="139"/>
                      <a:pt x="90" y="128"/>
                      <a:pt x="90" y="114"/>
                    </a:cubicBezTo>
                    <a:lnTo>
                      <a:pt x="90" y="104"/>
                    </a:lnTo>
                    <a:cubicBezTo>
                      <a:pt x="86" y="112"/>
                      <a:pt x="80" y="117"/>
                      <a:pt x="74" y="121"/>
                    </a:cubicBezTo>
                    <a:cubicBezTo>
                      <a:pt x="67" y="124"/>
                      <a:pt x="60" y="126"/>
                      <a:pt x="50" y="126"/>
                    </a:cubicBezTo>
                    <a:cubicBezTo>
                      <a:pt x="35" y="126"/>
                      <a:pt x="23" y="120"/>
                      <a:pt x="14" y="109"/>
                    </a:cubicBezTo>
                    <a:cubicBezTo>
                      <a:pt x="5" y="97"/>
                      <a:pt x="0" y="82"/>
                      <a:pt x="0" y="63"/>
                    </a:cubicBezTo>
                    <a:cubicBezTo>
                      <a:pt x="0" y="44"/>
                      <a:pt x="5" y="29"/>
                      <a:pt x="14" y="17"/>
                    </a:cubicBezTo>
                    <a:cubicBezTo>
                      <a:pt x="23" y="6"/>
                      <a:pt x="35" y="0"/>
                      <a:pt x="50" y="0"/>
                    </a:cubicBezTo>
                    <a:cubicBezTo>
                      <a:pt x="60" y="0"/>
                      <a:pt x="67" y="2"/>
                      <a:pt x="74" y="5"/>
                    </a:cubicBezTo>
                    <a:cubicBezTo>
                      <a:pt x="80" y="9"/>
                      <a:pt x="86" y="14"/>
                      <a:pt x="90" y="22"/>
                    </a:cubicBezTo>
                    <a:lnTo>
                      <a:pt x="90" y="3"/>
                    </a:lnTo>
                    <a:lnTo>
                      <a:pt x="110" y="3"/>
                    </a:lnTo>
                    <a:lnTo>
                      <a:pt x="11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42">
                <a:extLst>
                  <a:ext uri="{FF2B5EF4-FFF2-40B4-BE49-F238E27FC236}">
                    <a16:creationId xmlns:a16="http://schemas.microsoft.com/office/drawing/2014/main" id="{4591B031-EAF3-4636-AEA9-FED24CCAAA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83" y="772"/>
                <a:ext cx="41" cy="66"/>
              </a:xfrm>
              <a:custGeom>
                <a:avLst/>
                <a:gdLst>
                  <a:gd name="T0" fmla="*/ 89 w 110"/>
                  <a:gd name="T1" fmla="*/ 110 h 174"/>
                  <a:gd name="T2" fmla="*/ 80 w 110"/>
                  <a:gd name="T3" fmla="*/ 75 h 174"/>
                  <a:gd name="T4" fmla="*/ 55 w 110"/>
                  <a:gd name="T5" fmla="*/ 62 h 174"/>
                  <a:gd name="T6" fmla="*/ 29 w 110"/>
                  <a:gd name="T7" fmla="*/ 75 h 174"/>
                  <a:gd name="T8" fmla="*/ 20 w 110"/>
                  <a:gd name="T9" fmla="*/ 110 h 174"/>
                  <a:gd name="T10" fmla="*/ 29 w 110"/>
                  <a:gd name="T11" fmla="*/ 145 h 174"/>
                  <a:gd name="T12" fmla="*/ 55 w 110"/>
                  <a:gd name="T13" fmla="*/ 157 h 174"/>
                  <a:gd name="T14" fmla="*/ 80 w 110"/>
                  <a:gd name="T15" fmla="*/ 145 h 174"/>
                  <a:gd name="T16" fmla="*/ 89 w 110"/>
                  <a:gd name="T17" fmla="*/ 110 h 174"/>
                  <a:gd name="T18" fmla="*/ 20 w 110"/>
                  <a:gd name="T19" fmla="*/ 67 h 174"/>
                  <a:gd name="T20" fmla="*/ 36 w 110"/>
                  <a:gd name="T21" fmla="*/ 51 h 174"/>
                  <a:gd name="T22" fmla="*/ 60 w 110"/>
                  <a:gd name="T23" fmla="*/ 45 h 174"/>
                  <a:gd name="T24" fmla="*/ 96 w 110"/>
                  <a:gd name="T25" fmla="*/ 63 h 174"/>
                  <a:gd name="T26" fmla="*/ 110 w 110"/>
                  <a:gd name="T27" fmla="*/ 110 h 174"/>
                  <a:gd name="T28" fmla="*/ 96 w 110"/>
                  <a:gd name="T29" fmla="*/ 157 h 174"/>
                  <a:gd name="T30" fmla="*/ 60 w 110"/>
                  <a:gd name="T31" fmla="*/ 174 h 174"/>
                  <a:gd name="T32" fmla="*/ 36 w 110"/>
                  <a:gd name="T33" fmla="*/ 169 h 174"/>
                  <a:gd name="T34" fmla="*/ 20 w 110"/>
                  <a:gd name="T35" fmla="*/ 153 h 174"/>
                  <a:gd name="T36" fmla="*/ 20 w 110"/>
                  <a:gd name="T37" fmla="*/ 171 h 174"/>
                  <a:gd name="T38" fmla="*/ 0 w 110"/>
                  <a:gd name="T39" fmla="*/ 171 h 174"/>
                  <a:gd name="T40" fmla="*/ 0 w 110"/>
                  <a:gd name="T41" fmla="*/ 0 h 174"/>
                  <a:gd name="T42" fmla="*/ 20 w 110"/>
                  <a:gd name="T43" fmla="*/ 0 h 174"/>
                  <a:gd name="T44" fmla="*/ 20 w 110"/>
                  <a:gd name="T45" fmla="*/ 67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174">
                    <a:moveTo>
                      <a:pt x="89" y="110"/>
                    </a:moveTo>
                    <a:cubicBezTo>
                      <a:pt x="89" y="95"/>
                      <a:pt x="86" y="83"/>
                      <a:pt x="80" y="75"/>
                    </a:cubicBezTo>
                    <a:cubicBezTo>
                      <a:pt x="74" y="66"/>
                      <a:pt x="65" y="62"/>
                      <a:pt x="55" y="62"/>
                    </a:cubicBezTo>
                    <a:cubicBezTo>
                      <a:pt x="44" y="62"/>
                      <a:pt x="36" y="66"/>
                      <a:pt x="29" y="75"/>
                    </a:cubicBezTo>
                    <a:cubicBezTo>
                      <a:pt x="23" y="83"/>
                      <a:pt x="20" y="95"/>
                      <a:pt x="20" y="110"/>
                    </a:cubicBezTo>
                    <a:cubicBezTo>
                      <a:pt x="20" y="125"/>
                      <a:pt x="23" y="136"/>
                      <a:pt x="29" y="145"/>
                    </a:cubicBezTo>
                    <a:cubicBezTo>
                      <a:pt x="36" y="153"/>
                      <a:pt x="44" y="157"/>
                      <a:pt x="55" y="157"/>
                    </a:cubicBezTo>
                    <a:cubicBezTo>
                      <a:pt x="65" y="157"/>
                      <a:pt x="74" y="153"/>
                      <a:pt x="80" y="145"/>
                    </a:cubicBezTo>
                    <a:cubicBezTo>
                      <a:pt x="86" y="136"/>
                      <a:pt x="89" y="125"/>
                      <a:pt x="89" y="110"/>
                    </a:cubicBezTo>
                    <a:close/>
                    <a:moveTo>
                      <a:pt x="20" y="67"/>
                    </a:moveTo>
                    <a:cubicBezTo>
                      <a:pt x="25" y="59"/>
                      <a:pt x="30" y="54"/>
                      <a:pt x="36" y="51"/>
                    </a:cubicBezTo>
                    <a:cubicBezTo>
                      <a:pt x="43" y="47"/>
                      <a:pt x="51" y="45"/>
                      <a:pt x="60" y="45"/>
                    </a:cubicBezTo>
                    <a:cubicBezTo>
                      <a:pt x="75" y="45"/>
                      <a:pt x="87" y="51"/>
                      <a:pt x="96" y="63"/>
                    </a:cubicBezTo>
                    <a:cubicBezTo>
                      <a:pt x="105" y="75"/>
                      <a:pt x="110" y="90"/>
                      <a:pt x="110" y="110"/>
                    </a:cubicBezTo>
                    <a:cubicBezTo>
                      <a:pt x="110" y="129"/>
                      <a:pt x="105" y="145"/>
                      <a:pt x="96" y="157"/>
                    </a:cubicBezTo>
                    <a:cubicBezTo>
                      <a:pt x="87" y="168"/>
                      <a:pt x="75" y="174"/>
                      <a:pt x="60" y="174"/>
                    </a:cubicBezTo>
                    <a:cubicBezTo>
                      <a:pt x="51" y="174"/>
                      <a:pt x="43" y="173"/>
                      <a:pt x="36" y="169"/>
                    </a:cubicBezTo>
                    <a:cubicBezTo>
                      <a:pt x="30" y="166"/>
                      <a:pt x="25" y="160"/>
                      <a:pt x="20" y="153"/>
                    </a:cubicBezTo>
                    <a:lnTo>
                      <a:pt x="20" y="17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43">
                <a:extLst>
                  <a:ext uri="{FF2B5EF4-FFF2-40B4-BE49-F238E27FC236}">
                    <a16:creationId xmlns:a16="http://schemas.microsoft.com/office/drawing/2014/main" id="{4C44FC09-CDC6-4EAE-9961-8B576B49C9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36" y="789"/>
                <a:ext cx="39" cy="49"/>
              </a:xfrm>
              <a:custGeom>
                <a:avLst/>
                <a:gdLst>
                  <a:gd name="T0" fmla="*/ 0 w 103"/>
                  <a:gd name="T1" fmla="*/ 78 h 129"/>
                  <a:gd name="T2" fmla="*/ 0 w 103"/>
                  <a:gd name="T3" fmla="*/ 3 h 129"/>
                  <a:gd name="T4" fmla="*/ 20 w 103"/>
                  <a:gd name="T5" fmla="*/ 3 h 129"/>
                  <a:gd name="T6" fmla="*/ 20 w 103"/>
                  <a:gd name="T7" fmla="*/ 77 h 129"/>
                  <a:gd name="T8" fmla="*/ 27 w 103"/>
                  <a:gd name="T9" fmla="*/ 103 h 129"/>
                  <a:gd name="T10" fmla="*/ 47 w 103"/>
                  <a:gd name="T11" fmla="*/ 112 h 129"/>
                  <a:gd name="T12" fmla="*/ 73 w 103"/>
                  <a:gd name="T13" fmla="*/ 101 h 129"/>
                  <a:gd name="T14" fmla="*/ 82 w 103"/>
                  <a:gd name="T15" fmla="*/ 73 h 129"/>
                  <a:gd name="T16" fmla="*/ 82 w 103"/>
                  <a:gd name="T17" fmla="*/ 3 h 129"/>
                  <a:gd name="T18" fmla="*/ 103 w 103"/>
                  <a:gd name="T19" fmla="*/ 3 h 129"/>
                  <a:gd name="T20" fmla="*/ 103 w 103"/>
                  <a:gd name="T21" fmla="*/ 126 h 129"/>
                  <a:gd name="T22" fmla="*/ 82 w 103"/>
                  <a:gd name="T23" fmla="*/ 126 h 129"/>
                  <a:gd name="T24" fmla="*/ 82 w 103"/>
                  <a:gd name="T25" fmla="*/ 107 h 129"/>
                  <a:gd name="T26" fmla="*/ 65 w 103"/>
                  <a:gd name="T27" fmla="*/ 124 h 129"/>
                  <a:gd name="T28" fmla="*/ 43 w 103"/>
                  <a:gd name="T29" fmla="*/ 129 h 129"/>
                  <a:gd name="T30" fmla="*/ 11 w 103"/>
                  <a:gd name="T31" fmla="*/ 116 h 129"/>
                  <a:gd name="T32" fmla="*/ 0 w 103"/>
                  <a:gd name="T33" fmla="*/ 78 h 129"/>
                  <a:gd name="T34" fmla="*/ 50 w 10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129">
                    <a:moveTo>
                      <a:pt x="0" y="78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77"/>
                    </a:lnTo>
                    <a:cubicBezTo>
                      <a:pt x="20" y="89"/>
                      <a:pt x="22" y="97"/>
                      <a:pt x="27" y="103"/>
                    </a:cubicBezTo>
                    <a:cubicBezTo>
                      <a:pt x="31" y="109"/>
                      <a:pt x="38" y="112"/>
                      <a:pt x="47" y="112"/>
                    </a:cubicBezTo>
                    <a:cubicBezTo>
                      <a:pt x="58" y="112"/>
                      <a:pt x="67" y="108"/>
                      <a:pt x="73" y="101"/>
                    </a:cubicBezTo>
                    <a:cubicBezTo>
                      <a:pt x="79" y="94"/>
                      <a:pt x="82" y="85"/>
                      <a:pt x="82" y="73"/>
                    </a:cubicBezTo>
                    <a:lnTo>
                      <a:pt x="82" y="3"/>
                    </a:lnTo>
                    <a:lnTo>
                      <a:pt x="103" y="3"/>
                    </a:lnTo>
                    <a:lnTo>
                      <a:pt x="103" y="126"/>
                    </a:lnTo>
                    <a:lnTo>
                      <a:pt x="82" y="126"/>
                    </a:lnTo>
                    <a:lnTo>
                      <a:pt x="82" y="107"/>
                    </a:lnTo>
                    <a:cubicBezTo>
                      <a:pt x="77" y="115"/>
                      <a:pt x="72" y="120"/>
                      <a:pt x="65" y="124"/>
                    </a:cubicBezTo>
                    <a:cubicBezTo>
                      <a:pt x="59" y="128"/>
                      <a:pt x="51" y="129"/>
                      <a:pt x="43" y="129"/>
                    </a:cubicBezTo>
                    <a:cubicBezTo>
                      <a:pt x="29" y="129"/>
                      <a:pt x="18" y="125"/>
                      <a:pt x="11" y="116"/>
                    </a:cubicBezTo>
                    <a:cubicBezTo>
                      <a:pt x="3" y="107"/>
                      <a:pt x="0" y="95"/>
                      <a:pt x="0" y="78"/>
                    </a:cubicBezTo>
                    <a:close/>
                    <a:moveTo>
                      <a:pt x="50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44">
                <a:extLst>
                  <a:ext uri="{FF2B5EF4-FFF2-40B4-BE49-F238E27FC236}">
                    <a16:creationId xmlns:a16="http://schemas.microsoft.com/office/drawing/2014/main" id="{12884882-1F6A-425B-958F-F4193A4D5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772"/>
                <a:ext cx="58" cy="65"/>
              </a:xfrm>
              <a:custGeom>
                <a:avLst/>
                <a:gdLst>
                  <a:gd name="T0" fmla="*/ 154 w 154"/>
                  <a:gd name="T1" fmla="*/ 0 h 171"/>
                  <a:gd name="T2" fmla="*/ 154 w 154"/>
                  <a:gd name="T3" fmla="*/ 17 h 171"/>
                  <a:gd name="T4" fmla="*/ 135 w 154"/>
                  <a:gd name="T5" fmla="*/ 17 h 171"/>
                  <a:gd name="T6" fmla="*/ 120 w 154"/>
                  <a:gd name="T7" fmla="*/ 21 h 171"/>
                  <a:gd name="T8" fmla="*/ 116 w 154"/>
                  <a:gd name="T9" fmla="*/ 37 h 171"/>
                  <a:gd name="T10" fmla="*/ 116 w 154"/>
                  <a:gd name="T11" fmla="*/ 48 h 171"/>
                  <a:gd name="T12" fmla="*/ 149 w 154"/>
                  <a:gd name="T13" fmla="*/ 48 h 171"/>
                  <a:gd name="T14" fmla="*/ 149 w 154"/>
                  <a:gd name="T15" fmla="*/ 64 h 171"/>
                  <a:gd name="T16" fmla="*/ 116 w 154"/>
                  <a:gd name="T17" fmla="*/ 64 h 171"/>
                  <a:gd name="T18" fmla="*/ 116 w 154"/>
                  <a:gd name="T19" fmla="*/ 171 h 171"/>
                  <a:gd name="T20" fmla="*/ 95 w 154"/>
                  <a:gd name="T21" fmla="*/ 171 h 171"/>
                  <a:gd name="T22" fmla="*/ 95 w 154"/>
                  <a:gd name="T23" fmla="*/ 64 h 171"/>
                  <a:gd name="T24" fmla="*/ 40 w 154"/>
                  <a:gd name="T25" fmla="*/ 64 h 171"/>
                  <a:gd name="T26" fmla="*/ 40 w 154"/>
                  <a:gd name="T27" fmla="*/ 171 h 171"/>
                  <a:gd name="T28" fmla="*/ 20 w 154"/>
                  <a:gd name="T29" fmla="*/ 171 h 171"/>
                  <a:gd name="T30" fmla="*/ 20 w 154"/>
                  <a:gd name="T31" fmla="*/ 64 h 171"/>
                  <a:gd name="T32" fmla="*/ 0 w 154"/>
                  <a:gd name="T33" fmla="*/ 64 h 171"/>
                  <a:gd name="T34" fmla="*/ 0 w 154"/>
                  <a:gd name="T35" fmla="*/ 48 h 171"/>
                  <a:gd name="T36" fmla="*/ 20 w 154"/>
                  <a:gd name="T37" fmla="*/ 48 h 171"/>
                  <a:gd name="T38" fmla="*/ 20 w 154"/>
                  <a:gd name="T39" fmla="*/ 40 h 171"/>
                  <a:gd name="T40" fmla="*/ 29 w 154"/>
                  <a:gd name="T41" fmla="*/ 10 h 171"/>
                  <a:gd name="T42" fmla="*/ 59 w 154"/>
                  <a:gd name="T43" fmla="*/ 0 h 171"/>
                  <a:gd name="T44" fmla="*/ 79 w 154"/>
                  <a:gd name="T45" fmla="*/ 0 h 171"/>
                  <a:gd name="T46" fmla="*/ 79 w 154"/>
                  <a:gd name="T47" fmla="*/ 17 h 171"/>
                  <a:gd name="T48" fmla="*/ 59 w 154"/>
                  <a:gd name="T49" fmla="*/ 17 h 171"/>
                  <a:gd name="T50" fmla="*/ 44 w 154"/>
                  <a:gd name="T51" fmla="*/ 21 h 171"/>
                  <a:gd name="T52" fmla="*/ 40 w 154"/>
                  <a:gd name="T53" fmla="*/ 37 h 171"/>
                  <a:gd name="T54" fmla="*/ 40 w 154"/>
                  <a:gd name="T55" fmla="*/ 48 h 171"/>
                  <a:gd name="T56" fmla="*/ 95 w 154"/>
                  <a:gd name="T57" fmla="*/ 48 h 171"/>
                  <a:gd name="T58" fmla="*/ 95 w 154"/>
                  <a:gd name="T59" fmla="*/ 40 h 171"/>
                  <a:gd name="T60" fmla="*/ 105 w 154"/>
                  <a:gd name="T61" fmla="*/ 10 h 171"/>
                  <a:gd name="T62" fmla="*/ 135 w 154"/>
                  <a:gd name="T63" fmla="*/ 0 h 171"/>
                  <a:gd name="T64" fmla="*/ 154 w 154"/>
                  <a:gd name="T6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4" h="171">
                    <a:moveTo>
                      <a:pt x="154" y="0"/>
                    </a:moveTo>
                    <a:lnTo>
                      <a:pt x="154" y="17"/>
                    </a:lnTo>
                    <a:lnTo>
                      <a:pt x="135" y="17"/>
                    </a:lnTo>
                    <a:cubicBezTo>
                      <a:pt x="128" y="17"/>
                      <a:pt x="123" y="19"/>
                      <a:pt x="120" y="21"/>
                    </a:cubicBezTo>
                    <a:cubicBezTo>
                      <a:pt x="117" y="24"/>
                      <a:pt x="116" y="30"/>
                      <a:pt x="116" y="37"/>
                    </a:cubicBezTo>
                    <a:lnTo>
                      <a:pt x="116" y="48"/>
                    </a:lnTo>
                    <a:lnTo>
                      <a:pt x="149" y="48"/>
                    </a:lnTo>
                    <a:lnTo>
                      <a:pt x="149" y="64"/>
                    </a:lnTo>
                    <a:lnTo>
                      <a:pt x="116" y="64"/>
                    </a:lnTo>
                    <a:lnTo>
                      <a:pt x="116" y="171"/>
                    </a:lnTo>
                    <a:lnTo>
                      <a:pt x="95" y="171"/>
                    </a:lnTo>
                    <a:lnTo>
                      <a:pt x="95" y="64"/>
                    </a:lnTo>
                    <a:lnTo>
                      <a:pt x="40" y="64"/>
                    </a:lnTo>
                    <a:lnTo>
                      <a:pt x="40" y="171"/>
                    </a:lnTo>
                    <a:lnTo>
                      <a:pt x="20" y="171"/>
                    </a:lnTo>
                    <a:lnTo>
                      <a:pt x="20" y="64"/>
                    </a:lnTo>
                    <a:lnTo>
                      <a:pt x="0" y="64"/>
                    </a:lnTo>
                    <a:lnTo>
                      <a:pt x="0" y="48"/>
                    </a:lnTo>
                    <a:lnTo>
                      <a:pt x="20" y="48"/>
                    </a:lnTo>
                    <a:lnTo>
                      <a:pt x="20" y="40"/>
                    </a:lnTo>
                    <a:cubicBezTo>
                      <a:pt x="20" y="26"/>
                      <a:pt x="23" y="16"/>
                      <a:pt x="29" y="10"/>
                    </a:cubicBezTo>
                    <a:cubicBezTo>
                      <a:pt x="35" y="3"/>
                      <a:pt x="46" y="0"/>
                      <a:pt x="59" y="0"/>
                    </a:cubicBezTo>
                    <a:lnTo>
                      <a:pt x="79" y="0"/>
                    </a:lnTo>
                    <a:lnTo>
                      <a:pt x="79" y="17"/>
                    </a:lnTo>
                    <a:lnTo>
                      <a:pt x="59" y="17"/>
                    </a:lnTo>
                    <a:cubicBezTo>
                      <a:pt x="52" y="17"/>
                      <a:pt x="47" y="19"/>
                      <a:pt x="44" y="21"/>
                    </a:cubicBezTo>
                    <a:cubicBezTo>
                      <a:pt x="41" y="24"/>
                      <a:pt x="40" y="30"/>
                      <a:pt x="40" y="37"/>
                    </a:cubicBezTo>
                    <a:lnTo>
                      <a:pt x="40" y="48"/>
                    </a:lnTo>
                    <a:lnTo>
                      <a:pt x="95" y="48"/>
                    </a:lnTo>
                    <a:lnTo>
                      <a:pt x="95" y="40"/>
                    </a:lnTo>
                    <a:cubicBezTo>
                      <a:pt x="95" y="26"/>
                      <a:pt x="99" y="16"/>
                      <a:pt x="105" y="10"/>
                    </a:cubicBezTo>
                    <a:cubicBezTo>
                      <a:pt x="111" y="3"/>
                      <a:pt x="121" y="0"/>
                      <a:pt x="135" y="0"/>
                    </a:cubicBez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45">
                <a:extLst>
                  <a:ext uri="{FF2B5EF4-FFF2-40B4-BE49-F238E27FC236}">
                    <a16:creationId xmlns:a16="http://schemas.microsoft.com/office/drawing/2014/main" id="{91135111-0A87-416D-B75F-1EF7C031F0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5" y="789"/>
                <a:ext cx="43" cy="49"/>
              </a:xfrm>
              <a:custGeom>
                <a:avLst/>
                <a:gdLst>
                  <a:gd name="T0" fmla="*/ 114 w 114"/>
                  <a:gd name="T1" fmla="*/ 60 h 129"/>
                  <a:gd name="T2" fmla="*/ 114 w 114"/>
                  <a:gd name="T3" fmla="*/ 69 h 129"/>
                  <a:gd name="T4" fmla="*/ 22 w 114"/>
                  <a:gd name="T5" fmla="*/ 69 h 129"/>
                  <a:gd name="T6" fmla="*/ 34 w 114"/>
                  <a:gd name="T7" fmla="*/ 101 h 129"/>
                  <a:gd name="T8" fmla="*/ 65 w 114"/>
                  <a:gd name="T9" fmla="*/ 112 h 129"/>
                  <a:gd name="T10" fmla="*/ 88 w 114"/>
                  <a:gd name="T11" fmla="*/ 109 h 129"/>
                  <a:gd name="T12" fmla="*/ 110 w 114"/>
                  <a:gd name="T13" fmla="*/ 101 h 129"/>
                  <a:gd name="T14" fmla="*/ 110 w 114"/>
                  <a:gd name="T15" fmla="*/ 120 h 129"/>
                  <a:gd name="T16" fmla="*/ 87 w 114"/>
                  <a:gd name="T17" fmla="*/ 127 h 129"/>
                  <a:gd name="T18" fmla="*/ 64 w 114"/>
                  <a:gd name="T19" fmla="*/ 129 h 129"/>
                  <a:gd name="T20" fmla="*/ 18 w 114"/>
                  <a:gd name="T21" fmla="*/ 112 h 129"/>
                  <a:gd name="T22" fmla="*/ 0 w 114"/>
                  <a:gd name="T23" fmla="*/ 66 h 129"/>
                  <a:gd name="T24" fmla="*/ 17 w 114"/>
                  <a:gd name="T25" fmla="*/ 18 h 129"/>
                  <a:gd name="T26" fmla="*/ 61 w 114"/>
                  <a:gd name="T27" fmla="*/ 0 h 129"/>
                  <a:gd name="T28" fmla="*/ 100 w 114"/>
                  <a:gd name="T29" fmla="*/ 16 h 129"/>
                  <a:gd name="T30" fmla="*/ 114 w 114"/>
                  <a:gd name="T31" fmla="*/ 60 h 129"/>
                  <a:gd name="T32" fmla="*/ 94 w 114"/>
                  <a:gd name="T33" fmla="*/ 54 h 129"/>
                  <a:gd name="T34" fmla="*/ 85 w 114"/>
                  <a:gd name="T35" fmla="*/ 27 h 129"/>
                  <a:gd name="T36" fmla="*/ 61 w 114"/>
                  <a:gd name="T37" fmla="*/ 17 h 129"/>
                  <a:gd name="T38" fmla="*/ 34 w 114"/>
                  <a:gd name="T39" fmla="*/ 27 h 129"/>
                  <a:gd name="T40" fmla="*/ 22 w 114"/>
                  <a:gd name="T41" fmla="*/ 54 h 129"/>
                  <a:gd name="T42" fmla="*/ 94 w 114"/>
                  <a:gd name="T43" fmla="*/ 5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60"/>
                    </a:moveTo>
                    <a:lnTo>
                      <a:pt x="114" y="69"/>
                    </a:lnTo>
                    <a:lnTo>
                      <a:pt x="22" y="69"/>
                    </a:lnTo>
                    <a:cubicBezTo>
                      <a:pt x="22" y="83"/>
                      <a:pt x="27" y="94"/>
                      <a:pt x="34" y="101"/>
                    </a:cubicBezTo>
                    <a:cubicBezTo>
                      <a:pt x="42" y="109"/>
                      <a:pt x="52" y="112"/>
                      <a:pt x="65" y="112"/>
                    </a:cubicBezTo>
                    <a:cubicBezTo>
                      <a:pt x="73" y="112"/>
                      <a:pt x="81" y="111"/>
                      <a:pt x="88" y="109"/>
                    </a:cubicBezTo>
                    <a:cubicBezTo>
                      <a:pt x="95" y="107"/>
                      <a:pt x="103" y="105"/>
                      <a:pt x="110" y="101"/>
                    </a:cubicBezTo>
                    <a:lnTo>
                      <a:pt x="110" y="120"/>
                    </a:lnTo>
                    <a:cubicBezTo>
                      <a:pt x="103" y="123"/>
                      <a:pt x="95" y="125"/>
                      <a:pt x="87" y="127"/>
                    </a:cubicBezTo>
                    <a:cubicBezTo>
                      <a:pt x="80" y="129"/>
                      <a:pt x="72" y="129"/>
                      <a:pt x="64" y="129"/>
                    </a:cubicBezTo>
                    <a:cubicBezTo>
                      <a:pt x="45" y="129"/>
                      <a:pt x="29" y="124"/>
                      <a:pt x="18" y="112"/>
                    </a:cubicBezTo>
                    <a:cubicBezTo>
                      <a:pt x="6" y="101"/>
                      <a:pt x="0" y="85"/>
                      <a:pt x="0" y="66"/>
                    </a:cubicBezTo>
                    <a:cubicBezTo>
                      <a:pt x="0" y="46"/>
                      <a:pt x="6" y="30"/>
                      <a:pt x="17" y="18"/>
                    </a:cubicBezTo>
                    <a:cubicBezTo>
                      <a:pt x="28" y="6"/>
                      <a:pt x="42" y="0"/>
                      <a:pt x="61" y="0"/>
                    </a:cubicBezTo>
                    <a:cubicBezTo>
                      <a:pt x="77" y="0"/>
                      <a:pt x="90" y="6"/>
                      <a:pt x="100" y="16"/>
                    </a:cubicBezTo>
                    <a:cubicBezTo>
                      <a:pt x="110" y="27"/>
                      <a:pt x="114" y="41"/>
                      <a:pt x="114" y="60"/>
                    </a:cubicBezTo>
                    <a:close/>
                    <a:moveTo>
                      <a:pt x="94" y="54"/>
                    </a:moveTo>
                    <a:cubicBezTo>
                      <a:pt x="94" y="43"/>
                      <a:pt x="91" y="34"/>
                      <a:pt x="85" y="27"/>
                    </a:cubicBezTo>
                    <a:cubicBezTo>
                      <a:pt x="79" y="21"/>
                      <a:pt x="71" y="17"/>
                      <a:pt x="61" y="17"/>
                    </a:cubicBezTo>
                    <a:cubicBezTo>
                      <a:pt x="50" y="17"/>
                      <a:pt x="41" y="20"/>
                      <a:pt x="34" y="27"/>
                    </a:cubicBezTo>
                    <a:cubicBezTo>
                      <a:pt x="27" y="33"/>
                      <a:pt x="23" y="42"/>
                      <a:pt x="22" y="54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46">
                <a:extLst>
                  <a:ext uri="{FF2B5EF4-FFF2-40B4-BE49-F238E27FC236}">
                    <a16:creationId xmlns:a16="http://schemas.microsoft.com/office/drawing/2014/main" id="{C1FC40E0-91AD-4D5A-A366-F8CD95E08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789"/>
                <a:ext cx="27" cy="48"/>
              </a:xfrm>
              <a:custGeom>
                <a:avLst/>
                <a:gdLst>
                  <a:gd name="T0" fmla="*/ 72 w 72"/>
                  <a:gd name="T1" fmla="*/ 22 h 126"/>
                  <a:gd name="T2" fmla="*/ 64 w 72"/>
                  <a:gd name="T3" fmla="*/ 19 h 126"/>
                  <a:gd name="T4" fmla="*/ 56 w 72"/>
                  <a:gd name="T5" fmla="*/ 18 h 126"/>
                  <a:gd name="T6" fmla="*/ 29 w 72"/>
                  <a:gd name="T7" fmla="*/ 29 h 126"/>
                  <a:gd name="T8" fmla="*/ 20 w 72"/>
                  <a:gd name="T9" fmla="*/ 61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3 h 126"/>
                  <a:gd name="T16" fmla="*/ 20 w 72"/>
                  <a:gd name="T17" fmla="*/ 3 h 126"/>
                  <a:gd name="T18" fmla="*/ 20 w 72"/>
                  <a:gd name="T19" fmla="*/ 22 h 126"/>
                  <a:gd name="T20" fmla="*/ 37 w 72"/>
                  <a:gd name="T21" fmla="*/ 6 h 126"/>
                  <a:gd name="T22" fmla="*/ 62 w 72"/>
                  <a:gd name="T23" fmla="*/ 0 h 126"/>
                  <a:gd name="T24" fmla="*/ 66 w 72"/>
                  <a:gd name="T25" fmla="*/ 0 h 126"/>
                  <a:gd name="T26" fmla="*/ 72 w 72"/>
                  <a:gd name="T27" fmla="*/ 1 h 126"/>
                  <a:gd name="T28" fmla="*/ 72 w 72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2"/>
                    </a:moveTo>
                    <a:cubicBezTo>
                      <a:pt x="70" y="21"/>
                      <a:pt x="67" y="20"/>
                      <a:pt x="64" y="19"/>
                    </a:cubicBezTo>
                    <a:cubicBezTo>
                      <a:pt x="62" y="19"/>
                      <a:pt x="59" y="18"/>
                      <a:pt x="56" y="18"/>
                    </a:cubicBezTo>
                    <a:cubicBezTo>
                      <a:pt x="44" y="18"/>
                      <a:pt x="35" y="22"/>
                      <a:pt x="29" y="29"/>
                    </a:cubicBezTo>
                    <a:cubicBezTo>
                      <a:pt x="23" y="37"/>
                      <a:pt x="20" y="47"/>
                      <a:pt x="20" y="61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4" y="15"/>
                      <a:pt x="30" y="9"/>
                      <a:pt x="37" y="6"/>
                    </a:cubicBezTo>
                    <a:cubicBezTo>
                      <a:pt x="44" y="2"/>
                      <a:pt x="52" y="0"/>
                      <a:pt x="62" y="0"/>
                    </a:cubicBezTo>
                    <a:cubicBezTo>
                      <a:pt x="63" y="0"/>
                      <a:pt x="65" y="0"/>
                      <a:pt x="66" y="0"/>
                    </a:cubicBezTo>
                    <a:cubicBezTo>
                      <a:pt x="68" y="1"/>
                      <a:pt x="70" y="1"/>
                      <a:pt x="72" y="1"/>
                    </a:cubicBez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47">
                <a:extLst>
                  <a:ext uri="{FF2B5EF4-FFF2-40B4-BE49-F238E27FC236}">
                    <a16:creationId xmlns:a16="http://schemas.microsoft.com/office/drawing/2014/main" id="{9914A06E-859A-4549-9D6F-18FC4B36D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620"/>
                <a:ext cx="337" cy="81"/>
              </a:xfrm>
              <a:prstGeom prst="rect">
                <a:avLst/>
              </a:prstGeom>
              <a:solidFill>
                <a:srgbClr val="D5F6FF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48">
                <a:extLst>
                  <a:ext uri="{FF2B5EF4-FFF2-40B4-BE49-F238E27FC236}">
                    <a16:creationId xmlns:a16="http://schemas.microsoft.com/office/drawing/2014/main" id="{0DF5218A-9768-4E43-9D86-A3EFD65C8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705"/>
                <a:ext cx="337" cy="80"/>
              </a:xfrm>
              <a:prstGeom prst="rect">
                <a:avLst/>
              </a:prstGeom>
              <a:solidFill>
                <a:srgbClr val="D5F6FF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49">
                <a:extLst>
                  <a:ext uri="{FF2B5EF4-FFF2-40B4-BE49-F238E27FC236}">
                    <a16:creationId xmlns:a16="http://schemas.microsoft.com/office/drawing/2014/main" id="{A6178198-780A-459E-891C-E1B39E242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2" y="789"/>
                <a:ext cx="337" cy="81"/>
              </a:xfrm>
              <a:prstGeom prst="rect">
                <a:avLst/>
              </a:prstGeom>
              <a:solidFill>
                <a:srgbClr val="D5F6FF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50">
                <a:extLst>
                  <a:ext uri="{FF2B5EF4-FFF2-40B4-BE49-F238E27FC236}">
                    <a16:creationId xmlns:a16="http://schemas.microsoft.com/office/drawing/2014/main" id="{E160D0BA-3FA6-4486-B4C0-08748902E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1027"/>
                <a:ext cx="8" cy="6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51">
                <a:extLst>
                  <a:ext uri="{FF2B5EF4-FFF2-40B4-BE49-F238E27FC236}">
                    <a16:creationId xmlns:a16="http://schemas.microsoft.com/office/drawing/2014/main" id="{B4DD1682-A218-44FD-8801-0ADC6270E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1041"/>
                <a:ext cx="39" cy="48"/>
              </a:xfrm>
              <a:custGeom>
                <a:avLst/>
                <a:gdLst>
                  <a:gd name="T0" fmla="*/ 103 w 103"/>
                  <a:gd name="T1" fmla="*/ 51 h 126"/>
                  <a:gd name="T2" fmla="*/ 103 w 103"/>
                  <a:gd name="T3" fmla="*/ 126 h 126"/>
                  <a:gd name="T4" fmla="*/ 82 w 103"/>
                  <a:gd name="T5" fmla="*/ 126 h 126"/>
                  <a:gd name="T6" fmla="*/ 82 w 103"/>
                  <a:gd name="T7" fmla="*/ 52 h 126"/>
                  <a:gd name="T8" fmla="*/ 76 w 103"/>
                  <a:gd name="T9" fmla="*/ 26 h 126"/>
                  <a:gd name="T10" fmla="*/ 55 w 103"/>
                  <a:gd name="T11" fmla="*/ 17 h 126"/>
                  <a:gd name="T12" fmla="*/ 29 w 103"/>
                  <a:gd name="T13" fmla="*/ 28 h 126"/>
                  <a:gd name="T14" fmla="*/ 20 w 103"/>
                  <a:gd name="T15" fmla="*/ 56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2 h 126"/>
                  <a:gd name="T22" fmla="*/ 20 w 103"/>
                  <a:gd name="T23" fmla="*/ 2 h 126"/>
                  <a:gd name="T24" fmla="*/ 20 w 103"/>
                  <a:gd name="T25" fmla="*/ 22 h 126"/>
                  <a:gd name="T26" fmla="*/ 37 w 103"/>
                  <a:gd name="T27" fmla="*/ 5 h 126"/>
                  <a:gd name="T28" fmla="*/ 60 w 103"/>
                  <a:gd name="T29" fmla="*/ 0 h 126"/>
                  <a:gd name="T30" fmla="*/ 92 w 103"/>
                  <a:gd name="T31" fmla="*/ 13 h 126"/>
                  <a:gd name="T32" fmla="*/ 103 w 103"/>
                  <a:gd name="T33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1"/>
                    </a:moveTo>
                    <a:lnTo>
                      <a:pt x="103" y="126"/>
                    </a:lnTo>
                    <a:lnTo>
                      <a:pt x="82" y="126"/>
                    </a:lnTo>
                    <a:lnTo>
                      <a:pt x="82" y="52"/>
                    </a:lnTo>
                    <a:cubicBezTo>
                      <a:pt x="82" y="40"/>
                      <a:pt x="80" y="32"/>
                      <a:pt x="76" y="26"/>
                    </a:cubicBezTo>
                    <a:cubicBezTo>
                      <a:pt x="71" y="20"/>
                      <a:pt x="64" y="17"/>
                      <a:pt x="55" y="17"/>
                    </a:cubicBezTo>
                    <a:cubicBezTo>
                      <a:pt x="44" y="17"/>
                      <a:pt x="36" y="21"/>
                      <a:pt x="29" y="28"/>
                    </a:cubicBezTo>
                    <a:cubicBezTo>
                      <a:pt x="23" y="34"/>
                      <a:pt x="20" y="44"/>
                      <a:pt x="20" y="56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2"/>
                    </a:lnTo>
                    <a:cubicBezTo>
                      <a:pt x="25" y="14"/>
                      <a:pt x="30" y="9"/>
                      <a:pt x="37" y="5"/>
                    </a:cubicBezTo>
                    <a:cubicBezTo>
                      <a:pt x="43" y="1"/>
                      <a:pt x="51" y="0"/>
                      <a:pt x="60" y="0"/>
                    </a:cubicBezTo>
                    <a:cubicBezTo>
                      <a:pt x="74" y="0"/>
                      <a:pt x="84" y="4"/>
                      <a:pt x="92" y="13"/>
                    </a:cubicBezTo>
                    <a:cubicBezTo>
                      <a:pt x="99" y="21"/>
                      <a:pt x="103" y="34"/>
                      <a:pt x="103" y="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52">
                <a:extLst>
                  <a:ext uri="{FF2B5EF4-FFF2-40B4-BE49-F238E27FC236}">
                    <a16:creationId xmlns:a16="http://schemas.microsoft.com/office/drawing/2014/main" id="{BE83121C-B166-4CC9-8FD1-24D956C53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1041"/>
                <a:ext cx="35" cy="49"/>
              </a:xfrm>
              <a:custGeom>
                <a:avLst/>
                <a:gdLst>
                  <a:gd name="T0" fmla="*/ 87 w 94"/>
                  <a:gd name="T1" fmla="*/ 6 h 129"/>
                  <a:gd name="T2" fmla="*/ 87 w 94"/>
                  <a:gd name="T3" fmla="*/ 25 h 129"/>
                  <a:gd name="T4" fmla="*/ 70 w 94"/>
                  <a:gd name="T5" fmla="*/ 19 h 129"/>
                  <a:gd name="T6" fmla="*/ 50 w 94"/>
                  <a:gd name="T7" fmla="*/ 16 h 129"/>
                  <a:gd name="T8" fmla="*/ 28 w 94"/>
                  <a:gd name="T9" fmla="*/ 21 h 129"/>
                  <a:gd name="T10" fmla="*/ 20 w 94"/>
                  <a:gd name="T11" fmla="*/ 35 h 129"/>
                  <a:gd name="T12" fmla="*/ 26 w 94"/>
                  <a:gd name="T13" fmla="*/ 46 h 129"/>
                  <a:gd name="T14" fmla="*/ 47 w 94"/>
                  <a:gd name="T15" fmla="*/ 54 h 129"/>
                  <a:gd name="T16" fmla="*/ 54 w 94"/>
                  <a:gd name="T17" fmla="*/ 55 h 129"/>
                  <a:gd name="T18" fmla="*/ 85 w 94"/>
                  <a:gd name="T19" fmla="*/ 68 h 129"/>
                  <a:gd name="T20" fmla="*/ 94 w 94"/>
                  <a:gd name="T21" fmla="*/ 92 h 129"/>
                  <a:gd name="T22" fmla="*/ 80 w 94"/>
                  <a:gd name="T23" fmla="*/ 119 h 129"/>
                  <a:gd name="T24" fmla="*/ 43 w 94"/>
                  <a:gd name="T25" fmla="*/ 129 h 129"/>
                  <a:gd name="T26" fmla="*/ 22 w 94"/>
                  <a:gd name="T27" fmla="*/ 127 h 129"/>
                  <a:gd name="T28" fmla="*/ 0 w 94"/>
                  <a:gd name="T29" fmla="*/ 121 h 129"/>
                  <a:gd name="T30" fmla="*/ 0 w 94"/>
                  <a:gd name="T31" fmla="*/ 100 h 129"/>
                  <a:gd name="T32" fmla="*/ 22 w 94"/>
                  <a:gd name="T33" fmla="*/ 109 h 129"/>
                  <a:gd name="T34" fmla="*/ 43 w 94"/>
                  <a:gd name="T35" fmla="*/ 112 h 129"/>
                  <a:gd name="T36" fmla="*/ 65 w 94"/>
                  <a:gd name="T37" fmla="*/ 107 h 129"/>
                  <a:gd name="T38" fmla="*/ 73 w 94"/>
                  <a:gd name="T39" fmla="*/ 93 h 129"/>
                  <a:gd name="T40" fmla="*/ 68 w 94"/>
                  <a:gd name="T41" fmla="*/ 80 h 129"/>
                  <a:gd name="T42" fmla="*/ 43 w 94"/>
                  <a:gd name="T43" fmla="*/ 72 h 129"/>
                  <a:gd name="T44" fmla="*/ 36 w 94"/>
                  <a:gd name="T45" fmla="*/ 70 h 129"/>
                  <a:gd name="T46" fmla="*/ 9 w 94"/>
                  <a:gd name="T47" fmla="*/ 58 h 129"/>
                  <a:gd name="T48" fmla="*/ 1 w 94"/>
                  <a:gd name="T49" fmla="*/ 36 h 129"/>
                  <a:gd name="T50" fmla="*/ 13 w 94"/>
                  <a:gd name="T51" fmla="*/ 9 h 129"/>
                  <a:gd name="T52" fmla="*/ 48 w 94"/>
                  <a:gd name="T53" fmla="*/ 0 h 129"/>
                  <a:gd name="T54" fmla="*/ 69 w 94"/>
                  <a:gd name="T55" fmla="*/ 1 h 129"/>
                  <a:gd name="T56" fmla="*/ 87 w 94"/>
                  <a:gd name="T57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29">
                    <a:moveTo>
                      <a:pt x="87" y="6"/>
                    </a:moveTo>
                    <a:lnTo>
                      <a:pt x="87" y="25"/>
                    </a:lnTo>
                    <a:cubicBezTo>
                      <a:pt x="82" y="22"/>
                      <a:pt x="76" y="20"/>
                      <a:pt x="70" y="19"/>
                    </a:cubicBezTo>
                    <a:cubicBezTo>
                      <a:pt x="63" y="17"/>
                      <a:pt x="57" y="16"/>
                      <a:pt x="50" y="16"/>
                    </a:cubicBezTo>
                    <a:cubicBezTo>
                      <a:pt x="40" y="16"/>
                      <a:pt x="33" y="18"/>
                      <a:pt x="28" y="21"/>
                    </a:cubicBezTo>
                    <a:cubicBezTo>
                      <a:pt x="23" y="24"/>
                      <a:pt x="20" y="29"/>
                      <a:pt x="20" y="35"/>
                    </a:cubicBezTo>
                    <a:cubicBezTo>
                      <a:pt x="20" y="40"/>
                      <a:pt x="22" y="43"/>
                      <a:pt x="26" y="46"/>
                    </a:cubicBezTo>
                    <a:cubicBezTo>
                      <a:pt x="29" y="49"/>
                      <a:pt x="37" y="51"/>
                      <a:pt x="47" y="54"/>
                    </a:cubicBezTo>
                    <a:lnTo>
                      <a:pt x="54" y="55"/>
                    </a:lnTo>
                    <a:cubicBezTo>
                      <a:pt x="69" y="58"/>
                      <a:pt x="79" y="63"/>
                      <a:pt x="85" y="68"/>
                    </a:cubicBezTo>
                    <a:cubicBezTo>
                      <a:pt x="91" y="74"/>
                      <a:pt x="94" y="82"/>
                      <a:pt x="94" y="92"/>
                    </a:cubicBezTo>
                    <a:cubicBezTo>
                      <a:pt x="94" y="103"/>
                      <a:pt x="89" y="112"/>
                      <a:pt x="80" y="119"/>
                    </a:cubicBezTo>
                    <a:cubicBezTo>
                      <a:pt x="71" y="125"/>
                      <a:pt x="59" y="129"/>
                      <a:pt x="43" y="129"/>
                    </a:cubicBezTo>
                    <a:cubicBezTo>
                      <a:pt x="36" y="129"/>
                      <a:pt x="30" y="128"/>
                      <a:pt x="22" y="127"/>
                    </a:cubicBezTo>
                    <a:cubicBezTo>
                      <a:pt x="15" y="125"/>
                      <a:pt x="8" y="124"/>
                      <a:pt x="0" y="121"/>
                    </a:cubicBezTo>
                    <a:lnTo>
                      <a:pt x="0" y="100"/>
                    </a:lnTo>
                    <a:cubicBezTo>
                      <a:pt x="7" y="104"/>
                      <a:pt x="15" y="107"/>
                      <a:pt x="22" y="109"/>
                    </a:cubicBezTo>
                    <a:cubicBezTo>
                      <a:pt x="29" y="111"/>
                      <a:pt x="36" y="112"/>
                      <a:pt x="43" y="112"/>
                    </a:cubicBezTo>
                    <a:cubicBezTo>
                      <a:pt x="53" y="112"/>
                      <a:pt x="60" y="110"/>
                      <a:pt x="65" y="107"/>
                    </a:cubicBezTo>
                    <a:cubicBezTo>
                      <a:pt x="71" y="104"/>
                      <a:pt x="73" y="99"/>
                      <a:pt x="73" y="93"/>
                    </a:cubicBezTo>
                    <a:cubicBezTo>
                      <a:pt x="73" y="88"/>
                      <a:pt x="71" y="83"/>
                      <a:pt x="68" y="80"/>
                    </a:cubicBezTo>
                    <a:cubicBezTo>
                      <a:pt x="64" y="78"/>
                      <a:pt x="56" y="75"/>
                      <a:pt x="43" y="72"/>
                    </a:cubicBezTo>
                    <a:lnTo>
                      <a:pt x="36" y="70"/>
                    </a:lnTo>
                    <a:cubicBezTo>
                      <a:pt x="24" y="68"/>
                      <a:pt x="15" y="64"/>
                      <a:pt x="9" y="58"/>
                    </a:cubicBezTo>
                    <a:cubicBezTo>
                      <a:pt x="4" y="53"/>
                      <a:pt x="1" y="45"/>
                      <a:pt x="1" y="36"/>
                    </a:cubicBezTo>
                    <a:cubicBezTo>
                      <a:pt x="1" y="24"/>
                      <a:pt x="5" y="15"/>
                      <a:pt x="13" y="9"/>
                    </a:cubicBezTo>
                    <a:cubicBezTo>
                      <a:pt x="21" y="3"/>
                      <a:pt x="33" y="0"/>
                      <a:pt x="48" y="0"/>
                    </a:cubicBezTo>
                    <a:cubicBezTo>
                      <a:pt x="55" y="0"/>
                      <a:pt x="63" y="0"/>
                      <a:pt x="69" y="1"/>
                    </a:cubicBezTo>
                    <a:cubicBezTo>
                      <a:pt x="76" y="2"/>
                      <a:pt x="82" y="4"/>
                      <a:pt x="87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53">
                <a:extLst>
                  <a:ext uri="{FF2B5EF4-FFF2-40B4-BE49-F238E27FC236}">
                    <a16:creationId xmlns:a16="http://schemas.microsoft.com/office/drawing/2014/main" id="{9D6AAA29-48A6-4F2C-92CB-27E8AAF34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029"/>
                <a:ext cx="29" cy="60"/>
              </a:xfrm>
              <a:custGeom>
                <a:avLst/>
                <a:gdLst>
                  <a:gd name="T0" fmla="*/ 35 w 77"/>
                  <a:gd name="T1" fmla="*/ 0 h 158"/>
                  <a:gd name="T2" fmla="*/ 35 w 77"/>
                  <a:gd name="T3" fmla="*/ 34 h 158"/>
                  <a:gd name="T4" fmla="*/ 77 w 77"/>
                  <a:gd name="T5" fmla="*/ 34 h 158"/>
                  <a:gd name="T6" fmla="*/ 77 w 77"/>
                  <a:gd name="T7" fmla="*/ 50 h 158"/>
                  <a:gd name="T8" fmla="*/ 35 w 77"/>
                  <a:gd name="T9" fmla="*/ 50 h 158"/>
                  <a:gd name="T10" fmla="*/ 35 w 77"/>
                  <a:gd name="T11" fmla="*/ 117 h 158"/>
                  <a:gd name="T12" fmla="*/ 39 w 77"/>
                  <a:gd name="T13" fmla="*/ 136 h 158"/>
                  <a:gd name="T14" fmla="*/ 56 w 77"/>
                  <a:gd name="T15" fmla="*/ 141 h 158"/>
                  <a:gd name="T16" fmla="*/ 77 w 77"/>
                  <a:gd name="T17" fmla="*/ 141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49 h 158"/>
                  <a:gd name="T24" fmla="*/ 15 w 77"/>
                  <a:gd name="T25" fmla="*/ 117 h 158"/>
                  <a:gd name="T26" fmla="*/ 15 w 77"/>
                  <a:gd name="T27" fmla="*/ 50 h 158"/>
                  <a:gd name="T28" fmla="*/ 0 w 77"/>
                  <a:gd name="T29" fmla="*/ 50 h 158"/>
                  <a:gd name="T30" fmla="*/ 0 w 77"/>
                  <a:gd name="T31" fmla="*/ 34 h 158"/>
                  <a:gd name="T32" fmla="*/ 15 w 77"/>
                  <a:gd name="T33" fmla="*/ 34 h 158"/>
                  <a:gd name="T34" fmla="*/ 15 w 77"/>
                  <a:gd name="T35" fmla="*/ 0 h 158"/>
                  <a:gd name="T36" fmla="*/ 35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5" y="0"/>
                    </a:moveTo>
                    <a:lnTo>
                      <a:pt x="35" y="34"/>
                    </a:lnTo>
                    <a:lnTo>
                      <a:pt x="77" y="34"/>
                    </a:lnTo>
                    <a:lnTo>
                      <a:pt x="77" y="50"/>
                    </a:lnTo>
                    <a:lnTo>
                      <a:pt x="35" y="50"/>
                    </a:lnTo>
                    <a:lnTo>
                      <a:pt x="35" y="117"/>
                    </a:lnTo>
                    <a:cubicBezTo>
                      <a:pt x="35" y="127"/>
                      <a:pt x="36" y="133"/>
                      <a:pt x="39" y="136"/>
                    </a:cubicBezTo>
                    <a:cubicBezTo>
                      <a:pt x="42" y="139"/>
                      <a:pt x="48" y="141"/>
                      <a:pt x="56" y="141"/>
                    </a:cubicBezTo>
                    <a:lnTo>
                      <a:pt x="77" y="141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0" y="158"/>
                      <a:pt x="30" y="155"/>
                      <a:pt x="24" y="149"/>
                    </a:cubicBezTo>
                    <a:cubicBezTo>
                      <a:pt x="18" y="143"/>
                      <a:pt x="15" y="132"/>
                      <a:pt x="15" y="117"/>
                    </a:cubicBezTo>
                    <a:lnTo>
                      <a:pt x="15" y="50"/>
                    </a:lnTo>
                    <a:lnTo>
                      <a:pt x="0" y="50"/>
                    </a:lnTo>
                    <a:lnTo>
                      <a:pt x="0" y="34"/>
                    </a:lnTo>
                    <a:lnTo>
                      <a:pt x="15" y="34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54">
                <a:extLst>
                  <a:ext uri="{FF2B5EF4-FFF2-40B4-BE49-F238E27FC236}">
                    <a16:creationId xmlns:a16="http://schemas.microsoft.com/office/drawing/2014/main" id="{63B55C09-A56A-452D-AF23-7A0BE69DE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1041"/>
                <a:ext cx="27" cy="48"/>
              </a:xfrm>
              <a:custGeom>
                <a:avLst/>
                <a:gdLst>
                  <a:gd name="T0" fmla="*/ 72 w 72"/>
                  <a:gd name="T1" fmla="*/ 21 h 126"/>
                  <a:gd name="T2" fmla="*/ 64 w 72"/>
                  <a:gd name="T3" fmla="*/ 19 h 126"/>
                  <a:gd name="T4" fmla="*/ 55 w 72"/>
                  <a:gd name="T5" fmla="*/ 18 h 126"/>
                  <a:gd name="T6" fmla="*/ 29 w 72"/>
                  <a:gd name="T7" fmla="*/ 29 h 126"/>
                  <a:gd name="T8" fmla="*/ 20 w 72"/>
                  <a:gd name="T9" fmla="*/ 61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2 h 126"/>
                  <a:gd name="T16" fmla="*/ 20 w 72"/>
                  <a:gd name="T17" fmla="*/ 2 h 126"/>
                  <a:gd name="T18" fmla="*/ 20 w 72"/>
                  <a:gd name="T19" fmla="*/ 22 h 126"/>
                  <a:gd name="T20" fmla="*/ 36 w 72"/>
                  <a:gd name="T21" fmla="*/ 5 h 126"/>
                  <a:gd name="T22" fmla="*/ 61 w 72"/>
                  <a:gd name="T23" fmla="*/ 0 h 126"/>
                  <a:gd name="T24" fmla="*/ 66 w 72"/>
                  <a:gd name="T25" fmla="*/ 0 h 126"/>
                  <a:gd name="T26" fmla="*/ 72 w 72"/>
                  <a:gd name="T27" fmla="*/ 1 h 126"/>
                  <a:gd name="T28" fmla="*/ 72 w 72"/>
                  <a:gd name="T29" fmla="*/ 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1"/>
                    </a:moveTo>
                    <a:cubicBezTo>
                      <a:pt x="69" y="20"/>
                      <a:pt x="67" y="19"/>
                      <a:pt x="64" y="19"/>
                    </a:cubicBezTo>
                    <a:cubicBezTo>
                      <a:pt x="62" y="18"/>
                      <a:pt x="59" y="18"/>
                      <a:pt x="55" y="18"/>
                    </a:cubicBezTo>
                    <a:cubicBezTo>
                      <a:pt x="44" y="18"/>
                      <a:pt x="35" y="21"/>
                      <a:pt x="29" y="29"/>
                    </a:cubicBezTo>
                    <a:cubicBezTo>
                      <a:pt x="23" y="36"/>
                      <a:pt x="20" y="47"/>
                      <a:pt x="20" y="61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2"/>
                    </a:lnTo>
                    <a:cubicBezTo>
                      <a:pt x="24" y="14"/>
                      <a:pt x="30" y="9"/>
                      <a:pt x="36" y="5"/>
                    </a:cubicBezTo>
                    <a:cubicBezTo>
                      <a:pt x="43" y="1"/>
                      <a:pt x="52" y="0"/>
                      <a:pt x="61" y="0"/>
                    </a:cubicBezTo>
                    <a:cubicBezTo>
                      <a:pt x="63" y="0"/>
                      <a:pt x="64" y="0"/>
                      <a:pt x="66" y="0"/>
                    </a:cubicBezTo>
                    <a:cubicBezTo>
                      <a:pt x="68" y="0"/>
                      <a:pt x="69" y="0"/>
                      <a:pt x="72" y="1"/>
                    </a:cubicBez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55">
                <a:extLst>
                  <a:ext uri="{FF2B5EF4-FFF2-40B4-BE49-F238E27FC236}">
                    <a16:creationId xmlns:a16="http://schemas.microsoft.com/office/drawing/2014/main" id="{B7582B40-B627-4AE5-BFC7-478F26618B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7" y="1041"/>
                <a:ext cx="39" cy="49"/>
              </a:xfrm>
              <a:custGeom>
                <a:avLst/>
                <a:gdLst>
                  <a:gd name="T0" fmla="*/ 0 w 103"/>
                  <a:gd name="T1" fmla="*/ 77 h 129"/>
                  <a:gd name="T2" fmla="*/ 0 w 103"/>
                  <a:gd name="T3" fmla="*/ 2 h 129"/>
                  <a:gd name="T4" fmla="*/ 20 w 103"/>
                  <a:gd name="T5" fmla="*/ 2 h 129"/>
                  <a:gd name="T6" fmla="*/ 20 w 103"/>
                  <a:gd name="T7" fmla="*/ 76 h 129"/>
                  <a:gd name="T8" fmla="*/ 27 w 103"/>
                  <a:gd name="T9" fmla="*/ 102 h 129"/>
                  <a:gd name="T10" fmla="*/ 47 w 103"/>
                  <a:gd name="T11" fmla="*/ 111 h 129"/>
                  <a:gd name="T12" fmla="*/ 73 w 103"/>
                  <a:gd name="T13" fmla="*/ 101 h 129"/>
                  <a:gd name="T14" fmla="*/ 83 w 103"/>
                  <a:gd name="T15" fmla="*/ 72 h 129"/>
                  <a:gd name="T16" fmla="*/ 83 w 103"/>
                  <a:gd name="T17" fmla="*/ 2 h 129"/>
                  <a:gd name="T18" fmla="*/ 103 w 103"/>
                  <a:gd name="T19" fmla="*/ 2 h 129"/>
                  <a:gd name="T20" fmla="*/ 103 w 103"/>
                  <a:gd name="T21" fmla="*/ 126 h 129"/>
                  <a:gd name="T22" fmla="*/ 83 w 103"/>
                  <a:gd name="T23" fmla="*/ 126 h 129"/>
                  <a:gd name="T24" fmla="*/ 83 w 103"/>
                  <a:gd name="T25" fmla="*/ 107 h 129"/>
                  <a:gd name="T26" fmla="*/ 65 w 103"/>
                  <a:gd name="T27" fmla="*/ 123 h 129"/>
                  <a:gd name="T28" fmla="*/ 43 w 103"/>
                  <a:gd name="T29" fmla="*/ 129 h 129"/>
                  <a:gd name="T30" fmla="*/ 11 w 103"/>
                  <a:gd name="T31" fmla="*/ 116 h 129"/>
                  <a:gd name="T32" fmla="*/ 0 w 103"/>
                  <a:gd name="T33" fmla="*/ 77 h 129"/>
                  <a:gd name="T34" fmla="*/ 51 w 10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129">
                    <a:moveTo>
                      <a:pt x="0" y="77"/>
                    </a:moveTo>
                    <a:lnTo>
                      <a:pt x="0" y="2"/>
                    </a:lnTo>
                    <a:lnTo>
                      <a:pt x="20" y="2"/>
                    </a:lnTo>
                    <a:lnTo>
                      <a:pt x="20" y="76"/>
                    </a:lnTo>
                    <a:cubicBezTo>
                      <a:pt x="20" y="88"/>
                      <a:pt x="22" y="97"/>
                      <a:pt x="27" y="102"/>
                    </a:cubicBezTo>
                    <a:cubicBezTo>
                      <a:pt x="31" y="108"/>
                      <a:pt x="38" y="111"/>
                      <a:pt x="47" y="111"/>
                    </a:cubicBezTo>
                    <a:cubicBezTo>
                      <a:pt x="58" y="111"/>
                      <a:pt x="67" y="108"/>
                      <a:pt x="73" y="101"/>
                    </a:cubicBezTo>
                    <a:cubicBezTo>
                      <a:pt x="79" y="94"/>
                      <a:pt x="83" y="84"/>
                      <a:pt x="83" y="72"/>
                    </a:cubicBezTo>
                    <a:lnTo>
                      <a:pt x="83" y="2"/>
                    </a:lnTo>
                    <a:lnTo>
                      <a:pt x="103" y="2"/>
                    </a:ln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107"/>
                    </a:lnTo>
                    <a:cubicBezTo>
                      <a:pt x="78" y="114"/>
                      <a:pt x="72" y="120"/>
                      <a:pt x="65" y="123"/>
                    </a:cubicBezTo>
                    <a:cubicBezTo>
                      <a:pt x="59" y="127"/>
                      <a:pt x="52" y="129"/>
                      <a:pt x="43" y="129"/>
                    </a:cubicBezTo>
                    <a:cubicBezTo>
                      <a:pt x="29" y="129"/>
                      <a:pt x="18" y="124"/>
                      <a:pt x="11" y="116"/>
                    </a:cubicBezTo>
                    <a:cubicBezTo>
                      <a:pt x="3" y="107"/>
                      <a:pt x="0" y="94"/>
                      <a:pt x="0" y="77"/>
                    </a:cubicBezTo>
                    <a:close/>
                    <a:moveTo>
                      <a:pt x="51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56">
                <a:extLst>
                  <a:ext uri="{FF2B5EF4-FFF2-40B4-BE49-F238E27FC236}">
                    <a16:creationId xmlns:a16="http://schemas.microsoft.com/office/drawing/2014/main" id="{D4D33605-5D5E-4411-8D8B-E31576027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1041"/>
                <a:ext cx="37" cy="49"/>
              </a:xfrm>
              <a:custGeom>
                <a:avLst/>
                <a:gdLst>
                  <a:gd name="T0" fmla="*/ 97 w 97"/>
                  <a:gd name="T1" fmla="*/ 7 h 129"/>
                  <a:gd name="T2" fmla="*/ 97 w 97"/>
                  <a:gd name="T3" fmla="*/ 26 h 129"/>
                  <a:gd name="T4" fmla="*/ 80 w 97"/>
                  <a:gd name="T5" fmla="*/ 19 h 129"/>
                  <a:gd name="T6" fmla="*/ 62 w 97"/>
                  <a:gd name="T7" fmla="*/ 17 h 129"/>
                  <a:gd name="T8" fmla="*/ 32 w 97"/>
                  <a:gd name="T9" fmla="*/ 29 h 129"/>
                  <a:gd name="T10" fmla="*/ 21 w 97"/>
                  <a:gd name="T11" fmla="*/ 64 h 129"/>
                  <a:gd name="T12" fmla="*/ 32 w 97"/>
                  <a:gd name="T13" fmla="*/ 99 h 129"/>
                  <a:gd name="T14" fmla="*/ 62 w 97"/>
                  <a:gd name="T15" fmla="*/ 112 h 129"/>
                  <a:gd name="T16" fmla="*/ 80 w 97"/>
                  <a:gd name="T17" fmla="*/ 109 h 129"/>
                  <a:gd name="T18" fmla="*/ 97 w 97"/>
                  <a:gd name="T19" fmla="*/ 102 h 129"/>
                  <a:gd name="T20" fmla="*/ 97 w 97"/>
                  <a:gd name="T21" fmla="*/ 121 h 129"/>
                  <a:gd name="T22" fmla="*/ 79 w 97"/>
                  <a:gd name="T23" fmla="*/ 127 h 129"/>
                  <a:gd name="T24" fmla="*/ 60 w 97"/>
                  <a:gd name="T25" fmla="*/ 129 h 129"/>
                  <a:gd name="T26" fmla="*/ 16 w 97"/>
                  <a:gd name="T27" fmla="*/ 111 h 129"/>
                  <a:gd name="T28" fmla="*/ 0 w 97"/>
                  <a:gd name="T29" fmla="*/ 64 h 129"/>
                  <a:gd name="T30" fmla="*/ 16 w 97"/>
                  <a:gd name="T31" fmla="*/ 17 h 129"/>
                  <a:gd name="T32" fmla="*/ 62 w 97"/>
                  <a:gd name="T33" fmla="*/ 0 h 129"/>
                  <a:gd name="T34" fmla="*/ 80 w 97"/>
                  <a:gd name="T35" fmla="*/ 1 h 129"/>
                  <a:gd name="T36" fmla="*/ 97 w 97"/>
                  <a:gd name="T3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29">
                    <a:moveTo>
                      <a:pt x="97" y="7"/>
                    </a:moveTo>
                    <a:lnTo>
                      <a:pt x="97" y="26"/>
                    </a:lnTo>
                    <a:cubicBezTo>
                      <a:pt x="91" y="23"/>
                      <a:pt x="86" y="21"/>
                      <a:pt x="80" y="19"/>
                    </a:cubicBezTo>
                    <a:cubicBezTo>
                      <a:pt x="74" y="17"/>
                      <a:pt x="68" y="17"/>
                      <a:pt x="62" y="17"/>
                    </a:cubicBezTo>
                    <a:cubicBezTo>
                      <a:pt x="49" y="17"/>
                      <a:pt x="39" y="21"/>
                      <a:pt x="32" y="29"/>
                    </a:cubicBezTo>
                    <a:cubicBezTo>
                      <a:pt x="25" y="37"/>
                      <a:pt x="21" y="49"/>
                      <a:pt x="21" y="64"/>
                    </a:cubicBezTo>
                    <a:cubicBezTo>
                      <a:pt x="21" y="79"/>
                      <a:pt x="25" y="91"/>
                      <a:pt x="32" y="99"/>
                    </a:cubicBezTo>
                    <a:cubicBezTo>
                      <a:pt x="39" y="107"/>
                      <a:pt x="49" y="112"/>
                      <a:pt x="62" y="112"/>
                    </a:cubicBezTo>
                    <a:cubicBezTo>
                      <a:pt x="68" y="112"/>
                      <a:pt x="74" y="111"/>
                      <a:pt x="80" y="109"/>
                    </a:cubicBezTo>
                    <a:cubicBezTo>
                      <a:pt x="86" y="108"/>
                      <a:pt x="91" y="105"/>
                      <a:pt x="97" y="102"/>
                    </a:cubicBezTo>
                    <a:lnTo>
                      <a:pt x="97" y="121"/>
                    </a:lnTo>
                    <a:cubicBezTo>
                      <a:pt x="91" y="123"/>
                      <a:pt x="85" y="125"/>
                      <a:pt x="79" y="127"/>
                    </a:cubicBezTo>
                    <a:cubicBezTo>
                      <a:pt x="73" y="128"/>
                      <a:pt x="67" y="129"/>
                      <a:pt x="60" y="129"/>
                    </a:cubicBezTo>
                    <a:cubicBezTo>
                      <a:pt x="42" y="129"/>
                      <a:pt x="27" y="123"/>
                      <a:pt x="16" y="111"/>
                    </a:cubicBezTo>
                    <a:cubicBezTo>
                      <a:pt x="5" y="100"/>
                      <a:pt x="0" y="84"/>
                      <a:pt x="0" y="64"/>
                    </a:cubicBezTo>
                    <a:cubicBezTo>
                      <a:pt x="0" y="44"/>
                      <a:pt x="5" y="28"/>
                      <a:pt x="16" y="17"/>
                    </a:cubicBezTo>
                    <a:cubicBezTo>
                      <a:pt x="27" y="5"/>
                      <a:pt x="42" y="0"/>
                      <a:pt x="62" y="0"/>
                    </a:cubicBezTo>
                    <a:cubicBezTo>
                      <a:pt x="68" y="0"/>
                      <a:pt x="74" y="0"/>
                      <a:pt x="80" y="1"/>
                    </a:cubicBezTo>
                    <a:cubicBezTo>
                      <a:pt x="86" y="3"/>
                      <a:pt x="91" y="5"/>
                      <a:pt x="97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57">
                <a:extLst>
                  <a:ext uri="{FF2B5EF4-FFF2-40B4-BE49-F238E27FC236}">
                    <a16:creationId xmlns:a16="http://schemas.microsoft.com/office/drawing/2014/main" id="{AB203AB5-0F68-4720-9053-5DA36803F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2" y="1029"/>
                <a:ext cx="29" cy="60"/>
              </a:xfrm>
              <a:custGeom>
                <a:avLst/>
                <a:gdLst>
                  <a:gd name="T0" fmla="*/ 35 w 77"/>
                  <a:gd name="T1" fmla="*/ 0 h 158"/>
                  <a:gd name="T2" fmla="*/ 35 w 77"/>
                  <a:gd name="T3" fmla="*/ 34 h 158"/>
                  <a:gd name="T4" fmla="*/ 77 w 77"/>
                  <a:gd name="T5" fmla="*/ 34 h 158"/>
                  <a:gd name="T6" fmla="*/ 77 w 77"/>
                  <a:gd name="T7" fmla="*/ 50 h 158"/>
                  <a:gd name="T8" fmla="*/ 35 w 77"/>
                  <a:gd name="T9" fmla="*/ 50 h 158"/>
                  <a:gd name="T10" fmla="*/ 35 w 77"/>
                  <a:gd name="T11" fmla="*/ 117 h 158"/>
                  <a:gd name="T12" fmla="*/ 39 w 77"/>
                  <a:gd name="T13" fmla="*/ 136 h 158"/>
                  <a:gd name="T14" fmla="*/ 56 w 77"/>
                  <a:gd name="T15" fmla="*/ 141 h 158"/>
                  <a:gd name="T16" fmla="*/ 77 w 77"/>
                  <a:gd name="T17" fmla="*/ 141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49 h 158"/>
                  <a:gd name="T24" fmla="*/ 15 w 77"/>
                  <a:gd name="T25" fmla="*/ 117 h 158"/>
                  <a:gd name="T26" fmla="*/ 15 w 77"/>
                  <a:gd name="T27" fmla="*/ 50 h 158"/>
                  <a:gd name="T28" fmla="*/ 0 w 77"/>
                  <a:gd name="T29" fmla="*/ 50 h 158"/>
                  <a:gd name="T30" fmla="*/ 0 w 77"/>
                  <a:gd name="T31" fmla="*/ 34 h 158"/>
                  <a:gd name="T32" fmla="*/ 15 w 77"/>
                  <a:gd name="T33" fmla="*/ 34 h 158"/>
                  <a:gd name="T34" fmla="*/ 15 w 77"/>
                  <a:gd name="T35" fmla="*/ 0 h 158"/>
                  <a:gd name="T36" fmla="*/ 35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5" y="0"/>
                    </a:moveTo>
                    <a:lnTo>
                      <a:pt x="35" y="34"/>
                    </a:lnTo>
                    <a:lnTo>
                      <a:pt x="77" y="34"/>
                    </a:lnTo>
                    <a:lnTo>
                      <a:pt x="77" y="50"/>
                    </a:lnTo>
                    <a:lnTo>
                      <a:pt x="35" y="50"/>
                    </a:lnTo>
                    <a:lnTo>
                      <a:pt x="35" y="117"/>
                    </a:lnTo>
                    <a:cubicBezTo>
                      <a:pt x="35" y="127"/>
                      <a:pt x="37" y="133"/>
                      <a:pt x="39" y="136"/>
                    </a:cubicBezTo>
                    <a:cubicBezTo>
                      <a:pt x="42" y="139"/>
                      <a:pt x="48" y="141"/>
                      <a:pt x="56" y="141"/>
                    </a:cubicBezTo>
                    <a:lnTo>
                      <a:pt x="77" y="141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0" y="158"/>
                      <a:pt x="30" y="155"/>
                      <a:pt x="24" y="149"/>
                    </a:cubicBezTo>
                    <a:cubicBezTo>
                      <a:pt x="18" y="143"/>
                      <a:pt x="15" y="132"/>
                      <a:pt x="15" y="117"/>
                    </a:cubicBezTo>
                    <a:lnTo>
                      <a:pt x="15" y="50"/>
                    </a:lnTo>
                    <a:lnTo>
                      <a:pt x="0" y="50"/>
                    </a:lnTo>
                    <a:lnTo>
                      <a:pt x="0" y="34"/>
                    </a:lnTo>
                    <a:lnTo>
                      <a:pt x="15" y="34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58">
                <a:extLst>
                  <a:ext uri="{FF2B5EF4-FFF2-40B4-BE49-F238E27FC236}">
                    <a16:creationId xmlns:a16="http://schemas.microsoft.com/office/drawing/2014/main" id="{521B5415-6331-4A30-90BE-2FE4A830A2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1" y="1024"/>
                <a:ext cx="8" cy="65"/>
              </a:xfrm>
              <a:custGeom>
                <a:avLst/>
                <a:gdLst>
                  <a:gd name="T0" fmla="*/ 0 w 21"/>
                  <a:gd name="T1" fmla="*/ 47 h 171"/>
                  <a:gd name="T2" fmla="*/ 21 w 21"/>
                  <a:gd name="T3" fmla="*/ 47 h 171"/>
                  <a:gd name="T4" fmla="*/ 21 w 21"/>
                  <a:gd name="T5" fmla="*/ 171 h 171"/>
                  <a:gd name="T6" fmla="*/ 0 w 21"/>
                  <a:gd name="T7" fmla="*/ 171 h 171"/>
                  <a:gd name="T8" fmla="*/ 0 w 21"/>
                  <a:gd name="T9" fmla="*/ 47 h 171"/>
                  <a:gd name="T10" fmla="*/ 0 w 21"/>
                  <a:gd name="T11" fmla="*/ 0 h 171"/>
                  <a:gd name="T12" fmla="*/ 21 w 21"/>
                  <a:gd name="T13" fmla="*/ 0 h 171"/>
                  <a:gd name="T14" fmla="*/ 21 w 21"/>
                  <a:gd name="T15" fmla="*/ 25 h 171"/>
                  <a:gd name="T16" fmla="*/ 0 w 21"/>
                  <a:gd name="T17" fmla="*/ 25 h 171"/>
                  <a:gd name="T18" fmla="*/ 0 w 21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71">
                    <a:moveTo>
                      <a:pt x="0" y="47"/>
                    </a:moveTo>
                    <a:lnTo>
                      <a:pt x="21" y="47"/>
                    </a:lnTo>
                    <a:lnTo>
                      <a:pt x="21" y="171"/>
                    </a:lnTo>
                    <a:lnTo>
                      <a:pt x="0" y="171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21" y="0"/>
                    </a:lnTo>
                    <a:lnTo>
                      <a:pt x="21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59">
                <a:extLst>
                  <a:ext uri="{FF2B5EF4-FFF2-40B4-BE49-F238E27FC236}">
                    <a16:creationId xmlns:a16="http://schemas.microsoft.com/office/drawing/2014/main" id="{97A61C12-4773-4A8B-BACD-8585011B3C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1" y="1041"/>
                <a:ext cx="43" cy="49"/>
              </a:xfrm>
              <a:custGeom>
                <a:avLst/>
                <a:gdLst>
                  <a:gd name="T0" fmla="*/ 57 w 113"/>
                  <a:gd name="T1" fmla="*/ 17 h 129"/>
                  <a:gd name="T2" fmla="*/ 31 w 113"/>
                  <a:gd name="T3" fmla="*/ 29 h 129"/>
                  <a:gd name="T4" fmla="*/ 21 w 113"/>
                  <a:gd name="T5" fmla="*/ 64 h 129"/>
                  <a:gd name="T6" fmla="*/ 31 w 113"/>
                  <a:gd name="T7" fmla="*/ 99 h 129"/>
                  <a:gd name="T8" fmla="*/ 57 w 113"/>
                  <a:gd name="T9" fmla="*/ 112 h 129"/>
                  <a:gd name="T10" fmla="*/ 82 w 113"/>
                  <a:gd name="T11" fmla="*/ 99 h 129"/>
                  <a:gd name="T12" fmla="*/ 92 w 113"/>
                  <a:gd name="T13" fmla="*/ 64 h 129"/>
                  <a:gd name="T14" fmla="*/ 82 w 113"/>
                  <a:gd name="T15" fmla="*/ 30 h 129"/>
                  <a:gd name="T16" fmla="*/ 57 w 113"/>
                  <a:gd name="T17" fmla="*/ 17 h 129"/>
                  <a:gd name="T18" fmla="*/ 57 w 113"/>
                  <a:gd name="T19" fmla="*/ 0 h 129"/>
                  <a:gd name="T20" fmla="*/ 98 w 113"/>
                  <a:gd name="T21" fmla="*/ 17 h 129"/>
                  <a:gd name="T22" fmla="*/ 113 w 113"/>
                  <a:gd name="T23" fmla="*/ 64 h 129"/>
                  <a:gd name="T24" fmla="*/ 98 w 113"/>
                  <a:gd name="T25" fmla="*/ 112 h 129"/>
                  <a:gd name="T26" fmla="*/ 57 w 113"/>
                  <a:gd name="T27" fmla="*/ 129 h 129"/>
                  <a:gd name="T28" fmla="*/ 15 w 113"/>
                  <a:gd name="T29" fmla="*/ 112 h 129"/>
                  <a:gd name="T30" fmla="*/ 0 w 113"/>
                  <a:gd name="T31" fmla="*/ 64 h 129"/>
                  <a:gd name="T32" fmla="*/ 15 w 113"/>
                  <a:gd name="T33" fmla="*/ 17 h 129"/>
                  <a:gd name="T34" fmla="*/ 57 w 11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129">
                    <a:moveTo>
                      <a:pt x="57" y="17"/>
                    </a:moveTo>
                    <a:cubicBezTo>
                      <a:pt x="46" y="17"/>
                      <a:pt x="37" y="21"/>
                      <a:pt x="31" y="29"/>
                    </a:cubicBezTo>
                    <a:cubicBezTo>
                      <a:pt x="25" y="38"/>
                      <a:pt x="21" y="49"/>
                      <a:pt x="21" y="64"/>
                    </a:cubicBezTo>
                    <a:cubicBezTo>
                      <a:pt x="21" y="79"/>
                      <a:pt x="25" y="90"/>
                      <a:pt x="31" y="99"/>
                    </a:cubicBezTo>
                    <a:cubicBezTo>
                      <a:pt x="37" y="107"/>
                      <a:pt x="46" y="112"/>
                      <a:pt x="57" y="112"/>
                    </a:cubicBezTo>
                    <a:cubicBezTo>
                      <a:pt x="67" y="112"/>
                      <a:pt x="76" y="107"/>
                      <a:pt x="82" y="99"/>
                    </a:cubicBezTo>
                    <a:cubicBezTo>
                      <a:pt x="88" y="90"/>
                      <a:pt x="92" y="79"/>
                      <a:pt x="92" y="64"/>
                    </a:cubicBezTo>
                    <a:cubicBezTo>
                      <a:pt x="92" y="50"/>
                      <a:pt x="88" y="38"/>
                      <a:pt x="82" y="30"/>
                    </a:cubicBezTo>
                    <a:cubicBezTo>
                      <a:pt x="76" y="21"/>
                      <a:pt x="67" y="17"/>
                      <a:pt x="57" y="17"/>
                    </a:cubicBezTo>
                    <a:close/>
                    <a:moveTo>
                      <a:pt x="57" y="0"/>
                    </a:moveTo>
                    <a:cubicBezTo>
                      <a:pt x="74" y="0"/>
                      <a:pt x="88" y="5"/>
                      <a:pt x="98" y="17"/>
                    </a:cubicBezTo>
                    <a:cubicBezTo>
                      <a:pt x="108" y="28"/>
                      <a:pt x="113" y="44"/>
                      <a:pt x="113" y="64"/>
                    </a:cubicBezTo>
                    <a:cubicBezTo>
                      <a:pt x="113" y="84"/>
                      <a:pt x="108" y="100"/>
                      <a:pt x="98" y="112"/>
                    </a:cubicBezTo>
                    <a:cubicBezTo>
                      <a:pt x="88" y="123"/>
                      <a:pt x="74" y="129"/>
                      <a:pt x="57" y="129"/>
                    </a:cubicBezTo>
                    <a:cubicBezTo>
                      <a:pt x="39" y="129"/>
                      <a:pt x="25" y="123"/>
                      <a:pt x="15" y="112"/>
                    </a:cubicBezTo>
                    <a:cubicBezTo>
                      <a:pt x="5" y="100"/>
                      <a:pt x="0" y="84"/>
                      <a:pt x="0" y="64"/>
                    </a:cubicBezTo>
                    <a:cubicBezTo>
                      <a:pt x="0" y="44"/>
                      <a:pt x="5" y="28"/>
                      <a:pt x="15" y="17"/>
                    </a:cubicBezTo>
                    <a:cubicBezTo>
                      <a:pt x="25" y="5"/>
                      <a:pt x="39" y="0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60">
                <a:extLst>
                  <a:ext uri="{FF2B5EF4-FFF2-40B4-BE49-F238E27FC236}">
                    <a16:creationId xmlns:a16="http://schemas.microsoft.com/office/drawing/2014/main" id="{454ADF7A-C4E5-4FCB-BBC9-8DA33802E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041"/>
                <a:ext cx="39" cy="48"/>
              </a:xfrm>
              <a:custGeom>
                <a:avLst/>
                <a:gdLst>
                  <a:gd name="T0" fmla="*/ 103 w 103"/>
                  <a:gd name="T1" fmla="*/ 51 h 126"/>
                  <a:gd name="T2" fmla="*/ 103 w 103"/>
                  <a:gd name="T3" fmla="*/ 126 h 126"/>
                  <a:gd name="T4" fmla="*/ 83 w 103"/>
                  <a:gd name="T5" fmla="*/ 126 h 126"/>
                  <a:gd name="T6" fmla="*/ 83 w 103"/>
                  <a:gd name="T7" fmla="*/ 52 h 126"/>
                  <a:gd name="T8" fmla="*/ 76 w 103"/>
                  <a:gd name="T9" fmla="*/ 26 h 126"/>
                  <a:gd name="T10" fmla="*/ 55 w 103"/>
                  <a:gd name="T11" fmla="*/ 17 h 126"/>
                  <a:gd name="T12" fmla="*/ 30 w 103"/>
                  <a:gd name="T13" fmla="*/ 28 h 126"/>
                  <a:gd name="T14" fmla="*/ 20 w 103"/>
                  <a:gd name="T15" fmla="*/ 56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2 h 126"/>
                  <a:gd name="T22" fmla="*/ 20 w 103"/>
                  <a:gd name="T23" fmla="*/ 2 h 126"/>
                  <a:gd name="T24" fmla="*/ 20 w 103"/>
                  <a:gd name="T25" fmla="*/ 22 h 126"/>
                  <a:gd name="T26" fmla="*/ 37 w 103"/>
                  <a:gd name="T27" fmla="*/ 5 h 126"/>
                  <a:gd name="T28" fmla="*/ 60 w 103"/>
                  <a:gd name="T29" fmla="*/ 0 h 126"/>
                  <a:gd name="T30" fmla="*/ 92 w 103"/>
                  <a:gd name="T31" fmla="*/ 13 h 126"/>
                  <a:gd name="T32" fmla="*/ 103 w 103"/>
                  <a:gd name="T33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1"/>
                    </a:move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52"/>
                    </a:lnTo>
                    <a:cubicBezTo>
                      <a:pt x="83" y="40"/>
                      <a:pt x="80" y="32"/>
                      <a:pt x="76" y="26"/>
                    </a:cubicBezTo>
                    <a:cubicBezTo>
                      <a:pt x="71" y="20"/>
                      <a:pt x="64" y="17"/>
                      <a:pt x="55" y="17"/>
                    </a:cubicBezTo>
                    <a:cubicBezTo>
                      <a:pt x="44" y="17"/>
                      <a:pt x="36" y="21"/>
                      <a:pt x="30" y="28"/>
                    </a:cubicBezTo>
                    <a:cubicBezTo>
                      <a:pt x="23" y="34"/>
                      <a:pt x="20" y="44"/>
                      <a:pt x="20" y="56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2"/>
                    </a:lnTo>
                    <a:cubicBezTo>
                      <a:pt x="25" y="14"/>
                      <a:pt x="31" y="9"/>
                      <a:pt x="37" y="5"/>
                    </a:cubicBezTo>
                    <a:cubicBezTo>
                      <a:pt x="44" y="1"/>
                      <a:pt x="51" y="0"/>
                      <a:pt x="60" y="0"/>
                    </a:cubicBezTo>
                    <a:cubicBezTo>
                      <a:pt x="74" y="0"/>
                      <a:pt x="85" y="4"/>
                      <a:pt x="92" y="13"/>
                    </a:cubicBezTo>
                    <a:cubicBezTo>
                      <a:pt x="99" y="21"/>
                      <a:pt x="103" y="34"/>
                      <a:pt x="103" y="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61">
                <a:extLst>
                  <a:ext uri="{FF2B5EF4-FFF2-40B4-BE49-F238E27FC236}">
                    <a16:creationId xmlns:a16="http://schemas.microsoft.com/office/drawing/2014/main" id="{6AAD2D0B-D0B4-47CB-8CAB-DDECE0783D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4" y="1024"/>
                <a:ext cx="41" cy="66"/>
              </a:xfrm>
              <a:custGeom>
                <a:avLst/>
                <a:gdLst>
                  <a:gd name="T0" fmla="*/ 90 w 110"/>
                  <a:gd name="T1" fmla="*/ 66 h 174"/>
                  <a:gd name="T2" fmla="*/ 90 w 110"/>
                  <a:gd name="T3" fmla="*/ 0 h 174"/>
                  <a:gd name="T4" fmla="*/ 110 w 110"/>
                  <a:gd name="T5" fmla="*/ 0 h 174"/>
                  <a:gd name="T6" fmla="*/ 110 w 110"/>
                  <a:gd name="T7" fmla="*/ 171 h 174"/>
                  <a:gd name="T8" fmla="*/ 90 w 110"/>
                  <a:gd name="T9" fmla="*/ 171 h 174"/>
                  <a:gd name="T10" fmla="*/ 90 w 110"/>
                  <a:gd name="T11" fmla="*/ 152 h 174"/>
                  <a:gd name="T12" fmla="*/ 73 w 110"/>
                  <a:gd name="T13" fmla="*/ 168 h 174"/>
                  <a:gd name="T14" fmla="*/ 50 w 110"/>
                  <a:gd name="T15" fmla="*/ 174 h 174"/>
                  <a:gd name="T16" fmla="*/ 14 w 110"/>
                  <a:gd name="T17" fmla="*/ 156 h 174"/>
                  <a:gd name="T18" fmla="*/ 0 w 110"/>
                  <a:gd name="T19" fmla="*/ 109 h 174"/>
                  <a:gd name="T20" fmla="*/ 14 w 110"/>
                  <a:gd name="T21" fmla="*/ 62 h 174"/>
                  <a:gd name="T22" fmla="*/ 50 w 110"/>
                  <a:gd name="T23" fmla="*/ 45 h 174"/>
                  <a:gd name="T24" fmla="*/ 73 w 110"/>
                  <a:gd name="T25" fmla="*/ 50 h 174"/>
                  <a:gd name="T26" fmla="*/ 90 w 110"/>
                  <a:gd name="T27" fmla="*/ 66 h 174"/>
                  <a:gd name="T28" fmla="*/ 21 w 110"/>
                  <a:gd name="T29" fmla="*/ 109 h 174"/>
                  <a:gd name="T30" fmla="*/ 30 w 110"/>
                  <a:gd name="T31" fmla="*/ 144 h 174"/>
                  <a:gd name="T32" fmla="*/ 55 w 110"/>
                  <a:gd name="T33" fmla="*/ 157 h 174"/>
                  <a:gd name="T34" fmla="*/ 80 w 110"/>
                  <a:gd name="T35" fmla="*/ 144 h 174"/>
                  <a:gd name="T36" fmla="*/ 90 w 110"/>
                  <a:gd name="T37" fmla="*/ 109 h 174"/>
                  <a:gd name="T38" fmla="*/ 80 w 110"/>
                  <a:gd name="T39" fmla="*/ 74 h 174"/>
                  <a:gd name="T40" fmla="*/ 55 w 110"/>
                  <a:gd name="T41" fmla="*/ 61 h 174"/>
                  <a:gd name="T42" fmla="*/ 30 w 110"/>
                  <a:gd name="T43" fmla="*/ 74 h 174"/>
                  <a:gd name="T44" fmla="*/ 21 w 110"/>
                  <a:gd name="T45" fmla="*/ 10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174">
                    <a:moveTo>
                      <a:pt x="90" y="66"/>
                    </a:moveTo>
                    <a:lnTo>
                      <a:pt x="90" y="0"/>
                    </a:lnTo>
                    <a:lnTo>
                      <a:pt x="110" y="0"/>
                    </a:lnTo>
                    <a:lnTo>
                      <a:pt x="110" y="171"/>
                    </a:lnTo>
                    <a:lnTo>
                      <a:pt x="90" y="171"/>
                    </a:lnTo>
                    <a:lnTo>
                      <a:pt x="90" y="152"/>
                    </a:lnTo>
                    <a:cubicBezTo>
                      <a:pt x="85" y="159"/>
                      <a:pt x="80" y="165"/>
                      <a:pt x="73" y="168"/>
                    </a:cubicBezTo>
                    <a:cubicBezTo>
                      <a:pt x="67" y="172"/>
                      <a:pt x="59" y="174"/>
                      <a:pt x="50" y="174"/>
                    </a:cubicBezTo>
                    <a:cubicBezTo>
                      <a:pt x="35" y="174"/>
                      <a:pt x="23" y="168"/>
                      <a:pt x="14" y="156"/>
                    </a:cubicBezTo>
                    <a:cubicBezTo>
                      <a:pt x="5" y="144"/>
                      <a:pt x="0" y="128"/>
                      <a:pt x="0" y="109"/>
                    </a:cubicBezTo>
                    <a:cubicBezTo>
                      <a:pt x="0" y="90"/>
                      <a:pt x="5" y="74"/>
                      <a:pt x="14" y="62"/>
                    </a:cubicBezTo>
                    <a:cubicBezTo>
                      <a:pt x="23" y="50"/>
                      <a:pt x="35" y="45"/>
                      <a:pt x="50" y="45"/>
                    </a:cubicBezTo>
                    <a:cubicBezTo>
                      <a:pt x="59" y="45"/>
                      <a:pt x="67" y="46"/>
                      <a:pt x="73" y="50"/>
                    </a:cubicBezTo>
                    <a:cubicBezTo>
                      <a:pt x="80" y="53"/>
                      <a:pt x="85" y="59"/>
                      <a:pt x="90" y="66"/>
                    </a:cubicBezTo>
                    <a:close/>
                    <a:moveTo>
                      <a:pt x="21" y="109"/>
                    </a:moveTo>
                    <a:cubicBezTo>
                      <a:pt x="21" y="124"/>
                      <a:pt x="24" y="136"/>
                      <a:pt x="30" y="144"/>
                    </a:cubicBezTo>
                    <a:cubicBezTo>
                      <a:pt x="36" y="153"/>
                      <a:pt x="44" y="157"/>
                      <a:pt x="55" y="157"/>
                    </a:cubicBezTo>
                    <a:cubicBezTo>
                      <a:pt x="66" y="157"/>
                      <a:pt x="74" y="153"/>
                      <a:pt x="80" y="144"/>
                    </a:cubicBezTo>
                    <a:cubicBezTo>
                      <a:pt x="87" y="136"/>
                      <a:pt x="90" y="124"/>
                      <a:pt x="90" y="109"/>
                    </a:cubicBezTo>
                    <a:cubicBezTo>
                      <a:pt x="90" y="94"/>
                      <a:pt x="87" y="83"/>
                      <a:pt x="80" y="74"/>
                    </a:cubicBezTo>
                    <a:cubicBezTo>
                      <a:pt x="74" y="66"/>
                      <a:pt x="66" y="61"/>
                      <a:pt x="55" y="61"/>
                    </a:cubicBezTo>
                    <a:cubicBezTo>
                      <a:pt x="44" y="61"/>
                      <a:pt x="36" y="66"/>
                      <a:pt x="30" y="74"/>
                    </a:cubicBezTo>
                    <a:cubicBezTo>
                      <a:pt x="24" y="83"/>
                      <a:pt x="21" y="94"/>
                      <a:pt x="21" y="1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62">
                <a:extLst>
                  <a:ext uri="{FF2B5EF4-FFF2-40B4-BE49-F238E27FC236}">
                    <a16:creationId xmlns:a16="http://schemas.microsoft.com/office/drawing/2014/main" id="{6A47715E-C0DD-4853-8196-E0790CF542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1" y="1024"/>
                <a:ext cx="8" cy="65"/>
              </a:xfrm>
              <a:custGeom>
                <a:avLst/>
                <a:gdLst>
                  <a:gd name="T0" fmla="*/ 0 w 21"/>
                  <a:gd name="T1" fmla="*/ 47 h 171"/>
                  <a:gd name="T2" fmla="*/ 21 w 21"/>
                  <a:gd name="T3" fmla="*/ 47 h 171"/>
                  <a:gd name="T4" fmla="*/ 21 w 21"/>
                  <a:gd name="T5" fmla="*/ 171 h 171"/>
                  <a:gd name="T6" fmla="*/ 0 w 21"/>
                  <a:gd name="T7" fmla="*/ 171 h 171"/>
                  <a:gd name="T8" fmla="*/ 0 w 21"/>
                  <a:gd name="T9" fmla="*/ 47 h 171"/>
                  <a:gd name="T10" fmla="*/ 0 w 21"/>
                  <a:gd name="T11" fmla="*/ 0 h 171"/>
                  <a:gd name="T12" fmla="*/ 21 w 21"/>
                  <a:gd name="T13" fmla="*/ 0 h 171"/>
                  <a:gd name="T14" fmla="*/ 21 w 21"/>
                  <a:gd name="T15" fmla="*/ 25 h 171"/>
                  <a:gd name="T16" fmla="*/ 0 w 21"/>
                  <a:gd name="T17" fmla="*/ 25 h 171"/>
                  <a:gd name="T18" fmla="*/ 0 w 21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71">
                    <a:moveTo>
                      <a:pt x="0" y="47"/>
                    </a:moveTo>
                    <a:lnTo>
                      <a:pt x="21" y="47"/>
                    </a:lnTo>
                    <a:lnTo>
                      <a:pt x="21" y="171"/>
                    </a:lnTo>
                    <a:lnTo>
                      <a:pt x="0" y="171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21" y="0"/>
                    </a:lnTo>
                    <a:lnTo>
                      <a:pt x="21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63">
                <a:extLst>
                  <a:ext uri="{FF2B5EF4-FFF2-40B4-BE49-F238E27FC236}">
                    <a16:creationId xmlns:a16="http://schemas.microsoft.com/office/drawing/2014/main" id="{623C9F88-177E-4094-BB00-DDA237FCB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1041"/>
                <a:ext cx="36" cy="49"/>
              </a:xfrm>
              <a:custGeom>
                <a:avLst/>
                <a:gdLst>
                  <a:gd name="T0" fmla="*/ 87 w 94"/>
                  <a:gd name="T1" fmla="*/ 6 h 129"/>
                  <a:gd name="T2" fmla="*/ 87 w 94"/>
                  <a:gd name="T3" fmla="*/ 25 h 129"/>
                  <a:gd name="T4" fmla="*/ 70 w 94"/>
                  <a:gd name="T5" fmla="*/ 19 h 129"/>
                  <a:gd name="T6" fmla="*/ 51 w 94"/>
                  <a:gd name="T7" fmla="*/ 16 h 129"/>
                  <a:gd name="T8" fmla="*/ 28 w 94"/>
                  <a:gd name="T9" fmla="*/ 21 h 129"/>
                  <a:gd name="T10" fmla="*/ 20 w 94"/>
                  <a:gd name="T11" fmla="*/ 35 h 129"/>
                  <a:gd name="T12" fmla="*/ 26 w 94"/>
                  <a:gd name="T13" fmla="*/ 46 h 129"/>
                  <a:gd name="T14" fmla="*/ 47 w 94"/>
                  <a:gd name="T15" fmla="*/ 54 h 129"/>
                  <a:gd name="T16" fmla="*/ 54 w 94"/>
                  <a:gd name="T17" fmla="*/ 55 h 129"/>
                  <a:gd name="T18" fmla="*/ 85 w 94"/>
                  <a:gd name="T19" fmla="*/ 68 h 129"/>
                  <a:gd name="T20" fmla="*/ 94 w 94"/>
                  <a:gd name="T21" fmla="*/ 92 h 129"/>
                  <a:gd name="T22" fmla="*/ 80 w 94"/>
                  <a:gd name="T23" fmla="*/ 119 h 129"/>
                  <a:gd name="T24" fmla="*/ 43 w 94"/>
                  <a:gd name="T25" fmla="*/ 129 h 129"/>
                  <a:gd name="T26" fmla="*/ 23 w 94"/>
                  <a:gd name="T27" fmla="*/ 127 h 129"/>
                  <a:gd name="T28" fmla="*/ 0 w 94"/>
                  <a:gd name="T29" fmla="*/ 121 h 129"/>
                  <a:gd name="T30" fmla="*/ 0 w 94"/>
                  <a:gd name="T31" fmla="*/ 100 h 129"/>
                  <a:gd name="T32" fmla="*/ 22 w 94"/>
                  <a:gd name="T33" fmla="*/ 109 h 129"/>
                  <a:gd name="T34" fmla="*/ 44 w 94"/>
                  <a:gd name="T35" fmla="*/ 112 h 129"/>
                  <a:gd name="T36" fmla="*/ 66 w 94"/>
                  <a:gd name="T37" fmla="*/ 107 h 129"/>
                  <a:gd name="T38" fmla="*/ 73 w 94"/>
                  <a:gd name="T39" fmla="*/ 93 h 129"/>
                  <a:gd name="T40" fmla="*/ 68 w 94"/>
                  <a:gd name="T41" fmla="*/ 80 h 129"/>
                  <a:gd name="T42" fmla="*/ 43 w 94"/>
                  <a:gd name="T43" fmla="*/ 72 h 129"/>
                  <a:gd name="T44" fmla="*/ 36 w 94"/>
                  <a:gd name="T45" fmla="*/ 70 h 129"/>
                  <a:gd name="T46" fmla="*/ 9 w 94"/>
                  <a:gd name="T47" fmla="*/ 58 h 129"/>
                  <a:gd name="T48" fmla="*/ 1 w 94"/>
                  <a:gd name="T49" fmla="*/ 36 h 129"/>
                  <a:gd name="T50" fmla="*/ 13 w 94"/>
                  <a:gd name="T51" fmla="*/ 9 h 129"/>
                  <a:gd name="T52" fmla="*/ 48 w 94"/>
                  <a:gd name="T53" fmla="*/ 0 h 129"/>
                  <a:gd name="T54" fmla="*/ 69 w 94"/>
                  <a:gd name="T55" fmla="*/ 1 h 129"/>
                  <a:gd name="T56" fmla="*/ 87 w 94"/>
                  <a:gd name="T57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29">
                    <a:moveTo>
                      <a:pt x="87" y="6"/>
                    </a:moveTo>
                    <a:lnTo>
                      <a:pt x="87" y="25"/>
                    </a:lnTo>
                    <a:cubicBezTo>
                      <a:pt x="82" y="22"/>
                      <a:pt x="76" y="20"/>
                      <a:pt x="70" y="19"/>
                    </a:cubicBezTo>
                    <a:cubicBezTo>
                      <a:pt x="63" y="17"/>
                      <a:pt x="57" y="16"/>
                      <a:pt x="51" y="16"/>
                    </a:cubicBezTo>
                    <a:cubicBezTo>
                      <a:pt x="40" y="16"/>
                      <a:pt x="33" y="18"/>
                      <a:pt x="28" y="21"/>
                    </a:cubicBezTo>
                    <a:cubicBezTo>
                      <a:pt x="23" y="24"/>
                      <a:pt x="20" y="29"/>
                      <a:pt x="20" y="35"/>
                    </a:cubicBezTo>
                    <a:cubicBezTo>
                      <a:pt x="20" y="40"/>
                      <a:pt x="22" y="43"/>
                      <a:pt x="26" y="46"/>
                    </a:cubicBezTo>
                    <a:cubicBezTo>
                      <a:pt x="29" y="49"/>
                      <a:pt x="37" y="51"/>
                      <a:pt x="47" y="54"/>
                    </a:cubicBezTo>
                    <a:lnTo>
                      <a:pt x="54" y="55"/>
                    </a:lnTo>
                    <a:cubicBezTo>
                      <a:pt x="69" y="58"/>
                      <a:pt x="79" y="63"/>
                      <a:pt x="85" y="68"/>
                    </a:cubicBezTo>
                    <a:cubicBezTo>
                      <a:pt x="91" y="74"/>
                      <a:pt x="94" y="82"/>
                      <a:pt x="94" y="92"/>
                    </a:cubicBezTo>
                    <a:cubicBezTo>
                      <a:pt x="94" y="103"/>
                      <a:pt x="89" y="112"/>
                      <a:pt x="80" y="119"/>
                    </a:cubicBezTo>
                    <a:cubicBezTo>
                      <a:pt x="71" y="125"/>
                      <a:pt x="59" y="129"/>
                      <a:pt x="43" y="129"/>
                    </a:cubicBezTo>
                    <a:cubicBezTo>
                      <a:pt x="37" y="129"/>
                      <a:pt x="30" y="128"/>
                      <a:pt x="23" y="127"/>
                    </a:cubicBezTo>
                    <a:cubicBezTo>
                      <a:pt x="15" y="125"/>
                      <a:pt x="8" y="124"/>
                      <a:pt x="0" y="121"/>
                    </a:cubicBezTo>
                    <a:lnTo>
                      <a:pt x="0" y="100"/>
                    </a:lnTo>
                    <a:cubicBezTo>
                      <a:pt x="7" y="104"/>
                      <a:pt x="15" y="107"/>
                      <a:pt x="22" y="109"/>
                    </a:cubicBezTo>
                    <a:cubicBezTo>
                      <a:pt x="29" y="111"/>
                      <a:pt x="37" y="112"/>
                      <a:pt x="44" y="112"/>
                    </a:cubicBezTo>
                    <a:cubicBezTo>
                      <a:pt x="53" y="112"/>
                      <a:pt x="60" y="110"/>
                      <a:pt x="66" y="107"/>
                    </a:cubicBezTo>
                    <a:cubicBezTo>
                      <a:pt x="71" y="104"/>
                      <a:pt x="73" y="99"/>
                      <a:pt x="73" y="93"/>
                    </a:cubicBezTo>
                    <a:cubicBezTo>
                      <a:pt x="73" y="88"/>
                      <a:pt x="71" y="83"/>
                      <a:pt x="68" y="80"/>
                    </a:cubicBezTo>
                    <a:cubicBezTo>
                      <a:pt x="64" y="78"/>
                      <a:pt x="56" y="75"/>
                      <a:pt x="43" y="72"/>
                    </a:cubicBezTo>
                    <a:lnTo>
                      <a:pt x="36" y="70"/>
                    </a:lnTo>
                    <a:cubicBezTo>
                      <a:pt x="24" y="68"/>
                      <a:pt x="15" y="64"/>
                      <a:pt x="9" y="58"/>
                    </a:cubicBezTo>
                    <a:cubicBezTo>
                      <a:pt x="4" y="53"/>
                      <a:pt x="1" y="45"/>
                      <a:pt x="1" y="36"/>
                    </a:cubicBezTo>
                    <a:cubicBezTo>
                      <a:pt x="1" y="24"/>
                      <a:pt x="5" y="15"/>
                      <a:pt x="13" y="9"/>
                    </a:cubicBezTo>
                    <a:cubicBezTo>
                      <a:pt x="21" y="3"/>
                      <a:pt x="33" y="0"/>
                      <a:pt x="48" y="0"/>
                    </a:cubicBezTo>
                    <a:cubicBezTo>
                      <a:pt x="56" y="0"/>
                      <a:pt x="63" y="0"/>
                      <a:pt x="69" y="1"/>
                    </a:cubicBezTo>
                    <a:cubicBezTo>
                      <a:pt x="76" y="2"/>
                      <a:pt x="82" y="4"/>
                      <a:pt x="87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64">
                <a:extLst>
                  <a:ext uri="{FF2B5EF4-FFF2-40B4-BE49-F238E27FC236}">
                    <a16:creationId xmlns:a16="http://schemas.microsoft.com/office/drawing/2014/main" id="{6EA1CD99-CCFF-4E99-ACA2-49EFE5B110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8" y="1041"/>
                <a:ext cx="42" cy="65"/>
              </a:xfrm>
              <a:custGeom>
                <a:avLst/>
                <a:gdLst>
                  <a:gd name="T0" fmla="*/ 21 w 111"/>
                  <a:gd name="T1" fmla="*/ 107 h 172"/>
                  <a:gd name="T2" fmla="*/ 21 w 111"/>
                  <a:gd name="T3" fmla="*/ 172 h 172"/>
                  <a:gd name="T4" fmla="*/ 0 w 111"/>
                  <a:gd name="T5" fmla="*/ 172 h 172"/>
                  <a:gd name="T6" fmla="*/ 0 w 111"/>
                  <a:gd name="T7" fmla="*/ 2 h 172"/>
                  <a:gd name="T8" fmla="*/ 21 w 111"/>
                  <a:gd name="T9" fmla="*/ 2 h 172"/>
                  <a:gd name="T10" fmla="*/ 21 w 111"/>
                  <a:gd name="T11" fmla="*/ 21 h 172"/>
                  <a:gd name="T12" fmla="*/ 37 w 111"/>
                  <a:gd name="T13" fmla="*/ 5 h 172"/>
                  <a:gd name="T14" fmla="*/ 60 w 111"/>
                  <a:gd name="T15" fmla="*/ 0 h 172"/>
                  <a:gd name="T16" fmla="*/ 96 w 111"/>
                  <a:gd name="T17" fmla="*/ 17 h 172"/>
                  <a:gd name="T18" fmla="*/ 111 w 111"/>
                  <a:gd name="T19" fmla="*/ 64 h 172"/>
                  <a:gd name="T20" fmla="*/ 96 w 111"/>
                  <a:gd name="T21" fmla="*/ 111 h 172"/>
                  <a:gd name="T22" fmla="*/ 60 w 111"/>
                  <a:gd name="T23" fmla="*/ 129 h 172"/>
                  <a:gd name="T24" fmla="*/ 37 w 111"/>
                  <a:gd name="T25" fmla="*/ 123 h 172"/>
                  <a:gd name="T26" fmla="*/ 21 w 111"/>
                  <a:gd name="T27" fmla="*/ 107 h 172"/>
                  <a:gd name="T28" fmla="*/ 90 w 111"/>
                  <a:gd name="T29" fmla="*/ 64 h 172"/>
                  <a:gd name="T30" fmla="*/ 80 w 111"/>
                  <a:gd name="T31" fmla="*/ 29 h 172"/>
                  <a:gd name="T32" fmla="*/ 55 w 111"/>
                  <a:gd name="T33" fmla="*/ 16 h 172"/>
                  <a:gd name="T34" fmla="*/ 30 w 111"/>
                  <a:gd name="T35" fmla="*/ 29 h 172"/>
                  <a:gd name="T36" fmla="*/ 21 w 111"/>
                  <a:gd name="T37" fmla="*/ 64 h 172"/>
                  <a:gd name="T38" fmla="*/ 30 w 111"/>
                  <a:gd name="T39" fmla="*/ 99 h 172"/>
                  <a:gd name="T40" fmla="*/ 55 w 111"/>
                  <a:gd name="T41" fmla="*/ 112 h 172"/>
                  <a:gd name="T42" fmla="*/ 80 w 111"/>
                  <a:gd name="T43" fmla="*/ 99 h 172"/>
                  <a:gd name="T44" fmla="*/ 90 w 111"/>
                  <a:gd name="T45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172">
                    <a:moveTo>
                      <a:pt x="21" y="107"/>
                    </a:moveTo>
                    <a:lnTo>
                      <a:pt x="21" y="172"/>
                    </a:lnTo>
                    <a:lnTo>
                      <a:pt x="0" y="172"/>
                    </a:lnTo>
                    <a:lnTo>
                      <a:pt x="0" y="2"/>
                    </a:lnTo>
                    <a:lnTo>
                      <a:pt x="21" y="2"/>
                    </a:lnTo>
                    <a:lnTo>
                      <a:pt x="21" y="21"/>
                    </a:lnTo>
                    <a:cubicBezTo>
                      <a:pt x="25" y="14"/>
                      <a:pt x="30" y="8"/>
                      <a:pt x="37" y="5"/>
                    </a:cubicBezTo>
                    <a:cubicBezTo>
                      <a:pt x="43" y="1"/>
                      <a:pt x="51" y="0"/>
                      <a:pt x="60" y="0"/>
                    </a:cubicBezTo>
                    <a:cubicBezTo>
                      <a:pt x="75" y="0"/>
                      <a:pt x="87" y="5"/>
                      <a:pt x="96" y="17"/>
                    </a:cubicBezTo>
                    <a:cubicBezTo>
                      <a:pt x="106" y="29"/>
                      <a:pt x="111" y="45"/>
                      <a:pt x="111" y="64"/>
                    </a:cubicBezTo>
                    <a:cubicBezTo>
                      <a:pt x="111" y="83"/>
                      <a:pt x="106" y="99"/>
                      <a:pt x="96" y="111"/>
                    </a:cubicBezTo>
                    <a:cubicBezTo>
                      <a:pt x="87" y="123"/>
                      <a:pt x="75" y="129"/>
                      <a:pt x="60" y="129"/>
                    </a:cubicBezTo>
                    <a:cubicBezTo>
                      <a:pt x="51" y="129"/>
                      <a:pt x="43" y="127"/>
                      <a:pt x="37" y="123"/>
                    </a:cubicBezTo>
                    <a:cubicBezTo>
                      <a:pt x="30" y="120"/>
                      <a:pt x="25" y="114"/>
                      <a:pt x="21" y="107"/>
                    </a:cubicBezTo>
                    <a:close/>
                    <a:moveTo>
                      <a:pt x="90" y="64"/>
                    </a:moveTo>
                    <a:cubicBezTo>
                      <a:pt x="90" y="49"/>
                      <a:pt x="86" y="38"/>
                      <a:pt x="80" y="29"/>
                    </a:cubicBezTo>
                    <a:cubicBezTo>
                      <a:pt x="74" y="21"/>
                      <a:pt x="66" y="16"/>
                      <a:pt x="55" y="16"/>
                    </a:cubicBezTo>
                    <a:cubicBezTo>
                      <a:pt x="44" y="16"/>
                      <a:pt x="36" y="21"/>
                      <a:pt x="30" y="29"/>
                    </a:cubicBezTo>
                    <a:cubicBezTo>
                      <a:pt x="24" y="38"/>
                      <a:pt x="21" y="49"/>
                      <a:pt x="21" y="64"/>
                    </a:cubicBezTo>
                    <a:cubicBezTo>
                      <a:pt x="21" y="79"/>
                      <a:pt x="24" y="91"/>
                      <a:pt x="30" y="99"/>
                    </a:cubicBezTo>
                    <a:cubicBezTo>
                      <a:pt x="36" y="108"/>
                      <a:pt x="44" y="112"/>
                      <a:pt x="55" y="112"/>
                    </a:cubicBezTo>
                    <a:cubicBezTo>
                      <a:pt x="66" y="112"/>
                      <a:pt x="74" y="108"/>
                      <a:pt x="80" y="99"/>
                    </a:cubicBezTo>
                    <a:cubicBezTo>
                      <a:pt x="86" y="91"/>
                      <a:pt x="90" y="79"/>
                      <a:pt x="90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65">
                <a:extLst>
                  <a:ext uri="{FF2B5EF4-FFF2-40B4-BE49-F238E27FC236}">
                    <a16:creationId xmlns:a16="http://schemas.microsoft.com/office/drawing/2014/main" id="{F729B230-22C4-4BFB-B137-65B406BB0B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9" y="1041"/>
                <a:ext cx="43" cy="49"/>
              </a:xfrm>
              <a:custGeom>
                <a:avLst/>
                <a:gdLst>
                  <a:gd name="T0" fmla="*/ 114 w 114"/>
                  <a:gd name="T1" fmla="*/ 59 h 129"/>
                  <a:gd name="T2" fmla="*/ 114 w 114"/>
                  <a:gd name="T3" fmla="*/ 69 h 129"/>
                  <a:gd name="T4" fmla="*/ 21 w 114"/>
                  <a:gd name="T5" fmla="*/ 69 h 129"/>
                  <a:gd name="T6" fmla="*/ 34 w 114"/>
                  <a:gd name="T7" fmla="*/ 101 h 129"/>
                  <a:gd name="T8" fmla="*/ 65 w 114"/>
                  <a:gd name="T9" fmla="*/ 112 h 129"/>
                  <a:gd name="T10" fmla="*/ 88 w 114"/>
                  <a:gd name="T11" fmla="*/ 109 h 129"/>
                  <a:gd name="T12" fmla="*/ 110 w 114"/>
                  <a:gd name="T13" fmla="*/ 100 h 129"/>
                  <a:gd name="T14" fmla="*/ 110 w 114"/>
                  <a:gd name="T15" fmla="*/ 119 h 129"/>
                  <a:gd name="T16" fmla="*/ 87 w 114"/>
                  <a:gd name="T17" fmla="*/ 126 h 129"/>
                  <a:gd name="T18" fmla="*/ 64 w 114"/>
                  <a:gd name="T19" fmla="*/ 129 h 129"/>
                  <a:gd name="T20" fmla="*/ 17 w 114"/>
                  <a:gd name="T21" fmla="*/ 112 h 129"/>
                  <a:gd name="T22" fmla="*/ 0 w 114"/>
                  <a:gd name="T23" fmla="*/ 65 h 129"/>
                  <a:gd name="T24" fmla="*/ 17 w 114"/>
                  <a:gd name="T25" fmla="*/ 17 h 129"/>
                  <a:gd name="T26" fmla="*/ 61 w 114"/>
                  <a:gd name="T27" fmla="*/ 0 h 129"/>
                  <a:gd name="T28" fmla="*/ 100 w 114"/>
                  <a:gd name="T29" fmla="*/ 16 h 129"/>
                  <a:gd name="T30" fmla="*/ 114 w 114"/>
                  <a:gd name="T31" fmla="*/ 59 h 129"/>
                  <a:gd name="T32" fmla="*/ 94 w 114"/>
                  <a:gd name="T33" fmla="*/ 53 h 129"/>
                  <a:gd name="T34" fmla="*/ 85 w 114"/>
                  <a:gd name="T35" fmla="*/ 27 h 129"/>
                  <a:gd name="T36" fmla="*/ 61 w 114"/>
                  <a:gd name="T37" fmla="*/ 17 h 129"/>
                  <a:gd name="T38" fmla="*/ 34 w 114"/>
                  <a:gd name="T39" fmla="*/ 26 h 129"/>
                  <a:gd name="T40" fmla="*/ 22 w 114"/>
                  <a:gd name="T41" fmla="*/ 53 h 129"/>
                  <a:gd name="T42" fmla="*/ 94 w 114"/>
                  <a:gd name="T43" fmla="*/ 5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59"/>
                    </a:moveTo>
                    <a:lnTo>
                      <a:pt x="114" y="69"/>
                    </a:lnTo>
                    <a:lnTo>
                      <a:pt x="21" y="69"/>
                    </a:lnTo>
                    <a:cubicBezTo>
                      <a:pt x="22" y="83"/>
                      <a:pt x="26" y="93"/>
                      <a:pt x="34" y="101"/>
                    </a:cubicBezTo>
                    <a:cubicBezTo>
                      <a:pt x="41" y="108"/>
                      <a:pt x="52" y="112"/>
                      <a:pt x="65" y="112"/>
                    </a:cubicBezTo>
                    <a:cubicBezTo>
                      <a:pt x="73" y="112"/>
                      <a:pt x="81" y="111"/>
                      <a:pt x="88" y="109"/>
                    </a:cubicBezTo>
                    <a:cubicBezTo>
                      <a:pt x="95" y="107"/>
                      <a:pt x="102" y="104"/>
                      <a:pt x="110" y="100"/>
                    </a:cubicBezTo>
                    <a:lnTo>
                      <a:pt x="110" y="119"/>
                    </a:lnTo>
                    <a:cubicBezTo>
                      <a:pt x="102" y="122"/>
                      <a:pt x="95" y="125"/>
                      <a:pt x="87" y="126"/>
                    </a:cubicBezTo>
                    <a:cubicBezTo>
                      <a:pt x="80" y="128"/>
                      <a:pt x="72" y="129"/>
                      <a:pt x="64" y="129"/>
                    </a:cubicBezTo>
                    <a:cubicBezTo>
                      <a:pt x="44" y="129"/>
                      <a:pt x="29" y="123"/>
                      <a:pt x="17" y="112"/>
                    </a:cubicBezTo>
                    <a:cubicBezTo>
                      <a:pt x="6" y="100"/>
                      <a:pt x="0" y="85"/>
                      <a:pt x="0" y="65"/>
                    </a:cubicBezTo>
                    <a:cubicBezTo>
                      <a:pt x="0" y="45"/>
                      <a:pt x="6" y="29"/>
                      <a:pt x="17" y="17"/>
                    </a:cubicBezTo>
                    <a:cubicBezTo>
                      <a:pt x="27" y="5"/>
                      <a:pt x="42" y="0"/>
                      <a:pt x="61" y="0"/>
                    </a:cubicBezTo>
                    <a:cubicBezTo>
                      <a:pt x="77" y="0"/>
                      <a:pt x="90" y="5"/>
                      <a:pt x="100" y="16"/>
                    </a:cubicBezTo>
                    <a:cubicBezTo>
                      <a:pt x="109" y="26"/>
                      <a:pt x="114" y="41"/>
                      <a:pt x="114" y="59"/>
                    </a:cubicBezTo>
                    <a:close/>
                    <a:moveTo>
                      <a:pt x="94" y="53"/>
                    </a:moveTo>
                    <a:cubicBezTo>
                      <a:pt x="94" y="42"/>
                      <a:pt x="91" y="33"/>
                      <a:pt x="85" y="27"/>
                    </a:cubicBezTo>
                    <a:cubicBezTo>
                      <a:pt x="79" y="20"/>
                      <a:pt x="71" y="17"/>
                      <a:pt x="61" y="17"/>
                    </a:cubicBezTo>
                    <a:cubicBezTo>
                      <a:pt x="50" y="17"/>
                      <a:pt x="40" y="20"/>
                      <a:pt x="34" y="26"/>
                    </a:cubicBezTo>
                    <a:cubicBezTo>
                      <a:pt x="27" y="33"/>
                      <a:pt x="23" y="42"/>
                      <a:pt x="22" y="53"/>
                    </a:cubicBezTo>
                    <a:lnTo>
                      <a:pt x="9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66">
                <a:extLst>
                  <a:ext uri="{FF2B5EF4-FFF2-40B4-BE49-F238E27FC236}">
                    <a16:creationId xmlns:a16="http://schemas.microsoft.com/office/drawing/2014/main" id="{36CF6E84-1899-40E8-BD2C-E37B39FCB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1041"/>
                <a:ext cx="28" cy="48"/>
              </a:xfrm>
              <a:custGeom>
                <a:avLst/>
                <a:gdLst>
                  <a:gd name="T0" fmla="*/ 72 w 72"/>
                  <a:gd name="T1" fmla="*/ 21 h 126"/>
                  <a:gd name="T2" fmla="*/ 64 w 72"/>
                  <a:gd name="T3" fmla="*/ 19 h 126"/>
                  <a:gd name="T4" fmla="*/ 56 w 72"/>
                  <a:gd name="T5" fmla="*/ 18 h 126"/>
                  <a:gd name="T6" fmla="*/ 29 w 72"/>
                  <a:gd name="T7" fmla="*/ 29 h 126"/>
                  <a:gd name="T8" fmla="*/ 20 w 72"/>
                  <a:gd name="T9" fmla="*/ 61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2 h 126"/>
                  <a:gd name="T16" fmla="*/ 20 w 72"/>
                  <a:gd name="T17" fmla="*/ 2 h 126"/>
                  <a:gd name="T18" fmla="*/ 20 w 72"/>
                  <a:gd name="T19" fmla="*/ 22 h 126"/>
                  <a:gd name="T20" fmla="*/ 37 w 72"/>
                  <a:gd name="T21" fmla="*/ 5 h 126"/>
                  <a:gd name="T22" fmla="*/ 61 w 72"/>
                  <a:gd name="T23" fmla="*/ 0 h 126"/>
                  <a:gd name="T24" fmla="*/ 66 w 72"/>
                  <a:gd name="T25" fmla="*/ 0 h 126"/>
                  <a:gd name="T26" fmla="*/ 72 w 72"/>
                  <a:gd name="T27" fmla="*/ 1 h 126"/>
                  <a:gd name="T28" fmla="*/ 72 w 72"/>
                  <a:gd name="T29" fmla="*/ 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1"/>
                    </a:moveTo>
                    <a:cubicBezTo>
                      <a:pt x="70" y="20"/>
                      <a:pt x="67" y="19"/>
                      <a:pt x="64" y="19"/>
                    </a:cubicBezTo>
                    <a:cubicBezTo>
                      <a:pt x="62" y="18"/>
                      <a:pt x="59" y="18"/>
                      <a:pt x="56" y="18"/>
                    </a:cubicBezTo>
                    <a:cubicBezTo>
                      <a:pt x="44" y="18"/>
                      <a:pt x="35" y="21"/>
                      <a:pt x="29" y="29"/>
                    </a:cubicBezTo>
                    <a:cubicBezTo>
                      <a:pt x="23" y="36"/>
                      <a:pt x="20" y="47"/>
                      <a:pt x="20" y="61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2"/>
                    </a:lnTo>
                    <a:cubicBezTo>
                      <a:pt x="24" y="14"/>
                      <a:pt x="30" y="9"/>
                      <a:pt x="37" y="5"/>
                    </a:cubicBezTo>
                    <a:cubicBezTo>
                      <a:pt x="43" y="1"/>
                      <a:pt x="52" y="0"/>
                      <a:pt x="61" y="0"/>
                    </a:cubicBezTo>
                    <a:cubicBezTo>
                      <a:pt x="63" y="0"/>
                      <a:pt x="64" y="0"/>
                      <a:pt x="66" y="0"/>
                    </a:cubicBezTo>
                    <a:cubicBezTo>
                      <a:pt x="68" y="0"/>
                      <a:pt x="70" y="0"/>
                      <a:pt x="72" y="1"/>
                    </a:cubicBez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67">
                <a:extLst>
                  <a:ext uri="{FF2B5EF4-FFF2-40B4-BE49-F238E27FC236}">
                    <a16:creationId xmlns:a16="http://schemas.microsoft.com/office/drawing/2014/main" id="{9A13B1F0-88FA-43EB-AE64-6B3E828F2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041"/>
                <a:ext cx="36" cy="49"/>
              </a:xfrm>
              <a:custGeom>
                <a:avLst/>
                <a:gdLst>
                  <a:gd name="T0" fmla="*/ 87 w 94"/>
                  <a:gd name="T1" fmla="*/ 6 h 129"/>
                  <a:gd name="T2" fmla="*/ 87 w 94"/>
                  <a:gd name="T3" fmla="*/ 25 h 129"/>
                  <a:gd name="T4" fmla="*/ 70 w 94"/>
                  <a:gd name="T5" fmla="*/ 19 h 129"/>
                  <a:gd name="T6" fmla="*/ 51 w 94"/>
                  <a:gd name="T7" fmla="*/ 16 h 129"/>
                  <a:gd name="T8" fmla="*/ 28 w 94"/>
                  <a:gd name="T9" fmla="*/ 21 h 129"/>
                  <a:gd name="T10" fmla="*/ 20 w 94"/>
                  <a:gd name="T11" fmla="*/ 35 h 129"/>
                  <a:gd name="T12" fmla="*/ 26 w 94"/>
                  <a:gd name="T13" fmla="*/ 46 h 129"/>
                  <a:gd name="T14" fmla="*/ 47 w 94"/>
                  <a:gd name="T15" fmla="*/ 54 h 129"/>
                  <a:gd name="T16" fmla="*/ 54 w 94"/>
                  <a:gd name="T17" fmla="*/ 55 h 129"/>
                  <a:gd name="T18" fmla="*/ 85 w 94"/>
                  <a:gd name="T19" fmla="*/ 68 h 129"/>
                  <a:gd name="T20" fmla="*/ 94 w 94"/>
                  <a:gd name="T21" fmla="*/ 92 h 129"/>
                  <a:gd name="T22" fmla="*/ 80 w 94"/>
                  <a:gd name="T23" fmla="*/ 119 h 129"/>
                  <a:gd name="T24" fmla="*/ 43 w 94"/>
                  <a:gd name="T25" fmla="*/ 129 h 129"/>
                  <a:gd name="T26" fmla="*/ 22 w 94"/>
                  <a:gd name="T27" fmla="*/ 127 h 129"/>
                  <a:gd name="T28" fmla="*/ 0 w 94"/>
                  <a:gd name="T29" fmla="*/ 121 h 129"/>
                  <a:gd name="T30" fmla="*/ 0 w 94"/>
                  <a:gd name="T31" fmla="*/ 100 h 129"/>
                  <a:gd name="T32" fmla="*/ 22 w 94"/>
                  <a:gd name="T33" fmla="*/ 109 h 129"/>
                  <a:gd name="T34" fmla="*/ 44 w 94"/>
                  <a:gd name="T35" fmla="*/ 112 h 129"/>
                  <a:gd name="T36" fmla="*/ 66 w 94"/>
                  <a:gd name="T37" fmla="*/ 107 h 129"/>
                  <a:gd name="T38" fmla="*/ 73 w 94"/>
                  <a:gd name="T39" fmla="*/ 93 h 129"/>
                  <a:gd name="T40" fmla="*/ 68 w 94"/>
                  <a:gd name="T41" fmla="*/ 80 h 129"/>
                  <a:gd name="T42" fmla="*/ 43 w 94"/>
                  <a:gd name="T43" fmla="*/ 72 h 129"/>
                  <a:gd name="T44" fmla="*/ 36 w 94"/>
                  <a:gd name="T45" fmla="*/ 70 h 129"/>
                  <a:gd name="T46" fmla="*/ 9 w 94"/>
                  <a:gd name="T47" fmla="*/ 58 h 129"/>
                  <a:gd name="T48" fmla="*/ 1 w 94"/>
                  <a:gd name="T49" fmla="*/ 36 h 129"/>
                  <a:gd name="T50" fmla="*/ 13 w 94"/>
                  <a:gd name="T51" fmla="*/ 9 h 129"/>
                  <a:gd name="T52" fmla="*/ 48 w 94"/>
                  <a:gd name="T53" fmla="*/ 0 h 129"/>
                  <a:gd name="T54" fmla="*/ 69 w 94"/>
                  <a:gd name="T55" fmla="*/ 1 h 129"/>
                  <a:gd name="T56" fmla="*/ 87 w 94"/>
                  <a:gd name="T57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29">
                    <a:moveTo>
                      <a:pt x="87" y="6"/>
                    </a:moveTo>
                    <a:lnTo>
                      <a:pt x="87" y="25"/>
                    </a:lnTo>
                    <a:cubicBezTo>
                      <a:pt x="82" y="22"/>
                      <a:pt x="76" y="20"/>
                      <a:pt x="70" y="19"/>
                    </a:cubicBezTo>
                    <a:cubicBezTo>
                      <a:pt x="63" y="17"/>
                      <a:pt x="57" y="16"/>
                      <a:pt x="51" y="16"/>
                    </a:cubicBezTo>
                    <a:cubicBezTo>
                      <a:pt x="40" y="16"/>
                      <a:pt x="33" y="18"/>
                      <a:pt x="28" y="21"/>
                    </a:cubicBezTo>
                    <a:cubicBezTo>
                      <a:pt x="23" y="24"/>
                      <a:pt x="20" y="29"/>
                      <a:pt x="20" y="35"/>
                    </a:cubicBezTo>
                    <a:cubicBezTo>
                      <a:pt x="20" y="40"/>
                      <a:pt x="22" y="43"/>
                      <a:pt x="26" y="46"/>
                    </a:cubicBezTo>
                    <a:cubicBezTo>
                      <a:pt x="29" y="49"/>
                      <a:pt x="37" y="51"/>
                      <a:pt x="47" y="54"/>
                    </a:cubicBezTo>
                    <a:lnTo>
                      <a:pt x="54" y="55"/>
                    </a:lnTo>
                    <a:cubicBezTo>
                      <a:pt x="69" y="58"/>
                      <a:pt x="79" y="63"/>
                      <a:pt x="85" y="68"/>
                    </a:cubicBezTo>
                    <a:cubicBezTo>
                      <a:pt x="91" y="74"/>
                      <a:pt x="94" y="82"/>
                      <a:pt x="94" y="92"/>
                    </a:cubicBezTo>
                    <a:cubicBezTo>
                      <a:pt x="94" y="103"/>
                      <a:pt x="89" y="112"/>
                      <a:pt x="80" y="119"/>
                    </a:cubicBezTo>
                    <a:cubicBezTo>
                      <a:pt x="71" y="125"/>
                      <a:pt x="59" y="129"/>
                      <a:pt x="43" y="129"/>
                    </a:cubicBezTo>
                    <a:cubicBezTo>
                      <a:pt x="37" y="129"/>
                      <a:pt x="30" y="128"/>
                      <a:pt x="22" y="127"/>
                    </a:cubicBezTo>
                    <a:cubicBezTo>
                      <a:pt x="15" y="125"/>
                      <a:pt x="8" y="124"/>
                      <a:pt x="0" y="121"/>
                    </a:cubicBezTo>
                    <a:lnTo>
                      <a:pt x="0" y="100"/>
                    </a:lnTo>
                    <a:cubicBezTo>
                      <a:pt x="7" y="104"/>
                      <a:pt x="15" y="107"/>
                      <a:pt x="22" y="109"/>
                    </a:cubicBezTo>
                    <a:cubicBezTo>
                      <a:pt x="29" y="111"/>
                      <a:pt x="36" y="112"/>
                      <a:pt x="44" y="112"/>
                    </a:cubicBezTo>
                    <a:cubicBezTo>
                      <a:pt x="53" y="112"/>
                      <a:pt x="60" y="110"/>
                      <a:pt x="66" y="107"/>
                    </a:cubicBezTo>
                    <a:cubicBezTo>
                      <a:pt x="71" y="104"/>
                      <a:pt x="73" y="99"/>
                      <a:pt x="73" y="93"/>
                    </a:cubicBezTo>
                    <a:cubicBezTo>
                      <a:pt x="73" y="88"/>
                      <a:pt x="71" y="83"/>
                      <a:pt x="68" y="80"/>
                    </a:cubicBezTo>
                    <a:cubicBezTo>
                      <a:pt x="64" y="78"/>
                      <a:pt x="56" y="75"/>
                      <a:pt x="43" y="72"/>
                    </a:cubicBezTo>
                    <a:lnTo>
                      <a:pt x="36" y="70"/>
                    </a:lnTo>
                    <a:cubicBezTo>
                      <a:pt x="24" y="68"/>
                      <a:pt x="15" y="64"/>
                      <a:pt x="9" y="58"/>
                    </a:cubicBezTo>
                    <a:cubicBezTo>
                      <a:pt x="4" y="53"/>
                      <a:pt x="1" y="45"/>
                      <a:pt x="1" y="36"/>
                    </a:cubicBezTo>
                    <a:cubicBezTo>
                      <a:pt x="1" y="24"/>
                      <a:pt x="5" y="15"/>
                      <a:pt x="13" y="9"/>
                    </a:cubicBezTo>
                    <a:cubicBezTo>
                      <a:pt x="21" y="3"/>
                      <a:pt x="33" y="0"/>
                      <a:pt x="48" y="0"/>
                    </a:cubicBezTo>
                    <a:cubicBezTo>
                      <a:pt x="56" y="0"/>
                      <a:pt x="63" y="0"/>
                      <a:pt x="69" y="1"/>
                    </a:cubicBezTo>
                    <a:cubicBezTo>
                      <a:pt x="76" y="2"/>
                      <a:pt x="82" y="4"/>
                      <a:pt x="87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68">
                <a:extLst>
                  <a:ext uri="{FF2B5EF4-FFF2-40B4-BE49-F238E27FC236}">
                    <a16:creationId xmlns:a16="http://schemas.microsoft.com/office/drawing/2014/main" id="{8176FAD0-9BB2-4C16-84E1-0CDA25A76F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91" y="1041"/>
                <a:ext cx="39" cy="49"/>
              </a:xfrm>
              <a:custGeom>
                <a:avLst/>
                <a:gdLst>
                  <a:gd name="T0" fmla="*/ 63 w 103"/>
                  <a:gd name="T1" fmla="*/ 64 h 129"/>
                  <a:gd name="T2" fmla="*/ 29 w 103"/>
                  <a:gd name="T3" fmla="*/ 69 h 129"/>
                  <a:gd name="T4" fmla="*/ 20 w 103"/>
                  <a:gd name="T5" fmla="*/ 88 h 129"/>
                  <a:gd name="T6" fmla="*/ 27 w 103"/>
                  <a:gd name="T7" fmla="*/ 106 h 129"/>
                  <a:gd name="T8" fmla="*/ 46 w 103"/>
                  <a:gd name="T9" fmla="*/ 112 h 129"/>
                  <a:gd name="T10" fmla="*/ 73 w 103"/>
                  <a:gd name="T11" fmla="*/ 100 h 129"/>
                  <a:gd name="T12" fmla="*/ 83 w 103"/>
                  <a:gd name="T13" fmla="*/ 68 h 129"/>
                  <a:gd name="T14" fmla="*/ 83 w 103"/>
                  <a:gd name="T15" fmla="*/ 64 h 129"/>
                  <a:gd name="T16" fmla="*/ 63 w 103"/>
                  <a:gd name="T17" fmla="*/ 64 h 129"/>
                  <a:gd name="T18" fmla="*/ 103 w 103"/>
                  <a:gd name="T19" fmla="*/ 55 h 129"/>
                  <a:gd name="T20" fmla="*/ 103 w 103"/>
                  <a:gd name="T21" fmla="*/ 126 h 129"/>
                  <a:gd name="T22" fmla="*/ 83 w 103"/>
                  <a:gd name="T23" fmla="*/ 126 h 129"/>
                  <a:gd name="T24" fmla="*/ 83 w 103"/>
                  <a:gd name="T25" fmla="*/ 107 h 129"/>
                  <a:gd name="T26" fmla="*/ 66 w 103"/>
                  <a:gd name="T27" fmla="*/ 123 h 129"/>
                  <a:gd name="T28" fmla="*/ 41 w 103"/>
                  <a:gd name="T29" fmla="*/ 129 h 129"/>
                  <a:gd name="T30" fmla="*/ 11 w 103"/>
                  <a:gd name="T31" fmla="*/ 118 h 129"/>
                  <a:gd name="T32" fmla="*/ 0 w 103"/>
                  <a:gd name="T33" fmla="*/ 90 h 129"/>
                  <a:gd name="T34" fmla="*/ 13 w 103"/>
                  <a:gd name="T35" fmla="*/ 58 h 129"/>
                  <a:gd name="T36" fmla="*/ 55 w 103"/>
                  <a:gd name="T37" fmla="*/ 48 h 129"/>
                  <a:gd name="T38" fmla="*/ 83 w 103"/>
                  <a:gd name="T39" fmla="*/ 48 h 129"/>
                  <a:gd name="T40" fmla="*/ 83 w 103"/>
                  <a:gd name="T41" fmla="*/ 46 h 129"/>
                  <a:gd name="T42" fmla="*/ 74 w 103"/>
                  <a:gd name="T43" fmla="*/ 24 h 129"/>
                  <a:gd name="T44" fmla="*/ 48 w 103"/>
                  <a:gd name="T45" fmla="*/ 17 h 129"/>
                  <a:gd name="T46" fmla="*/ 28 w 103"/>
                  <a:gd name="T47" fmla="*/ 19 h 129"/>
                  <a:gd name="T48" fmla="*/ 9 w 103"/>
                  <a:gd name="T49" fmla="*/ 27 h 129"/>
                  <a:gd name="T50" fmla="*/ 9 w 103"/>
                  <a:gd name="T51" fmla="*/ 8 h 129"/>
                  <a:gd name="T52" fmla="*/ 30 w 103"/>
                  <a:gd name="T53" fmla="*/ 2 h 129"/>
                  <a:gd name="T54" fmla="*/ 50 w 103"/>
                  <a:gd name="T55" fmla="*/ 0 h 129"/>
                  <a:gd name="T56" fmla="*/ 90 w 103"/>
                  <a:gd name="T57" fmla="*/ 13 h 129"/>
                  <a:gd name="T58" fmla="*/ 103 w 103"/>
                  <a:gd name="T59" fmla="*/ 5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3" h="129">
                    <a:moveTo>
                      <a:pt x="63" y="64"/>
                    </a:moveTo>
                    <a:cubicBezTo>
                      <a:pt x="47" y="64"/>
                      <a:pt x="35" y="66"/>
                      <a:pt x="29" y="69"/>
                    </a:cubicBezTo>
                    <a:cubicBezTo>
                      <a:pt x="23" y="73"/>
                      <a:pt x="20" y="79"/>
                      <a:pt x="20" y="88"/>
                    </a:cubicBezTo>
                    <a:cubicBezTo>
                      <a:pt x="20" y="96"/>
                      <a:pt x="22" y="101"/>
                      <a:pt x="27" y="106"/>
                    </a:cubicBezTo>
                    <a:cubicBezTo>
                      <a:pt x="32" y="110"/>
                      <a:pt x="38" y="112"/>
                      <a:pt x="46" y="112"/>
                    </a:cubicBezTo>
                    <a:cubicBezTo>
                      <a:pt x="57" y="112"/>
                      <a:pt x="66" y="108"/>
                      <a:pt x="73" y="100"/>
                    </a:cubicBezTo>
                    <a:cubicBezTo>
                      <a:pt x="80" y="92"/>
                      <a:pt x="83" y="81"/>
                      <a:pt x="83" y="68"/>
                    </a:cubicBezTo>
                    <a:lnTo>
                      <a:pt x="83" y="64"/>
                    </a:lnTo>
                    <a:lnTo>
                      <a:pt x="63" y="64"/>
                    </a:lnTo>
                    <a:close/>
                    <a:moveTo>
                      <a:pt x="103" y="55"/>
                    </a:move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107"/>
                    </a:lnTo>
                    <a:cubicBezTo>
                      <a:pt x="79" y="114"/>
                      <a:pt x="73" y="120"/>
                      <a:pt x="66" y="123"/>
                    </a:cubicBezTo>
                    <a:cubicBezTo>
                      <a:pt x="59" y="127"/>
                      <a:pt x="51" y="129"/>
                      <a:pt x="41" y="129"/>
                    </a:cubicBezTo>
                    <a:cubicBezTo>
                      <a:pt x="28" y="129"/>
                      <a:pt x="18" y="125"/>
                      <a:pt x="11" y="118"/>
                    </a:cubicBezTo>
                    <a:cubicBezTo>
                      <a:pt x="3" y="111"/>
                      <a:pt x="0" y="102"/>
                      <a:pt x="0" y="90"/>
                    </a:cubicBezTo>
                    <a:cubicBezTo>
                      <a:pt x="0" y="76"/>
                      <a:pt x="4" y="65"/>
                      <a:pt x="13" y="58"/>
                    </a:cubicBezTo>
                    <a:cubicBezTo>
                      <a:pt x="23" y="51"/>
                      <a:pt x="36" y="48"/>
                      <a:pt x="55" y="48"/>
                    </a:cubicBezTo>
                    <a:lnTo>
                      <a:pt x="83" y="48"/>
                    </a:lnTo>
                    <a:lnTo>
                      <a:pt x="83" y="46"/>
                    </a:lnTo>
                    <a:cubicBezTo>
                      <a:pt x="83" y="37"/>
                      <a:pt x="80" y="29"/>
                      <a:pt x="74" y="24"/>
                    </a:cubicBezTo>
                    <a:cubicBezTo>
                      <a:pt x="68" y="19"/>
                      <a:pt x="59" y="17"/>
                      <a:pt x="48" y="17"/>
                    </a:cubicBezTo>
                    <a:cubicBezTo>
                      <a:pt x="41" y="17"/>
                      <a:pt x="34" y="18"/>
                      <a:pt x="28" y="19"/>
                    </a:cubicBezTo>
                    <a:cubicBezTo>
                      <a:pt x="21" y="21"/>
                      <a:pt x="15" y="23"/>
                      <a:pt x="9" y="27"/>
                    </a:cubicBezTo>
                    <a:lnTo>
                      <a:pt x="9" y="8"/>
                    </a:lnTo>
                    <a:cubicBezTo>
                      <a:pt x="16" y="5"/>
                      <a:pt x="23" y="3"/>
                      <a:pt x="30" y="2"/>
                    </a:cubicBezTo>
                    <a:cubicBezTo>
                      <a:pt x="37" y="0"/>
                      <a:pt x="44" y="0"/>
                      <a:pt x="50" y="0"/>
                    </a:cubicBezTo>
                    <a:cubicBezTo>
                      <a:pt x="68" y="0"/>
                      <a:pt x="81" y="4"/>
                      <a:pt x="90" y="13"/>
                    </a:cubicBezTo>
                    <a:cubicBezTo>
                      <a:pt x="99" y="23"/>
                      <a:pt x="103" y="37"/>
                      <a:pt x="103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69">
                <a:extLst>
                  <a:ext uri="{FF2B5EF4-FFF2-40B4-BE49-F238E27FC236}">
                    <a16:creationId xmlns:a16="http://schemas.microsoft.com/office/drawing/2014/main" id="{2451880B-00EA-49F9-89B8-6908E10AC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024"/>
                <a:ext cx="7" cy="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70">
                <a:extLst>
                  <a:ext uri="{FF2B5EF4-FFF2-40B4-BE49-F238E27FC236}">
                    <a16:creationId xmlns:a16="http://schemas.microsoft.com/office/drawing/2014/main" id="{1F2ADDE4-C4C7-47C3-8A7E-6D6EF07D1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1024"/>
                <a:ext cx="8" cy="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71">
                <a:extLst>
                  <a:ext uri="{FF2B5EF4-FFF2-40B4-BE49-F238E27FC236}">
                    <a16:creationId xmlns:a16="http://schemas.microsoft.com/office/drawing/2014/main" id="{42D763C8-0331-4B8B-A12E-23684C4332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6" y="1041"/>
                <a:ext cx="43" cy="49"/>
              </a:xfrm>
              <a:custGeom>
                <a:avLst/>
                <a:gdLst>
                  <a:gd name="T0" fmla="*/ 56 w 113"/>
                  <a:gd name="T1" fmla="*/ 17 h 129"/>
                  <a:gd name="T2" fmla="*/ 31 w 113"/>
                  <a:gd name="T3" fmla="*/ 29 h 129"/>
                  <a:gd name="T4" fmla="*/ 21 w 113"/>
                  <a:gd name="T5" fmla="*/ 64 h 129"/>
                  <a:gd name="T6" fmla="*/ 30 w 113"/>
                  <a:gd name="T7" fmla="*/ 99 h 129"/>
                  <a:gd name="T8" fmla="*/ 56 w 113"/>
                  <a:gd name="T9" fmla="*/ 112 h 129"/>
                  <a:gd name="T10" fmla="*/ 82 w 113"/>
                  <a:gd name="T11" fmla="*/ 99 h 129"/>
                  <a:gd name="T12" fmla="*/ 91 w 113"/>
                  <a:gd name="T13" fmla="*/ 64 h 129"/>
                  <a:gd name="T14" fmla="*/ 82 w 113"/>
                  <a:gd name="T15" fmla="*/ 30 h 129"/>
                  <a:gd name="T16" fmla="*/ 56 w 113"/>
                  <a:gd name="T17" fmla="*/ 17 h 129"/>
                  <a:gd name="T18" fmla="*/ 56 w 113"/>
                  <a:gd name="T19" fmla="*/ 0 h 129"/>
                  <a:gd name="T20" fmla="*/ 98 w 113"/>
                  <a:gd name="T21" fmla="*/ 17 h 129"/>
                  <a:gd name="T22" fmla="*/ 113 w 113"/>
                  <a:gd name="T23" fmla="*/ 64 h 129"/>
                  <a:gd name="T24" fmla="*/ 98 w 113"/>
                  <a:gd name="T25" fmla="*/ 112 h 129"/>
                  <a:gd name="T26" fmla="*/ 56 w 113"/>
                  <a:gd name="T27" fmla="*/ 129 h 129"/>
                  <a:gd name="T28" fmla="*/ 15 w 113"/>
                  <a:gd name="T29" fmla="*/ 112 h 129"/>
                  <a:gd name="T30" fmla="*/ 0 w 113"/>
                  <a:gd name="T31" fmla="*/ 64 h 129"/>
                  <a:gd name="T32" fmla="*/ 15 w 113"/>
                  <a:gd name="T33" fmla="*/ 17 h 129"/>
                  <a:gd name="T34" fmla="*/ 56 w 11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129">
                    <a:moveTo>
                      <a:pt x="56" y="17"/>
                    </a:moveTo>
                    <a:cubicBezTo>
                      <a:pt x="45" y="17"/>
                      <a:pt x="37" y="21"/>
                      <a:pt x="31" y="29"/>
                    </a:cubicBezTo>
                    <a:cubicBezTo>
                      <a:pt x="24" y="38"/>
                      <a:pt x="21" y="49"/>
                      <a:pt x="21" y="64"/>
                    </a:cubicBezTo>
                    <a:cubicBezTo>
                      <a:pt x="21" y="79"/>
                      <a:pt x="24" y="90"/>
                      <a:pt x="30" y="99"/>
                    </a:cubicBezTo>
                    <a:cubicBezTo>
                      <a:pt x="37" y="107"/>
                      <a:pt x="45" y="112"/>
                      <a:pt x="56" y="112"/>
                    </a:cubicBezTo>
                    <a:cubicBezTo>
                      <a:pt x="67" y="112"/>
                      <a:pt x="76" y="107"/>
                      <a:pt x="82" y="99"/>
                    </a:cubicBezTo>
                    <a:cubicBezTo>
                      <a:pt x="88" y="90"/>
                      <a:pt x="91" y="79"/>
                      <a:pt x="91" y="64"/>
                    </a:cubicBezTo>
                    <a:cubicBezTo>
                      <a:pt x="91" y="50"/>
                      <a:pt x="88" y="38"/>
                      <a:pt x="82" y="30"/>
                    </a:cubicBezTo>
                    <a:cubicBezTo>
                      <a:pt x="76" y="21"/>
                      <a:pt x="67" y="17"/>
                      <a:pt x="56" y="17"/>
                    </a:cubicBezTo>
                    <a:close/>
                    <a:moveTo>
                      <a:pt x="56" y="0"/>
                    </a:moveTo>
                    <a:cubicBezTo>
                      <a:pt x="74" y="0"/>
                      <a:pt x="88" y="5"/>
                      <a:pt x="98" y="17"/>
                    </a:cubicBezTo>
                    <a:cubicBezTo>
                      <a:pt x="108" y="28"/>
                      <a:pt x="113" y="44"/>
                      <a:pt x="113" y="64"/>
                    </a:cubicBezTo>
                    <a:cubicBezTo>
                      <a:pt x="113" y="84"/>
                      <a:pt x="108" y="100"/>
                      <a:pt x="98" y="112"/>
                    </a:cubicBezTo>
                    <a:cubicBezTo>
                      <a:pt x="88" y="123"/>
                      <a:pt x="74" y="129"/>
                      <a:pt x="56" y="129"/>
                    </a:cubicBezTo>
                    <a:cubicBezTo>
                      <a:pt x="39" y="129"/>
                      <a:pt x="25" y="123"/>
                      <a:pt x="15" y="112"/>
                    </a:cubicBezTo>
                    <a:cubicBezTo>
                      <a:pt x="5" y="100"/>
                      <a:pt x="0" y="84"/>
                      <a:pt x="0" y="64"/>
                    </a:cubicBezTo>
                    <a:cubicBezTo>
                      <a:pt x="0" y="44"/>
                      <a:pt x="5" y="28"/>
                      <a:pt x="15" y="17"/>
                    </a:cubicBezTo>
                    <a:cubicBezTo>
                      <a:pt x="25" y="5"/>
                      <a:pt x="39" y="0"/>
                      <a:pt x="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72">
                <a:extLst>
                  <a:ext uri="{FF2B5EF4-FFF2-40B4-BE49-F238E27FC236}">
                    <a16:creationId xmlns:a16="http://schemas.microsoft.com/office/drawing/2014/main" id="{D423A3D2-9AD6-415A-A3BE-C03AA7D33C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8" y="1041"/>
                <a:ext cx="41" cy="65"/>
              </a:xfrm>
              <a:custGeom>
                <a:avLst/>
                <a:gdLst>
                  <a:gd name="T0" fmla="*/ 90 w 110"/>
                  <a:gd name="T1" fmla="*/ 63 h 172"/>
                  <a:gd name="T2" fmla="*/ 81 w 110"/>
                  <a:gd name="T3" fmla="*/ 29 h 172"/>
                  <a:gd name="T4" fmla="*/ 56 w 110"/>
                  <a:gd name="T5" fmla="*/ 16 h 172"/>
                  <a:gd name="T6" fmla="*/ 30 w 110"/>
                  <a:gd name="T7" fmla="*/ 29 h 172"/>
                  <a:gd name="T8" fmla="*/ 21 w 110"/>
                  <a:gd name="T9" fmla="*/ 63 h 172"/>
                  <a:gd name="T10" fmla="*/ 30 w 110"/>
                  <a:gd name="T11" fmla="*/ 97 h 172"/>
                  <a:gd name="T12" fmla="*/ 56 w 110"/>
                  <a:gd name="T13" fmla="*/ 109 h 172"/>
                  <a:gd name="T14" fmla="*/ 81 w 110"/>
                  <a:gd name="T15" fmla="*/ 97 h 172"/>
                  <a:gd name="T16" fmla="*/ 90 w 110"/>
                  <a:gd name="T17" fmla="*/ 63 h 172"/>
                  <a:gd name="T18" fmla="*/ 110 w 110"/>
                  <a:gd name="T19" fmla="*/ 110 h 172"/>
                  <a:gd name="T20" fmla="*/ 97 w 110"/>
                  <a:gd name="T21" fmla="*/ 157 h 172"/>
                  <a:gd name="T22" fmla="*/ 54 w 110"/>
                  <a:gd name="T23" fmla="*/ 172 h 172"/>
                  <a:gd name="T24" fmla="*/ 34 w 110"/>
                  <a:gd name="T25" fmla="*/ 171 h 172"/>
                  <a:gd name="T26" fmla="*/ 15 w 110"/>
                  <a:gd name="T27" fmla="*/ 166 h 172"/>
                  <a:gd name="T28" fmla="*/ 15 w 110"/>
                  <a:gd name="T29" fmla="*/ 146 h 172"/>
                  <a:gd name="T30" fmla="*/ 33 w 110"/>
                  <a:gd name="T31" fmla="*/ 153 h 172"/>
                  <a:gd name="T32" fmla="*/ 51 w 110"/>
                  <a:gd name="T33" fmla="*/ 156 h 172"/>
                  <a:gd name="T34" fmla="*/ 80 w 110"/>
                  <a:gd name="T35" fmla="*/ 145 h 172"/>
                  <a:gd name="T36" fmla="*/ 90 w 110"/>
                  <a:gd name="T37" fmla="*/ 114 h 172"/>
                  <a:gd name="T38" fmla="*/ 90 w 110"/>
                  <a:gd name="T39" fmla="*/ 104 h 172"/>
                  <a:gd name="T40" fmla="*/ 74 w 110"/>
                  <a:gd name="T41" fmla="*/ 120 h 172"/>
                  <a:gd name="T42" fmla="*/ 51 w 110"/>
                  <a:gd name="T43" fmla="*/ 126 h 172"/>
                  <a:gd name="T44" fmla="*/ 14 w 110"/>
                  <a:gd name="T45" fmla="*/ 108 h 172"/>
                  <a:gd name="T46" fmla="*/ 0 w 110"/>
                  <a:gd name="T47" fmla="*/ 63 h 172"/>
                  <a:gd name="T48" fmla="*/ 14 w 110"/>
                  <a:gd name="T49" fmla="*/ 17 h 172"/>
                  <a:gd name="T50" fmla="*/ 51 w 110"/>
                  <a:gd name="T51" fmla="*/ 0 h 172"/>
                  <a:gd name="T52" fmla="*/ 74 w 110"/>
                  <a:gd name="T53" fmla="*/ 5 h 172"/>
                  <a:gd name="T54" fmla="*/ 90 w 110"/>
                  <a:gd name="T55" fmla="*/ 21 h 172"/>
                  <a:gd name="T56" fmla="*/ 90 w 110"/>
                  <a:gd name="T57" fmla="*/ 2 h 172"/>
                  <a:gd name="T58" fmla="*/ 110 w 110"/>
                  <a:gd name="T59" fmla="*/ 2 h 172"/>
                  <a:gd name="T60" fmla="*/ 110 w 110"/>
                  <a:gd name="T61" fmla="*/ 11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0" h="172">
                    <a:moveTo>
                      <a:pt x="90" y="63"/>
                    </a:moveTo>
                    <a:cubicBezTo>
                      <a:pt x="90" y="48"/>
                      <a:pt x="87" y="37"/>
                      <a:pt x="81" y="29"/>
                    </a:cubicBezTo>
                    <a:cubicBezTo>
                      <a:pt x="75" y="20"/>
                      <a:pt x="67" y="16"/>
                      <a:pt x="56" y="16"/>
                    </a:cubicBezTo>
                    <a:cubicBezTo>
                      <a:pt x="45" y="16"/>
                      <a:pt x="36" y="20"/>
                      <a:pt x="30" y="29"/>
                    </a:cubicBezTo>
                    <a:cubicBezTo>
                      <a:pt x="24" y="37"/>
                      <a:pt x="21" y="48"/>
                      <a:pt x="21" y="63"/>
                    </a:cubicBezTo>
                    <a:cubicBezTo>
                      <a:pt x="21" y="77"/>
                      <a:pt x="24" y="88"/>
                      <a:pt x="30" y="97"/>
                    </a:cubicBezTo>
                    <a:cubicBezTo>
                      <a:pt x="36" y="105"/>
                      <a:pt x="45" y="109"/>
                      <a:pt x="56" y="109"/>
                    </a:cubicBezTo>
                    <a:cubicBezTo>
                      <a:pt x="67" y="109"/>
                      <a:pt x="75" y="105"/>
                      <a:pt x="81" y="97"/>
                    </a:cubicBezTo>
                    <a:cubicBezTo>
                      <a:pt x="87" y="88"/>
                      <a:pt x="90" y="77"/>
                      <a:pt x="90" y="63"/>
                    </a:cubicBezTo>
                    <a:close/>
                    <a:moveTo>
                      <a:pt x="110" y="110"/>
                    </a:moveTo>
                    <a:cubicBezTo>
                      <a:pt x="110" y="131"/>
                      <a:pt x="106" y="147"/>
                      <a:pt x="97" y="157"/>
                    </a:cubicBezTo>
                    <a:cubicBezTo>
                      <a:pt x="87" y="167"/>
                      <a:pt x="73" y="172"/>
                      <a:pt x="54" y="172"/>
                    </a:cubicBezTo>
                    <a:cubicBezTo>
                      <a:pt x="47" y="172"/>
                      <a:pt x="40" y="172"/>
                      <a:pt x="34" y="171"/>
                    </a:cubicBezTo>
                    <a:cubicBezTo>
                      <a:pt x="27" y="170"/>
                      <a:pt x="21" y="168"/>
                      <a:pt x="15" y="166"/>
                    </a:cubicBezTo>
                    <a:lnTo>
                      <a:pt x="15" y="146"/>
                    </a:lnTo>
                    <a:cubicBezTo>
                      <a:pt x="21" y="149"/>
                      <a:pt x="27" y="152"/>
                      <a:pt x="33" y="153"/>
                    </a:cubicBezTo>
                    <a:cubicBezTo>
                      <a:pt x="39" y="155"/>
                      <a:pt x="45" y="156"/>
                      <a:pt x="51" y="156"/>
                    </a:cubicBezTo>
                    <a:cubicBezTo>
                      <a:pt x="64" y="156"/>
                      <a:pt x="74" y="152"/>
                      <a:pt x="80" y="145"/>
                    </a:cubicBezTo>
                    <a:cubicBezTo>
                      <a:pt x="87" y="138"/>
                      <a:pt x="90" y="128"/>
                      <a:pt x="90" y="114"/>
                    </a:cubicBezTo>
                    <a:lnTo>
                      <a:pt x="90" y="104"/>
                    </a:lnTo>
                    <a:cubicBezTo>
                      <a:pt x="86" y="111"/>
                      <a:pt x="81" y="117"/>
                      <a:pt x="74" y="120"/>
                    </a:cubicBezTo>
                    <a:cubicBezTo>
                      <a:pt x="68" y="124"/>
                      <a:pt x="60" y="126"/>
                      <a:pt x="51" y="126"/>
                    </a:cubicBezTo>
                    <a:cubicBezTo>
                      <a:pt x="36" y="126"/>
                      <a:pt x="24" y="120"/>
                      <a:pt x="14" y="108"/>
                    </a:cubicBezTo>
                    <a:cubicBezTo>
                      <a:pt x="5" y="97"/>
                      <a:pt x="0" y="82"/>
                      <a:pt x="0" y="63"/>
                    </a:cubicBezTo>
                    <a:cubicBezTo>
                      <a:pt x="0" y="44"/>
                      <a:pt x="5" y="28"/>
                      <a:pt x="14" y="17"/>
                    </a:cubicBezTo>
                    <a:cubicBezTo>
                      <a:pt x="24" y="5"/>
                      <a:pt x="36" y="0"/>
                      <a:pt x="51" y="0"/>
                    </a:cubicBezTo>
                    <a:cubicBezTo>
                      <a:pt x="60" y="0"/>
                      <a:pt x="68" y="1"/>
                      <a:pt x="74" y="5"/>
                    </a:cubicBezTo>
                    <a:cubicBezTo>
                      <a:pt x="81" y="8"/>
                      <a:pt x="86" y="14"/>
                      <a:pt x="90" y="21"/>
                    </a:cubicBezTo>
                    <a:lnTo>
                      <a:pt x="90" y="2"/>
                    </a:lnTo>
                    <a:lnTo>
                      <a:pt x="110" y="2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73">
                <a:extLst>
                  <a:ext uri="{FF2B5EF4-FFF2-40B4-BE49-F238E27FC236}">
                    <a16:creationId xmlns:a16="http://schemas.microsoft.com/office/drawing/2014/main" id="{B0CF464C-D89D-4E64-946D-AD31EF436B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5" y="1024"/>
                <a:ext cx="8" cy="65"/>
              </a:xfrm>
              <a:custGeom>
                <a:avLst/>
                <a:gdLst>
                  <a:gd name="T0" fmla="*/ 0 w 20"/>
                  <a:gd name="T1" fmla="*/ 47 h 171"/>
                  <a:gd name="T2" fmla="*/ 20 w 20"/>
                  <a:gd name="T3" fmla="*/ 47 h 171"/>
                  <a:gd name="T4" fmla="*/ 20 w 20"/>
                  <a:gd name="T5" fmla="*/ 171 h 171"/>
                  <a:gd name="T6" fmla="*/ 0 w 20"/>
                  <a:gd name="T7" fmla="*/ 171 h 171"/>
                  <a:gd name="T8" fmla="*/ 0 w 20"/>
                  <a:gd name="T9" fmla="*/ 47 h 171"/>
                  <a:gd name="T10" fmla="*/ 0 w 20"/>
                  <a:gd name="T11" fmla="*/ 0 h 171"/>
                  <a:gd name="T12" fmla="*/ 20 w 20"/>
                  <a:gd name="T13" fmla="*/ 0 h 171"/>
                  <a:gd name="T14" fmla="*/ 20 w 20"/>
                  <a:gd name="T15" fmla="*/ 25 h 171"/>
                  <a:gd name="T16" fmla="*/ 0 w 20"/>
                  <a:gd name="T17" fmla="*/ 25 h 171"/>
                  <a:gd name="T18" fmla="*/ 0 w 2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1">
                    <a:moveTo>
                      <a:pt x="0" y="47"/>
                    </a:moveTo>
                    <a:lnTo>
                      <a:pt x="20" y="47"/>
                    </a:lnTo>
                    <a:lnTo>
                      <a:pt x="20" y="171"/>
                    </a:lnTo>
                    <a:lnTo>
                      <a:pt x="0" y="171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74">
                <a:extLst>
                  <a:ext uri="{FF2B5EF4-FFF2-40B4-BE49-F238E27FC236}">
                    <a16:creationId xmlns:a16="http://schemas.microsoft.com/office/drawing/2014/main" id="{975934BF-F088-4F23-8C06-7A24AA26C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1041"/>
                <a:ext cx="36" cy="49"/>
              </a:xfrm>
              <a:custGeom>
                <a:avLst/>
                <a:gdLst>
                  <a:gd name="T0" fmla="*/ 97 w 97"/>
                  <a:gd name="T1" fmla="*/ 7 h 129"/>
                  <a:gd name="T2" fmla="*/ 97 w 97"/>
                  <a:gd name="T3" fmla="*/ 26 h 129"/>
                  <a:gd name="T4" fmla="*/ 80 w 97"/>
                  <a:gd name="T5" fmla="*/ 19 h 129"/>
                  <a:gd name="T6" fmla="*/ 63 w 97"/>
                  <a:gd name="T7" fmla="*/ 17 h 129"/>
                  <a:gd name="T8" fmla="*/ 32 w 97"/>
                  <a:gd name="T9" fmla="*/ 29 h 129"/>
                  <a:gd name="T10" fmla="*/ 21 w 97"/>
                  <a:gd name="T11" fmla="*/ 64 h 129"/>
                  <a:gd name="T12" fmla="*/ 32 w 97"/>
                  <a:gd name="T13" fmla="*/ 99 h 129"/>
                  <a:gd name="T14" fmla="*/ 63 w 97"/>
                  <a:gd name="T15" fmla="*/ 112 h 129"/>
                  <a:gd name="T16" fmla="*/ 80 w 97"/>
                  <a:gd name="T17" fmla="*/ 109 h 129"/>
                  <a:gd name="T18" fmla="*/ 97 w 97"/>
                  <a:gd name="T19" fmla="*/ 102 h 129"/>
                  <a:gd name="T20" fmla="*/ 97 w 97"/>
                  <a:gd name="T21" fmla="*/ 121 h 129"/>
                  <a:gd name="T22" fmla="*/ 80 w 97"/>
                  <a:gd name="T23" fmla="*/ 127 h 129"/>
                  <a:gd name="T24" fmla="*/ 60 w 97"/>
                  <a:gd name="T25" fmla="*/ 129 h 129"/>
                  <a:gd name="T26" fmla="*/ 16 w 97"/>
                  <a:gd name="T27" fmla="*/ 111 h 129"/>
                  <a:gd name="T28" fmla="*/ 0 w 97"/>
                  <a:gd name="T29" fmla="*/ 64 h 129"/>
                  <a:gd name="T30" fmla="*/ 16 w 97"/>
                  <a:gd name="T31" fmla="*/ 17 h 129"/>
                  <a:gd name="T32" fmla="*/ 62 w 97"/>
                  <a:gd name="T33" fmla="*/ 0 h 129"/>
                  <a:gd name="T34" fmla="*/ 80 w 97"/>
                  <a:gd name="T35" fmla="*/ 1 h 129"/>
                  <a:gd name="T36" fmla="*/ 97 w 97"/>
                  <a:gd name="T3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29">
                    <a:moveTo>
                      <a:pt x="97" y="7"/>
                    </a:moveTo>
                    <a:lnTo>
                      <a:pt x="97" y="26"/>
                    </a:lnTo>
                    <a:cubicBezTo>
                      <a:pt x="91" y="23"/>
                      <a:pt x="86" y="21"/>
                      <a:pt x="80" y="19"/>
                    </a:cubicBezTo>
                    <a:cubicBezTo>
                      <a:pt x="74" y="17"/>
                      <a:pt x="68" y="17"/>
                      <a:pt x="63" y="17"/>
                    </a:cubicBezTo>
                    <a:cubicBezTo>
                      <a:pt x="49" y="17"/>
                      <a:pt x="39" y="21"/>
                      <a:pt x="32" y="29"/>
                    </a:cubicBezTo>
                    <a:cubicBezTo>
                      <a:pt x="25" y="37"/>
                      <a:pt x="21" y="49"/>
                      <a:pt x="21" y="64"/>
                    </a:cubicBezTo>
                    <a:cubicBezTo>
                      <a:pt x="21" y="79"/>
                      <a:pt x="25" y="91"/>
                      <a:pt x="32" y="99"/>
                    </a:cubicBezTo>
                    <a:cubicBezTo>
                      <a:pt x="39" y="107"/>
                      <a:pt x="49" y="112"/>
                      <a:pt x="63" y="112"/>
                    </a:cubicBezTo>
                    <a:cubicBezTo>
                      <a:pt x="68" y="112"/>
                      <a:pt x="74" y="111"/>
                      <a:pt x="80" y="109"/>
                    </a:cubicBezTo>
                    <a:cubicBezTo>
                      <a:pt x="86" y="108"/>
                      <a:pt x="91" y="105"/>
                      <a:pt x="97" y="102"/>
                    </a:cubicBezTo>
                    <a:lnTo>
                      <a:pt x="97" y="121"/>
                    </a:lnTo>
                    <a:cubicBezTo>
                      <a:pt x="92" y="123"/>
                      <a:pt x="86" y="125"/>
                      <a:pt x="80" y="127"/>
                    </a:cubicBezTo>
                    <a:cubicBezTo>
                      <a:pt x="74" y="128"/>
                      <a:pt x="67" y="129"/>
                      <a:pt x="60" y="129"/>
                    </a:cubicBezTo>
                    <a:cubicBezTo>
                      <a:pt x="42" y="129"/>
                      <a:pt x="27" y="123"/>
                      <a:pt x="16" y="111"/>
                    </a:cubicBezTo>
                    <a:cubicBezTo>
                      <a:pt x="5" y="100"/>
                      <a:pt x="0" y="84"/>
                      <a:pt x="0" y="64"/>
                    </a:cubicBezTo>
                    <a:cubicBezTo>
                      <a:pt x="0" y="44"/>
                      <a:pt x="5" y="28"/>
                      <a:pt x="16" y="17"/>
                    </a:cubicBezTo>
                    <a:cubicBezTo>
                      <a:pt x="27" y="5"/>
                      <a:pt x="42" y="0"/>
                      <a:pt x="62" y="0"/>
                    </a:cubicBezTo>
                    <a:cubicBezTo>
                      <a:pt x="68" y="0"/>
                      <a:pt x="74" y="0"/>
                      <a:pt x="80" y="1"/>
                    </a:cubicBezTo>
                    <a:cubicBezTo>
                      <a:pt x="86" y="3"/>
                      <a:pt x="92" y="5"/>
                      <a:pt x="97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75">
                <a:extLst>
                  <a:ext uri="{FF2B5EF4-FFF2-40B4-BE49-F238E27FC236}">
                    <a16:creationId xmlns:a16="http://schemas.microsoft.com/office/drawing/2014/main" id="{88EBF31A-123C-4AEE-BA19-F7752272D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5" y="411"/>
                <a:ext cx="850" cy="420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76">
                <a:extLst>
                  <a:ext uri="{FF2B5EF4-FFF2-40B4-BE49-F238E27FC236}">
                    <a16:creationId xmlns:a16="http://schemas.microsoft.com/office/drawing/2014/main" id="{4BFD9071-3CCD-4DF3-AEBA-8D76E2EC3C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7" y="588"/>
                <a:ext cx="52" cy="62"/>
              </a:xfrm>
              <a:custGeom>
                <a:avLst/>
                <a:gdLst>
                  <a:gd name="T0" fmla="*/ 23 w 138"/>
                  <a:gd name="T1" fmla="*/ 18 h 164"/>
                  <a:gd name="T2" fmla="*/ 23 w 138"/>
                  <a:gd name="T3" fmla="*/ 146 h 164"/>
                  <a:gd name="T4" fmla="*/ 49 w 138"/>
                  <a:gd name="T5" fmla="*/ 146 h 164"/>
                  <a:gd name="T6" fmla="*/ 99 w 138"/>
                  <a:gd name="T7" fmla="*/ 131 h 164"/>
                  <a:gd name="T8" fmla="*/ 115 w 138"/>
                  <a:gd name="T9" fmla="*/ 82 h 164"/>
                  <a:gd name="T10" fmla="*/ 99 w 138"/>
                  <a:gd name="T11" fmla="*/ 34 h 164"/>
                  <a:gd name="T12" fmla="*/ 49 w 138"/>
                  <a:gd name="T13" fmla="*/ 18 h 164"/>
                  <a:gd name="T14" fmla="*/ 23 w 138"/>
                  <a:gd name="T15" fmla="*/ 18 h 164"/>
                  <a:gd name="T16" fmla="*/ 0 w 138"/>
                  <a:gd name="T17" fmla="*/ 0 h 164"/>
                  <a:gd name="T18" fmla="*/ 46 w 138"/>
                  <a:gd name="T19" fmla="*/ 0 h 164"/>
                  <a:gd name="T20" fmla="*/ 116 w 138"/>
                  <a:gd name="T21" fmla="*/ 20 h 164"/>
                  <a:gd name="T22" fmla="*/ 138 w 138"/>
                  <a:gd name="T23" fmla="*/ 82 h 164"/>
                  <a:gd name="T24" fmla="*/ 116 w 138"/>
                  <a:gd name="T25" fmla="*/ 144 h 164"/>
                  <a:gd name="T26" fmla="*/ 46 w 138"/>
                  <a:gd name="T27" fmla="*/ 164 h 164"/>
                  <a:gd name="T28" fmla="*/ 0 w 138"/>
                  <a:gd name="T29" fmla="*/ 164 h 164"/>
                  <a:gd name="T30" fmla="*/ 0 w 138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8" h="164">
                    <a:moveTo>
                      <a:pt x="23" y="18"/>
                    </a:moveTo>
                    <a:lnTo>
                      <a:pt x="23" y="146"/>
                    </a:lnTo>
                    <a:lnTo>
                      <a:pt x="49" y="146"/>
                    </a:lnTo>
                    <a:cubicBezTo>
                      <a:pt x="72" y="146"/>
                      <a:pt x="89" y="141"/>
                      <a:pt x="99" y="131"/>
                    </a:cubicBezTo>
                    <a:cubicBezTo>
                      <a:pt x="110" y="120"/>
                      <a:pt x="115" y="104"/>
                      <a:pt x="115" y="82"/>
                    </a:cubicBezTo>
                    <a:cubicBezTo>
                      <a:pt x="115" y="60"/>
                      <a:pt x="110" y="44"/>
                      <a:pt x="99" y="34"/>
                    </a:cubicBezTo>
                    <a:cubicBezTo>
                      <a:pt x="89" y="24"/>
                      <a:pt x="72" y="18"/>
                      <a:pt x="49" y="18"/>
                    </a:cubicBezTo>
                    <a:lnTo>
                      <a:pt x="23" y="18"/>
                    </a:lnTo>
                    <a:close/>
                    <a:moveTo>
                      <a:pt x="0" y="0"/>
                    </a:moveTo>
                    <a:lnTo>
                      <a:pt x="46" y="0"/>
                    </a:lnTo>
                    <a:cubicBezTo>
                      <a:pt x="78" y="0"/>
                      <a:pt x="101" y="7"/>
                      <a:pt x="116" y="20"/>
                    </a:cubicBezTo>
                    <a:cubicBezTo>
                      <a:pt x="131" y="33"/>
                      <a:pt x="138" y="54"/>
                      <a:pt x="138" y="82"/>
                    </a:cubicBezTo>
                    <a:cubicBezTo>
                      <a:pt x="138" y="110"/>
                      <a:pt x="131" y="131"/>
                      <a:pt x="116" y="144"/>
                    </a:cubicBezTo>
                    <a:cubicBezTo>
                      <a:pt x="101" y="158"/>
                      <a:pt x="78" y="164"/>
                      <a:pt x="46" y="164"/>
                    </a:cubicBez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77">
                <a:extLst>
                  <a:ext uri="{FF2B5EF4-FFF2-40B4-BE49-F238E27FC236}">
                    <a16:creationId xmlns:a16="http://schemas.microsoft.com/office/drawing/2014/main" id="{048EECE6-4DA3-42BA-B5A2-616F6936D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9" y="602"/>
                <a:ext cx="43" cy="49"/>
              </a:xfrm>
              <a:custGeom>
                <a:avLst/>
                <a:gdLst>
                  <a:gd name="T0" fmla="*/ 114 w 114"/>
                  <a:gd name="T1" fmla="*/ 60 h 129"/>
                  <a:gd name="T2" fmla="*/ 114 w 114"/>
                  <a:gd name="T3" fmla="*/ 70 h 129"/>
                  <a:gd name="T4" fmla="*/ 21 w 114"/>
                  <a:gd name="T5" fmla="*/ 70 h 129"/>
                  <a:gd name="T6" fmla="*/ 34 w 114"/>
                  <a:gd name="T7" fmla="*/ 101 h 129"/>
                  <a:gd name="T8" fmla="*/ 65 w 114"/>
                  <a:gd name="T9" fmla="*/ 112 h 129"/>
                  <a:gd name="T10" fmla="*/ 88 w 114"/>
                  <a:gd name="T11" fmla="*/ 109 h 129"/>
                  <a:gd name="T12" fmla="*/ 109 w 114"/>
                  <a:gd name="T13" fmla="*/ 101 h 129"/>
                  <a:gd name="T14" fmla="*/ 109 w 114"/>
                  <a:gd name="T15" fmla="*/ 120 h 129"/>
                  <a:gd name="T16" fmla="*/ 87 w 114"/>
                  <a:gd name="T17" fmla="*/ 127 h 129"/>
                  <a:gd name="T18" fmla="*/ 64 w 114"/>
                  <a:gd name="T19" fmla="*/ 129 h 129"/>
                  <a:gd name="T20" fmla="*/ 17 w 114"/>
                  <a:gd name="T21" fmla="*/ 112 h 129"/>
                  <a:gd name="T22" fmla="*/ 0 w 114"/>
                  <a:gd name="T23" fmla="*/ 66 h 129"/>
                  <a:gd name="T24" fmla="*/ 16 w 114"/>
                  <a:gd name="T25" fmla="*/ 18 h 129"/>
                  <a:gd name="T26" fmla="*/ 60 w 114"/>
                  <a:gd name="T27" fmla="*/ 0 h 129"/>
                  <a:gd name="T28" fmla="*/ 100 w 114"/>
                  <a:gd name="T29" fmla="*/ 16 h 129"/>
                  <a:gd name="T30" fmla="*/ 114 w 114"/>
                  <a:gd name="T31" fmla="*/ 60 h 129"/>
                  <a:gd name="T32" fmla="*/ 94 w 114"/>
                  <a:gd name="T33" fmla="*/ 54 h 129"/>
                  <a:gd name="T34" fmla="*/ 84 w 114"/>
                  <a:gd name="T35" fmla="*/ 27 h 129"/>
                  <a:gd name="T36" fmla="*/ 61 w 114"/>
                  <a:gd name="T37" fmla="*/ 17 h 129"/>
                  <a:gd name="T38" fmla="*/ 33 w 114"/>
                  <a:gd name="T39" fmla="*/ 27 h 129"/>
                  <a:gd name="T40" fmla="*/ 22 w 114"/>
                  <a:gd name="T41" fmla="*/ 54 h 129"/>
                  <a:gd name="T42" fmla="*/ 94 w 114"/>
                  <a:gd name="T43" fmla="*/ 5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60"/>
                    </a:moveTo>
                    <a:lnTo>
                      <a:pt x="114" y="70"/>
                    </a:lnTo>
                    <a:lnTo>
                      <a:pt x="21" y="70"/>
                    </a:lnTo>
                    <a:cubicBezTo>
                      <a:pt x="22" y="83"/>
                      <a:pt x="26" y="94"/>
                      <a:pt x="34" y="101"/>
                    </a:cubicBezTo>
                    <a:cubicBezTo>
                      <a:pt x="41" y="109"/>
                      <a:pt x="52" y="112"/>
                      <a:pt x="65" y="112"/>
                    </a:cubicBezTo>
                    <a:cubicBezTo>
                      <a:pt x="73" y="112"/>
                      <a:pt x="80" y="111"/>
                      <a:pt x="88" y="109"/>
                    </a:cubicBezTo>
                    <a:cubicBezTo>
                      <a:pt x="95" y="108"/>
                      <a:pt x="102" y="105"/>
                      <a:pt x="109" y="101"/>
                    </a:cubicBezTo>
                    <a:lnTo>
                      <a:pt x="109" y="120"/>
                    </a:lnTo>
                    <a:cubicBezTo>
                      <a:pt x="102" y="123"/>
                      <a:pt x="95" y="125"/>
                      <a:pt x="87" y="127"/>
                    </a:cubicBezTo>
                    <a:cubicBezTo>
                      <a:pt x="79" y="129"/>
                      <a:pt x="72" y="129"/>
                      <a:pt x="64" y="129"/>
                    </a:cubicBezTo>
                    <a:cubicBezTo>
                      <a:pt x="44" y="129"/>
                      <a:pt x="29" y="124"/>
                      <a:pt x="17" y="112"/>
                    </a:cubicBezTo>
                    <a:cubicBezTo>
                      <a:pt x="6" y="101"/>
                      <a:pt x="0" y="85"/>
                      <a:pt x="0" y="66"/>
                    </a:cubicBezTo>
                    <a:cubicBezTo>
                      <a:pt x="0" y="46"/>
                      <a:pt x="5" y="30"/>
                      <a:pt x="16" y="18"/>
                    </a:cubicBezTo>
                    <a:cubicBezTo>
                      <a:pt x="27" y="6"/>
                      <a:pt x="42" y="0"/>
                      <a:pt x="60" y="0"/>
                    </a:cubicBezTo>
                    <a:cubicBezTo>
                      <a:pt x="77" y="0"/>
                      <a:pt x="90" y="6"/>
                      <a:pt x="100" y="16"/>
                    </a:cubicBezTo>
                    <a:cubicBezTo>
                      <a:pt x="109" y="27"/>
                      <a:pt x="114" y="41"/>
                      <a:pt x="114" y="60"/>
                    </a:cubicBezTo>
                    <a:close/>
                    <a:moveTo>
                      <a:pt x="94" y="54"/>
                    </a:moveTo>
                    <a:cubicBezTo>
                      <a:pt x="94" y="43"/>
                      <a:pt x="91" y="34"/>
                      <a:pt x="84" y="27"/>
                    </a:cubicBezTo>
                    <a:cubicBezTo>
                      <a:pt x="78" y="21"/>
                      <a:pt x="70" y="17"/>
                      <a:pt x="61" y="17"/>
                    </a:cubicBezTo>
                    <a:cubicBezTo>
                      <a:pt x="49" y="17"/>
                      <a:pt x="40" y="21"/>
                      <a:pt x="33" y="27"/>
                    </a:cubicBezTo>
                    <a:cubicBezTo>
                      <a:pt x="27" y="33"/>
                      <a:pt x="23" y="42"/>
                      <a:pt x="22" y="54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78">
                <a:extLst>
                  <a:ext uri="{FF2B5EF4-FFF2-40B4-BE49-F238E27FC236}">
                    <a16:creationId xmlns:a16="http://schemas.microsoft.com/office/drawing/2014/main" id="{EC4AFF30-7F8F-426B-9A9D-334F47C13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602"/>
                <a:ext cx="37" cy="49"/>
              </a:xfrm>
              <a:custGeom>
                <a:avLst/>
                <a:gdLst>
                  <a:gd name="T0" fmla="*/ 98 w 98"/>
                  <a:gd name="T1" fmla="*/ 8 h 129"/>
                  <a:gd name="T2" fmla="*/ 98 w 98"/>
                  <a:gd name="T3" fmla="*/ 27 h 129"/>
                  <a:gd name="T4" fmla="*/ 80 w 98"/>
                  <a:gd name="T5" fmla="*/ 20 h 129"/>
                  <a:gd name="T6" fmla="*/ 63 w 98"/>
                  <a:gd name="T7" fmla="*/ 17 h 129"/>
                  <a:gd name="T8" fmla="*/ 33 w 98"/>
                  <a:gd name="T9" fmla="*/ 30 h 129"/>
                  <a:gd name="T10" fmla="*/ 22 w 98"/>
                  <a:gd name="T11" fmla="*/ 65 h 129"/>
                  <a:gd name="T12" fmla="*/ 33 w 98"/>
                  <a:gd name="T13" fmla="*/ 100 h 129"/>
                  <a:gd name="T14" fmla="*/ 63 w 98"/>
                  <a:gd name="T15" fmla="*/ 112 h 129"/>
                  <a:gd name="T16" fmla="*/ 80 w 98"/>
                  <a:gd name="T17" fmla="*/ 110 h 129"/>
                  <a:gd name="T18" fmla="*/ 98 w 98"/>
                  <a:gd name="T19" fmla="*/ 103 h 129"/>
                  <a:gd name="T20" fmla="*/ 98 w 98"/>
                  <a:gd name="T21" fmla="*/ 122 h 129"/>
                  <a:gd name="T22" fmla="*/ 80 w 98"/>
                  <a:gd name="T23" fmla="*/ 127 h 129"/>
                  <a:gd name="T24" fmla="*/ 61 w 98"/>
                  <a:gd name="T25" fmla="*/ 129 h 129"/>
                  <a:gd name="T26" fmla="*/ 17 w 98"/>
                  <a:gd name="T27" fmla="*/ 112 h 129"/>
                  <a:gd name="T28" fmla="*/ 0 w 98"/>
                  <a:gd name="T29" fmla="*/ 65 h 129"/>
                  <a:gd name="T30" fmla="*/ 17 w 98"/>
                  <a:gd name="T31" fmla="*/ 17 h 129"/>
                  <a:gd name="T32" fmla="*/ 62 w 98"/>
                  <a:gd name="T33" fmla="*/ 0 h 129"/>
                  <a:gd name="T34" fmla="*/ 80 w 98"/>
                  <a:gd name="T35" fmla="*/ 2 h 129"/>
                  <a:gd name="T36" fmla="*/ 98 w 98"/>
                  <a:gd name="T37" fmla="*/ 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29">
                    <a:moveTo>
                      <a:pt x="98" y="8"/>
                    </a:moveTo>
                    <a:lnTo>
                      <a:pt x="98" y="27"/>
                    </a:lnTo>
                    <a:cubicBezTo>
                      <a:pt x="92" y="24"/>
                      <a:pt x="86" y="21"/>
                      <a:pt x="80" y="20"/>
                    </a:cubicBezTo>
                    <a:cubicBezTo>
                      <a:pt x="75" y="18"/>
                      <a:pt x="69" y="17"/>
                      <a:pt x="63" y="17"/>
                    </a:cubicBezTo>
                    <a:cubicBezTo>
                      <a:pt x="50" y="17"/>
                      <a:pt x="40" y="22"/>
                      <a:pt x="33" y="30"/>
                    </a:cubicBezTo>
                    <a:cubicBezTo>
                      <a:pt x="25" y="38"/>
                      <a:pt x="22" y="50"/>
                      <a:pt x="22" y="65"/>
                    </a:cubicBezTo>
                    <a:cubicBezTo>
                      <a:pt x="22" y="80"/>
                      <a:pt x="25" y="92"/>
                      <a:pt x="33" y="100"/>
                    </a:cubicBezTo>
                    <a:cubicBezTo>
                      <a:pt x="40" y="108"/>
                      <a:pt x="50" y="112"/>
                      <a:pt x="63" y="112"/>
                    </a:cubicBezTo>
                    <a:cubicBezTo>
                      <a:pt x="69" y="112"/>
                      <a:pt x="75" y="112"/>
                      <a:pt x="80" y="110"/>
                    </a:cubicBezTo>
                    <a:cubicBezTo>
                      <a:pt x="86" y="108"/>
                      <a:pt x="92" y="106"/>
                      <a:pt x="98" y="103"/>
                    </a:cubicBezTo>
                    <a:lnTo>
                      <a:pt x="98" y="122"/>
                    </a:lnTo>
                    <a:cubicBezTo>
                      <a:pt x="92" y="124"/>
                      <a:pt x="86" y="126"/>
                      <a:pt x="80" y="127"/>
                    </a:cubicBezTo>
                    <a:cubicBezTo>
                      <a:pt x="74" y="129"/>
                      <a:pt x="68" y="129"/>
                      <a:pt x="61" y="129"/>
                    </a:cubicBezTo>
                    <a:cubicBezTo>
                      <a:pt x="42" y="129"/>
                      <a:pt x="28" y="124"/>
                      <a:pt x="17" y="112"/>
                    </a:cubicBezTo>
                    <a:cubicBezTo>
                      <a:pt x="6" y="100"/>
                      <a:pt x="0" y="85"/>
                      <a:pt x="0" y="65"/>
                    </a:cubicBezTo>
                    <a:cubicBezTo>
                      <a:pt x="0" y="45"/>
                      <a:pt x="6" y="29"/>
                      <a:pt x="17" y="17"/>
                    </a:cubicBezTo>
                    <a:cubicBezTo>
                      <a:pt x="28" y="6"/>
                      <a:pt x="43" y="0"/>
                      <a:pt x="62" y="0"/>
                    </a:cubicBezTo>
                    <a:cubicBezTo>
                      <a:pt x="68" y="0"/>
                      <a:pt x="75" y="1"/>
                      <a:pt x="80" y="2"/>
                    </a:cubicBezTo>
                    <a:cubicBezTo>
                      <a:pt x="86" y="3"/>
                      <a:pt x="92" y="5"/>
                      <a:pt x="98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79">
                <a:extLst>
                  <a:ext uri="{FF2B5EF4-FFF2-40B4-BE49-F238E27FC236}">
                    <a16:creationId xmlns:a16="http://schemas.microsoft.com/office/drawing/2014/main" id="{C693D22C-CCED-4480-A21B-0BC05E1E98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7" y="602"/>
                <a:ext cx="43" cy="49"/>
              </a:xfrm>
              <a:custGeom>
                <a:avLst/>
                <a:gdLst>
                  <a:gd name="T0" fmla="*/ 57 w 113"/>
                  <a:gd name="T1" fmla="*/ 17 h 129"/>
                  <a:gd name="T2" fmla="*/ 31 w 113"/>
                  <a:gd name="T3" fmla="*/ 30 h 129"/>
                  <a:gd name="T4" fmla="*/ 21 w 113"/>
                  <a:gd name="T5" fmla="*/ 65 h 129"/>
                  <a:gd name="T6" fmla="*/ 31 w 113"/>
                  <a:gd name="T7" fmla="*/ 100 h 129"/>
                  <a:gd name="T8" fmla="*/ 57 w 113"/>
                  <a:gd name="T9" fmla="*/ 112 h 129"/>
                  <a:gd name="T10" fmla="*/ 82 w 113"/>
                  <a:gd name="T11" fmla="*/ 100 h 129"/>
                  <a:gd name="T12" fmla="*/ 92 w 113"/>
                  <a:gd name="T13" fmla="*/ 65 h 129"/>
                  <a:gd name="T14" fmla="*/ 82 w 113"/>
                  <a:gd name="T15" fmla="*/ 30 h 129"/>
                  <a:gd name="T16" fmla="*/ 57 w 113"/>
                  <a:gd name="T17" fmla="*/ 17 h 129"/>
                  <a:gd name="T18" fmla="*/ 57 w 113"/>
                  <a:gd name="T19" fmla="*/ 0 h 129"/>
                  <a:gd name="T20" fmla="*/ 98 w 113"/>
                  <a:gd name="T21" fmla="*/ 17 h 129"/>
                  <a:gd name="T22" fmla="*/ 113 w 113"/>
                  <a:gd name="T23" fmla="*/ 65 h 129"/>
                  <a:gd name="T24" fmla="*/ 98 w 113"/>
                  <a:gd name="T25" fmla="*/ 112 h 129"/>
                  <a:gd name="T26" fmla="*/ 57 w 113"/>
                  <a:gd name="T27" fmla="*/ 129 h 129"/>
                  <a:gd name="T28" fmla="*/ 15 w 113"/>
                  <a:gd name="T29" fmla="*/ 112 h 129"/>
                  <a:gd name="T30" fmla="*/ 0 w 113"/>
                  <a:gd name="T31" fmla="*/ 65 h 129"/>
                  <a:gd name="T32" fmla="*/ 15 w 113"/>
                  <a:gd name="T33" fmla="*/ 17 h 129"/>
                  <a:gd name="T34" fmla="*/ 57 w 11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129">
                    <a:moveTo>
                      <a:pt x="57" y="17"/>
                    </a:moveTo>
                    <a:cubicBezTo>
                      <a:pt x="46" y="17"/>
                      <a:pt x="37" y="22"/>
                      <a:pt x="31" y="30"/>
                    </a:cubicBezTo>
                    <a:cubicBezTo>
                      <a:pt x="25" y="39"/>
                      <a:pt x="21" y="50"/>
                      <a:pt x="21" y="65"/>
                    </a:cubicBezTo>
                    <a:cubicBezTo>
                      <a:pt x="21" y="80"/>
                      <a:pt x="25" y="91"/>
                      <a:pt x="31" y="100"/>
                    </a:cubicBezTo>
                    <a:cubicBezTo>
                      <a:pt x="37" y="108"/>
                      <a:pt x="46" y="112"/>
                      <a:pt x="57" y="112"/>
                    </a:cubicBezTo>
                    <a:cubicBezTo>
                      <a:pt x="67" y="112"/>
                      <a:pt x="76" y="108"/>
                      <a:pt x="82" y="100"/>
                    </a:cubicBezTo>
                    <a:cubicBezTo>
                      <a:pt x="88" y="91"/>
                      <a:pt x="92" y="79"/>
                      <a:pt x="92" y="65"/>
                    </a:cubicBezTo>
                    <a:cubicBezTo>
                      <a:pt x="92" y="50"/>
                      <a:pt x="88" y="39"/>
                      <a:pt x="82" y="30"/>
                    </a:cubicBezTo>
                    <a:cubicBezTo>
                      <a:pt x="76" y="22"/>
                      <a:pt x="67" y="17"/>
                      <a:pt x="57" y="17"/>
                    </a:cubicBezTo>
                    <a:close/>
                    <a:moveTo>
                      <a:pt x="57" y="0"/>
                    </a:moveTo>
                    <a:cubicBezTo>
                      <a:pt x="74" y="0"/>
                      <a:pt x="88" y="6"/>
                      <a:pt x="98" y="17"/>
                    </a:cubicBezTo>
                    <a:cubicBezTo>
                      <a:pt x="108" y="29"/>
                      <a:pt x="113" y="45"/>
                      <a:pt x="113" y="65"/>
                    </a:cubicBezTo>
                    <a:cubicBezTo>
                      <a:pt x="113" y="85"/>
                      <a:pt x="108" y="101"/>
                      <a:pt x="98" y="112"/>
                    </a:cubicBezTo>
                    <a:cubicBezTo>
                      <a:pt x="88" y="124"/>
                      <a:pt x="74" y="129"/>
                      <a:pt x="57" y="129"/>
                    </a:cubicBezTo>
                    <a:cubicBezTo>
                      <a:pt x="39" y="129"/>
                      <a:pt x="25" y="124"/>
                      <a:pt x="15" y="112"/>
                    </a:cubicBezTo>
                    <a:cubicBezTo>
                      <a:pt x="5" y="101"/>
                      <a:pt x="0" y="85"/>
                      <a:pt x="0" y="65"/>
                    </a:cubicBezTo>
                    <a:cubicBezTo>
                      <a:pt x="0" y="45"/>
                      <a:pt x="5" y="29"/>
                      <a:pt x="15" y="17"/>
                    </a:cubicBezTo>
                    <a:cubicBezTo>
                      <a:pt x="25" y="6"/>
                      <a:pt x="39" y="0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80">
                <a:extLst>
                  <a:ext uri="{FF2B5EF4-FFF2-40B4-BE49-F238E27FC236}">
                    <a16:creationId xmlns:a16="http://schemas.microsoft.com/office/drawing/2014/main" id="{3D778A35-78A0-41BC-957F-088609DF17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9" y="586"/>
                <a:ext cx="42" cy="65"/>
              </a:xfrm>
              <a:custGeom>
                <a:avLst/>
                <a:gdLst>
                  <a:gd name="T0" fmla="*/ 90 w 110"/>
                  <a:gd name="T1" fmla="*/ 67 h 174"/>
                  <a:gd name="T2" fmla="*/ 90 w 110"/>
                  <a:gd name="T3" fmla="*/ 0 h 174"/>
                  <a:gd name="T4" fmla="*/ 110 w 110"/>
                  <a:gd name="T5" fmla="*/ 0 h 174"/>
                  <a:gd name="T6" fmla="*/ 110 w 110"/>
                  <a:gd name="T7" fmla="*/ 171 h 174"/>
                  <a:gd name="T8" fmla="*/ 90 w 110"/>
                  <a:gd name="T9" fmla="*/ 171 h 174"/>
                  <a:gd name="T10" fmla="*/ 90 w 110"/>
                  <a:gd name="T11" fmla="*/ 153 h 174"/>
                  <a:gd name="T12" fmla="*/ 73 w 110"/>
                  <a:gd name="T13" fmla="*/ 169 h 174"/>
                  <a:gd name="T14" fmla="*/ 50 w 110"/>
                  <a:gd name="T15" fmla="*/ 174 h 174"/>
                  <a:gd name="T16" fmla="*/ 14 w 110"/>
                  <a:gd name="T17" fmla="*/ 157 h 174"/>
                  <a:gd name="T18" fmla="*/ 0 w 110"/>
                  <a:gd name="T19" fmla="*/ 110 h 174"/>
                  <a:gd name="T20" fmla="*/ 14 w 110"/>
                  <a:gd name="T21" fmla="*/ 63 h 174"/>
                  <a:gd name="T22" fmla="*/ 50 w 110"/>
                  <a:gd name="T23" fmla="*/ 45 h 174"/>
                  <a:gd name="T24" fmla="*/ 73 w 110"/>
                  <a:gd name="T25" fmla="*/ 51 h 174"/>
                  <a:gd name="T26" fmla="*/ 90 w 110"/>
                  <a:gd name="T27" fmla="*/ 67 h 174"/>
                  <a:gd name="T28" fmla="*/ 21 w 110"/>
                  <a:gd name="T29" fmla="*/ 110 h 174"/>
                  <a:gd name="T30" fmla="*/ 30 w 110"/>
                  <a:gd name="T31" fmla="*/ 145 h 174"/>
                  <a:gd name="T32" fmla="*/ 55 w 110"/>
                  <a:gd name="T33" fmla="*/ 158 h 174"/>
                  <a:gd name="T34" fmla="*/ 80 w 110"/>
                  <a:gd name="T35" fmla="*/ 145 h 174"/>
                  <a:gd name="T36" fmla="*/ 90 w 110"/>
                  <a:gd name="T37" fmla="*/ 110 h 174"/>
                  <a:gd name="T38" fmla="*/ 80 w 110"/>
                  <a:gd name="T39" fmla="*/ 75 h 174"/>
                  <a:gd name="T40" fmla="*/ 55 w 110"/>
                  <a:gd name="T41" fmla="*/ 62 h 174"/>
                  <a:gd name="T42" fmla="*/ 30 w 110"/>
                  <a:gd name="T43" fmla="*/ 75 h 174"/>
                  <a:gd name="T44" fmla="*/ 21 w 110"/>
                  <a:gd name="T45" fmla="*/ 11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174">
                    <a:moveTo>
                      <a:pt x="90" y="67"/>
                    </a:moveTo>
                    <a:lnTo>
                      <a:pt x="90" y="0"/>
                    </a:lnTo>
                    <a:lnTo>
                      <a:pt x="110" y="0"/>
                    </a:lnTo>
                    <a:lnTo>
                      <a:pt x="110" y="171"/>
                    </a:lnTo>
                    <a:lnTo>
                      <a:pt x="90" y="171"/>
                    </a:lnTo>
                    <a:lnTo>
                      <a:pt x="90" y="153"/>
                    </a:lnTo>
                    <a:cubicBezTo>
                      <a:pt x="85" y="160"/>
                      <a:pt x="80" y="166"/>
                      <a:pt x="73" y="169"/>
                    </a:cubicBezTo>
                    <a:cubicBezTo>
                      <a:pt x="67" y="173"/>
                      <a:pt x="59" y="174"/>
                      <a:pt x="50" y="174"/>
                    </a:cubicBezTo>
                    <a:cubicBezTo>
                      <a:pt x="35" y="174"/>
                      <a:pt x="23" y="169"/>
                      <a:pt x="14" y="157"/>
                    </a:cubicBezTo>
                    <a:cubicBezTo>
                      <a:pt x="4" y="145"/>
                      <a:pt x="0" y="129"/>
                      <a:pt x="0" y="110"/>
                    </a:cubicBezTo>
                    <a:cubicBezTo>
                      <a:pt x="0" y="91"/>
                      <a:pt x="4" y="75"/>
                      <a:pt x="14" y="63"/>
                    </a:cubicBezTo>
                    <a:cubicBezTo>
                      <a:pt x="23" y="51"/>
                      <a:pt x="35" y="45"/>
                      <a:pt x="50" y="45"/>
                    </a:cubicBezTo>
                    <a:cubicBezTo>
                      <a:pt x="59" y="45"/>
                      <a:pt x="67" y="47"/>
                      <a:pt x="73" y="51"/>
                    </a:cubicBezTo>
                    <a:cubicBezTo>
                      <a:pt x="80" y="54"/>
                      <a:pt x="85" y="60"/>
                      <a:pt x="90" y="67"/>
                    </a:cubicBezTo>
                    <a:close/>
                    <a:moveTo>
                      <a:pt x="21" y="110"/>
                    </a:moveTo>
                    <a:cubicBezTo>
                      <a:pt x="21" y="125"/>
                      <a:pt x="24" y="136"/>
                      <a:pt x="30" y="145"/>
                    </a:cubicBezTo>
                    <a:cubicBezTo>
                      <a:pt x="36" y="153"/>
                      <a:pt x="44" y="158"/>
                      <a:pt x="55" y="158"/>
                    </a:cubicBezTo>
                    <a:cubicBezTo>
                      <a:pt x="66" y="158"/>
                      <a:pt x="74" y="153"/>
                      <a:pt x="80" y="145"/>
                    </a:cubicBezTo>
                    <a:cubicBezTo>
                      <a:pt x="86" y="136"/>
                      <a:pt x="90" y="125"/>
                      <a:pt x="90" y="110"/>
                    </a:cubicBezTo>
                    <a:cubicBezTo>
                      <a:pt x="90" y="95"/>
                      <a:pt x="86" y="83"/>
                      <a:pt x="80" y="75"/>
                    </a:cubicBezTo>
                    <a:cubicBezTo>
                      <a:pt x="74" y="66"/>
                      <a:pt x="66" y="62"/>
                      <a:pt x="55" y="62"/>
                    </a:cubicBezTo>
                    <a:cubicBezTo>
                      <a:pt x="44" y="62"/>
                      <a:pt x="36" y="66"/>
                      <a:pt x="30" y="75"/>
                    </a:cubicBezTo>
                    <a:cubicBezTo>
                      <a:pt x="24" y="83"/>
                      <a:pt x="21" y="95"/>
                      <a:pt x="21" y="1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81">
                <a:extLst>
                  <a:ext uri="{FF2B5EF4-FFF2-40B4-BE49-F238E27FC236}">
                    <a16:creationId xmlns:a16="http://schemas.microsoft.com/office/drawing/2014/main" id="{4ABD0497-D4FB-4A6C-80FB-6EE4DD0D66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3" y="602"/>
                <a:ext cx="43" cy="49"/>
              </a:xfrm>
              <a:custGeom>
                <a:avLst/>
                <a:gdLst>
                  <a:gd name="T0" fmla="*/ 114 w 114"/>
                  <a:gd name="T1" fmla="*/ 60 h 129"/>
                  <a:gd name="T2" fmla="*/ 114 w 114"/>
                  <a:gd name="T3" fmla="*/ 70 h 129"/>
                  <a:gd name="T4" fmla="*/ 21 w 114"/>
                  <a:gd name="T5" fmla="*/ 70 h 129"/>
                  <a:gd name="T6" fmla="*/ 33 w 114"/>
                  <a:gd name="T7" fmla="*/ 101 h 129"/>
                  <a:gd name="T8" fmla="*/ 65 w 114"/>
                  <a:gd name="T9" fmla="*/ 112 h 129"/>
                  <a:gd name="T10" fmla="*/ 87 w 114"/>
                  <a:gd name="T11" fmla="*/ 109 h 129"/>
                  <a:gd name="T12" fmla="*/ 109 w 114"/>
                  <a:gd name="T13" fmla="*/ 101 h 129"/>
                  <a:gd name="T14" fmla="*/ 109 w 114"/>
                  <a:gd name="T15" fmla="*/ 120 h 129"/>
                  <a:gd name="T16" fmla="*/ 87 w 114"/>
                  <a:gd name="T17" fmla="*/ 127 h 129"/>
                  <a:gd name="T18" fmla="*/ 63 w 114"/>
                  <a:gd name="T19" fmla="*/ 129 h 129"/>
                  <a:gd name="T20" fmla="*/ 17 w 114"/>
                  <a:gd name="T21" fmla="*/ 112 h 129"/>
                  <a:gd name="T22" fmla="*/ 0 w 114"/>
                  <a:gd name="T23" fmla="*/ 66 h 129"/>
                  <a:gd name="T24" fmla="*/ 16 w 114"/>
                  <a:gd name="T25" fmla="*/ 18 h 129"/>
                  <a:gd name="T26" fmla="*/ 60 w 114"/>
                  <a:gd name="T27" fmla="*/ 0 h 129"/>
                  <a:gd name="T28" fmla="*/ 99 w 114"/>
                  <a:gd name="T29" fmla="*/ 16 h 129"/>
                  <a:gd name="T30" fmla="*/ 114 w 114"/>
                  <a:gd name="T31" fmla="*/ 60 h 129"/>
                  <a:gd name="T32" fmla="*/ 93 w 114"/>
                  <a:gd name="T33" fmla="*/ 54 h 129"/>
                  <a:gd name="T34" fmla="*/ 84 w 114"/>
                  <a:gd name="T35" fmla="*/ 27 h 129"/>
                  <a:gd name="T36" fmla="*/ 60 w 114"/>
                  <a:gd name="T37" fmla="*/ 17 h 129"/>
                  <a:gd name="T38" fmla="*/ 33 w 114"/>
                  <a:gd name="T39" fmla="*/ 27 h 129"/>
                  <a:gd name="T40" fmla="*/ 21 w 114"/>
                  <a:gd name="T41" fmla="*/ 54 h 129"/>
                  <a:gd name="T42" fmla="*/ 93 w 114"/>
                  <a:gd name="T43" fmla="*/ 5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60"/>
                    </a:moveTo>
                    <a:lnTo>
                      <a:pt x="114" y="70"/>
                    </a:lnTo>
                    <a:lnTo>
                      <a:pt x="21" y="70"/>
                    </a:lnTo>
                    <a:cubicBezTo>
                      <a:pt x="22" y="83"/>
                      <a:pt x="26" y="94"/>
                      <a:pt x="33" y="101"/>
                    </a:cubicBezTo>
                    <a:cubicBezTo>
                      <a:pt x="41" y="109"/>
                      <a:pt x="51" y="112"/>
                      <a:pt x="65" y="112"/>
                    </a:cubicBezTo>
                    <a:cubicBezTo>
                      <a:pt x="72" y="112"/>
                      <a:pt x="80" y="111"/>
                      <a:pt x="87" y="109"/>
                    </a:cubicBezTo>
                    <a:cubicBezTo>
                      <a:pt x="94" y="108"/>
                      <a:pt x="102" y="105"/>
                      <a:pt x="109" y="101"/>
                    </a:cubicBezTo>
                    <a:lnTo>
                      <a:pt x="109" y="120"/>
                    </a:lnTo>
                    <a:cubicBezTo>
                      <a:pt x="102" y="123"/>
                      <a:pt x="94" y="125"/>
                      <a:pt x="87" y="127"/>
                    </a:cubicBezTo>
                    <a:cubicBezTo>
                      <a:pt x="79" y="129"/>
                      <a:pt x="71" y="129"/>
                      <a:pt x="63" y="129"/>
                    </a:cubicBezTo>
                    <a:cubicBezTo>
                      <a:pt x="44" y="129"/>
                      <a:pt x="28" y="124"/>
                      <a:pt x="17" y="112"/>
                    </a:cubicBezTo>
                    <a:cubicBezTo>
                      <a:pt x="5" y="101"/>
                      <a:pt x="0" y="85"/>
                      <a:pt x="0" y="66"/>
                    </a:cubicBezTo>
                    <a:cubicBezTo>
                      <a:pt x="0" y="46"/>
                      <a:pt x="5" y="30"/>
                      <a:pt x="16" y="18"/>
                    </a:cubicBezTo>
                    <a:cubicBezTo>
                      <a:pt x="27" y="6"/>
                      <a:pt x="41" y="0"/>
                      <a:pt x="60" y="0"/>
                    </a:cubicBezTo>
                    <a:cubicBezTo>
                      <a:pt x="76" y="0"/>
                      <a:pt x="90" y="6"/>
                      <a:pt x="99" y="16"/>
                    </a:cubicBezTo>
                    <a:cubicBezTo>
                      <a:pt x="109" y="27"/>
                      <a:pt x="114" y="41"/>
                      <a:pt x="114" y="60"/>
                    </a:cubicBezTo>
                    <a:close/>
                    <a:moveTo>
                      <a:pt x="93" y="54"/>
                    </a:moveTo>
                    <a:cubicBezTo>
                      <a:pt x="93" y="43"/>
                      <a:pt x="90" y="34"/>
                      <a:pt x="84" y="27"/>
                    </a:cubicBezTo>
                    <a:cubicBezTo>
                      <a:pt x="78" y="21"/>
                      <a:pt x="70" y="17"/>
                      <a:pt x="60" y="17"/>
                    </a:cubicBezTo>
                    <a:cubicBezTo>
                      <a:pt x="49" y="17"/>
                      <a:pt x="40" y="21"/>
                      <a:pt x="33" y="27"/>
                    </a:cubicBezTo>
                    <a:cubicBezTo>
                      <a:pt x="26" y="33"/>
                      <a:pt x="22" y="42"/>
                      <a:pt x="21" y="54"/>
                    </a:cubicBezTo>
                    <a:lnTo>
                      <a:pt x="93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82">
                <a:extLst>
                  <a:ext uri="{FF2B5EF4-FFF2-40B4-BE49-F238E27FC236}">
                    <a16:creationId xmlns:a16="http://schemas.microsoft.com/office/drawing/2014/main" id="{10968932-6974-4611-9E4B-5D7998C6E8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5" y="602"/>
                <a:ext cx="38" cy="49"/>
              </a:xfrm>
              <a:custGeom>
                <a:avLst/>
                <a:gdLst>
                  <a:gd name="T0" fmla="*/ 0 w 103"/>
                  <a:gd name="T1" fmla="*/ 78 h 129"/>
                  <a:gd name="T2" fmla="*/ 0 w 103"/>
                  <a:gd name="T3" fmla="*/ 3 h 129"/>
                  <a:gd name="T4" fmla="*/ 20 w 103"/>
                  <a:gd name="T5" fmla="*/ 3 h 129"/>
                  <a:gd name="T6" fmla="*/ 20 w 103"/>
                  <a:gd name="T7" fmla="*/ 77 h 129"/>
                  <a:gd name="T8" fmla="*/ 27 w 103"/>
                  <a:gd name="T9" fmla="*/ 103 h 129"/>
                  <a:gd name="T10" fmla="*/ 48 w 103"/>
                  <a:gd name="T11" fmla="*/ 112 h 129"/>
                  <a:gd name="T12" fmla="*/ 74 w 103"/>
                  <a:gd name="T13" fmla="*/ 101 h 129"/>
                  <a:gd name="T14" fmla="*/ 83 w 103"/>
                  <a:gd name="T15" fmla="*/ 73 h 129"/>
                  <a:gd name="T16" fmla="*/ 83 w 103"/>
                  <a:gd name="T17" fmla="*/ 3 h 129"/>
                  <a:gd name="T18" fmla="*/ 103 w 103"/>
                  <a:gd name="T19" fmla="*/ 3 h 129"/>
                  <a:gd name="T20" fmla="*/ 103 w 103"/>
                  <a:gd name="T21" fmla="*/ 126 h 129"/>
                  <a:gd name="T22" fmla="*/ 83 w 103"/>
                  <a:gd name="T23" fmla="*/ 126 h 129"/>
                  <a:gd name="T24" fmla="*/ 83 w 103"/>
                  <a:gd name="T25" fmla="*/ 107 h 129"/>
                  <a:gd name="T26" fmla="*/ 66 w 103"/>
                  <a:gd name="T27" fmla="*/ 124 h 129"/>
                  <a:gd name="T28" fmla="*/ 43 w 103"/>
                  <a:gd name="T29" fmla="*/ 129 h 129"/>
                  <a:gd name="T30" fmla="*/ 11 w 103"/>
                  <a:gd name="T31" fmla="*/ 116 h 129"/>
                  <a:gd name="T32" fmla="*/ 0 w 103"/>
                  <a:gd name="T33" fmla="*/ 78 h 129"/>
                  <a:gd name="T34" fmla="*/ 51 w 10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129">
                    <a:moveTo>
                      <a:pt x="0" y="78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77"/>
                    </a:lnTo>
                    <a:cubicBezTo>
                      <a:pt x="20" y="89"/>
                      <a:pt x="23" y="97"/>
                      <a:pt x="27" y="103"/>
                    </a:cubicBezTo>
                    <a:cubicBezTo>
                      <a:pt x="32" y="109"/>
                      <a:pt x="39" y="112"/>
                      <a:pt x="48" y="112"/>
                    </a:cubicBezTo>
                    <a:cubicBezTo>
                      <a:pt x="59" y="112"/>
                      <a:pt x="67" y="108"/>
                      <a:pt x="74" y="101"/>
                    </a:cubicBezTo>
                    <a:cubicBezTo>
                      <a:pt x="80" y="94"/>
                      <a:pt x="83" y="85"/>
                      <a:pt x="83" y="73"/>
                    </a:cubicBezTo>
                    <a:lnTo>
                      <a:pt x="83" y="3"/>
                    </a:lnTo>
                    <a:lnTo>
                      <a:pt x="103" y="3"/>
                    </a:ln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107"/>
                    </a:lnTo>
                    <a:cubicBezTo>
                      <a:pt x="78" y="115"/>
                      <a:pt x="72" y="120"/>
                      <a:pt x="66" y="124"/>
                    </a:cubicBezTo>
                    <a:cubicBezTo>
                      <a:pt x="59" y="128"/>
                      <a:pt x="52" y="129"/>
                      <a:pt x="43" y="129"/>
                    </a:cubicBezTo>
                    <a:cubicBezTo>
                      <a:pt x="29" y="129"/>
                      <a:pt x="19" y="125"/>
                      <a:pt x="11" y="116"/>
                    </a:cubicBezTo>
                    <a:cubicBezTo>
                      <a:pt x="4" y="107"/>
                      <a:pt x="0" y="95"/>
                      <a:pt x="0" y="78"/>
                    </a:cubicBezTo>
                    <a:close/>
                    <a:moveTo>
                      <a:pt x="51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83">
                <a:extLst>
                  <a:ext uri="{FF2B5EF4-FFF2-40B4-BE49-F238E27FC236}">
                    <a16:creationId xmlns:a16="http://schemas.microsoft.com/office/drawing/2014/main" id="{84DC851E-FDB5-41BF-AE16-FE834BCAD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602"/>
                <a:ext cx="39" cy="48"/>
              </a:xfrm>
              <a:custGeom>
                <a:avLst/>
                <a:gdLst>
                  <a:gd name="T0" fmla="*/ 103 w 103"/>
                  <a:gd name="T1" fmla="*/ 52 h 126"/>
                  <a:gd name="T2" fmla="*/ 103 w 103"/>
                  <a:gd name="T3" fmla="*/ 126 h 126"/>
                  <a:gd name="T4" fmla="*/ 83 w 103"/>
                  <a:gd name="T5" fmla="*/ 126 h 126"/>
                  <a:gd name="T6" fmla="*/ 83 w 103"/>
                  <a:gd name="T7" fmla="*/ 53 h 126"/>
                  <a:gd name="T8" fmla="*/ 76 w 103"/>
                  <a:gd name="T9" fmla="*/ 26 h 126"/>
                  <a:gd name="T10" fmla="*/ 56 w 103"/>
                  <a:gd name="T11" fmla="*/ 18 h 126"/>
                  <a:gd name="T12" fmla="*/ 30 w 103"/>
                  <a:gd name="T13" fmla="*/ 28 h 126"/>
                  <a:gd name="T14" fmla="*/ 20 w 103"/>
                  <a:gd name="T15" fmla="*/ 57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3 h 126"/>
                  <a:gd name="T22" fmla="*/ 20 w 103"/>
                  <a:gd name="T23" fmla="*/ 3 h 126"/>
                  <a:gd name="T24" fmla="*/ 20 w 103"/>
                  <a:gd name="T25" fmla="*/ 22 h 126"/>
                  <a:gd name="T26" fmla="*/ 38 w 103"/>
                  <a:gd name="T27" fmla="*/ 6 h 126"/>
                  <a:gd name="T28" fmla="*/ 60 w 103"/>
                  <a:gd name="T29" fmla="*/ 0 h 126"/>
                  <a:gd name="T30" fmla="*/ 92 w 103"/>
                  <a:gd name="T31" fmla="*/ 13 h 126"/>
                  <a:gd name="T32" fmla="*/ 103 w 103"/>
                  <a:gd name="T33" fmla="*/ 5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2"/>
                    </a:move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53"/>
                    </a:lnTo>
                    <a:cubicBezTo>
                      <a:pt x="83" y="41"/>
                      <a:pt x="81" y="32"/>
                      <a:pt x="76" y="26"/>
                    </a:cubicBezTo>
                    <a:cubicBezTo>
                      <a:pt x="72" y="21"/>
                      <a:pt x="65" y="18"/>
                      <a:pt x="56" y="18"/>
                    </a:cubicBezTo>
                    <a:cubicBezTo>
                      <a:pt x="45" y="18"/>
                      <a:pt x="36" y="21"/>
                      <a:pt x="30" y="28"/>
                    </a:cubicBezTo>
                    <a:cubicBezTo>
                      <a:pt x="24" y="35"/>
                      <a:pt x="20" y="45"/>
                      <a:pt x="20" y="57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5" y="15"/>
                      <a:pt x="31" y="9"/>
                      <a:pt x="38" y="6"/>
                    </a:cubicBezTo>
                    <a:cubicBezTo>
                      <a:pt x="44" y="2"/>
                      <a:pt x="52" y="0"/>
                      <a:pt x="60" y="0"/>
                    </a:cubicBezTo>
                    <a:cubicBezTo>
                      <a:pt x="74" y="0"/>
                      <a:pt x="85" y="5"/>
                      <a:pt x="92" y="13"/>
                    </a:cubicBezTo>
                    <a:cubicBezTo>
                      <a:pt x="100" y="22"/>
                      <a:pt x="103" y="35"/>
                      <a:pt x="103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84">
                <a:extLst>
                  <a:ext uri="{FF2B5EF4-FFF2-40B4-BE49-F238E27FC236}">
                    <a16:creationId xmlns:a16="http://schemas.microsoft.com/office/drawing/2014/main" id="{BCDF6FA5-FD57-4FE2-AA83-1F9B21BD0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3" y="586"/>
                <a:ext cx="8" cy="64"/>
              </a:xfrm>
              <a:custGeom>
                <a:avLst/>
                <a:gdLst>
                  <a:gd name="T0" fmla="*/ 0 w 20"/>
                  <a:gd name="T1" fmla="*/ 48 h 171"/>
                  <a:gd name="T2" fmla="*/ 20 w 20"/>
                  <a:gd name="T3" fmla="*/ 48 h 171"/>
                  <a:gd name="T4" fmla="*/ 20 w 20"/>
                  <a:gd name="T5" fmla="*/ 171 h 171"/>
                  <a:gd name="T6" fmla="*/ 0 w 20"/>
                  <a:gd name="T7" fmla="*/ 171 h 171"/>
                  <a:gd name="T8" fmla="*/ 0 w 20"/>
                  <a:gd name="T9" fmla="*/ 48 h 171"/>
                  <a:gd name="T10" fmla="*/ 0 w 20"/>
                  <a:gd name="T11" fmla="*/ 0 h 171"/>
                  <a:gd name="T12" fmla="*/ 20 w 20"/>
                  <a:gd name="T13" fmla="*/ 0 h 171"/>
                  <a:gd name="T14" fmla="*/ 20 w 20"/>
                  <a:gd name="T15" fmla="*/ 26 h 171"/>
                  <a:gd name="T16" fmla="*/ 0 w 20"/>
                  <a:gd name="T17" fmla="*/ 26 h 171"/>
                  <a:gd name="T18" fmla="*/ 0 w 2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1">
                    <a:moveTo>
                      <a:pt x="0" y="48"/>
                    </a:moveTo>
                    <a:lnTo>
                      <a:pt x="20" y="48"/>
                    </a:lnTo>
                    <a:lnTo>
                      <a:pt x="20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85">
                <a:extLst>
                  <a:ext uri="{FF2B5EF4-FFF2-40B4-BE49-F238E27FC236}">
                    <a16:creationId xmlns:a16="http://schemas.microsoft.com/office/drawing/2014/main" id="{2753041D-D60B-485F-B4A2-4AEAD48C8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590"/>
                <a:ext cx="29" cy="60"/>
              </a:xfrm>
              <a:custGeom>
                <a:avLst/>
                <a:gdLst>
                  <a:gd name="T0" fmla="*/ 35 w 77"/>
                  <a:gd name="T1" fmla="*/ 0 h 158"/>
                  <a:gd name="T2" fmla="*/ 35 w 77"/>
                  <a:gd name="T3" fmla="*/ 35 h 158"/>
                  <a:gd name="T4" fmla="*/ 77 w 77"/>
                  <a:gd name="T5" fmla="*/ 35 h 158"/>
                  <a:gd name="T6" fmla="*/ 77 w 77"/>
                  <a:gd name="T7" fmla="*/ 51 h 158"/>
                  <a:gd name="T8" fmla="*/ 35 w 77"/>
                  <a:gd name="T9" fmla="*/ 51 h 158"/>
                  <a:gd name="T10" fmla="*/ 35 w 77"/>
                  <a:gd name="T11" fmla="*/ 118 h 158"/>
                  <a:gd name="T12" fmla="*/ 39 w 77"/>
                  <a:gd name="T13" fmla="*/ 137 h 158"/>
                  <a:gd name="T14" fmla="*/ 56 w 77"/>
                  <a:gd name="T15" fmla="*/ 141 h 158"/>
                  <a:gd name="T16" fmla="*/ 77 w 77"/>
                  <a:gd name="T17" fmla="*/ 141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50 h 158"/>
                  <a:gd name="T24" fmla="*/ 15 w 77"/>
                  <a:gd name="T25" fmla="*/ 118 h 158"/>
                  <a:gd name="T26" fmla="*/ 15 w 77"/>
                  <a:gd name="T27" fmla="*/ 51 h 158"/>
                  <a:gd name="T28" fmla="*/ 0 w 77"/>
                  <a:gd name="T29" fmla="*/ 51 h 158"/>
                  <a:gd name="T30" fmla="*/ 0 w 77"/>
                  <a:gd name="T31" fmla="*/ 35 h 158"/>
                  <a:gd name="T32" fmla="*/ 15 w 77"/>
                  <a:gd name="T33" fmla="*/ 35 h 158"/>
                  <a:gd name="T34" fmla="*/ 15 w 77"/>
                  <a:gd name="T35" fmla="*/ 0 h 158"/>
                  <a:gd name="T36" fmla="*/ 35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5" y="0"/>
                    </a:moveTo>
                    <a:lnTo>
                      <a:pt x="35" y="35"/>
                    </a:lnTo>
                    <a:lnTo>
                      <a:pt x="77" y="35"/>
                    </a:lnTo>
                    <a:lnTo>
                      <a:pt x="77" y="51"/>
                    </a:lnTo>
                    <a:lnTo>
                      <a:pt x="35" y="51"/>
                    </a:lnTo>
                    <a:lnTo>
                      <a:pt x="35" y="118"/>
                    </a:lnTo>
                    <a:cubicBezTo>
                      <a:pt x="35" y="128"/>
                      <a:pt x="36" y="134"/>
                      <a:pt x="39" y="137"/>
                    </a:cubicBezTo>
                    <a:cubicBezTo>
                      <a:pt x="42" y="140"/>
                      <a:pt x="47" y="141"/>
                      <a:pt x="56" y="141"/>
                    </a:cubicBezTo>
                    <a:lnTo>
                      <a:pt x="77" y="141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0" y="158"/>
                      <a:pt x="30" y="155"/>
                      <a:pt x="24" y="150"/>
                    </a:cubicBezTo>
                    <a:cubicBezTo>
                      <a:pt x="18" y="144"/>
                      <a:pt x="15" y="133"/>
                      <a:pt x="15" y="118"/>
                    </a:cubicBezTo>
                    <a:lnTo>
                      <a:pt x="15" y="51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86">
                <a:extLst>
                  <a:ext uri="{FF2B5EF4-FFF2-40B4-BE49-F238E27FC236}">
                    <a16:creationId xmlns:a16="http://schemas.microsoft.com/office/drawing/2014/main" id="{C773E66F-CE34-4964-A180-F0C25776C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37"/>
                <a:ext cx="205" cy="209"/>
              </a:xfrm>
              <a:custGeom>
                <a:avLst/>
                <a:gdLst>
                  <a:gd name="T0" fmla="*/ 0 w 545"/>
                  <a:gd name="T1" fmla="*/ 0 h 553"/>
                  <a:gd name="T2" fmla="*/ 0 w 545"/>
                  <a:gd name="T3" fmla="*/ 553 h 553"/>
                  <a:gd name="T4" fmla="*/ 545 w 545"/>
                  <a:gd name="T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5" h="553">
                    <a:moveTo>
                      <a:pt x="0" y="0"/>
                    </a:moveTo>
                    <a:lnTo>
                      <a:pt x="0" y="553"/>
                    </a:lnTo>
                    <a:lnTo>
                      <a:pt x="545" y="553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87">
                <a:extLst>
                  <a:ext uri="{FF2B5EF4-FFF2-40B4-BE49-F238E27FC236}">
                    <a16:creationId xmlns:a16="http://schemas.microsoft.com/office/drawing/2014/main" id="{C0188C36-449F-4CE8-826F-3578D58CD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524"/>
                <a:ext cx="76" cy="43"/>
              </a:xfrm>
              <a:custGeom>
                <a:avLst/>
                <a:gdLst>
                  <a:gd name="T0" fmla="*/ 57 w 201"/>
                  <a:gd name="T1" fmla="*/ 57 h 115"/>
                  <a:gd name="T2" fmla="*/ 0 w 201"/>
                  <a:gd name="T3" fmla="*/ 115 h 115"/>
                  <a:gd name="T4" fmla="*/ 201 w 201"/>
                  <a:gd name="T5" fmla="*/ 57 h 115"/>
                  <a:gd name="T6" fmla="*/ 0 w 201"/>
                  <a:gd name="T7" fmla="*/ 0 h 115"/>
                  <a:gd name="T8" fmla="*/ 57 w 201"/>
                  <a:gd name="T9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15">
                    <a:moveTo>
                      <a:pt x="57" y="57"/>
                    </a:moveTo>
                    <a:lnTo>
                      <a:pt x="0" y="115"/>
                    </a:lnTo>
                    <a:lnTo>
                      <a:pt x="201" y="57"/>
                    </a:lnTo>
                    <a:lnTo>
                      <a:pt x="0" y="0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88">
                <a:extLst>
                  <a:ext uri="{FF2B5EF4-FFF2-40B4-BE49-F238E27FC236}">
                    <a16:creationId xmlns:a16="http://schemas.microsoft.com/office/drawing/2014/main" id="{BA640392-2B74-423D-8004-690E619A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761"/>
                <a:ext cx="215" cy="215"/>
              </a:xfrm>
              <a:custGeom>
                <a:avLst/>
                <a:gdLst>
                  <a:gd name="T0" fmla="*/ 571 w 571"/>
                  <a:gd name="T1" fmla="*/ 0 h 571"/>
                  <a:gd name="T2" fmla="*/ 0 w 571"/>
                  <a:gd name="T3" fmla="*/ 0 h 571"/>
                  <a:gd name="T4" fmla="*/ 0 w 571"/>
                  <a:gd name="T5" fmla="*/ 571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1" h="571">
                    <a:moveTo>
                      <a:pt x="571" y="0"/>
                    </a:moveTo>
                    <a:lnTo>
                      <a:pt x="0" y="0"/>
                    </a:lnTo>
                    <a:lnTo>
                      <a:pt x="0" y="571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89">
                <a:extLst>
                  <a:ext uri="{FF2B5EF4-FFF2-40B4-BE49-F238E27FC236}">
                    <a16:creationId xmlns:a16="http://schemas.microsoft.com/office/drawing/2014/main" id="{25B99F15-5CE0-4F54-B939-A6B254FB7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900"/>
                <a:ext cx="44" cy="76"/>
              </a:xfrm>
              <a:custGeom>
                <a:avLst/>
                <a:gdLst>
                  <a:gd name="T0" fmla="*/ 58 w 115"/>
                  <a:gd name="T1" fmla="*/ 57 h 201"/>
                  <a:gd name="T2" fmla="*/ 0 w 115"/>
                  <a:gd name="T3" fmla="*/ 0 h 201"/>
                  <a:gd name="T4" fmla="*/ 58 w 115"/>
                  <a:gd name="T5" fmla="*/ 201 h 201"/>
                  <a:gd name="T6" fmla="*/ 115 w 115"/>
                  <a:gd name="T7" fmla="*/ 0 h 201"/>
                  <a:gd name="T8" fmla="*/ 58 w 115"/>
                  <a:gd name="T9" fmla="*/ 5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201">
                    <a:moveTo>
                      <a:pt x="58" y="57"/>
                    </a:moveTo>
                    <a:lnTo>
                      <a:pt x="0" y="0"/>
                    </a:lnTo>
                    <a:lnTo>
                      <a:pt x="58" y="201"/>
                    </a:lnTo>
                    <a:lnTo>
                      <a:pt x="115" y="0"/>
                    </a:lnTo>
                    <a:lnTo>
                      <a:pt x="5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90">
                <a:extLst>
                  <a:ext uri="{FF2B5EF4-FFF2-40B4-BE49-F238E27FC236}">
                    <a16:creationId xmlns:a16="http://schemas.microsoft.com/office/drawing/2014/main" id="{C7D02E8B-2CEC-4936-A403-6B3EE6B41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1296"/>
                <a:ext cx="1654" cy="168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91">
                <a:extLst>
                  <a:ext uri="{FF2B5EF4-FFF2-40B4-BE49-F238E27FC236}">
                    <a16:creationId xmlns:a16="http://schemas.microsoft.com/office/drawing/2014/main" id="{4824D76F-67C3-4058-8BA0-063708921F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7" y="1338"/>
                <a:ext cx="48" cy="62"/>
              </a:xfrm>
              <a:custGeom>
                <a:avLst/>
                <a:gdLst>
                  <a:gd name="T0" fmla="*/ 77 w 127"/>
                  <a:gd name="T1" fmla="*/ 87 h 164"/>
                  <a:gd name="T2" fmla="*/ 91 w 127"/>
                  <a:gd name="T3" fmla="*/ 98 h 164"/>
                  <a:gd name="T4" fmla="*/ 105 w 127"/>
                  <a:gd name="T5" fmla="*/ 119 h 164"/>
                  <a:gd name="T6" fmla="*/ 127 w 127"/>
                  <a:gd name="T7" fmla="*/ 164 h 164"/>
                  <a:gd name="T8" fmla="*/ 104 w 127"/>
                  <a:gd name="T9" fmla="*/ 164 h 164"/>
                  <a:gd name="T10" fmla="*/ 83 w 127"/>
                  <a:gd name="T11" fmla="*/ 122 h 164"/>
                  <a:gd name="T12" fmla="*/ 67 w 127"/>
                  <a:gd name="T13" fmla="*/ 100 h 164"/>
                  <a:gd name="T14" fmla="*/ 46 w 127"/>
                  <a:gd name="T15" fmla="*/ 95 h 164"/>
                  <a:gd name="T16" fmla="*/ 22 w 127"/>
                  <a:gd name="T17" fmla="*/ 95 h 164"/>
                  <a:gd name="T18" fmla="*/ 22 w 127"/>
                  <a:gd name="T19" fmla="*/ 164 h 164"/>
                  <a:gd name="T20" fmla="*/ 0 w 127"/>
                  <a:gd name="T21" fmla="*/ 164 h 164"/>
                  <a:gd name="T22" fmla="*/ 0 w 127"/>
                  <a:gd name="T23" fmla="*/ 0 h 164"/>
                  <a:gd name="T24" fmla="*/ 50 w 127"/>
                  <a:gd name="T25" fmla="*/ 0 h 164"/>
                  <a:gd name="T26" fmla="*/ 92 w 127"/>
                  <a:gd name="T27" fmla="*/ 12 h 164"/>
                  <a:gd name="T28" fmla="*/ 106 w 127"/>
                  <a:gd name="T29" fmla="*/ 48 h 164"/>
                  <a:gd name="T30" fmla="*/ 98 w 127"/>
                  <a:gd name="T31" fmla="*/ 73 h 164"/>
                  <a:gd name="T32" fmla="*/ 77 w 127"/>
                  <a:gd name="T33" fmla="*/ 87 h 164"/>
                  <a:gd name="T34" fmla="*/ 22 w 127"/>
                  <a:gd name="T35" fmla="*/ 19 h 164"/>
                  <a:gd name="T36" fmla="*/ 22 w 127"/>
                  <a:gd name="T37" fmla="*/ 77 h 164"/>
                  <a:gd name="T38" fmla="*/ 50 w 127"/>
                  <a:gd name="T39" fmla="*/ 77 h 164"/>
                  <a:gd name="T40" fmla="*/ 74 w 127"/>
                  <a:gd name="T41" fmla="*/ 69 h 164"/>
                  <a:gd name="T42" fmla="*/ 82 w 127"/>
                  <a:gd name="T43" fmla="*/ 48 h 164"/>
                  <a:gd name="T44" fmla="*/ 74 w 127"/>
                  <a:gd name="T45" fmla="*/ 26 h 164"/>
                  <a:gd name="T46" fmla="*/ 50 w 127"/>
                  <a:gd name="T47" fmla="*/ 19 h 164"/>
                  <a:gd name="T48" fmla="*/ 22 w 127"/>
                  <a:gd name="T49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7" h="164">
                    <a:moveTo>
                      <a:pt x="77" y="87"/>
                    </a:moveTo>
                    <a:cubicBezTo>
                      <a:pt x="82" y="89"/>
                      <a:pt x="87" y="92"/>
                      <a:pt x="91" y="98"/>
                    </a:cubicBezTo>
                    <a:cubicBezTo>
                      <a:pt x="96" y="103"/>
                      <a:pt x="100" y="110"/>
                      <a:pt x="105" y="119"/>
                    </a:cubicBezTo>
                    <a:lnTo>
                      <a:pt x="127" y="164"/>
                    </a:lnTo>
                    <a:lnTo>
                      <a:pt x="104" y="164"/>
                    </a:lnTo>
                    <a:lnTo>
                      <a:pt x="83" y="122"/>
                    </a:lnTo>
                    <a:cubicBezTo>
                      <a:pt x="77" y="111"/>
                      <a:pt x="72" y="104"/>
                      <a:pt x="67" y="100"/>
                    </a:cubicBezTo>
                    <a:cubicBezTo>
                      <a:pt x="62" y="97"/>
                      <a:pt x="55" y="95"/>
                      <a:pt x="46" y="95"/>
                    </a:cubicBezTo>
                    <a:lnTo>
                      <a:pt x="22" y="95"/>
                    </a:lnTo>
                    <a:lnTo>
                      <a:pt x="22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50" y="0"/>
                    </a:lnTo>
                    <a:cubicBezTo>
                      <a:pt x="68" y="0"/>
                      <a:pt x="82" y="4"/>
                      <a:pt x="92" y="12"/>
                    </a:cubicBezTo>
                    <a:cubicBezTo>
                      <a:pt x="101" y="20"/>
                      <a:pt x="106" y="32"/>
                      <a:pt x="106" y="48"/>
                    </a:cubicBezTo>
                    <a:cubicBezTo>
                      <a:pt x="106" y="58"/>
                      <a:pt x="103" y="66"/>
                      <a:pt x="98" y="73"/>
                    </a:cubicBezTo>
                    <a:cubicBezTo>
                      <a:pt x="93" y="80"/>
                      <a:pt x="87" y="85"/>
                      <a:pt x="77" y="87"/>
                    </a:cubicBezTo>
                    <a:close/>
                    <a:moveTo>
                      <a:pt x="22" y="19"/>
                    </a:moveTo>
                    <a:lnTo>
                      <a:pt x="22" y="77"/>
                    </a:lnTo>
                    <a:lnTo>
                      <a:pt x="50" y="77"/>
                    </a:lnTo>
                    <a:cubicBezTo>
                      <a:pt x="60" y="77"/>
                      <a:pt x="68" y="74"/>
                      <a:pt x="74" y="69"/>
                    </a:cubicBezTo>
                    <a:cubicBezTo>
                      <a:pt x="79" y="64"/>
                      <a:pt x="82" y="57"/>
                      <a:pt x="82" y="48"/>
                    </a:cubicBezTo>
                    <a:cubicBezTo>
                      <a:pt x="82" y="38"/>
                      <a:pt x="79" y="31"/>
                      <a:pt x="74" y="26"/>
                    </a:cubicBezTo>
                    <a:cubicBezTo>
                      <a:pt x="68" y="21"/>
                      <a:pt x="60" y="19"/>
                      <a:pt x="50" y="19"/>
                    </a:cubicBezTo>
                    <a:lnTo>
                      <a:pt x="2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92">
                <a:extLst>
                  <a:ext uri="{FF2B5EF4-FFF2-40B4-BE49-F238E27FC236}">
                    <a16:creationId xmlns:a16="http://schemas.microsoft.com/office/drawing/2014/main" id="{C883855B-FE9D-491C-A731-6745E0F6A3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9" y="1353"/>
                <a:ext cx="42" cy="48"/>
              </a:xfrm>
              <a:custGeom>
                <a:avLst/>
                <a:gdLst>
                  <a:gd name="T0" fmla="*/ 114 w 114"/>
                  <a:gd name="T1" fmla="*/ 60 h 130"/>
                  <a:gd name="T2" fmla="*/ 114 w 114"/>
                  <a:gd name="T3" fmla="*/ 70 h 130"/>
                  <a:gd name="T4" fmla="*/ 21 w 114"/>
                  <a:gd name="T5" fmla="*/ 70 h 130"/>
                  <a:gd name="T6" fmla="*/ 34 w 114"/>
                  <a:gd name="T7" fmla="*/ 101 h 130"/>
                  <a:gd name="T8" fmla="*/ 65 w 114"/>
                  <a:gd name="T9" fmla="*/ 112 h 130"/>
                  <a:gd name="T10" fmla="*/ 88 w 114"/>
                  <a:gd name="T11" fmla="*/ 110 h 130"/>
                  <a:gd name="T12" fmla="*/ 109 w 114"/>
                  <a:gd name="T13" fmla="*/ 101 h 130"/>
                  <a:gd name="T14" fmla="*/ 109 w 114"/>
                  <a:gd name="T15" fmla="*/ 120 h 130"/>
                  <a:gd name="T16" fmla="*/ 87 w 114"/>
                  <a:gd name="T17" fmla="*/ 127 h 130"/>
                  <a:gd name="T18" fmla="*/ 64 w 114"/>
                  <a:gd name="T19" fmla="*/ 130 h 130"/>
                  <a:gd name="T20" fmla="*/ 17 w 114"/>
                  <a:gd name="T21" fmla="*/ 112 h 130"/>
                  <a:gd name="T22" fmla="*/ 0 w 114"/>
                  <a:gd name="T23" fmla="*/ 66 h 130"/>
                  <a:gd name="T24" fmla="*/ 16 w 114"/>
                  <a:gd name="T25" fmla="*/ 18 h 130"/>
                  <a:gd name="T26" fmla="*/ 60 w 114"/>
                  <a:gd name="T27" fmla="*/ 0 h 130"/>
                  <a:gd name="T28" fmla="*/ 100 w 114"/>
                  <a:gd name="T29" fmla="*/ 16 h 130"/>
                  <a:gd name="T30" fmla="*/ 114 w 114"/>
                  <a:gd name="T31" fmla="*/ 60 h 130"/>
                  <a:gd name="T32" fmla="*/ 94 w 114"/>
                  <a:gd name="T33" fmla="*/ 54 h 130"/>
                  <a:gd name="T34" fmla="*/ 85 w 114"/>
                  <a:gd name="T35" fmla="*/ 27 h 130"/>
                  <a:gd name="T36" fmla="*/ 61 w 114"/>
                  <a:gd name="T37" fmla="*/ 17 h 130"/>
                  <a:gd name="T38" fmla="*/ 34 w 114"/>
                  <a:gd name="T39" fmla="*/ 27 h 130"/>
                  <a:gd name="T40" fmla="*/ 22 w 114"/>
                  <a:gd name="T41" fmla="*/ 54 h 130"/>
                  <a:gd name="T42" fmla="*/ 94 w 114"/>
                  <a:gd name="T4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30">
                    <a:moveTo>
                      <a:pt x="114" y="60"/>
                    </a:moveTo>
                    <a:lnTo>
                      <a:pt x="114" y="70"/>
                    </a:lnTo>
                    <a:lnTo>
                      <a:pt x="21" y="70"/>
                    </a:lnTo>
                    <a:cubicBezTo>
                      <a:pt x="22" y="84"/>
                      <a:pt x="26" y="94"/>
                      <a:pt x="34" y="101"/>
                    </a:cubicBezTo>
                    <a:cubicBezTo>
                      <a:pt x="41" y="109"/>
                      <a:pt x="52" y="112"/>
                      <a:pt x="65" y="112"/>
                    </a:cubicBezTo>
                    <a:cubicBezTo>
                      <a:pt x="73" y="112"/>
                      <a:pt x="80" y="111"/>
                      <a:pt x="88" y="110"/>
                    </a:cubicBezTo>
                    <a:cubicBezTo>
                      <a:pt x="95" y="108"/>
                      <a:pt x="102" y="105"/>
                      <a:pt x="109" y="101"/>
                    </a:cubicBezTo>
                    <a:lnTo>
                      <a:pt x="109" y="120"/>
                    </a:lnTo>
                    <a:cubicBezTo>
                      <a:pt x="102" y="123"/>
                      <a:pt x="95" y="125"/>
                      <a:pt x="87" y="127"/>
                    </a:cubicBezTo>
                    <a:cubicBezTo>
                      <a:pt x="80" y="129"/>
                      <a:pt x="72" y="130"/>
                      <a:pt x="64" y="130"/>
                    </a:cubicBezTo>
                    <a:cubicBezTo>
                      <a:pt x="44" y="130"/>
                      <a:pt x="29" y="124"/>
                      <a:pt x="17" y="112"/>
                    </a:cubicBezTo>
                    <a:cubicBezTo>
                      <a:pt x="6" y="101"/>
                      <a:pt x="0" y="85"/>
                      <a:pt x="0" y="66"/>
                    </a:cubicBezTo>
                    <a:cubicBezTo>
                      <a:pt x="0" y="46"/>
                      <a:pt x="6" y="30"/>
                      <a:pt x="16" y="18"/>
                    </a:cubicBezTo>
                    <a:cubicBezTo>
                      <a:pt x="27" y="6"/>
                      <a:pt x="42" y="0"/>
                      <a:pt x="60" y="0"/>
                    </a:cubicBezTo>
                    <a:cubicBezTo>
                      <a:pt x="77" y="0"/>
                      <a:pt x="90" y="6"/>
                      <a:pt x="100" y="16"/>
                    </a:cubicBezTo>
                    <a:cubicBezTo>
                      <a:pt x="109" y="27"/>
                      <a:pt x="114" y="41"/>
                      <a:pt x="114" y="60"/>
                    </a:cubicBezTo>
                    <a:close/>
                    <a:moveTo>
                      <a:pt x="94" y="54"/>
                    </a:moveTo>
                    <a:cubicBezTo>
                      <a:pt x="94" y="43"/>
                      <a:pt x="91" y="34"/>
                      <a:pt x="85" y="27"/>
                    </a:cubicBezTo>
                    <a:cubicBezTo>
                      <a:pt x="79" y="21"/>
                      <a:pt x="71" y="17"/>
                      <a:pt x="61" y="17"/>
                    </a:cubicBezTo>
                    <a:cubicBezTo>
                      <a:pt x="49" y="17"/>
                      <a:pt x="40" y="21"/>
                      <a:pt x="34" y="27"/>
                    </a:cubicBezTo>
                    <a:cubicBezTo>
                      <a:pt x="27" y="33"/>
                      <a:pt x="23" y="42"/>
                      <a:pt x="22" y="54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93">
                <a:extLst>
                  <a:ext uri="{FF2B5EF4-FFF2-40B4-BE49-F238E27FC236}">
                    <a16:creationId xmlns:a16="http://schemas.microsoft.com/office/drawing/2014/main" id="{3DF4FCFD-D7B0-44F4-8859-BF9DFF037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1" y="1353"/>
                <a:ext cx="41" cy="65"/>
              </a:xfrm>
              <a:custGeom>
                <a:avLst/>
                <a:gdLst>
                  <a:gd name="T0" fmla="*/ 89 w 110"/>
                  <a:gd name="T1" fmla="*/ 63 h 173"/>
                  <a:gd name="T2" fmla="*/ 80 w 110"/>
                  <a:gd name="T3" fmla="*/ 29 h 173"/>
                  <a:gd name="T4" fmla="*/ 55 w 110"/>
                  <a:gd name="T5" fmla="*/ 17 h 173"/>
                  <a:gd name="T6" fmla="*/ 29 w 110"/>
                  <a:gd name="T7" fmla="*/ 29 h 173"/>
                  <a:gd name="T8" fmla="*/ 20 w 110"/>
                  <a:gd name="T9" fmla="*/ 63 h 173"/>
                  <a:gd name="T10" fmla="*/ 29 w 110"/>
                  <a:gd name="T11" fmla="*/ 97 h 173"/>
                  <a:gd name="T12" fmla="*/ 55 w 110"/>
                  <a:gd name="T13" fmla="*/ 109 h 173"/>
                  <a:gd name="T14" fmla="*/ 80 w 110"/>
                  <a:gd name="T15" fmla="*/ 97 h 173"/>
                  <a:gd name="T16" fmla="*/ 89 w 110"/>
                  <a:gd name="T17" fmla="*/ 63 h 173"/>
                  <a:gd name="T18" fmla="*/ 110 w 110"/>
                  <a:gd name="T19" fmla="*/ 111 h 173"/>
                  <a:gd name="T20" fmla="*/ 96 w 110"/>
                  <a:gd name="T21" fmla="*/ 158 h 173"/>
                  <a:gd name="T22" fmla="*/ 53 w 110"/>
                  <a:gd name="T23" fmla="*/ 173 h 173"/>
                  <a:gd name="T24" fmla="*/ 33 w 110"/>
                  <a:gd name="T25" fmla="*/ 171 h 173"/>
                  <a:gd name="T26" fmla="*/ 14 w 110"/>
                  <a:gd name="T27" fmla="*/ 167 h 173"/>
                  <a:gd name="T28" fmla="*/ 14 w 110"/>
                  <a:gd name="T29" fmla="*/ 147 h 173"/>
                  <a:gd name="T30" fmla="*/ 32 w 110"/>
                  <a:gd name="T31" fmla="*/ 154 h 173"/>
                  <a:gd name="T32" fmla="*/ 50 w 110"/>
                  <a:gd name="T33" fmla="*/ 156 h 173"/>
                  <a:gd name="T34" fmla="*/ 79 w 110"/>
                  <a:gd name="T35" fmla="*/ 146 h 173"/>
                  <a:gd name="T36" fmla="*/ 89 w 110"/>
                  <a:gd name="T37" fmla="*/ 115 h 173"/>
                  <a:gd name="T38" fmla="*/ 89 w 110"/>
                  <a:gd name="T39" fmla="*/ 105 h 173"/>
                  <a:gd name="T40" fmla="*/ 73 w 110"/>
                  <a:gd name="T41" fmla="*/ 121 h 173"/>
                  <a:gd name="T42" fmla="*/ 50 w 110"/>
                  <a:gd name="T43" fmla="*/ 126 h 173"/>
                  <a:gd name="T44" fmla="*/ 13 w 110"/>
                  <a:gd name="T45" fmla="*/ 109 h 173"/>
                  <a:gd name="T46" fmla="*/ 0 w 110"/>
                  <a:gd name="T47" fmla="*/ 63 h 173"/>
                  <a:gd name="T48" fmla="*/ 13 w 110"/>
                  <a:gd name="T49" fmla="*/ 18 h 173"/>
                  <a:gd name="T50" fmla="*/ 50 w 110"/>
                  <a:gd name="T51" fmla="*/ 0 h 173"/>
                  <a:gd name="T52" fmla="*/ 73 w 110"/>
                  <a:gd name="T53" fmla="*/ 6 h 173"/>
                  <a:gd name="T54" fmla="*/ 89 w 110"/>
                  <a:gd name="T55" fmla="*/ 22 h 173"/>
                  <a:gd name="T56" fmla="*/ 89 w 110"/>
                  <a:gd name="T57" fmla="*/ 3 h 173"/>
                  <a:gd name="T58" fmla="*/ 110 w 110"/>
                  <a:gd name="T59" fmla="*/ 3 h 173"/>
                  <a:gd name="T60" fmla="*/ 110 w 110"/>
                  <a:gd name="T61" fmla="*/ 11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0" h="173">
                    <a:moveTo>
                      <a:pt x="89" y="63"/>
                    </a:moveTo>
                    <a:cubicBezTo>
                      <a:pt x="89" y="49"/>
                      <a:pt x="86" y="37"/>
                      <a:pt x="80" y="29"/>
                    </a:cubicBezTo>
                    <a:cubicBezTo>
                      <a:pt x="74" y="21"/>
                      <a:pt x="66" y="17"/>
                      <a:pt x="55" y="17"/>
                    </a:cubicBezTo>
                    <a:cubicBezTo>
                      <a:pt x="44" y="17"/>
                      <a:pt x="36" y="21"/>
                      <a:pt x="29" y="29"/>
                    </a:cubicBezTo>
                    <a:cubicBezTo>
                      <a:pt x="23" y="37"/>
                      <a:pt x="20" y="49"/>
                      <a:pt x="20" y="63"/>
                    </a:cubicBezTo>
                    <a:cubicBezTo>
                      <a:pt x="20" y="78"/>
                      <a:pt x="23" y="89"/>
                      <a:pt x="29" y="97"/>
                    </a:cubicBezTo>
                    <a:cubicBezTo>
                      <a:pt x="36" y="105"/>
                      <a:pt x="44" y="109"/>
                      <a:pt x="55" y="109"/>
                    </a:cubicBezTo>
                    <a:cubicBezTo>
                      <a:pt x="66" y="109"/>
                      <a:pt x="74" y="105"/>
                      <a:pt x="80" y="97"/>
                    </a:cubicBezTo>
                    <a:cubicBezTo>
                      <a:pt x="86" y="89"/>
                      <a:pt x="89" y="78"/>
                      <a:pt x="89" y="63"/>
                    </a:cubicBezTo>
                    <a:close/>
                    <a:moveTo>
                      <a:pt x="110" y="111"/>
                    </a:moveTo>
                    <a:cubicBezTo>
                      <a:pt x="110" y="132"/>
                      <a:pt x="105" y="148"/>
                      <a:pt x="96" y="158"/>
                    </a:cubicBezTo>
                    <a:cubicBezTo>
                      <a:pt x="86" y="168"/>
                      <a:pt x="72" y="173"/>
                      <a:pt x="53" y="173"/>
                    </a:cubicBezTo>
                    <a:cubicBezTo>
                      <a:pt x="46" y="173"/>
                      <a:pt x="39" y="173"/>
                      <a:pt x="33" y="171"/>
                    </a:cubicBezTo>
                    <a:cubicBezTo>
                      <a:pt x="26" y="170"/>
                      <a:pt x="20" y="169"/>
                      <a:pt x="14" y="167"/>
                    </a:cubicBezTo>
                    <a:lnTo>
                      <a:pt x="14" y="147"/>
                    </a:lnTo>
                    <a:cubicBezTo>
                      <a:pt x="20" y="150"/>
                      <a:pt x="26" y="153"/>
                      <a:pt x="32" y="154"/>
                    </a:cubicBezTo>
                    <a:cubicBezTo>
                      <a:pt x="38" y="156"/>
                      <a:pt x="44" y="156"/>
                      <a:pt x="50" y="156"/>
                    </a:cubicBezTo>
                    <a:cubicBezTo>
                      <a:pt x="63" y="156"/>
                      <a:pt x="73" y="153"/>
                      <a:pt x="79" y="146"/>
                    </a:cubicBezTo>
                    <a:cubicBezTo>
                      <a:pt x="86" y="139"/>
                      <a:pt x="89" y="129"/>
                      <a:pt x="89" y="115"/>
                    </a:cubicBezTo>
                    <a:lnTo>
                      <a:pt x="89" y="105"/>
                    </a:lnTo>
                    <a:cubicBezTo>
                      <a:pt x="85" y="112"/>
                      <a:pt x="80" y="117"/>
                      <a:pt x="73" y="121"/>
                    </a:cubicBezTo>
                    <a:cubicBezTo>
                      <a:pt x="67" y="125"/>
                      <a:pt x="59" y="126"/>
                      <a:pt x="50" y="126"/>
                    </a:cubicBezTo>
                    <a:cubicBezTo>
                      <a:pt x="35" y="126"/>
                      <a:pt x="23" y="121"/>
                      <a:pt x="13" y="109"/>
                    </a:cubicBezTo>
                    <a:cubicBezTo>
                      <a:pt x="4" y="98"/>
                      <a:pt x="0" y="82"/>
                      <a:pt x="0" y="63"/>
                    </a:cubicBezTo>
                    <a:cubicBezTo>
                      <a:pt x="0" y="44"/>
                      <a:pt x="4" y="29"/>
                      <a:pt x="13" y="18"/>
                    </a:cubicBezTo>
                    <a:cubicBezTo>
                      <a:pt x="23" y="6"/>
                      <a:pt x="35" y="0"/>
                      <a:pt x="50" y="0"/>
                    </a:cubicBezTo>
                    <a:cubicBezTo>
                      <a:pt x="59" y="0"/>
                      <a:pt x="67" y="2"/>
                      <a:pt x="73" y="6"/>
                    </a:cubicBezTo>
                    <a:cubicBezTo>
                      <a:pt x="80" y="9"/>
                      <a:pt x="85" y="15"/>
                      <a:pt x="89" y="22"/>
                    </a:cubicBezTo>
                    <a:lnTo>
                      <a:pt x="89" y="3"/>
                    </a:lnTo>
                    <a:lnTo>
                      <a:pt x="110" y="3"/>
                    </a:lnTo>
                    <a:lnTo>
                      <a:pt x="11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94">
                <a:extLst>
                  <a:ext uri="{FF2B5EF4-FFF2-40B4-BE49-F238E27FC236}">
                    <a16:creationId xmlns:a16="http://schemas.microsoft.com/office/drawing/2014/main" id="{5CC1766E-FFE6-4A0D-B8FF-65F4F2C1B0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38" y="1336"/>
                <a:ext cx="7" cy="64"/>
              </a:xfrm>
              <a:custGeom>
                <a:avLst/>
                <a:gdLst>
                  <a:gd name="T0" fmla="*/ 0 w 20"/>
                  <a:gd name="T1" fmla="*/ 48 h 171"/>
                  <a:gd name="T2" fmla="*/ 20 w 20"/>
                  <a:gd name="T3" fmla="*/ 48 h 171"/>
                  <a:gd name="T4" fmla="*/ 20 w 20"/>
                  <a:gd name="T5" fmla="*/ 171 h 171"/>
                  <a:gd name="T6" fmla="*/ 0 w 20"/>
                  <a:gd name="T7" fmla="*/ 171 h 171"/>
                  <a:gd name="T8" fmla="*/ 0 w 20"/>
                  <a:gd name="T9" fmla="*/ 48 h 171"/>
                  <a:gd name="T10" fmla="*/ 0 w 20"/>
                  <a:gd name="T11" fmla="*/ 0 h 171"/>
                  <a:gd name="T12" fmla="*/ 20 w 20"/>
                  <a:gd name="T13" fmla="*/ 0 h 171"/>
                  <a:gd name="T14" fmla="*/ 20 w 20"/>
                  <a:gd name="T15" fmla="*/ 26 h 171"/>
                  <a:gd name="T16" fmla="*/ 0 w 20"/>
                  <a:gd name="T17" fmla="*/ 26 h 171"/>
                  <a:gd name="T18" fmla="*/ 0 w 2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1">
                    <a:moveTo>
                      <a:pt x="0" y="48"/>
                    </a:moveTo>
                    <a:lnTo>
                      <a:pt x="20" y="48"/>
                    </a:lnTo>
                    <a:lnTo>
                      <a:pt x="20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95">
                <a:extLst>
                  <a:ext uri="{FF2B5EF4-FFF2-40B4-BE49-F238E27FC236}">
                    <a16:creationId xmlns:a16="http://schemas.microsoft.com/office/drawing/2014/main" id="{B3F815F7-4966-4BBD-AB94-833050DF6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353"/>
                <a:ext cx="36" cy="48"/>
              </a:xfrm>
              <a:custGeom>
                <a:avLst/>
                <a:gdLst>
                  <a:gd name="T0" fmla="*/ 87 w 94"/>
                  <a:gd name="T1" fmla="*/ 7 h 130"/>
                  <a:gd name="T2" fmla="*/ 87 w 94"/>
                  <a:gd name="T3" fmla="*/ 26 h 130"/>
                  <a:gd name="T4" fmla="*/ 69 w 94"/>
                  <a:gd name="T5" fmla="*/ 19 h 130"/>
                  <a:gd name="T6" fmla="*/ 50 w 94"/>
                  <a:gd name="T7" fmla="*/ 17 h 130"/>
                  <a:gd name="T8" fmla="*/ 28 w 94"/>
                  <a:gd name="T9" fmla="*/ 22 h 130"/>
                  <a:gd name="T10" fmla="*/ 20 w 94"/>
                  <a:gd name="T11" fmla="*/ 36 h 130"/>
                  <a:gd name="T12" fmla="*/ 26 w 94"/>
                  <a:gd name="T13" fmla="*/ 47 h 130"/>
                  <a:gd name="T14" fmla="*/ 47 w 94"/>
                  <a:gd name="T15" fmla="*/ 54 h 130"/>
                  <a:gd name="T16" fmla="*/ 54 w 94"/>
                  <a:gd name="T17" fmla="*/ 56 h 130"/>
                  <a:gd name="T18" fmla="*/ 85 w 94"/>
                  <a:gd name="T19" fmla="*/ 69 h 130"/>
                  <a:gd name="T20" fmla="*/ 94 w 94"/>
                  <a:gd name="T21" fmla="*/ 92 h 130"/>
                  <a:gd name="T22" fmla="*/ 80 w 94"/>
                  <a:gd name="T23" fmla="*/ 120 h 130"/>
                  <a:gd name="T24" fmla="*/ 43 w 94"/>
                  <a:gd name="T25" fmla="*/ 130 h 130"/>
                  <a:gd name="T26" fmla="*/ 22 w 94"/>
                  <a:gd name="T27" fmla="*/ 128 h 130"/>
                  <a:gd name="T28" fmla="*/ 0 w 94"/>
                  <a:gd name="T29" fmla="*/ 122 h 130"/>
                  <a:gd name="T30" fmla="*/ 0 w 94"/>
                  <a:gd name="T31" fmla="*/ 101 h 130"/>
                  <a:gd name="T32" fmla="*/ 22 w 94"/>
                  <a:gd name="T33" fmla="*/ 110 h 130"/>
                  <a:gd name="T34" fmla="*/ 43 w 94"/>
                  <a:gd name="T35" fmla="*/ 113 h 130"/>
                  <a:gd name="T36" fmla="*/ 65 w 94"/>
                  <a:gd name="T37" fmla="*/ 108 h 130"/>
                  <a:gd name="T38" fmla="*/ 73 w 94"/>
                  <a:gd name="T39" fmla="*/ 94 h 130"/>
                  <a:gd name="T40" fmla="*/ 67 w 94"/>
                  <a:gd name="T41" fmla="*/ 81 h 130"/>
                  <a:gd name="T42" fmla="*/ 43 w 94"/>
                  <a:gd name="T43" fmla="*/ 73 h 130"/>
                  <a:gd name="T44" fmla="*/ 36 w 94"/>
                  <a:gd name="T45" fmla="*/ 71 h 130"/>
                  <a:gd name="T46" fmla="*/ 9 w 94"/>
                  <a:gd name="T47" fmla="*/ 59 h 130"/>
                  <a:gd name="T48" fmla="*/ 1 w 94"/>
                  <a:gd name="T49" fmla="*/ 37 h 130"/>
                  <a:gd name="T50" fmla="*/ 13 w 94"/>
                  <a:gd name="T51" fmla="*/ 10 h 130"/>
                  <a:gd name="T52" fmla="*/ 48 w 94"/>
                  <a:gd name="T53" fmla="*/ 0 h 130"/>
                  <a:gd name="T54" fmla="*/ 69 w 94"/>
                  <a:gd name="T55" fmla="*/ 2 h 130"/>
                  <a:gd name="T56" fmla="*/ 87 w 94"/>
                  <a:gd name="T57" fmla="*/ 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30">
                    <a:moveTo>
                      <a:pt x="87" y="7"/>
                    </a:moveTo>
                    <a:lnTo>
                      <a:pt x="87" y="26"/>
                    </a:lnTo>
                    <a:cubicBezTo>
                      <a:pt x="81" y="23"/>
                      <a:pt x="76" y="21"/>
                      <a:pt x="69" y="19"/>
                    </a:cubicBezTo>
                    <a:cubicBezTo>
                      <a:pt x="63" y="18"/>
                      <a:pt x="57" y="17"/>
                      <a:pt x="50" y="17"/>
                    </a:cubicBezTo>
                    <a:cubicBezTo>
                      <a:pt x="40" y="17"/>
                      <a:pt x="33" y="19"/>
                      <a:pt x="28" y="22"/>
                    </a:cubicBezTo>
                    <a:cubicBezTo>
                      <a:pt x="23" y="25"/>
                      <a:pt x="20" y="30"/>
                      <a:pt x="20" y="36"/>
                    </a:cubicBezTo>
                    <a:cubicBezTo>
                      <a:pt x="20" y="40"/>
                      <a:pt x="22" y="44"/>
                      <a:pt x="26" y="47"/>
                    </a:cubicBezTo>
                    <a:cubicBezTo>
                      <a:pt x="29" y="49"/>
                      <a:pt x="36" y="52"/>
                      <a:pt x="47" y="54"/>
                    </a:cubicBezTo>
                    <a:lnTo>
                      <a:pt x="54" y="56"/>
                    </a:lnTo>
                    <a:cubicBezTo>
                      <a:pt x="68" y="59"/>
                      <a:pt x="79" y="63"/>
                      <a:pt x="85" y="69"/>
                    </a:cubicBezTo>
                    <a:cubicBezTo>
                      <a:pt x="91" y="75"/>
                      <a:pt x="94" y="82"/>
                      <a:pt x="94" y="92"/>
                    </a:cubicBezTo>
                    <a:cubicBezTo>
                      <a:pt x="94" y="104"/>
                      <a:pt x="89" y="113"/>
                      <a:pt x="80" y="120"/>
                    </a:cubicBezTo>
                    <a:cubicBezTo>
                      <a:pt x="71" y="126"/>
                      <a:pt x="59" y="130"/>
                      <a:pt x="43" y="130"/>
                    </a:cubicBezTo>
                    <a:cubicBezTo>
                      <a:pt x="36" y="130"/>
                      <a:pt x="29" y="129"/>
                      <a:pt x="22" y="128"/>
                    </a:cubicBezTo>
                    <a:cubicBezTo>
                      <a:pt x="15" y="126"/>
                      <a:pt x="8" y="124"/>
                      <a:pt x="0" y="122"/>
                    </a:cubicBezTo>
                    <a:lnTo>
                      <a:pt x="0" y="101"/>
                    </a:lnTo>
                    <a:cubicBezTo>
                      <a:pt x="7" y="105"/>
                      <a:pt x="15" y="108"/>
                      <a:pt x="22" y="110"/>
                    </a:cubicBezTo>
                    <a:cubicBezTo>
                      <a:pt x="29" y="112"/>
                      <a:pt x="36" y="113"/>
                      <a:pt x="43" y="113"/>
                    </a:cubicBezTo>
                    <a:cubicBezTo>
                      <a:pt x="53" y="113"/>
                      <a:pt x="60" y="111"/>
                      <a:pt x="65" y="108"/>
                    </a:cubicBezTo>
                    <a:cubicBezTo>
                      <a:pt x="70" y="104"/>
                      <a:pt x="73" y="100"/>
                      <a:pt x="73" y="94"/>
                    </a:cubicBezTo>
                    <a:cubicBezTo>
                      <a:pt x="73" y="88"/>
                      <a:pt x="71" y="84"/>
                      <a:pt x="67" y="81"/>
                    </a:cubicBezTo>
                    <a:cubicBezTo>
                      <a:pt x="64" y="78"/>
                      <a:pt x="56" y="76"/>
                      <a:pt x="43" y="73"/>
                    </a:cubicBezTo>
                    <a:lnTo>
                      <a:pt x="36" y="71"/>
                    </a:lnTo>
                    <a:cubicBezTo>
                      <a:pt x="24" y="69"/>
                      <a:pt x="14" y="65"/>
                      <a:pt x="9" y="59"/>
                    </a:cubicBezTo>
                    <a:cubicBezTo>
                      <a:pt x="3" y="54"/>
                      <a:pt x="1" y="46"/>
                      <a:pt x="1" y="37"/>
                    </a:cubicBezTo>
                    <a:cubicBezTo>
                      <a:pt x="1" y="25"/>
                      <a:pt x="5" y="16"/>
                      <a:pt x="13" y="10"/>
                    </a:cubicBezTo>
                    <a:cubicBezTo>
                      <a:pt x="21" y="3"/>
                      <a:pt x="33" y="0"/>
                      <a:pt x="48" y="0"/>
                    </a:cubicBezTo>
                    <a:cubicBezTo>
                      <a:pt x="55" y="0"/>
                      <a:pt x="62" y="1"/>
                      <a:pt x="69" y="2"/>
                    </a:cubicBezTo>
                    <a:cubicBezTo>
                      <a:pt x="76" y="3"/>
                      <a:pt x="82" y="5"/>
                      <a:pt x="87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96">
                <a:extLst>
                  <a:ext uri="{FF2B5EF4-FFF2-40B4-BE49-F238E27FC236}">
                    <a16:creationId xmlns:a16="http://schemas.microsoft.com/office/drawing/2014/main" id="{CCA4583A-BD4B-4B98-88E7-FCEFC3CAD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340"/>
                <a:ext cx="29" cy="60"/>
              </a:xfrm>
              <a:custGeom>
                <a:avLst/>
                <a:gdLst>
                  <a:gd name="T0" fmla="*/ 35 w 77"/>
                  <a:gd name="T1" fmla="*/ 0 h 158"/>
                  <a:gd name="T2" fmla="*/ 35 w 77"/>
                  <a:gd name="T3" fmla="*/ 35 h 158"/>
                  <a:gd name="T4" fmla="*/ 77 w 77"/>
                  <a:gd name="T5" fmla="*/ 35 h 158"/>
                  <a:gd name="T6" fmla="*/ 77 w 77"/>
                  <a:gd name="T7" fmla="*/ 51 h 158"/>
                  <a:gd name="T8" fmla="*/ 35 w 77"/>
                  <a:gd name="T9" fmla="*/ 51 h 158"/>
                  <a:gd name="T10" fmla="*/ 35 w 77"/>
                  <a:gd name="T11" fmla="*/ 118 h 158"/>
                  <a:gd name="T12" fmla="*/ 39 w 77"/>
                  <a:gd name="T13" fmla="*/ 137 h 158"/>
                  <a:gd name="T14" fmla="*/ 56 w 77"/>
                  <a:gd name="T15" fmla="*/ 141 h 158"/>
                  <a:gd name="T16" fmla="*/ 77 w 77"/>
                  <a:gd name="T17" fmla="*/ 141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50 h 158"/>
                  <a:gd name="T24" fmla="*/ 15 w 77"/>
                  <a:gd name="T25" fmla="*/ 118 h 158"/>
                  <a:gd name="T26" fmla="*/ 15 w 77"/>
                  <a:gd name="T27" fmla="*/ 51 h 158"/>
                  <a:gd name="T28" fmla="*/ 0 w 77"/>
                  <a:gd name="T29" fmla="*/ 51 h 158"/>
                  <a:gd name="T30" fmla="*/ 0 w 77"/>
                  <a:gd name="T31" fmla="*/ 35 h 158"/>
                  <a:gd name="T32" fmla="*/ 15 w 77"/>
                  <a:gd name="T33" fmla="*/ 35 h 158"/>
                  <a:gd name="T34" fmla="*/ 15 w 77"/>
                  <a:gd name="T35" fmla="*/ 0 h 158"/>
                  <a:gd name="T36" fmla="*/ 35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5" y="0"/>
                    </a:moveTo>
                    <a:lnTo>
                      <a:pt x="35" y="35"/>
                    </a:lnTo>
                    <a:lnTo>
                      <a:pt x="77" y="35"/>
                    </a:lnTo>
                    <a:lnTo>
                      <a:pt x="77" y="51"/>
                    </a:lnTo>
                    <a:lnTo>
                      <a:pt x="35" y="51"/>
                    </a:lnTo>
                    <a:lnTo>
                      <a:pt x="35" y="118"/>
                    </a:lnTo>
                    <a:cubicBezTo>
                      <a:pt x="35" y="128"/>
                      <a:pt x="36" y="134"/>
                      <a:pt x="39" y="137"/>
                    </a:cubicBezTo>
                    <a:cubicBezTo>
                      <a:pt x="42" y="140"/>
                      <a:pt x="47" y="141"/>
                      <a:pt x="56" y="141"/>
                    </a:cubicBezTo>
                    <a:lnTo>
                      <a:pt x="77" y="141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0" y="158"/>
                      <a:pt x="29" y="155"/>
                      <a:pt x="24" y="150"/>
                    </a:cubicBezTo>
                    <a:cubicBezTo>
                      <a:pt x="18" y="144"/>
                      <a:pt x="15" y="133"/>
                      <a:pt x="15" y="118"/>
                    </a:cubicBezTo>
                    <a:lnTo>
                      <a:pt x="15" y="51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97">
                <a:extLst>
                  <a:ext uri="{FF2B5EF4-FFF2-40B4-BE49-F238E27FC236}">
                    <a16:creationId xmlns:a16="http://schemas.microsoft.com/office/drawing/2014/main" id="{D6452C7B-0245-486F-8E9C-A04615A95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35" y="1353"/>
                <a:ext cx="43" cy="48"/>
              </a:xfrm>
              <a:custGeom>
                <a:avLst/>
                <a:gdLst>
                  <a:gd name="T0" fmla="*/ 114 w 114"/>
                  <a:gd name="T1" fmla="*/ 60 h 130"/>
                  <a:gd name="T2" fmla="*/ 114 w 114"/>
                  <a:gd name="T3" fmla="*/ 70 h 130"/>
                  <a:gd name="T4" fmla="*/ 21 w 114"/>
                  <a:gd name="T5" fmla="*/ 70 h 130"/>
                  <a:gd name="T6" fmla="*/ 34 w 114"/>
                  <a:gd name="T7" fmla="*/ 101 h 130"/>
                  <a:gd name="T8" fmla="*/ 65 w 114"/>
                  <a:gd name="T9" fmla="*/ 112 h 130"/>
                  <a:gd name="T10" fmla="*/ 88 w 114"/>
                  <a:gd name="T11" fmla="*/ 110 h 130"/>
                  <a:gd name="T12" fmla="*/ 110 w 114"/>
                  <a:gd name="T13" fmla="*/ 101 h 130"/>
                  <a:gd name="T14" fmla="*/ 110 w 114"/>
                  <a:gd name="T15" fmla="*/ 120 h 130"/>
                  <a:gd name="T16" fmla="*/ 87 w 114"/>
                  <a:gd name="T17" fmla="*/ 127 h 130"/>
                  <a:gd name="T18" fmla="*/ 64 w 114"/>
                  <a:gd name="T19" fmla="*/ 130 h 130"/>
                  <a:gd name="T20" fmla="*/ 18 w 114"/>
                  <a:gd name="T21" fmla="*/ 112 h 130"/>
                  <a:gd name="T22" fmla="*/ 0 w 114"/>
                  <a:gd name="T23" fmla="*/ 66 h 130"/>
                  <a:gd name="T24" fmla="*/ 17 w 114"/>
                  <a:gd name="T25" fmla="*/ 18 h 130"/>
                  <a:gd name="T26" fmla="*/ 61 w 114"/>
                  <a:gd name="T27" fmla="*/ 0 h 130"/>
                  <a:gd name="T28" fmla="*/ 100 w 114"/>
                  <a:gd name="T29" fmla="*/ 16 h 130"/>
                  <a:gd name="T30" fmla="*/ 114 w 114"/>
                  <a:gd name="T31" fmla="*/ 60 h 130"/>
                  <a:gd name="T32" fmla="*/ 94 w 114"/>
                  <a:gd name="T33" fmla="*/ 54 h 130"/>
                  <a:gd name="T34" fmla="*/ 85 w 114"/>
                  <a:gd name="T35" fmla="*/ 27 h 130"/>
                  <a:gd name="T36" fmla="*/ 61 w 114"/>
                  <a:gd name="T37" fmla="*/ 17 h 130"/>
                  <a:gd name="T38" fmla="*/ 34 w 114"/>
                  <a:gd name="T39" fmla="*/ 27 h 130"/>
                  <a:gd name="T40" fmla="*/ 22 w 114"/>
                  <a:gd name="T41" fmla="*/ 54 h 130"/>
                  <a:gd name="T42" fmla="*/ 94 w 114"/>
                  <a:gd name="T4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30">
                    <a:moveTo>
                      <a:pt x="114" y="60"/>
                    </a:moveTo>
                    <a:lnTo>
                      <a:pt x="114" y="70"/>
                    </a:lnTo>
                    <a:lnTo>
                      <a:pt x="21" y="70"/>
                    </a:lnTo>
                    <a:cubicBezTo>
                      <a:pt x="22" y="84"/>
                      <a:pt x="27" y="94"/>
                      <a:pt x="34" y="101"/>
                    </a:cubicBezTo>
                    <a:cubicBezTo>
                      <a:pt x="42" y="109"/>
                      <a:pt x="52" y="112"/>
                      <a:pt x="65" y="112"/>
                    </a:cubicBezTo>
                    <a:cubicBezTo>
                      <a:pt x="73" y="112"/>
                      <a:pt x="81" y="111"/>
                      <a:pt x="88" y="110"/>
                    </a:cubicBezTo>
                    <a:cubicBezTo>
                      <a:pt x="95" y="108"/>
                      <a:pt x="103" y="105"/>
                      <a:pt x="110" y="101"/>
                    </a:cubicBezTo>
                    <a:lnTo>
                      <a:pt x="110" y="120"/>
                    </a:lnTo>
                    <a:cubicBezTo>
                      <a:pt x="102" y="123"/>
                      <a:pt x="95" y="125"/>
                      <a:pt x="87" y="127"/>
                    </a:cubicBezTo>
                    <a:cubicBezTo>
                      <a:pt x="80" y="129"/>
                      <a:pt x="72" y="130"/>
                      <a:pt x="64" y="130"/>
                    </a:cubicBezTo>
                    <a:cubicBezTo>
                      <a:pt x="45" y="130"/>
                      <a:pt x="29" y="124"/>
                      <a:pt x="18" y="112"/>
                    </a:cubicBezTo>
                    <a:cubicBezTo>
                      <a:pt x="6" y="101"/>
                      <a:pt x="0" y="85"/>
                      <a:pt x="0" y="66"/>
                    </a:cubicBezTo>
                    <a:cubicBezTo>
                      <a:pt x="0" y="46"/>
                      <a:pt x="6" y="30"/>
                      <a:pt x="17" y="18"/>
                    </a:cubicBezTo>
                    <a:cubicBezTo>
                      <a:pt x="28" y="6"/>
                      <a:pt x="42" y="0"/>
                      <a:pt x="61" y="0"/>
                    </a:cubicBezTo>
                    <a:cubicBezTo>
                      <a:pt x="77" y="0"/>
                      <a:pt x="90" y="6"/>
                      <a:pt x="100" y="16"/>
                    </a:cubicBezTo>
                    <a:cubicBezTo>
                      <a:pt x="110" y="27"/>
                      <a:pt x="114" y="41"/>
                      <a:pt x="114" y="60"/>
                    </a:cubicBezTo>
                    <a:close/>
                    <a:moveTo>
                      <a:pt x="94" y="54"/>
                    </a:moveTo>
                    <a:cubicBezTo>
                      <a:pt x="94" y="43"/>
                      <a:pt x="91" y="34"/>
                      <a:pt x="85" y="27"/>
                    </a:cubicBezTo>
                    <a:cubicBezTo>
                      <a:pt x="79" y="21"/>
                      <a:pt x="71" y="17"/>
                      <a:pt x="61" y="17"/>
                    </a:cubicBezTo>
                    <a:cubicBezTo>
                      <a:pt x="50" y="17"/>
                      <a:pt x="41" y="21"/>
                      <a:pt x="34" y="27"/>
                    </a:cubicBezTo>
                    <a:cubicBezTo>
                      <a:pt x="27" y="33"/>
                      <a:pt x="23" y="42"/>
                      <a:pt x="22" y="54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98">
                <a:extLst>
                  <a:ext uri="{FF2B5EF4-FFF2-40B4-BE49-F238E27FC236}">
                    <a16:creationId xmlns:a16="http://schemas.microsoft.com/office/drawing/2014/main" id="{438221E4-0A4E-4FB2-B06F-DAF799A90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1353"/>
                <a:ext cx="27" cy="47"/>
              </a:xfrm>
              <a:custGeom>
                <a:avLst/>
                <a:gdLst>
                  <a:gd name="T0" fmla="*/ 72 w 72"/>
                  <a:gd name="T1" fmla="*/ 22 h 126"/>
                  <a:gd name="T2" fmla="*/ 64 w 72"/>
                  <a:gd name="T3" fmla="*/ 19 h 126"/>
                  <a:gd name="T4" fmla="*/ 56 w 72"/>
                  <a:gd name="T5" fmla="*/ 18 h 126"/>
                  <a:gd name="T6" fmla="*/ 29 w 72"/>
                  <a:gd name="T7" fmla="*/ 30 h 126"/>
                  <a:gd name="T8" fmla="*/ 20 w 72"/>
                  <a:gd name="T9" fmla="*/ 62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3 h 126"/>
                  <a:gd name="T16" fmla="*/ 20 w 72"/>
                  <a:gd name="T17" fmla="*/ 3 h 126"/>
                  <a:gd name="T18" fmla="*/ 20 w 72"/>
                  <a:gd name="T19" fmla="*/ 22 h 126"/>
                  <a:gd name="T20" fmla="*/ 37 w 72"/>
                  <a:gd name="T21" fmla="*/ 6 h 126"/>
                  <a:gd name="T22" fmla="*/ 62 w 72"/>
                  <a:gd name="T23" fmla="*/ 0 h 126"/>
                  <a:gd name="T24" fmla="*/ 66 w 72"/>
                  <a:gd name="T25" fmla="*/ 1 h 126"/>
                  <a:gd name="T26" fmla="*/ 72 w 72"/>
                  <a:gd name="T27" fmla="*/ 1 h 126"/>
                  <a:gd name="T28" fmla="*/ 72 w 72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2"/>
                    </a:moveTo>
                    <a:cubicBezTo>
                      <a:pt x="70" y="21"/>
                      <a:pt x="67" y="20"/>
                      <a:pt x="64" y="19"/>
                    </a:cubicBezTo>
                    <a:cubicBezTo>
                      <a:pt x="62" y="19"/>
                      <a:pt x="59" y="18"/>
                      <a:pt x="56" y="18"/>
                    </a:cubicBezTo>
                    <a:cubicBezTo>
                      <a:pt x="44" y="18"/>
                      <a:pt x="35" y="22"/>
                      <a:pt x="29" y="30"/>
                    </a:cubicBezTo>
                    <a:cubicBezTo>
                      <a:pt x="23" y="37"/>
                      <a:pt x="20" y="48"/>
                      <a:pt x="20" y="62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4" y="15"/>
                      <a:pt x="30" y="9"/>
                      <a:pt x="37" y="6"/>
                    </a:cubicBezTo>
                    <a:cubicBezTo>
                      <a:pt x="44" y="2"/>
                      <a:pt x="52" y="0"/>
                      <a:pt x="62" y="0"/>
                    </a:cubicBezTo>
                    <a:cubicBezTo>
                      <a:pt x="63" y="0"/>
                      <a:pt x="64" y="0"/>
                      <a:pt x="66" y="1"/>
                    </a:cubicBezTo>
                    <a:cubicBezTo>
                      <a:pt x="68" y="1"/>
                      <a:pt x="70" y="1"/>
                      <a:pt x="72" y="1"/>
                    </a:cubicBez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99">
                <a:extLst>
                  <a:ext uri="{FF2B5EF4-FFF2-40B4-BE49-F238E27FC236}">
                    <a16:creationId xmlns:a16="http://schemas.microsoft.com/office/drawing/2014/main" id="{41DFF90D-FA47-473F-BF2C-282AD3276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1353"/>
                <a:ext cx="28" cy="47"/>
              </a:xfrm>
              <a:custGeom>
                <a:avLst/>
                <a:gdLst>
                  <a:gd name="T0" fmla="*/ 72 w 72"/>
                  <a:gd name="T1" fmla="*/ 22 h 126"/>
                  <a:gd name="T2" fmla="*/ 64 w 72"/>
                  <a:gd name="T3" fmla="*/ 19 h 126"/>
                  <a:gd name="T4" fmla="*/ 56 w 72"/>
                  <a:gd name="T5" fmla="*/ 18 h 126"/>
                  <a:gd name="T6" fmla="*/ 29 w 72"/>
                  <a:gd name="T7" fmla="*/ 30 h 126"/>
                  <a:gd name="T8" fmla="*/ 20 w 72"/>
                  <a:gd name="T9" fmla="*/ 62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3 h 126"/>
                  <a:gd name="T16" fmla="*/ 20 w 72"/>
                  <a:gd name="T17" fmla="*/ 3 h 126"/>
                  <a:gd name="T18" fmla="*/ 20 w 72"/>
                  <a:gd name="T19" fmla="*/ 22 h 126"/>
                  <a:gd name="T20" fmla="*/ 37 w 72"/>
                  <a:gd name="T21" fmla="*/ 6 h 126"/>
                  <a:gd name="T22" fmla="*/ 62 w 72"/>
                  <a:gd name="T23" fmla="*/ 0 h 126"/>
                  <a:gd name="T24" fmla="*/ 66 w 72"/>
                  <a:gd name="T25" fmla="*/ 1 h 126"/>
                  <a:gd name="T26" fmla="*/ 72 w 72"/>
                  <a:gd name="T27" fmla="*/ 1 h 126"/>
                  <a:gd name="T28" fmla="*/ 72 w 72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2"/>
                    </a:moveTo>
                    <a:cubicBezTo>
                      <a:pt x="70" y="21"/>
                      <a:pt x="67" y="20"/>
                      <a:pt x="64" y="19"/>
                    </a:cubicBezTo>
                    <a:cubicBezTo>
                      <a:pt x="62" y="19"/>
                      <a:pt x="59" y="18"/>
                      <a:pt x="56" y="18"/>
                    </a:cubicBezTo>
                    <a:cubicBezTo>
                      <a:pt x="44" y="18"/>
                      <a:pt x="35" y="22"/>
                      <a:pt x="29" y="30"/>
                    </a:cubicBezTo>
                    <a:cubicBezTo>
                      <a:pt x="23" y="37"/>
                      <a:pt x="20" y="48"/>
                      <a:pt x="20" y="62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4" y="15"/>
                      <a:pt x="30" y="9"/>
                      <a:pt x="37" y="6"/>
                    </a:cubicBezTo>
                    <a:cubicBezTo>
                      <a:pt x="44" y="2"/>
                      <a:pt x="52" y="0"/>
                      <a:pt x="62" y="0"/>
                    </a:cubicBezTo>
                    <a:cubicBezTo>
                      <a:pt x="63" y="0"/>
                      <a:pt x="65" y="0"/>
                      <a:pt x="66" y="1"/>
                    </a:cubicBezTo>
                    <a:cubicBezTo>
                      <a:pt x="68" y="1"/>
                      <a:pt x="70" y="1"/>
                      <a:pt x="72" y="1"/>
                    </a:cubicBez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00">
                <a:extLst>
                  <a:ext uri="{FF2B5EF4-FFF2-40B4-BE49-F238E27FC236}">
                    <a16:creationId xmlns:a16="http://schemas.microsoft.com/office/drawing/2014/main" id="{49C4841E-5A46-4BE7-8D03-9F2D3377E4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2" y="1353"/>
                <a:ext cx="43" cy="48"/>
              </a:xfrm>
              <a:custGeom>
                <a:avLst/>
                <a:gdLst>
                  <a:gd name="T0" fmla="*/ 114 w 114"/>
                  <a:gd name="T1" fmla="*/ 60 h 130"/>
                  <a:gd name="T2" fmla="*/ 114 w 114"/>
                  <a:gd name="T3" fmla="*/ 70 h 130"/>
                  <a:gd name="T4" fmla="*/ 21 w 114"/>
                  <a:gd name="T5" fmla="*/ 70 h 130"/>
                  <a:gd name="T6" fmla="*/ 34 w 114"/>
                  <a:gd name="T7" fmla="*/ 101 h 130"/>
                  <a:gd name="T8" fmla="*/ 65 w 114"/>
                  <a:gd name="T9" fmla="*/ 112 h 130"/>
                  <a:gd name="T10" fmla="*/ 88 w 114"/>
                  <a:gd name="T11" fmla="*/ 110 h 130"/>
                  <a:gd name="T12" fmla="*/ 110 w 114"/>
                  <a:gd name="T13" fmla="*/ 101 h 130"/>
                  <a:gd name="T14" fmla="*/ 110 w 114"/>
                  <a:gd name="T15" fmla="*/ 120 h 130"/>
                  <a:gd name="T16" fmla="*/ 87 w 114"/>
                  <a:gd name="T17" fmla="*/ 127 h 130"/>
                  <a:gd name="T18" fmla="*/ 64 w 114"/>
                  <a:gd name="T19" fmla="*/ 130 h 130"/>
                  <a:gd name="T20" fmla="*/ 18 w 114"/>
                  <a:gd name="T21" fmla="*/ 112 h 130"/>
                  <a:gd name="T22" fmla="*/ 0 w 114"/>
                  <a:gd name="T23" fmla="*/ 66 h 130"/>
                  <a:gd name="T24" fmla="*/ 17 w 114"/>
                  <a:gd name="T25" fmla="*/ 18 h 130"/>
                  <a:gd name="T26" fmla="*/ 61 w 114"/>
                  <a:gd name="T27" fmla="*/ 0 h 130"/>
                  <a:gd name="T28" fmla="*/ 100 w 114"/>
                  <a:gd name="T29" fmla="*/ 16 h 130"/>
                  <a:gd name="T30" fmla="*/ 114 w 114"/>
                  <a:gd name="T31" fmla="*/ 60 h 130"/>
                  <a:gd name="T32" fmla="*/ 94 w 114"/>
                  <a:gd name="T33" fmla="*/ 54 h 130"/>
                  <a:gd name="T34" fmla="*/ 85 w 114"/>
                  <a:gd name="T35" fmla="*/ 27 h 130"/>
                  <a:gd name="T36" fmla="*/ 61 w 114"/>
                  <a:gd name="T37" fmla="*/ 17 h 130"/>
                  <a:gd name="T38" fmla="*/ 34 w 114"/>
                  <a:gd name="T39" fmla="*/ 27 h 130"/>
                  <a:gd name="T40" fmla="*/ 22 w 114"/>
                  <a:gd name="T41" fmla="*/ 54 h 130"/>
                  <a:gd name="T42" fmla="*/ 94 w 114"/>
                  <a:gd name="T4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30">
                    <a:moveTo>
                      <a:pt x="114" y="60"/>
                    </a:moveTo>
                    <a:lnTo>
                      <a:pt x="114" y="70"/>
                    </a:lnTo>
                    <a:lnTo>
                      <a:pt x="21" y="70"/>
                    </a:lnTo>
                    <a:cubicBezTo>
                      <a:pt x="22" y="84"/>
                      <a:pt x="27" y="94"/>
                      <a:pt x="34" y="101"/>
                    </a:cubicBezTo>
                    <a:cubicBezTo>
                      <a:pt x="42" y="109"/>
                      <a:pt x="52" y="112"/>
                      <a:pt x="65" y="112"/>
                    </a:cubicBezTo>
                    <a:cubicBezTo>
                      <a:pt x="73" y="112"/>
                      <a:pt x="81" y="111"/>
                      <a:pt x="88" y="110"/>
                    </a:cubicBezTo>
                    <a:cubicBezTo>
                      <a:pt x="95" y="108"/>
                      <a:pt x="103" y="105"/>
                      <a:pt x="110" y="101"/>
                    </a:cubicBezTo>
                    <a:lnTo>
                      <a:pt x="110" y="120"/>
                    </a:lnTo>
                    <a:cubicBezTo>
                      <a:pt x="102" y="123"/>
                      <a:pt x="95" y="125"/>
                      <a:pt x="87" y="127"/>
                    </a:cubicBezTo>
                    <a:cubicBezTo>
                      <a:pt x="80" y="129"/>
                      <a:pt x="72" y="130"/>
                      <a:pt x="64" y="130"/>
                    </a:cubicBezTo>
                    <a:cubicBezTo>
                      <a:pt x="45" y="130"/>
                      <a:pt x="29" y="124"/>
                      <a:pt x="18" y="112"/>
                    </a:cubicBezTo>
                    <a:cubicBezTo>
                      <a:pt x="6" y="101"/>
                      <a:pt x="0" y="85"/>
                      <a:pt x="0" y="66"/>
                    </a:cubicBezTo>
                    <a:cubicBezTo>
                      <a:pt x="0" y="46"/>
                      <a:pt x="6" y="30"/>
                      <a:pt x="17" y="18"/>
                    </a:cubicBezTo>
                    <a:cubicBezTo>
                      <a:pt x="28" y="6"/>
                      <a:pt x="42" y="0"/>
                      <a:pt x="61" y="0"/>
                    </a:cubicBezTo>
                    <a:cubicBezTo>
                      <a:pt x="77" y="0"/>
                      <a:pt x="90" y="6"/>
                      <a:pt x="100" y="16"/>
                    </a:cubicBezTo>
                    <a:cubicBezTo>
                      <a:pt x="110" y="27"/>
                      <a:pt x="114" y="41"/>
                      <a:pt x="114" y="60"/>
                    </a:cubicBezTo>
                    <a:close/>
                    <a:moveTo>
                      <a:pt x="94" y="54"/>
                    </a:moveTo>
                    <a:cubicBezTo>
                      <a:pt x="94" y="43"/>
                      <a:pt x="91" y="34"/>
                      <a:pt x="85" y="27"/>
                    </a:cubicBezTo>
                    <a:cubicBezTo>
                      <a:pt x="79" y="21"/>
                      <a:pt x="71" y="17"/>
                      <a:pt x="61" y="17"/>
                    </a:cubicBezTo>
                    <a:cubicBezTo>
                      <a:pt x="50" y="17"/>
                      <a:pt x="41" y="21"/>
                      <a:pt x="34" y="27"/>
                    </a:cubicBezTo>
                    <a:cubicBezTo>
                      <a:pt x="27" y="33"/>
                      <a:pt x="23" y="42"/>
                      <a:pt x="22" y="54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01">
                <a:extLst>
                  <a:ext uri="{FF2B5EF4-FFF2-40B4-BE49-F238E27FC236}">
                    <a16:creationId xmlns:a16="http://schemas.microsoft.com/office/drawing/2014/main" id="{119E649B-87B7-4439-845C-56521475B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" y="1353"/>
                <a:ext cx="67" cy="47"/>
              </a:xfrm>
              <a:custGeom>
                <a:avLst/>
                <a:gdLst>
                  <a:gd name="T0" fmla="*/ 96 w 179"/>
                  <a:gd name="T1" fmla="*/ 27 h 126"/>
                  <a:gd name="T2" fmla="*/ 115 w 179"/>
                  <a:gd name="T3" fmla="*/ 7 h 126"/>
                  <a:gd name="T4" fmla="*/ 139 w 179"/>
                  <a:gd name="T5" fmla="*/ 0 h 126"/>
                  <a:gd name="T6" fmla="*/ 169 w 179"/>
                  <a:gd name="T7" fmla="*/ 14 h 126"/>
                  <a:gd name="T8" fmla="*/ 179 w 179"/>
                  <a:gd name="T9" fmla="*/ 52 h 126"/>
                  <a:gd name="T10" fmla="*/ 179 w 179"/>
                  <a:gd name="T11" fmla="*/ 126 h 126"/>
                  <a:gd name="T12" fmla="*/ 159 w 179"/>
                  <a:gd name="T13" fmla="*/ 126 h 126"/>
                  <a:gd name="T14" fmla="*/ 159 w 179"/>
                  <a:gd name="T15" fmla="*/ 53 h 126"/>
                  <a:gd name="T16" fmla="*/ 153 w 179"/>
                  <a:gd name="T17" fmla="*/ 26 h 126"/>
                  <a:gd name="T18" fmla="*/ 134 w 179"/>
                  <a:gd name="T19" fmla="*/ 18 h 126"/>
                  <a:gd name="T20" fmla="*/ 109 w 179"/>
                  <a:gd name="T21" fmla="*/ 28 h 126"/>
                  <a:gd name="T22" fmla="*/ 100 w 179"/>
                  <a:gd name="T23" fmla="*/ 57 h 126"/>
                  <a:gd name="T24" fmla="*/ 100 w 179"/>
                  <a:gd name="T25" fmla="*/ 126 h 126"/>
                  <a:gd name="T26" fmla="*/ 79 w 179"/>
                  <a:gd name="T27" fmla="*/ 126 h 126"/>
                  <a:gd name="T28" fmla="*/ 79 w 179"/>
                  <a:gd name="T29" fmla="*/ 53 h 126"/>
                  <a:gd name="T30" fmla="*/ 73 w 179"/>
                  <a:gd name="T31" fmla="*/ 26 h 126"/>
                  <a:gd name="T32" fmla="*/ 54 w 179"/>
                  <a:gd name="T33" fmla="*/ 18 h 126"/>
                  <a:gd name="T34" fmla="*/ 29 w 179"/>
                  <a:gd name="T35" fmla="*/ 28 h 126"/>
                  <a:gd name="T36" fmla="*/ 20 w 179"/>
                  <a:gd name="T37" fmla="*/ 57 h 126"/>
                  <a:gd name="T38" fmla="*/ 20 w 179"/>
                  <a:gd name="T39" fmla="*/ 126 h 126"/>
                  <a:gd name="T40" fmla="*/ 0 w 179"/>
                  <a:gd name="T41" fmla="*/ 126 h 126"/>
                  <a:gd name="T42" fmla="*/ 0 w 179"/>
                  <a:gd name="T43" fmla="*/ 3 h 126"/>
                  <a:gd name="T44" fmla="*/ 20 w 179"/>
                  <a:gd name="T45" fmla="*/ 3 h 126"/>
                  <a:gd name="T46" fmla="*/ 20 w 179"/>
                  <a:gd name="T47" fmla="*/ 22 h 126"/>
                  <a:gd name="T48" fmla="*/ 37 w 179"/>
                  <a:gd name="T49" fmla="*/ 6 h 126"/>
                  <a:gd name="T50" fmla="*/ 60 w 179"/>
                  <a:gd name="T51" fmla="*/ 0 h 126"/>
                  <a:gd name="T52" fmla="*/ 82 w 179"/>
                  <a:gd name="T53" fmla="*/ 7 h 126"/>
                  <a:gd name="T54" fmla="*/ 96 w 179"/>
                  <a:gd name="T55" fmla="*/ 2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9" h="126">
                    <a:moveTo>
                      <a:pt x="96" y="27"/>
                    </a:moveTo>
                    <a:cubicBezTo>
                      <a:pt x="101" y="18"/>
                      <a:pt x="107" y="11"/>
                      <a:pt x="115" y="7"/>
                    </a:cubicBezTo>
                    <a:cubicBezTo>
                      <a:pt x="122" y="2"/>
                      <a:pt x="130" y="0"/>
                      <a:pt x="139" y="0"/>
                    </a:cubicBezTo>
                    <a:cubicBezTo>
                      <a:pt x="152" y="0"/>
                      <a:pt x="162" y="5"/>
                      <a:pt x="169" y="14"/>
                    </a:cubicBezTo>
                    <a:cubicBezTo>
                      <a:pt x="176" y="23"/>
                      <a:pt x="179" y="36"/>
                      <a:pt x="179" y="52"/>
                    </a:cubicBezTo>
                    <a:lnTo>
                      <a:pt x="179" y="126"/>
                    </a:lnTo>
                    <a:lnTo>
                      <a:pt x="159" y="126"/>
                    </a:lnTo>
                    <a:lnTo>
                      <a:pt x="159" y="53"/>
                    </a:lnTo>
                    <a:cubicBezTo>
                      <a:pt x="159" y="41"/>
                      <a:pt x="157" y="32"/>
                      <a:pt x="153" y="26"/>
                    </a:cubicBezTo>
                    <a:cubicBezTo>
                      <a:pt x="149" y="21"/>
                      <a:pt x="142" y="18"/>
                      <a:pt x="134" y="18"/>
                    </a:cubicBezTo>
                    <a:cubicBezTo>
                      <a:pt x="123" y="18"/>
                      <a:pt x="115" y="21"/>
                      <a:pt x="109" y="28"/>
                    </a:cubicBezTo>
                    <a:cubicBezTo>
                      <a:pt x="103" y="35"/>
                      <a:pt x="100" y="45"/>
                      <a:pt x="100" y="57"/>
                    </a:cubicBezTo>
                    <a:lnTo>
                      <a:pt x="100" y="126"/>
                    </a:lnTo>
                    <a:lnTo>
                      <a:pt x="79" y="126"/>
                    </a:lnTo>
                    <a:lnTo>
                      <a:pt x="79" y="53"/>
                    </a:lnTo>
                    <a:cubicBezTo>
                      <a:pt x="79" y="41"/>
                      <a:pt x="77" y="32"/>
                      <a:pt x="73" y="26"/>
                    </a:cubicBezTo>
                    <a:cubicBezTo>
                      <a:pt x="69" y="21"/>
                      <a:pt x="63" y="18"/>
                      <a:pt x="54" y="18"/>
                    </a:cubicBezTo>
                    <a:cubicBezTo>
                      <a:pt x="44" y="18"/>
                      <a:pt x="35" y="21"/>
                      <a:pt x="29" y="28"/>
                    </a:cubicBezTo>
                    <a:cubicBezTo>
                      <a:pt x="23" y="35"/>
                      <a:pt x="20" y="45"/>
                      <a:pt x="20" y="57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5" y="15"/>
                      <a:pt x="30" y="9"/>
                      <a:pt x="37" y="6"/>
                    </a:cubicBezTo>
                    <a:cubicBezTo>
                      <a:pt x="43" y="2"/>
                      <a:pt x="51" y="0"/>
                      <a:pt x="60" y="0"/>
                    </a:cubicBezTo>
                    <a:cubicBezTo>
                      <a:pt x="69" y="0"/>
                      <a:pt x="76" y="3"/>
                      <a:pt x="82" y="7"/>
                    </a:cubicBezTo>
                    <a:cubicBezTo>
                      <a:pt x="89" y="12"/>
                      <a:pt x="93" y="18"/>
                      <a:pt x="96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02">
                <a:extLst>
                  <a:ext uri="{FF2B5EF4-FFF2-40B4-BE49-F238E27FC236}">
                    <a16:creationId xmlns:a16="http://schemas.microsoft.com/office/drawing/2014/main" id="{8B6B6F6E-260D-4454-A628-66556158F5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1353"/>
                <a:ext cx="39" cy="48"/>
              </a:xfrm>
              <a:custGeom>
                <a:avLst/>
                <a:gdLst>
                  <a:gd name="T0" fmla="*/ 64 w 104"/>
                  <a:gd name="T1" fmla="*/ 64 h 130"/>
                  <a:gd name="T2" fmla="*/ 30 w 104"/>
                  <a:gd name="T3" fmla="*/ 70 h 130"/>
                  <a:gd name="T4" fmla="*/ 20 w 104"/>
                  <a:gd name="T5" fmla="*/ 89 h 130"/>
                  <a:gd name="T6" fmla="*/ 27 w 104"/>
                  <a:gd name="T7" fmla="*/ 106 h 130"/>
                  <a:gd name="T8" fmla="*/ 47 w 104"/>
                  <a:gd name="T9" fmla="*/ 113 h 130"/>
                  <a:gd name="T10" fmla="*/ 74 w 104"/>
                  <a:gd name="T11" fmla="*/ 101 h 130"/>
                  <a:gd name="T12" fmla="*/ 84 w 104"/>
                  <a:gd name="T13" fmla="*/ 69 h 130"/>
                  <a:gd name="T14" fmla="*/ 84 w 104"/>
                  <a:gd name="T15" fmla="*/ 64 h 130"/>
                  <a:gd name="T16" fmla="*/ 64 w 104"/>
                  <a:gd name="T17" fmla="*/ 64 h 130"/>
                  <a:gd name="T18" fmla="*/ 104 w 104"/>
                  <a:gd name="T19" fmla="*/ 56 h 130"/>
                  <a:gd name="T20" fmla="*/ 104 w 104"/>
                  <a:gd name="T21" fmla="*/ 126 h 130"/>
                  <a:gd name="T22" fmla="*/ 84 w 104"/>
                  <a:gd name="T23" fmla="*/ 126 h 130"/>
                  <a:gd name="T24" fmla="*/ 84 w 104"/>
                  <a:gd name="T25" fmla="*/ 108 h 130"/>
                  <a:gd name="T26" fmla="*/ 67 w 104"/>
                  <a:gd name="T27" fmla="*/ 124 h 130"/>
                  <a:gd name="T28" fmla="*/ 41 w 104"/>
                  <a:gd name="T29" fmla="*/ 130 h 130"/>
                  <a:gd name="T30" fmla="*/ 11 w 104"/>
                  <a:gd name="T31" fmla="*/ 119 h 130"/>
                  <a:gd name="T32" fmla="*/ 0 w 104"/>
                  <a:gd name="T33" fmla="*/ 91 h 130"/>
                  <a:gd name="T34" fmla="*/ 14 w 104"/>
                  <a:gd name="T35" fmla="*/ 59 h 130"/>
                  <a:gd name="T36" fmla="*/ 55 w 104"/>
                  <a:gd name="T37" fmla="*/ 49 h 130"/>
                  <a:gd name="T38" fmla="*/ 84 w 104"/>
                  <a:gd name="T39" fmla="*/ 49 h 130"/>
                  <a:gd name="T40" fmla="*/ 84 w 104"/>
                  <a:gd name="T41" fmla="*/ 47 h 130"/>
                  <a:gd name="T42" fmla="*/ 75 w 104"/>
                  <a:gd name="T43" fmla="*/ 25 h 130"/>
                  <a:gd name="T44" fmla="*/ 49 w 104"/>
                  <a:gd name="T45" fmla="*/ 17 h 130"/>
                  <a:gd name="T46" fmla="*/ 28 w 104"/>
                  <a:gd name="T47" fmla="*/ 20 h 130"/>
                  <a:gd name="T48" fmla="*/ 9 w 104"/>
                  <a:gd name="T49" fmla="*/ 28 h 130"/>
                  <a:gd name="T50" fmla="*/ 9 w 104"/>
                  <a:gd name="T51" fmla="*/ 9 h 130"/>
                  <a:gd name="T52" fmla="*/ 31 w 104"/>
                  <a:gd name="T53" fmla="*/ 3 h 130"/>
                  <a:gd name="T54" fmla="*/ 51 w 104"/>
                  <a:gd name="T55" fmla="*/ 0 h 130"/>
                  <a:gd name="T56" fmla="*/ 91 w 104"/>
                  <a:gd name="T57" fmla="*/ 14 h 130"/>
                  <a:gd name="T58" fmla="*/ 104 w 104"/>
                  <a:gd name="T59" fmla="*/ 5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30">
                    <a:moveTo>
                      <a:pt x="64" y="64"/>
                    </a:moveTo>
                    <a:cubicBezTo>
                      <a:pt x="47" y="64"/>
                      <a:pt x="36" y="66"/>
                      <a:pt x="30" y="70"/>
                    </a:cubicBezTo>
                    <a:cubicBezTo>
                      <a:pt x="23" y="74"/>
                      <a:pt x="20" y="80"/>
                      <a:pt x="20" y="89"/>
                    </a:cubicBezTo>
                    <a:cubicBezTo>
                      <a:pt x="20" y="96"/>
                      <a:pt x="23" y="102"/>
                      <a:pt x="27" y="106"/>
                    </a:cubicBezTo>
                    <a:cubicBezTo>
                      <a:pt x="32" y="111"/>
                      <a:pt x="39" y="113"/>
                      <a:pt x="47" y="113"/>
                    </a:cubicBezTo>
                    <a:cubicBezTo>
                      <a:pt x="58" y="113"/>
                      <a:pt x="67" y="109"/>
                      <a:pt x="74" y="101"/>
                    </a:cubicBezTo>
                    <a:cubicBezTo>
                      <a:pt x="80" y="93"/>
                      <a:pt x="84" y="82"/>
                      <a:pt x="84" y="69"/>
                    </a:cubicBezTo>
                    <a:lnTo>
                      <a:pt x="84" y="64"/>
                    </a:lnTo>
                    <a:lnTo>
                      <a:pt x="64" y="64"/>
                    </a:lnTo>
                    <a:close/>
                    <a:moveTo>
                      <a:pt x="104" y="56"/>
                    </a:moveTo>
                    <a:lnTo>
                      <a:pt x="104" y="126"/>
                    </a:lnTo>
                    <a:lnTo>
                      <a:pt x="84" y="126"/>
                    </a:lnTo>
                    <a:lnTo>
                      <a:pt x="84" y="108"/>
                    </a:lnTo>
                    <a:cubicBezTo>
                      <a:pt x="79" y="115"/>
                      <a:pt x="73" y="121"/>
                      <a:pt x="67" y="124"/>
                    </a:cubicBezTo>
                    <a:cubicBezTo>
                      <a:pt x="60" y="128"/>
                      <a:pt x="51" y="130"/>
                      <a:pt x="41" y="130"/>
                    </a:cubicBezTo>
                    <a:cubicBezTo>
                      <a:pt x="29" y="130"/>
                      <a:pt x="19" y="126"/>
                      <a:pt x="11" y="119"/>
                    </a:cubicBezTo>
                    <a:cubicBezTo>
                      <a:pt x="4" y="112"/>
                      <a:pt x="0" y="102"/>
                      <a:pt x="0" y="91"/>
                    </a:cubicBezTo>
                    <a:cubicBezTo>
                      <a:pt x="0" y="77"/>
                      <a:pt x="5" y="66"/>
                      <a:pt x="14" y="59"/>
                    </a:cubicBezTo>
                    <a:cubicBezTo>
                      <a:pt x="23" y="52"/>
                      <a:pt x="37" y="49"/>
                      <a:pt x="55" y="49"/>
                    </a:cubicBezTo>
                    <a:lnTo>
                      <a:pt x="84" y="49"/>
                    </a:lnTo>
                    <a:lnTo>
                      <a:pt x="84" y="47"/>
                    </a:lnTo>
                    <a:cubicBezTo>
                      <a:pt x="84" y="37"/>
                      <a:pt x="81" y="30"/>
                      <a:pt x="75" y="25"/>
                    </a:cubicBezTo>
                    <a:cubicBezTo>
                      <a:pt x="68" y="20"/>
                      <a:pt x="60" y="17"/>
                      <a:pt x="49" y="17"/>
                    </a:cubicBezTo>
                    <a:cubicBezTo>
                      <a:pt x="42" y="17"/>
                      <a:pt x="35" y="18"/>
                      <a:pt x="28" y="20"/>
                    </a:cubicBezTo>
                    <a:cubicBezTo>
                      <a:pt x="22" y="22"/>
                      <a:pt x="15" y="24"/>
                      <a:pt x="9" y="28"/>
                    </a:cubicBezTo>
                    <a:lnTo>
                      <a:pt x="9" y="9"/>
                    </a:lnTo>
                    <a:cubicBezTo>
                      <a:pt x="16" y="6"/>
                      <a:pt x="24" y="4"/>
                      <a:pt x="31" y="3"/>
                    </a:cubicBezTo>
                    <a:cubicBezTo>
                      <a:pt x="38" y="1"/>
                      <a:pt x="44" y="0"/>
                      <a:pt x="51" y="0"/>
                    </a:cubicBezTo>
                    <a:cubicBezTo>
                      <a:pt x="69" y="0"/>
                      <a:pt x="82" y="5"/>
                      <a:pt x="91" y="14"/>
                    </a:cubicBezTo>
                    <a:cubicBezTo>
                      <a:pt x="100" y="23"/>
                      <a:pt x="104" y="37"/>
                      <a:pt x="104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03">
                <a:extLst>
                  <a:ext uri="{FF2B5EF4-FFF2-40B4-BE49-F238E27FC236}">
                    <a16:creationId xmlns:a16="http://schemas.microsoft.com/office/drawing/2014/main" id="{9DBA1CDA-EA16-4084-9CBF-FB5EE5995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2" y="1353"/>
                <a:ext cx="42" cy="65"/>
              </a:xfrm>
              <a:custGeom>
                <a:avLst/>
                <a:gdLst>
                  <a:gd name="T0" fmla="*/ 20 w 110"/>
                  <a:gd name="T1" fmla="*/ 108 h 173"/>
                  <a:gd name="T2" fmla="*/ 20 w 110"/>
                  <a:gd name="T3" fmla="*/ 173 h 173"/>
                  <a:gd name="T4" fmla="*/ 0 w 110"/>
                  <a:gd name="T5" fmla="*/ 173 h 173"/>
                  <a:gd name="T6" fmla="*/ 0 w 110"/>
                  <a:gd name="T7" fmla="*/ 3 h 173"/>
                  <a:gd name="T8" fmla="*/ 20 w 110"/>
                  <a:gd name="T9" fmla="*/ 3 h 173"/>
                  <a:gd name="T10" fmla="*/ 20 w 110"/>
                  <a:gd name="T11" fmla="*/ 22 h 173"/>
                  <a:gd name="T12" fmla="*/ 36 w 110"/>
                  <a:gd name="T13" fmla="*/ 6 h 173"/>
                  <a:gd name="T14" fmla="*/ 60 w 110"/>
                  <a:gd name="T15" fmla="*/ 0 h 173"/>
                  <a:gd name="T16" fmla="*/ 96 w 110"/>
                  <a:gd name="T17" fmla="*/ 18 h 173"/>
                  <a:gd name="T18" fmla="*/ 110 w 110"/>
                  <a:gd name="T19" fmla="*/ 65 h 173"/>
                  <a:gd name="T20" fmla="*/ 96 w 110"/>
                  <a:gd name="T21" fmla="*/ 112 h 173"/>
                  <a:gd name="T22" fmla="*/ 60 w 110"/>
                  <a:gd name="T23" fmla="*/ 130 h 173"/>
                  <a:gd name="T24" fmla="*/ 36 w 110"/>
                  <a:gd name="T25" fmla="*/ 124 h 173"/>
                  <a:gd name="T26" fmla="*/ 20 w 110"/>
                  <a:gd name="T27" fmla="*/ 108 h 173"/>
                  <a:gd name="T28" fmla="*/ 89 w 110"/>
                  <a:gd name="T29" fmla="*/ 65 h 173"/>
                  <a:gd name="T30" fmla="*/ 80 w 110"/>
                  <a:gd name="T31" fmla="*/ 30 h 173"/>
                  <a:gd name="T32" fmla="*/ 55 w 110"/>
                  <a:gd name="T33" fmla="*/ 17 h 173"/>
                  <a:gd name="T34" fmla="*/ 29 w 110"/>
                  <a:gd name="T35" fmla="*/ 30 h 173"/>
                  <a:gd name="T36" fmla="*/ 20 w 110"/>
                  <a:gd name="T37" fmla="*/ 65 h 173"/>
                  <a:gd name="T38" fmla="*/ 29 w 110"/>
                  <a:gd name="T39" fmla="*/ 100 h 173"/>
                  <a:gd name="T40" fmla="*/ 55 w 110"/>
                  <a:gd name="T41" fmla="*/ 113 h 173"/>
                  <a:gd name="T42" fmla="*/ 80 w 110"/>
                  <a:gd name="T43" fmla="*/ 100 h 173"/>
                  <a:gd name="T44" fmla="*/ 89 w 110"/>
                  <a:gd name="T45" fmla="*/ 6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173">
                    <a:moveTo>
                      <a:pt x="20" y="108"/>
                    </a:moveTo>
                    <a:lnTo>
                      <a:pt x="20" y="173"/>
                    </a:lnTo>
                    <a:lnTo>
                      <a:pt x="0" y="17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4" y="15"/>
                      <a:pt x="30" y="9"/>
                      <a:pt x="36" y="6"/>
                    </a:cubicBezTo>
                    <a:cubicBezTo>
                      <a:pt x="43" y="2"/>
                      <a:pt x="51" y="0"/>
                      <a:pt x="60" y="0"/>
                    </a:cubicBezTo>
                    <a:cubicBezTo>
                      <a:pt x="74" y="0"/>
                      <a:pt x="87" y="6"/>
                      <a:pt x="96" y="18"/>
                    </a:cubicBezTo>
                    <a:cubicBezTo>
                      <a:pt x="105" y="30"/>
                      <a:pt x="110" y="46"/>
                      <a:pt x="110" y="65"/>
                    </a:cubicBezTo>
                    <a:cubicBezTo>
                      <a:pt x="110" y="84"/>
                      <a:pt x="105" y="100"/>
                      <a:pt x="96" y="112"/>
                    </a:cubicBezTo>
                    <a:cubicBezTo>
                      <a:pt x="87" y="124"/>
                      <a:pt x="74" y="130"/>
                      <a:pt x="60" y="130"/>
                    </a:cubicBezTo>
                    <a:cubicBezTo>
                      <a:pt x="51" y="130"/>
                      <a:pt x="43" y="128"/>
                      <a:pt x="36" y="124"/>
                    </a:cubicBezTo>
                    <a:cubicBezTo>
                      <a:pt x="30" y="121"/>
                      <a:pt x="24" y="115"/>
                      <a:pt x="20" y="108"/>
                    </a:cubicBezTo>
                    <a:close/>
                    <a:moveTo>
                      <a:pt x="89" y="65"/>
                    </a:moveTo>
                    <a:cubicBezTo>
                      <a:pt x="89" y="50"/>
                      <a:pt x="86" y="38"/>
                      <a:pt x="80" y="30"/>
                    </a:cubicBezTo>
                    <a:cubicBezTo>
                      <a:pt x="74" y="21"/>
                      <a:pt x="65" y="17"/>
                      <a:pt x="55" y="17"/>
                    </a:cubicBezTo>
                    <a:cubicBezTo>
                      <a:pt x="44" y="17"/>
                      <a:pt x="35" y="21"/>
                      <a:pt x="29" y="30"/>
                    </a:cubicBezTo>
                    <a:cubicBezTo>
                      <a:pt x="23" y="38"/>
                      <a:pt x="20" y="50"/>
                      <a:pt x="20" y="65"/>
                    </a:cubicBezTo>
                    <a:cubicBezTo>
                      <a:pt x="20" y="80"/>
                      <a:pt x="23" y="91"/>
                      <a:pt x="29" y="100"/>
                    </a:cubicBezTo>
                    <a:cubicBezTo>
                      <a:pt x="35" y="108"/>
                      <a:pt x="44" y="113"/>
                      <a:pt x="55" y="113"/>
                    </a:cubicBezTo>
                    <a:cubicBezTo>
                      <a:pt x="65" y="113"/>
                      <a:pt x="74" y="108"/>
                      <a:pt x="80" y="100"/>
                    </a:cubicBezTo>
                    <a:cubicBezTo>
                      <a:pt x="86" y="91"/>
                      <a:pt x="89" y="80"/>
                      <a:pt x="89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04">
                <a:extLst>
                  <a:ext uri="{FF2B5EF4-FFF2-40B4-BE49-F238E27FC236}">
                    <a16:creationId xmlns:a16="http://schemas.microsoft.com/office/drawing/2014/main" id="{4BBA95B4-8E84-412E-BAA8-ACC6508802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6" y="1353"/>
                <a:ext cx="41" cy="65"/>
              </a:xfrm>
              <a:custGeom>
                <a:avLst/>
                <a:gdLst>
                  <a:gd name="T0" fmla="*/ 20 w 110"/>
                  <a:gd name="T1" fmla="*/ 108 h 173"/>
                  <a:gd name="T2" fmla="*/ 20 w 110"/>
                  <a:gd name="T3" fmla="*/ 173 h 173"/>
                  <a:gd name="T4" fmla="*/ 0 w 110"/>
                  <a:gd name="T5" fmla="*/ 173 h 173"/>
                  <a:gd name="T6" fmla="*/ 0 w 110"/>
                  <a:gd name="T7" fmla="*/ 3 h 173"/>
                  <a:gd name="T8" fmla="*/ 20 w 110"/>
                  <a:gd name="T9" fmla="*/ 3 h 173"/>
                  <a:gd name="T10" fmla="*/ 20 w 110"/>
                  <a:gd name="T11" fmla="*/ 22 h 173"/>
                  <a:gd name="T12" fmla="*/ 36 w 110"/>
                  <a:gd name="T13" fmla="*/ 6 h 173"/>
                  <a:gd name="T14" fmla="*/ 59 w 110"/>
                  <a:gd name="T15" fmla="*/ 0 h 173"/>
                  <a:gd name="T16" fmla="*/ 96 w 110"/>
                  <a:gd name="T17" fmla="*/ 18 h 173"/>
                  <a:gd name="T18" fmla="*/ 110 w 110"/>
                  <a:gd name="T19" fmla="*/ 65 h 173"/>
                  <a:gd name="T20" fmla="*/ 96 w 110"/>
                  <a:gd name="T21" fmla="*/ 112 h 173"/>
                  <a:gd name="T22" fmla="*/ 59 w 110"/>
                  <a:gd name="T23" fmla="*/ 130 h 173"/>
                  <a:gd name="T24" fmla="*/ 36 w 110"/>
                  <a:gd name="T25" fmla="*/ 124 h 173"/>
                  <a:gd name="T26" fmla="*/ 20 w 110"/>
                  <a:gd name="T27" fmla="*/ 108 h 173"/>
                  <a:gd name="T28" fmla="*/ 89 w 110"/>
                  <a:gd name="T29" fmla="*/ 65 h 173"/>
                  <a:gd name="T30" fmla="*/ 80 w 110"/>
                  <a:gd name="T31" fmla="*/ 30 h 173"/>
                  <a:gd name="T32" fmla="*/ 54 w 110"/>
                  <a:gd name="T33" fmla="*/ 17 h 173"/>
                  <a:gd name="T34" fmla="*/ 29 w 110"/>
                  <a:gd name="T35" fmla="*/ 30 h 173"/>
                  <a:gd name="T36" fmla="*/ 20 w 110"/>
                  <a:gd name="T37" fmla="*/ 65 h 173"/>
                  <a:gd name="T38" fmla="*/ 29 w 110"/>
                  <a:gd name="T39" fmla="*/ 100 h 173"/>
                  <a:gd name="T40" fmla="*/ 54 w 110"/>
                  <a:gd name="T41" fmla="*/ 113 h 173"/>
                  <a:gd name="T42" fmla="*/ 80 w 110"/>
                  <a:gd name="T43" fmla="*/ 100 h 173"/>
                  <a:gd name="T44" fmla="*/ 89 w 110"/>
                  <a:gd name="T45" fmla="*/ 6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173">
                    <a:moveTo>
                      <a:pt x="20" y="108"/>
                    </a:moveTo>
                    <a:lnTo>
                      <a:pt x="20" y="173"/>
                    </a:lnTo>
                    <a:lnTo>
                      <a:pt x="0" y="17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4" y="15"/>
                      <a:pt x="30" y="9"/>
                      <a:pt x="36" y="6"/>
                    </a:cubicBezTo>
                    <a:cubicBezTo>
                      <a:pt x="43" y="2"/>
                      <a:pt x="50" y="0"/>
                      <a:pt x="59" y="0"/>
                    </a:cubicBezTo>
                    <a:cubicBezTo>
                      <a:pt x="74" y="0"/>
                      <a:pt x="86" y="6"/>
                      <a:pt x="96" y="18"/>
                    </a:cubicBezTo>
                    <a:cubicBezTo>
                      <a:pt x="105" y="30"/>
                      <a:pt x="110" y="46"/>
                      <a:pt x="110" y="65"/>
                    </a:cubicBezTo>
                    <a:cubicBezTo>
                      <a:pt x="110" y="84"/>
                      <a:pt x="105" y="100"/>
                      <a:pt x="96" y="112"/>
                    </a:cubicBezTo>
                    <a:cubicBezTo>
                      <a:pt x="86" y="124"/>
                      <a:pt x="74" y="130"/>
                      <a:pt x="59" y="130"/>
                    </a:cubicBezTo>
                    <a:cubicBezTo>
                      <a:pt x="50" y="130"/>
                      <a:pt x="43" y="128"/>
                      <a:pt x="36" y="124"/>
                    </a:cubicBezTo>
                    <a:cubicBezTo>
                      <a:pt x="30" y="121"/>
                      <a:pt x="24" y="115"/>
                      <a:pt x="20" y="108"/>
                    </a:cubicBezTo>
                    <a:close/>
                    <a:moveTo>
                      <a:pt x="89" y="65"/>
                    </a:moveTo>
                    <a:cubicBezTo>
                      <a:pt x="89" y="50"/>
                      <a:pt x="86" y="38"/>
                      <a:pt x="80" y="30"/>
                    </a:cubicBezTo>
                    <a:cubicBezTo>
                      <a:pt x="73" y="21"/>
                      <a:pt x="65" y="17"/>
                      <a:pt x="54" y="17"/>
                    </a:cubicBezTo>
                    <a:cubicBezTo>
                      <a:pt x="44" y="17"/>
                      <a:pt x="35" y="21"/>
                      <a:pt x="29" y="30"/>
                    </a:cubicBezTo>
                    <a:cubicBezTo>
                      <a:pt x="23" y="38"/>
                      <a:pt x="20" y="50"/>
                      <a:pt x="20" y="65"/>
                    </a:cubicBezTo>
                    <a:cubicBezTo>
                      <a:pt x="20" y="80"/>
                      <a:pt x="23" y="91"/>
                      <a:pt x="29" y="100"/>
                    </a:cubicBezTo>
                    <a:cubicBezTo>
                      <a:pt x="35" y="108"/>
                      <a:pt x="44" y="113"/>
                      <a:pt x="54" y="113"/>
                    </a:cubicBezTo>
                    <a:cubicBezTo>
                      <a:pt x="65" y="113"/>
                      <a:pt x="73" y="108"/>
                      <a:pt x="80" y="100"/>
                    </a:cubicBezTo>
                    <a:cubicBezTo>
                      <a:pt x="86" y="91"/>
                      <a:pt x="89" y="80"/>
                      <a:pt x="89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05">
                <a:extLst>
                  <a:ext uri="{FF2B5EF4-FFF2-40B4-BE49-F238E27FC236}">
                    <a16:creationId xmlns:a16="http://schemas.microsoft.com/office/drawing/2014/main" id="{2D2A43B3-30F8-4A74-BE0E-B81E29FD97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0" y="1336"/>
                <a:ext cx="8" cy="64"/>
              </a:xfrm>
              <a:custGeom>
                <a:avLst/>
                <a:gdLst>
                  <a:gd name="T0" fmla="*/ 0 w 21"/>
                  <a:gd name="T1" fmla="*/ 48 h 171"/>
                  <a:gd name="T2" fmla="*/ 21 w 21"/>
                  <a:gd name="T3" fmla="*/ 48 h 171"/>
                  <a:gd name="T4" fmla="*/ 21 w 21"/>
                  <a:gd name="T5" fmla="*/ 171 h 171"/>
                  <a:gd name="T6" fmla="*/ 0 w 21"/>
                  <a:gd name="T7" fmla="*/ 171 h 171"/>
                  <a:gd name="T8" fmla="*/ 0 w 21"/>
                  <a:gd name="T9" fmla="*/ 48 h 171"/>
                  <a:gd name="T10" fmla="*/ 0 w 21"/>
                  <a:gd name="T11" fmla="*/ 0 h 171"/>
                  <a:gd name="T12" fmla="*/ 21 w 21"/>
                  <a:gd name="T13" fmla="*/ 0 h 171"/>
                  <a:gd name="T14" fmla="*/ 21 w 21"/>
                  <a:gd name="T15" fmla="*/ 26 h 171"/>
                  <a:gd name="T16" fmla="*/ 0 w 21"/>
                  <a:gd name="T17" fmla="*/ 26 h 171"/>
                  <a:gd name="T18" fmla="*/ 0 w 21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71">
                    <a:moveTo>
                      <a:pt x="0" y="48"/>
                    </a:moveTo>
                    <a:lnTo>
                      <a:pt x="21" y="48"/>
                    </a:lnTo>
                    <a:lnTo>
                      <a:pt x="21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1" y="0"/>
                    </a:lnTo>
                    <a:lnTo>
                      <a:pt x="21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06">
                <a:extLst>
                  <a:ext uri="{FF2B5EF4-FFF2-40B4-BE49-F238E27FC236}">
                    <a16:creationId xmlns:a16="http://schemas.microsoft.com/office/drawing/2014/main" id="{0FE0ACFE-6CB6-4B71-A722-BD06A0A05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353"/>
                <a:ext cx="39" cy="47"/>
              </a:xfrm>
              <a:custGeom>
                <a:avLst/>
                <a:gdLst>
                  <a:gd name="T0" fmla="*/ 103 w 103"/>
                  <a:gd name="T1" fmla="*/ 52 h 126"/>
                  <a:gd name="T2" fmla="*/ 103 w 103"/>
                  <a:gd name="T3" fmla="*/ 126 h 126"/>
                  <a:gd name="T4" fmla="*/ 83 w 103"/>
                  <a:gd name="T5" fmla="*/ 126 h 126"/>
                  <a:gd name="T6" fmla="*/ 83 w 103"/>
                  <a:gd name="T7" fmla="*/ 53 h 126"/>
                  <a:gd name="T8" fmla="*/ 76 w 103"/>
                  <a:gd name="T9" fmla="*/ 27 h 126"/>
                  <a:gd name="T10" fmla="*/ 56 w 103"/>
                  <a:gd name="T11" fmla="*/ 18 h 126"/>
                  <a:gd name="T12" fmla="*/ 30 w 103"/>
                  <a:gd name="T13" fmla="*/ 28 h 126"/>
                  <a:gd name="T14" fmla="*/ 20 w 103"/>
                  <a:gd name="T15" fmla="*/ 57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3 h 126"/>
                  <a:gd name="T22" fmla="*/ 20 w 103"/>
                  <a:gd name="T23" fmla="*/ 3 h 126"/>
                  <a:gd name="T24" fmla="*/ 20 w 103"/>
                  <a:gd name="T25" fmla="*/ 22 h 126"/>
                  <a:gd name="T26" fmla="*/ 37 w 103"/>
                  <a:gd name="T27" fmla="*/ 6 h 126"/>
                  <a:gd name="T28" fmla="*/ 60 w 103"/>
                  <a:gd name="T29" fmla="*/ 0 h 126"/>
                  <a:gd name="T30" fmla="*/ 92 w 103"/>
                  <a:gd name="T31" fmla="*/ 13 h 126"/>
                  <a:gd name="T32" fmla="*/ 103 w 103"/>
                  <a:gd name="T33" fmla="*/ 5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2"/>
                    </a:move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53"/>
                    </a:lnTo>
                    <a:cubicBezTo>
                      <a:pt x="83" y="41"/>
                      <a:pt x="81" y="32"/>
                      <a:pt x="76" y="27"/>
                    </a:cubicBezTo>
                    <a:cubicBezTo>
                      <a:pt x="72" y="21"/>
                      <a:pt x="65" y="18"/>
                      <a:pt x="56" y="18"/>
                    </a:cubicBezTo>
                    <a:cubicBezTo>
                      <a:pt x="45" y="18"/>
                      <a:pt x="36" y="21"/>
                      <a:pt x="30" y="28"/>
                    </a:cubicBezTo>
                    <a:cubicBezTo>
                      <a:pt x="24" y="35"/>
                      <a:pt x="20" y="45"/>
                      <a:pt x="20" y="57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5" y="15"/>
                      <a:pt x="31" y="9"/>
                      <a:pt x="37" y="6"/>
                    </a:cubicBezTo>
                    <a:cubicBezTo>
                      <a:pt x="44" y="2"/>
                      <a:pt x="52" y="0"/>
                      <a:pt x="60" y="0"/>
                    </a:cubicBezTo>
                    <a:cubicBezTo>
                      <a:pt x="74" y="0"/>
                      <a:pt x="85" y="5"/>
                      <a:pt x="92" y="13"/>
                    </a:cubicBezTo>
                    <a:cubicBezTo>
                      <a:pt x="99" y="22"/>
                      <a:pt x="103" y="35"/>
                      <a:pt x="103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07">
                <a:extLst>
                  <a:ext uri="{FF2B5EF4-FFF2-40B4-BE49-F238E27FC236}">
                    <a16:creationId xmlns:a16="http://schemas.microsoft.com/office/drawing/2014/main" id="{8125D137-3224-41E9-A5B4-24BC9103CE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54" y="1353"/>
                <a:ext cx="42" cy="65"/>
              </a:xfrm>
              <a:custGeom>
                <a:avLst/>
                <a:gdLst>
                  <a:gd name="T0" fmla="*/ 89 w 110"/>
                  <a:gd name="T1" fmla="*/ 63 h 173"/>
                  <a:gd name="T2" fmla="*/ 80 w 110"/>
                  <a:gd name="T3" fmla="*/ 29 h 173"/>
                  <a:gd name="T4" fmla="*/ 55 w 110"/>
                  <a:gd name="T5" fmla="*/ 17 h 173"/>
                  <a:gd name="T6" fmla="*/ 30 w 110"/>
                  <a:gd name="T7" fmla="*/ 29 h 173"/>
                  <a:gd name="T8" fmla="*/ 20 w 110"/>
                  <a:gd name="T9" fmla="*/ 63 h 173"/>
                  <a:gd name="T10" fmla="*/ 30 w 110"/>
                  <a:gd name="T11" fmla="*/ 97 h 173"/>
                  <a:gd name="T12" fmla="*/ 55 w 110"/>
                  <a:gd name="T13" fmla="*/ 109 h 173"/>
                  <a:gd name="T14" fmla="*/ 80 w 110"/>
                  <a:gd name="T15" fmla="*/ 97 h 173"/>
                  <a:gd name="T16" fmla="*/ 89 w 110"/>
                  <a:gd name="T17" fmla="*/ 63 h 173"/>
                  <a:gd name="T18" fmla="*/ 110 w 110"/>
                  <a:gd name="T19" fmla="*/ 111 h 173"/>
                  <a:gd name="T20" fmla="*/ 96 w 110"/>
                  <a:gd name="T21" fmla="*/ 158 h 173"/>
                  <a:gd name="T22" fmla="*/ 53 w 110"/>
                  <a:gd name="T23" fmla="*/ 173 h 173"/>
                  <a:gd name="T24" fmla="*/ 33 w 110"/>
                  <a:gd name="T25" fmla="*/ 171 h 173"/>
                  <a:gd name="T26" fmla="*/ 14 w 110"/>
                  <a:gd name="T27" fmla="*/ 167 h 173"/>
                  <a:gd name="T28" fmla="*/ 14 w 110"/>
                  <a:gd name="T29" fmla="*/ 147 h 173"/>
                  <a:gd name="T30" fmla="*/ 32 w 110"/>
                  <a:gd name="T31" fmla="*/ 154 h 173"/>
                  <a:gd name="T32" fmla="*/ 50 w 110"/>
                  <a:gd name="T33" fmla="*/ 156 h 173"/>
                  <a:gd name="T34" fmla="*/ 79 w 110"/>
                  <a:gd name="T35" fmla="*/ 146 h 173"/>
                  <a:gd name="T36" fmla="*/ 89 w 110"/>
                  <a:gd name="T37" fmla="*/ 115 h 173"/>
                  <a:gd name="T38" fmla="*/ 89 w 110"/>
                  <a:gd name="T39" fmla="*/ 105 h 173"/>
                  <a:gd name="T40" fmla="*/ 73 w 110"/>
                  <a:gd name="T41" fmla="*/ 121 h 173"/>
                  <a:gd name="T42" fmla="*/ 50 w 110"/>
                  <a:gd name="T43" fmla="*/ 126 h 173"/>
                  <a:gd name="T44" fmla="*/ 13 w 110"/>
                  <a:gd name="T45" fmla="*/ 109 h 173"/>
                  <a:gd name="T46" fmla="*/ 0 w 110"/>
                  <a:gd name="T47" fmla="*/ 63 h 173"/>
                  <a:gd name="T48" fmla="*/ 13 w 110"/>
                  <a:gd name="T49" fmla="*/ 18 h 173"/>
                  <a:gd name="T50" fmla="*/ 50 w 110"/>
                  <a:gd name="T51" fmla="*/ 0 h 173"/>
                  <a:gd name="T52" fmla="*/ 73 w 110"/>
                  <a:gd name="T53" fmla="*/ 6 h 173"/>
                  <a:gd name="T54" fmla="*/ 89 w 110"/>
                  <a:gd name="T55" fmla="*/ 22 h 173"/>
                  <a:gd name="T56" fmla="*/ 89 w 110"/>
                  <a:gd name="T57" fmla="*/ 3 h 173"/>
                  <a:gd name="T58" fmla="*/ 110 w 110"/>
                  <a:gd name="T59" fmla="*/ 3 h 173"/>
                  <a:gd name="T60" fmla="*/ 110 w 110"/>
                  <a:gd name="T61" fmla="*/ 11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0" h="173">
                    <a:moveTo>
                      <a:pt x="89" y="63"/>
                    </a:moveTo>
                    <a:cubicBezTo>
                      <a:pt x="89" y="49"/>
                      <a:pt x="86" y="37"/>
                      <a:pt x="80" y="29"/>
                    </a:cubicBezTo>
                    <a:cubicBezTo>
                      <a:pt x="74" y="21"/>
                      <a:pt x="66" y="17"/>
                      <a:pt x="55" y="17"/>
                    </a:cubicBezTo>
                    <a:cubicBezTo>
                      <a:pt x="44" y="17"/>
                      <a:pt x="36" y="21"/>
                      <a:pt x="30" y="29"/>
                    </a:cubicBezTo>
                    <a:cubicBezTo>
                      <a:pt x="23" y="37"/>
                      <a:pt x="20" y="49"/>
                      <a:pt x="20" y="63"/>
                    </a:cubicBezTo>
                    <a:cubicBezTo>
                      <a:pt x="20" y="78"/>
                      <a:pt x="23" y="89"/>
                      <a:pt x="30" y="97"/>
                    </a:cubicBezTo>
                    <a:cubicBezTo>
                      <a:pt x="36" y="105"/>
                      <a:pt x="44" y="109"/>
                      <a:pt x="55" y="109"/>
                    </a:cubicBezTo>
                    <a:cubicBezTo>
                      <a:pt x="66" y="109"/>
                      <a:pt x="74" y="105"/>
                      <a:pt x="80" y="97"/>
                    </a:cubicBezTo>
                    <a:cubicBezTo>
                      <a:pt x="86" y="89"/>
                      <a:pt x="89" y="78"/>
                      <a:pt x="89" y="63"/>
                    </a:cubicBezTo>
                    <a:close/>
                    <a:moveTo>
                      <a:pt x="110" y="111"/>
                    </a:moveTo>
                    <a:cubicBezTo>
                      <a:pt x="110" y="132"/>
                      <a:pt x="105" y="148"/>
                      <a:pt x="96" y="158"/>
                    </a:cubicBezTo>
                    <a:cubicBezTo>
                      <a:pt x="86" y="168"/>
                      <a:pt x="72" y="173"/>
                      <a:pt x="53" y="173"/>
                    </a:cubicBezTo>
                    <a:cubicBezTo>
                      <a:pt x="46" y="173"/>
                      <a:pt x="39" y="173"/>
                      <a:pt x="33" y="171"/>
                    </a:cubicBezTo>
                    <a:cubicBezTo>
                      <a:pt x="27" y="170"/>
                      <a:pt x="20" y="169"/>
                      <a:pt x="14" y="167"/>
                    </a:cubicBezTo>
                    <a:lnTo>
                      <a:pt x="14" y="147"/>
                    </a:lnTo>
                    <a:cubicBezTo>
                      <a:pt x="20" y="150"/>
                      <a:pt x="26" y="153"/>
                      <a:pt x="32" y="154"/>
                    </a:cubicBezTo>
                    <a:cubicBezTo>
                      <a:pt x="38" y="156"/>
                      <a:pt x="44" y="156"/>
                      <a:pt x="50" y="156"/>
                    </a:cubicBezTo>
                    <a:cubicBezTo>
                      <a:pt x="63" y="156"/>
                      <a:pt x="73" y="153"/>
                      <a:pt x="79" y="146"/>
                    </a:cubicBezTo>
                    <a:cubicBezTo>
                      <a:pt x="86" y="139"/>
                      <a:pt x="89" y="129"/>
                      <a:pt x="89" y="115"/>
                    </a:cubicBezTo>
                    <a:lnTo>
                      <a:pt x="89" y="105"/>
                    </a:lnTo>
                    <a:cubicBezTo>
                      <a:pt x="85" y="112"/>
                      <a:pt x="80" y="117"/>
                      <a:pt x="73" y="121"/>
                    </a:cubicBezTo>
                    <a:cubicBezTo>
                      <a:pt x="67" y="125"/>
                      <a:pt x="59" y="126"/>
                      <a:pt x="50" y="126"/>
                    </a:cubicBezTo>
                    <a:cubicBezTo>
                      <a:pt x="35" y="126"/>
                      <a:pt x="23" y="121"/>
                      <a:pt x="13" y="109"/>
                    </a:cubicBezTo>
                    <a:cubicBezTo>
                      <a:pt x="4" y="98"/>
                      <a:pt x="0" y="82"/>
                      <a:pt x="0" y="63"/>
                    </a:cubicBezTo>
                    <a:cubicBezTo>
                      <a:pt x="0" y="44"/>
                      <a:pt x="4" y="29"/>
                      <a:pt x="13" y="18"/>
                    </a:cubicBezTo>
                    <a:cubicBezTo>
                      <a:pt x="23" y="6"/>
                      <a:pt x="35" y="0"/>
                      <a:pt x="50" y="0"/>
                    </a:cubicBezTo>
                    <a:cubicBezTo>
                      <a:pt x="59" y="0"/>
                      <a:pt x="67" y="2"/>
                      <a:pt x="73" y="6"/>
                    </a:cubicBezTo>
                    <a:cubicBezTo>
                      <a:pt x="80" y="9"/>
                      <a:pt x="85" y="15"/>
                      <a:pt x="89" y="22"/>
                    </a:cubicBezTo>
                    <a:lnTo>
                      <a:pt x="89" y="3"/>
                    </a:lnTo>
                    <a:lnTo>
                      <a:pt x="110" y="3"/>
                    </a:lnTo>
                    <a:lnTo>
                      <a:pt x="11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108">
                <a:extLst>
                  <a:ext uri="{FF2B5EF4-FFF2-40B4-BE49-F238E27FC236}">
                    <a16:creationId xmlns:a16="http://schemas.microsoft.com/office/drawing/2014/main" id="{B14DD4E9-A967-4F15-A50A-A306E4B12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1155"/>
                <a:ext cx="0" cy="134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09">
                <a:extLst>
                  <a:ext uri="{FF2B5EF4-FFF2-40B4-BE49-F238E27FC236}">
                    <a16:creationId xmlns:a16="http://schemas.microsoft.com/office/drawing/2014/main" id="{D0456473-1CEB-409E-B81E-0C7A846E0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1213"/>
                <a:ext cx="43" cy="76"/>
              </a:xfrm>
              <a:custGeom>
                <a:avLst/>
                <a:gdLst>
                  <a:gd name="T0" fmla="*/ 57 w 115"/>
                  <a:gd name="T1" fmla="*/ 58 h 202"/>
                  <a:gd name="T2" fmla="*/ 0 w 115"/>
                  <a:gd name="T3" fmla="*/ 0 h 202"/>
                  <a:gd name="T4" fmla="*/ 57 w 115"/>
                  <a:gd name="T5" fmla="*/ 202 h 202"/>
                  <a:gd name="T6" fmla="*/ 115 w 115"/>
                  <a:gd name="T7" fmla="*/ 0 h 202"/>
                  <a:gd name="T8" fmla="*/ 57 w 115"/>
                  <a:gd name="T9" fmla="*/ 5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202">
                    <a:moveTo>
                      <a:pt x="57" y="58"/>
                    </a:moveTo>
                    <a:lnTo>
                      <a:pt x="0" y="0"/>
                    </a:lnTo>
                    <a:lnTo>
                      <a:pt x="57" y="202"/>
                    </a:lnTo>
                    <a:lnTo>
                      <a:pt x="115" y="0"/>
                    </a:lnTo>
                    <a:lnTo>
                      <a:pt x="57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110">
                <a:extLst>
                  <a:ext uri="{FF2B5EF4-FFF2-40B4-BE49-F238E27FC236}">
                    <a16:creationId xmlns:a16="http://schemas.microsoft.com/office/drawing/2014/main" id="{BA5127E3-DBF3-4CCE-88DE-7D52E7652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4" y="337"/>
                <a:ext cx="192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11">
                <a:extLst>
                  <a:ext uri="{FF2B5EF4-FFF2-40B4-BE49-F238E27FC236}">
                    <a16:creationId xmlns:a16="http://schemas.microsoft.com/office/drawing/2014/main" id="{A9582304-BD6D-4A6C-B2D0-104169169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315"/>
                <a:ext cx="76" cy="44"/>
              </a:xfrm>
              <a:custGeom>
                <a:avLst/>
                <a:gdLst>
                  <a:gd name="T0" fmla="*/ 144 w 202"/>
                  <a:gd name="T1" fmla="*/ 58 h 115"/>
                  <a:gd name="T2" fmla="*/ 202 w 202"/>
                  <a:gd name="T3" fmla="*/ 0 h 115"/>
                  <a:gd name="T4" fmla="*/ 0 w 202"/>
                  <a:gd name="T5" fmla="*/ 58 h 115"/>
                  <a:gd name="T6" fmla="*/ 202 w 202"/>
                  <a:gd name="T7" fmla="*/ 115 h 115"/>
                  <a:gd name="T8" fmla="*/ 144 w 202"/>
                  <a:gd name="T9" fmla="*/ 5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15">
                    <a:moveTo>
                      <a:pt x="144" y="58"/>
                    </a:moveTo>
                    <a:lnTo>
                      <a:pt x="202" y="0"/>
                    </a:lnTo>
                    <a:lnTo>
                      <a:pt x="0" y="58"/>
                    </a:lnTo>
                    <a:lnTo>
                      <a:pt x="202" y="115"/>
                    </a:lnTo>
                    <a:lnTo>
                      <a:pt x="14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112">
                <a:extLst>
                  <a:ext uri="{FF2B5EF4-FFF2-40B4-BE49-F238E27FC236}">
                    <a16:creationId xmlns:a16="http://schemas.microsoft.com/office/drawing/2014/main" id="{B48D6B45-FE23-4777-9B99-53585A539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550"/>
                <a:ext cx="585" cy="420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13">
                <a:extLst>
                  <a:ext uri="{FF2B5EF4-FFF2-40B4-BE49-F238E27FC236}">
                    <a16:creationId xmlns:a16="http://schemas.microsoft.com/office/drawing/2014/main" id="{4C9BE07B-B76B-4E4F-BA10-A82BE2CA75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669"/>
                <a:ext cx="45" cy="62"/>
              </a:xfrm>
              <a:custGeom>
                <a:avLst/>
                <a:gdLst>
                  <a:gd name="T0" fmla="*/ 23 w 117"/>
                  <a:gd name="T1" fmla="*/ 85 h 164"/>
                  <a:gd name="T2" fmla="*/ 23 w 117"/>
                  <a:gd name="T3" fmla="*/ 145 h 164"/>
                  <a:gd name="T4" fmla="*/ 58 w 117"/>
                  <a:gd name="T5" fmla="*/ 145 h 164"/>
                  <a:gd name="T6" fmla="*/ 85 w 117"/>
                  <a:gd name="T7" fmla="*/ 138 h 164"/>
                  <a:gd name="T8" fmla="*/ 93 w 117"/>
                  <a:gd name="T9" fmla="*/ 115 h 164"/>
                  <a:gd name="T10" fmla="*/ 85 w 117"/>
                  <a:gd name="T11" fmla="*/ 93 h 164"/>
                  <a:gd name="T12" fmla="*/ 58 w 117"/>
                  <a:gd name="T13" fmla="*/ 85 h 164"/>
                  <a:gd name="T14" fmla="*/ 23 w 117"/>
                  <a:gd name="T15" fmla="*/ 85 h 164"/>
                  <a:gd name="T16" fmla="*/ 23 w 117"/>
                  <a:gd name="T17" fmla="*/ 18 h 164"/>
                  <a:gd name="T18" fmla="*/ 23 w 117"/>
                  <a:gd name="T19" fmla="*/ 67 h 164"/>
                  <a:gd name="T20" fmla="*/ 55 w 117"/>
                  <a:gd name="T21" fmla="*/ 67 h 164"/>
                  <a:gd name="T22" fmla="*/ 80 w 117"/>
                  <a:gd name="T23" fmla="*/ 61 h 164"/>
                  <a:gd name="T24" fmla="*/ 88 w 117"/>
                  <a:gd name="T25" fmla="*/ 42 h 164"/>
                  <a:gd name="T26" fmla="*/ 80 w 117"/>
                  <a:gd name="T27" fmla="*/ 24 h 164"/>
                  <a:gd name="T28" fmla="*/ 55 w 117"/>
                  <a:gd name="T29" fmla="*/ 18 h 164"/>
                  <a:gd name="T30" fmla="*/ 23 w 117"/>
                  <a:gd name="T31" fmla="*/ 18 h 164"/>
                  <a:gd name="T32" fmla="*/ 0 w 117"/>
                  <a:gd name="T33" fmla="*/ 0 h 164"/>
                  <a:gd name="T34" fmla="*/ 57 w 117"/>
                  <a:gd name="T35" fmla="*/ 0 h 164"/>
                  <a:gd name="T36" fmla="*/ 96 w 117"/>
                  <a:gd name="T37" fmla="*/ 10 h 164"/>
                  <a:gd name="T38" fmla="*/ 110 w 117"/>
                  <a:gd name="T39" fmla="*/ 40 h 164"/>
                  <a:gd name="T40" fmla="*/ 103 w 117"/>
                  <a:gd name="T41" fmla="*/ 64 h 164"/>
                  <a:gd name="T42" fmla="*/ 82 w 117"/>
                  <a:gd name="T43" fmla="*/ 75 h 164"/>
                  <a:gd name="T44" fmla="*/ 108 w 117"/>
                  <a:gd name="T45" fmla="*/ 90 h 164"/>
                  <a:gd name="T46" fmla="*/ 117 w 117"/>
                  <a:gd name="T47" fmla="*/ 118 h 164"/>
                  <a:gd name="T48" fmla="*/ 102 w 117"/>
                  <a:gd name="T49" fmla="*/ 152 h 164"/>
                  <a:gd name="T50" fmla="*/ 59 w 117"/>
                  <a:gd name="T51" fmla="*/ 164 h 164"/>
                  <a:gd name="T52" fmla="*/ 0 w 117"/>
                  <a:gd name="T53" fmla="*/ 164 h 164"/>
                  <a:gd name="T54" fmla="*/ 0 w 117"/>
                  <a:gd name="T5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7" h="164">
                    <a:moveTo>
                      <a:pt x="23" y="85"/>
                    </a:moveTo>
                    <a:lnTo>
                      <a:pt x="23" y="145"/>
                    </a:lnTo>
                    <a:lnTo>
                      <a:pt x="58" y="145"/>
                    </a:lnTo>
                    <a:cubicBezTo>
                      <a:pt x="70" y="145"/>
                      <a:pt x="79" y="143"/>
                      <a:pt x="85" y="138"/>
                    </a:cubicBezTo>
                    <a:cubicBezTo>
                      <a:pt x="91" y="133"/>
                      <a:pt x="93" y="125"/>
                      <a:pt x="93" y="115"/>
                    </a:cubicBezTo>
                    <a:cubicBezTo>
                      <a:pt x="93" y="105"/>
                      <a:pt x="91" y="97"/>
                      <a:pt x="85" y="93"/>
                    </a:cubicBezTo>
                    <a:cubicBezTo>
                      <a:pt x="79" y="88"/>
                      <a:pt x="70" y="85"/>
                      <a:pt x="58" y="85"/>
                    </a:cubicBezTo>
                    <a:lnTo>
                      <a:pt x="23" y="85"/>
                    </a:lnTo>
                    <a:close/>
                    <a:moveTo>
                      <a:pt x="23" y="18"/>
                    </a:moveTo>
                    <a:lnTo>
                      <a:pt x="23" y="67"/>
                    </a:lnTo>
                    <a:lnTo>
                      <a:pt x="55" y="67"/>
                    </a:lnTo>
                    <a:cubicBezTo>
                      <a:pt x="66" y="67"/>
                      <a:pt x="74" y="65"/>
                      <a:pt x="80" y="61"/>
                    </a:cubicBezTo>
                    <a:cubicBezTo>
                      <a:pt x="85" y="57"/>
                      <a:pt x="88" y="51"/>
                      <a:pt x="88" y="42"/>
                    </a:cubicBezTo>
                    <a:cubicBezTo>
                      <a:pt x="88" y="34"/>
                      <a:pt x="85" y="28"/>
                      <a:pt x="80" y="24"/>
                    </a:cubicBezTo>
                    <a:cubicBezTo>
                      <a:pt x="74" y="20"/>
                      <a:pt x="66" y="18"/>
                      <a:pt x="55" y="18"/>
                    </a:cubicBezTo>
                    <a:lnTo>
                      <a:pt x="23" y="18"/>
                    </a:lnTo>
                    <a:close/>
                    <a:moveTo>
                      <a:pt x="0" y="0"/>
                    </a:moveTo>
                    <a:lnTo>
                      <a:pt x="57" y="0"/>
                    </a:lnTo>
                    <a:cubicBezTo>
                      <a:pt x="74" y="0"/>
                      <a:pt x="87" y="3"/>
                      <a:pt x="96" y="10"/>
                    </a:cubicBezTo>
                    <a:cubicBezTo>
                      <a:pt x="105" y="17"/>
                      <a:pt x="110" y="27"/>
                      <a:pt x="110" y="40"/>
                    </a:cubicBezTo>
                    <a:cubicBezTo>
                      <a:pt x="110" y="50"/>
                      <a:pt x="108" y="58"/>
                      <a:pt x="103" y="64"/>
                    </a:cubicBezTo>
                    <a:cubicBezTo>
                      <a:pt x="98" y="70"/>
                      <a:pt x="91" y="74"/>
                      <a:pt x="82" y="75"/>
                    </a:cubicBezTo>
                    <a:cubicBezTo>
                      <a:pt x="93" y="77"/>
                      <a:pt x="102" y="82"/>
                      <a:pt x="108" y="90"/>
                    </a:cubicBezTo>
                    <a:cubicBezTo>
                      <a:pt x="114" y="97"/>
                      <a:pt x="117" y="106"/>
                      <a:pt x="117" y="118"/>
                    </a:cubicBezTo>
                    <a:cubicBezTo>
                      <a:pt x="117" y="132"/>
                      <a:pt x="112" y="144"/>
                      <a:pt x="102" y="152"/>
                    </a:cubicBezTo>
                    <a:cubicBezTo>
                      <a:pt x="92" y="160"/>
                      <a:pt x="78" y="164"/>
                      <a:pt x="59" y="164"/>
                    </a:cubicBez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14">
                <a:extLst>
                  <a:ext uri="{FF2B5EF4-FFF2-40B4-BE49-F238E27FC236}">
                    <a16:creationId xmlns:a16="http://schemas.microsoft.com/office/drawing/2014/main" id="{7477DF52-D4C0-4315-9038-EF77CFD69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683"/>
                <a:ext cx="27" cy="48"/>
              </a:xfrm>
              <a:custGeom>
                <a:avLst/>
                <a:gdLst>
                  <a:gd name="T0" fmla="*/ 72 w 72"/>
                  <a:gd name="T1" fmla="*/ 21 h 126"/>
                  <a:gd name="T2" fmla="*/ 65 w 72"/>
                  <a:gd name="T3" fmla="*/ 19 h 126"/>
                  <a:gd name="T4" fmla="*/ 56 w 72"/>
                  <a:gd name="T5" fmla="*/ 18 h 126"/>
                  <a:gd name="T6" fmla="*/ 30 w 72"/>
                  <a:gd name="T7" fmla="*/ 29 h 126"/>
                  <a:gd name="T8" fmla="*/ 20 w 72"/>
                  <a:gd name="T9" fmla="*/ 61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2 h 126"/>
                  <a:gd name="T16" fmla="*/ 20 w 72"/>
                  <a:gd name="T17" fmla="*/ 2 h 126"/>
                  <a:gd name="T18" fmla="*/ 20 w 72"/>
                  <a:gd name="T19" fmla="*/ 22 h 126"/>
                  <a:gd name="T20" fmla="*/ 37 w 72"/>
                  <a:gd name="T21" fmla="*/ 5 h 126"/>
                  <a:gd name="T22" fmla="*/ 62 w 72"/>
                  <a:gd name="T23" fmla="*/ 0 h 126"/>
                  <a:gd name="T24" fmla="*/ 67 w 72"/>
                  <a:gd name="T25" fmla="*/ 0 h 126"/>
                  <a:gd name="T26" fmla="*/ 72 w 72"/>
                  <a:gd name="T27" fmla="*/ 1 h 126"/>
                  <a:gd name="T28" fmla="*/ 72 w 72"/>
                  <a:gd name="T29" fmla="*/ 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1"/>
                    </a:moveTo>
                    <a:cubicBezTo>
                      <a:pt x="70" y="20"/>
                      <a:pt x="67" y="19"/>
                      <a:pt x="65" y="19"/>
                    </a:cubicBezTo>
                    <a:cubicBezTo>
                      <a:pt x="62" y="18"/>
                      <a:pt x="59" y="18"/>
                      <a:pt x="56" y="18"/>
                    </a:cubicBezTo>
                    <a:cubicBezTo>
                      <a:pt x="45" y="18"/>
                      <a:pt x="36" y="21"/>
                      <a:pt x="30" y="29"/>
                    </a:cubicBezTo>
                    <a:cubicBezTo>
                      <a:pt x="24" y="36"/>
                      <a:pt x="20" y="47"/>
                      <a:pt x="20" y="61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2"/>
                    </a:lnTo>
                    <a:cubicBezTo>
                      <a:pt x="25" y="14"/>
                      <a:pt x="30" y="9"/>
                      <a:pt x="37" y="5"/>
                    </a:cubicBezTo>
                    <a:cubicBezTo>
                      <a:pt x="44" y="1"/>
                      <a:pt x="52" y="0"/>
                      <a:pt x="62" y="0"/>
                    </a:cubicBezTo>
                    <a:cubicBezTo>
                      <a:pt x="63" y="0"/>
                      <a:pt x="65" y="0"/>
                      <a:pt x="67" y="0"/>
                    </a:cubicBezTo>
                    <a:cubicBezTo>
                      <a:pt x="68" y="0"/>
                      <a:pt x="70" y="0"/>
                      <a:pt x="72" y="1"/>
                    </a:cubicBez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15">
                <a:extLst>
                  <a:ext uri="{FF2B5EF4-FFF2-40B4-BE49-F238E27FC236}">
                    <a16:creationId xmlns:a16="http://schemas.microsoft.com/office/drawing/2014/main" id="{6B2D4BA4-4143-4257-87EF-654402FA7C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4" y="683"/>
                <a:ext cx="39" cy="49"/>
              </a:xfrm>
              <a:custGeom>
                <a:avLst/>
                <a:gdLst>
                  <a:gd name="T0" fmla="*/ 63 w 104"/>
                  <a:gd name="T1" fmla="*/ 64 h 129"/>
                  <a:gd name="T2" fmla="*/ 29 w 104"/>
                  <a:gd name="T3" fmla="*/ 69 h 129"/>
                  <a:gd name="T4" fmla="*/ 20 w 104"/>
                  <a:gd name="T5" fmla="*/ 88 h 129"/>
                  <a:gd name="T6" fmla="*/ 27 w 104"/>
                  <a:gd name="T7" fmla="*/ 106 h 129"/>
                  <a:gd name="T8" fmla="*/ 46 w 104"/>
                  <a:gd name="T9" fmla="*/ 112 h 129"/>
                  <a:gd name="T10" fmla="*/ 73 w 104"/>
                  <a:gd name="T11" fmla="*/ 100 h 129"/>
                  <a:gd name="T12" fmla="*/ 83 w 104"/>
                  <a:gd name="T13" fmla="*/ 68 h 129"/>
                  <a:gd name="T14" fmla="*/ 83 w 104"/>
                  <a:gd name="T15" fmla="*/ 64 h 129"/>
                  <a:gd name="T16" fmla="*/ 63 w 104"/>
                  <a:gd name="T17" fmla="*/ 64 h 129"/>
                  <a:gd name="T18" fmla="*/ 104 w 104"/>
                  <a:gd name="T19" fmla="*/ 55 h 129"/>
                  <a:gd name="T20" fmla="*/ 104 w 104"/>
                  <a:gd name="T21" fmla="*/ 126 h 129"/>
                  <a:gd name="T22" fmla="*/ 83 w 104"/>
                  <a:gd name="T23" fmla="*/ 126 h 129"/>
                  <a:gd name="T24" fmla="*/ 83 w 104"/>
                  <a:gd name="T25" fmla="*/ 107 h 129"/>
                  <a:gd name="T26" fmla="*/ 66 w 104"/>
                  <a:gd name="T27" fmla="*/ 123 h 129"/>
                  <a:gd name="T28" fmla="*/ 41 w 104"/>
                  <a:gd name="T29" fmla="*/ 129 h 129"/>
                  <a:gd name="T30" fmla="*/ 11 w 104"/>
                  <a:gd name="T31" fmla="*/ 118 h 129"/>
                  <a:gd name="T32" fmla="*/ 0 w 104"/>
                  <a:gd name="T33" fmla="*/ 90 h 129"/>
                  <a:gd name="T34" fmla="*/ 14 w 104"/>
                  <a:gd name="T35" fmla="*/ 58 h 129"/>
                  <a:gd name="T36" fmla="*/ 55 w 104"/>
                  <a:gd name="T37" fmla="*/ 48 h 129"/>
                  <a:gd name="T38" fmla="*/ 83 w 104"/>
                  <a:gd name="T39" fmla="*/ 48 h 129"/>
                  <a:gd name="T40" fmla="*/ 83 w 104"/>
                  <a:gd name="T41" fmla="*/ 46 h 129"/>
                  <a:gd name="T42" fmla="*/ 74 w 104"/>
                  <a:gd name="T43" fmla="*/ 24 h 129"/>
                  <a:gd name="T44" fmla="*/ 49 w 104"/>
                  <a:gd name="T45" fmla="*/ 17 h 129"/>
                  <a:gd name="T46" fmla="*/ 28 w 104"/>
                  <a:gd name="T47" fmla="*/ 19 h 129"/>
                  <a:gd name="T48" fmla="*/ 9 w 104"/>
                  <a:gd name="T49" fmla="*/ 27 h 129"/>
                  <a:gd name="T50" fmla="*/ 9 w 104"/>
                  <a:gd name="T51" fmla="*/ 8 h 129"/>
                  <a:gd name="T52" fmla="*/ 30 w 104"/>
                  <a:gd name="T53" fmla="*/ 2 h 129"/>
                  <a:gd name="T54" fmla="*/ 51 w 104"/>
                  <a:gd name="T55" fmla="*/ 0 h 129"/>
                  <a:gd name="T56" fmla="*/ 90 w 104"/>
                  <a:gd name="T57" fmla="*/ 13 h 129"/>
                  <a:gd name="T58" fmla="*/ 104 w 104"/>
                  <a:gd name="T59" fmla="*/ 5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9">
                    <a:moveTo>
                      <a:pt x="63" y="64"/>
                    </a:moveTo>
                    <a:cubicBezTo>
                      <a:pt x="47" y="64"/>
                      <a:pt x="36" y="66"/>
                      <a:pt x="29" y="69"/>
                    </a:cubicBezTo>
                    <a:cubicBezTo>
                      <a:pt x="23" y="73"/>
                      <a:pt x="20" y="79"/>
                      <a:pt x="20" y="88"/>
                    </a:cubicBezTo>
                    <a:cubicBezTo>
                      <a:pt x="20" y="96"/>
                      <a:pt x="22" y="101"/>
                      <a:pt x="27" y="106"/>
                    </a:cubicBezTo>
                    <a:cubicBezTo>
                      <a:pt x="32" y="110"/>
                      <a:pt x="38" y="112"/>
                      <a:pt x="46" y="112"/>
                    </a:cubicBezTo>
                    <a:cubicBezTo>
                      <a:pt x="58" y="112"/>
                      <a:pt x="67" y="108"/>
                      <a:pt x="73" y="100"/>
                    </a:cubicBezTo>
                    <a:cubicBezTo>
                      <a:pt x="80" y="92"/>
                      <a:pt x="83" y="81"/>
                      <a:pt x="83" y="68"/>
                    </a:cubicBezTo>
                    <a:lnTo>
                      <a:pt x="83" y="64"/>
                    </a:lnTo>
                    <a:lnTo>
                      <a:pt x="63" y="64"/>
                    </a:lnTo>
                    <a:close/>
                    <a:moveTo>
                      <a:pt x="104" y="55"/>
                    </a:moveTo>
                    <a:lnTo>
                      <a:pt x="104" y="126"/>
                    </a:lnTo>
                    <a:lnTo>
                      <a:pt x="83" y="126"/>
                    </a:lnTo>
                    <a:lnTo>
                      <a:pt x="83" y="107"/>
                    </a:lnTo>
                    <a:cubicBezTo>
                      <a:pt x="79" y="114"/>
                      <a:pt x="73" y="120"/>
                      <a:pt x="66" y="123"/>
                    </a:cubicBezTo>
                    <a:cubicBezTo>
                      <a:pt x="59" y="127"/>
                      <a:pt x="51" y="129"/>
                      <a:pt x="41" y="129"/>
                    </a:cubicBezTo>
                    <a:cubicBezTo>
                      <a:pt x="28" y="129"/>
                      <a:pt x="18" y="125"/>
                      <a:pt x="11" y="118"/>
                    </a:cubicBezTo>
                    <a:cubicBezTo>
                      <a:pt x="3" y="111"/>
                      <a:pt x="0" y="102"/>
                      <a:pt x="0" y="90"/>
                    </a:cubicBezTo>
                    <a:cubicBezTo>
                      <a:pt x="0" y="76"/>
                      <a:pt x="4" y="65"/>
                      <a:pt x="14" y="58"/>
                    </a:cubicBezTo>
                    <a:cubicBezTo>
                      <a:pt x="23" y="51"/>
                      <a:pt x="37" y="48"/>
                      <a:pt x="55" y="48"/>
                    </a:cubicBezTo>
                    <a:lnTo>
                      <a:pt x="83" y="48"/>
                    </a:lnTo>
                    <a:lnTo>
                      <a:pt x="83" y="46"/>
                    </a:lnTo>
                    <a:cubicBezTo>
                      <a:pt x="83" y="37"/>
                      <a:pt x="80" y="29"/>
                      <a:pt x="74" y="24"/>
                    </a:cubicBezTo>
                    <a:cubicBezTo>
                      <a:pt x="68" y="19"/>
                      <a:pt x="60" y="17"/>
                      <a:pt x="49" y="17"/>
                    </a:cubicBezTo>
                    <a:cubicBezTo>
                      <a:pt x="41" y="17"/>
                      <a:pt x="35" y="18"/>
                      <a:pt x="28" y="19"/>
                    </a:cubicBezTo>
                    <a:cubicBezTo>
                      <a:pt x="21" y="21"/>
                      <a:pt x="15" y="23"/>
                      <a:pt x="9" y="27"/>
                    </a:cubicBezTo>
                    <a:lnTo>
                      <a:pt x="9" y="8"/>
                    </a:lnTo>
                    <a:cubicBezTo>
                      <a:pt x="16" y="5"/>
                      <a:pt x="23" y="3"/>
                      <a:pt x="30" y="2"/>
                    </a:cubicBezTo>
                    <a:cubicBezTo>
                      <a:pt x="37" y="0"/>
                      <a:pt x="44" y="0"/>
                      <a:pt x="51" y="0"/>
                    </a:cubicBezTo>
                    <a:cubicBezTo>
                      <a:pt x="68" y="0"/>
                      <a:pt x="82" y="4"/>
                      <a:pt x="90" y="13"/>
                    </a:cubicBezTo>
                    <a:cubicBezTo>
                      <a:pt x="99" y="23"/>
                      <a:pt x="104" y="37"/>
                      <a:pt x="104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16">
                <a:extLst>
                  <a:ext uri="{FF2B5EF4-FFF2-40B4-BE49-F238E27FC236}">
                    <a16:creationId xmlns:a16="http://schemas.microsoft.com/office/drawing/2014/main" id="{D2BB63A9-6F02-4845-BCD1-E5AA94485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683"/>
                <a:ext cx="39" cy="48"/>
              </a:xfrm>
              <a:custGeom>
                <a:avLst/>
                <a:gdLst>
                  <a:gd name="T0" fmla="*/ 103 w 103"/>
                  <a:gd name="T1" fmla="*/ 51 h 126"/>
                  <a:gd name="T2" fmla="*/ 103 w 103"/>
                  <a:gd name="T3" fmla="*/ 126 h 126"/>
                  <a:gd name="T4" fmla="*/ 82 w 103"/>
                  <a:gd name="T5" fmla="*/ 126 h 126"/>
                  <a:gd name="T6" fmla="*/ 82 w 103"/>
                  <a:gd name="T7" fmla="*/ 52 h 126"/>
                  <a:gd name="T8" fmla="*/ 76 w 103"/>
                  <a:gd name="T9" fmla="*/ 26 h 126"/>
                  <a:gd name="T10" fmla="*/ 55 w 103"/>
                  <a:gd name="T11" fmla="*/ 17 h 126"/>
                  <a:gd name="T12" fmla="*/ 29 w 103"/>
                  <a:gd name="T13" fmla="*/ 28 h 126"/>
                  <a:gd name="T14" fmla="*/ 20 w 103"/>
                  <a:gd name="T15" fmla="*/ 56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2 h 126"/>
                  <a:gd name="T22" fmla="*/ 20 w 103"/>
                  <a:gd name="T23" fmla="*/ 2 h 126"/>
                  <a:gd name="T24" fmla="*/ 20 w 103"/>
                  <a:gd name="T25" fmla="*/ 22 h 126"/>
                  <a:gd name="T26" fmla="*/ 37 w 103"/>
                  <a:gd name="T27" fmla="*/ 5 h 126"/>
                  <a:gd name="T28" fmla="*/ 60 w 103"/>
                  <a:gd name="T29" fmla="*/ 0 h 126"/>
                  <a:gd name="T30" fmla="*/ 92 w 103"/>
                  <a:gd name="T31" fmla="*/ 13 h 126"/>
                  <a:gd name="T32" fmla="*/ 103 w 103"/>
                  <a:gd name="T33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1"/>
                    </a:moveTo>
                    <a:lnTo>
                      <a:pt x="103" y="126"/>
                    </a:lnTo>
                    <a:lnTo>
                      <a:pt x="82" y="126"/>
                    </a:lnTo>
                    <a:lnTo>
                      <a:pt x="82" y="52"/>
                    </a:lnTo>
                    <a:cubicBezTo>
                      <a:pt x="82" y="40"/>
                      <a:pt x="80" y="32"/>
                      <a:pt x="76" y="26"/>
                    </a:cubicBezTo>
                    <a:cubicBezTo>
                      <a:pt x="71" y="20"/>
                      <a:pt x="64" y="17"/>
                      <a:pt x="55" y="17"/>
                    </a:cubicBezTo>
                    <a:cubicBezTo>
                      <a:pt x="44" y="17"/>
                      <a:pt x="36" y="21"/>
                      <a:pt x="29" y="28"/>
                    </a:cubicBezTo>
                    <a:cubicBezTo>
                      <a:pt x="23" y="34"/>
                      <a:pt x="20" y="44"/>
                      <a:pt x="20" y="56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2"/>
                    </a:lnTo>
                    <a:cubicBezTo>
                      <a:pt x="25" y="14"/>
                      <a:pt x="30" y="9"/>
                      <a:pt x="37" y="5"/>
                    </a:cubicBezTo>
                    <a:cubicBezTo>
                      <a:pt x="43" y="1"/>
                      <a:pt x="51" y="0"/>
                      <a:pt x="60" y="0"/>
                    </a:cubicBezTo>
                    <a:cubicBezTo>
                      <a:pt x="74" y="0"/>
                      <a:pt x="84" y="4"/>
                      <a:pt x="92" y="13"/>
                    </a:cubicBezTo>
                    <a:cubicBezTo>
                      <a:pt x="99" y="21"/>
                      <a:pt x="103" y="34"/>
                      <a:pt x="103" y="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17">
                <a:extLst>
                  <a:ext uri="{FF2B5EF4-FFF2-40B4-BE49-F238E27FC236}">
                    <a16:creationId xmlns:a16="http://schemas.microsoft.com/office/drawing/2014/main" id="{C0DDA1A8-AAC0-4A86-908B-528CF807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683"/>
                <a:ext cx="36" cy="49"/>
              </a:xfrm>
              <a:custGeom>
                <a:avLst/>
                <a:gdLst>
                  <a:gd name="T0" fmla="*/ 97 w 97"/>
                  <a:gd name="T1" fmla="*/ 7 h 129"/>
                  <a:gd name="T2" fmla="*/ 97 w 97"/>
                  <a:gd name="T3" fmla="*/ 26 h 129"/>
                  <a:gd name="T4" fmla="*/ 80 w 97"/>
                  <a:gd name="T5" fmla="*/ 19 h 129"/>
                  <a:gd name="T6" fmla="*/ 63 w 97"/>
                  <a:gd name="T7" fmla="*/ 17 h 129"/>
                  <a:gd name="T8" fmla="*/ 32 w 97"/>
                  <a:gd name="T9" fmla="*/ 29 h 129"/>
                  <a:gd name="T10" fmla="*/ 21 w 97"/>
                  <a:gd name="T11" fmla="*/ 64 h 129"/>
                  <a:gd name="T12" fmla="*/ 32 w 97"/>
                  <a:gd name="T13" fmla="*/ 99 h 129"/>
                  <a:gd name="T14" fmla="*/ 63 w 97"/>
                  <a:gd name="T15" fmla="*/ 112 h 129"/>
                  <a:gd name="T16" fmla="*/ 80 w 97"/>
                  <a:gd name="T17" fmla="*/ 109 h 129"/>
                  <a:gd name="T18" fmla="*/ 97 w 97"/>
                  <a:gd name="T19" fmla="*/ 102 h 129"/>
                  <a:gd name="T20" fmla="*/ 97 w 97"/>
                  <a:gd name="T21" fmla="*/ 121 h 129"/>
                  <a:gd name="T22" fmla="*/ 80 w 97"/>
                  <a:gd name="T23" fmla="*/ 127 h 129"/>
                  <a:gd name="T24" fmla="*/ 61 w 97"/>
                  <a:gd name="T25" fmla="*/ 129 h 129"/>
                  <a:gd name="T26" fmla="*/ 16 w 97"/>
                  <a:gd name="T27" fmla="*/ 111 h 129"/>
                  <a:gd name="T28" fmla="*/ 0 w 97"/>
                  <a:gd name="T29" fmla="*/ 64 h 129"/>
                  <a:gd name="T30" fmla="*/ 17 w 97"/>
                  <a:gd name="T31" fmla="*/ 17 h 129"/>
                  <a:gd name="T32" fmla="*/ 62 w 97"/>
                  <a:gd name="T33" fmla="*/ 0 h 129"/>
                  <a:gd name="T34" fmla="*/ 80 w 97"/>
                  <a:gd name="T35" fmla="*/ 2 h 129"/>
                  <a:gd name="T36" fmla="*/ 97 w 97"/>
                  <a:gd name="T3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29">
                    <a:moveTo>
                      <a:pt x="97" y="7"/>
                    </a:moveTo>
                    <a:lnTo>
                      <a:pt x="97" y="26"/>
                    </a:lnTo>
                    <a:cubicBezTo>
                      <a:pt x="92" y="23"/>
                      <a:pt x="86" y="21"/>
                      <a:pt x="80" y="19"/>
                    </a:cubicBezTo>
                    <a:cubicBezTo>
                      <a:pt x="75" y="17"/>
                      <a:pt x="69" y="17"/>
                      <a:pt x="63" y="17"/>
                    </a:cubicBezTo>
                    <a:cubicBezTo>
                      <a:pt x="50" y="17"/>
                      <a:pt x="40" y="21"/>
                      <a:pt x="32" y="29"/>
                    </a:cubicBezTo>
                    <a:cubicBezTo>
                      <a:pt x="25" y="37"/>
                      <a:pt x="21" y="49"/>
                      <a:pt x="21" y="64"/>
                    </a:cubicBezTo>
                    <a:cubicBezTo>
                      <a:pt x="21" y="79"/>
                      <a:pt x="25" y="91"/>
                      <a:pt x="32" y="99"/>
                    </a:cubicBezTo>
                    <a:cubicBezTo>
                      <a:pt x="40" y="107"/>
                      <a:pt x="50" y="112"/>
                      <a:pt x="63" y="112"/>
                    </a:cubicBezTo>
                    <a:cubicBezTo>
                      <a:pt x="69" y="112"/>
                      <a:pt x="75" y="111"/>
                      <a:pt x="80" y="109"/>
                    </a:cubicBezTo>
                    <a:cubicBezTo>
                      <a:pt x="86" y="108"/>
                      <a:pt x="92" y="105"/>
                      <a:pt x="97" y="102"/>
                    </a:cubicBezTo>
                    <a:lnTo>
                      <a:pt x="97" y="121"/>
                    </a:lnTo>
                    <a:cubicBezTo>
                      <a:pt x="92" y="123"/>
                      <a:pt x="86" y="125"/>
                      <a:pt x="80" y="127"/>
                    </a:cubicBezTo>
                    <a:cubicBezTo>
                      <a:pt x="74" y="128"/>
                      <a:pt x="67" y="129"/>
                      <a:pt x="61" y="129"/>
                    </a:cubicBezTo>
                    <a:cubicBezTo>
                      <a:pt x="42" y="129"/>
                      <a:pt x="27" y="123"/>
                      <a:pt x="16" y="111"/>
                    </a:cubicBezTo>
                    <a:cubicBezTo>
                      <a:pt x="6" y="100"/>
                      <a:pt x="0" y="84"/>
                      <a:pt x="0" y="64"/>
                    </a:cubicBezTo>
                    <a:cubicBezTo>
                      <a:pt x="0" y="44"/>
                      <a:pt x="6" y="28"/>
                      <a:pt x="17" y="17"/>
                    </a:cubicBezTo>
                    <a:cubicBezTo>
                      <a:pt x="28" y="5"/>
                      <a:pt x="43" y="0"/>
                      <a:pt x="62" y="0"/>
                    </a:cubicBezTo>
                    <a:cubicBezTo>
                      <a:pt x="68" y="0"/>
                      <a:pt x="74" y="0"/>
                      <a:pt x="80" y="2"/>
                    </a:cubicBezTo>
                    <a:cubicBezTo>
                      <a:pt x="86" y="3"/>
                      <a:pt x="92" y="5"/>
                      <a:pt x="97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18">
                <a:extLst>
                  <a:ext uri="{FF2B5EF4-FFF2-40B4-BE49-F238E27FC236}">
                    <a16:creationId xmlns:a16="http://schemas.microsoft.com/office/drawing/2014/main" id="{81CCAADD-0769-4705-A424-7C8CB878E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667"/>
                <a:ext cx="39" cy="64"/>
              </a:xfrm>
              <a:custGeom>
                <a:avLst/>
                <a:gdLst>
                  <a:gd name="T0" fmla="*/ 103 w 103"/>
                  <a:gd name="T1" fmla="*/ 96 h 171"/>
                  <a:gd name="T2" fmla="*/ 103 w 103"/>
                  <a:gd name="T3" fmla="*/ 171 h 171"/>
                  <a:gd name="T4" fmla="*/ 83 w 103"/>
                  <a:gd name="T5" fmla="*/ 171 h 171"/>
                  <a:gd name="T6" fmla="*/ 83 w 103"/>
                  <a:gd name="T7" fmla="*/ 97 h 171"/>
                  <a:gd name="T8" fmla="*/ 76 w 103"/>
                  <a:gd name="T9" fmla="*/ 71 h 171"/>
                  <a:gd name="T10" fmla="*/ 55 w 103"/>
                  <a:gd name="T11" fmla="*/ 62 h 171"/>
                  <a:gd name="T12" fmla="*/ 30 w 103"/>
                  <a:gd name="T13" fmla="*/ 73 h 171"/>
                  <a:gd name="T14" fmla="*/ 20 w 103"/>
                  <a:gd name="T15" fmla="*/ 101 h 171"/>
                  <a:gd name="T16" fmla="*/ 20 w 103"/>
                  <a:gd name="T17" fmla="*/ 171 h 171"/>
                  <a:gd name="T18" fmla="*/ 0 w 103"/>
                  <a:gd name="T19" fmla="*/ 171 h 171"/>
                  <a:gd name="T20" fmla="*/ 0 w 103"/>
                  <a:gd name="T21" fmla="*/ 0 h 171"/>
                  <a:gd name="T22" fmla="*/ 20 w 103"/>
                  <a:gd name="T23" fmla="*/ 0 h 171"/>
                  <a:gd name="T24" fmla="*/ 20 w 103"/>
                  <a:gd name="T25" fmla="*/ 67 h 171"/>
                  <a:gd name="T26" fmla="*/ 37 w 103"/>
                  <a:gd name="T27" fmla="*/ 50 h 171"/>
                  <a:gd name="T28" fmla="*/ 60 w 103"/>
                  <a:gd name="T29" fmla="*/ 45 h 171"/>
                  <a:gd name="T30" fmla="*/ 92 w 103"/>
                  <a:gd name="T31" fmla="*/ 58 h 171"/>
                  <a:gd name="T32" fmla="*/ 103 w 103"/>
                  <a:gd name="T33" fmla="*/ 9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71">
                    <a:moveTo>
                      <a:pt x="103" y="96"/>
                    </a:moveTo>
                    <a:lnTo>
                      <a:pt x="103" y="171"/>
                    </a:lnTo>
                    <a:lnTo>
                      <a:pt x="83" y="171"/>
                    </a:lnTo>
                    <a:lnTo>
                      <a:pt x="83" y="97"/>
                    </a:lnTo>
                    <a:cubicBezTo>
                      <a:pt x="83" y="85"/>
                      <a:pt x="80" y="77"/>
                      <a:pt x="76" y="71"/>
                    </a:cubicBezTo>
                    <a:cubicBezTo>
                      <a:pt x="71" y="65"/>
                      <a:pt x="65" y="62"/>
                      <a:pt x="55" y="62"/>
                    </a:cubicBezTo>
                    <a:cubicBezTo>
                      <a:pt x="45" y="62"/>
                      <a:pt x="36" y="66"/>
                      <a:pt x="30" y="73"/>
                    </a:cubicBezTo>
                    <a:cubicBezTo>
                      <a:pt x="23" y="79"/>
                      <a:pt x="20" y="89"/>
                      <a:pt x="20" y="101"/>
                    </a:cubicBezTo>
                    <a:lnTo>
                      <a:pt x="20" y="17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67"/>
                    </a:lnTo>
                    <a:cubicBezTo>
                      <a:pt x="25" y="59"/>
                      <a:pt x="31" y="54"/>
                      <a:pt x="37" y="50"/>
                    </a:cubicBezTo>
                    <a:cubicBezTo>
                      <a:pt x="44" y="46"/>
                      <a:pt x="51" y="45"/>
                      <a:pt x="60" y="45"/>
                    </a:cubicBezTo>
                    <a:cubicBezTo>
                      <a:pt x="74" y="45"/>
                      <a:pt x="85" y="49"/>
                      <a:pt x="92" y="58"/>
                    </a:cubicBezTo>
                    <a:cubicBezTo>
                      <a:pt x="99" y="66"/>
                      <a:pt x="103" y="79"/>
                      <a:pt x="103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19">
                <a:extLst>
                  <a:ext uri="{FF2B5EF4-FFF2-40B4-BE49-F238E27FC236}">
                    <a16:creationId xmlns:a16="http://schemas.microsoft.com/office/drawing/2014/main" id="{6F93D732-E26F-4C33-9EDD-684C706DB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3" y="775"/>
                <a:ext cx="40" cy="62"/>
              </a:xfrm>
              <a:custGeom>
                <a:avLst/>
                <a:gdLst>
                  <a:gd name="T0" fmla="*/ 23 w 106"/>
                  <a:gd name="T1" fmla="*/ 18 h 164"/>
                  <a:gd name="T2" fmla="*/ 23 w 106"/>
                  <a:gd name="T3" fmla="*/ 80 h 164"/>
                  <a:gd name="T4" fmla="*/ 51 w 106"/>
                  <a:gd name="T5" fmla="*/ 80 h 164"/>
                  <a:gd name="T6" fmla="*/ 75 w 106"/>
                  <a:gd name="T7" fmla="*/ 72 h 164"/>
                  <a:gd name="T8" fmla="*/ 83 w 106"/>
                  <a:gd name="T9" fmla="*/ 49 h 164"/>
                  <a:gd name="T10" fmla="*/ 75 w 106"/>
                  <a:gd name="T11" fmla="*/ 26 h 164"/>
                  <a:gd name="T12" fmla="*/ 51 w 106"/>
                  <a:gd name="T13" fmla="*/ 18 h 164"/>
                  <a:gd name="T14" fmla="*/ 23 w 106"/>
                  <a:gd name="T15" fmla="*/ 18 h 164"/>
                  <a:gd name="T16" fmla="*/ 0 w 106"/>
                  <a:gd name="T17" fmla="*/ 0 h 164"/>
                  <a:gd name="T18" fmla="*/ 51 w 106"/>
                  <a:gd name="T19" fmla="*/ 0 h 164"/>
                  <a:gd name="T20" fmla="*/ 92 w 106"/>
                  <a:gd name="T21" fmla="*/ 12 h 164"/>
                  <a:gd name="T22" fmla="*/ 106 w 106"/>
                  <a:gd name="T23" fmla="*/ 49 h 164"/>
                  <a:gd name="T24" fmla="*/ 92 w 106"/>
                  <a:gd name="T25" fmla="*/ 85 h 164"/>
                  <a:gd name="T26" fmla="*/ 51 w 106"/>
                  <a:gd name="T27" fmla="*/ 98 h 164"/>
                  <a:gd name="T28" fmla="*/ 23 w 106"/>
                  <a:gd name="T29" fmla="*/ 98 h 164"/>
                  <a:gd name="T30" fmla="*/ 23 w 106"/>
                  <a:gd name="T31" fmla="*/ 164 h 164"/>
                  <a:gd name="T32" fmla="*/ 0 w 106"/>
                  <a:gd name="T33" fmla="*/ 164 h 164"/>
                  <a:gd name="T34" fmla="*/ 0 w 106"/>
                  <a:gd name="T3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6" h="164">
                    <a:moveTo>
                      <a:pt x="23" y="18"/>
                    </a:moveTo>
                    <a:lnTo>
                      <a:pt x="23" y="80"/>
                    </a:lnTo>
                    <a:lnTo>
                      <a:pt x="51" y="80"/>
                    </a:lnTo>
                    <a:cubicBezTo>
                      <a:pt x="61" y="80"/>
                      <a:pt x="69" y="77"/>
                      <a:pt x="75" y="72"/>
                    </a:cubicBezTo>
                    <a:cubicBezTo>
                      <a:pt x="80" y="66"/>
                      <a:pt x="83" y="59"/>
                      <a:pt x="83" y="49"/>
                    </a:cubicBezTo>
                    <a:cubicBezTo>
                      <a:pt x="83" y="39"/>
                      <a:pt x="80" y="31"/>
                      <a:pt x="75" y="26"/>
                    </a:cubicBezTo>
                    <a:cubicBezTo>
                      <a:pt x="69" y="21"/>
                      <a:pt x="61" y="18"/>
                      <a:pt x="51" y="18"/>
                    </a:cubicBezTo>
                    <a:lnTo>
                      <a:pt x="23" y="18"/>
                    </a:lnTo>
                    <a:close/>
                    <a:moveTo>
                      <a:pt x="0" y="0"/>
                    </a:moveTo>
                    <a:lnTo>
                      <a:pt x="51" y="0"/>
                    </a:lnTo>
                    <a:cubicBezTo>
                      <a:pt x="69" y="0"/>
                      <a:pt x="83" y="4"/>
                      <a:pt x="92" y="12"/>
                    </a:cubicBezTo>
                    <a:cubicBezTo>
                      <a:pt x="102" y="21"/>
                      <a:pt x="106" y="33"/>
                      <a:pt x="106" y="49"/>
                    </a:cubicBezTo>
                    <a:cubicBezTo>
                      <a:pt x="106" y="65"/>
                      <a:pt x="102" y="77"/>
                      <a:pt x="92" y="85"/>
                    </a:cubicBezTo>
                    <a:cubicBezTo>
                      <a:pt x="83" y="94"/>
                      <a:pt x="69" y="98"/>
                      <a:pt x="51" y="98"/>
                    </a:cubicBezTo>
                    <a:lnTo>
                      <a:pt x="23" y="98"/>
                    </a:lnTo>
                    <a:lnTo>
                      <a:pt x="23" y="164"/>
                    </a:ln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20">
                <a:extLst>
                  <a:ext uri="{FF2B5EF4-FFF2-40B4-BE49-F238E27FC236}">
                    <a16:creationId xmlns:a16="http://schemas.microsoft.com/office/drawing/2014/main" id="{C221F9AA-E01A-4928-A812-CFFFADF39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789"/>
                <a:ext cx="27" cy="48"/>
              </a:xfrm>
              <a:custGeom>
                <a:avLst/>
                <a:gdLst>
                  <a:gd name="T0" fmla="*/ 72 w 72"/>
                  <a:gd name="T1" fmla="*/ 22 h 126"/>
                  <a:gd name="T2" fmla="*/ 64 w 72"/>
                  <a:gd name="T3" fmla="*/ 19 h 126"/>
                  <a:gd name="T4" fmla="*/ 55 w 72"/>
                  <a:gd name="T5" fmla="*/ 18 h 126"/>
                  <a:gd name="T6" fmla="*/ 29 w 72"/>
                  <a:gd name="T7" fmla="*/ 29 h 126"/>
                  <a:gd name="T8" fmla="*/ 20 w 72"/>
                  <a:gd name="T9" fmla="*/ 61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3 h 126"/>
                  <a:gd name="T16" fmla="*/ 20 w 72"/>
                  <a:gd name="T17" fmla="*/ 3 h 126"/>
                  <a:gd name="T18" fmla="*/ 20 w 72"/>
                  <a:gd name="T19" fmla="*/ 22 h 126"/>
                  <a:gd name="T20" fmla="*/ 36 w 72"/>
                  <a:gd name="T21" fmla="*/ 5 h 126"/>
                  <a:gd name="T22" fmla="*/ 61 w 72"/>
                  <a:gd name="T23" fmla="*/ 0 h 126"/>
                  <a:gd name="T24" fmla="*/ 66 w 72"/>
                  <a:gd name="T25" fmla="*/ 0 h 126"/>
                  <a:gd name="T26" fmla="*/ 71 w 72"/>
                  <a:gd name="T27" fmla="*/ 1 h 126"/>
                  <a:gd name="T28" fmla="*/ 72 w 72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2"/>
                    </a:moveTo>
                    <a:cubicBezTo>
                      <a:pt x="69" y="20"/>
                      <a:pt x="67" y="19"/>
                      <a:pt x="64" y="19"/>
                    </a:cubicBezTo>
                    <a:cubicBezTo>
                      <a:pt x="61" y="18"/>
                      <a:pt x="59" y="18"/>
                      <a:pt x="55" y="18"/>
                    </a:cubicBezTo>
                    <a:cubicBezTo>
                      <a:pt x="44" y="18"/>
                      <a:pt x="35" y="22"/>
                      <a:pt x="29" y="29"/>
                    </a:cubicBezTo>
                    <a:cubicBezTo>
                      <a:pt x="23" y="36"/>
                      <a:pt x="20" y="47"/>
                      <a:pt x="20" y="61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4" y="14"/>
                      <a:pt x="30" y="9"/>
                      <a:pt x="36" y="5"/>
                    </a:cubicBezTo>
                    <a:cubicBezTo>
                      <a:pt x="43" y="2"/>
                      <a:pt x="52" y="0"/>
                      <a:pt x="61" y="0"/>
                    </a:cubicBezTo>
                    <a:cubicBezTo>
                      <a:pt x="63" y="0"/>
                      <a:pt x="64" y="0"/>
                      <a:pt x="66" y="0"/>
                    </a:cubicBezTo>
                    <a:cubicBezTo>
                      <a:pt x="68" y="0"/>
                      <a:pt x="69" y="1"/>
                      <a:pt x="71" y="1"/>
                    </a:cubicBez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21">
                <a:extLst>
                  <a:ext uri="{FF2B5EF4-FFF2-40B4-BE49-F238E27FC236}">
                    <a16:creationId xmlns:a16="http://schemas.microsoft.com/office/drawing/2014/main" id="{D4A9298C-843E-4383-9173-509959C495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3" y="789"/>
                <a:ext cx="43" cy="49"/>
              </a:xfrm>
              <a:custGeom>
                <a:avLst/>
                <a:gdLst>
                  <a:gd name="T0" fmla="*/ 114 w 114"/>
                  <a:gd name="T1" fmla="*/ 59 h 129"/>
                  <a:gd name="T2" fmla="*/ 114 w 114"/>
                  <a:gd name="T3" fmla="*/ 69 h 129"/>
                  <a:gd name="T4" fmla="*/ 21 w 114"/>
                  <a:gd name="T5" fmla="*/ 69 h 129"/>
                  <a:gd name="T6" fmla="*/ 34 w 114"/>
                  <a:gd name="T7" fmla="*/ 101 h 129"/>
                  <a:gd name="T8" fmla="*/ 65 w 114"/>
                  <a:gd name="T9" fmla="*/ 112 h 129"/>
                  <a:gd name="T10" fmla="*/ 88 w 114"/>
                  <a:gd name="T11" fmla="*/ 109 h 129"/>
                  <a:gd name="T12" fmla="*/ 109 w 114"/>
                  <a:gd name="T13" fmla="*/ 100 h 129"/>
                  <a:gd name="T14" fmla="*/ 109 w 114"/>
                  <a:gd name="T15" fmla="*/ 120 h 129"/>
                  <a:gd name="T16" fmla="*/ 87 w 114"/>
                  <a:gd name="T17" fmla="*/ 127 h 129"/>
                  <a:gd name="T18" fmla="*/ 64 w 114"/>
                  <a:gd name="T19" fmla="*/ 129 h 129"/>
                  <a:gd name="T20" fmla="*/ 17 w 114"/>
                  <a:gd name="T21" fmla="*/ 112 h 129"/>
                  <a:gd name="T22" fmla="*/ 0 w 114"/>
                  <a:gd name="T23" fmla="*/ 65 h 129"/>
                  <a:gd name="T24" fmla="*/ 16 w 114"/>
                  <a:gd name="T25" fmla="*/ 18 h 129"/>
                  <a:gd name="T26" fmla="*/ 60 w 114"/>
                  <a:gd name="T27" fmla="*/ 0 h 129"/>
                  <a:gd name="T28" fmla="*/ 100 w 114"/>
                  <a:gd name="T29" fmla="*/ 16 h 129"/>
                  <a:gd name="T30" fmla="*/ 114 w 114"/>
                  <a:gd name="T31" fmla="*/ 59 h 129"/>
                  <a:gd name="T32" fmla="*/ 94 w 114"/>
                  <a:gd name="T33" fmla="*/ 53 h 129"/>
                  <a:gd name="T34" fmla="*/ 85 w 114"/>
                  <a:gd name="T35" fmla="*/ 27 h 129"/>
                  <a:gd name="T36" fmla="*/ 61 w 114"/>
                  <a:gd name="T37" fmla="*/ 17 h 129"/>
                  <a:gd name="T38" fmla="*/ 33 w 114"/>
                  <a:gd name="T39" fmla="*/ 26 h 129"/>
                  <a:gd name="T40" fmla="*/ 22 w 114"/>
                  <a:gd name="T41" fmla="*/ 53 h 129"/>
                  <a:gd name="T42" fmla="*/ 94 w 114"/>
                  <a:gd name="T43" fmla="*/ 5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59"/>
                    </a:moveTo>
                    <a:lnTo>
                      <a:pt x="114" y="69"/>
                    </a:lnTo>
                    <a:lnTo>
                      <a:pt x="21" y="69"/>
                    </a:lnTo>
                    <a:cubicBezTo>
                      <a:pt x="22" y="83"/>
                      <a:pt x="26" y="94"/>
                      <a:pt x="34" y="101"/>
                    </a:cubicBezTo>
                    <a:cubicBezTo>
                      <a:pt x="41" y="108"/>
                      <a:pt x="52" y="112"/>
                      <a:pt x="65" y="112"/>
                    </a:cubicBezTo>
                    <a:cubicBezTo>
                      <a:pt x="73" y="112"/>
                      <a:pt x="80" y="111"/>
                      <a:pt x="88" y="109"/>
                    </a:cubicBezTo>
                    <a:cubicBezTo>
                      <a:pt x="95" y="107"/>
                      <a:pt x="102" y="104"/>
                      <a:pt x="109" y="100"/>
                    </a:cubicBezTo>
                    <a:lnTo>
                      <a:pt x="109" y="120"/>
                    </a:lnTo>
                    <a:cubicBezTo>
                      <a:pt x="102" y="123"/>
                      <a:pt x="95" y="125"/>
                      <a:pt x="87" y="127"/>
                    </a:cubicBezTo>
                    <a:cubicBezTo>
                      <a:pt x="79" y="128"/>
                      <a:pt x="72" y="129"/>
                      <a:pt x="64" y="129"/>
                    </a:cubicBezTo>
                    <a:cubicBezTo>
                      <a:pt x="44" y="129"/>
                      <a:pt x="29" y="123"/>
                      <a:pt x="17" y="112"/>
                    </a:cubicBezTo>
                    <a:cubicBezTo>
                      <a:pt x="6" y="100"/>
                      <a:pt x="0" y="85"/>
                      <a:pt x="0" y="65"/>
                    </a:cubicBezTo>
                    <a:cubicBezTo>
                      <a:pt x="0" y="45"/>
                      <a:pt x="5" y="29"/>
                      <a:pt x="16" y="18"/>
                    </a:cubicBezTo>
                    <a:cubicBezTo>
                      <a:pt x="27" y="6"/>
                      <a:pt x="42" y="0"/>
                      <a:pt x="60" y="0"/>
                    </a:cubicBezTo>
                    <a:cubicBezTo>
                      <a:pt x="77" y="0"/>
                      <a:pt x="90" y="5"/>
                      <a:pt x="100" y="16"/>
                    </a:cubicBezTo>
                    <a:cubicBezTo>
                      <a:pt x="109" y="26"/>
                      <a:pt x="114" y="41"/>
                      <a:pt x="114" y="59"/>
                    </a:cubicBezTo>
                    <a:close/>
                    <a:moveTo>
                      <a:pt x="94" y="53"/>
                    </a:moveTo>
                    <a:cubicBezTo>
                      <a:pt x="94" y="42"/>
                      <a:pt x="91" y="33"/>
                      <a:pt x="85" y="27"/>
                    </a:cubicBezTo>
                    <a:cubicBezTo>
                      <a:pt x="79" y="20"/>
                      <a:pt x="71" y="17"/>
                      <a:pt x="61" y="17"/>
                    </a:cubicBezTo>
                    <a:cubicBezTo>
                      <a:pt x="49" y="17"/>
                      <a:pt x="40" y="20"/>
                      <a:pt x="33" y="26"/>
                    </a:cubicBezTo>
                    <a:cubicBezTo>
                      <a:pt x="27" y="33"/>
                      <a:pt x="23" y="42"/>
                      <a:pt x="22" y="53"/>
                    </a:cubicBezTo>
                    <a:lnTo>
                      <a:pt x="9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22">
                <a:extLst>
                  <a:ext uri="{FF2B5EF4-FFF2-40B4-BE49-F238E27FC236}">
                    <a16:creationId xmlns:a16="http://schemas.microsoft.com/office/drawing/2014/main" id="{7706AA5F-70C1-4F25-9DF7-7EBEF6431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5" y="772"/>
                <a:ext cx="41" cy="66"/>
              </a:xfrm>
              <a:custGeom>
                <a:avLst/>
                <a:gdLst>
                  <a:gd name="T0" fmla="*/ 89 w 109"/>
                  <a:gd name="T1" fmla="*/ 66 h 174"/>
                  <a:gd name="T2" fmla="*/ 89 w 109"/>
                  <a:gd name="T3" fmla="*/ 0 h 174"/>
                  <a:gd name="T4" fmla="*/ 109 w 109"/>
                  <a:gd name="T5" fmla="*/ 0 h 174"/>
                  <a:gd name="T6" fmla="*/ 109 w 109"/>
                  <a:gd name="T7" fmla="*/ 171 h 174"/>
                  <a:gd name="T8" fmla="*/ 89 w 109"/>
                  <a:gd name="T9" fmla="*/ 171 h 174"/>
                  <a:gd name="T10" fmla="*/ 89 w 109"/>
                  <a:gd name="T11" fmla="*/ 152 h 174"/>
                  <a:gd name="T12" fmla="*/ 73 w 109"/>
                  <a:gd name="T13" fmla="*/ 169 h 174"/>
                  <a:gd name="T14" fmla="*/ 50 w 109"/>
                  <a:gd name="T15" fmla="*/ 174 h 174"/>
                  <a:gd name="T16" fmla="*/ 13 w 109"/>
                  <a:gd name="T17" fmla="*/ 156 h 174"/>
                  <a:gd name="T18" fmla="*/ 0 w 109"/>
                  <a:gd name="T19" fmla="*/ 109 h 174"/>
                  <a:gd name="T20" fmla="*/ 13 w 109"/>
                  <a:gd name="T21" fmla="*/ 63 h 174"/>
                  <a:gd name="T22" fmla="*/ 50 w 109"/>
                  <a:gd name="T23" fmla="*/ 45 h 174"/>
                  <a:gd name="T24" fmla="*/ 73 w 109"/>
                  <a:gd name="T25" fmla="*/ 50 h 174"/>
                  <a:gd name="T26" fmla="*/ 89 w 109"/>
                  <a:gd name="T27" fmla="*/ 66 h 174"/>
                  <a:gd name="T28" fmla="*/ 20 w 109"/>
                  <a:gd name="T29" fmla="*/ 109 h 174"/>
                  <a:gd name="T30" fmla="*/ 29 w 109"/>
                  <a:gd name="T31" fmla="*/ 144 h 174"/>
                  <a:gd name="T32" fmla="*/ 55 w 109"/>
                  <a:gd name="T33" fmla="*/ 157 h 174"/>
                  <a:gd name="T34" fmla="*/ 80 w 109"/>
                  <a:gd name="T35" fmla="*/ 144 h 174"/>
                  <a:gd name="T36" fmla="*/ 89 w 109"/>
                  <a:gd name="T37" fmla="*/ 109 h 174"/>
                  <a:gd name="T38" fmla="*/ 80 w 109"/>
                  <a:gd name="T39" fmla="*/ 74 h 174"/>
                  <a:gd name="T40" fmla="*/ 55 w 109"/>
                  <a:gd name="T41" fmla="*/ 62 h 174"/>
                  <a:gd name="T42" fmla="*/ 29 w 109"/>
                  <a:gd name="T43" fmla="*/ 74 h 174"/>
                  <a:gd name="T44" fmla="*/ 20 w 109"/>
                  <a:gd name="T45" fmla="*/ 10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9" h="174">
                    <a:moveTo>
                      <a:pt x="89" y="66"/>
                    </a:moveTo>
                    <a:lnTo>
                      <a:pt x="89" y="0"/>
                    </a:lnTo>
                    <a:lnTo>
                      <a:pt x="109" y="0"/>
                    </a:lnTo>
                    <a:lnTo>
                      <a:pt x="109" y="171"/>
                    </a:lnTo>
                    <a:lnTo>
                      <a:pt x="89" y="171"/>
                    </a:lnTo>
                    <a:lnTo>
                      <a:pt x="89" y="152"/>
                    </a:lnTo>
                    <a:cubicBezTo>
                      <a:pt x="85" y="160"/>
                      <a:pt x="80" y="165"/>
                      <a:pt x="73" y="169"/>
                    </a:cubicBezTo>
                    <a:cubicBezTo>
                      <a:pt x="67" y="172"/>
                      <a:pt x="59" y="174"/>
                      <a:pt x="50" y="174"/>
                    </a:cubicBezTo>
                    <a:cubicBezTo>
                      <a:pt x="35" y="174"/>
                      <a:pt x="23" y="168"/>
                      <a:pt x="13" y="156"/>
                    </a:cubicBezTo>
                    <a:cubicBezTo>
                      <a:pt x="4" y="144"/>
                      <a:pt x="0" y="129"/>
                      <a:pt x="0" y="109"/>
                    </a:cubicBezTo>
                    <a:cubicBezTo>
                      <a:pt x="0" y="90"/>
                      <a:pt x="4" y="74"/>
                      <a:pt x="13" y="63"/>
                    </a:cubicBezTo>
                    <a:cubicBezTo>
                      <a:pt x="23" y="51"/>
                      <a:pt x="35" y="45"/>
                      <a:pt x="50" y="45"/>
                    </a:cubicBezTo>
                    <a:cubicBezTo>
                      <a:pt x="59" y="45"/>
                      <a:pt x="67" y="47"/>
                      <a:pt x="73" y="50"/>
                    </a:cubicBezTo>
                    <a:cubicBezTo>
                      <a:pt x="80" y="54"/>
                      <a:pt x="85" y="59"/>
                      <a:pt x="89" y="66"/>
                    </a:cubicBezTo>
                    <a:close/>
                    <a:moveTo>
                      <a:pt x="20" y="109"/>
                    </a:moveTo>
                    <a:cubicBezTo>
                      <a:pt x="20" y="124"/>
                      <a:pt x="23" y="136"/>
                      <a:pt x="29" y="144"/>
                    </a:cubicBezTo>
                    <a:cubicBezTo>
                      <a:pt x="36" y="153"/>
                      <a:pt x="44" y="157"/>
                      <a:pt x="55" y="157"/>
                    </a:cubicBezTo>
                    <a:cubicBezTo>
                      <a:pt x="65" y="157"/>
                      <a:pt x="74" y="153"/>
                      <a:pt x="80" y="144"/>
                    </a:cubicBezTo>
                    <a:cubicBezTo>
                      <a:pt x="86" y="136"/>
                      <a:pt x="89" y="124"/>
                      <a:pt x="89" y="109"/>
                    </a:cubicBezTo>
                    <a:cubicBezTo>
                      <a:pt x="89" y="95"/>
                      <a:pt x="86" y="83"/>
                      <a:pt x="80" y="74"/>
                    </a:cubicBezTo>
                    <a:cubicBezTo>
                      <a:pt x="74" y="66"/>
                      <a:pt x="65" y="62"/>
                      <a:pt x="55" y="62"/>
                    </a:cubicBezTo>
                    <a:cubicBezTo>
                      <a:pt x="44" y="62"/>
                      <a:pt x="36" y="66"/>
                      <a:pt x="29" y="74"/>
                    </a:cubicBezTo>
                    <a:cubicBezTo>
                      <a:pt x="23" y="83"/>
                      <a:pt x="20" y="95"/>
                      <a:pt x="20" y="1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23">
                <a:extLst>
                  <a:ext uri="{FF2B5EF4-FFF2-40B4-BE49-F238E27FC236}">
                    <a16:creationId xmlns:a16="http://schemas.microsoft.com/office/drawing/2014/main" id="{5FA7B263-C57A-4B50-BCB2-7559870A3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2" y="772"/>
                <a:ext cx="7" cy="65"/>
              </a:xfrm>
              <a:custGeom>
                <a:avLst/>
                <a:gdLst>
                  <a:gd name="T0" fmla="*/ 0 w 20"/>
                  <a:gd name="T1" fmla="*/ 48 h 171"/>
                  <a:gd name="T2" fmla="*/ 20 w 20"/>
                  <a:gd name="T3" fmla="*/ 48 h 171"/>
                  <a:gd name="T4" fmla="*/ 20 w 20"/>
                  <a:gd name="T5" fmla="*/ 171 h 171"/>
                  <a:gd name="T6" fmla="*/ 0 w 20"/>
                  <a:gd name="T7" fmla="*/ 171 h 171"/>
                  <a:gd name="T8" fmla="*/ 0 w 20"/>
                  <a:gd name="T9" fmla="*/ 48 h 171"/>
                  <a:gd name="T10" fmla="*/ 0 w 20"/>
                  <a:gd name="T11" fmla="*/ 0 h 171"/>
                  <a:gd name="T12" fmla="*/ 20 w 20"/>
                  <a:gd name="T13" fmla="*/ 0 h 171"/>
                  <a:gd name="T14" fmla="*/ 20 w 20"/>
                  <a:gd name="T15" fmla="*/ 25 h 171"/>
                  <a:gd name="T16" fmla="*/ 0 w 20"/>
                  <a:gd name="T17" fmla="*/ 25 h 171"/>
                  <a:gd name="T18" fmla="*/ 0 w 2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1">
                    <a:moveTo>
                      <a:pt x="0" y="48"/>
                    </a:moveTo>
                    <a:lnTo>
                      <a:pt x="20" y="48"/>
                    </a:lnTo>
                    <a:lnTo>
                      <a:pt x="20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24">
                <a:extLst>
                  <a:ext uri="{FF2B5EF4-FFF2-40B4-BE49-F238E27FC236}">
                    <a16:creationId xmlns:a16="http://schemas.microsoft.com/office/drawing/2014/main" id="{D33DB5E0-3900-45AC-9E42-E8849363D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789"/>
                <a:ext cx="37" cy="49"/>
              </a:xfrm>
              <a:custGeom>
                <a:avLst/>
                <a:gdLst>
                  <a:gd name="T0" fmla="*/ 97 w 97"/>
                  <a:gd name="T1" fmla="*/ 7 h 129"/>
                  <a:gd name="T2" fmla="*/ 97 w 97"/>
                  <a:gd name="T3" fmla="*/ 26 h 129"/>
                  <a:gd name="T4" fmla="*/ 80 w 97"/>
                  <a:gd name="T5" fmla="*/ 19 h 129"/>
                  <a:gd name="T6" fmla="*/ 63 w 97"/>
                  <a:gd name="T7" fmla="*/ 17 h 129"/>
                  <a:gd name="T8" fmla="*/ 32 w 97"/>
                  <a:gd name="T9" fmla="*/ 29 h 129"/>
                  <a:gd name="T10" fmla="*/ 21 w 97"/>
                  <a:gd name="T11" fmla="*/ 64 h 129"/>
                  <a:gd name="T12" fmla="*/ 32 w 97"/>
                  <a:gd name="T13" fmla="*/ 99 h 129"/>
                  <a:gd name="T14" fmla="*/ 63 w 97"/>
                  <a:gd name="T15" fmla="*/ 112 h 129"/>
                  <a:gd name="T16" fmla="*/ 80 w 97"/>
                  <a:gd name="T17" fmla="*/ 110 h 129"/>
                  <a:gd name="T18" fmla="*/ 97 w 97"/>
                  <a:gd name="T19" fmla="*/ 102 h 129"/>
                  <a:gd name="T20" fmla="*/ 97 w 97"/>
                  <a:gd name="T21" fmla="*/ 121 h 129"/>
                  <a:gd name="T22" fmla="*/ 80 w 97"/>
                  <a:gd name="T23" fmla="*/ 127 h 129"/>
                  <a:gd name="T24" fmla="*/ 60 w 97"/>
                  <a:gd name="T25" fmla="*/ 129 h 129"/>
                  <a:gd name="T26" fmla="*/ 16 w 97"/>
                  <a:gd name="T27" fmla="*/ 112 h 129"/>
                  <a:gd name="T28" fmla="*/ 0 w 97"/>
                  <a:gd name="T29" fmla="*/ 64 h 129"/>
                  <a:gd name="T30" fmla="*/ 16 w 97"/>
                  <a:gd name="T31" fmla="*/ 17 h 129"/>
                  <a:gd name="T32" fmla="*/ 62 w 97"/>
                  <a:gd name="T33" fmla="*/ 0 h 129"/>
                  <a:gd name="T34" fmla="*/ 80 w 97"/>
                  <a:gd name="T35" fmla="*/ 2 h 129"/>
                  <a:gd name="T36" fmla="*/ 97 w 97"/>
                  <a:gd name="T3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29">
                    <a:moveTo>
                      <a:pt x="97" y="7"/>
                    </a:moveTo>
                    <a:lnTo>
                      <a:pt x="97" y="26"/>
                    </a:lnTo>
                    <a:cubicBezTo>
                      <a:pt x="91" y="23"/>
                      <a:pt x="86" y="21"/>
                      <a:pt x="80" y="19"/>
                    </a:cubicBezTo>
                    <a:cubicBezTo>
                      <a:pt x="74" y="18"/>
                      <a:pt x="68" y="17"/>
                      <a:pt x="63" y="17"/>
                    </a:cubicBezTo>
                    <a:cubicBezTo>
                      <a:pt x="49" y="17"/>
                      <a:pt x="39" y="21"/>
                      <a:pt x="32" y="29"/>
                    </a:cubicBezTo>
                    <a:cubicBezTo>
                      <a:pt x="25" y="38"/>
                      <a:pt x="21" y="49"/>
                      <a:pt x="21" y="64"/>
                    </a:cubicBezTo>
                    <a:cubicBezTo>
                      <a:pt x="21" y="79"/>
                      <a:pt x="25" y="91"/>
                      <a:pt x="32" y="99"/>
                    </a:cubicBezTo>
                    <a:cubicBezTo>
                      <a:pt x="39" y="108"/>
                      <a:pt x="49" y="112"/>
                      <a:pt x="63" y="112"/>
                    </a:cubicBezTo>
                    <a:cubicBezTo>
                      <a:pt x="68" y="112"/>
                      <a:pt x="74" y="111"/>
                      <a:pt x="80" y="110"/>
                    </a:cubicBezTo>
                    <a:cubicBezTo>
                      <a:pt x="86" y="108"/>
                      <a:pt x="91" y="106"/>
                      <a:pt x="97" y="102"/>
                    </a:cubicBezTo>
                    <a:lnTo>
                      <a:pt x="97" y="121"/>
                    </a:lnTo>
                    <a:cubicBezTo>
                      <a:pt x="92" y="124"/>
                      <a:pt x="86" y="126"/>
                      <a:pt x="80" y="127"/>
                    </a:cubicBezTo>
                    <a:cubicBezTo>
                      <a:pt x="74" y="128"/>
                      <a:pt x="67" y="129"/>
                      <a:pt x="60" y="129"/>
                    </a:cubicBezTo>
                    <a:cubicBezTo>
                      <a:pt x="42" y="129"/>
                      <a:pt x="27" y="123"/>
                      <a:pt x="16" y="112"/>
                    </a:cubicBezTo>
                    <a:cubicBezTo>
                      <a:pt x="5" y="100"/>
                      <a:pt x="0" y="84"/>
                      <a:pt x="0" y="64"/>
                    </a:cubicBezTo>
                    <a:cubicBezTo>
                      <a:pt x="0" y="44"/>
                      <a:pt x="5" y="29"/>
                      <a:pt x="16" y="17"/>
                    </a:cubicBezTo>
                    <a:cubicBezTo>
                      <a:pt x="27" y="6"/>
                      <a:pt x="42" y="0"/>
                      <a:pt x="62" y="0"/>
                    </a:cubicBezTo>
                    <a:cubicBezTo>
                      <a:pt x="68" y="0"/>
                      <a:pt x="74" y="0"/>
                      <a:pt x="80" y="2"/>
                    </a:cubicBezTo>
                    <a:cubicBezTo>
                      <a:pt x="86" y="3"/>
                      <a:pt x="92" y="5"/>
                      <a:pt x="97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25">
                <a:extLst>
                  <a:ext uri="{FF2B5EF4-FFF2-40B4-BE49-F238E27FC236}">
                    <a16:creationId xmlns:a16="http://schemas.microsoft.com/office/drawing/2014/main" id="{0D05E0C3-4264-455F-8759-8EB99C234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" y="777"/>
                <a:ext cx="29" cy="60"/>
              </a:xfrm>
              <a:custGeom>
                <a:avLst/>
                <a:gdLst>
                  <a:gd name="T0" fmla="*/ 35 w 77"/>
                  <a:gd name="T1" fmla="*/ 0 h 158"/>
                  <a:gd name="T2" fmla="*/ 35 w 77"/>
                  <a:gd name="T3" fmla="*/ 35 h 158"/>
                  <a:gd name="T4" fmla="*/ 77 w 77"/>
                  <a:gd name="T5" fmla="*/ 35 h 158"/>
                  <a:gd name="T6" fmla="*/ 77 w 77"/>
                  <a:gd name="T7" fmla="*/ 50 h 158"/>
                  <a:gd name="T8" fmla="*/ 35 w 77"/>
                  <a:gd name="T9" fmla="*/ 50 h 158"/>
                  <a:gd name="T10" fmla="*/ 35 w 77"/>
                  <a:gd name="T11" fmla="*/ 117 h 158"/>
                  <a:gd name="T12" fmla="*/ 39 w 77"/>
                  <a:gd name="T13" fmla="*/ 137 h 158"/>
                  <a:gd name="T14" fmla="*/ 56 w 77"/>
                  <a:gd name="T15" fmla="*/ 141 h 158"/>
                  <a:gd name="T16" fmla="*/ 77 w 77"/>
                  <a:gd name="T17" fmla="*/ 141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49 h 158"/>
                  <a:gd name="T24" fmla="*/ 15 w 77"/>
                  <a:gd name="T25" fmla="*/ 117 h 158"/>
                  <a:gd name="T26" fmla="*/ 15 w 77"/>
                  <a:gd name="T27" fmla="*/ 50 h 158"/>
                  <a:gd name="T28" fmla="*/ 0 w 77"/>
                  <a:gd name="T29" fmla="*/ 50 h 158"/>
                  <a:gd name="T30" fmla="*/ 0 w 77"/>
                  <a:gd name="T31" fmla="*/ 35 h 158"/>
                  <a:gd name="T32" fmla="*/ 15 w 77"/>
                  <a:gd name="T33" fmla="*/ 35 h 158"/>
                  <a:gd name="T34" fmla="*/ 15 w 77"/>
                  <a:gd name="T35" fmla="*/ 0 h 158"/>
                  <a:gd name="T36" fmla="*/ 35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5" y="0"/>
                    </a:moveTo>
                    <a:lnTo>
                      <a:pt x="35" y="35"/>
                    </a:lnTo>
                    <a:lnTo>
                      <a:pt x="77" y="35"/>
                    </a:lnTo>
                    <a:lnTo>
                      <a:pt x="77" y="50"/>
                    </a:lnTo>
                    <a:lnTo>
                      <a:pt x="35" y="50"/>
                    </a:lnTo>
                    <a:lnTo>
                      <a:pt x="35" y="117"/>
                    </a:lnTo>
                    <a:cubicBezTo>
                      <a:pt x="35" y="127"/>
                      <a:pt x="37" y="134"/>
                      <a:pt x="39" y="137"/>
                    </a:cubicBezTo>
                    <a:cubicBezTo>
                      <a:pt x="42" y="139"/>
                      <a:pt x="48" y="141"/>
                      <a:pt x="56" y="141"/>
                    </a:cubicBezTo>
                    <a:lnTo>
                      <a:pt x="77" y="141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1" y="158"/>
                      <a:pt x="30" y="155"/>
                      <a:pt x="24" y="149"/>
                    </a:cubicBezTo>
                    <a:cubicBezTo>
                      <a:pt x="18" y="143"/>
                      <a:pt x="15" y="133"/>
                      <a:pt x="15" y="117"/>
                    </a:cubicBezTo>
                    <a:lnTo>
                      <a:pt x="15" y="5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26">
                <a:extLst>
                  <a:ext uri="{FF2B5EF4-FFF2-40B4-BE49-F238E27FC236}">
                    <a16:creationId xmlns:a16="http://schemas.microsoft.com/office/drawing/2014/main" id="{AC9EB09C-45C9-4CF4-9F04-860691356C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2" y="789"/>
                <a:ext cx="43" cy="49"/>
              </a:xfrm>
              <a:custGeom>
                <a:avLst/>
                <a:gdLst>
                  <a:gd name="T0" fmla="*/ 56 w 113"/>
                  <a:gd name="T1" fmla="*/ 17 h 129"/>
                  <a:gd name="T2" fmla="*/ 31 w 113"/>
                  <a:gd name="T3" fmla="*/ 30 h 129"/>
                  <a:gd name="T4" fmla="*/ 21 w 113"/>
                  <a:gd name="T5" fmla="*/ 64 h 129"/>
                  <a:gd name="T6" fmla="*/ 30 w 113"/>
                  <a:gd name="T7" fmla="*/ 99 h 129"/>
                  <a:gd name="T8" fmla="*/ 56 w 113"/>
                  <a:gd name="T9" fmla="*/ 112 h 129"/>
                  <a:gd name="T10" fmla="*/ 82 w 113"/>
                  <a:gd name="T11" fmla="*/ 99 h 129"/>
                  <a:gd name="T12" fmla="*/ 91 w 113"/>
                  <a:gd name="T13" fmla="*/ 64 h 129"/>
                  <a:gd name="T14" fmla="*/ 82 w 113"/>
                  <a:gd name="T15" fmla="*/ 30 h 129"/>
                  <a:gd name="T16" fmla="*/ 56 w 113"/>
                  <a:gd name="T17" fmla="*/ 17 h 129"/>
                  <a:gd name="T18" fmla="*/ 56 w 113"/>
                  <a:gd name="T19" fmla="*/ 0 h 129"/>
                  <a:gd name="T20" fmla="*/ 98 w 113"/>
                  <a:gd name="T21" fmla="*/ 17 h 129"/>
                  <a:gd name="T22" fmla="*/ 113 w 113"/>
                  <a:gd name="T23" fmla="*/ 64 h 129"/>
                  <a:gd name="T24" fmla="*/ 98 w 113"/>
                  <a:gd name="T25" fmla="*/ 112 h 129"/>
                  <a:gd name="T26" fmla="*/ 56 w 113"/>
                  <a:gd name="T27" fmla="*/ 129 h 129"/>
                  <a:gd name="T28" fmla="*/ 15 w 113"/>
                  <a:gd name="T29" fmla="*/ 112 h 129"/>
                  <a:gd name="T30" fmla="*/ 0 w 113"/>
                  <a:gd name="T31" fmla="*/ 64 h 129"/>
                  <a:gd name="T32" fmla="*/ 15 w 113"/>
                  <a:gd name="T33" fmla="*/ 17 h 129"/>
                  <a:gd name="T34" fmla="*/ 56 w 11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3" h="129">
                    <a:moveTo>
                      <a:pt x="56" y="17"/>
                    </a:moveTo>
                    <a:cubicBezTo>
                      <a:pt x="45" y="17"/>
                      <a:pt x="37" y="21"/>
                      <a:pt x="31" y="30"/>
                    </a:cubicBezTo>
                    <a:cubicBezTo>
                      <a:pt x="24" y="38"/>
                      <a:pt x="21" y="50"/>
                      <a:pt x="21" y="64"/>
                    </a:cubicBezTo>
                    <a:cubicBezTo>
                      <a:pt x="21" y="79"/>
                      <a:pt x="24" y="91"/>
                      <a:pt x="30" y="99"/>
                    </a:cubicBezTo>
                    <a:cubicBezTo>
                      <a:pt x="37" y="108"/>
                      <a:pt x="45" y="112"/>
                      <a:pt x="56" y="112"/>
                    </a:cubicBezTo>
                    <a:cubicBezTo>
                      <a:pt x="67" y="112"/>
                      <a:pt x="76" y="108"/>
                      <a:pt x="82" y="99"/>
                    </a:cubicBezTo>
                    <a:cubicBezTo>
                      <a:pt x="88" y="91"/>
                      <a:pt x="91" y="79"/>
                      <a:pt x="91" y="64"/>
                    </a:cubicBezTo>
                    <a:cubicBezTo>
                      <a:pt x="91" y="50"/>
                      <a:pt x="88" y="38"/>
                      <a:pt x="82" y="30"/>
                    </a:cubicBezTo>
                    <a:cubicBezTo>
                      <a:pt x="76" y="21"/>
                      <a:pt x="67" y="17"/>
                      <a:pt x="56" y="17"/>
                    </a:cubicBezTo>
                    <a:close/>
                    <a:moveTo>
                      <a:pt x="56" y="0"/>
                    </a:moveTo>
                    <a:cubicBezTo>
                      <a:pt x="74" y="0"/>
                      <a:pt x="88" y="5"/>
                      <a:pt x="98" y="17"/>
                    </a:cubicBezTo>
                    <a:cubicBezTo>
                      <a:pt x="108" y="28"/>
                      <a:pt x="113" y="44"/>
                      <a:pt x="113" y="64"/>
                    </a:cubicBezTo>
                    <a:cubicBezTo>
                      <a:pt x="113" y="85"/>
                      <a:pt x="108" y="100"/>
                      <a:pt x="98" y="112"/>
                    </a:cubicBezTo>
                    <a:cubicBezTo>
                      <a:pt x="88" y="123"/>
                      <a:pt x="74" y="129"/>
                      <a:pt x="56" y="129"/>
                    </a:cubicBezTo>
                    <a:cubicBezTo>
                      <a:pt x="39" y="129"/>
                      <a:pt x="25" y="123"/>
                      <a:pt x="15" y="112"/>
                    </a:cubicBezTo>
                    <a:cubicBezTo>
                      <a:pt x="5" y="100"/>
                      <a:pt x="0" y="85"/>
                      <a:pt x="0" y="64"/>
                    </a:cubicBezTo>
                    <a:cubicBezTo>
                      <a:pt x="0" y="44"/>
                      <a:pt x="5" y="28"/>
                      <a:pt x="15" y="17"/>
                    </a:cubicBezTo>
                    <a:cubicBezTo>
                      <a:pt x="25" y="5"/>
                      <a:pt x="39" y="0"/>
                      <a:pt x="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27">
                <a:extLst>
                  <a:ext uri="{FF2B5EF4-FFF2-40B4-BE49-F238E27FC236}">
                    <a16:creationId xmlns:a16="http://schemas.microsoft.com/office/drawing/2014/main" id="{94B308C4-F0AB-4CB4-9352-6FCB7FAFE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789"/>
                <a:ext cx="27" cy="48"/>
              </a:xfrm>
              <a:custGeom>
                <a:avLst/>
                <a:gdLst>
                  <a:gd name="T0" fmla="*/ 73 w 73"/>
                  <a:gd name="T1" fmla="*/ 22 h 126"/>
                  <a:gd name="T2" fmla="*/ 65 w 73"/>
                  <a:gd name="T3" fmla="*/ 19 h 126"/>
                  <a:gd name="T4" fmla="*/ 56 w 73"/>
                  <a:gd name="T5" fmla="*/ 18 h 126"/>
                  <a:gd name="T6" fmla="*/ 30 w 73"/>
                  <a:gd name="T7" fmla="*/ 29 h 126"/>
                  <a:gd name="T8" fmla="*/ 21 w 73"/>
                  <a:gd name="T9" fmla="*/ 61 h 126"/>
                  <a:gd name="T10" fmla="*/ 21 w 73"/>
                  <a:gd name="T11" fmla="*/ 126 h 126"/>
                  <a:gd name="T12" fmla="*/ 0 w 73"/>
                  <a:gd name="T13" fmla="*/ 126 h 126"/>
                  <a:gd name="T14" fmla="*/ 0 w 73"/>
                  <a:gd name="T15" fmla="*/ 3 h 126"/>
                  <a:gd name="T16" fmla="*/ 21 w 73"/>
                  <a:gd name="T17" fmla="*/ 3 h 126"/>
                  <a:gd name="T18" fmla="*/ 21 w 73"/>
                  <a:gd name="T19" fmla="*/ 22 h 126"/>
                  <a:gd name="T20" fmla="*/ 37 w 73"/>
                  <a:gd name="T21" fmla="*/ 5 h 126"/>
                  <a:gd name="T22" fmla="*/ 62 w 73"/>
                  <a:gd name="T23" fmla="*/ 0 h 126"/>
                  <a:gd name="T24" fmla="*/ 67 w 73"/>
                  <a:gd name="T25" fmla="*/ 0 h 126"/>
                  <a:gd name="T26" fmla="*/ 72 w 73"/>
                  <a:gd name="T27" fmla="*/ 1 h 126"/>
                  <a:gd name="T28" fmla="*/ 73 w 73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126">
                    <a:moveTo>
                      <a:pt x="73" y="22"/>
                    </a:moveTo>
                    <a:cubicBezTo>
                      <a:pt x="70" y="20"/>
                      <a:pt x="68" y="19"/>
                      <a:pt x="65" y="19"/>
                    </a:cubicBezTo>
                    <a:cubicBezTo>
                      <a:pt x="62" y="18"/>
                      <a:pt x="59" y="18"/>
                      <a:pt x="56" y="18"/>
                    </a:cubicBezTo>
                    <a:cubicBezTo>
                      <a:pt x="45" y="18"/>
                      <a:pt x="36" y="22"/>
                      <a:pt x="30" y="29"/>
                    </a:cubicBezTo>
                    <a:cubicBezTo>
                      <a:pt x="24" y="36"/>
                      <a:pt x="21" y="47"/>
                      <a:pt x="21" y="61"/>
                    </a:cubicBezTo>
                    <a:lnTo>
                      <a:pt x="21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22"/>
                    </a:lnTo>
                    <a:cubicBezTo>
                      <a:pt x="25" y="14"/>
                      <a:pt x="31" y="9"/>
                      <a:pt x="37" y="5"/>
                    </a:cubicBezTo>
                    <a:cubicBezTo>
                      <a:pt x="44" y="2"/>
                      <a:pt x="52" y="0"/>
                      <a:pt x="62" y="0"/>
                    </a:cubicBezTo>
                    <a:cubicBezTo>
                      <a:pt x="64" y="0"/>
                      <a:pt x="65" y="0"/>
                      <a:pt x="67" y="0"/>
                    </a:cubicBezTo>
                    <a:cubicBezTo>
                      <a:pt x="68" y="0"/>
                      <a:pt x="70" y="1"/>
                      <a:pt x="72" y="1"/>
                    </a:cubicBez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28">
                <a:extLst>
                  <a:ext uri="{FF2B5EF4-FFF2-40B4-BE49-F238E27FC236}">
                    <a16:creationId xmlns:a16="http://schemas.microsoft.com/office/drawing/2014/main" id="{894BB494-35AF-4265-9CAB-24E9D060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317"/>
                <a:ext cx="693" cy="226"/>
              </a:xfrm>
              <a:custGeom>
                <a:avLst/>
                <a:gdLst>
                  <a:gd name="T0" fmla="*/ 0 w 1839"/>
                  <a:gd name="T1" fmla="*/ 599 h 599"/>
                  <a:gd name="T2" fmla="*/ 0 w 1839"/>
                  <a:gd name="T3" fmla="*/ 0 h 599"/>
                  <a:gd name="T4" fmla="*/ 1839 w 1839"/>
                  <a:gd name="T5" fmla="*/ 0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39" h="599">
                    <a:moveTo>
                      <a:pt x="0" y="599"/>
                    </a:moveTo>
                    <a:cubicBezTo>
                      <a:pt x="9" y="259"/>
                      <a:pt x="0" y="0"/>
                      <a:pt x="0" y="0"/>
                    </a:cubicBezTo>
                    <a:lnTo>
                      <a:pt x="1839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29">
                <a:extLst>
                  <a:ext uri="{FF2B5EF4-FFF2-40B4-BE49-F238E27FC236}">
                    <a16:creationId xmlns:a16="http://schemas.microsoft.com/office/drawing/2014/main" id="{9B3FE45C-5E4F-43B4-A698-7DA3CBDFE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466"/>
                <a:ext cx="43" cy="77"/>
              </a:xfrm>
              <a:custGeom>
                <a:avLst/>
                <a:gdLst>
                  <a:gd name="T0" fmla="*/ 56 w 115"/>
                  <a:gd name="T1" fmla="*/ 59 h 203"/>
                  <a:gd name="T2" fmla="*/ 0 w 115"/>
                  <a:gd name="T3" fmla="*/ 0 h 203"/>
                  <a:gd name="T4" fmla="*/ 52 w 115"/>
                  <a:gd name="T5" fmla="*/ 203 h 203"/>
                  <a:gd name="T6" fmla="*/ 115 w 115"/>
                  <a:gd name="T7" fmla="*/ 3 h 203"/>
                  <a:gd name="T8" fmla="*/ 56 w 115"/>
                  <a:gd name="T9" fmla="*/ 5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203">
                    <a:moveTo>
                      <a:pt x="56" y="59"/>
                    </a:moveTo>
                    <a:lnTo>
                      <a:pt x="0" y="0"/>
                    </a:lnTo>
                    <a:lnTo>
                      <a:pt x="52" y="203"/>
                    </a:lnTo>
                    <a:lnTo>
                      <a:pt x="115" y="3"/>
                    </a:lnTo>
                    <a:lnTo>
                      <a:pt x="56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30">
                <a:extLst>
                  <a:ext uri="{FF2B5EF4-FFF2-40B4-BE49-F238E27FC236}">
                    <a16:creationId xmlns:a16="http://schemas.microsoft.com/office/drawing/2014/main" id="{7FDD45C2-0170-42C5-84BD-13168D4AA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295"/>
                <a:ext cx="76" cy="44"/>
              </a:xfrm>
              <a:custGeom>
                <a:avLst/>
                <a:gdLst>
                  <a:gd name="T0" fmla="*/ 57 w 201"/>
                  <a:gd name="T1" fmla="*/ 57 h 115"/>
                  <a:gd name="T2" fmla="*/ 0 w 201"/>
                  <a:gd name="T3" fmla="*/ 115 h 115"/>
                  <a:gd name="T4" fmla="*/ 201 w 201"/>
                  <a:gd name="T5" fmla="*/ 57 h 115"/>
                  <a:gd name="T6" fmla="*/ 0 w 201"/>
                  <a:gd name="T7" fmla="*/ 0 h 115"/>
                  <a:gd name="T8" fmla="*/ 57 w 201"/>
                  <a:gd name="T9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15">
                    <a:moveTo>
                      <a:pt x="57" y="57"/>
                    </a:moveTo>
                    <a:lnTo>
                      <a:pt x="0" y="115"/>
                    </a:lnTo>
                    <a:lnTo>
                      <a:pt x="201" y="57"/>
                    </a:lnTo>
                    <a:lnTo>
                      <a:pt x="0" y="0"/>
                    </a:lnTo>
                    <a:lnTo>
                      <a:pt x="5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131">
                <a:extLst>
                  <a:ext uri="{FF2B5EF4-FFF2-40B4-BE49-F238E27FC236}">
                    <a16:creationId xmlns:a16="http://schemas.microsoft.com/office/drawing/2014/main" id="{76E0BAAD-1DB9-43AC-8F06-62E401C8E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" y="1636"/>
                <a:ext cx="917" cy="231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32">
                <a:extLst>
                  <a:ext uri="{FF2B5EF4-FFF2-40B4-BE49-F238E27FC236}">
                    <a16:creationId xmlns:a16="http://schemas.microsoft.com/office/drawing/2014/main" id="{A7F214B9-56F9-459C-A09E-DC91077CE1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0" y="1658"/>
                <a:ext cx="44" cy="62"/>
              </a:xfrm>
              <a:custGeom>
                <a:avLst/>
                <a:gdLst>
                  <a:gd name="T0" fmla="*/ 23 w 117"/>
                  <a:gd name="T1" fmla="*/ 85 h 164"/>
                  <a:gd name="T2" fmla="*/ 23 w 117"/>
                  <a:gd name="T3" fmla="*/ 145 h 164"/>
                  <a:gd name="T4" fmla="*/ 58 w 117"/>
                  <a:gd name="T5" fmla="*/ 145 h 164"/>
                  <a:gd name="T6" fmla="*/ 85 w 117"/>
                  <a:gd name="T7" fmla="*/ 138 h 164"/>
                  <a:gd name="T8" fmla="*/ 93 w 117"/>
                  <a:gd name="T9" fmla="*/ 115 h 164"/>
                  <a:gd name="T10" fmla="*/ 85 w 117"/>
                  <a:gd name="T11" fmla="*/ 93 h 164"/>
                  <a:gd name="T12" fmla="*/ 58 w 117"/>
                  <a:gd name="T13" fmla="*/ 85 h 164"/>
                  <a:gd name="T14" fmla="*/ 23 w 117"/>
                  <a:gd name="T15" fmla="*/ 85 h 164"/>
                  <a:gd name="T16" fmla="*/ 23 w 117"/>
                  <a:gd name="T17" fmla="*/ 18 h 164"/>
                  <a:gd name="T18" fmla="*/ 23 w 117"/>
                  <a:gd name="T19" fmla="*/ 67 h 164"/>
                  <a:gd name="T20" fmla="*/ 55 w 117"/>
                  <a:gd name="T21" fmla="*/ 67 h 164"/>
                  <a:gd name="T22" fmla="*/ 80 w 117"/>
                  <a:gd name="T23" fmla="*/ 61 h 164"/>
                  <a:gd name="T24" fmla="*/ 88 w 117"/>
                  <a:gd name="T25" fmla="*/ 42 h 164"/>
                  <a:gd name="T26" fmla="*/ 80 w 117"/>
                  <a:gd name="T27" fmla="*/ 24 h 164"/>
                  <a:gd name="T28" fmla="*/ 55 w 117"/>
                  <a:gd name="T29" fmla="*/ 18 h 164"/>
                  <a:gd name="T30" fmla="*/ 23 w 117"/>
                  <a:gd name="T31" fmla="*/ 18 h 164"/>
                  <a:gd name="T32" fmla="*/ 0 w 117"/>
                  <a:gd name="T33" fmla="*/ 0 h 164"/>
                  <a:gd name="T34" fmla="*/ 57 w 117"/>
                  <a:gd name="T35" fmla="*/ 0 h 164"/>
                  <a:gd name="T36" fmla="*/ 96 w 117"/>
                  <a:gd name="T37" fmla="*/ 10 h 164"/>
                  <a:gd name="T38" fmla="*/ 110 w 117"/>
                  <a:gd name="T39" fmla="*/ 40 h 164"/>
                  <a:gd name="T40" fmla="*/ 103 w 117"/>
                  <a:gd name="T41" fmla="*/ 64 h 164"/>
                  <a:gd name="T42" fmla="*/ 82 w 117"/>
                  <a:gd name="T43" fmla="*/ 75 h 164"/>
                  <a:gd name="T44" fmla="*/ 108 w 117"/>
                  <a:gd name="T45" fmla="*/ 90 h 164"/>
                  <a:gd name="T46" fmla="*/ 117 w 117"/>
                  <a:gd name="T47" fmla="*/ 118 h 164"/>
                  <a:gd name="T48" fmla="*/ 102 w 117"/>
                  <a:gd name="T49" fmla="*/ 152 h 164"/>
                  <a:gd name="T50" fmla="*/ 59 w 117"/>
                  <a:gd name="T51" fmla="*/ 164 h 164"/>
                  <a:gd name="T52" fmla="*/ 0 w 117"/>
                  <a:gd name="T53" fmla="*/ 164 h 164"/>
                  <a:gd name="T54" fmla="*/ 0 w 117"/>
                  <a:gd name="T5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7" h="164">
                    <a:moveTo>
                      <a:pt x="23" y="85"/>
                    </a:moveTo>
                    <a:lnTo>
                      <a:pt x="23" y="145"/>
                    </a:lnTo>
                    <a:lnTo>
                      <a:pt x="58" y="145"/>
                    </a:lnTo>
                    <a:cubicBezTo>
                      <a:pt x="70" y="145"/>
                      <a:pt x="79" y="143"/>
                      <a:pt x="85" y="138"/>
                    </a:cubicBezTo>
                    <a:cubicBezTo>
                      <a:pt x="91" y="133"/>
                      <a:pt x="93" y="125"/>
                      <a:pt x="93" y="115"/>
                    </a:cubicBezTo>
                    <a:cubicBezTo>
                      <a:pt x="93" y="105"/>
                      <a:pt x="91" y="97"/>
                      <a:pt x="85" y="93"/>
                    </a:cubicBezTo>
                    <a:cubicBezTo>
                      <a:pt x="79" y="88"/>
                      <a:pt x="70" y="85"/>
                      <a:pt x="58" y="85"/>
                    </a:cubicBezTo>
                    <a:lnTo>
                      <a:pt x="23" y="85"/>
                    </a:lnTo>
                    <a:close/>
                    <a:moveTo>
                      <a:pt x="23" y="18"/>
                    </a:moveTo>
                    <a:lnTo>
                      <a:pt x="23" y="67"/>
                    </a:lnTo>
                    <a:lnTo>
                      <a:pt x="55" y="67"/>
                    </a:lnTo>
                    <a:cubicBezTo>
                      <a:pt x="66" y="67"/>
                      <a:pt x="74" y="65"/>
                      <a:pt x="80" y="61"/>
                    </a:cubicBezTo>
                    <a:cubicBezTo>
                      <a:pt x="85" y="57"/>
                      <a:pt x="88" y="51"/>
                      <a:pt x="88" y="42"/>
                    </a:cubicBezTo>
                    <a:cubicBezTo>
                      <a:pt x="88" y="34"/>
                      <a:pt x="85" y="28"/>
                      <a:pt x="80" y="24"/>
                    </a:cubicBezTo>
                    <a:cubicBezTo>
                      <a:pt x="74" y="20"/>
                      <a:pt x="66" y="18"/>
                      <a:pt x="55" y="18"/>
                    </a:cubicBezTo>
                    <a:lnTo>
                      <a:pt x="23" y="18"/>
                    </a:lnTo>
                    <a:close/>
                    <a:moveTo>
                      <a:pt x="0" y="0"/>
                    </a:moveTo>
                    <a:lnTo>
                      <a:pt x="57" y="0"/>
                    </a:lnTo>
                    <a:cubicBezTo>
                      <a:pt x="74" y="0"/>
                      <a:pt x="87" y="3"/>
                      <a:pt x="96" y="10"/>
                    </a:cubicBezTo>
                    <a:cubicBezTo>
                      <a:pt x="105" y="17"/>
                      <a:pt x="110" y="27"/>
                      <a:pt x="110" y="40"/>
                    </a:cubicBezTo>
                    <a:cubicBezTo>
                      <a:pt x="110" y="50"/>
                      <a:pt x="108" y="58"/>
                      <a:pt x="103" y="64"/>
                    </a:cubicBezTo>
                    <a:cubicBezTo>
                      <a:pt x="98" y="70"/>
                      <a:pt x="91" y="74"/>
                      <a:pt x="82" y="75"/>
                    </a:cubicBezTo>
                    <a:cubicBezTo>
                      <a:pt x="93" y="77"/>
                      <a:pt x="102" y="82"/>
                      <a:pt x="108" y="90"/>
                    </a:cubicBezTo>
                    <a:cubicBezTo>
                      <a:pt x="114" y="97"/>
                      <a:pt x="117" y="106"/>
                      <a:pt x="117" y="118"/>
                    </a:cubicBezTo>
                    <a:cubicBezTo>
                      <a:pt x="117" y="132"/>
                      <a:pt x="112" y="144"/>
                      <a:pt x="102" y="152"/>
                    </a:cubicBezTo>
                    <a:cubicBezTo>
                      <a:pt x="92" y="160"/>
                      <a:pt x="78" y="164"/>
                      <a:pt x="59" y="164"/>
                    </a:cubicBez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33">
                <a:extLst>
                  <a:ext uri="{FF2B5EF4-FFF2-40B4-BE49-F238E27FC236}">
                    <a16:creationId xmlns:a16="http://schemas.microsoft.com/office/drawing/2014/main" id="{5564A082-0E31-4A9D-A01A-3A1E088A7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1672"/>
                <a:ext cx="27" cy="48"/>
              </a:xfrm>
              <a:custGeom>
                <a:avLst/>
                <a:gdLst>
                  <a:gd name="T0" fmla="*/ 72 w 72"/>
                  <a:gd name="T1" fmla="*/ 21 h 126"/>
                  <a:gd name="T2" fmla="*/ 65 w 72"/>
                  <a:gd name="T3" fmla="*/ 19 h 126"/>
                  <a:gd name="T4" fmla="*/ 56 w 72"/>
                  <a:gd name="T5" fmla="*/ 18 h 126"/>
                  <a:gd name="T6" fmla="*/ 30 w 72"/>
                  <a:gd name="T7" fmla="*/ 29 h 126"/>
                  <a:gd name="T8" fmla="*/ 20 w 72"/>
                  <a:gd name="T9" fmla="*/ 61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2 h 126"/>
                  <a:gd name="T16" fmla="*/ 20 w 72"/>
                  <a:gd name="T17" fmla="*/ 2 h 126"/>
                  <a:gd name="T18" fmla="*/ 20 w 72"/>
                  <a:gd name="T19" fmla="*/ 22 h 126"/>
                  <a:gd name="T20" fmla="*/ 37 w 72"/>
                  <a:gd name="T21" fmla="*/ 5 h 126"/>
                  <a:gd name="T22" fmla="*/ 62 w 72"/>
                  <a:gd name="T23" fmla="*/ 0 h 126"/>
                  <a:gd name="T24" fmla="*/ 67 w 72"/>
                  <a:gd name="T25" fmla="*/ 0 h 126"/>
                  <a:gd name="T26" fmla="*/ 72 w 72"/>
                  <a:gd name="T27" fmla="*/ 1 h 126"/>
                  <a:gd name="T28" fmla="*/ 72 w 72"/>
                  <a:gd name="T29" fmla="*/ 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1"/>
                    </a:moveTo>
                    <a:cubicBezTo>
                      <a:pt x="70" y="20"/>
                      <a:pt x="67" y="19"/>
                      <a:pt x="65" y="19"/>
                    </a:cubicBezTo>
                    <a:cubicBezTo>
                      <a:pt x="62" y="18"/>
                      <a:pt x="59" y="18"/>
                      <a:pt x="56" y="18"/>
                    </a:cubicBezTo>
                    <a:cubicBezTo>
                      <a:pt x="45" y="18"/>
                      <a:pt x="36" y="21"/>
                      <a:pt x="30" y="29"/>
                    </a:cubicBezTo>
                    <a:cubicBezTo>
                      <a:pt x="24" y="36"/>
                      <a:pt x="20" y="47"/>
                      <a:pt x="20" y="61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2"/>
                    </a:lnTo>
                    <a:cubicBezTo>
                      <a:pt x="25" y="14"/>
                      <a:pt x="30" y="9"/>
                      <a:pt x="37" y="5"/>
                    </a:cubicBezTo>
                    <a:cubicBezTo>
                      <a:pt x="44" y="1"/>
                      <a:pt x="52" y="0"/>
                      <a:pt x="62" y="0"/>
                    </a:cubicBezTo>
                    <a:cubicBezTo>
                      <a:pt x="63" y="0"/>
                      <a:pt x="65" y="0"/>
                      <a:pt x="67" y="0"/>
                    </a:cubicBezTo>
                    <a:cubicBezTo>
                      <a:pt x="68" y="0"/>
                      <a:pt x="70" y="0"/>
                      <a:pt x="72" y="1"/>
                    </a:cubicBez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34">
                <a:extLst>
                  <a:ext uri="{FF2B5EF4-FFF2-40B4-BE49-F238E27FC236}">
                    <a16:creationId xmlns:a16="http://schemas.microsoft.com/office/drawing/2014/main" id="{3AF83A4A-5558-4B9C-94FE-9E180B1BB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0" y="1672"/>
                <a:ext cx="39" cy="49"/>
              </a:xfrm>
              <a:custGeom>
                <a:avLst/>
                <a:gdLst>
                  <a:gd name="T0" fmla="*/ 63 w 104"/>
                  <a:gd name="T1" fmla="*/ 64 h 129"/>
                  <a:gd name="T2" fmla="*/ 29 w 104"/>
                  <a:gd name="T3" fmla="*/ 69 h 129"/>
                  <a:gd name="T4" fmla="*/ 20 w 104"/>
                  <a:gd name="T5" fmla="*/ 88 h 129"/>
                  <a:gd name="T6" fmla="*/ 27 w 104"/>
                  <a:gd name="T7" fmla="*/ 106 h 129"/>
                  <a:gd name="T8" fmla="*/ 46 w 104"/>
                  <a:gd name="T9" fmla="*/ 112 h 129"/>
                  <a:gd name="T10" fmla="*/ 73 w 104"/>
                  <a:gd name="T11" fmla="*/ 100 h 129"/>
                  <a:gd name="T12" fmla="*/ 83 w 104"/>
                  <a:gd name="T13" fmla="*/ 68 h 129"/>
                  <a:gd name="T14" fmla="*/ 83 w 104"/>
                  <a:gd name="T15" fmla="*/ 64 h 129"/>
                  <a:gd name="T16" fmla="*/ 63 w 104"/>
                  <a:gd name="T17" fmla="*/ 64 h 129"/>
                  <a:gd name="T18" fmla="*/ 104 w 104"/>
                  <a:gd name="T19" fmla="*/ 55 h 129"/>
                  <a:gd name="T20" fmla="*/ 104 w 104"/>
                  <a:gd name="T21" fmla="*/ 126 h 129"/>
                  <a:gd name="T22" fmla="*/ 83 w 104"/>
                  <a:gd name="T23" fmla="*/ 126 h 129"/>
                  <a:gd name="T24" fmla="*/ 83 w 104"/>
                  <a:gd name="T25" fmla="*/ 107 h 129"/>
                  <a:gd name="T26" fmla="*/ 66 w 104"/>
                  <a:gd name="T27" fmla="*/ 123 h 129"/>
                  <a:gd name="T28" fmla="*/ 41 w 104"/>
                  <a:gd name="T29" fmla="*/ 129 h 129"/>
                  <a:gd name="T30" fmla="*/ 11 w 104"/>
                  <a:gd name="T31" fmla="*/ 118 h 129"/>
                  <a:gd name="T32" fmla="*/ 0 w 104"/>
                  <a:gd name="T33" fmla="*/ 90 h 129"/>
                  <a:gd name="T34" fmla="*/ 14 w 104"/>
                  <a:gd name="T35" fmla="*/ 58 h 129"/>
                  <a:gd name="T36" fmla="*/ 55 w 104"/>
                  <a:gd name="T37" fmla="*/ 48 h 129"/>
                  <a:gd name="T38" fmla="*/ 83 w 104"/>
                  <a:gd name="T39" fmla="*/ 48 h 129"/>
                  <a:gd name="T40" fmla="*/ 83 w 104"/>
                  <a:gd name="T41" fmla="*/ 46 h 129"/>
                  <a:gd name="T42" fmla="*/ 74 w 104"/>
                  <a:gd name="T43" fmla="*/ 24 h 129"/>
                  <a:gd name="T44" fmla="*/ 49 w 104"/>
                  <a:gd name="T45" fmla="*/ 17 h 129"/>
                  <a:gd name="T46" fmla="*/ 28 w 104"/>
                  <a:gd name="T47" fmla="*/ 19 h 129"/>
                  <a:gd name="T48" fmla="*/ 9 w 104"/>
                  <a:gd name="T49" fmla="*/ 27 h 129"/>
                  <a:gd name="T50" fmla="*/ 9 w 104"/>
                  <a:gd name="T51" fmla="*/ 8 h 129"/>
                  <a:gd name="T52" fmla="*/ 30 w 104"/>
                  <a:gd name="T53" fmla="*/ 2 h 129"/>
                  <a:gd name="T54" fmla="*/ 51 w 104"/>
                  <a:gd name="T55" fmla="*/ 0 h 129"/>
                  <a:gd name="T56" fmla="*/ 90 w 104"/>
                  <a:gd name="T57" fmla="*/ 13 h 129"/>
                  <a:gd name="T58" fmla="*/ 104 w 104"/>
                  <a:gd name="T59" fmla="*/ 5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9">
                    <a:moveTo>
                      <a:pt x="63" y="64"/>
                    </a:moveTo>
                    <a:cubicBezTo>
                      <a:pt x="47" y="64"/>
                      <a:pt x="36" y="66"/>
                      <a:pt x="29" y="69"/>
                    </a:cubicBezTo>
                    <a:cubicBezTo>
                      <a:pt x="23" y="73"/>
                      <a:pt x="20" y="79"/>
                      <a:pt x="20" y="88"/>
                    </a:cubicBezTo>
                    <a:cubicBezTo>
                      <a:pt x="20" y="96"/>
                      <a:pt x="22" y="101"/>
                      <a:pt x="27" y="106"/>
                    </a:cubicBezTo>
                    <a:cubicBezTo>
                      <a:pt x="32" y="110"/>
                      <a:pt x="38" y="112"/>
                      <a:pt x="46" y="112"/>
                    </a:cubicBezTo>
                    <a:cubicBezTo>
                      <a:pt x="58" y="112"/>
                      <a:pt x="67" y="108"/>
                      <a:pt x="73" y="100"/>
                    </a:cubicBezTo>
                    <a:cubicBezTo>
                      <a:pt x="80" y="92"/>
                      <a:pt x="83" y="81"/>
                      <a:pt x="83" y="68"/>
                    </a:cubicBezTo>
                    <a:lnTo>
                      <a:pt x="83" y="64"/>
                    </a:lnTo>
                    <a:lnTo>
                      <a:pt x="63" y="64"/>
                    </a:lnTo>
                    <a:close/>
                    <a:moveTo>
                      <a:pt x="104" y="55"/>
                    </a:moveTo>
                    <a:lnTo>
                      <a:pt x="104" y="126"/>
                    </a:lnTo>
                    <a:lnTo>
                      <a:pt x="83" y="126"/>
                    </a:lnTo>
                    <a:lnTo>
                      <a:pt x="83" y="107"/>
                    </a:lnTo>
                    <a:cubicBezTo>
                      <a:pt x="79" y="114"/>
                      <a:pt x="73" y="120"/>
                      <a:pt x="66" y="123"/>
                    </a:cubicBezTo>
                    <a:cubicBezTo>
                      <a:pt x="59" y="127"/>
                      <a:pt x="51" y="129"/>
                      <a:pt x="41" y="129"/>
                    </a:cubicBezTo>
                    <a:cubicBezTo>
                      <a:pt x="28" y="129"/>
                      <a:pt x="18" y="125"/>
                      <a:pt x="11" y="118"/>
                    </a:cubicBezTo>
                    <a:cubicBezTo>
                      <a:pt x="3" y="111"/>
                      <a:pt x="0" y="102"/>
                      <a:pt x="0" y="90"/>
                    </a:cubicBezTo>
                    <a:cubicBezTo>
                      <a:pt x="0" y="76"/>
                      <a:pt x="4" y="65"/>
                      <a:pt x="14" y="58"/>
                    </a:cubicBezTo>
                    <a:cubicBezTo>
                      <a:pt x="23" y="51"/>
                      <a:pt x="37" y="48"/>
                      <a:pt x="55" y="48"/>
                    </a:cubicBezTo>
                    <a:lnTo>
                      <a:pt x="83" y="48"/>
                    </a:lnTo>
                    <a:lnTo>
                      <a:pt x="83" y="46"/>
                    </a:lnTo>
                    <a:cubicBezTo>
                      <a:pt x="83" y="37"/>
                      <a:pt x="80" y="29"/>
                      <a:pt x="74" y="24"/>
                    </a:cubicBezTo>
                    <a:cubicBezTo>
                      <a:pt x="68" y="19"/>
                      <a:pt x="60" y="17"/>
                      <a:pt x="49" y="17"/>
                    </a:cubicBezTo>
                    <a:cubicBezTo>
                      <a:pt x="41" y="17"/>
                      <a:pt x="35" y="18"/>
                      <a:pt x="28" y="19"/>
                    </a:cubicBezTo>
                    <a:cubicBezTo>
                      <a:pt x="21" y="21"/>
                      <a:pt x="15" y="23"/>
                      <a:pt x="9" y="27"/>
                    </a:cubicBezTo>
                    <a:lnTo>
                      <a:pt x="9" y="8"/>
                    </a:lnTo>
                    <a:cubicBezTo>
                      <a:pt x="16" y="5"/>
                      <a:pt x="23" y="3"/>
                      <a:pt x="30" y="2"/>
                    </a:cubicBezTo>
                    <a:cubicBezTo>
                      <a:pt x="37" y="0"/>
                      <a:pt x="44" y="0"/>
                      <a:pt x="51" y="0"/>
                    </a:cubicBezTo>
                    <a:cubicBezTo>
                      <a:pt x="68" y="0"/>
                      <a:pt x="82" y="4"/>
                      <a:pt x="90" y="13"/>
                    </a:cubicBezTo>
                    <a:cubicBezTo>
                      <a:pt x="99" y="23"/>
                      <a:pt x="104" y="37"/>
                      <a:pt x="104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35">
                <a:extLst>
                  <a:ext uri="{FF2B5EF4-FFF2-40B4-BE49-F238E27FC236}">
                    <a16:creationId xmlns:a16="http://schemas.microsoft.com/office/drawing/2014/main" id="{7150B0E4-6D75-44BA-AE21-75EAA91A1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" y="1672"/>
                <a:ext cx="39" cy="48"/>
              </a:xfrm>
              <a:custGeom>
                <a:avLst/>
                <a:gdLst>
                  <a:gd name="T0" fmla="*/ 103 w 103"/>
                  <a:gd name="T1" fmla="*/ 51 h 126"/>
                  <a:gd name="T2" fmla="*/ 103 w 103"/>
                  <a:gd name="T3" fmla="*/ 126 h 126"/>
                  <a:gd name="T4" fmla="*/ 82 w 103"/>
                  <a:gd name="T5" fmla="*/ 126 h 126"/>
                  <a:gd name="T6" fmla="*/ 82 w 103"/>
                  <a:gd name="T7" fmla="*/ 52 h 126"/>
                  <a:gd name="T8" fmla="*/ 76 w 103"/>
                  <a:gd name="T9" fmla="*/ 26 h 126"/>
                  <a:gd name="T10" fmla="*/ 55 w 103"/>
                  <a:gd name="T11" fmla="*/ 17 h 126"/>
                  <a:gd name="T12" fmla="*/ 29 w 103"/>
                  <a:gd name="T13" fmla="*/ 28 h 126"/>
                  <a:gd name="T14" fmla="*/ 20 w 103"/>
                  <a:gd name="T15" fmla="*/ 56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2 h 126"/>
                  <a:gd name="T22" fmla="*/ 20 w 103"/>
                  <a:gd name="T23" fmla="*/ 2 h 126"/>
                  <a:gd name="T24" fmla="*/ 20 w 103"/>
                  <a:gd name="T25" fmla="*/ 22 h 126"/>
                  <a:gd name="T26" fmla="*/ 37 w 103"/>
                  <a:gd name="T27" fmla="*/ 5 h 126"/>
                  <a:gd name="T28" fmla="*/ 60 w 103"/>
                  <a:gd name="T29" fmla="*/ 0 h 126"/>
                  <a:gd name="T30" fmla="*/ 92 w 103"/>
                  <a:gd name="T31" fmla="*/ 13 h 126"/>
                  <a:gd name="T32" fmla="*/ 103 w 103"/>
                  <a:gd name="T33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1"/>
                    </a:moveTo>
                    <a:lnTo>
                      <a:pt x="103" y="126"/>
                    </a:lnTo>
                    <a:lnTo>
                      <a:pt x="82" y="126"/>
                    </a:lnTo>
                    <a:lnTo>
                      <a:pt x="82" y="52"/>
                    </a:lnTo>
                    <a:cubicBezTo>
                      <a:pt x="82" y="40"/>
                      <a:pt x="80" y="32"/>
                      <a:pt x="76" y="26"/>
                    </a:cubicBezTo>
                    <a:cubicBezTo>
                      <a:pt x="71" y="20"/>
                      <a:pt x="64" y="17"/>
                      <a:pt x="55" y="17"/>
                    </a:cubicBezTo>
                    <a:cubicBezTo>
                      <a:pt x="44" y="17"/>
                      <a:pt x="36" y="21"/>
                      <a:pt x="29" y="28"/>
                    </a:cubicBezTo>
                    <a:cubicBezTo>
                      <a:pt x="23" y="34"/>
                      <a:pt x="20" y="44"/>
                      <a:pt x="20" y="56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2"/>
                    </a:lnTo>
                    <a:cubicBezTo>
                      <a:pt x="25" y="14"/>
                      <a:pt x="30" y="9"/>
                      <a:pt x="37" y="5"/>
                    </a:cubicBezTo>
                    <a:cubicBezTo>
                      <a:pt x="43" y="1"/>
                      <a:pt x="51" y="0"/>
                      <a:pt x="60" y="0"/>
                    </a:cubicBezTo>
                    <a:cubicBezTo>
                      <a:pt x="74" y="0"/>
                      <a:pt x="84" y="4"/>
                      <a:pt x="92" y="13"/>
                    </a:cubicBezTo>
                    <a:cubicBezTo>
                      <a:pt x="99" y="21"/>
                      <a:pt x="103" y="34"/>
                      <a:pt x="103" y="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36">
                <a:extLst>
                  <a:ext uri="{FF2B5EF4-FFF2-40B4-BE49-F238E27FC236}">
                    <a16:creationId xmlns:a16="http://schemas.microsoft.com/office/drawing/2014/main" id="{ED586B81-BA3A-46F9-86E4-E0315DEB5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1672"/>
                <a:ext cx="36" cy="49"/>
              </a:xfrm>
              <a:custGeom>
                <a:avLst/>
                <a:gdLst>
                  <a:gd name="T0" fmla="*/ 97 w 97"/>
                  <a:gd name="T1" fmla="*/ 7 h 129"/>
                  <a:gd name="T2" fmla="*/ 97 w 97"/>
                  <a:gd name="T3" fmla="*/ 26 h 129"/>
                  <a:gd name="T4" fmla="*/ 80 w 97"/>
                  <a:gd name="T5" fmla="*/ 19 h 129"/>
                  <a:gd name="T6" fmla="*/ 63 w 97"/>
                  <a:gd name="T7" fmla="*/ 17 h 129"/>
                  <a:gd name="T8" fmla="*/ 32 w 97"/>
                  <a:gd name="T9" fmla="*/ 29 h 129"/>
                  <a:gd name="T10" fmla="*/ 21 w 97"/>
                  <a:gd name="T11" fmla="*/ 64 h 129"/>
                  <a:gd name="T12" fmla="*/ 32 w 97"/>
                  <a:gd name="T13" fmla="*/ 99 h 129"/>
                  <a:gd name="T14" fmla="*/ 63 w 97"/>
                  <a:gd name="T15" fmla="*/ 112 h 129"/>
                  <a:gd name="T16" fmla="*/ 80 w 97"/>
                  <a:gd name="T17" fmla="*/ 109 h 129"/>
                  <a:gd name="T18" fmla="*/ 97 w 97"/>
                  <a:gd name="T19" fmla="*/ 102 h 129"/>
                  <a:gd name="T20" fmla="*/ 97 w 97"/>
                  <a:gd name="T21" fmla="*/ 121 h 129"/>
                  <a:gd name="T22" fmla="*/ 80 w 97"/>
                  <a:gd name="T23" fmla="*/ 127 h 129"/>
                  <a:gd name="T24" fmla="*/ 61 w 97"/>
                  <a:gd name="T25" fmla="*/ 129 h 129"/>
                  <a:gd name="T26" fmla="*/ 16 w 97"/>
                  <a:gd name="T27" fmla="*/ 111 h 129"/>
                  <a:gd name="T28" fmla="*/ 0 w 97"/>
                  <a:gd name="T29" fmla="*/ 64 h 129"/>
                  <a:gd name="T30" fmla="*/ 17 w 97"/>
                  <a:gd name="T31" fmla="*/ 17 h 129"/>
                  <a:gd name="T32" fmla="*/ 62 w 97"/>
                  <a:gd name="T33" fmla="*/ 0 h 129"/>
                  <a:gd name="T34" fmla="*/ 80 w 97"/>
                  <a:gd name="T35" fmla="*/ 2 h 129"/>
                  <a:gd name="T36" fmla="*/ 97 w 97"/>
                  <a:gd name="T3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29">
                    <a:moveTo>
                      <a:pt x="97" y="7"/>
                    </a:moveTo>
                    <a:lnTo>
                      <a:pt x="97" y="26"/>
                    </a:lnTo>
                    <a:cubicBezTo>
                      <a:pt x="92" y="23"/>
                      <a:pt x="86" y="21"/>
                      <a:pt x="80" y="19"/>
                    </a:cubicBezTo>
                    <a:cubicBezTo>
                      <a:pt x="75" y="17"/>
                      <a:pt x="69" y="17"/>
                      <a:pt x="63" y="17"/>
                    </a:cubicBezTo>
                    <a:cubicBezTo>
                      <a:pt x="50" y="17"/>
                      <a:pt x="40" y="21"/>
                      <a:pt x="32" y="29"/>
                    </a:cubicBezTo>
                    <a:cubicBezTo>
                      <a:pt x="25" y="37"/>
                      <a:pt x="21" y="49"/>
                      <a:pt x="21" y="64"/>
                    </a:cubicBezTo>
                    <a:cubicBezTo>
                      <a:pt x="21" y="79"/>
                      <a:pt x="25" y="91"/>
                      <a:pt x="32" y="99"/>
                    </a:cubicBezTo>
                    <a:cubicBezTo>
                      <a:pt x="40" y="107"/>
                      <a:pt x="50" y="112"/>
                      <a:pt x="63" y="112"/>
                    </a:cubicBezTo>
                    <a:cubicBezTo>
                      <a:pt x="69" y="112"/>
                      <a:pt x="75" y="111"/>
                      <a:pt x="80" y="109"/>
                    </a:cubicBezTo>
                    <a:cubicBezTo>
                      <a:pt x="86" y="108"/>
                      <a:pt x="92" y="105"/>
                      <a:pt x="97" y="102"/>
                    </a:cubicBezTo>
                    <a:lnTo>
                      <a:pt x="97" y="121"/>
                    </a:lnTo>
                    <a:cubicBezTo>
                      <a:pt x="92" y="123"/>
                      <a:pt x="86" y="125"/>
                      <a:pt x="80" y="127"/>
                    </a:cubicBezTo>
                    <a:cubicBezTo>
                      <a:pt x="74" y="128"/>
                      <a:pt x="67" y="129"/>
                      <a:pt x="61" y="129"/>
                    </a:cubicBezTo>
                    <a:cubicBezTo>
                      <a:pt x="42" y="129"/>
                      <a:pt x="27" y="123"/>
                      <a:pt x="16" y="111"/>
                    </a:cubicBezTo>
                    <a:cubicBezTo>
                      <a:pt x="6" y="100"/>
                      <a:pt x="0" y="84"/>
                      <a:pt x="0" y="64"/>
                    </a:cubicBezTo>
                    <a:cubicBezTo>
                      <a:pt x="0" y="44"/>
                      <a:pt x="6" y="28"/>
                      <a:pt x="17" y="17"/>
                    </a:cubicBezTo>
                    <a:cubicBezTo>
                      <a:pt x="28" y="5"/>
                      <a:pt x="43" y="0"/>
                      <a:pt x="62" y="0"/>
                    </a:cubicBezTo>
                    <a:cubicBezTo>
                      <a:pt x="68" y="0"/>
                      <a:pt x="74" y="0"/>
                      <a:pt x="80" y="2"/>
                    </a:cubicBezTo>
                    <a:cubicBezTo>
                      <a:pt x="86" y="3"/>
                      <a:pt x="92" y="5"/>
                      <a:pt x="97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37">
                <a:extLst>
                  <a:ext uri="{FF2B5EF4-FFF2-40B4-BE49-F238E27FC236}">
                    <a16:creationId xmlns:a16="http://schemas.microsoft.com/office/drawing/2014/main" id="{83F14D73-FFDF-4F15-8AD7-CA5125FE0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1655"/>
                <a:ext cx="39" cy="65"/>
              </a:xfrm>
              <a:custGeom>
                <a:avLst/>
                <a:gdLst>
                  <a:gd name="T0" fmla="*/ 103 w 103"/>
                  <a:gd name="T1" fmla="*/ 96 h 171"/>
                  <a:gd name="T2" fmla="*/ 103 w 103"/>
                  <a:gd name="T3" fmla="*/ 171 h 171"/>
                  <a:gd name="T4" fmla="*/ 83 w 103"/>
                  <a:gd name="T5" fmla="*/ 171 h 171"/>
                  <a:gd name="T6" fmla="*/ 83 w 103"/>
                  <a:gd name="T7" fmla="*/ 97 h 171"/>
                  <a:gd name="T8" fmla="*/ 76 w 103"/>
                  <a:gd name="T9" fmla="*/ 71 h 171"/>
                  <a:gd name="T10" fmla="*/ 55 w 103"/>
                  <a:gd name="T11" fmla="*/ 62 h 171"/>
                  <a:gd name="T12" fmla="*/ 30 w 103"/>
                  <a:gd name="T13" fmla="*/ 73 h 171"/>
                  <a:gd name="T14" fmla="*/ 20 w 103"/>
                  <a:gd name="T15" fmla="*/ 101 h 171"/>
                  <a:gd name="T16" fmla="*/ 20 w 103"/>
                  <a:gd name="T17" fmla="*/ 171 h 171"/>
                  <a:gd name="T18" fmla="*/ 0 w 103"/>
                  <a:gd name="T19" fmla="*/ 171 h 171"/>
                  <a:gd name="T20" fmla="*/ 0 w 103"/>
                  <a:gd name="T21" fmla="*/ 0 h 171"/>
                  <a:gd name="T22" fmla="*/ 20 w 103"/>
                  <a:gd name="T23" fmla="*/ 0 h 171"/>
                  <a:gd name="T24" fmla="*/ 20 w 103"/>
                  <a:gd name="T25" fmla="*/ 67 h 171"/>
                  <a:gd name="T26" fmla="*/ 37 w 103"/>
                  <a:gd name="T27" fmla="*/ 50 h 171"/>
                  <a:gd name="T28" fmla="*/ 60 w 103"/>
                  <a:gd name="T29" fmla="*/ 45 h 171"/>
                  <a:gd name="T30" fmla="*/ 92 w 103"/>
                  <a:gd name="T31" fmla="*/ 58 h 171"/>
                  <a:gd name="T32" fmla="*/ 103 w 103"/>
                  <a:gd name="T33" fmla="*/ 9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71">
                    <a:moveTo>
                      <a:pt x="103" y="96"/>
                    </a:moveTo>
                    <a:lnTo>
                      <a:pt x="103" y="171"/>
                    </a:lnTo>
                    <a:lnTo>
                      <a:pt x="83" y="171"/>
                    </a:lnTo>
                    <a:lnTo>
                      <a:pt x="83" y="97"/>
                    </a:lnTo>
                    <a:cubicBezTo>
                      <a:pt x="83" y="85"/>
                      <a:pt x="80" y="77"/>
                      <a:pt x="76" y="71"/>
                    </a:cubicBezTo>
                    <a:cubicBezTo>
                      <a:pt x="71" y="65"/>
                      <a:pt x="65" y="62"/>
                      <a:pt x="55" y="62"/>
                    </a:cubicBezTo>
                    <a:cubicBezTo>
                      <a:pt x="45" y="62"/>
                      <a:pt x="36" y="66"/>
                      <a:pt x="30" y="73"/>
                    </a:cubicBezTo>
                    <a:cubicBezTo>
                      <a:pt x="23" y="79"/>
                      <a:pt x="20" y="89"/>
                      <a:pt x="20" y="101"/>
                    </a:cubicBezTo>
                    <a:lnTo>
                      <a:pt x="20" y="171"/>
                    </a:lnTo>
                    <a:lnTo>
                      <a:pt x="0" y="171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67"/>
                    </a:lnTo>
                    <a:cubicBezTo>
                      <a:pt x="25" y="59"/>
                      <a:pt x="31" y="54"/>
                      <a:pt x="37" y="50"/>
                    </a:cubicBezTo>
                    <a:cubicBezTo>
                      <a:pt x="44" y="46"/>
                      <a:pt x="51" y="45"/>
                      <a:pt x="60" y="45"/>
                    </a:cubicBezTo>
                    <a:cubicBezTo>
                      <a:pt x="74" y="45"/>
                      <a:pt x="85" y="49"/>
                      <a:pt x="92" y="58"/>
                    </a:cubicBezTo>
                    <a:cubicBezTo>
                      <a:pt x="99" y="66"/>
                      <a:pt x="103" y="79"/>
                      <a:pt x="103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38">
                <a:extLst>
                  <a:ext uri="{FF2B5EF4-FFF2-40B4-BE49-F238E27FC236}">
                    <a16:creationId xmlns:a16="http://schemas.microsoft.com/office/drawing/2014/main" id="{4927AEB2-00ED-40AB-BAD0-2064A8A9CB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2" y="1672"/>
                <a:ext cx="40" cy="49"/>
              </a:xfrm>
              <a:custGeom>
                <a:avLst/>
                <a:gdLst>
                  <a:gd name="T0" fmla="*/ 64 w 104"/>
                  <a:gd name="T1" fmla="*/ 64 h 129"/>
                  <a:gd name="T2" fmla="*/ 30 w 104"/>
                  <a:gd name="T3" fmla="*/ 69 h 129"/>
                  <a:gd name="T4" fmla="*/ 20 w 104"/>
                  <a:gd name="T5" fmla="*/ 88 h 129"/>
                  <a:gd name="T6" fmla="*/ 27 w 104"/>
                  <a:gd name="T7" fmla="*/ 106 h 129"/>
                  <a:gd name="T8" fmla="*/ 47 w 104"/>
                  <a:gd name="T9" fmla="*/ 112 h 129"/>
                  <a:gd name="T10" fmla="*/ 74 w 104"/>
                  <a:gd name="T11" fmla="*/ 100 h 129"/>
                  <a:gd name="T12" fmla="*/ 84 w 104"/>
                  <a:gd name="T13" fmla="*/ 68 h 129"/>
                  <a:gd name="T14" fmla="*/ 84 w 104"/>
                  <a:gd name="T15" fmla="*/ 64 h 129"/>
                  <a:gd name="T16" fmla="*/ 64 w 104"/>
                  <a:gd name="T17" fmla="*/ 64 h 129"/>
                  <a:gd name="T18" fmla="*/ 104 w 104"/>
                  <a:gd name="T19" fmla="*/ 55 h 129"/>
                  <a:gd name="T20" fmla="*/ 104 w 104"/>
                  <a:gd name="T21" fmla="*/ 126 h 129"/>
                  <a:gd name="T22" fmla="*/ 84 w 104"/>
                  <a:gd name="T23" fmla="*/ 126 h 129"/>
                  <a:gd name="T24" fmla="*/ 84 w 104"/>
                  <a:gd name="T25" fmla="*/ 107 h 129"/>
                  <a:gd name="T26" fmla="*/ 67 w 104"/>
                  <a:gd name="T27" fmla="*/ 123 h 129"/>
                  <a:gd name="T28" fmla="*/ 41 w 104"/>
                  <a:gd name="T29" fmla="*/ 129 h 129"/>
                  <a:gd name="T30" fmla="*/ 11 w 104"/>
                  <a:gd name="T31" fmla="*/ 118 h 129"/>
                  <a:gd name="T32" fmla="*/ 0 w 104"/>
                  <a:gd name="T33" fmla="*/ 90 h 129"/>
                  <a:gd name="T34" fmla="*/ 14 w 104"/>
                  <a:gd name="T35" fmla="*/ 58 h 129"/>
                  <a:gd name="T36" fmla="*/ 55 w 104"/>
                  <a:gd name="T37" fmla="*/ 48 h 129"/>
                  <a:gd name="T38" fmla="*/ 84 w 104"/>
                  <a:gd name="T39" fmla="*/ 48 h 129"/>
                  <a:gd name="T40" fmla="*/ 84 w 104"/>
                  <a:gd name="T41" fmla="*/ 46 h 129"/>
                  <a:gd name="T42" fmla="*/ 75 w 104"/>
                  <a:gd name="T43" fmla="*/ 24 h 129"/>
                  <a:gd name="T44" fmla="*/ 49 w 104"/>
                  <a:gd name="T45" fmla="*/ 17 h 129"/>
                  <a:gd name="T46" fmla="*/ 28 w 104"/>
                  <a:gd name="T47" fmla="*/ 19 h 129"/>
                  <a:gd name="T48" fmla="*/ 9 w 104"/>
                  <a:gd name="T49" fmla="*/ 27 h 129"/>
                  <a:gd name="T50" fmla="*/ 9 w 104"/>
                  <a:gd name="T51" fmla="*/ 8 h 129"/>
                  <a:gd name="T52" fmla="*/ 31 w 104"/>
                  <a:gd name="T53" fmla="*/ 2 h 129"/>
                  <a:gd name="T54" fmla="*/ 51 w 104"/>
                  <a:gd name="T55" fmla="*/ 0 h 129"/>
                  <a:gd name="T56" fmla="*/ 91 w 104"/>
                  <a:gd name="T57" fmla="*/ 13 h 129"/>
                  <a:gd name="T58" fmla="*/ 104 w 104"/>
                  <a:gd name="T59" fmla="*/ 5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9">
                    <a:moveTo>
                      <a:pt x="64" y="64"/>
                    </a:moveTo>
                    <a:cubicBezTo>
                      <a:pt x="47" y="64"/>
                      <a:pt x="36" y="66"/>
                      <a:pt x="30" y="69"/>
                    </a:cubicBezTo>
                    <a:cubicBezTo>
                      <a:pt x="23" y="73"/>
                      <a:pt x="20" y="79"/>
                      <a:pt x="20" y="88"/>
                    </a:cubicBezTo>
                    <a:cubicBezTo>
                      <a:pt x="20" y="96"/>
                      <a:pt x="23" y="101"/>
                      <a:pt x="27" y="106"/>
                    </a:cubicBezTo>
                    <a:cubicBezTo>
                      <a:pt x="32" y="110"/>
                      <a:pt x="39" y="112"/>
                      <a:pt x="47" y="112"/>
                    </a:cubicBezTo>
                    <a:cubicBezTo>
                      <a:pt x="58" y="112"/>
                      <a:pt x="67" y="108"/>
                      <a:pt x="74" y="100"/>
                    </a:cubicBezTo>
                    <a:cubicBezTo>
                      <a:pt x="80" y="92"/>
                      <a:pt x="84" y="81"/>
                      <a:pt x="84" y="68"/>
                    </a:cubicBezTo>
                    <a:lnTo>
                      <a:pt x="84" y="64"/>
                    </a:lnTo>
                    <a:lnTo>
                      <a:pt x="64" y="64"/>
                    </a:lnTo>
                    <a:close/>
                    <a:moveTo>
                      <a:pt x="104" y="55"/>
                    </a:moveTo>
                    <a:lnTo>
                      <a:pt x="104" y="126"/>
                    </a:lnTo>
                    <a:lnTo>
                      <a:pt x="84" y="126"/>
                    </a:lnTo>
                    <a:lnTo>
                      <a:pt x="84" y="107"/>
                    </a:lnTo>
                    <a:cubicBezTo>
                      <a:pt x="79" y="114"/>
                      <a:pt x="73" y="120"/>
                      <a:pt x="67" y="123"/>
                    </a:cubicBezTo>
                    <a:cubicBezTo>
                      <a:pt x="60" y="127"/>
                      <a:pt x="51" y="129"/>
                      <a:pt x="41" y="129"/>
                    </a:cubicBezTo>
                    <a:cubicBezTo>
                      <a:pt x="29" y="129"/>
                      <a:pt x="19" y="125"/>
                      <a:pt x="11" y="118"/>
                    </a:cubicBezTo>
                    <a:cubicBezTo>
                      <a:pt x="4" y="111"/>
                      <a:pt x="0" y="102"/>
                      <a:pt x="0" y="90"/>
                    </a:cubicBezTo>
                    <a:cubicBezTo>
                      <a:pt x="0" y="76"/>
                      <a:pt x="5" y="65"/>
                      <a:pt x="14" y="58"/>
                    </a:cubicBezTo>
                    <a:cubicBezTo>
                      <a:pt x="23" y="51"/>
                      <a:pt x="37" y="48"/>
                      <a:pt x="55" y="48"/>
                    </a:cubicBezTo>
                    <a:lnTo>
                      <a:pt x="84" y="48"/>
                    </a:lnTo>
                    <a:lnTo>
                      <a:pt x="84" y="46"/>
                    </a:lnTo>
                    <a:cubicBezTo>
                      <a:pt x="84" y="37"/>
                      <a:pt x="81" y="29"/>
                      <a:pt x="75" y="24"/>
                    </a:cubicBezTo>
                    <a:cubicBezTo>
                      <a:pt x="68" y="19"/>
                      <a:pt x="60" y="17"/>
                      <a:pt x="49" y="17"/>
                    </a:cubicBezTo>
                    <a:cubicBezTo>
                      <a:pt x="42" y="17"/>
                      <a:pt x="35" y="18"/>
                      <a:pt x="28" y="19"/>
                    </a:cubicBezTo>
                    <a:cubicBezTo>
                      <a:pt x="22" y="21"/>
                      <a:pt x="15" y="23"/>
                      <a:pt x="9" y="27"/>
                    </a:cubicBezTo>
                    <a:lnTo>
                      <a:pt x="9" y="8"/>
                    </a:lnTo>
                    <a:cubicBezTo>
                      <a:pt x="16" y="5"/>
                      <a:pt x="24" y="3"/>
                      <a:pt x="31" y="2"/>
                    </a:cubicBezTo>
                    <a:cubicBezTo>
                      <a:pt x="38" y="0"/>
                      <a:pt x="44" y="0"/>
                      <a:pt x="51" y="0"/>
                    </a:cubicBezTo>
                    <a:cubicBezTo>
                      <a:pt x="69" y="0"/>
                      <a:pt x="82" y="4"/>
                      <a:pt x="91" y="13"/>
                    </a:cubicBezTo>
                    <a:cubicBezTo>
                      <a:pt x="100" y="23"/>
                      <a:pt x="104" y="37"/>
                      <a:pt x="104" y="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39">
                <a:extLst>
                  <a:ext uri="{FF2B5EF4-FFF2-40B4-BE49-F238E27FC236}">
                    <a16:creationId xmlns:a16="http://schemas.microsoft.com/office/drawing/2014/main" id="{35D564B5-EC50-4EF3-A926-6486E27A3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672"/>
                <a:ext cx="39" cy="48"/>
              </a:xfrm>
              <a:custGeom>
                <a:avLst/>
                <a:gdLst>
                  <a:gd name="T0" fmla="*/ 103 w 103"/>
                  <a:gd name="T1" fmla="*/ 51 h 126"/>
                  <a:gd name="T2" fmla="*/ 103 w 103"/>
                  <a:gd name="T3" fmla="*/ 126 h 126"/>
                  <a:gd name="T4" fmla="*/ 83 w 103"/>
                  <a:gd name="T5" fmla="*/ 126 h 126"/>
                  <a:gd name="T6" fmla="*/ 83 w 103"/>
                  <a:gd name="T7" fmla="*/ 52 h 126"/>
                  <a:gd name="T8" fmla="*/ 76 w 103"/>
                  <a:gd name="T9" fmla="*/ 26 h 126"/>
                  <a:gd name="T10" fmla="*/ 55 w 103"/>
                  <a:gd name="T11" fmla="*/ 17 h 126"/>
                  <a:gd name="T12" fmla="*/ 30 w 103"/>
                  <a:gd name="T13" fmla="*/ 28 h 126"/>
                  <a:gd name="T14" fmla="*/ 20 w 103"/>
                  <a:gd name="T15" fmla="*/ 56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2 h 126"/>
                  <a:gd name="T22" fmla="*/ 20 w 103"/>
                  <a:gd name="T23" fmla="*/ 2 h 126"/>
                  <a:gd name="T24" fmla="*/ 20 w 103"/>
                  <a:gd name="T25" fmla="*/ 22 h 126"/>
                  <a:gd name="T26" fmla="*/ 37 w 103"/>
                  <a:gd name="T27" fmla="*/ 5 h 126"/>
                  <a:gd name="T28" fmla="*/ 60 w 103"/>
                  <a:gd name="T29" fmla="*/ 0 h 126"/>
                  <a:gd name="T30" fmla="*/ 92 w 103"/>
                  <a:gd name="T31" fmla="*/ 13 h 126"/>
                  <a:gd name="T32" fmla="*/ 103 w 103"/>
                  <a:gd name="T33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1"/>
                    </a:move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52"/>
                    </a:lnTo>
                    <a:cubicBezTo>
                      <a:pt x="83" y="40"/>
                      <a:pt x="80" y="32"/>
                      <a:pt x="76" y="26"/>
                    </a:cubicBezTo>
                    <a:cubicBezTo>
                      <a:pt x="71" y="20"/>
                      <a:pt x="65" y="17"/>
                      <a:pt x="55" y="17"/>
                    </a:cubicBezTo>
                    <a:cubicBezTo>
                      <a:pt x="45" y="17"/>
                      <a:pt x="36" y="21"/>
                      <a:pt x="30" y="28"/>
                    </a:cubicBezTo>
                    <a:cubicBezTo>
                      <a:pt x="23" y="34"/>
                      <a:pt x="20" y="44"/>
                      <a:pt x="20" y="56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2"/>
                    </a:lnTo>
                    <a:lnTo>
                      <a:pt x="20" y="2"/>
                    </a:lnTo>
                    <a:lnTo>
                      <a:pt x="20" y="22"/>
                    </a:lnTo>
                    <a:cubicBezTo>
                      <a:pt x="25" y="14"/>
                      <a:pt x="31" y="9"/>
                      <a:pt x="37" y="5"/>
                    </a:cubicBezTo>
                    <a:cubicBezTo>
                      <a:pt x="44" y="1"/>
                      <a:pt x="51" y="0"/>
                      <a:pt x="60" y="0"/>
                    </a:cubicBezTo>
                    <a:cubicBezTo>
                      <a:pt x="74" y="0"/>
                      <a:pt x="85" y="4"/>
                      <a:pt x="92" y="13"/>
                    </a:cubicBezTo>
                    <a:cubicBezTo>
                      <a:pt x="99" y="21"/>
                      <a:pt x="103" y="34"/>
                      <a:pt x="103" y="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40">
                <a:extLst>
                  <a:ext uri="{FF2B5EF4-FFF2-40B4-BE49-F238E27FC236}">
                    <a16:creationId xmlns:a16="http://schemas.microsoft.com/office/drawing/2014/main" id="{5FFA8487-A030-41D8-BC2A-DB2124525A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" y="1655"/>
                <a:ext cx="42" cy="66"/>
              </a:xfrm>
              <a:custGeom>
                <a:avLst/>
                <a:gdLst>
                  <a:gd name="T0" fmla="*/ 90 w 110"/>
                  <a:gd name="T1" fmla="*/ 66 h 174"/>
                  <a:gd name="T2" fmla="*/ 90 w 110"/>
                  <a:gd name="T3" fmla="*/ 0 h 174"/>
                  <a:gd name="T4" fmla="*/ 110 w 110"/>
                  <a:gd name="T5" fmla="*/ 0 h 174"/>
                  <a:gd name="T6" fmla="*/ 110 w 110"/>
                  <a:gd name="T7" fmla="*/ 171 h 174"/>
                  <a:gd name="T8" fmla="*/ 90 w 110"/>
                  <a:gd name="T9" fmla="*/ 171 h 174"/>
                  <a:gd name="T10" fmla="*/ 90 w 110"/>
                  <a:gd name="T11" fmla="*/ 152 h 174"/>
                  <a:gd name="T12" fmla="*/ 74 w 110"/>
                  <a:gd name="T13" fmla="*/ 168 h 174"/>
                  <a:gd name="T14" fmla="*/ 51 w 110"/>
                  <a:gd name="T15" fmla="*/ 174 h 174"/>
                  <a:gd name="T16" fmla="*/ 14 w 110"/>
                  <a:gd name="T17" fmla="*/ 156 h 174"/>
                  <a:gd name="T18" fmla="*/ 0 w 110"/>
                  <a:gd name="T19" fmla="*/ 109 h 174"/>
                  <a:gd name="T20" fmla="*/ 14 w 110"/>
                  <a:gd name="T21" fmla="*/ 62 h 174"/>
                  <a:gd name="T22" fmla="*/ 51 w 110"/>
                  <a:gd name="T23" fmla="*/ 45 h 174"/>
                  <a:gd name="T24" fmla="*/ 74 w 110"/>
                  <a:gd name="T25" fmla="*/ 50 h 174"/>
                  <a:gd name="T26" fmla="*/ 90 w 110"/>
                  <a:gd name="T27" fmla="*/ 66 h 174"/>
                  <a:gd name="T28" fmla="*/ 21 w 110"/>
                  <a:gd name="T29" fmla="*/ 109 h 174"/>
                  <a:gd name="T30" fmla="*/ 30 w 110"/>
                  <a:gd name="T31" fmla="*/ 144 h 174"/>
                  <a:gd name="T32" fmla="*/ 56 w 110"/>
                  <a:gd name="T33" fmla="*/ 157 h 174"/>
                  <a:gd name="T34" fmla="*/ 81 w 110"/>
                  <a:gd name="T35" fmla="*/ 144 h 174"/>
                  <a:gd name="T36" fmla="*/ 90 w 110"/>
                  <a:gd name="T37" fmla="*/ 109 h 174"/>
                  <a:gd name="T38" fmla="*/ 81 w 110"/>
                  <a:gd name="T39" fmla="*/ 74 h 174"/>
                  <a:gd name="T40" fmla="*/ 56 w 110"/>
                  <a:gd name="T41" fmla="*/ 61 h 174"/>
                  <a:gd name="T42" fmla="*/ 30 w 110"/>
                  <a:gd name="T43" fmla="*/ 74 h 174"/>
                  <a:gd name="T44" fmla="*/ 21 w 110"/>
                  <a:gd name="T45" fmla="*/ 10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174">
                    <a:moveTo>
                      <a:pt x="90" y="66"/>
                    </a:moveTo>
                    <a:lnTo>
                      <a:pt x="90" y="0"/>
                    </a:lnTo>
                    <a:lnTo>
                      <a:pt x="110" y="0"/>
                    </a:lnTo>
                    <a:lnTo>
                      <a:pt x="110" y="171"/>
                    </a:lnTo>
                    <a:lnTo>
                      <a:pt x="90" y="171"/>
                    </a:lnTo>
                    <a:lnTo>
                      <a:pt x="90" y="152"/>
                    </a:lnTo>
                    <a:cubicBezTo>
                      <a:pt x="86" y="159"/>
                      <a:pt x="81" y="165"/>
                      <a:pt x="74" y="168"/>
                    </a:cubicBezTo>
                    <a:cubicBezTo>
                      <a:pt x="68" y="172"/>
                      <a:pt x="60" y="174"/>
                      <a:pt x="51" y="174"/>
                    </a:cubicBezTo>
                    <a:cubicBezTo>
                      <a:pt x="36" y="174"/>
                      <a:pt x="24" y="168"/>
                      <a:pt x="14" y="156"/>
                    </a:cubicBezTo>
                    <a:cubicBezTo>
                      <a:pt x="5" y="144"/>
                      <a:pt x="0" y="128"/>
                      <a:pt x="0" y="109"/>
                    </a:cubicBezTo>
                    <a:cubicBezTo>
                      <a:pt x="0" y="90"/>
                      <a:pt x="5" y="74"/>
                      <a:pt x="14" y="62"/>
                    </a:cubicBezTo>
                    <a:cubicBezTo>
                      <a:pt x="24" y="50"/>
                      <a:pt x="36" y="45"/>
                      <a:pt x="51" y="45"/>
                    </a:cubicBezTo>
                    <a:cubicBezTo>
                      <a:pt x="60" y="45"/>
                      <a:pt x="68" y="46"/>
                      <a:pt x="74" y="50"/>
                    </a:cubicBezTo>
                    <a:cubicBezTo>
                      <a:pt x="81" y="53"/>
                      <a:pt x="86" y="59"/>
                      <a:pt x="90" y="66"/>
                    </a:cubicBezTo>
                    <a:close/>
                    <a:moveTo>
                      <a:pt x="21" y="109"/>
                    </a:moveTo>
                    <a:cubicBezTo>
                      <a:pt x="21" y="124"/>
                      <a:pt x="24" y="136"/>
                      <a:pt x="30" y="144"/>
                    </a:cubicBezTo>
                    <a:cubicBezTo>
                      <a:pt x="37" y="153"/>
                      <a:pt x="45" y="157"/>
                      <a:pt x="56" y="157"/>
                    </a:cubicBezTo>
                    <a:cubicBezTo>
                      <a:pt x="66" y="157"/>
                      <a:pt x="75" y="153"/>
                      <a:pt x="81" y="144"/>
                    </a:cubicBezTo>
                    <a:cubicBezTo>
                      <a:pt x="87" y="136"/>
                      <a:pt x="90" y="124"/>
                      <a:pt x="90" y="109"/>
                    </a:cubicBezTo>
                    <a:cubicBezTo>
                      <a:pt x="90" y="94"/>
                      <a:pt x="87" y="83"/>
                      <a:pt x="81" y="74"/>
                    </a:cubicBezTo>
                    <a:cubicBezTo>
                      <a:pt x="75" y="66"/>
                      <a:pt x="66" y="61"/>
                      <a:pt x="56" y="61"/>
                    </a:cubicBezTo>
                    <a:cubicBezTo>
                      <a:pt x="45" y="61"/>
                      <a:pt x="37" y="66"/>
                      <a:pt x="30" y="74"/>
                    </a:cubicBezTo>
                    <a:cubicBezTo>
                      <a:pt x="24" y="83"/>
                      <a:pt x="21" y="94"/>
                      <a:pt x="21" y="1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41">
                <a:extLst>
                  <a:ext uri="{FF2B5EF4-FFF2-40B4-BE49-F238E27FC236}">
                    <a16:creationId xmlns:a16="http://schemas.microsoft.com/office/drawing/2014/main" id="{2070990A-5A01-4E0E-A491-3D8F3151F4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9" y="1778"/>
                <a:ext cx="42" cy="65"/>
              </a:xfrm>
              <a:custGeom>
                <a:avLst/>
                <a:gdLst>
                  <a:gd name="T0" fmla="*/ 20 w 110"/>
                  <a:gd name="T1" fmla="*/ 107 h 173"/>
                  <a:gd name="T2" fmla="*/ 20 w 110"/>
                  <a:gd name="T3" fmla="*/ 173 h 173"/>
                  <a:gd name="T4" fmla="*/ 0 w 110"/>
                  <a:gd name="T5" fmla="*/ 173 h 173"/>
                  <a:gd name="T6" fmla="*/ 0 w 110"/>
                  <a:gd name="T7" fmla="*/ 3 h 173"/>
                  <a:gd name="T8" fmla="*/ 20 w 110"/>
                  <a:gd name="T9" fmla="*/ 3 h 173"/>
                  <a:gd name="T10" fmla="*/ 20 w 110"/>
                  <a:gd name="T11" fmla="*/ 21 h 173"/>
                  <a:gd name="T12" fmla="*/ 36 w 110"/>
                  <a:gd name="T13" fmla="*/ 5 h 173"/>
                  <a:gd name="T14" fmla="*/ 59 w 110"/>
                  <a:gd name="T15" fmla="*/ 0 h 173"/>
                  <a:gd name="T16" fmla="*/ 96 w 110"/>
                  <a:gd name="T17" fmla="*/ 18 h 173"/>
                  <a:gd name="T18" fmla="*/ 110 w 110"/>
                  <a:gd name="T19" fmla="*/ 64 h 173"/>
                  <a:gd name="T20" fmla="*/ 96 w 110"/>
                  <a:gd name="T21" fmla="*/ 111 h 173"/>
                  <a:gd name="T22" fmla="*/ 59 w 110"/>
                  <a:gd name="T23" fmla="*/ 129 h 173"/>
                  <a:gd name="T24" fmla="*/ 36 w 110"/>
                  <a:gd name="T25" fmla="*/ 124 h 173"/>
                  <a:gd name="T26" fmla="*/ 20 w 110"/>
                  <a:gd name="T27" fmla="*/ 107 h 173"/>
                  <a:gd name="T28" fmla="*/ 89 w 110"/>
                  <a:gd name="T29" fmla="*/ 64 h 173"/>
                  <a:gd name="T30" fmla="*/ 80 w 110"/>
                  <a:gd name="T31" fmla="*/ 29 h 173"/>
                  <a:gd name="T32" fmla="*/ 55 w 110"/>
                  <a:gd name="T33" fmla="*/ 17 h 173"/>
                  <a:gd name="T34" fmla="*/ 29 w 110"/>
                  <a:gd name="T35" fmla="*/ 29 h 173"/>
                  <a:gd name="T36" fmla="*/ 20 w 110"/>
                  <a:gd name="T37" fmla="*/ 64 h 173"/>
                  <a:gd name="T38" fmla="*/ 29 w 110"/>
                  <a:gd name="T39" fmla="*/ 99 h 173"/>
                  <a:gd name="T40" fmla="*/ 55 w 110"/>
                  <a:gd name="T41" fmla="*/ 112 h 173"/>
                  <a:gd name="T42" fmla="*/ 80 w 110"/>
                  <a:gd name="T43" fmla="*/ 99 h 173"/>
                  <a:gd name="T44" fmla="*/ 89 w 110"/>
                  <a:gd name="T45" fmla="*/ 6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173">
                    <a:moveTo>
                      <a:pt x="20" y="107"/>
                    </a:moveTo>
                    <a:lnTo>
                      <a:pt x="20" y="173"/>
                    </a:lnTo>
                    <a:lnTo>
                      <a:pt x="0" y="173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1"/>
                    </a:lnTo>
                    <a:cubicBezTo>
                      <a:pt x="24" y="14"/>
                      <a:pt x="30" y="9"/>
                      <a:pt x="36" y="5"/>
                    </a:cubicBezTo>
                    <a:cubicBezTo>
                      <a:pt x="43" y="2"/>
                      <a:pt x="50" y="0"/>
                      <a:pt x="59" y="0"/>
                    </a:cubicBezTo>
                    <a:cubicBezTo>
                      <a:pt x="74" y="0"/>
                      <a:pt x="87" y="6"/>
                      <a:pt x="96" y="18"/>
                    </a:cubicBezTo>
                    <a:cubicBezTo>
                      <a:pt x="105" y="29"/>
                      <a:pt x="110" y="45"/>
                      <a:pt x="110" y="64"/>
                    </a:cubicBezTo>
                    <a:cubicBezTo>
                      <a:pt x="110" y="84"/>
                      <a:pt x="105" y="99"/>
                      <a:pt x="96" y="111"/>
                    </a:cubicBezTo>
                    <a:cubicBezTo>
                      <a:pt x="87" y="123"/>
                      <a:pt x="74" y="129"/>
                      <a:pt x="59" y="129"/>
                    </a:cubicBezTo>
                    <a:cubicBezTo>
                      <a:pt x="50" y="129"/>
                      <a:pt x="43" y="127"/>
                      <a:pt x="36" y="124"/>
                    </a:cubicBezTo>
                    <a:cubicBezTo>
                      <a:pt x="30" y="120"/>
                      <a:pt x="24" y="115"/>
                      <a:pt x="20" y="107"/>
                    </a:cubicBezTo>
                    <a:close/>
                    <a:moveTo>
                      <a:pt x="89" y="64"/>
                    </a:moveTo>
                    <a:cubicBezTo>
                      <a:pt x="89" y="50"/>
                      <a:pt x="86" y="38"/>
                      <a:pt x="80" y="29"/>
                    </a:cubicBezTo>
                    <a:cubicBezTo>
                      <a:pt x="74" y="21"/>
                      <a:pt x="65" y="17"/>
                      <a:pt x="55" y="17"/>
                    </a:cubicBezTo>
                    <a:cubicBezTo>
                      <a:pt x="44" y="17"/>
                      <a:pt x="35" y="21"/>
                      <a:pt x="29" y="29"/>
                    </a:cubicBezTo>
                    <a:cubicBezTo>
                      <a:pt x="23" y="38"/>
                      <a:pt x="20" y="50"/>
                      <a:pt x="20" y="64"/>
                    </a:cubicBezTo>
                    <a:cubicBezTo>
                      <a:pt x="20" y="79"/>
                      <a:pt x="23" y="91"/>
                      <a:pt x="29" y="99"/>
                    </a:cubicBezTo>
                    <a:cubicBezTo>
                      <a:pt x="35" y="108"/>
                      <a:pt x="44" y="112"/>
                      <a:pt x="55" y="112"/>
                    </a:cubicBezTo>
                    <a:cubicBezTo>
                      <a:pt x="65" y="112"/>
                      <a:pt x="74" y="108"/>
                      <a:pt x="80" y="99"/>
                    </a:cubicBezTo>
                    <a:cubicBezTo>
                      <a:pt x="86" y="91"/>
                      <a:pt x="89" y="79"/>
                      <a:pt x="89" y="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42">
                <a:extLst>
                  <a:ext uri="{FF2B5EF4-FFF2-40B4-BE49-F238E27FC236}">
                    <a16:creationId xmlns:a16="http://schemas.microsoft.com/office/drawing/2014/main" id="{140C353A-71E2-4FBF-A1D3-2279EA3CC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3" y="1778"/>
                <a:ext cx="27" cy="48"/>
              </a:xfrm>
              <a:custGeom>
                <a:avLst/>
                <a:gdLst>
                  <a:gd name="T0" fmla="*/ 72 w 72"/>
                  <a:gd name="T1" fmla="*/ 22 h 126"/>
                  <a:gd name="T2" fmla="*/ 64 w 72"/>
                  <a:gd name="T3" fmla="*/ 19 h 126"/>
                  <a:gd name="T4" fmla="*/ 55 w 72"/>
                  <a:gd name="T5" fmla="*/ 18 h 126"/>
                  <a:gd name="T6" fmla="*/ 29 w 72"/>
                  <a:gd name="T7" fmla="*/ 29 h 126"/>
                  <a:gd name="T8" fmla="*/ 20 w 72"/>
                  <a:gd name="T9" fmla="*/ 61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3 h 126"/>
                  <a:gd name="T16" fmla="*/ 20 w 72"/>
                  <a:gd name="T17" fmla="*/ 3 h 126"/>
                  <a:gd name="T18" fmla="*/ 20 w 72"/>
                  <a:gd name="T19" fmla="*/ 22 h 126"/>
                  <a:gd name="T20" fmla="*/ 37 w 72"/>
                  <a:gd name="T21" fmla="*/ 5 h 126"/>
                  <a:gd name="T22" fmla="*/ 61 w 72"/>
                  <a:gd name="T23" fmla="*/ 0 h 126"/>
                  <a:gd name="T24" fmla="*/ 66 w 72"/>
                  <a:gd name="T25" fmla="*/ 0 h 126"/>
                  <a:gd name="T26" fmla="*/ 72 w 72"/>
                  <a:gd name="T27" fmla="*/ 1 h 126"/>
                  <a:gd name="T28" fmla="*/ 72 w 72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2"/>
                    </a:moveTo>
                    <a:cubicBezTo>
                      <a:pt x="69" y="20"/>
                      <a:pt x="67" y="19"/>
                      <a:pt x="64" y="19"/>
                    </a:cubicBezTo>
                    <a:cubicBezTo>
                      <a:pt x="62" y="18"/>
                      <a:pt x="59" y="18"/>
                      <a:pt x="55" y="18"/>
                    </a:cubicBezTo>
                    <a:cubicBezTo>
                      <a:pt x="44" y="18"/>
                      <a:pt x="35" y="22"/>
                      <a:pt x="29" y="29"/>
                    </a:cubicBezTo>
                    <a:cubicBezTo>
                      <a:pt x="23" y="36"/>
                      <a:pt x="20" y="47"/>
                      <a:pt x="20" y="61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4" y="14"/>
                      <a:pt x="30" y="9"/>
                      <a:pt x="37" y="5"/>
                    </a:cubicBezTo>
                    <a:cubicBezTo>
                      <a:pt x="43" y="2"/>
                      <a:pt x="52" y="0"/>
                      <a:pt x="61" y="0"/>
                    </a:cubicBezTo>
                    <a:cubicBezTo>
                      <a:pt x="63" y="0"/>
                      <a:pt x="64" y="0"/>
                      <a:pt x="66" y="0"/>
                    </a:cubicBezTo>
                    <a:cubicBezTo>
                      <a:pt x="68" y="0"/>
                      <a:pt x="70" y="1"/>
                      <a:pt x="72" y="1"/>
                    </a:cubicBez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43">
                <a:extLst>
                  <a:ext uri="{FF2B5EF4-FFF2-40B4-BE49-F238E27FC236}">
                    <a16:creationId xmlns:a16="http://schemas.microsoft.com/office/drawing/2014/main" id="{06FB75F1-9759-46F2-BF69-052B7CE6F0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" y="1778"/>
                <a:ext cx="43" cy="49"/>
              </a:xfrm>
              <a:custGeom>
                <a:avLst/>
                <a:gdLst>
                  <a:gd name="T0" fmla="*/ 114 w 114"/>
                  <a:gd name="T1" fmla="*/ 59 h 129"/>
                  <a:gd name="T2" fmla="*/ 114 w 114"/>
                  <a:gd name="T3" fmla="*/ 69 h 129"/>
                  <a:gd name="T4" fmla="*/ 21 w 114"/>
                  <a:gd name="T5" fmla="*/ 69 h 129"/>
                  <a:gd name="T6" fmla="*/ 34 w 114"/>
                  <a:gd name="T7" fmla="*/ 101 h 129"/>
                  <a:gd name="T8" fmla="*/ 65 w 114"/>
                  <a:gd name="T9" fmla="*/ 112 h 129"/>
                  <a:gd name="T10" fmla="*/ 88 w 114"/>
                  <a:gd name="T11" fmla="*/ 109 h 129"/>
                  <a:gd name="T12" fmla="*/ 109 w 114"/>
                  <a:gd name="T13" fmla="*/ 100 h 129"/>
                  <a:gd name="T14" fmla="*/ 109 w 114"/>
                  <a:gd name="T15" fmla="*/ 120 h 129"/>
                  <a:gd name="T16" fmla="*/ 87 w 114"/>
                  <a:gd name="T17" fmla="*/ 127 h 129"/>
                  <a:gd name="T18" fmla="*/ 64 w 114"/>
                  <a:gd name="T19" fmla="*/ 129 h 129"/>
                  <a:gd name="T20" fmla="*/ 17 w 114"/>
                  <a:gd name="T21" fmla="*/ 112 h 129"/>
                  <a:gd name="T22" fmla="*/ 0 w 114"/>
                  <a:gd name="T23" fmla="*/ 65 h 129"/>
                  <a:gd name="T24" fmla="*/ 16 w 114"/>
                  <a:gd name="T25" fmla="*/ 18 h 129"/>
                  <a:gd name="T26" fmla="*/ 60 w 114"/>
                  <a:gd name="T27" fmla="*/ 0 h 129"/>
                  <a:gd name="T28" fmla="*/ 100 w 114"/>
                  <a:gd name="T29" fmla="*/ 16 h 129"/>
                  <a:gd name="T30" fmla="*/ 114 w 114"/>
                  <a:gd name="T31" fmla="*/ 59 h 129"/>
                  <a:gd name="T32" fmla="*/ 94 w 114"/>
                  <a:gd name="T33" fmla="*/ 53 h 129"/>
                  <a:gd name="T34" fmla="*/ 85 w 114"/>
                  <a:gd name="T35" fmla="*/ 27 h 129"/>
                  <a:gd name="T36" fmla="*/ 61 w 114"/>
                  <a:gd name="T37" fmla="*/ 17 h 129"/>
                  <a:gd name="T38" fmla="*/ 34 w 114"/>
                  <a:gd name="T39" fmla="*/ 26 h 129"/>
                  <a:gd name="T40" fmla="*/ 22 w 114"/>
                  <a:gd name="T41" fmla="*/ 53 h 129"/>
                  <a:gd name="T42" fmla="*/ 94 w 114"/>
                  <a:gd name="T43" fmla="*/ 5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59"/>
                    </a:moveTo>
                    <a:lnTo>
                      <a:pt x="114" y="69"/>
                    </a:lnTo>
                    <a:lnTo>
                      <a:pt x="21" y="69"/>
                    </a:lnTo>
                    <a:cubicBezTo>
                      <a:pt x="22" y="83"/>
                      <a:pt x="26" y="94"/>
                      <a:pt x="34" y="101"/>
                    </a:cubicBezTo>
                    <a:cubicBezTo>
                      <a:pt x="41" y="108"/>
                      <a:pt x="52" y="112"/>
                      <a:pt x="65" y="112"/>
                    </a:cubicBezTo>
                    <a:cubicBezTo>
                      <a:pt x="73" y="112"/>
                      <a:pt x="80" y="111"/>
                      <a:pt x="88" y="109"/>
                    </a:cubicBezTo>
                    <a:cubicBezTo>
                      <a:pt x="95" y="107"/>
                      <a:pt x="102" y="104"/>
                      <a:pt x="109" y="100"/>
                    </a:cubicBezTo>
                    <a:lnTo>
                      <a:pt x="109" y="120"/>
                    </a:lnTo>
                    <a:cubicBezTo>
                      <a:pt x="102" y="123"/>
                      <a:pt x="95" y="125"/>
                      <a:pt x="87" y="127"/>
                    </a:cubicBezTo>
                    <a:cubicBezTo>
                      <a:pt x="80" y="128"/>
                      <a:pt x="72" y="129"/>
                      <a:pt x="64" y="129"/>
                    </a:cubicBezTo>
                    <a:cubicBezTo>
                      <a:pt x="44" y="129"/>
                      <a:pt x="29" y="123"/>
                      <a:pt x="17" y="112"/>
                    </a:cubicBezTo>
                    <a:cubicBezTo>
                      <a:pt x="6" y="100"/>
                      <a:pt x="0" y="85"/>
                      <a:pt x="0" y="65"/>
                    </a:cubicBezTo>
                    <a:cubicBezTo>
                      <a:pt x="0" y="45"/>
                      <a:pt x="6" y="29"/>
                      <a:pt x="16" y="18"/>
                    </a:cubicBezTo>
                    <a:cubicBezTo>
                      <a:pt x="27" y="6"/>
                      <a:pt x="42" y="0"/>
                      <a:pt x="60" y="0"/>
                    </a:cubicBezTo>
                    <a:cubicBezTo>
                      <a:pt x="77" y="0"/>
                      <a:pt x="90" y="5"/>
                      <a:pt x="100" y="16"/>
                    </a:cubicBezTo>
                    <a:cubicBezTo>
                      <a:pt x="109" y="26"/>
                      <a:pt x="114" y="41"/>
                      <a:pt x="114" y="59"/>
                    </a:cubicBezTo>
                    <a:close/>
                    <a:moveTo>
                      <a:pt x="94" y="53"/>
                    </a:moveTo>
                    <a:cubicBezTo>
                      <a:pt x="94" y="42"/>
                      <a:pt x="91" y="33"/>
                      <a:pt x="85" y="27"/>
                    </a:cubicBezTo>
                    <a:cubicBezTo>
                      <a:pt x="79" y="20"/>
                      <a:pt x="71" y="17"/>
                      <a:pt x="61" y="17"/>
                    </a:cubicBezTo>
                    <a:cubicBezTo>
                      <a:pt x="49" y="17"/>
                      <a:pt x="40" y="20"/>
                      <a:pt x="34" y="26"/>
                    </a:cubicBezTo>
                    <a:cubicBezTo>
                      <a:pt x="27" y="33"/>
                      <a:pt x="23" y="42"/>
                      <a:pt x="22" y="53"/>
                    </a:cubicBezTo>
                    <a:lnTo>
                      <a:pt x="9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44">
                <a:extLst>
                  <a:ext uri="{FF2B5EF4-FFF2-40B4-BE49-F238E27FC236}">
                    <a16:creationId xmlns:a16="http://schemas.microsoft.com/office/drawing/2014/main" id="{1E94DE31-E9F9-421B-A5B5-59F63DDFF4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5" y="1761"/>
                <a:ext cx="42" cy="66"/>
              </a:xfrm>
              <a:custGeom>
                <a:avLst/>
                <a:gdLst>
                  <a:gd name="T0" fmla="*/ 89 w 110"/>
                  <a:gd name="T1" fmla="*/ 66 h 174"/>
                  <a:gd name="T2" fmla="*/ 89 w 110"/>
                  <a:gd name="T3" fmla="*/ 0 h 174"/>
                  <a:gd name="T4" fmla="*/ 110 w 110"/>
                  <a:gd name="T5" fmla="*/ 0 h 174"/>
                  <a:gd name="T6" fmla="*/ 110 w 110"/>
                  <a:gd name="T7" fmla="*/ 171 h 174"/>
                  <a:gd name="T8" fmla="*/ 89 w 110"/>
                  <a:gd name="T9" fmla="*/ 171 h 174"/>
                  <a:gd name="T10" fmla="*/ 89 w 110"/>
                  <a:gd name="T11" fmla="*/ 152 h 174"/>
                  <a:gd name="T12" fmla="*/ 73 w 110"/>
                  <a:gd name="T13" fmla="*/ 169 h 174"/>
                  <a:gd name="T14" fmla="*/ 50 w 110"/>
                  <a:gd name="T15" fmla="*/ 174 h 174"/>
                  <a:gd name="T16" fmla="*/ 14 w 110"/>
                  <a:gd name="T17" fmla="*/ 156 h 174"/>
                  <a:gd name="T18" fmla="*/ 0 w 110"/>
                  <a:gd name="T19" fmla="*/ 109 h 174"/>
                  <a:gd name="T20" fmla="*/ 14 w 110"/>
                  <a:gd name="T21" fmla="*/ 63 h 174"/>
                  <a:gd name="T22" fmla="*/ 50 w 110"/>
                  <a:gd name="T23" fmla="*/ 45 h 174"/>
                  <a:gd name="T24" fmla="*/ 73 w 110"/>
                  <a:gd name="T25" fmla="*/ 50 h 174"/>
                  <a:gd name="T26" fmla="*/ 89 w 110"/>
                  <a:gd name="T27" fmla="*/ 66 h 174"/>
                  <a:gd name="T28" fmla="*/ 20 w 110"/>
                  <a:gd name="T29" fmla="*/ 109 h 174"/>
                  <a:gd name="T30" fmla="*/ 30 w 110"/>
                  <a:gd name="T31" fmla="*/ 144 h 174"/>
                  <a:gd name="T32" fmla="*/ 55 w 110"/>
                  <a:gd name="T33" fmla="*/ 157 h 174"/>
                  <a:gd name="T34" fmla="*/ 80 w 110"/>
                  <a:gd name="T35" fmla="*/ 144 h 174"/>
                  <a:gd name="T36" fmla="*/ 89 w 110"/>
                  <a:gd name="T37" fmla="*/ 109 h 174"/>
                  <a:gd name="T38" fmla="*/ 80 w 110"/>
                  <a:gd name="T39" fmla="*/ 74 h 174"/>
                  <a:gd name="T40" fmla="*/ 55 w 110"/>
                  <a:gd name="T41" fmla="*/ 62 h 174"/>
                  <a:gd name="T42" fmla="*/ 30 w 110"/>
                  <a:gd name="T43" fmla="*/ 74 h 174"/>
                  <a:gd name="T44" fmla="*/ 20 w 110"/>
                  <a:gd name="T45" fmla="*/ 10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0" h="174">
                    <a:moveTo>
                      <a:pt x="89" y="66"/>
                    </a:moveTo>
                    <a:lnTo>
                      <a:pt x="89" y="0"/>
                    </a:lnTo>
                    <a:lnTo>
                      <a:pt x="110" y="0"/>
                    </a:lnTo>
                    <a:lnTo>
                      <a:pt x="110" y="171"/>
                    </a:lnTo>
                    <a:lnTo>
                      <a:pt x="89" y="171"/>
                    </a:lnTo>
                    <a:lnTo>
                      <a:pt x="89" y="152"/>
                    </a:lnTo>
                    <a:cubicBezTo>
                      <a:pt x="85" y="160"/>
                      <a:pt x="80" y="165"/>
                      <a:pt x="73" y="169"/>
                    </a:cubicBezTo>
                    <a:cubicBezTo>
                      <a:pt x="67" y="172"/>
                      <a:pt x="59" y="174"/>
                      <a:pt x="50" y="174"/>
                    </a:cubicBezTo>
                    <a:cubicBezTo>
                      <a:pt x="35" y="174"/>
                      <a:pt x="23" y="168"/>
                      <a:pt x="14" y="156"/>
                    </a:cubicBezTo>
                    <a:cubicBezTo>
                      <a:pt x="4" y="144"/>
                      <a:pt x="0" y="129"/>
                      <a:pt x="0" y="109"/>
                    </a:cubicBezTo>
                    <a:cubicBezTo>
                      <a:pt x="0" y="90"/>
                      <a:pt x="4" y="74"/>
                      <a:pt x="14" y="63"/>
                    </a:cubicBezTo>
                    <a:cubicBezTo>
                      <a:pt x="23" y="51"/>
                      <a:pt x="35" y="45"/>
                      <a:pt x="50" y="45"/>
                    </a:cubicBezTo>
                    <a:cubicBezTo>
                      <a:pt x="59" y="45"/>
                      <a:pt x="67" y="47"/>
                      <a:pt x="73" y="50"/>
                    </a:cubicBezTo>
                    <a:cubicBezTo>
                      <a:pt x="80" y="54"/>
                      <a:pt x="85" y="59"/>
                      <a:pt x="89" y="66"/>
                    </a:cubicBezTo>
                    <a:close/>
                    <a:moveTo>
                      <a:pt x="20" y="109"/>
                    </a:moveTo>
                    <a:cubicBezTo>
                      <a:pt x="20" y="124"/>
                      <a:pt x="24" y="136"/>
                      <a:pt x="30" y="144"/>
                    </a:cubicBezTo>
                    <a:cubicBezTo>
                      <a:pt x="36" y="153"/>
                      <a:pt x="44" y="157"/>
                      <a:pt x="55" y="157"/>
                    </a:cubicBezTo>
                    <a:cubicBezTo>
                      <a:pt x="66" y="157"/>
                      <a:pt x="74" y="153"/>
                      <a:pt x="80" y="144"/>
                    </a:cubicBezTo>
                    <a:cubicBezTo>
                      <a:pt x="86" y="136"/>
                      <a:pt x="89" y="124"/>
                      <a:pt x="89" y="109"/>
                    </a:cubicBezTo>
                    <a:cubicBezTo>
                      <a:pt x="89" y="95"/>
                      <a:pt x="86" y="83"/>
                      <a:pt x="80" y="74"/>
                    </a:cubicBezTo>
                    <a:cubicBezTo>
                      <a:pt x="74" y="66"/>
                      <a:pt x="66" y="62"/>
                      <a:pt x="55" y="62"/>
                    </a:cubicBezTo>
                    <a:cubicBezTo>
                      <a:pt x="44" y="62"/>
                      <a:pt x="36" y="66"/>
                      <a:pt x="30" y="74"/>
                    </a:cubicBezTo>
                    <a:cubicBezTo>
                      <a:pt x="24" y="83"/>
                      <a:pt x="20" y="95"/>
                      <a:pt x="20" y="1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45">
                <a:extLst>
                  <a:ext uri="{FF2B5EF4-FFF2-40B4-BE49-F238E27FC236}">
                    <a16:creationId xmlns:a16="http://schemas.microsoft.com/office/drawing/2014/main" id="{0FA82E89-88F5-412F-AB4F-D9E9246CD8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2" y="1761"/>
                <a:ext cx="8" cy="65"/>
              </a:xfrm>
              <a:custGeom>
                <a:avLst/>
                <a:gdLst>
                  <a:gd name="T0" fmla="*/ 0 w 20"/>
                  <a:gd name="T1" fmla="*/ 48 h 171"/>
                  <a:gd name="T2" fmla="*/ 20 w 20"/>
                  <a:gd name="T3" fmla="*/ 48 h 171"/>
                  <a:gd name="T4" fmla="*/ 20 w 20"/>
                  <a:gd name="T5" fmla="*/ 171 h 171"/>
                  <a:gd name="T6" fmla="*/ 0 w 20"/>
                  <a:gd name="T7" fmla="*/ 171 h 171"/>
                  <a:gd name="T8" fmla="*/ 0 w 20"/>
                  <a:gd name="T9" fmla="*/ 48 h 171"/>
                  <a:gd name="T10" fmla="*/ 0 w 20"/>
                  <a:gd name="T11" fmla="*/ 0 h 171"/>
                  <a:gd name="T12" fmla="*/ 20 w 20"/>
                  <a:gd name="T13" fmla="*/ 0 h 171"/>
                  <a:gd name="T14" fmla="*/ 20 w 20"/>
                  <a:gd name="T15" fmla="*/ 25 h 171"/>
                  <a:gd name="T16" fmla="*/ 0 w 20"/>
                  <a:gd name="T17" fmla="*/ 25 h 171"/>
                  <a:gd name="T18" fmla="*/ 0 w 2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1">
                    <a:moveTo>
                      <a:pt x="0" y="48"/>
                    </a:moveTo>
                    <a:lnTo>
                      <a:pt x="20" y="48"/>
                    </a:lnTo>
                    <a:lnTo>
                      <a:pt x="20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46">
                <a:extLst>
                  <a:ext uri="{FF2B5EF4-FFF2-40B4-BE49-F238E27FC236}">
                    <a16:creationId xmlns:a16="http://schemas.microsoft.com/office/drawing/2014/main" id="{35871FF3-7273-4A9E-AD44-67D17CD17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778"/>
                <a:ext cx="37" cy="49"/>
              </a:xfrm>
              <a:custGeom>
                <a:avLst/>
                <a:gdLst>
                  <a:gd name="T0" fmla="*/ 97 w 97"/>
                  <a:gd name="T1" fmla="*/ 7 h 129"/>
                  <a:gd name="T2" fmla="*/ 97 w 97"/>
                  <a:gd name="T3" fmla="*/ 26 h 129"/>
                  <a:gd name="T4" fmla="*/ 80 w 97"/>
                  <a:gd name="T5" fmla="*/ 19 h 129"/>
                  <a:gd name="T6" fmla="*/ 63 w 97"/>
                  <a:gd name="T7" fmla="*/ 17 h 129"/>
                  <a:gd name="T8" fmla="*/ 32 w 97"/>
                  <a:gd name="T9" fmla="*/ 29 h 129"/>
                  <a:gd name="T10" fmla="*/ 21 w 97"/>
                  <a:gd name="T11" fmla="*/ 64 h 129"/>
                  <a:gd name="T12" fmla="*/ 32 w 97"/>
                  <a:gd name="T13" fmla="*/ 99 h 129"/>
                  <a:gd name="T14" fmla="*/ 63 w 97"/>
                  <a:gd name="T15" fmla="*/ 112 h 129"/>
                  <a:gd name="T16" fmla="*/ 80 w 97"/>
                  <a:gd name="T17" fmla="*/ 110 h 129"/>
                  <a:gd name="T18" fmla="*/ 97 w 97"/>
                  <a:gd name="T19" fmla="*/ 102 h 129"/>
                  <a:gd name="T20" fmla="*/ 97 w 97"/>
                  <a:gd name="T21" fmla="*/ 121 h 129"/>
                  <a:gd name="T22" fmla="*/ 80 w 97"/>
                  <a:gd name="T23" fmla="*/ 127 h 129"/>
                  <a:gd name="T24" fmla="*/ 60 w 97"/>
                  <a:gd name="T25" fmla="*/ 129 h 129"/>
                  <a:gd name="T26" fmla="*/ 16 w 97"/>
                  <a:gd name="T27" fmla="*/ 112 h 129"/>
                  <a:gd name="T28" fmla="*/ 0 w 97"/>
                  <a:gd name="T29" fmla="*/ 64 h 129"/>
                  <a:gd name="T30" fmla="*/ 16 w 97"/>
                  <a:gd name="T31" fmla="*/ 17 h 129"/>
                  <a:gd name="T32" fmla="*/ 62 w 97"/>
                  <a:gd name="T33" fmla="*/ 0 h 129"/>
                  <a:gd name="T34" fmla="*/ 80 w 97"/>
                  <a:gd name="T35" fmla="*/ 2 h 129"/>
                  <a:gd name="T36" fmla="*/ 97 w 97"/>
                  <a:gd name="T3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29">
                    <a:moveTo>
                      <a:pt x="97" y="7"/>
                    </a:moveTo>
                    <a:lnTo>
                      <a:pt x="97" y="26"/>
                    </a:lnTo>
                    <a:cubicBezTo>
                      <a:pt x="92" y="23"/>
                      <a:pt x="86" y="21"/>
                      <a:pt x="80" y="19"/>
                    </a:cubicBezTo>
                    <a:cubicBezTo>
                      <a:pt x="74" y="18"/>
                      <a:pt x="69" y="17"/>
                      <a:pt x="63" y="17"/>
                    </a:cubicBezTo>
                    <a:cubicBezTo>
                      <a:pt x="50" y="17"/>
                      <a:pt x="39" y="21"/>
                      <a:pt x="32" y="29"/>
                    </a:cubicBezTo>
                    <a:cubicBezTo>
                      <a:pt x="25" y="38"/>
                      <a:pt x="21" y="49"/>
                      <a:pt x="21" y="64"/>
                    </a:cubicBezTo>
                    <a:cubicBezTo>
                      <a:pt x="21" y="79"/>
                      <a:pt x="25" y="91"/>
                      <a:pt x="32" y="99"/>
                    </a:cubicBezTo>
                    <a:cubicBezTo>
                      <a:pt x="39" y="108"/>
                      <a:pt x="50" y="112"/>
                      <a:pt x="63" y="112"/>
                    </a:cubicBezTo>
                    <a:cubicBezTo>
                      <a:pt x="69" y="112"/>
                      <a:pt x="74" y="111"/>
                      <a:pt x="80" y="110"/>
                    </a:cubicBezTo>
                    <a:cubicBezTo>
                      <a:pt x="86" y="108"/>
                      <a:pt x="92" y="106"/>
                      <a:pt x="97" y="102"/>
                    </a:cubicBezTo>
                    <a:lnTo>
                      <a:pt x="97" y="121"/>
                    </a:lnTo>
                    <a:cubicBezTo>
                      <a:pt x="92" y="124"/>
                      <a:pt x="86" y="126"/>
                      <a:pt x="80" y="127"/>
                    </a:cubicBezTo>
                    <a:cubicBezTo>
                      <a:pt x="74" y="128"/>
                      <a:pt x="67" y="129"/>
                      <a:pt x="60" y="129"/>
                    </a:cubicBezTo>
                    <a:cubicBezTo>
                      <a:pt x="42" y="129"/>
                      <a:pt x="27" y="123"/>
                      <a:pt x="16" y="112"/>
                    </a:cubicBezTo>
                    <a:cubicBezTo>
                      <a:pt x="5" y="100"/>
                      <a:pt x="0" y="84"/>
                      <a:pt x="0" y="64"/>
                    </a:cubicBezTo>
                    <a:cubicBezTo>
                      <a:pt x="0" y="44"/>
                      <a:pt x="5" y="29"/>
                      <a:pt x="16" y="17"/>
                    </a:cubicBezTo>
                    <a:cubicBezTo>
                      <a:pt x="27" y="6"/>
                      <a:pt x="43" y="0"/>
                      <a:pt x="62" y="0"/>
                    </a:cubicBezTo>
                    <a:cubicBezTo>
                      <a:pt x="68" y="0"/>
                      <a:pt x="74" y="0"/>
                      <a:pt x="80" y="2"/>
                    </a:cubicBezTo>
                    <a:cubicBezTo>
                      <a:pt x="86" y="3"/>
                      <a:pt x="92" y="5"/>
                      <a:pt x="97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47">
                <a:extLst>
                  <a:ext uri="{FF2B5EF4-FFF2-40B4-BE49-F238E27FC236}">
                    <a16:creationId xmlns:a16="http://schemas.microsoft.com/office/drawing/2014/main" id="{2FA4520F-CD45-44ED-BD29-DB1C78E70B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1778"/>
                <a:ext cx="40" cy="49"/>
              </a:xfrm>
              <a:custGeom>
                <a:avLst/>
                <a:gdLst>
                  <a:gd name="T0" fmla="*/ 63 w 104"/>
                  <a:gd name="T1" fmla="*/ 64 h 129"/>
                  <a:gd name="T2" fmla="*/ 29 w 104"/>
                  <a:gd name="T3" fmla="*/ 70 h 129"/>
                  <a:gd name="T4" fmla="*/ 20 w 104"/>
                  <a:gd name="T5" fmla="*/ 89 h 129"/>
                  <a:gd name="T6" fmla="*/ 27 w 104"/>
                  <a:gd name="T7" fmla="*/ 106 h 129"/>
                  <a:gd name="T8" fmla="*/ 46 w 104"/>
                  <a:gd name="T9" fmla="*/ 112 h 129"/>
                  <a:gd name="T10" fmla="*/ 73 w 104"/>
                  <a:gd name="T11" fmla="*/ 100 h 129"/>
                  <a:gd name="T12" fmla="*/ 83 w 104"/>
                  <a:gd name="T13" fmla="*/ 68 h 129"/>
                  <a:gd name="T14" fmla="*/ 83 w 104"/>
                  <a:gd name="T15" fmla="*/ 64 h 129"/>
                  <a:gd name="T16" fmla="*/ 63 w 104"/>
                  <a:gd name="T17" fmla="*/ 64 h 129"/>
                  <a:gd name="T18" fmla="*/ 104 w 104"/>
                  <a:gd name="T19" fmla="*/ 56 h 129"/>
                  <a:gd name="T20" fmla="*/ 104 w 104"/>
                  <a:gd name="T21" fmla="*/ 126 h 129"/>
                  <a:gd name="T22" fmla="*/ 83 w 104"/>
                  <a:gd name="T23" fmla="*/ 126 h 129"/>
                  <a:gd name="T24" fmla="*/ 83 w 104"/>
                  <a:gd name="T25" fmla="*/ 107 h 129"/>
                  <a:gd name="T26" fmla="*/ 66 w 104"/>
                  <a:gd name="T27" fmla="*/ 124 h 129"/>
                  <a:gd name="T28" fmla="*/ 41 w 104"/>
                  <a:gd name="T29" fmla="*/ 129 h 129"/>
                  <a:gd name="T30" fmla="*/ 11 w 104"/>
                  <a:gd name="T31" fmla="*/ 118 h 129"/>
                  <a:gd name="T32" fmla="*/ 0 w 104"/>
                  <a:gd name="T33" fmla="*/ 90 h 129"/>
                  <a:gd name="T34" fmla="*/ 14 w 104"/>
                  <a:gd name="T35" fmla="*/ 59 h 129"/>
                  <a:gd name="T36" fmla="*/ 55 w 104"/>
                  <a:gd name="T37" fmla="*/ 48 h 129"/>
                  <a:gd name="T38" fmla="*/ 83 w 104"/>
                  <a:gd name="T39" fmla="*/ 48 h 129"/>
                  <a:gd name="T40" fmla="*/ 83 w 104"/>
                  <a:gd name="T41" fmla="*/ 46 h 129"/>
                  <a:gd name="T42" fmla="*/ 74 w 104"/>
                  <a:gd name="T43" fmla="*/ 25 h 129"/>
                  <a:gd name="T44" fmla="*/ 49 w 104"/>
                  <a:gd name="T45" fmla="*/ 17 h 129"/>
                  <a:gd name="T46" fmla="*/ 28 w 104"/>
                  <a:gd name="T47" fmla="*/ 19 h 129"/>
                  <a:gd name="T48" fmla="*/ 9 w 104"/>
                  <a:gd name="T49" fmla="*/ 27 h 129"/>
                  <a:gd name="T50" fmla="*/ 9 w 104"/>
                  <a:gd name="T51" fmla="*/ 8 h 129"/>
                  <a:gd name="T52" fmla="*/ 30 w 104"/>
                  <a:gd name="T53" fmla="*/ 2 h 129"/>
                  <a:gd name="T54" fmla="*/ 51 w 104"/>
                  <a:gd name="T55" fmla="*/ 0 h 129"/>
                  <a:gd name="T56" fmla="*/ 90 w 104"/>
                  <a:gd name="T57" fmla="*/ 14 h 129"/>
                  <a:gd name="T58" fmla="*/ 104 w 104"/>
                  <a:gd name="T59" fmla="*/ 5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9">
                    <a:moveTo>
                      <a:pt x="63" y="64"/>
                    </a:moveTo>
                    <a:cubicBezTo>
                      <a:pt x="47" y="64"/>
                      <a:pt x="36" y="66"/>
                      <a:pt x="29" y="70"/>
                    </a:cubicBezTo>
                    <a:cubicBezTo>
                      <a:pt x="23" y="73"/>
                      <a:pt x="20" y="80"/>
                      <a:pt x="20" y="89"/>
                    </a:cubicBezTo>
                    <a:cubicBezTo>
                      <a:pt x="20" y="96"/>
                      <a:pt x="22" y="102"/>
                      <a:pt x="27" y="106"/>
                    </a:cubicBezTo>
                    <a:cubicBezTo>
                      <a:pt x="32" y="110"/>
                      <a:pt x="38" y="112"/>
                      <a:pt x="46" y="112"/>
                    </a:cubicBezTo>
                    <a:cubicBezTo>
                      <a:pt x="58" y="112"/>
                      <a:pt x="66" y="108"/>
                      <a:pt x="73" y="100"/>
                    </a:cubicBezTo>
                    <a:cubicBezTo>
                      <a:pt x="80" y="92"/>
                      <a:pt x="83" y="82"/>
                      <a:pt x="83" y="68"/>
                    </a:cubicBezTo>
                    <a:lnTo>
                      <a:pt x="83" y="64"/>
                    </a:lnTo>
                    <a:lnTo>
                      <a:pt x="63" y="64"/>
                    </a:lnTo>
                    <a:close/>
                    <a:moveTo>
                      <a:pt x="104" y="56"/>
                    </a:moveTo>
                    <a:lnTo>
                      <a:pt x="104" y="126"/>
                    </a:lnTo>
                    <a:lnTo>
                      <a:pt x="83" y="126"/>
                    </a:lnTo>
                    <a:lnTo>
                      <a:pt x="83" y="107"/>
                    </a:lnTo>
                    <a:cubicBezTo>
                      <a:pt x="79" y="115"/>
                      <a:pt x="73" y="120"/>
                      <a:pt x="66" y="124"/>
                    </a:cubicBezTo>
                    <a:cubicBezTo>
                      <a:pt x="59" y="127"/>
                      <a:pt x="51" y="129"/>
                      <a:pt x="41" y="129"/>
                    </a:cubicBezTo>
                    <a:cubicBezTo>
                      <a:pt x="28" y="129"/>
                      <a:pt x="18" y="125"/>
                      <a:pt x="11" y="118"/>
                    </a:cubicBezTo>
                    <a:cubicBezTo>
                      <a:pt x="3" y="111"/>
                      <a:pt x="0" y="102"/>
                      <a:pt x="0" y="90"/>
                    </a:cubicBezTo>
                    <a:cubicBezTo>
                      <a:pt x="0" y="76"/>
                      <a:pt x="4" y="66"/>
                      <a:pt x="14" y="59"/>
                    </a:cubicBezTo>
                    <a:cubicBezTo>
                      <a:pt x="23" y="52"/>
                      <a:pt x="37" y="48"/>
                      <a:pt x="55" y="48"/>
                    </a:cubicBezTo>
                    <a:lnTo>
                      <a:pt x="83" y="48"/>
                    </a:lnTo>
                    <a:lnTo>
                      <a:pt x="83" y="46"/>
                    </a:lnTo>
                    <a:cubicBezTo>
                      <a:pt x="83" y="37"/>
                      <a:pt x="80" y="30"/>
                      <a:pt x="74" y="25"/>
                    </a:cubicBezTo>
                    <a:cubicBezTo>
                      <a:pt x="68" y="19"/>
                      <a:pt x="60" y="17"/>
                      <a:pt x="49" y="17"/>
                    </a:cubicBezTo>
                    <a:cubicBezTo>
                      <a:pt x="41" y="17"/>
                      <a:pt x="35" y="18"/>
                      <a:pt x="28" y="19"/>
                    </a:cubicBezTo>
                    <a:cubicBezTo>
                      <a:pt x="21" y="21"/>
                      <a:pt x="15" y="24"/>
                      <a:pt x="9" y="27"/>
                    </a:cubicBezTo>
                    <a:lnTo>
                      <a:pt x="9" y="8"/>
                    </a:lnTo>
                    <a:cubicBezTo>
                      <a:pt x="16" y="5"/>
                      <a:pt x="23" y="3"/>
                      <a:pt x="30" y="2"/>
                    </a:cubicBezTo>
                    <a:cubicBezTo>
                      <a:pt x="37" y="1"/>
                      <a:pt x="44" y="0"/>
                      <a:pt x="51" y="0"/>
                    </a:cubicBezTo>
                    <a:cubicBezTo>
                      <a:pt x="68" y="0"/>
                      <a:pt x="82" y="4"/>
                      <a:pt x="90" y="14"/>
                    </a:cubicBezTo>
                    <a:cubicBezTo>
                      <a:pt x="99" y="23"/>
                      <a:pt x="104" y="37"/>
                      <a:pt x="104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48">
                <a:extLst>
                  <a:ext uri="{FF2B5EF4-FFF2-40B4-BE49-F238E27FC236}">
                    <a16:creationId xmlns:a16="http://schemas.microsoft.com/office/drawing/2014/main" id="{0FBB234F-D61E-47DA-92AB-6C6972EEF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1766"/>
                <a:ext cx="29" cy="60"/>
              </a:xfrm>
              <a:custGeom>
                <a:avLst/>
                <a:gdLst>
                  <a:gd name="T0" fmla="*/ 35 w 77"/>
                  <a:gd name="T1" fmla="*/ 0 h 158"/>
                  <a:gd name="T2" fmla="*/ 35 w 77"/>
                  <a:gd name="T3" fmla="*/ 35 h 158"/>
                  <a:gd name="T4" fmla="*/ 77 w 77"/>
                  <a:gd name="T5" fmla="*/ 35 h 158"/>
                  <a:gd name="T6" fmla="*/ 77 w 77"/>
                  <a:gd name="T7" fmla="*/ 50 h 158"/>
                  <a:gd name="T8" fmla="*/ 35 w 77"/>
                  <a:gd name="T9" fmla="*/ 50 h 158"/>
                  <a:gd name="T10" fmla="*/ 35 w 77"/>
                  <a:gd name="T11" fmla="*/ 117 h 158"/>
                  <a:gd name="T12" fmla="*/ 39 w 77"/>
                  <a:gd name="T13" fmla="*/ 137 h 158"/>
                  <a:gd name="T14" fmla="*/ 56 w 77"/>
                  <a:gd name="T15" fmla="*/ 141 h 158"/>
                  <a:gd name="T16" fmla="*/ 77 w 77"/>
                  <a:gd name="T17" fmla="*/ 141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49 h 158"/>
                  <a:gd name="T24" fmla="*/ 15 w 77"/>
                  <a:gd name="T25" fmla="*/ 117 h 158"/>
                  <a:gd name="T26" fmla="*/ 15 w 77"/>
                  <a:gd name="T27" fmla="*/ 50 h 158"/>
                  <a:gd name="T28" fmla="*/ 0 w 77"/>
                  <a:gd name="T29" fmla="*/ 50 h 158"/>
                  <a:gd name="T30" fmla="*/ 0 w 77"/>
                  <a:gd name="T31" fmla="*/ 35 h 158"/>
                  <a:gd name="T32" fmla="*/ 15 w 77"/>
                  <a:gd name="T33" fmla="*/ 35 h 158"/>
                  <a:gd name="T34" fmla="*/ 15 w 77"/>
                  <a:gd name="T35" fmla="*/ 0 h 158"/>
                  <a:gd name="T36" fmla="*/ 35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5" y="0"/>
                    </a:moveTo>
                    <a:lnTo>
                      <a:pt x="35" y="35"/>
                    </a:lnTo>
                    <a:lnTo>
                      <a:pt x="77" y="35"/>
                    </a:lnTo>
                    <a:lnTo>
                      <a:pt x="77" y="50"/>
                    </a:lnTo>
                    <a:lnTo>
                      <a:pt x="35" y="50"/>
                    </a:lnTo>
                    <a:lnTo>
                      <a:pt x="35" y="117"/>
                    </a:lnTo>
                    <a:cubicBezTo>
                      <a:pt x="35" y="127"/>
                      <a:pt x="37" y="134"/>
                      <a:pt x="39" y="137"/>
                    </a:cubicBezTo>
                    <a:cubicBezTo>
                      <a:pt x="42" y="139"/>
                      <a:pt x="48" y="141"/>
                      <a:pt x="56" y="141"/>
                    </a:cubicBezTo>
                    <a:lnTo>
                      <a:pt x="77" y="141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1" y="158"/>
                      <a:pt x="30" y="155"/>
                      <a:pt x="24" y="149"/>
                    </a:cubicBezTo>
                    <a:cubicBezTo>
                      <a:pt x="18" y="143"/>
                      <a:pt x="15" y="133"/>
                      <a:pt x="15" y="117"/>
                    </a:cubicBezTo>
                    <a:lnTo>
                      <a:pt x="15" y="5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49">
                <a:extLst>
                  <a:ext uri="{FF2B5EF4-FFF2-40B4-BE49-F238E27FC236}">
                    <a16:creationId xmlns:a16="http://schemas.microsoft.com/office/drawing/2014/main" id="{46B4F657-5257-4391-8A27-3597D18475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4" y="1778"/>
                <a:ext cx="43" cy="49"/>
              </a:xfrm>
              <a:custGeom>
                <a:avLst/>
                <a:gdLst>
                  <a:gd name="T0" fmla="*/ 114 w 114"/>
                  <a:gd name="T1" fmla="*/ 59 h 129"/>
                  <a:gd name="T2" fmla="*/ 114 w 114"/>
                  <a:gd name="T3" fmla="*/ 69 h 129"/>
                  <a:gd name="T4" fmla="*/ 21 w 114"/>
                  <a:gd name="T5" fmla="*/ 69 h 129"/>
                  <a:gd name="T6" fmla="*/ 33 w 114"/>
                  <a:gd name="T7" fmla="*/ 101 h 129"/>
                  <a:gd name="T8" fmla="*/ 65 w 114"/>
                  <a:gd name="T9" fmla="*/ 112 h 129"/>
                  <a:gd name="T10" fmla="*/ 87 w 114"/>
                  <a:gd name="T11" fmla="*/ 109 h 129"/>
                  <a:gd name="T12" fmla="*/ 109 w 114"/>
                  <a:gd name="T13" fmla="*/ 100 h 129"/>
                  <a:gd name="T14" fmla="*/ 109 w 114"/>
                  <a:gd name="T15" fmla="*/ 120 h 129"/>
                  <a:gd name="T16" fmla="*/ 87 w 114"/>
                  <a:gd name="T17" fmla="*/ 127 h 129"/>
                  <a:gd name="T18" fmla="*/ 64 w 114"/>
                  <a:gd name="T19" fmla="*/ 129 h 129"/>
                  <a:gd name="T20" fmla="*/ 17 w 114"/>
                  <a:gd name="T21" fmla="*/ 112 h 129"/>
                  <a:gd name="T22" fmla="*/ 0 w 114"/>
                  <a:gd name="T23" fmla="*/ 65 h 129"/>
                  <a:gd name="T24" fmla="*/ 16 w 114"/>
                  <a:gd name="T25" fmla="*/ 18 h 129"/>
                  <a:gd name="T26" fmla="*/ 60 w 114"/>
                  <a:gd name="T27" fmla="*/ 0 h 129"/>
                  <a:gd name="T28" fmla="*/ 99 w 114"/>
                  <a:gd name="T29" fmla="*/ 16 h 129"/>
                  <a:gd name="T30" fmla="*/ 114 w 114"/>
                  <a:gd name="T31" fmla="*/ 59 h 129"/>
                  <a:gd name="T32" fmla="*/ 94 w 114"/>
                  <a:gd name="T33" fmla="*/ 53 h 129"/>
                  <a:gd name="T34" fmla="*/ 84 w 114"/>
                  <a:gd name="T35" fmla="*/ 27 h 129"/>
                  <a:gd name="T36" fmla="*/ 60 w 114"/>
                  <a:gd name="T37" fmla="*/ 17 h 129"/>
                  <a:gd name="T38" fmla="*/ 33 w 114"/>
                  <a:gd name="T39" fmla="*/ 26 h 129"/>
                  <a:gd name="T40" fmla="*/ 21 w 114"/>
                  <a:gd name="T41" fmla="*/ 53 h 129"/>
                  <a:gd name="T42" fmla="*/ 94 w 114"/>
                  <a:gd name="T43" fmla="*/ 5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59"/>
                    </a:moveTo>
                    <a:lnTo>
                      <a:pt x="114" y="69"/>
                    </a:lnTo>
                    <a:lnTo>
                      <a:pt x="21" y="69"/>
                    </a:lnTo>
                    <a:cubicBezTo>
                      <a:pt x="22" y="83"/>
                      <a:pt x="26" y="94"/>
                      <a:pt x="33" y="101"/>
                    </a:cubicBezTo>
                    <a:cubicBezTo>
                      <a:pt x="41" y="108"/>
                      <a:pt x="51" y="112"/>
                      <a:pt x="65" y="112"/>
                    </a:cubicBezTo>
                    <a:cubicBezTo>
                      <a:pt x="73" y="112"/>
                      <a:pt x="80" y="111"/>
                      <a:pt x="87" y="109"/>
                    </a:cubicBezTo>
                    <a:cubicBezTo>
                      <a:pt x="95" y="107"/>
                      <a:pt x="102" y="104"/>
                      <a:pt x="109" y="100"/>
                    </a:cubicBezTo>
                    <a:lnTo>
                      <a:pt x="109" y="120"/>
                    </a:lnTo>
                    <a:cubicBezTo>
                      <a:pt x="102" y="123"/>
                      <a:pt x="94" y="125"/>
                      <a:pt x="87" y="127"/>
                    </a:cubicBezTo>
                    <a:cubicBezTo>
                      <a:pt x="79" y="128"/>
                      <a:pt x="71" y="129"/>
                      <a:pt x="64" y="129"/>
                    </a:cubicBezTo>
                    <a:cubicBezTo>
                      <a:pt x="44" y="129"/>
                      <a:pt x="28" y="123"/>
                      <a:pt x="17" y="112"/>
                    </a:cubicBezTo>
                    <a:cubicBezTo>
                      <a:pt x="5" y="100"/>
                      <a:pt x="0" y="85"/>
                      <a:pt x="0" y="65"/>
                    </a:cubicBezTo>
                    <a:cubicBezTo>
                      <a:pt x="0" y="45"/>
                      <a:pt x="5" y="29"/>
                      <a:pt x="16" y="18"/>
                    </a:cubicBezTo>
                    <a:cubicBezTo>
                      <a:pt x="27" y="6"/>
                      <a:pt x="42" y="0"/>
                      <a:pt x="60" y="0"/>
                    </a:cubicBezTo>
                    <a:cubicBezTo>
                      <a:pt x="77" y="0"/>
                      <a:pt x="90" y="5"/>
                      <a:pt x="99" y="16"/>
                    </a:cubicBezTo>
                    <a:cubicBezTo>
                      <a:pt x="109" y="26"/>
                      <a:pt x="114" y="41"/>
                      <a:pt x="114" y="59"/>
                    </a:cubicBezTo>
                    <a:close/>
                    <a:moveTo>
                      <a:pt x="94" y="53"/>
                    </a:moveTo>
                    <a:cubicBezTo>
                      <a:pt x="93" y="42"/>
                      <a:pt x="90" y="33"/>
                      <a:pt x="84" y="27"/>
                    </a:cubicBezTo>
                    <a:cubicBezTo>
                      <a:pt x="78" y="20"/>
                      <a:pt x="70" y="17"/>
                      <a:pt x="60" y="17"/>
                    </a:cubicBezTo>
                    <a:cubicBezTo>
                      <a:pt x="49" y="17"/>
                      <a:pt x="40" y="20"/>
                      <a:pt x="33" y="26"/>
                    </a:cubicBezTo>
                    <a:cubicBezTo>
                      <a:pt x="26" y="33"/>
                      <a:pt x="23" y="42"/>
                      <a:pt x="21" y="53"/>
                    </a:cubicBezTo>
                    <a:lnTo>
                      <a:pt x="9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50">
                <a:extLst>
                  <a:ext uri="{FF2B5EF4-FFF2-40B4-BE49-F238E27FC236}">
                    <a16:creationId xmlns:a16="http://schemas.microsoft.com/office/drawing/2014/main" id="{405F0C88-BA7B-412A-9140-502891FE3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6" y="1778"/>
                <a:ext cx="38" cy="49"/>
              </a:xfrm>
              <a:custGeom>
                <a:avLst/>
                <a:gdLst>
                  <a:gd name="T0" fmla="*/ 0 w 103"/>
                  <a:gd name="T1" fmla="*/ 77 h 129"/>
                  <a:gd name="T2" fmla="*/ 0 w 103"/>
                  <a:gd name="T3" fmla="*/ 3 h 129"/>
                  <a:gd name="T4" fmla="*/ 21 w 103"/>
                  <a:gd name="T5" fmla="*/ 3 h 129"/>
                  <a:gd name="T6" fmla="*/ 21 w 103"/>
                  <a:gd name="T7" fmla="*/ 76 h 129"/>
                  <a:gd name="T8" fmla="*/ 27 w 103"/>
                  <a:gd name="T9" fmla="*/ 103 h 129"/>
                  <a:gd name="T10" fmla="*/ 48 w 103"/>
                  <a:gd name="T11" fmla="*/ 111 h 129"/>
                  <a:gd name="T12" fmla="*/ 74 w 103"/>
                  <a:gd name="T13" fmla="*/ 101 h 129"/>
                  <a:gd name="T14" fmla="*/ 83 w 103"/>
                  <a:gd name="T15" fmla="*/ 73 h 129"/>
                  <a:gd name="T16" fmla="*/ 83 w 103"/>
                  <a:gd name="T17" fmla="*/ 3 h 129"/>
                  <a:gd name="T18" fmla="*/ 103 w 103"/>
                  <a:gd name="T19" fmla="*/ 3 h 129"/>
                  <a:gd name="T20" fmla="*/ 103 w 103"/>
                  <a:gd name="T21" fmla="*/ 126 h 129"/>
                  <a:gd name="T22" fmla="*/ 83 w 103"/>
                  <a:gd name="T23" fmla="*/ 126 h 129"/>
                  <a:gd name="T24" fmla="*/ 83 w 103"/>
                  <a:gd name="T25" fmla="*/ 107 h 129"/>
                  <a:gd name="T26" fmla="*/ 66 w 103"/>
                  <a:gd name="T27" fmla="*/ 124 h 129"/>
                  <a:gd name="T28" fmla="*/ 44 w 103"/>
                  <a:gd name="T29" fmla="*/ 129 h 129"/>
                  <a:gd name="T30" fmla="*/ 11 w 103"/>
                  <a:gd name="T31" fmla="*/ 116 h 129"/>
                  <a:gd name="T32" fmla="*/ 0 w 103"/>
                  <a:gd name="T33" fmla="*/ 77 h 129"/>
                  <a:gd name="T34" fmla="*/ 51 w 10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129">
                    <a:moveTo>
                      <a:pt x="0" y="77"/>
                    </a:moveTo>
                    <a:lnTo>
                      <a:pt x="0" y="3"/>
                    </a:lnTo>
                    <a:lnTo>
                      <a:pt x="21" y="3"/>
                    </a:lnTo>
                    <a:lnTo>
                      <a:pt x="21" y="76"/>
                    </a:lnTo>
                    <a:cubicBezTo>
                      <a:pt x="21" y="88"/>
                      <a:pt x="23" y="97"/>
                      <a:pt x="27" y="103"/>
                    </a:cubicBezTo>
                    <a:cubicBezTo>
                      <a:pt x="32" y="109"/>
                      <a:pt x="39" y="111"/>
                      <a:pt x="48" y="111"/>
                    </a:cubicBezTo>
                    <a:cubicBezTo>
                      <a:pt x="59" y="111"/>
                      <a:pt x="67" y="108"/>
                      <a:pt x="74" y="101"/>
                    </a:cubicBezTo>
                    <a:cubicBezTo>
                      <a:pt x="80" y="94"/>
                      <a:pt x="83" y="85"/>
                      <a:pt x="83" y="73"/>
                    </a:cubicBezTo>
                    <a:lnTo>
                      <a:pt x="83" y="3"/>
                    </a:lnTo>
                    <a:lnTo>
                      <a:pt x="103" y="3"/>
                    </a:ln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107"/>
                    </a:lnTo>
                    <a:cubicBezTo>
                      <a:pt x="78" y="114"/>
                      <a:pt x="73" y="120"/>
                      <a:pt x="66" y="124"/>
                    </a:cubicBezTo>
                    <a:cubicBezTo>
                      <a:pt x="60" y="127"/>
                      <a:pt x="52" y="129"/>
                      <a:pt x="44" y="129"/>
                    </a:cubicBezTo>
                    <a:cubicBezTo>
                      <a:pt x="29" y="129"/>
                      <a:pt x="19" y="125"/>
                      <a:pt x="11" y="116"/>
                    </a:cubicBezTo>
                    <a:cubicBezTo>
                      <a:pt x="4" y="107"/>
                      <a:pt x="0" y="94"/>
                      <a:pt x="0" y="77"/>
                    </a:cubicBezTo>
                    <a:close/>
                    <a:moveTo>
                      <a:pt x="51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51">
                <a:extLst>
                  <a:ext uri="{FF2B5EF4-FFF2-40B4-BE49-F238E27FC236}">
                    <a16:creationId xmlns:a16="http://schemas.microsoft.com/office/drawing/2014/main" id="{937B10FD-89E0-4C14-A2D5-DF05EB79D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" y="1778"/>
                <a:ext cx="39" cy="48"/>
              </a:xfrm>
              <a:custGeom>
                <a:avLst/>
                <a:gdLst>
                  <a:gd name="T0" fmla="*/ 103 w 103"/>
                  <a:gd name="T1" fmla="*/ 52 h 126"/>
                  <a:gd name="T2" fmla="*/ 103 w 103"/>
                  <a:gd name="T3" fmla="*/ 126 h 126"/>
                  <a:gd name="T4" fmla="*/ 83 w 103"/>
                  <a:gd name="T5" fmla="*/ 126 h 126"/>
                  <a:gd name="T6" fmla="*/ 83 w 103"/>
                  <a:gd name="T7" fmla="*/ 52 h 126"/>
                  <a:gd name="T8" fmla="*/ 76 w 103"/>
                  <a:gd name="T9" fmla="*/ 26 h 126"/>
                  <a:gd name="T10" fmla="*/ 56 w 103"/>
                  <a:gd name="T11" fmla="*/ 17 h 126"/>
                  <a:gd name="T12" fmla="*/ 30 w 103"/>
                  <a:gd name="T13" fmla="*/ 28 h 126"/>
                  <a:gd name="T14" fmla="*/ 21 w 103"/>
                  <a:gd name="T15" fmla="*/ 56 h 126"/>
                  <a:gd name="T16" fmla="*/ 21 w 103"/>
                  <a:gd name="T17" fmla="*/ 126 h 126"/>
                  <a:gd name="T18" fmla="*/ 0 w 103"/>
                  <a:gd name="T19" fmla="*/ 126 h 126"/>
                  <a:gd name="T20" fmla="*/ 0 w 103"/>
                  <a:gd name="T21" fmla="*/ 3 h 126"/>
                  <a:gd name="T22" fmla="*/ 21 w 103"/>
                  <a:gd name="T23" fmla="*/ 3 h 126"/>
                  <a:gd name="T24" fmla="*/ 21 w 103"/>
                  <a:gd name="T25" fmla="*/ 22 h 126"/>
                  <a:gd name="T26" fmla="*/ 38 w 103"/>
                  <a:gd name="T27" fmla="*/ 5 h 126"/>
                  <a:gd name="T28" fmla="*/ 60 w 103"/>
                  <a:gd name="T29" fmla="*/ 0 h 126"/>
                  <a:gd name="T30" fmla="*/ 92 w 103"/>
                  <a:gd name="T31" fmla="*/ 13 h 126"/>
                  <a:gd name="T32" fmla="*/ 103 w 103"/>
                  <a:gd name="T33" fmla="*/ 5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2"/>
                    </a:move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52"/>
                    </a:lnTo>
                    <a:cubicBezTo>
                      <a:pt x="83" y="41"/>
                      <a:pt x="81" y="32"/>
                      <a:pt x="76" y="26"/>
                    </a:cubicBezTo>
                    <a:cubicBezTo>
                      <a:pt x="72" y="20"/>
                      <a:pt x="65" y="17"/>
                      <a:pt x="56" y="17"/>
                    </a:cubicBezTo>
                    <a:cubicBezTo>
                      <a:pt x="45" y="17"/>
                      <a:pt x="36" y="21"/>
                      <a:pt x="30" y="28"/>
                    </a:cubicBezTo>
                    <a:cubicBezTo>
                      <a:pt x="24" y="35"/>
                      <a:pt x="21" y="44"/>
                      <a:pt x="21" y="56"/>
                    </a:cubicBezTo>
                    <a:lnTo>
                      <a:pt x="21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22"/>
                    </a:lnTo>
                    <a:cubicBezTo>
                      <a:pt x="25" y="14"/>
                      <a:pt x="31" y="9"/>
                      <a:pt x="38" y="5"/>
                    </a:cubicBezTo>
                    <a:cubicBezTo>
                      <a:pt x="44" y="2"/>
                      <a:pt x="52" y="0"/>
                      <a:pt x="60" y="0"/>
                    </a:cubicBezTo>
                    <a:cubicBezTo>
                      <a:pt x="75" y="0"/>
                      <a:pt x="85" y="4"/>
                      <a:pt x="92" y="13"/>
                    </a:cubicBezTo>
                    <a:cubicBezTo>
                      <a:pt x="100" y="22"/>
                      <a:pt x="103" y="35"/>
                      <a:pt x="103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52">
                <a:extLst>
                  <a:ext uri="{FF2B5EF4-FFF2-40B4-BE49-F238E27FC236}">
                    <a16:creationId xmlns:a16="http://schemas.microsoft.com/office/drawing/2014/main" id="{F9828470-3931-44DB-A86A-6F31260D41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4" y="1761"/>
                <a:ext cx="8" cy="65"/>
              </a:xfrm>
              <a:custGeom>
                <a:avLst/>
                <a:gdLst>
                  <a:gd name="T0" fmla="*/ 0 w 20"/>
                  <a:gd name="T1" fmla="*/ 48 h 171"/>
                  <a:gd name="T2" fmla="*/ 20 w 20"/>
                  <a:gd name="T3" fmla="*/ 48 h 171"/>
                  <a:gd name="T4" fmla="*/ 20 w 20"/>
                  <a:gd name="T5" fmla="*/ 171 h 171"/>
                  <a:gd name="T6" fmla="*/ 0 w 20"/>
                  <a:gd name="T7" fmla="*/ 171 h 171"/>
                  <a:gd name="T8" fmla="*/ 0 w 20"/>
                  <a:gd name="T9" fmla="*/ 48 h 171"/>
                  <a:gd name="T10" fmla="*/ 0 w 20"/>
                  <a:gd name="T11" fmla="*/ 0 h 171"/>
                  <a:gd name="T12" fmla="*/ 20 w 20"/>
                  <a:gd name="T13" fmla="*/ 0 h 171"/>
                  <a:gd name="T14" fmla="*/ 20 w 20"/>
                  <a:gd name="T15" fmla="*/ 25 h 171"/>
                  <a:gd name="T16" fmla="*/ 0 w 20"/>
                  <a:gd name="T17" fmla="*/ 25 h 171"/>
                  <a:gd name="T18" fmla="*/ 0 w 2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1">
                    <a:moveTo>
                      <a:pt x="0" y="48"/>
                    </a:moveTo>
                    <a:lnTo>
                      <a:pt x="20" y="48"/>
                    </a:lnTo>
                    <a:lnTo>
                      <a:pt x="20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53">
                <a:extLst>
                  <a:ext uri="{FF2B5EF4-FFF2-40B4-BE49-F238E27FC236}">
                    <a16:creationId xmlns:a16="http://schemas.microsoft.com/office/drawing/2014/main" id="{786399DE-C31C-45BD-A25A-8E35EE5D3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1766"/>
                <a:ext cx="29" cy="60"/>
              </a:xfrm>
              <a:custGeom>
                <a:avLst/>
                <a:gdLst>
                  <a:gd name="T0" fmla="*/ 35 w 77"/>
                  <a:gd name="T1" fmla="*/ 0 h 158"/>
                  <a:gd name="T2" fmla="*/ 35 w 77"/>
                  <a:gd name="T3" fmla="*/ 35 h 158"/>
                  <a:gd name="T4" fmla="*/ 77 w 77"/>
                  <a:gd name="T5" fmla="*/ 35 h 158"/>
                  <a:gd name="T6" fmla="*/ 77 w 77"/>
                  <a:gd name="T7" fmla="*/ 50 h 158"/>
                  <a:gd name="T8" fmla="*/ 35 w 77"/>
                  <a:gd name="T9" fmla="*/ 50 h 158"/>
                  <a:gd name="T10" fmla="*/ 35 w 77"/>
                  <a:gd name="T11" fmla="*/ 117 h 158"/>
                  <a:gd name="T12" fmla="*/ 39 w 77"/>
                  <a:gd name="T13" fmla="*/ 137 h 158"/>
                  <a:gd name="T14" fmla="*/ 56 w 77"/>
                  <a:gd name="T15" fmla="*/ 141 h 158"/>
                  <a:gd name="T16" fmla="*/ 77 w 77"/>
                  <a:gd name="T17" fmla="*/ 141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49 h 158"/>
                  <a:gd name="T24" fmla="*/ 15 w 77"/>
                  <a:gd name="T25" fmla="*/ 117 h 158"/>
                  <a:gd name="T26" fmla="*/ 15 w 77"/>
                  <a:gd name="T27" fmla="*/ 50 h 158"/>
                  <a:gd name="T28" fmla="*/ 0 w 77"/>
                  <a:gd name="T29" fmla="*/ 50 h 158"/>
                  <a:gd name="T30" fmla="*/ 0 w 77"/>
                  <a:gd name="T31" fmla="*/ 35 h 158"/>
                  <a:gd name="T32" fmla="*/ 15 w 77"/>
                  <a:gd name="T33" fmla="*/ 35 h 158"/>
                  <a:gd name="T34" fmla="*/ 15 w 77"/>
                  <a:gd name="T35" fmla="*/ 0 h 158"/>
                  <a:gd name="T36" fmla="*/ 35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5" y="0"/>
                    </a:moveTo>
                    <a:lnTo>
                      <a:pt x="35" y="35"/>
                    </a:lnTo>
                    <a:lnTo>
                      <a:pt x="77" y="35"/>
                    </a:lnTo>
                    <a:lnTo>
                      <a:pt x="77" y="50"/>
                    </a:lnTo>
                    <a:lnTo>
                      <a:pt x="35" y="50"/>
                    </a:lnTo>
                    <a:lnTo>
                      <a:pt x="35" y="117"/>
                    </a:lnTo>
                    <a:cubicBezTo>
                      <a:pt x="35" y="127"/>
                      <a:pt x="37" y="134"/>
                      <a:pt x="39" y="137"/>
                    </a:cubicBezTo>
                    <a:cubicBezTo>
                      <a:pt x="42" y="139"/>
                      <a:pt x="48" y="141"/>
                      <a:pt x="56" y="141"/>
                    </a:cubicBezTo>
                    <a:lnTo>
                      <a:pt x="77" y="141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0" y="158"/>
                      <a:pt x="30" y="155"/>
                      <a:pt x="24" y="149"/>
                    </a:cubicBezTo>
                    <a:cubicBezTo>
                      <a:pt x="18" y="143"/>
                      <a:pt x="15" y="133"/>
                      <a:pt x="15" y="117"/>
                    </a:cubicBezTo>
                    <a:lnTo>
                      <a:pt x="15" y="5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Rectangle 154">
                <a:extLst>
                  <a:ext uri="{FF2B5EF4-FFF2-40B4-BE49-F238E27FC236}">
                    <a16:creationId xmlns:a16="http://schemas.microsoft.com/office/drawing/2014/main" id="{A89EAFDC-6773-4033-9ED9-39A88D6D2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" y="2100"/>
                <a:ext cx="515" cy="477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155">
                <a:extLst>
                  <a:ext uri="{FF2B5EF4-FFF2-40B4-BE49-F238E27FC236}">
                    <a16:creationId xmlns:a16="http://schemas.microsoft.com/office/drawing/2014/main" id="{81495620-4954-463E-B182-93E24B186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3" y="2199"/>
                <a:ext cx="514" cy="477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Rectangle 156">
                <a:extLst>
                  <a:ext uri="{FF2B5EF4-FFF2-40B4-BE49-F238E27FC236}">
                    <a16:creationId xmlns:a16="http://schemas.microsoft.com/office/drawing/2014/main" id="{F3BDF6B8-C699-44F7-BEFF-C97F0488E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" y="2296"/>
                <a:ext cx="514" cy="478"/>
              </a:xfrm>
              <a:prstGeom prst="rect">
                <a:avLst/>
              </a:prstGeom>
              <a:solidFill>
                <a:srgbClr val="FFE6D5"/>
              </a:solidFill>
              <a:ln w="11113" cap="flat">
                <a:solidFill>
                  <a:srgbClr val="15111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Line 157">
                <a:extLst>
                  <a:ext uri="{FF2B5EF4-FFF2-40B4-BE49-F238E27FC236}">
                    <a16:creationId xmlns:a16="http://schemas.microsoft.com/office/drawing/2014/main" id="{F24342CA-09E7-4A09-9FDE-9791B587B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6" y="1871"/>
                <a:ext cx="0" cy="232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58">
                <a:extLst>
                  <a:ext uri="{FF2B5EF4-FFF2-40B4-BE49-F238E27FC236}">
                    <a16:creationId xmlns:a16="http://schemas.microsoft.com/office/drawing/2014/main" id="{07BBAABE-2871-44EB-BCDD-630621ADE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1871"/>
                <a:ext cx="44" cy="76"/>
              </a:xfrm>
              <a:custGeom>
                <a:avLst/>
                <a:gdLst>
                  <a:gd name="T0" fmla="*/ 58 w 115"/>
                  <a:gd name="T1" fmla="*/ 144 h 202"/>
                  <a:gd name="T2" fmla="*/ 115 w 115"/>
                  <a:gd name="T3" fmla="*/ 202 h 202"/>
                  <a:gd name="T4" fmla="*/ 58 w 115"/>
                  <a:gd name="T5" fmla="*/ 0 h 202"/>
                  <a:gd name="T6" fmla="*/ 0 w 115"/>
                  <a:gd name="T7" fmla="*/ 202 h 202"/>
                  <a:gd name="T8" fmla="*/ 58 w 115"/>
                  <a:gd name="T9" fmla="*/ 14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202">
                    <a:moveTo>
                      <a:pt x="58" y="144"/>
                    </a:moveTo>
                    <a:lnTo>
                      <a:pt x="115" y="202"/>
                    </a:lnTo>
                    <a:lnTo>
                      <a:pt x="58" y="0"/>
                    </a:lnTo>
                    <a:lnTo>
                      <a:pt x="0" y="202"/>
                    </a:lnTo>
                    <a:lnTo>
                      <a:pt x="58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59">
                <a:extLst>
                  <a:ext uri="{FF2B5EF4-FFF2-40B4-BE49-F238E27FC236}">
                    <a16:creationId xmlns:a16="http://schemas.microsoft.com/office/drawing/2014/main" id="{684150FA-28EF-43AA-ADEB-60AAD7EE0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2027"/>
                <a:ext cx="44" cy="76"/>
              </a:xfrm>
              <a:custGeom>
                <a:avLst/>
                <a:gdLst>
                  <a:gd name="T0" fmla="*/ 58 w 115"/>
                  <a:gd name="T1" fmla="*/ 58 h 201"/>
                  <a:gd name="T2" fmla="*/ 0 w 115"/>
                  <a:gd name="T3" fmla="*/ 0 h 201"/>
                  <a:gd name="T4" fmla="*/ 58 w 115"/>
                  <a:gd name="T5" fmla="*/ 201 h 201"/>
                  <a:gd name="T6" fmla="*/ 115 w 115"/>
                  <a:gd name="T7" fmla="*/ 0 h 201"/>
                  <a:gd name="T8" fmla="*/ 58 w 115"/>
                  <a:gd name="T9" fmla="*/ 5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201">
                    <a:moveTo>
                      <a:pt x="58" y="58"/>
                    </a:moveTo>
                    <a:lnTo>
                      <a:pt x="0" y="0"/>
                    </a:lnTo>
                    <a:lnTo>
                      <a:pt x="58" y="201"/>
                    </a:lnTo>
                    <a:lnTo>
                      <a:pt x="115" y="0"/>
                    </a:lnTo>
                    <a:lnTo>
                      <a:pt x="58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60">
                <a:extLst>
                  <a:ext uri="{FF2B5EF4-FFF2-40B4-BE49-F238E27FC236}">
                    <a16:creationId xmlns:a16="http://schemas.microsoft.com/office/drawing/2014/main" id="{DFCC1B9F-AB48-4927-989E-04647D6816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5" y="2414"/>
                <a:ext cx="43" cy="62"/>
              </a:xfrm>
              <a:custGeom>
                <a:avLst/>
                <a:gdLst>
                  <a:gd name="T0" fmla="*/ 22 w 116"/>
                  <a:gd name="T1" fmla="*/ 86 h 164"/>
                  <a:gd name="T2" fmla="*/ 22 w 116"/>
                  <a:gd name="T3" fmla="*/ 146 h 164"/>
                  <a:gd name="T4" fmla="*/ 57 w 116"/>
                  <a:gd name="T5" fmla="*/ 146 h 164"/>
                  <a:gd name="T6" fmla="*/ 84 w 116"/>
                  <a:gd name="T7" fmla="*/ 139 h 164"/>
                  <a:gd name="T8" fmla="*/ 93 w 116"/>
                  <a:gd name="T9" fmla="*/ 116 h 164"/>
                  <a:gd name="T10" fmla="*/ 84 w 116"/>
                  <a:gd name="T11" fmla="*/ 93 h 164"/>
                  <a:gd name="T12" fmla="*/ 57 w 116"/>
                  <a:gd name="T13" fmla="*/ 86 h 164"/>
                  <a:gd name="T14" fmla="*/ 22 w 116"/>
                  <a:gd name="T15" fmla="*/ 86 h 164"/>
                  <a:gd name="T16" fmla="*/ 22 w 116"/>
                  <a:gd name="T17" fmla="*/ 19 h 164"/>
                  <a:gd name="T18" fmla="*/ 22 w 116"/>
                  <a:gd name="T19" fmla="*/ 68 h 164"/>
                  <a:gd name="T20" fmla="*/ 55 w 116"/>
                  <a:gd name="T21" fmla="*/ 68 h 164"/>
                  <a:gd name="T22" fmla="*/ 79 w 116"/>
                  <a:gd name="T23" fmla="*/ 62 h 164"/>
                  <a:gd name="T24" fmla="*/ 87 w 116"/>
                  <a:gd name="T25" fmla="*/ 43 h 164"/>
                  <a:gd name="T26" fmla="*/ 79 w 116"/>
                  <a:gd name="T27" fmla="*/ 25 h 164"/>
                  <a:gd name="T28" fmla="*/ 55 w 116"/>
                  <a:gd name="T29" fmla="*/ 19 h 164"/>
                  <a:gd name="T30" fmla="*/ 22 w 116"/>
                  <a:gd name="T31" fmla="*/ 19 h 164"/>
                  <a:gd name="T32" fmla="*/ 0 w 116"/>
                  <a:gd name="T33" fmla="*/ 0 h 164"/>
                  <a:gd name="T34" fmla="*/ 56 w 116"/>
                  <a:gd name="T35" fmla="*/ 0 h 164"/>
                  <a:gd name="T36" fmla="*/ 95 w 116"/>
                  <a:gd name="T37" fmla="*/ 11 h 164"/>
                  <a:gd name="T38" fmla="*/ 109 w 116"/>
                  <a:gd name="T39" fmla="*/ 41 h 164"/>
                  <a:gd name="T40" fmla="*/ 102 w 116"/>
                  <a:gd name="T41" fmla="*/ 65 h 164"/>
                  <a:gd name="T42" fmla="*/ 82 w 116"/>
                  <a:gd name="T43" fmla="*/ 76 h 164"/>
                  <a:gd name="T44" fmla="*/ 107 w 116"/>
                  <a:gd name="T45" fmla="*/ 91 h 164"/>
                  <a:gd name="T46" fmla="*/ 116 w 116"/>
                  <a:gd name="T47" fmla="*/ 119 h 164"/>
                  <a:gd name="T48" fmla="*/ 101 w 116"/>
                  <a:gd name="T49" fmla="*/ 152 h 164"/>
                  <a:gd name="T50" fmla="*/ 59 w 116"/>
                  <a:gd name="T51" fmla="*/ 164 h 164"/>
                  <a:gd name="T52" fmla="*/ 0 w 116"/>
                  <a:gd name="T53" fmla="*/ 164 h 164"/>
                  <a:gd name="T54" fmla="*/ 0 w 116"/>
                  <a:gd name="T5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6" h="164">
                    <a:moveTo>
                      <a:pt x="22" y="86"/>
                    </a:moveTo>
                    <a:lnTo>
                      <a:pt x="22" y="146"/>
                    </a:lnTo>
                    <a:lnTo>
                      <a:pt x="57" y="146"/>
                    </a:lnTo>
                    <a:cubicBezTo>
                      <a:pt x="69" y="146"/>
                      <a:pt x="78" y="144"/>
                      <a:pt x="84" y="139"/>
                    </a:cubicBezTo>
                    <a:cubicBezTo>
                      <a:pt x="90" y="134"/>
                      <a:pt x="93" y="126"/>
                      <a:pt x="93" y="116"/>
                    </a:cubicBezTo>
                    <a:cubicBezTo>
                      <a:pt x="93" y="106"/>
                      <a:pt x="90" y="98"/>
                      <a:pt x="84" y="93"/>
                    </a:cubicBezTo>
                    <a:cubicBezTo>
                      <a:pt x="78" y="89"/>
                      <a:pt x="69" y="86"/>
                      <a:pt x="57" y="86"/>
                    </a:cubicBezTo>
                    <a:lnTo>
                      <a:pt x="22" y="86"/>
                    </a:lnTo>
                    <a:close/>
                    <a:moveTo>
                      <a:pt x="22" y="19"/>
                    </a:moveTo>
                    <a:lnTo>
                      <a:pt x="22" y="68"/>
                    </a:lnTo>
                    <a:lnTo>
                      <a:pt x="55" y="68"/>
                    </a:lnTo>
                    <a:cubicBezTo>
                      <a:pt x="66" y="68"/>
                      <a:pt x="74" y="66"/>
                      <a:pt x="79" y="62"/>
                    </a:cubicBezTo>
                    <a:cubicBezTo>
                      <a:pt x="84" y="58"/>
                      <a:pt x="87" y="52"/>
                      <a:pt x="87" y="43"/>
                    </a:cubicBezTo>
                    <a:cubicBezTo>
                      <a:pt x="87" y="35"/>
                      <a:pt x="84" y="29"/>
                      <a:pt x="79" y="25"/>
                    </a:cubicBezTo>
                    <a:cubicBezTo>
                      <a:pt x="74" y="21"/>
                      <a:pt x="66" y="19"/>
                      <a:pt x="55" y="19"/>
                    </a:cubicBezTo>
                    <a:lnTo>
                      <a:pt x="22" y="19"/>
                    </a:lnTo>
                    <a:close/>
                    <a:moveTo>
                      <a:pt x="0" y="0"/>
                    </a:moveTo>
                    <a:lnTo>
                      <a:pt x="56" y="0"/>
                    </a:lnTo>
                    <a:cubicBezTo>
                      <a:pt x="73" y="0"/>
                      <a:pt x="86" y="4"/>
                      <a:pt x="95" y="11"/>
                    </a:cubicBezTo>
                    <a:cubicBezTo>
                      <a:pt x="105" y="18"/>
                      <a:pt x="109" y="28"/>
                      <a:pt x="109" y="41"/>
                    </a:cubicBezTo>
                    <a:cubicBezTo>
                      <a:pt x="109" y="51"/>
                      <a:pt x="107" y="59"/>
                      <a:pt x="102" y="65"/>
                    </a:cubicBezTo>
                    <a:cubicBezTo>
                      <a:pt x="97" y="71"/>
                      <a:pt x="91" y="75"/>
                      <a:pt x="82" y="76"/>
                    </a:cubicBezTo>
                    <a:cubicBezTo>
                      <a:pt x="92" y="78"/>
                      <a:pt x="101" y="83"/>
                      <a:pt x="107" y="91"/>
                    </a:cubicBezTo>
                    <a:cubicBezTo>
                      <a:pt x="113" y="98"/>
                      <a:pt x="116" y="107"/>
                      <a:pt x="116" y="119"/>
                    </a:cubicBezTo>
                    <a:cubicBezTo>
                      <a:pt x="116" y="133"/>
                      <a:pt x="111" y="145"/>
                      <a:pt x="101" y="152"/>
                    </a:cubicBezTo>
                    <a:cubicBezTo>
                      <a:pt x="91" y="160"/>
                      <a:pt x="77" y="164"/>
                      <a:pt x="59" y="164"/>
                    </a:cubicBez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61">
                <a:extLst>
                  <a:ext uri="{FF2B5EF4-FFF2-40B4-BE49-F238E27FC236}">
                    <a16:creationId xmlns:a16="http://schemas.microsoft.com/office/drawing/2014/main" id="{EBF219B7-1CDD-4399-B8C8-BC7037740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" y="2429"/>
                <a:ext cx="27" cy="47"/>
              </a:xfrm>
              <a:custGeom>
                <a:avLst/>
                <a:gdLst>
                  <a:gd name="T0" fmla="*/ 72 w 72"/>
                  <a:gd name="T1" fmla="*/ 22 h 126"/>
                  <a:gd name="T2" fmla="*/ 65 w 72"/>
                  <a:gd name="T3" fmla="*/ 19 h 126"/>
                  <a:gd name="T4" fmla="*/ 56 w 72"/>
                  <a:gd name="T5" fmla="*/ 18 h 126"/>
                  <a:gd name="T6" fmla="*/ 30 w 72"/>
                  <a:gd name="T7" fmla="*/ 30 h 126"/>
                  <a:gd name="T8" fmla="*/ 21 w 72"/>
                  <a:gd name="T9" fmla="*/ 62 h 126"/>
                  <a:gd name="T10" fmla="*/ 21 w 72"/>
                  <a:gd name="T11" fmla="*/ 126 h 126"/>
                  <a:gd name="T12" fmla="*/ 0 w 72"/>
                  <a:gd name="T13" fmla="*/ 126 h 126"/>
                  <a:gd name="T14" fmla="*/ 0 w 72"/>
                  <a:gd name="T15" fmla="*/ 3 h 126"/>
                  <a:gd name="T16" fmla="*/ 21 w 72"/>
                  <a:gd name="T17" fmla="*/ 3 h 126"/>
                  <a:gd name="T18" fmla="*/ 21 w 72"/>
                  <a:gd name="T19" fmla="*/ 23 h 126"/>
                  <a:gd name="T20" fmla="*/ 37 w 72"/>
                  <a:gd name="T21" fmla="*/ 6 h 126"/>
                  <a:gd name="T22" fmla="*/ 62 w 72"/>
                  <a:gd name="T23" fmla="*/ 0 h 126"/>
                  <a:gd name="T24" fmla="*/ 67 w 72"/>
                  <a:gd name="T25" fmla="*/ 1 h 126"/>
                  <a:gd name="T26" fmla="*/ 72 w 72"/>
                  <a:gd name="T27" fmla="*/ 2 h 126"/>
                  <a:gd name="T28" fmla="*/ 72 w 72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2"/>
                    </a:moveTo>
                    <a:cubicBezTo>
                      <a:pt x="70" y="21"/>
                      <a:pt x="68" y="20"/>
                      <a:pt x="65" y="19"/>
                    </a:cubicBezTo>
                    <a:cubicBezTo>
                      <a:pt x="62" y="19"/>
                      <a:pt x="59" y="18"/>
                      <a:pt x="56" y="18"/>
                    </a:cubicBezTo>
                    <a:cubicBezTo>
                      <a:pt x="45" y="18"/>
                      <a:pt x="36" y="22"/>
                      <a:pt x="30" y="30"/>
                    </a:cubicBezTo>
                    <a:cubicBezTo>
                      <a:pt x="24" y="37"/>
                      <a:pt x="21" y="48"/>
                      <a:pt x="21" y="62"/>
                    </a:cubicBezTo>
                    <a:lnTo>
                      <a:pt x="21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23"/>
                    </a:lnTo>
                    <a:cubicBezTo>
                      <a:pt x="25" y="15"/>
                      <a:pt x="30" y="10"/>
                      <a:pt x="37" y="6"/>
                    </a:cubicBezTo>
                    <a:cubicBezTo>
                      <a:pt x="44" y="2"/>
                      <a:pt x="52" y="0"/>
                      <a:pt x="62" y="0"/>
                    </a:cubicBezTo>
                    <a:cubicBezTo>
                      <a:pt x="64" y="0"/>
                      <a:pt x="65" y="1"/>
                      <a:pt x="67" y="1"/>
                    </a:cubicBezTo>
                    <a:cubicBezTo>
                      <a:pt x="68" y="1"/>
                      <a:pt x="70" y="1"/>
                      <a:pt x="72" y="2"/>
                    </a:cubicBez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62">
                <a:extLst>
                  <a:ext uri="{FF2B5EF4-FFF2-40B4-BE49-F238E27FC236}">
                    <a16:creationId xmlns:a16="http://schemas.microsoft.com/office/drawing/2014/main" id="{A77D798C-78F7-4C52-9156-6B67DF52DF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" y="2429"/>
                <a:ext cx="39" cy="49"/>
              </a:xfrm>
              <a:custGeom>
                <a:avLst/>
                <a:gdLst>
                  <a:gd name="T0" fmla="*/ 64 w 104"/>
                  <a:gd name="T1" fmla="*/ 65 h 130"/>
                  <a:gd name="T2" fmla="*/ 30 w 104"/>
                  <a:gd name="T3" fmla="*/ 70 h 130"/>
                  <a:gd name="T4" fmla="*/ 20 w 104"/>
                  <a:gd name="T5" fmla="*/ 89 h 130"/>
                  <a:gd name="T6" fmla="*/ 27 w 104"/>
                  <a:gd name="T7" fmla="*/ 106 h 130"/>
                  <a:gd name="T8" fmla="*/ 47 w 104"/>
                  <a:gd name="T9" fmla="*/ 113 h 130"/>
                  <a:gd name="T10" fmla="*/ 73 w 104"/>
                  <a:gd name="T11" fmla="*/ 101 h 130"/>
                  <a:gd name="T12" fmla="*/ 84 w 104"/>
                  <a:gd name="T13" fmla="*/ 69 h 130"/>
                  <a:gd name="T14" fmla="*/ 84 w 104"/>
                  <a:gd name="T15" fmla="*/ 65 h 130"/>
                  <a:gd name="T16" fmla="*/ 64 w 104"/>
                  <a:gd name="T17" fmla="*/ 65 h 130"/>
                  <a:gd name="T18" fmla="*/ 104 w 104"/>
                  <a:gd name="T19" fmla="*/ 56 h 130"/>
                  <a:gd name="T20" fmla="*/ 104 w 104"/>
                  <a:gd name="T21" fmla="*/ 126 h 130"/>
                  <a:gd name="T22" fmla="*/ 84 w 104"/>
                  <a:gd name="T23" fmla="*/ 126 h 130"/>
                  <a:gd name="T24" fmla="*/ 84 w 104"/>
                  <a:gd name="T25" fmla="*/ 108 h 130"/>
                  <a:gd name="T26" fmla="*/ 66 w 104"/>
                  <a:gd name="T27" fmla="*/ 124 h 130"/>
                  <a:gd name="T28" fmla="*/ 41 w 104"/>
                  <a:gd name="T29" fmla="*/ 130 h 130"/>
                  <a:gd name="T30" fmla="*/ 11 w 104"/>
                  <a:gd name="T31" fmla="*/ 119 h 130"/>
                  <a:gd name="T32" fmla="*/ 0 w 104"/>
                  <a:gd name="T33" fmla="*/ 91 h 130"/>
                  <a:gd name="T34" fmla="*/ 14 w 104"/>
                  <a:gd name="T35" fmla="*/ 59 h 130"/>
                  <a:gd name="T36" fmla="*/ 55 w 104"/>
                  <a:gd name="T37" fmla="*/ 49 h 130"/>
                  <a:gd name="T38" fmla="*/ 84 w 104"/>
                  <a:gd name="T39" fmla="*/ 49 h 130"/>
                  <a:gd name="T40" fmla="*/ 84 w 104"/>
                  <a:gd name="T41" fmla="*/ 47 h 130"/>
                  <a:gd name="T42" fmla="*/ 74 w 104"/>
                  <a:gd name="T43" fmla="*/ 25 h 130"/>
                  <a:gd name="T44" fmla="*/ 49 w 104"/>
                  <a:gd name="T45" fmla="*/ 18 h 130"/>
                  <a:gd name="T46" fmla="*/ 28 w 104"/>
                  <a:gd name="T47" fmla="*/ 20 h 130"/>
                  <a:gd name="T48" fmla="*/ 9 w 104"/>
                  <a:gd name="T49" fmla="*/ 28 h 130"/>
                  <a:gd name="T50" fmla="*/ 9 w 104"/>
                  <a:gd name="T51" fmla="*/ 9 h 130"/>
                  <a:gd name="T52" fmla="*/ 31 w 104"/>
                  <a:gd name="T53" fmla="*/ 3 h 130"/>
                  <a:gd name="T54" fmla="*/ 51 w 104"/>
                  <a:gd name="T55" fmla="*/ 0 h 130"/>
                  <a:gd name="T56" fmla="*/ 91 w 104"/>
                  <a:gd name="T57" fmla="*/ 14 h 130"/>
                  <a:gd name="T58" fmla="*/ 104 w 104"/>
                  <a:gd name="T59" fmla="*/ 5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30">
                    <a:moveTo>
                      <a:pt x="64" y="65"/>
                    </a:moveTo>
                    <a:cubicBezTo>
                      <a:pt x="47" y="65"/>
                      <a:pt x="36" y="66"/>
                      <a:pt x="30" y="70"/>
                    </a:cubicBezTo>
                    <a:cubicBezTo>
                      <a:pt x="23" y="74"/>
                      <a:pt x="20" y="80"/>
                      <a:pt x="20" y="89"/>
                    </a:cubicBezTo>
                    <a:cubicBezTo>
                      <a:pt x="20" y="97"/>
                      <a:pt x="23" y="102"/>
                      <a:pt x="27" y="106"/>
                    </a:cubicBezTo>
                    <a:cubicBezTo>
                      <a:pt x="32" y="111"/>
                      <a:pt x="38" y="113"/>
                      <a:pt x="47" y="113"/>
                    </a:cubicBezTo>
                    <a:cubicBezTo>
                      <a:pt x="58" y="113"/>
                      <a:pt x="67" y="109"/>
                      <a:pt x="73" y="101"/>
                    </a:cubicBezTo>
                    <a:cubicBezTo>
                      <a:pt x="80" y="93"/>
                      <a:pt x="84" y="82"/>
                      <a:pt x="84" y="69"/>
                    </a:cubicBezTo>
                    <a:lnTo>
                      <a:pt x="84" y="65"/>
                    </a:lnTo>
                    <a:lnTo>
                      <a:pt x="64" y="65"/>
                    </a:lnTo>
                    <a:close/>
                    <a:moveTo>
                      <a:pt x="104" y="56"/>
                    </a:moveTo>
                    <a:lnTo>
                      <a:pt x="104" y="126"/>
                    </a:lnTo>
                    <a:lnTo>
                      <a:pt x="84" y="126"/>
                    </a:lnTo>
                    <a:lnTo>
                      <a:pt x="84" y="108"/>
                    </a:lnTo>
                    <a:cubicBezTo>
                      <a:pt x="79" y="115"/>
                      <a:pt x="73" y="121"/>
                      <a:pt x="66" y="124"/>
                    </a:cubicBezTo>
                    <a:cubicBezTo>
                      <a:pt x="60" y="128"/>
                      <a:pt x="51" y="130"/>
                      <a:pt x="41" y="130"/>
                    </a:cubicBezTo>
                    <a:cubicBezTo>
                      <a:pt x="29" y="130"/>
                      <a:pt x="19" y="126"/>
                      <a:pt x="11" y="119"/>
                    </a:cubicBezTo>
                    <a:cubicBezTo>
                      <a:pt x="4" y="112"/>
                      <a:pt x="0" y="103"/>
                      <a:pt x="0" y="91"/>
                    </a:cubicBezTo>
                    <a:cubicBezTo>
                      <a:pt x="0" y="77"/>
                      <a:pt x="5" y="66"/>
                      <a:pt x="14" y="59"/>
                    </a:cubicBezTo>
                    <a:cubicBezTo>
                      <a:pt x="23" y="52"/>
                      <a:pt x="37" y="49"/>
                      <a:pt x="55" y="49"/>
                    </a:cubicBezTo>
                    <a:lnTo>
                      <a:pt x="84" y="49"/>
                    </a:lnTo>
                    <a:lnTo>
                      <a:pt x="84" y="47"/>
                    </a:lnTo>
                    <a:cubicBezTo>
                      <a:pt x="84" y="38"/>
                      <a:pt x="81" y="30"/>
                      <a:pt x="74" y="25"/>
                    </a:cubicBezTo>
                    <a:cubicBezTo>
                      <a:pt x="68" y="20"/>
                      <a:pt x="60" y="18"/>
                      <a:pt x="49" y="18"/>
                    </a:cubicBezTo>
                    <a:cubicBezTo>
                      <a:pt x="42" y="18"/>
                      <a:pt x="35" y="18"/>
                      <a:pt x="28" y="20"/>
                    </a:cubicBezTo>
                    <a:cubicBezTo>
                      <a:pt x="22" y="22"/>
                      <a:pt x="15" y="24"/>
                      <a:pt x="9" y="28"/>
                    </a:cubicBezTo>
                    <a:lnTo>
                      <a:pt x="9" y="9"/>
                    </a:lnTo>
                    <a:cubicBezTo>
                      <a:pt x="16" y="6"/>
                      <a:pt x="24" y="4"/>
                      <a:pt x="31" y="3"/>
                    </a:cubicBezTo>
                    <a:cubicBezTo>
                      <a:pt x="37" y="1"/>
                      <a:pt x="44" y="0"/>
                      <a:pt x="51" y="0"/>
                    </a:cubicBezTo>
                    <a:cubicBezTo>
                      <a:pt x="69" y="0"/>
                      <a:pt x="82" y="5"/>
                      <a:pt x="91" y="14"/>
                    </a:cubicBezTo>
                    <a:cubicBezTo>
                      <a:pt x="99" y="24"/>
                      <a:pt x="104" y="38"/>
                      <a:pt x="104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63">
                <a:extLst>
                  <a:ext uri="{FF2B5EF4-FFF2-40B4-BE49-F238E27FC236}">
                    <a16:creationId xmlns:a16="http://schemas.microsoft.com/office/drawing/2014/main" id="{51456147-EA7A-4373-B618-98F3A135E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2429"/>
                <a:ext cx="39" cy="47"/>
              </a:xfrm>
              <a:custGeom>
                <a:avLst/>
                <a:gdLst>
                  <a:gd name="T0" fmla="*/ 103 w 103"/>
                  <a:gd name="T1" fmla="*/ 52 h 126"/>
                  <a:gd name="T2" fmla="*/ 103 w 103"/>
                  <a:gd name="T3" fmla="*/ 126 h 126"/>
                  <a:gd name="T4" fmla="*/ 83 w 103"/>
                  <a:gd name="T5" fmla="*/ 126 h 126"/>
                  <a:gd name="T6" fmla="*/ 83 w 103"/>
                  <a:gd name="T7" fmla="*/ 53 h 126"/>
                  <a:gd name="T8" fmla="*/ 76 w 103"/>
                  <a:gd name="T9" fmla="*/ 27 h 126"/>
                  <a:gd name="T10" fmla="*/ 55 w 103"/>
                  <a:gd name="T11" fmla="*/ 18 h 126"/>
                  <a:gd name="T12" fmla="*/ 30 w 103"/>
                  <a:gd name="T13" fmla="*/ 28 h 126"/>
                  <a:gd name="T14" fmla="*/ 20 w 103"/>
                  <a:gd name="T15" fmla="*/ 57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3 h 126"/>
                  <a:gd name="T22" fmla="*/ 20 w 103"/>
                  <a:gd name="T23" fmla="*/ 3 h 126"/>
                  <a:gd name="T24" fmla="*/ 20 w 103"/>
                  <a:gd name="T25" fmla="*/ 23 h 126"/>
                  <a:gd name="T26" fmla="*/ 37 w 103"/>
                  <a:gd name="T27" fmla="*/ 6 h 126"/>
                  <a:gd name="T28" fmla="*/ 60 w 103"/>
                  <a:gd name="T29" fmla="*/ 0 h 126"/>
                  <a:gd name="T30" fmla="*/ 92 w 103"/>
                  <a:gd name="T31" fmla="*/ 14 h 126"/>
                  <a:gd name="T32" fmla="*/ 103 w 103"/>
                  <a:gd name="T33" fmla="*/ 5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2"/>
                    </a:move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53"/>
                    </a:lnTo>
                    <a:cubicBezTo>
                      <a:pt x="83" y="41"/>
                      <a:pt x="80" y="32"/>
                      <a:pt x="76" y="27"/>
                    </a:cubicBezTo>
                    <a:cubicBezTo>
                      <a:pt x="71" y="21"/>
                      <a:pt x="64" y="18"/>
                      <a:pt x="55" y="18"/>
                    </a:cubicBezTo>
                    <a:cubicBezTo>
                      <a:pt x="44" y="18"/>
                      <a:pt x="36" y="22"/>
                      <a:pt x="30" y="28"/>
                    </a:cubicBezTo>
                    <a:cubicBezTo>
                      <a:pt x="23" y="35"/>
                      <a:pt x="20" y="45"/>
                      <a:pt x="20" y="57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cubicBezTo>
                      <a:pt x="25" y="15"/>
                      <a:pt x="31" y="10"/>
                      <a:pt x="37" y="6"/>
                    </a:cubicBezTo>
                    <a:cubicBezTo>
                      <a:pt x="44" y="2"/>
                      <a:pt x="51" y="0"/>
                      <a:pt x="60" y="0"/>
                    </a:cubicBezTo>
                    <a:cubicBezTo>
                      <a:pt x="74" y="0"/>
                      <a:pt x="85" y="5"/>
                      <a:pt x="92" y="14"/>
                    </a:cubicBezTo>
                    <a:cubicBezTo>
                      <a:pt x="99" y="22"/>
                      <a:pt x="103" y="35"/>
                      <a:pt x="103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64">
                <a:extLst>
                  <a:ext uri="{FF2B5EF4-FFF2-40B4-BE49-F238E27FC236}">
                    <a16:creationId xmlns:a16="http://schemas.microsoft.com/office/drawing/2014/main" id="{81F00342-90BD-42E0-852C-B2415A627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2429"/>
                <a:ext cx="37" cy="49"/>
              </a:xfrm>
              <a:custGeom>
                <a:avLst/>
                <a:gdLst>
                  <a:gd name="T0" fmla="*/ 98 w 98"/>
                  <a:gd name="T1" fmla="*/ 8 h 130"/>
                  <a:gd name="T2" fmla="*/ 98 w 98"/>
                  <a:gd name="T3" fmla="*/ 27 h 130"/>
                  <a:gd name="T4" fmla="*/ 80 w 98"/>
                  <a:gd name="T5" fmla="*/ 20 h 130"/>
                  <a:gd name="T6" fmla="*/ 63 w 98"/>
                  <a:gd name="T7" fmla="*/ 18 h 130"/>
                  <a:gd name="T8" fmla="*/ 33 w 98"/>
                  <a:gd name="T9" fmla="*/ 30 h 130"/>
                  <a:gd name="T10" fmla="*/ 22 w 98"/>
                  <a:gd name="T11" fmla="*/ 65 h 130"/>
                  <a:gd name="T12" fmla="*/ 33 w 98"/>
                  <a:gd name="T13" fmla="*/ 100 h 130"/>
                  <a:gd name="T14" fmla="*/ 63 w 98"/>
                  <a:gd name="T15" fmla="*/ 113 h 130"/>
                  <a:gd name="T16" fmla="*/ 80 w 98"/>
                  <a:gd name="T17" fmla="*/ 110 h 130"/>
                  <a:gd name="T18" fmla="*/ 98 w 98"/>
                  <a:gd name="T19" fmla="*/ 103 h 130"/>
                  <a:gd name="T20" fmla="*/ 98 w 98"/>
                  <a:gd name="T21" fmla="*/ 122 h 130"/>
                  <a:gd name="T22" fmla="*/ 80 w 98"/>
                  <a:gd name="T23" fmla="*/ 128 h 130"/>
                  <a:gd name="T24" fmla="*/ 61 w 98"/>
                  <a:gd name="T25" fmla="*/ 130 h 130"/>
                  <a:gd name="T26" fmla="*/ 17 w 98"/>
                  <a:gd name="T27" fmla="*/ 112 h 130"/>
                  <a:gd name="T28" fmla="*/ 0 w 98"/>
                  <a:gd name="T29" fmla="*/ 65 h 130"/>
                  <a:gd name="T30" fmla="*/ 17 w 98"/>
                  <a:gd name="T31" fmla="*/ 18 h 130"/>
                  <a:gd name="T32" fmla="*/ 62 w 98"/>
                  <a:gd name="T33" fmla="*/ 0 h 130"/>
                  <a:gd name="T34" fmla="*/ 80 w 98"/>
                  <a:gd name="T35" fmla="*/ 2 h 130"/>
                  <a:gd name="T36" fmla="*/ 98 w 98"/>
                  <a:gd name="T37" fmla="*/ 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30">
                    <a:moveTo>
                      <a:pt x="98" y="8"/>
                    </a:moveTo>
                    <a:lnTo>
                      <a:pt x="98" y="27"/>
                    </a:lnTo>
                    <a:cubicBezTo>
                      <a:pt x="92" y="24"/>
                      <a:pt x="86" y="22"/>
                      <a:pt x="80" y="20"/>
                    </a:cubicBezTo>
                    <a:cubicBezTo>
                      <a:pt x="75" y="18"/>
                      <a:pt x="69" y="18"/>
                      <a:pt x="63" y="18"/>
                    </a:cubicBezTo>
                    <a:cubicBezTo>
                      <a:pt x="50" y="18"/>
                      <a:pt x="40" y="22"/>
                      <a:pt x="33" y="30"/>
                    </a:cubicBezTo>
                    <a:cubicBezTo>
                      <a:pt x="25" y="38"/>
                      <a:pt x="22" y="50"/>
                      <a:pt x="22" y="65"/>
                    </a:cubicBezTo>
                    <a:cubicBezTo>
                      <a:pt x="22" y="80"/>
                      <a:pt x="25" y="92"/>
                      <a:pt x="33" y="100"/>
                    </a:cubicBezTo>
                    <a:cubicBezTo>
                      <a:pt x="40" y="108"/>
                      <a:pt x="50" y="113"/>
                      <a:pt x="63" y="113"/>
                    </a:cubicBezTo>
                    <a:cubicBezTo>
                      <a:pt x="69" y="113"/>
                      <a:pt x="75" y="112"/>
                      <a:pt x="80" y="110"/>
                    </a:cubicBezTo>
                    <a:cubicBezTo>
                      <a:pt x="86" y="109"/>
                      <a:pt x="92" y="106"/>
                      <a:pt x="98" y="103"/>
                    </a:cubicBezTo>
                    <a:lnTo>
                      <a:pt x="98" y="122"/>
                    </a:lnTo>
                    <a:cubicBezTo>
                      <a:pt x="92" y="124"/>
                      <a:pt x="86" y="126"/>
                      <a:pt x="80" y="128"/>
                    </a:cubicBezTo>
                    <a:cubicBezTo>
                      <a:pt x="74" y="129"/>
                      <a:pt x="68" y="130"/>
                      <a:pt x="61" y="130"/>
                    </a:cubicBezTo>
                    <a:cubicBezTo>
                      <a:pt x="42" y="130"/>
                      <a:pt x="28" y="124"/>
                      <a:pt x="17" y="112"/>
                    </a:cubicBezTo>
                    <a:cubicBezTo>
                      <a:pt x="6" y="101"/>
                      <a:pt x="0" y="85"/>
                      <a:pt x="0" y="65"/>
                    </a:cubicBezTo>
                    <a:cubicBezTo>
                      <a:pt x="0" y="45"/>
                      <a:pt x="6" y="29"/>
                      <a:pt x="17" y="18"/>
                    </a:cubicBezTo>
                    <a:cubicBezTo>
                      <a:pt x="28" y="6"/>
                      <a:pt x="43" y="0"/>
                      <a:pt x="62" y="0"/>
                    </a:cubicBezTo>
                    <a:cubicBezTo>
                      <a:pt x="68" y="0"/>
                      <a:pt x="75" y="1"/>
                      <a:pt x="80" y="2"/>
                    </a:cubicBezTo>
                    <a:cubicBezTo>
                      <a:pt x="86" y="4"/>
                      <a:pt x="92" y="6"/>
                      <a:pt x="98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65">
                <a:extLst>
                  <a:ext uri="{FF2B5EF4-FFF2-40B4-BE49-F238E27FC236}">
                    <a16:creationId xmlns:a16="http://schemas.microsoft.com/office/drawing/2014/main" id="{475A77C4-B7EE-4C59-996F-2EFC35891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2412"/>
                <a:ext cx="39" cy="64"/>
              </a:xfrm>
              <a:custGeom>
                <a:avLst/>
                <a:gdLst>
                  <a:gd name="T0" fmla="*/ 103 w 103"/>
                  <a:gd name="T1" fmla="*/ 96 h 170"/>
                  <a:gd name="T2" fmla="*/ 103 w 103"/>
                  <a:gd name="T3" fmla="*/ 170 h 170"/>
                  <a:gd name="T4" fmla="*/ 83 w 103"/>
                  <a:gd name="T5" fmla="*/ 170 h 170"/>
                  <a:gd name="T6" fmla="*/ 83 w 103"/>
                  <a:gd name="T7" fmla="*/ 97 h 170"/>
                  <a:gd name="T8" fmla="*/ 76 w 103"/>
                  <a:gd name="T9" fmla="*/ 71 h 170"/>
                  <a:gd name="T10" fmla="*/ 56 w 103"/>
                  <a:gd name="T11" fmla="*/ 62 h 170"/>
                  <a:gd name="T12" fmla="*/ 30 w 103"/>
                  <a:gd name="T13" fmla="*/ 72 h 170"/>
                  <a:gd name="T14" fmla="*/ 20 w 103"/>
                  <a:gd name="T15" fmla="*/ 101 h 170"/>
                  <a:gd name="T16" fmla="*/ 20 w 103"/>
                  <a:gd name="T17" fmla="*/ 170 h 170"/>
                  <a:gd name="T18" fmla="*/ 0 w 103"/>
                  <a:gd name="T19" fmla="*/ 170 h 170"/>
                  <a:gd name="T20" fmla="*/ 0 w 103"/>
                  <a:gd name="T21" fmla="*/ 0 h 170"/>
                  <a:gd name="T22" fmla="*/ 20 w 103"/>
                  <a:gd name="T23" fmla="*/ 0 h 170"/>
                  <a:gd name="T24" fmla="*/ 20 w 103"/>
                  <a:gd name="T25" fmla="*/ 67 h 170"/>
                  <a:gd name="T26" fmla="*/ 37 w 103"/>
                  <a:gd name="T27" fmla="*/ 50 h 170"/>
                  <a:gd name="T28" fmla="*/ 60 w 103"/>
                  <a:gd name="T29" fmla="*/ 44 h 170"/>
                  <a:gd name="T30" fmla="*/ 92 w 103"/>
                  <a:gd name="T31" fmla="*/ 58 h 170"/>
                  <a:gd name="T32" fmla="*/ 103 w 103"/>
                  <a:gd name="T33" fmla="*/ 9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70">
                    <a:moveTo>
                      <a:pt x="103" y="96"/>
                    </a:moveTo>
                    <a:lnTo>
                      <a:pt x="103" y="170"/>
                    </a:lnTo>
                    <a:lnTo>
                      <a:pt x="83" y="170"/>
                    </a:lnTo>
                    <a:lnTo>
                      <a:pt x="83" y="97"/>
                    </a:lnTo>
                    <a:cubicBezTo>
                      <a:pt x="83" y="85"/>
                      <a:pt x="81" y="76"/>
                      <a:pt x="76" y="71"/>
                    </a:cubicBezTo>
                    <a:cubicBezTo>
                      <a:pt x="72" y="65"/>
                      <a:pt x="65" y="62"/>
                      <a:pt x="56" y="62"/>
                    </a:cubicBezTo>
                    <a:cubicBezTo>
                      <a:pt x="45" y="62"/>
                      <a:pt x="36" y="66"/>
                      <a:pt x="30" y="72"/>
                    </a:cubicBezTo>
                    <a:cubicBezTo>
                      <a:pt x="24" y="79"/>
                      <a:pt x="20" y="89"/>
                      <a:pt x="20" y="101"/>
                    </a:cubicBezTo>
                    <a:lnTo>
                      <a:pt x="20" y="170"/>
                    </a:lnTo>
                    <a:lnTo>
                      <a:pt x="0" y="170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67"/>
                    </a:lnTo>
                    <a:cubicBezTo>
                      <a:pt x="25" y="59"/>
                      <a:pt x="31" y="54"/>
                      <a:pt x="37" y="50"/>
                    </a:cubicBezTo>
                    <a:cubicBezTo>
                      <a:pt x="44" y="46"/>
                      <a:pt x="52" y="44"/>
                      <a:pt x="60" y="44"/>
                    </a:cubicBezTo>
                    <a:cubicBezTo>
                      <a:pt x="74" y="44"/>
                      <a:pt x="85" y="49"/>
                      <a:pt x="92" y="58"/>
                    </a:cubicBezTo>
                    <a:cubicBezTo>
                      <a:pt x="99" y="66"/>
                      <a:pt x="103" y="79"/>
                      <a:pt x="103" y="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66">
                <a:extLst>
                  <a:ext uri="{FF2B5EF4-FFF2-40B4-BE49-F238E27FC236}">
                    <a16:creationId xmlns:a16="http://schemas.microsoft.com/office/drawing/2014/main" id="{9438DD8D-1585-4A01-9211-78F7315AD1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3" y="2535"/>
                <a:ext cx="39" cy="49"/>
              </a:xfrm>
              <a:custGeom>
                <a:avLst/>
                <a:gdLst>
                  <a:gd name="T0" fmla="*/ 0 w 103"/>
                  <a:gd name="T1" fmla="*/ 77 h 129"/>
                  <a:gd name="T2" fmla="*/ 0 w 103"/>
                  <a:gd name="T3" fmla="*/ 3 h 129"/>
                  <a:gd name="T4" fmla="*/ 20 w 103"/>
                  <a:gd name="T5" fmla="*/ 3 h 129"/>
                  <a:gd name="T6" fmla="*/ 20 w 103"/>
                  <a:gd name="T7" fmla="*/ 76 h 129"/>
                  <a:gd name="T8" fmla="*/ 27 w 103"/>
                  <a:gd name="T9" fmla="*/ 103 h 129"/>
                  <a:gd name="T10" fmla="*/ 47 w 103"/>
                  <a:gd name="T11" fmla="*/ 111 h 129"/>
                  <a:gd name="T12" fmla="*/ 73 w 103"/>
                  <a:gd name="T13" fmla="*/ 101 h 129"/>
                  <a:gd name="T14" fmla="*/ 83 w 103"/>
                  <a:gd name="T15" fmla="*/ 72 h 129"/>
                  <a:gd name="T16" fmla="*/ 83 w 103"/>
                  <a:gd name="T17" fmla="*/ 3 h 129"/>
                  <a:gd name="T18" fmla="*/ 103 w 103"/>
                  <a:gd name="T19" fmla="*/ 3 h 129"/>
                  <a:gd name="T20" fmla="*/ 103 w 103"/>
                  <a:gd name="T21" fmla="*/ 126 h 129"/>
                  <a:gd name="T22" fmla="*/ 83 w 103"/>
                  <a:gd name="T23" fmla="*/ 126 h 129"/>
                  <a:gd name="T24" fmla="*/ 83 w 103"/>
                  <a:gd name="T25" fmla="*/ 107 h 129"/>
                  <a:gd name="T26" fmla="*/ 65 w 103"/>
                  <a:gd name="T27" fmla="*/ 124 h 129"/>
                  <a:gd name="T28" fmla="*/ 43 w 103"/>
                  <a:gd name="T29" fmla="*/ 129 h 129"/>
                  <a:gd name="T30" fmla="*/ 11 w 103"/>
                  <a:gd name="T31" fmla="*/ 116 h 129"/>
                  <a:gd name="T32" fmla="*/ 0 w 103"/>
                  <a:gd name="T33" fmla="*/ 77 h 129"/>
                  <a:gd name="T34" fmla="*/ 51 w 103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129">
                    <a:moveTo>
                      <a:pt x="0" y="77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76"/>
                    </a:lnTo>
                    <a:cubicBezTo>
                      <a:pt x="20" y="88"/>
                      <a:pt x="22" y="97"/>
                      <a:pt x="27" y="103"/>
                    </a:cubicBezTo>
                    <a:cubicBezTo>
                      <a:pt x="31" y="108"/>
                      <a:pt x="38" y="111"/>
                      <a:pt x="47" y="111"/>
                    </a:cubicBezTo>
                    <a:cubicBezTo>
                      <a:pt x="58" y="111"/>
                      <a:pt x="67" y="108"/>
                      <a:pt x="73" y="101"/>
                    </a:cubicBezTo>
                    <a:cubicBezTo>
                      <a:pt x="79" y="94"/>
                      <a:pt x="83" y="84"/>
                      <a:pt x="83" y="72"/>
                    </a:cubicBezTo>
                    <a:lnTo>
                      <a:pt x="83" y="3"/>
                    </a:lnTo>
                    <a:lnTo>
                      <a:pt x="103" y="3"/>
                    </a:lnTo>
                    <a:lnTo>
                      <a:pt x="103" y="126"/>
                    </a:lnTo>
                    <a:lnTo>
                      <a:pt x="83" y="126"/>
                    </a:lnTo>
                    <a:lnTo>
                      <a:pt x="83" y="107"/>
                    </a:lnTo>
                    <a:cubicBezTo>
                      <a:pt x="78" y="114"/>
                      <a:pt x="72" y="120"/>
                      <a:pt x="65" y="124"/>
                    </a:cubicBezTo>
                    <a:cubicBezTo>
                      <a:pt x="59" y="127"/>
                      <a:pt x="51" y="129"/>
                      <a:pt x="43" y="129"/>
                    </a:cubicBezTo>
                    <a:cubicBezTo>
                      <a:pt x="29" y="129"/>
                      <a:pt x="18" y="125"/>
                      <a:pt x="11" y="116"/>
                    </a:cubicBezTo>
                    <a:cubicBezTo>
                      <a:pt x="3" y="107"/>
                      <a:pt x="0" y="94"/>
                      <a:pt x="0" y="77"/>
                    </a:cubicBezTo>
                    <a:close/>
                    <a:moveTo>
                      <a:pt x="51" y="0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67">
                <a:extLst>
                  <a:ext uri="{FF2B5EF4-FFF2-40B4-BE49-F238E27FC236}">
                    <a16:creationId xmlns:a16="http://schemas.microsoft.com/office/drawing/2014/main" id="{2A67E95F-3826-4297-9033-E4D8AE34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2535"/>
                <a:ext cx="39" cy="47"/>
              </a:xfrm>
              <a:custGeom>
                <a:avLst/>
                <a:gdLst>
                  <a:gd name="T0" fmla="*/ 103 w 103"/>
                  <a:gd name="T1" fmla="*/ 51 h 126"/>
                  <a:gd name="T2" fmla="*/ 103 w 103"/>
                  <a:gd name="T3" fmla="*/ 126 h 126"/>
                  <a:gd name="T4" fmla="*/ 82 w 103"/>
                  <a:gd name="T5" fmla="*/ 126 h 126"/>
                  <a:gd name="T6" fmla="*/ 82 w 103"/>
                  <a:gd name="T7" fmla="*/ 52 h 126"/>
                  <a:gd name="T8" fmla="*/ 76 w 103"/>
                  <a:gd name="T9" fmla="*/ 26 h 126"/>
                  <a:gd name="T10" fmla="*/ 55 w 103"/>
                  <a:gd name="T11" fmla="*/ 17 h 126"/>
                  <a:gd name="T12" fmla="*/ 29 w 103"/>
                  <a:gd name="T13" fmla="*/ 28 h 126"/>
                  <a:gd name="T14" fmla="*/ 20 w 103"/>
                  <a:gd name="T15" fmla="*/ 56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3 h 126"/>
                  <a:gd name="T22" fmla="*/ 20 w 103"/>
                  <a:gd name="T23" fmla="*/ 3 h 126"/>
                  <a:gd name="T24" fmla="*/ 20 w 103"/>
                  <a:gd name="T25" fmla="*/ 22 h 126"/>
                  <a:gd name="T26" fmla="*/ 37 w 103"/>
                  <a:gd name="T27" fmla="*/ 5 h 126"/>
                  <a:gd name="T28" fmla="*/ 60 w 103"/>
                  <a:gd name="T29" fmla="*/ 0 h 126"/>
                  <a:gd name="T30" fmla="*/ 92 w 103"/>
                  <a:gd name="T31" fmla="*/ 13 h 126"/>
                  <a:gd name="T32" fmla="*/ 103 w 103"/>
                  <a:gd name="T33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1"/>
                    </a:moveTo>
                    <a:lnTo>
                      <a:pt x="103" y="126"/>
                    </a:lnTo>
                    <a:lnTo>
                      <a:pt x="82" y="126"/>
                    </a:lnTo>
                    <a:lnTo>
                      <a:pt x="82" y="52"/>
                    </a:lnTo>
                    <a:cubicBezTo>
                      <a:pt x="82" y="40"/>
                      <a:pt x="80" y="32"/>
                      <a:pt x="76" y="26"/>
                    </a:cubicBezTo>
                    <a:cubicBezTo>
                      <a:pt x="71" y="20"/>
                      <a:pt x="64" y="17"/>
                      <a:pt x="55" y="17"/>
                    </a:cubicBezTo>
                    <a:cubicBezTo>
                      <a:pt x="44" y="17"/>
                      <a:pt x="36" y="21"/>
                      <a:pt x="29" y="28"/>
                    </a:cubicBezTo>
                    <a:cubicBezTo>
                      <a:pt x="23" y="35"/>
                      <a:pt x="20" y="44"/>
                      <a:pt x="20" y="56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5" y="14"/>
                      <a:pt x="30" y="9"/>
                      <a:pt x="37" y="5"/>
                    </a:cubicBezTo>
                    <a:cubicBezTo>
                      <a:pt x="44" y="2"/>
                      <a:pt x="51" y="0"/>
                      <a:pt x="60" y="0"/>
                    </a:cubicBezTo>
                    <a:cubicBezTo>
                      <a:pt x="74" y="0"/>
                      <a:pt x="85" y="4"/>
                      <a:pt x="92" y="13"/>
                    </a:cubicBezTo>
                    <a:cubicBezTo>
                      <a:pt x="99" y="22"/>
                      <a:pt x="103" y="34"/>
                      <a:pt x="103" y="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68">
                <a:extLst>
                  <a:ext uri="{FF2B5EF4-FFF2-40B4-BE49-F238E27FC236}">
                    <a16:creationId xmlns:a16="http://schemas.microsoft.com/office/drawing/2014/main" id="{353B3562-E679-4C47-AE2D-1F775A589D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2" y="2518"/>
                <a:ext cx="7" cy="64"/>
              </a:xfrm>
              <a:custGeom>
                <a:avLst/>
                <a:gdLst>
                  <a:gd name="T0" fmla="*/ 0 w 20"/>
                  <a:gd name="T1" fmla="*/ 48 h 171"/>
                  <a:gd name="T2" fmla="*/ 20 w 20"/>
                  <a:gd name="T3" fmla="*/ 48 h 171"/>
                  <a:gd name="T4" fmla="*/ 20 w 20"/>
                  <a:gd name="T5" fmla="*/ 171 h 171"/>
                  <a:gd name="T6" fmla="*/ 0 w 20"/>
                  <a:gd name="T7" fmla="*/ 171 h 171"/>
                  <a:gd name="T8" fmla="*/ 0 w 20"/>
                  <a:gd name="T9" fmla="*/ 48 h 171"/>
                  <a:gd name="T10" fmla="*/ 0 w 20"/>
                  <a:gd name="T11" fmla="*/ 0 h 171"/>
                  <a:gd name="T12" fmla="*/ 20 w 20"/>
                  <a:gd name="T13" fmla="*/ 0 h 171"/>
                  <a:gd name="T14" fmla="*/ 20 w 20"/>
                  <a:gd name="T15" fmla="*/ 25 h 171"/>
                  <a:gd name="T16" fmla="*/ 0 w 20"/>
                  <a:gd name="T17" fmla="*/ 25 h 171"/>
                  <a:gd name="T18" fmla="*/ 0 w 2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1">
                    <a:moveTo>
                      <a:pt x="0" y="48"/>
                    </a:moveTo>
                    <a:lnTo>
                      <a:pt x="20" y="48"/>
                    </a:lnTo>
                    <a:lnTo>
                      <a:pt x="20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69">
                <a:extLst>
                  <a:ext uri="{FF2B5EF4-FFF2-40B4-BE49-F238E27FC236}">
                    <a16:creationId xmlns:a16="http://schemas.microsoft.com/office/drawing/2014/main" id="{456F49BF-CA68-4B78-B80D-C6CB428E6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2523"/>
                <a:ext cx="29" cy="59"/>
              </a:xfrm>
              <a:custGeom>
                <a:avLst/>
                <a:gdLst>
                  <a:gd name="T0" fmla="*/ 36 w 77"/>
                  <a:gd name="T1" fmla="*/ 0 h 158"/>
                  <a:gd name="T2" fmla="*/ 36 w 77"/>
                  <a:gd name="T3" fmla="*/ 35 h 158"/>
                  <a:gd name="T4" fmla="*/ 77 w 77"/>
                  <a:gd name="T5" fmla="*/ 35 h 158"/>
                  <a:gd name="T6" fmla="*/ 77 w 77"/>
                  <a:gd name="T7" fmla="*/ 50 h 158"/>
                  <a:gd name="T8" fmla="*/ 36 w 77"/>
                  <a:gd name="T9" fmla="*/ 50 h 158"/>
                  <a:gd name="T10" fmla="*/ 36 w 77"/>
                  <a:gd name="T11" fmla="*/ 117 h 158"/>
                  <a:gd name="T12" fmla="*/ 40 w 77"/>
                  <a:gd name="T13" fmla="*/ 137 h 158"/>
                  <a:gd name="T14" fmla="*/ 56 w 77"/>
                  <a:gd name="T15" fmla="*/ 141 h 158"/>
                  <a:gd name="T16" fmla="*/ 77 w 77"/>
                  <a:gd name="T17" fmla="*/ 141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49 h 158"/>
                  <a:gd name="T24" fmla="*/ 15 w 77"/>
                  <a:gd name="T25" fmla="*/ 117 h 158"/>
                  <a:gd name="T26" fmla="*/ 15 w 77"/>
                  <a:gd name="T27" fmla="*/ 50 h 158"/>
                  <a:gd name="T28" fmla="*/ 0 w 77"/>
                  <a:gd name="T29" fmla="*/ 50 h 158"/>
                  <a:gd name="T30" fmla="*/ 0 w 77"/>
                  <a:gd name="T31" fmla="*/ 35 h 158"/>
                  <a:gd name="T32" fmla="*/ 15 w 77"/>
                  <a:gd name="T33" fmla="*/ 35 h 158"/>
                  <a:gd name="T34" fmla="*/ 15 w 77"/>
                  <a:gd name="T35" fmla="*/ 0 h 158"/>
                  <a:gd name="T36" fmla="*/ 36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6" y="0"/>
                    </a:moveTo>
                    <a:lnTo>
                      <a:pt x="36" y="35"/>
                    </a:lnTo>
                    <a:lnTo>
                      <a:pt x="77" y="35"/>
                    </a:lnTo>
                    <a:lnTo>
                      <a:pt x="77" y="50"/>
                    </a:lnTo>
                    <a:lnTo>
                      <a:pt x="36" y="50"/>
                    </a:lnTo>
                    <a:lnTo>
                      <a:pt x="36" y="117"/>
                    </a:lnTo>
                    <a:cubicBezTo>
                      <a:pt x="36" y="127"/>
                      <a:pt x="37" y="134"/>
                      <a:pt x="40" y="137"/>
                    </a:cubicBezTo>
                    <a:cubicBezTo>
                      <a:pt x="42" y="139"/>
                      <a:pt x="48" y="141"/>
                      <a:pt x="56" y="141"/>
                    </a:cubicBezTo>
                    <a:lnTo>
                      <a:pt x="77" y="141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1" y="158"/>
                      <a:pt x="30" y="155"/>
                      <a:pt x="24" y="149"/>
                    </a:cubicBezTo>
                    <a:cubicBezTo>
                      <a:pt x="18" y="143"/>
                      <a:pt x="15" y="133"/>
                      <a:pt x="15" y="117"/>
                    </a:cubicBezTo>
                    <a:lnTo>
                      <a:pt x="15" y="5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70">
                <a:extLst>
                  <a:ext uri="{FF2B5EF4-FFF2-40B4-BE49-F238E27FC236}">
                    <a16:creationId xmlns:a16="http://schemas.microsoft.com/office/drawing/2014/main" id="{33E5BD6D-DBFC-4B7D-A562-8A38A870D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" y="2535"/>
                <a:ext cx="35" cy="49"/>
              </a:xfrm>
              <a:custGeom>
                <a:avLst/>
                <a:gdLst>
                  <a:gd name="T0" fmla="*/ 87 w 94"/>
                  <a:gd name="T1" fmla="*/ 6 h 129"/>
                  <a:gd name="T2" fmla="*/ 87 w 94"/>
                  <a:gd name="T3" fmla="*/ 25 h 129"/>
                  <a:gd name="T4" fmla="*/ 69 w 94"/>
                  <a:gd name="T5" fmla="*/ 19 h 129"/>
                  <a:gd name="T6" fmla="*/ 50 w 94"/>
                  <a:gd name="T7" fmla="*/ 17 h 129"/>
                  <a:gd name="T8" fmla="*/ 28 w 94"/>
                  <a:gd name="T9" fmla="*/ 21 h 129"/>
                  <a:gd name="T10" fmla="*/ 20 w 94"/>
                  <a:gd name="T11" fmla="*/ 35 h 129"/>
                  <a:gd name="T12" fmla="*/ 26 w 94"/>
                  <a:gd name="T13" fmla="*/ 46 h 129"/>
                  <a:gd name="T14" fmla="*/ 47 w 94"/>
                  <a:gd name="T15" fmla="*/ 54 h 129"/>
                  <a:gd name="T16" fmla="*/ 54 w 94"/>
                  <a:gd name="T17" fmla="*/ 55 h 129"/>
                  <a:gd name="T18" fmla="*/ 85 w 94"/>
                  <a:gd name="T19" fmla="*/ 68 h 129"/>
                  <a:gd name="T20" fmla="*/ 94 w 94"/>
                  <a:gd name="T21" fmla="*/ 92 h 129"/>
                  <a:gd name="T22" fmla="*/ 80 w 94"/>
                  <a:gd name="T23" fmla="*/ 119 h 129"/>
                  <a:gd name="T24" fmla="*/ 43 w 94"/>
                  <a:gd name="T25" fmla="*/ 129 h 129"/>
                  <a:gd name="T26" fmla="*/ 22 w 94"/>
                  <a:gd name="T27" fmla="*/ 127 h 129"/>
                  <a:gd name="T28" fmla="*/ 0 w 94"/>
                  <a:gd name="T29" fmla="*/ 121 h 129"/>
                  <a:gd name="T30" fmla="*/ 0 w 94"/>
                  <a:gd name="T31" fmla="*/ 100 h 129"/>
                  <a:gd name="T32" fmla="*/ 22 w 94"/>
                  <a:gd name="T33" fmla="*/ 109 h 129"/>
                  <a:gd name="T34" fmla="*/ 43 w 94"/>
                  <a:gd name="T35" fmla="*/ 112 h 129"/>
                  <a:gd name="T36" fmla="*/ 65 w 94"/>
                  <a:gd name="T37" fmla="*/ 107 h 129"/>
                  <a:gd name="T38" fmla="*/ 73 w 94"/>
                  <a:gd name="T39" fmla="*/ 93 h 129"/>
                  <a:gd name="T40" fmla="*/ 67 w 94"/>
                  <a:gd name="T41" fmla="*/ 81 h 129"/>
                  <a:gd name="T42" fmla="*/ 43 w 94"/>
                  <a:gd name="T43" fmla="*/ 72 h 129"/>
                  <a:gd name="T44" fmla="*/ 36 w 94"/>
                  <a:gd name="T45" fmla="*/ 71 h 129"/>
                  <a:gd name="T46" fmla="*/ 9 w 94"/>
                  <a:gd name="T47" fmla="*/ 58 h 129"/>
                  <a:gd name="T48" fmla="*/ 1 w 94"/>
                  <a:gd name="T49" fmla="*/ 36 h 129"/>
                  <a:gd name="T50" fmla="*/ 13 w 94"/>
                  <a:gd name="T51" fmla="*/ 9 h 129"/>
                  <a:gd name="T52" fmla="*/ 48 w 94"/>
                  <a:gd name="T53" fmla="*/ 0 h 129"/>
                  <a:gd name="T54" fmla="*/ 69 w 94"/>
                  <a:gd name="T55" fmla="*/ 1 h 129"/>
                  <a:gd name="T56" fmla="*/ 87 w 94"/>
                  <a:gd name="T57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29">
                    <a:moveTo>
                      <a:pt x="87" y="6"/>
                    </a:moveTo>
                    <a:lnTo>
                      <a:pt x="87" y="25"/>
                    </a:lnTo>
                    <a:cubicBezTo>
                      <a:pt x="81" y="22"/>
                      <a:pt x="76" y="20"/>
                      <a:pt x="69" y="19"/>
                    </a:cubicBezTo>
                    <a:cubicBezTo>
                      <a:pt x="63" y="17"/>
                      <a:pt x="57" y="17"/>
                      <a:pt x="50" y="17"/>
                    </a:cubicBezTo>
                    <a:cubicBezTo>
                      <a:pt x="40" y="17"/>
                      <a:pt x="33" y="18"/>
                      <a:pt x="28" y="21"/>
                    </a:cubicBezTo>
                    <a:cubicBezTo>
                      <a:pt x="23" y="24"/>
                      <a:pt x="20" y="29"/>
                      <a:pt x="20" y="35"/>
                    </a:cubicBezTo>
                    <a:cubicBezTo>
                      <a:pt x="20" y="40"/>
                      <a:pt x="22" y="43"/>
                      <a:pt x="26" y="46"/>
                    </a:cubicBezTo>
                    <a:cubicBezTo>
                      <a:pt x="29" y="49"/>
                      <a:pt x="36" y="51"/>
                      <a:pt x="47" y="54"/>
                    </a:cubicBezTo>
                    <a:lnTo>
                      <a:pt x="54" y="55"/>
                    </a:lnTo>
                    <a:cubicBezTo>
                      <a:pt x="68" y="58"/>
                      <a:pt x="79" y="63"/>
                      <a:pt x="85" y="68"/>
                    </a:cubicBezTo>
                    <a:cubicBezTo>
                      <a:pt x="91" y="74"/>
                      <a:pt x="94" y="82"/>
                      <a:pt x="94" y="92"/>
                    </a:cubicBezTo>
                    <a:cubicBezTo>
                      <a:pt x="94" y="103"/>
                      <a:pt x="89" y="112"/>
                      <a:pt x="80" y="119"/>
                    </a:cubicBezTo>
                    <a:cubicBezTo>
                      <a:pt x="71" y="126"/>
                      <a:pt x="59" y="129"/>
                      <a:pt x="43" y="129"/>
                    </a:cubicBezTo>
                    <a:cubicBezTo>
                      <a:pt x="36" y="129"/>
                      <a:pt x="29" y="128"/>
                      <a:pt x="22" y="127"/>
                    </a:cubicBezTo>
                    <a:cubicBezTo>
                      <a:pt x="15" y="126"/>
                      <a:pt x="8" y="124"/>
                      <a:pt x="0" y="121"/>
                    </a:cubicBezTo>
                    <a:lnTo>
                      <a:pt x="0" y="100"/>
                    </a:lnTo>
                    <a:cubicBezTo>
                      <a:pt x="7" y="104"/>
                      <a:pt x="15" y="107"/>
                      <a:pt x="22" y="109"/>
                    </a:cubicBezTo>
                    <a:cubicBezTo>
                      <a:pt x="29" y="111"/>
                      <a:pt x="36" y="112"/>
                      <a:pt x="43" y="112"/>
                    </a:cubicBezTo>
                    <a:cubicBezTo>
                      <a:pt x="53" y="112"/>
                      <a:pt x="60" y="110"/>
                      <a:pt x="65" y="107"/>
                    </a:cubicBezTo>
                    <a:cubicBezTo>
                      <a:pt x="70" y="104"/>
                      <a:pt x="73" y="99"/>
                      <a:pt x="73" y="93"/>
                    </a:cubicBezTo>
                    <a:cubicBezTo>
                      <a:pt x="73" y="88"/>
                      <a:pt x="71" y="84"/>
                      <a:pt x="67" y="81"/>
                    </a:cubicBezTo>
                    <a:cubicBezTo>
                      <a:pt x="64" y="78"/>
                      <a:pt x="56" y="75"/>
                      <a:pt x="43" y="72"/>
                    </a:cubicBezTo>
                    <a:lnTo>
                      <a:pt x="36" y="71"/>
                    </a:lnTo>
                    <a:cubicBezTo>
                      <a:pt x="24" y="68"/>
                      <a:pt x="15" y="64"/>
                      <a:pt x="9" y="58"/>
                    </a:cubicBezTo>
                    <a:cubicBezTo>
                      <a:pt x="3" y="53"/>
                      <a:pt x="1" y="45"/>
                      <a:pt x="1" y="36"/>
                    </a:cubicBezTo>
                    <a:cubicBezTo>
                      <a:pt x="1" y="24"/>
                      <a:pt x="5" y="15"/>
                      <a:pt x="13" y="9"/>
                    </a:cubicBezTo>
                    <a:cubicBezTo>
                      <a:pt x="21" y="3"/>
                      <a:pt x="33" y="0"/>
                      <a:pt x="48" y="0"/>
                    </a:cubicBezTo>
                    <a:cubicBezTo>
                      <a:pt x="55" y="0"/>
                      <a:pt x="62" y="0"/>
                      <a:pt x="69" y="1"/>
                    </a:cubicBezTo>
                    <a:cubicBezTo>
                      <a:pt x="76" y="2"/>
                      <a:pt x="82" y="4"/>
                      <a:pt x="87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71">
                <a:extLst>
                  <a:ext uri="{FF2B5EF4-FFF2-40B4-BE49-F238E27FC236}">
                    <a16:creationId xmlns:a16="http://schemas.microsoft.com/office/drawing/2014/main" id="{2E3B6A39-2DA6-4CD0-AC3E-5E60904B8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1675"/>
                <a:ext cx="37" cy="61"/>
              </a:xfrm>
              <a:custGeom>
                <a:avLst/>
                <a:gdLst>
                  <a:gd name="T0" fmla="*/ 4 w 98"/>
                  <a:gd name="T1" fmla="*/ 146 h 164"/>
                  <a:gd name="T2" fmla="*/ 40 w 98"/>
                  <a:gd name="T3" fmla="*/ 146 h 164"/>
                  <a:gd name="T4" fmla="*/ 40 w 98"/>
                  <a:gd name="T5" fmla="*/ 20 h 164"/>
                  <a:gd name="T6" fmla="*/ 0 w 98"/>
                  <a:gd name="T7" fmla="*/ 28 h 164"/>
                  <a:gd name="T8" fmla="*/ 0 w 98"/>
                  <a:gd name="T9" fmla="*/ 8 h 164"/>
                  <a:gd name="T10" fmla="*/ 40 w 98"/>
                  <a:gd name="T11" fmla="*/ 0 h 164"/>
                  <a:gd name="T12" fmla="*/ 62 w 98"/>
                  <a:gd name="T13" fmla="*/ 0 h 164"/>
                  <a:gd name="T14" fmla="*/ 62 w 98"/>
                  <a:gd name="T15" fmla="*/ 146 h 164"/>
                  <a:gd name="T16" fmla="*/ 98 w 98"/>
                  <a:gd name="T17" fmla="*/ 146 h 164"/>
                  <a:gd name="T18" fmla="*/ 98 w 98"/>
                  <a:gd name="T19" fmla="*/ 164 h 164"/>
                  <a:gd name="T20" fmla="*/ 4 w 98"/>
                  <a:gd name="T21" fmla="*/ 164 h 164"/>
                  <a:gd name="T22" fmla="*/ 4 w 98"/>
                  <a:gd name="T23" fmla="*/ 14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64">
                    <a:moveTo>
                      <a:pt x="4" y="146"/>
                    </a:moveTo>
                    <a:lnTo>
                      <a:pt x="40" y="146"/>
                    </a:lnTo>
                    <a:lnTo>
                      <a:pt x="40" y="20"/>
                    </a:lnTo>
                    <a:lnTo>
                      <a:pt x="0" y="28"/>
                    </a:lnTo>
                    <a:lnTo>
                      <a:pt x="0" y="8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62" y="146"/>
                    </a:lnTo>
                    <a:lnTo>
                      <a:pt x="98" y="146"/>
                    </a:lnTo>
                    <a:lnTo>
                      <a:pt x="98" y="164"/>
                    </a:lnTo>
                    <a:lnTo>
                      <a:pt x="4" y="164"/>
                    </a:lnTo>
                    <a:lnTo>
                      <a:pt x="4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72">
                <a:extLst>
                  <a:ext uri="{FF2B5EF4-FFF2-40B4-BE49-F238E27FC236}">
                    <a16:creationId xmlns:a16="http://schemas.microsoft.com/office/drawing/2014/main" id="{AF284D14-8ACA-49CA-81AC-901F4D32E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1673"/>
                <a:ext cx="39" cy="63"/>
              </a:xfrm>
              <a:custGeom>
                <a:avLst/>
                <a:gdLst>
                  <a:gd name="T0" fmla="*/ 27 w 104"/>
                  <a:gd name="T1" fmla="*/ 149 h 167"/>
                  <a:gd name="T2" fmla="*/ 104 w 104"/>
                  <a:gd name="T3" fmla="*/ 149 h 167"/>
                  <a:gd name="T4" fmla="*/ 104 w 104"/>
                  <a:gd name="T5" fmla="*/ 167 h 167"/>
                  <a:gd name="T6" fmla="*/ 0 w 104"/>
                  <a:gd name="T7" fmla="*/ 167 h 167"/>
                  <a:gd name="T8" fmla="*/ 0 w 104"/>
                  <a:gd name="T9" fmla="*/ 149 h 167"/>
                  <a:gd name="T10" fmla="*/ 35 w 104"/>
                  <a:gd name="T11" fmla="*/ 113 h 167"/>
                  <a:gd name="T12" fmla="*/ 62 w 104"/>
                  <a:gd name="T13" fmla="*/ 85 h 167"/>
                  <a:gd name="T14" fmla="*/ 77 w 104"/>
                  <a:gd name="T15" fmla="*/ 65 h 167"/>
                  <a:gd name="T16" fmla="*/ 81 w 104"/>
                  <a:gd name="T17" fmla="*/ 48 h 167"/>
                  <a:gd name="T18" fmla="*/ 72 w 104"/>
                  <a:gd name="T19" fmla="*/ 27 h 167"/>
                  <a:gd name="T20" fmla="*/ 48 w 104"/>
                  <a:gd name="T21" fmla="*/ 19 h 167"/>
                  <a:gd name="T22" fmla="*/ 26 w 104"/>
                  <a:gd name="T23" fmla="*/ 22 h 167"/>
                  <a:gd name="T24" fmla="*/ 1 w 104"/>
                  <a:gd name="T25" fmla="*/ 33 h 167"/>
                  <a:gd name="T26" fmla="*/ 1 w 104"/>
                  <a:gd name="T27" fmla="*/ 11 h 167"/>
                  <a:gd name="T28" fmla="*/ 26 w 104"/>
                  <a:gd name="T29" fmla="*/ 3 h 167"/>
                  <a:gd name="T30" fmla="*/ 48 w 104"/>
                  <a:gd name="T31" fmla="*/ 0 h 167"/>
                  <a:gd name="T32" fmla="*/ 88 w 104"/>
                  <a:gd name="T33" fmla="*/ 13 h 167"/>
                  <a:gd name="T34" fmla="*/ 104 w 104"/>
                  <a:gd name="T35" fmla="*/ 47 h 167"/>
                  <a:gd name="T36" fmla="*/ 100 w 104"/>
                  <a:gd name="T37" fmla="*/ 66 h 167"/>
                  <a:gd name="T38" fmla="*/ 86 w 104"/>
                  <a:gd name="T39" fmla="*/ 88 h 167"/>
                  <a:gd name="T40" fmla="*/ 69 w 104"/>
                  <a:gd name="T41" fmla="*/ 106 h 167"/>
                  <a:gd name="T42" fmla="*/ 27 w 104"/>
                  <a:gd name="T43" fmla="*/ 1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67">
                    <a:moveTo>
                      <a:pt x="27" y="149"/>
                    </a:moveTo>
                    <a:lnTo>
                      <a:pt x="104" y="149"/>
                    </a:lnTo>
                    <a:lnTo>
                      <a:pt x="104" y="167"/>
                    </a:lnTo>
                    <a:lnTo>
                      <a:pt x="0" y="167"/>
                    </a:lnTo>
                    <a:lnTo>
                      <a:pt x="0" y="149"/>
                    </a:lnTo>
                    <a:cubicBezTo>
                      <a:pt x="9" y="140"/>
                      <a:pt x="20" y="128"/>
                      <a:pt x="35" y="113"/>
                    </a:cubicBezTo>
                    <a:cubicBezTo>
                      <a:pt x="49" y="99"/>
                      <a:pt x="58" y="89"/>
                      <a:pt x="62" y="85"/>
                    </a:cubicBezTo>
                    <a:cubicBezTo>
                      <a:pt x="69" y="77"/>
                      <a:pt x="74" y="70"/>
                      <a:pt x="77" y="65"/>
                    </a:cubicBezTo>
                    <a:cubicBezTo>
                      <a:pt x="80" y="59"/>
                      <a:pt x="81" y="54"/>
                      <a:pt x="81" y="48"/>
                    </a:cubicBezTo>
                    <a:cubicBezTo>
                      <a:pt x="81" y="40"/>
                      <a:pt x="78" y="33"/>
                      <a:pt x="72" y="27"/>
                    </a:cubicBezTo>
                    <a:cubicBezTo>
                      <a:pt x="66" y="22"/>
                      <a:pt x="58" y="19"/>
                      <a:pt x="48" y="19"/>
                    </a:cubicBezTo>
                    <a:cubicBezTo>
                      <a:pt x="41" y="19"/>
                      <a:pt x="34" y="20"/>
                      <a:pt x="26" y="22"/>
                    </a:cubicBezTo>
                    <a:cubicBezTo>
                      <a:pt x="18" y="25"/>
                      <a:pt x="10" y="29"/>
                      <a:pt x="1" y="33"/>
                    </a:cubicBezTo>
                    <a:lnTo>
                      <a:pt x="1" y="11"/>
                    </a:lnTo>
                    <a:cubicBezTo>
                      <a:pt x="10" y="7"/>
                      <a:pt x="19" y="5"/>
                      <a:pt x="26" y="3"/>
                    </a:cubicBezTo>
                    <a:cubicBezTo>
                      <a:pt x="34" y="1"/>
                      <a:pt x="41" y="0"/>
                      <a:pt x="48" y="0"/>
                    </a:cubicBezTo>
                    <a:cubicBezTo>
                      <a:pt x="65" y="0"/>
                      <a:pt x="78" y="4"/>
                      <a:pt x="88" y="13"/>
                    </a:cubicBezTo>
                    <a:cubicBezTo>
                      <a:pt x="99" y="21"/>
                      <a:pt x="104" y="33"/>
                      <a:pt x="104" y="47"/>
                    </a:cubicBezTo>
                    <a:cubicBezTo>
                      <a:pt x="104" y="54"/>
                      <a:pt x="102" y="60"/>
                      <a:pt x="100" y="66"/>
                    </a:cubicBezTo>
                    <a:cubicBezTo>
                      <a:pt x="97" y="72"/>
                      <a:pt x="93" y="79"/>
                      <a:pt x="86" y="88"/>
                    </a:cubicBezTo>
                    <a:cubicBezTo>
                      <a:pt x="84" y="90"/>
                      <a:pt x="78" y="96"/>
                      <a:pt x="69" y="106"/>
                    </a:cubicBezTo>
                    <a:cubicBezTo>
                      <a:pt x="59" y="116"/>
                      <a:pt x="45" y="130"/>
                      <a:pt x="27" y="1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73">
                <a:extLst>
                  <a:ext uri="{FF2B5EF4-FFF2-40B4-BE49-F238E27FC236}">
                    <a16:creationId xmlns:a16="http://schemas.microsoft.com/office/drawing/2014/main" id="{1B659B0C-2942-4C85-852D-755E280CD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9" y="1673"/>
                <a:ext cx="42" cy="65"/>
              </a:xfrm>
              <a:custGeom>
                <a:avLst/>
                <a:gdLst>
                  <a:gd name="T0" fmla="*/ 56 w 113"/>
                  <a:gd name="T1" fmla="*/ 89 h 170"/>
                  <a:gd name="T2" fmla="*/ 32 w 113"/>
                  <a:gd name="T3" fmla="*/ 98 h 170"/>
                  <a:gd name="T4" fmla="*/ 23 w 113"/>
                  <a:gd name="T5" fmla="*/ 121 h 170"/>
                  <a:gd name="T6" fmla="*/ 32 w 113"/>
                  <a:gd name="T7" fmla="*/ 144 h 170"/>
                  <a:gd name="T8" fmla="*/ 56 w 113"/>
                  <a:gd name="T9" fmla="*/ 153 h 170"/>
                  <a:gd name="T10" fmla="*/ 81 w 113"/>
                  <a:gd name="T11" fmla="*/ 144 h 170"/>
                  <a:gd name="T12" fmla="*/ 91 w 113"/>
                  <a:gd name="T13" fmla="*/ 121 h 170"/>
                  <a:gd name="T14" fmla="*/ 81 w 113"/>
                  <a:gd name="T15" fmla="*/ 98 h 170"/>
                  <a:gd name="T16" fmla="*/ 56 w 113"/>
                  <a:gd name="T17" fmla="*/ 89 h 170"/>
                  <a:gd name="T18" fmla="*/ 34 w 113"/>
                  <a:gd name="T19" fmla="*/ 80 h 170"/>
                  <a:gd name="T20" fmla="*/ 12 w 113"/>
                  <a:gd name="T21" fmla="*/ 67 h 170"/>
                  <a:gd name="T22" fmla="*/ 4 w 113"/>
                  <a:gd name="T23" fmla="*/ 43 h 170"/>
                  <a:gd name="T24" fmla="*/ 18 w 113"/>
                  <a:gd name="T25" fmla="*/ 12 h 170"/>
                  <a:gd name="T26" fmla="*/ 56 w 113"/>
                  <a:gd name="T27" fmla="*/ 0 h 170"/>
                  <a:gd name="T28" fmla="*/ 95 w 113"/>
                  <a:gd name="T29" fmla="*/ 12 h 170"/>
                  <a:gd name="T30" fmla="*/ 109 w 113"/>
                  <a:gd name="T31" fmla="*/ 43 h 170"/>
                  <a:gd name="T32" fmla="*/ 101 w 113"/>
                  <a:gd name="T33" fmla="*/ 67 h 170"/>
                  <a:gd name="T34" fmla="*/ 79 w 113"/>
                  <a:gd name="T35" fmla="*/ 80 h 170"/>
                  <a:gd name="T36" fmla="*/ 104 w 113"/>
                  <a:gd name="T37" fmla="*/ 94 h 170"/>
                  <a:gd name="T38" fmla="*/ 113 w 113"/>
                  <a:gd name="T39" fmla="*/ 121 h 170"/>
                  <a:gd name="T40" fmla="*/ 98 w 113"/>
                  <a:gd name="T41" fmla="*/ 158 h 170"/>
                  <a:gd name="T42" fmla="*/ 56 w 113"/>
                  <a:gd name="T43" fmla="*/ 170 h 170"/>
                  <a:gd name="T44" fmla="*/ 15 w 113"/>
                  <a:gd name="T45" fmla="*/ 158 h 170"/>
                  <a:gd name="T46" fmla="*/ 0 w 113"/>
                  <a:gd name="T47" fmla="*/ 121 h 170"/>
                  <a:gd name="T48" fmla="*/ 9 w 113"/>
                  <a:gd name="T49" fmla="*/ 94 h 170"/>
                  <a:gd name="T50" fmla="*/ 34 w 113"/>
                  <a:gd name="T51" fmla="*/ 80 h 170"/>
                  <a:gd name="T52" fmla="*/ 26 w 113"/>
                  <a:gd name="T53" fmla="*/ 45 h 170"/>
                  <a:gd name="T54" fmla="*/ 34 w 113"/>
                  <a:gd name="T55" fmla="*/ 65 h 170"/>
                  <a:gd name="T56" fmla="*/ 56 w 113"/>
                  <a:gd name="T57" fmla="*/ 72 h 170"/>
                  <a:gd name="T58" fmla="*/ 79 w 113"/>
                  <a:gd name="T59" fmla="*/ 65 h 170"/>
                  <a:gd name="T60" fmla="*/ 87 w 113"/>
                  <a:gd name="T61" fmla="*/ 45 h 170"/>
                  <a:gd name="T62" fmla="*/ 79 w 113"/>
                  <a:gd name="T63" fmla="*/ 25 h 170"/>
                  <a:gd name="T64" fmla="*/ 56 w 113"/>
                  <a:gd name="T65" fmla="*/ 18 h 170"/>
                  <a:gd name="T66" fmla="*/ 34 w 113"/>
                  <a:gd name="T67" fmla="*/ 25 h 170"/>
                  <a:gd name="T68" fmla="*/ 26 w 113"/>
                  <a:gd name="T69" fmla="*/ 4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3" h="170">
                    <a:moveTo>
                      <a:pt x="56" y="89"/>
                    </a:moveTo>
                    <a:cubicBezTo>
                      <a:pt x="46" y="89"/>
                      <a:pt x="38" y="92"/>
                      <a:pt x="32" y="98"/>
                    </a:cubicBezTo>
                    <a:cubicBezTo>
                      <a:pt x="26" y="103"/>
                      <a:pt x="23" y="111"/>
                      <a:pt x="23" y="121"/>
                    </a:cubicBezTo>
                    <a:cubicBezTo>
                      <a:pt x="23" y="131"/>
                      <a:pt x="26" y="139"/>
                      <a:pt x="32" y="144"/>
                    </a:cubicBezTo>
                    <a:cubicBezTo>
                      <a:pt x="38" y="150"/>
                      <a:pt x="46" y="153"/>
                      <a:pt x="56" y="153"/>
                    </a:cubicBezTo>
                    <a:cubicBezTo>
                      <a:pt x="67" y="153"/>
                      <a:pt x="75" y="150"/>
                      <a:pt x="81" y="144"/>
                    </a:cubicBezTo>
                    <a:cubicBezTo>
                      <a:pt x="88" y="139"/>
                      <a:pt x="91" y="131"/>
                      <a:pt x="91" y="121"/>
                    </a:cubicBezTo>
                    <a:cubicBezTo>
                      <a:pt x="91" y="111"/>
                      <a:pt x="88" y="103"/>
                      <a:pt x="81" y="98"/>
                    </a:cubicBezTo>
                    <a:cubicBezTo>
                      <a:pt x="75" y="92"/>
                      <a:pt x="67" y="89"/>
                      <a:pt x="56" y="89"/>
                    </a:cubicBezTo>
                    <a:close/>
                    <a:moveTo>
                      <a:pt x="34" y="80"/>
                    </a:moveTo>
                    <a:cubicBezTo>
                      <a:pt x="25" y="77"/>
                      <a:pt x="17" y="73"/>
                      <a:pt x="12" y="67"/>
                    </a:cubicBezTo>
                    <a:cubicBezTo>
                      <a:pt x="7" y="60"/>
                      <a:pt x="4" y="52"/>
                      <a:pt x="4" y="43"/>
                    </a:cubicBezTo>
                    <a:cubicBezTo>
                      <a:pt x="4" y="30"/>
                      <a:pt x="9" y="19"/>
                      <a:pt x="18" y="12"/>
                    </a:cubicBezTo>
                    <a:cubicBezTo>
                      <a:pt x="27" y="4"/>
                      <a:pt x="40" y="0"/>
                      <a:pt x="56" y="0"/>
                    </a:cubicBezTo>
                    <a:cubicBezTo>
                      <a:pt x="73" y="0"/>
                      <a:pt x="86" y="4"/>
                      <a:pt x="95" y="12"/>
                    </a:cubicBezTo>
                    <a:cubicBezTo>
                      <a:pt x="104" y="19"/>
                      <a:pt x="109" y="30"/>
                      <a:pt x="109" y="43"/>
                    </a:cubicBezTo>
                    <a:cubicBezTo>
                      <a:pt x="109" y="52"/>
                      <a:pt x="106" y="60"/>
                      <a:pt x="101" y="67"/>
                    </a:cubicBezTo>
                    <a:cubicBezTo>
                      <a:pt x="96" y="73"/>
                      <a:pt x="88" y="77"/>
                      <a:pt x="79" y="80"/>
                    </a:cubicBezTo>
                    <a:cubicBezTo>
                      <a:pt x="89" y="82"/>
                      <a:pt x="98" y="87"/>
                      <a:pt x="104" y="94"/>
                    </a:cubicBezTo>
                    <a:cubicBezTo>
                      <a:pt x="110" y="102"/>
                      <a:pt x="113" y="111"/>
                      <a:pt x="113" y="121"/>
                    </a:cubicBezTo>
                    <a:cubicBezTo>
                      <a:pt x="113" y="137"/>
                      <a:pt x="108" y="149"/>
                      <a:pt x="98" y="158"/>
                    </a:cubicBezTo>
                    <a:cubicBezTo>
                      <a:pt x="88" y="166"/>
                      <a:pt x="75" y="170"/>
                      <a:pt x="56" y="170"/>
                    </a:cubicBezTo>
                    <a:cubicBezTo>
                      <a:pt x="38" y="170"/>
                      <a:pt x="24" y="166"/>
                      <a:pt x="15" y="158"/>
                    </a:cubicBezTo>
                    <a:cubicBezTo>
                      <a:pt x="5" y="149"/>
                      <a:pt x="0" y="137"/>
                      <a:pt x="0" y="121"/>
                    </a:cubicBezTo>
                    <a:cubicBezTo>
                      <a:pt x="0" y="111"/>
                      <a:pt x="3" y="102"/>
                      <a:pt x="9" y="94"/>
                    </a:cubicBezTo>
                    <a:cubicBezTo>
                      <a:pt x="15" y="87"/>
                      <a:pt x="24" y="82"/>
                      <a:pt x="34" y="80"/>
                    </a:cubicBezTo>
                    <a:close/>
                    <a:moveTo>
                      <a:pt x="26" y="45"/>
                    </a:moveTo>
                    <a:cubicBezTo>
                      <a:pt x="26" y="53"/>
                      <a:pt x="29" y="60"/>
                      <a:pt x="34" y="65"/>
                    </a:cubicBezTo>
                    <a:cubicBezTo>
                      <a:pt x="39" y="69"/>
                      <a:pt x="47" y="72"/>
                      <a:pt x="56" y="72"/>
                    </a:cubicBezTo>
                    <a:cubicBezTo>
                      <a:pt x="66" y="72"/>
                      <a:pt x="73" y="69"/>
                      <a:pt x="79" y="65"/>
                    </a:cubicBezTo>
                    <a:cubicBezTo>
                      <a:pt x="84" y="60"/>
                      <a:pt x="87" y="53"/>
                      <a:pt x="87" y="45"/>
                    </a:cubicBezTo>
                    <a:cubicBezTo>
                      <a:pt x="87" y="36"/>
                      <a:pt x="84" y="30"/>
                      <a:pt x="79" y="25"/>
                    </a:cubicBezTo>
                    <a:cubicBezTo>
                      <a:pt x="73" y="20"/>
                      <a:pt x="66" y="18"/>
                      <a:pt x="56" y="18"/>
                    </a:cubicBezTo>
                    <a:cubicBezTo>
                      <a:pt x="47" y="18"/>
                      <a:pt x="39" y="20"/>
                      <a:pt x="34" y="25"/>
                    </a:cubicBezTo>
                    <a:cubicBezTo>
                      <a:pt x="29" y="30"/>
                      <a:pt x="26" y="36"/>
                      <a:pt x="26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74">
                <a:extLst>
                  <a:ext uri="{FF2B5EF4-FFF2-40B4-BE49-F238E27FC236}">
                    <a16:creationId xmlns:a16="http://schemas.microsoft.com/office/drawing/2014/main" id="{F6FB8EDE-58E8-40B2-B459-2D5482ECEF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2" y="1672"/>
                <a:ext cx="7" cy="64"/>
              </a:xfrm>
              <a:custGeom>
                <a:avLst/>
                <a:gdLst>
                  <a:gd name="T0" fmla="*/ 0 w 20"/>
                  <a:gd name="T1" fmla="*/ 48 h 171"/>
                  <a:gd name="T2" fmla="*/ 20 w 20"/>
                  <a:gd name="T3" fmla="*/ 48 h 171"/>
                  <a:gd name="T4" fmla="*/ 20 w 20"/>
                  <a:gd name="T5" fmla="*/ 171 h 171"/>
                  <a:gd name="T6" fmla="*/ 0 w 20"/>
                  <a:gd name="T7" fmla="*/ 171 h 171"/>
                  <a:gd name="T8" fmla="*/ 0 w 20"/>
                  <a:gd name="T9" fmla="*/ 48 h 171"/>
                  <a:gd name="T10" fmla="*/ 0 w 20"/>
                  <a:gd name="T11" fmla="*/ 0 h 171"/>
                  <a:gd name="T12" fmla="*/ 20 w 20"/>
                  <a:gd name="T13" fmla="*/ 0 h 171"/>
                  <a:gd name="T14" fmla="*/ 20 w 20"/>
                  <a:gd name="T15" fmla="*/ 26 h 171"/>
                  <a:gd name="T16" fmla="*/ 0 w 20"/>
                  <a:gd name="T17" fmla="*/ 26 h 171"/>
                  <a:gd name="T18" fmla="*/ 0 w 2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1">
                    <a:moveTo>
                      <a:pt x="0" y="48"/>
                    </a:moveTo>
                    <a:lnTo>
                      <a:pt x="20" y="48"/>
                    </a:lnTo>
                    <a:lnTo>
                      <a:pt x="20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75">
                <a:extLst>
                  <a:ext uri="{FF2B5EF4-FFF2-40B4-BE49-F238E27FC236}">
                    <a16:creationId xmlns:a16="http://schemas.microsoft.com/office/drawing/2014/main" id="{C4F513D2-CFFB-437F-8DC4-6F56ADCAB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5" y="1689"/>
                <a:ext cx="39" cy="47"/>
              </a:xfrm>
              <a:custGeom>
                <a:avLst/>
                <a:gdLst>
                  <a:gd name="T0" fmla="*/ 103 w 103"/>
                  <a:gd name="T1" fmla="*/ 52 h 126"/>
                  <a:gd name="T2" fmla="*/ 103 w 103"/>
                  <a:gd name="T3" fmla="*/ 126 h 126"/>
                  <a:gd name="T4" fmla="*/ 82 w 103"/>
                  <a:gd name="T5" fmla="*/ 126 h 126"/>
                  <a:gd name="T6" fmla="*/ 82 w 103"/>
                  <a:gd name="T7" fmla="*/ 53 h 126"/>
                  <a:gd name="T8" fmla="*/ 76 w 103"/>
                  <a:gd name="T9" fmla="*/ 26 h 126"/>
                  <a:gd name="T10" fmla="*/ 55 w 103"/>
                  <a:gd name="T11" fmla="*/ 18 h 126"/>
                  <a:gd name="T12" fmla="*/ 29 w 103"/>
                  <a:gd name="T13" fmla="*/ 28 h 126"/>
                  <a:gd name="T14" fmla="*/ 20 w 103"/>
                  <a:gd name="T15" fmla="*/ 57 h 126"/>
                  <a:gd name="T16" fmla="*/ 20 w 103"/>
                  <a:gd name="T17" fmla="*/ 126 h 126"/>
                  <a:gd name="T18" fmla="*/ 0 w 103"/>
                  <a:gd name="T19" fmla="*/ 126 h 126"/>
                  <a:gd name="T20" fmla="*/ 0 w 103"/>
                  <a:gd name="T21" fmla="*/ 3 h 126"/>
                  <a:gd name="T22" fmla="*/ 20 w 103"/>
                  <a:gd name="T23" fmla="*/ 3 h 126"/>
                  <a:gd name="T24" fmla="*/ 20 w 103"/>
                  <a:gd name="T25" fmla="*/ 22 h 126"/>
                  <a:gd name="T26" fmla="*/ 37 w 103"/>
                  <a:gd name="T27" fmla="*/ 6 h 126"/>
                  <a:gd name="T28" fmla="*/ 60 w 103"/>
                  <a:gd name="T29" fmla="*/ 0 h 126"/>
                  <a:gd name="T30" fmla="*/ 92 w 103"/>
                  <a:gd name="T31" fmla="*/ 13 h 126"/>
                  <a:gd name="T32" fmla="*/ 103 w 103"/>
                  <a:gd name="T33" fmla="*/ 5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26">
                    <a:moveTo>
                      <a:pt x="103" y="52"/>
                    </a:moveTo>
                    <a:lnTo>
                      <a:pt x="103" y="126"/>
                    </a:lnTo>
                    <a:lnTo>
                      <a:pt x="82" y="126"/>
                    </a:lnTo>
                    <a:lnTo>
                      <a:pt x="82" y="53"/>
                    </a:lnTo>
                    <a:cubicBezTo>
                      <a:pt x="82" y="41"/>
                      <a:pt x="80" y="32"/>
                      <a:pt x="76" y="26"/>
                    </a:cubicBezTo>
                    <a:cubicBezTo>
                      <a:pt x="71" y="21"/>
                      <a:pt x="64" y="18"/>
                      <a:pt x="55" y="18"/>
                    </a:cubicBezTo>
                    <a:cubicBezTo>
                      <a:pt x="44" y="18"/>
                      <a:pt x="36" y="21"/>
                      <a:pt x="29" y="28"/>
                    </a:cubicBezTo>
                    <a:cubicBezTo>
                      <a:pt x="23" y="35"/>
                      <a:pt x="20" y="45"/>
                      <a:pt x="20" y="57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5" y="15"/>
                      <a:pt x="30" y="9"/>
                      <a:pt x="37" y="6"/>
                    </a:cubicBezTo>
                    <a:cubicBezTo>
                      <a:pt x="44" y="2"/>
                      <a:pt x="51" y="0"/>
                      <a:pt x="60" y="0"/>
                    </a:cubicBezTo>
                    <a:cubicBezTo>
                      <a:pt x="74" y="0"/>
                      <a:pt x="85" y="5"/>
                      <a:pt x="92" y="13"/>
                    </a:cubicBezTo>
                    <a:cubicBezTo>
                      <a:pt x="99" y="22"/>
                      <a:pt x="103" y="35"/>
                      <a:pt x="103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76">
                <a:extLst>
                  <a:ext uri="{FF2B5EF4-FFF2-40B4-BE49-F238E27FC236}">
                    <a16:creationId xmlns:a16="http://schemas.microsoft.com/office/drawing/2014/main" id="{C44EB9C6-D8C0-429B-9B0A-6EEB4D044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1677"/>
                <a:ext cx="29" cy="59"/>
              </a:xfrm>
              <a:custGeom>
                <a:avLst/>
                <a:gdLst>
                  <a:gd name="T0" fmla="*/ 35 w 77"/>
                  <a:gd name="T1" fmla="*/ 0 h 158"/>
                  <a:gd name="T2" fmla="*/ 35 w 77"/>
                  <a:gd name="T3" fmla="*/ 35 h 158"/>
                  <a:gd name="T4" fmla="*/ 77 w 77"/>
                  <a:gd name="T5" fmla="*/ 35 h 158"/>
                  <a:gd name="T6" fmla="*/ 77 w 77"/>
                  <a:gd name="T7" fmla="*/ 51 h 158"/>
                  <a:gd name="T8" fmla="*/ 35 w 77"/>
                  <a:gd name="T9" fmla="*/ 51 h 158"/>
                  <a:gd name="T10" fmla="*/ 35 w 77"/>
                  <a:gd name="T11" fmla="*/ 118 h 158"/>
                  <a:gd name="T12" fmla="*/ 39 w 77"/>
                  <a:gd name="T13" fmla="*/ 137 h 158"/>
                  <a:gd name="T14" fmla="*/ 56 w 77"/>
                  <a:gd name="T15" fmla="*/ 141 h 158"/>
                  <a:gd name="T16" fmla="*/ 77 w 77"/>
                  <a:gd name="T17" fmla="*/ 141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49 h 158"/>
                  <a:gd name="T24" fmla="*/ 15 w 77"/>
                  <a:gd name="T25" fmla="*/ 118 h 158"/>
                  <a:gd name="T26" fmla="*/ 15 w 77"/>
                  <a:gd name="T27" fmla="*/ 51 h 158"/>
                  <a:gd name="T28" fmla="*/ 0 w 77"/>
                  <a:gd name="T29" fmla="*/ 51 h 158"/>
                  <a:gd name="T30" fmla="*/ 0 w 77"/>
                  <a:gd name="T31" fmla="*/ 35 h 158"/>
                  <a:gd name="T32" fmla="*/ 15 w 77"/>
                  <a:gd name="T33" fmla="*/ 35 h 158"/>
                  <a:gd name="T34" fmla="*/ 15 w 77"/>
                  <a:gd name="T35" fmla="*/ 0 h 158"/>
                  <a:gd name="T36" fmla="*/ 35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5" y="0"/>
                    </a:moveTo>
                    <a:lnTo>
                      <a:pt x="35" y="35"/>
                    </a:lnTo>
                    <a:lnTo>
                      <a:pt x="77" y="35"/>
                    </a:lnTo>
                    <a:lnTo>
                      <a:pt x="77" y="51"/>
                    </a:lnTo>
                    <a:lnTo>
                      <a:pt x="35" y="51"/>
                    </a:lnTo>
                    <a:lnTo>
                      <a:pt x="35" y="118"/>
                    </a:lnTo>
                    <a:cubicBezTo>
                      <a:pt x="35" y="128"/>
                      <a:pt x="36" y="134"/>
                      <a:pt x="39" y="137"/>
                    </a:cubicBezTo>
                    <a:cubicBezTo>
                      <a:pt x="42" y="140"/>
                      <a:pt x="47" y="141"/>
                      <a:pt x="56" y="141"/>
                    </a:cubicBezTo>
                    <a:lnTo>
                      <a:pt x="77" y="141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0" y="158"/>
                      <a:pt x="29" y="155"/>
                      <a:pt x="24" y="149"/>
                    </a:cubicBezTo>
                    <a:cubicBezTo>
                      <a:pt x="18" y="144"/>
                      <a:pt x="15" y="133"/>
                      <a:pt x="15" y="118"/>
                    </a:cubicBezTo>
                    <a:lnTo>
                      <a:pt x="15" y="51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77">
                <a:extLst>
                  <a:ext uri="{FF2B5EF4-FFF2-40B4-BE49-F238E27FC236}">
                    <a16:creationId xmlns:a16="http://schemas.microsoft.com/office/drawing/2014/main" id="{E540CB38-B01D-4356-B016-729CC283FD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9" y="1689"/>
                <a:ext cx="43" cy="49"/>
              </a:xfrm>
              <a:custGeom>
                <a:avLst/>
                <a:gdLst>
                  <a:gd name="T0" fmla="*/ 114 w 114"/>
                  <a:gd name="T1" fmla="*/ 60 h 129"/>
                  <a:gd name="T2" fmla="*/ 114 w 114"/>
                  <a:gd name="T3" fmla="*/ 69 h 129"/>
                  <a:gd name="T4" fmla="*/ 21 w 114"/>
                  <a:gd name="T5" fmla="*/ 69 h 129"/>
                  <a:gd name="T6" fmla="*/ 34 w 114"/>
                  <a:gd name="T7" fmla="*/ 101 h 129"/>
                  <a:gd name="T8" fmla="*/ 65 w 114"/>
                  <a:gd name="T9" fmla="*/ 112 h 129"/>
                  <a:gd name="T10" fmla="*/ 88 w 114"/>
                  <a:gd name="T11" fmla="*/ 109 h 129"/>
                  <a:gd name="T12" fmla="*/ 110 w 114"/>
                  <a:gd name="T13" fmla="*/ 101 h 129"/>
                  <a:gd name="T14" fmla="*/ 110 w 114"/>
                  <a:gd name="T15" fmla="*/ 120 h 129"/>
                  <a:gd name="T16" fmla="*/ 87 w 114"/>
                  <a:gd name="T17" fmla="*/ 127 h 129"/>
                  <a:gd name="T18" fmla="*/ 64 w 114"/>
                  <a:gd name="T19" fmla="*/ 129 h 129"/>
                  <a:gd name="T20" fmla="*/ 18 w 114"/>
                  <a:gd name="T21" fmla="*/ 112 h 129"/>
                  <a:gd name="T22" fmla="*/ 0 w 114"/>
                  <a:gd name="T23" fmla="*/ 66 h 129"/>
                  <a:gd name="T24" fmla="*/ 17 w 114"/>
                  <a:gd name="T25" fmla="*/ 18 h 129"/>
                  <a:gd name="T26" fmla="*/ 61 w 114"/>
                  <a:gd name="T27" fmla="*/ 0 h 129"/>
                  <a:gd name="T28" fmla="*/ 100 w 114"/>
                  <a:gd name="T29" fmla="*/ 16 h 129"/>
                  <a:gd name="T30" fmla="*/ 114 w 114"/>
                  <a:gd name="T31" fmla="*/ 60 h 129"/>
                  <a:gd name="T32" fmla="*/ 94 w 114"/>
                  <a:gd name="T33" fmla="*/ 54 h 129"/>
                  <a:gd name="T34" fmla="*/ 85 w 114"/>
                  <a:gd name="T35" fmla="*/ 27 h 129"/>
                  <a:gd name="T36" fmla="*/ 61 w 114"/>
                  <a:gd name="T37" fmla="*/ 17 h 129"/>
                  <a:gd name="T38" fmla="*/ 34 w 114"/>
                  <a:gd name="T39" fmla="*/ 27 h 129"/>
                  <a:gd name="T40" fmla="*/ 22 w 114"/>
                  <a:gd name="T41" fmla="*/ 54 h 129"/>
                  <a:gd name="T42" fmla="*/ 94 w 114"/>
                  <a:gd name="T43" fmla="*/ 5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60"/>
                    </a:moveTo>
                    <a:lnTo>
                      <a:pt x="114" y="69"/>
                    </a:lnTo>
                    <a:lnTo>
                      <a:pt x="21" y="69"/>
                    </a:lnTo>
                    <a:cubicBezTo>
                      <a:pt x="22" y="83"/>
                      <a:pt x="27" y="94"/>
                      <a:pt x="34" y="101"/>
                    </a:cubicBezTo>
                    <a:cubicBezTo>
                      <a:pt x="42" y="109"/>
                      <a:pt x="52" y="112"/>
                      <a:pt x="65" y="112"/>
                    </a:cubicBezTo>
                    <a:cubicBezTo>
                      <a:pt x="73" y="112"/>
                      <a:pt x="81" y="111"/>
                      <a:pt x="88" y="109"/>
                    </a:cubicBezTo>
                    <a:cubicBezTo>
                      <a:pt x="95" y="107"/>
                      <a:pt x="103" y="105"/>
                      <a:pt x="110" y="101"/>
                    </a:cubicBezTo>
                    <a:lnTo>
                      <a:pt x="110" y="120"/>
                    </a:lnTo>
                    <a:cubicBezTo>
                      <a:pt x="102" y="123"/>
                      <a:pt x="95" y="125"/>
                      <a:pt x="87" y="127"/>
                    </a:cubicBezTo>
                    <a:cubicBezTo>
                      <a:pt x="80" y="129"/>
                      <a:pt x="72" y="129"/>
                      <a:pt x="64" y="129"/>
                    </a:cubicBezTo>
                    <a:cubicBezTo>
                      <a:pt x="45" y="129"/>
                      <a:pt x="29" y="124"/>
                      <a:pt x="18" y="112"/>
                    </a:cubicBezTo>
                    <a:cubicBezTo>
                      <a:pt x="6" y="101"/>
                      <a:pt x="0" y="85"/>
                      <a:pt x="0" y="66"/>
                    </a:cubicBezTo>
                    <a:cubicBezTo>
                      <a:pt x="0" y="46"/>
                      <a:pt x="6" y="30"/>
                      <a:pt x="17" y="18"/>
                    </a:cubicBezTo>
                    <a:cubicBezTo>
                      <a:pt x="28" y="6"/>
                      <a:pt x="42" y="0"/>
                      <a:pt x="61" y="0"/>
                    </a:cubicBezTo>
                    <a:cubicBezTo>
                      <a:pt x="77" y="0"/>
                      <a:pt x="90" y="6"/>
                      <a:pt x="100" y="16"/>
                    </a:cubicBezTo>
                    <a:cubicBezTo>
                      <a:pt x="110" y="27"/>
                      <a:pt x="114" y="41"/>
                      <a:pt x="114" y="60"/>
                    </a:cubicBezTo>
                    <a:close/>
                    <a:moveTo>
                      <a:pt x="94" y="54"/>
                    </a:moveTo>
                    <a:cubicBezTo>
                      <a:pt x="94" y="43"/>
                      <a:pt x="91" y="34"/>
                      <a:pt x="85" y="27"/>
                    </a:cubicBezTo>
                    <a:cubicBezTo>
                      <a:pt x="79" y="21"/>
                      <a:pt x="71" y="17"/>
                      <a:pt x="61" y="17"/>
                    </a:cubicBezTo>
                    <a:cubicBezTo>
                      <a:pt x="50" y="17"/>
                      <a:pt x="41" y="20"/>
                      <a:pt x="34" y="27"/>
                    </a:cubicBezTo>
                    <a:cubicBezTo>
                      <a:pt x="27" y="33"/>
                      <a:pt x="23" y="42"/>
                      <a:pt x="22" y="54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78">
                <a:extLst>
                  <a:ext uri="{FF2B5EF4-FFF2-40B4-BE49-F238E27FC236}">
                    <a16:creationId xmlns:a16="http://schemas.microsoft.com/office/drawing/2014/main" id="{81F6D052-E93E-48F9-96F6-98FE1C6825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1" y="1689"/>
                <a:ext cx="42" cy="65"/>
              </a:xfrm>
              <a:custGeom>
                <a:avLst/>
                <a:gdLst>
                  <a:gd name="T0" fmla="*/ 90 w 110"/>
                  <a:gd name="T1" fmla="*/ 63 h 173"/>
                  <a:gd name="T2" fmla="*/ 80 w 110"/>
                  <a:gd name="T3" fmla="*/ 29 h 173"/>
                  <a:gd name="T4" fmla="*/ 55 w 110"/>
                  <a:gd name="T5" fmla="*/ 17 h 173"/>
                  <a:gd name="T6" fmla="*/ 30 w 110"/>
                  <a:gd name="T7" fmla="*/ 29 h 173"/>
                  <a:gd name="T8" fmla="*/ 21 w 110"/>
                  <a:gd name="T9" fmla="*/ 63 h 173"/>
                  <a:gd name="T10" fmla="*/ 30 w 110"/>
                  <a:gd name="T11" fmla="*/ 97 h 173"/>
                  <a:gd name="T12" fmla="*/ 55 w 110"/>
                  <a:gd name="T13" fmla="*/ 109 h 173"/>
                  <a:gd name="T14" fmla="*/ 80 w 110"/>
                  <a:gd name="T15" fmla="*/ 97 h 173"/>
                  <a:gd name="T16" fmla="*/ 90 w 110"/>
                  <a:gd name="T17" fmla="*/ 63 h 173"/>
                  <a:gd name="T18" fmla="*/ 110 w 110"/>
                  <a:gd name="T19" fmla="*/ 111 h 173"/>
                  <a:gd name="T20" fmla="*/ 96 w 110"/>
                  <a:gd name="T21" fmla="*/ 158 h 173"/>
                  <a:gd name="T22" fmla="*/ 53 w 110"/>
                  <a:gd name="T23" fmla="*/ 173 h 173"/>
                  <a:gd name="T24" fmla="*/ 33 w 110"/>
                  <a:gd name="T25" fmla="*/ 171 h 173"/>
                  <a:gd name="T26" fmla="*/ 15 w 110"/>
                  <a:gd name="T27" fmla="*/ 166 h 173"/>
                  <a:gd name="T28" fmla="*/ 15 w 110"/>
                  <a:gd name="T29" fmla="*/ 147 h 173"/>
                  <a:gd name="T30" fmla="*/ 32 w 110"/>
                  <a:gd name="T31" fmla="*/ 154 h 173"/>
                  <a:gd name="T32" fmla="*/ 50 w 110"/>
                  <a:gd name="T33" fmla="*/ 156 h 173"/>
                  <a:gd name="T34" fmla="*/ 80 w 110"/>
                  <a:gd name="T35" fmla="*/ 146 h 173"/>
                  <a:gd name="T36" fmla="*/ 90 w 110"/>
                  <a:gd name="T37" fmla="*/ 115 h 173"/>
                  <a:gd name="T38" fmla="*/ 90 w 110"/>
                  <a:gd name="T39" fmla="*/ 105 h 173"/>
                  <a:gd name="T40" fmla="*/ 74 w 110"/>
                  <a:gd name="T41" fmla="*/ 121 h 173"/>
                  <a:gd name="T42" fmla="*/ 50 w 110"/>
                  <a:gd name="T43" fmla="*/ 126 h 173"/>
                  <a:gd name="T44" fmla="*/ 14 w 110"/>
                  <a:gd name="T45" fmla="*/ 109 h 173"/>
                  <a:gd name="T46" fmla="*/ 0 w 110"/>
                  <a:gd name="T47" fmla="*/ 63 h 173"/>
                  <a:gd name="T48" fmla="*/ 14 w 110"/>
                  <a:gd name="T49" fmla="*/ 17 h 173"/>
                  <a:gd name="T50" fmla="*/ 50 w 110"/>
                  <a:gd name="T51" fmla="*/ 0 h 173"/>
                  <a:gd name="T52" fmla="*/ 74 w 110"/>
                  <a:gd name="T53" fmla="*/ 6 h 173"/>
                  <a:gd name="T54" fmla="*/ 90 w 110"/>
                  <a:gd name="T55" fmla="*/ 22 h 173"/>
                  <a:gd name="T56" fmla="*/ 90 w 110"/>
                  <a:gd name="T57" fmla="*/ 3 h 173"/>
                  <a:gd name="T58" fmla="*/ 110 w 110"/>
                  <a:gd name="T59" fmla="*/ 3 h 173"/>
                  <a:gd name="T60" fmla="*/ 110 w 110"/>
                  <a:gd name="T61" fmla="*/ 11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0" h="173">
                    <a:moveTo>
                      <a:pt x="90" y="63"/>
                    </a:moveTo>
                    <a:cubicBezTo>
                      <a:pt x="90" y="49"/>
                      <a:pt x="87" y="37"/>
                      <a:pt x="80" y="29"/>
                    </a:cubicBezTo>
                    <a:cubicBezTo>
                      <a:pt x="74" y="21"/>
                      <a:pt x="66" y="17"/>
                      <a:pt x="55" y="17"/>
                    </a:cubicBezTo>
                    <a:cubicBezTo>
                      <a:pt x="44" y="17"/>
                      <a:pt x="36" y="21"/>
                      <a:pt x="30" y="29"/>
                    </a:cubicBezTo>
                    <a:cubicBezTo>
                      <a:pt x="24" y="37"/>
                      <a:pt x="21" y="49"/>
                      <a:pt x="21" y="63"/>
                    </a:cubicBezTo>
                    <a:cubicBezTo>
                      <a:pt x="21" y="78"/>
                      <a:pt x="24" y="89"/>
                      <a:pt x="30" y="97"/>
                    </a:cubicBezTo>
                    <a:cubicBezTo>
                      <a:pt x="36" y="105"/>
                      <a:pt x="44" y="109"/>
                      <a:pt x="55" y="109"/>
                    </a:cubicBezTo>
                    <a:cubicBezTo>
                      <a:pt x="66" y="109"/>
                      <a:pt x="74" y="105"/>
                      <a:pt x="80" y="97"/>
                    </a:cubicBezTo>
                    <a:cubicBezTo>
                      <a:pt x="87" y="89"/>
                      <a:pt x="90" y="78"/>
                      <a:pt x="90" y="63"/>
                    </a:cubicBezTo>
                    <a:close/>
                    <a:moveTo>
                      <a:pt x="110" y="111"/>
                    </a:moveTo>
                    <a:cubicBezTo>
                      <a:pt x="110" y="132"/>
                      <a:pt x="105" y="147"/>
                      <a:pt x="96" y="158"/>
                    </a:cubicBezTo>
                    <a:cubicBezTo>
                      <a:pt x="87" y="168"/>
                      <a:pt x="72" y="173"/>
                      <a:pt x="53" y="173"/>
                    </a:cubicBezTo>
                    <a:cubicBezTo>
                      <a:pt x="46" y="173"/>
                      <a:pt x="39" y="172"/>
                      <a:pt x="33" y="171"/>
                    </a:cubicBezTo>
                    <a:cubicBezTo>
                      <a:pt x="27" y="170"/>
                      <a:pt x="21" y="169"/>
                      <a:pt x="15" y="166"/>
                    </a:cubicBezTo>
                    <a:lnTo>
                      <a:pt x="15" y="147"/>
                    </a:lnTo>
                    <a:cubicBezTo>
                      <a:pt x="21" y="150"/>
                      <a:pt x="26" y="152"/>
                      <a:pt x="32" y="154"/>
                    </a:cubicBezTo>
                    <a:cubicBezTo>
                      <a:pt x="38" y="156"/>
                      <a:pt x="44" y="156"/>
                      <a:pt x="50" y="156"/>
                    </a:cubicBezTo>
                    <a:cubicBezTo>
                      <a:pt x="63" y="156"/>
                      <a:pt x="73" y="153"/>
                      <a:pt x="80" y="146"/>
                    </a:cubicBezTo>
                    <a:cubicBezTo>
                      <a:pt x="86" y="139"/>
                      <a:pt x="90" y="129"/>
                      <a:pt x="90" y="115"/>
                    </a:cubicBezTo>
                    <a:lnTo>
                      <a:pt x="90" y="105"/>
                    </a:lnTo>
                    <a:cubicBezTo>
                      <a:pt x="85" y="112"/>
                      <a:pt x="80" y="117"/>
                      <a:pt x="74" y="121"/>
                    </a:cubicBezTo>
                    <a:cubicBezTo>
                      <a:pt x="67" y="124"/>
                      <a:pt x="59" y="126"/>
                      <a:pt x="50" y="126"/>
                    </a:cubicBezTo>
                    <a:cubicBezTo>
                      <a:pt x="35" y="126"/>
                      <a:pt x="23" y="120"/>
                      <a:pt x="14" y="109"/>
                    </a:cubicBezTo>
                    <a:cubicBezTo>
                      <a:pt x="4" y="97"/>
                      <a:pt x="0" y="82"/>
                      <a:pt x="0" y="63"/>
                    </a:cubicBezTo>
                    <a:cubicBezTo>
                      <a:pt x="0" y="44"/>
                      <a:pt x="4" y="29"/>
                      <a:pt x="14" y="17"/>
                    </a:cubicBezTo>
                    <a:cubicBezTo>
                      <a:pt x="23" y="6"/>
                      <a:pt x="35" y="0"/>
                      <a:pt x="50" y="0"/>
                    </a:cubicBezTo>
                    <a:cubicBezTo>
                      <a:pt x="59" y="0"/>
                      <a:pt x="67" y="2"/>
                      <a:pt x="74" y="6"/>
                    </a:cubicBezTo>
                    <a:cubicBezTo>
                      <a:pt x="80" y="9"/>
                      <a:pt x="85" y="15"/>
                      <a:pt x="90" y="22"/>
                    </a:cubicBezTo>
                    <a:lnTo>
                      <a:pt x="90" y="3"/>
                    </a:lnTo>
                    <a:lnTo>
                      <a:pt x="110" y="3"/>
                    </a:lnTo>
                    <a:lnTo>
                      <a:pt x="11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79">
                <a:extLst>
                  <a:ext uri="{FF2B5EF4-FFF2-40B4-BE49-F238E27FC236}">
                    <a16:creationId xmlns:a16="http://schemas.microsoft.com/office/drawing/2014/main" id="{EE11B50C-DB9A-4203-9991-06BD9D0371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5" y="1689"/>
                <a:ext cx="43" cy="49"/>
              </a:xfrm>
              <a:custGeom>
                <a:avLst/>
                <a:gdLst>
                  <a:gd name="T0" fmla="*/ 114 w 114"/>
                  <a:gd name="T1" fmla="*/ 60 h 129"/>
                  <a:gd name="T2" fmla="*/ 114 w 114"/>
                  <a:gd name="T3" fmla="*/ 69 h 129"/>
                  <a:gd name="T4" fmla="*/ 21 w 114"/>
                  <a:gd name="T5" fmla="*/ 69 h 129"/>
                  <a:gd name="T6" fmla="*/ 33 w 114"/>
                  <a:gd name="T7" fmla="*/ 101 h 129"/>
                  <a:gd name="T8" fmla="*/ 65 w 114"/>
                  <a:gd name="T9" fmla="*/ 112 h 129"/>
                  <a:gd name="T10" fmla="*/ 87 w 114"/>
                  <a:gd name="T11" fmla="*/ 109 h 129"/>
                  <a:gd name="T12" fmla="*/ 109 w 114"/>
                  <a:gd name="T13" fmla="*/ 101 h 129"/>
                  <a:gd name="T14" fmla="*/ 109 w 114"/>
                  <a:gd name="T15" fmla="*/ 120 h 129"/>
                  <a:gd name="T16" fmla="*/ 87 w 114"/>
                  <a:gd name="T17" fmla="*/ 127 h 129"/>
                  <a:gd name="T18" fmla="*/ 63 w 114"/>
                  <a:gd name="T19" fmla="*/ 129 h 129"/>
                  <a:gd name="T20" fmla="*/ 17 w 114"/>
                  <a:gd name="T21" fmla="*/ 112 h 129"/>
                  <a:gd name="T22" fmla="*/ 0 w 114"/>
                  <a:gd name="T23" fmla="*/ 66 h 129"/>
                  <a:gd name="T24" fmla="*/ 16 w 114"/>
                  <a:gd name="T25" fmla="*/ 18 h 129"/>
                  <a:gd name="T26" fmla="*/ 60 w 114"/>
                  <a:gd name="T27" fmla="*/ 0 h 129"/>
                  <a:gd name="T28" fmla="*/ 99 w 114"/>
                  <a:gd name="T29" fmla="*/ 16 h 129"/>
                  <a:gd name="T30" fmla="*/ 114 w 114"/>
                  <a:gd name="T31" fmla="*/ 60 h 129"/>
                  <a:gd name="T32" fmla="*/ 93 w 114"/>
                  <a:gd name="T33" fmla="*/ 54 h 129"/>
                  <a:gd name="T34" fmla="*/ 84 w 114"/>
                  <a:gd name="T35" fmla="*/ 27 h 129"/>
                  <a:gd name="T36" fmla="*/ 60 w 114"/>
                  <a:gd name="T37" fmla="*/ 17 h 129"/>
                  <a:gd name="T38" fmla="*/ 33 w 114"/>
                  <a:gd name="T39" fmla="*/ 27 h 129"/>
                  <a:gd name="T40" fmla="*/ 21 w 114"/>
                  <a:gd name="T41" fmla="*/ 54 h 129"/>
                  <a:gd name="T42" fmla="*/ 93 w 114"/>
                  <a:gd name="T43" fmla="*/ 5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60"/>
                    </a:moveTo>
                    <a:lnTo>
                      <a:pt x="114" y="69"/>
                    </a:lnTo>
                    <a:lnTo>
                      <a:pt x="21" y="69"/>
                    </a:lnTo>
                    <a:cubicBezTo>
                      <a:pt x="22" y="83"/>
                      <a:pt x="26" y="94"/>
                      <a:pt x="33" y="101"/>
                    </a:cubicBezTo>
                    <a:cubicBezTo>
                      <a:pt x="41" y="109"/>
                      <a:pt x="51" y="112"/>
                      <a:pt x="65" y="112"/>
                    </a:cubicBezTo>
                    <a:cubicBezTo>
                      <a:pt x="72" y="112"/>
                      <a:pt x="80" y="111"/>
                      <a:pt x="87" y="109"/>
                    </a:cubicBezTo>
                    <a:cubicBezTo>
                      <a:pt x="95" y="107"/>
                      <a:pt x="102" y="105"/>
                      <a:pt x="109" y="101"/>
                    </a:cubicBezTo>
                    <a:lnTo>
                      <a:pt x="109" y="120"/>
                    </a:lnTo>
                    <a:cubicBezTo>
                      <a:pt x="102" y="123"/>
                      <a:pt x="94" y="125"/>
                      <a:pt x="87" y="127"/>
                    </a:cubicBezTo>
                    <a:cubicBezTo>
                      <a:pt x="79" y="129"/>
                      <a:pt x="71" y="129"/>
                      <a:pt x="63" y="129"/>
                    </a:cubicBezTo>
                    <a:cubicBezTo>
                      <a:pt x="44" y="129"/>
                      <a:pt x="28" y="124"/>
                      <a:pt x="17" y="112"/>
                    </a:cubicBezTo>
                    <a:cubicBezTo>
                      <a:pt x="5" y="101"/>
                      <a:pt x="0" y="85"/>
                      <a:pt x="0" y="66"/>
                    </a:cubicBezTo>
                    <a:cubicBezTo>
                      <a:pt x="0" y="46"/>
                      <a:pt x="5" y="30"/>
                      <a:pt x="16" y="18"/>
                    </a:cubicBezTo>
                    <a:cubicBezTo>
                      <a:pt x="27" y="6"/>
                      <a:pt x="41" y="0"/>
                      <a:pt x="60" y="0"/>
                    </a:cubicBezTo>
                    <a:cubicBezTo>
                      <a:pt x="77" y="0"/>
                      <a:pt x="90" y="6"/>
                      <a:pt x="99" y="16"/>
                    </a:cubicBezTo>
                    <a:cubicBezTo>
                      <a:pt x="109" y="27"/>
                      <a:pt x="114" y="41"/>
                      <a:pt x="114" y="60"/>
                    </a:cubicBezTo>
                    <a:close/>
                    <a:moveTo>
                      <a:pt x="93" y="54"/>
                    </a:moveTo>
                    <a:cubicBezTo>
                      <a:pt x="93" y="43"/>
                      <a:pt x="90" y="34"/>
                      <a:pt x="84" y="27"/>
                    </a:cubicBezTo>
                    <a:cubicBezTo>
                      <a:pt x="78" y="21"/>
                      <a:pt x="70" y="17"/>
                      <a:pt x="60" y="17"/>
                    </a:cubicBezTo>
                    <a:cubicBezTo>
                      <a:pt x="49" y="17"/>
                      <a:pt x="40" y="20"/>
                      <a:pt x="33" y="27"/>
                    </a:cubicBezTo>
                    <a:cubicBezTo>
                      <a:pt x="26" y="33"/>
                      <a:pt x="22" y="42"/>
                      <a:pt x="21" y="54"/>
                    </a:cubicBezTo>
                    <a:lnTo>
                      <a:pt x="93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80">
                <a:extLst>
                  <a:ext uri="{FF2B5EF4-FFF2-40B4-BE49-F238E27FC236}">
                    <a16:creationId xmlns:a16="http://schemas.microsoft.com/office/drawing/2014/main" id="{712EFEA1-9621-45E9-889F-84ADD0C24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689"/>
                <a:ext cx="27" cy="47"/>
              </a:xfrm>
              <a:custGeom>
                <a:avLst/>
                <a:gdLst>
                  <a:gd name="T0" fmla="*/ 72 w 72"/>
                  <a:gd name="T1" fmla="*/ 22 h 126"/>
                  <a:gd name="T2" fmla="*/ 65 w 72"/>
                  <a:gd name="T3" fmla="*/ 19 h 126"/>
                  <a:gd name="T4" fmla="*/ 56 w 72"/>
                  <a:gd name="T5" fmla="*/ 18 h 126"/>
                  <a:gd name="T6" fmla="*/ 30 w 72"/>
                  <a:gd name="T7" fmla="*/ 29 h 126"/>
                  <a:gd name="T8" fmla="*/ 20 w 72"/>
                  <a:gd name="T9" fmla="*/ 61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3 h 126"/>
                  <a:gd name="T16" fmla="*/ 20 w 72"/>
                  <a:gd name="T17" fmla="*/ 3 h 126"/>
                  <a:gd name="T18" fmla="*/ 20 w 72"/>
                  <a:gd name="T19" fmla="*/ 22 h 126"/>
                  <a:gd name="T20" fmla="*/ 37 w 72"/>
                  <a:gd name="T21" fmla="*/ 6 h 126"/>
                  <a:gd name="T22" fmla="*/ 62 w 72"/>
                  <a:gd name="T23" fmla="*/ 0 h 126"/>
                  <a:gd name="T24" fmla="*/ 66 w 72"/>
                  <a:gd name="T25" fmla="*/ 0 h 126"/>
                  <a:gd name="T26" fmla="*/ 72 w 72"/>
                  <a:gd name="T27" fmla="*/ 1 h 126"/>
                  <a:gd name="T28" fmla="*/ 72 w 72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2"/>
                    </a:moveTo>
                    <a:cubicBezTo>
                      <a:pt x="70" y="21"/>
                      <a:pt x="67" y="20"/>
                      <a:pt x="65" y="19"/>
                    </a:cubicBezTo>
                    <a:cubicBezTo>
                      <a:pt x="62" y="19"/>
                      <a:pt x="59" y="18"/>
                      <a:pt x="56" y="18"/>
                    </a:cubicBezTo>
                    <a:cubicBezTo>
                      <a:pt x="44" y="18"/>
                      <a:pt x="36" y="22"/>
                      <a:pt x="30" y="29"/>
                    </a:cubicBezTo>
                    <a:cubicBezTo>
                      <a:pt x="23" y="37"/>
                      <a:pt x="20" y="47"/>
                      <a:pt x="20" y="61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5" y="15"/>
                      <a:pt x="30" y="9"/>
                      <a:pt x="37" y="6"/>
                    </a:cubicBezTo>
                    <a:cubicBezTo>
                      <a:pt x="44" y="2"/>
                      <a:pt x="52" y="0"/>
                      <a:pt x="62" y="0"/>
                    </a:cubicBezTo>
                    <a:cubicBezTo>
                      <a:pt x="63" y="0"/>
                      <a:pt x="65" y="0"/>
                      <a:pt x="66" y="0"/>
                    </a:cubicBezTo>
                    <a:cubicBezTo>
                      <a:pt x="68" y="1"/>
                      <a:pt x="70" y="1"/>
                      <a:pt x="72" y="1"/>
                    </a:cubicBez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1">
                <a:extLst>
                  <a:ext uri="{FF2B5EF4-FFF2-40B4-BE49-F238E27FC236}">
                    <a16:creationId xmlns:a16="http://schemas.microsoft.com/office/drawing/2014/main" id="{A0644D42-8555-451F-9DBF-C514C10B3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1795"/>
                <a:ext cx="27" cy="47"/>
              </a:xfrm>
              <a:custGeom>
                <a:avLst/>
                <a:gdLst>
                  <a:gd name="T0" fmla="*/ 72 w 72"/>
                  <a:gd name="T1" fmla="*/ 22 h 126"/>
                  <a:gd name="T2" fmla="*/ 65 w 72"/>
                  <a:gd name="T3" fmla="*/ 19 h 126"/>
                  <a:gd name="T4" fmla="*/ 56 w 72"/>
                  <a:gd name="T5" fmla="*/ 18 h 126"/>
                  <a:gd name="T6" fmla="*/ 30 w 72"/>
                  <a:gd name="T7" fmla="*/ 30 h 126"/>
                  <a:gd name="T8" fmla="*/ 20 w 72"/>
                  <a:gd name="T9" fmla="*/ 62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3 h 126"/>
                  <a:gd name="T16" fmla="*/ 20 w 72"/>
                  <a:gd name="T17" fmla="*/ 3 h 126"/>
                  <a:gd name="T18" fmla="*/ 20 w 72"/>
                  <a:gd name="T19" fmla="*/ 22 h 126"/>
                  <a:gd name="T20" fmla="*/ 37 w 72"/>
                  <a:gd name="T21" fmla="*/ 6 h 126"/>
                  <a:gd name="T22" fmla="*/ 62 w 72"/>
                  <a:gd name="T23" fmla="*/ 0 h 126"/>
                  <a:gd name="T24" fmla="*/ 66 w 72"/>
                  <a:gd name="T25" fmla="*/ 1 h 126"/>
                  <a:gd name="T26" fmla="*/ 72 w 72"/>
                  <a:gd name="T27" fmla="*/ 2 h 126"/>
                  <a:gd name="T28" fmla="*/ 72 w 72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2"/>
                    </a:moveTo>
                    <a:cubicBezTo>
                      <a:pt x="70" y="21"/>
                      <a:pt x="67" y="20"/>
                      <a:pt x="65" y="19"/>
                    </a:cubicBezTo>
                    <a:cubicBezTo>
                      <a:pt x="62" y="19"/>
                      <a:pt x="59" y="18"/>
                      <a:pt x="56" y="18"/>
                    </a:cubicBezTo>
                    <a:cubicBezTo>
                      <a:pt x="44" y="18"/>
                      <a:pt x="36" y="22"/>
                      <a:pt x="30" y="30"/>
                    </a:cubicBezTo>
                    <a:cubicBezTo>
                      <a:pt x="23" y="37"/>
                      <a:pt x="20" y="48"/>
                      <a:pt x="20" y="62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5" y="15"/>
                      <a:pt x="30" y="9"/>
                      <a:pt x="37" y="6"/>
                    </a:cubicBezTo>
                    <a:cubicBezTo>
                      <a:pt x="44" y="2"/>
                      <a:pt x="52" y="0"/>
                      <a:pt x="62" y="0"/>
                    </a:cubicBezTo>
                    <a:cubicBezTo>
                      <a:pt x="63" y="0"/>
                      <a:pt x="65" y="1"/>
                      <a:pt x="66" y="1"/>
                    </a:cubicBezTo>
                    <a:cubicBezTo>
                      <a:pt x="68" y="1"/>
                      <a:pt x="70" y="1"/>
                      <a:pt x="72" y="2"/>
                    </a:cubicBez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82">
                <a:extLst>
                  <a:ext uri="{FF2B5EF4-FFF2-40B4-BE49-F238E27FC236}">
                    <a16:creationId xmlns:a16="http://schemas.microsoft.com/office/drawing/2014/main" id="{607A4EF6-B362-4434-BAF3-F1CF1FCDA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3" y="1795"/>
                <a:ext cx="43" cy="49"/>
              </a:xfrm>
              <a:custGeom>
                <a:avLst/>
                <a:gdLst>
                  <a:gd name="T0" fmla="*/ 114 w 114"/>
                  <a:gd name="T1" fmla="*/ 60 h 130"/>
                  <a:gd name="T2" fmla="*/ 114 w 114"/>
                  <a:gd name="T3" fmla="*/ 70 h 130"/>
                  <a:gd name="T4" fmla="*/ 21 w 114"/>
                  <a:gd name="T5" fmla="*/ 70 h 130"/>
                  <a:gd name="T6" fmla="*/ 33 w 114"/>
                  <a:gd name="T7" fmla="*/ 102 h 130"/>
                  <a:gd name="T8" fmla="*/ 65 w 114"/>
                  <a:gd name="T9" fmla="*/ 112 h 130"/>
                  <a:gd name="T10" fmla="*/ 87 w 114"/>
                  <a:gd name="T11" fmla="*/ 110 h 130"/>
                  <a:gd name="T12" fmla="*/ 109 w 114"/>
                  <a:gd name="T13" fmla="*/ 101 h 130"/>
                  <a:gd name="T14" fmla="*/ 109 w 114"/>
                  <a:gd name="T15" fmla="*/ 120 h 130"/>
                  <a:gd name="T16" fmla="*/ 87 w 114"/>
                  <a:gd name="T17" fmla="*/ 127 h 130"/>
                  <a:gd name="T18" fmla="*/ 63 w 114"/>
                  <a:gd name="T19" fmla="*/ 130 h 130"/>
                  <a:gd name="T20" fmla="*/ 17 w 114"/>
                  <a:gd name="T21" fmla="*/ 112 h 130"/>
                  <a:gd name="T22" fmla="*/ 0 w 114"/>
                  <a:gd name="T23" fmla="*/ 66 h 130"/>
                  <a:gd name="T24" fmla="*/ 16 w 114"/>
                  <a:gd name="T25" fmla="*/ 18 h 130"/>
                  <a:gd name="T26" fmla="*/ 60 w 114"/>
                  <a:gd name="T27" fmla="*/ 0 h 130"/>
                  <a:gd name="T28" fmla="*/ 99 w 114"/>
                  <a:gd name="T29" fmla="*/ 16 h 130"/>
                  <a:gd name="T30" fmla="*/ 114 w 114"/>
                  <a:gd name="T31" fmla="*/ 60 h 130"/>
                  <a:gd name="T32" fmla="*/ 93 w 114"/>
                  <a:gd name="T33" fmla="*/ 54 h 130"/>
                  <a:gd name="T34" fmla="*/ 84 w 114"/>
                  <a:gd name="T35" fmla="*/ 27 h 130"/>
                  <a:gd name="T36" fmla="*/ 60 w 114"/>
                  <a:gd name="T37" fmla="*/ 18 h 130"/>
                  <a:gd name="T38" fmla="*/ 33 w 114"/>
                  <a:gd name="T39" fmla="*/ 27 h 130"/>
                  <a:gd name="T40" fmla="*/ 21 w 114"/>
                  <a:gd name="T41" fmla="*/ 54 h 130"/>
                  <a:gd name="T42" fmla="*/ 93 w 114"/>
                  <a:gd name="T4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30">
                    <a:moveTo>
                      <a:pt x="114" y="60"/>
                    </a:moveTo>
                    <a:lnTo>
                      <a:pt x="114" y="70"/>
                    </a:lnTo>
                    <a:lnTo>
                      <a:pt x="21" y="70"/>
                    </a:lnTo>
                    <a:cubicBezTo>
                      <a:pt x="22" y="84"/>
                      <a:pt x="26" y="94"/>
                      <a:pt x="33" y="102"/>
                    </a:cubicBezTo>
                    <a:cubicBezTo>
                      <a:pt x="41" y="109"/>
                      <a:pt x="51" y="112"/>
                      <a:pt x="65" y="112"/>
                    </a:cubicBezTo>
                    <a:cubicBezTo>
                      <a:pt x="72" y="112"/>
                      <a:pt x="80" y="112"/>
                      <a:pt x="87" y="110"/>
                    </a:cubicBezTo>
                    <a:cubicBezTo>
                      <a:pt x="95" y="108"/>
                      <a:pt x="102" y="105"/>
                      <a:pt x="109" y="101"/>
                    </a:cubicBezTo>
                    <a:lnTo>
                      <a:pt x="109" y="120"/>
                    </a:lnTo>
                    <a:cubicBezTo>
                      <a:pt x="102" y="123"/>
                      <a:pt x="94" y="126"/>
                      <a:pt x="87" y="127"/>
                    </a:cubicBezTo>
                    <a:cubicBezTo>
                      <a:pt x="79" y="129"/>
                      <a:pt x="71" y="130"/>
                      <a:pt x="63" y="130"/>
                    </a:cubicBezTo>
                    <a:cubicBezTo>
                      <a:pt x="44" y="130"/>
                      <a:pt x="28" y="124"/>
                      <a:pt x="17" y="112"/>
                    </a:cubicBezTo>
                    <a:cubicBezTo>
                      <a:pt x="5" y="101"/>
                      <a:pt x="0" y="86"/>
                      <a:pt x="0" y="66"/>
                    </a:cubicBezTo>
                    <a:cubicBezTo>
                      <a:pt x="0" y="46"/>
                      <a:pt x="5" y="30"/>
                      <a:pt x="16" y="18"/>
                    </a:cubicBezTo>
                    <a:cubicBezTo>
                      <a:pt x="27" y="6"/>
                      <a:pt x="41" y="0"/>
                      <a:pt x="60" y="0"/>
                    </a:cubicBezTo>
                    <a:cubicBezTo>
                      <a:pt x="77" y="0"/>
                      <a:pt x="90" y="6"/>
                      <a:pt x="99" y="16"/>
                    </a:cubicBezTo>
                    <a:cubicBezTo>
                      <a:pt x="109" y="27"/>
                      <a:pt x="114" y="42"/>
                      <a:pt x="114" y="60"/>
                    </a:cubicBezTo>
                    <a:close/>
                    <a:moveTo>
                      <a:pt x="93" y="54"/>
                    </a:moveTo>
                    <a:cubicBezTo>
                      <a:pt x="93" y="43"/>
                      <a:pt x="90" y="34"/>
                      <a:pt x="84" y="27"/>
                    </a:cubicBezTo>
                    <a:cubicBezTo>
                      <a:pt x="78" y="21"/>
                      <a:pt x="70" y="18"/>
                      <a:pt x="60" y="18"/>
                    </a:cubicBezTo>
                    <a:cubicBezTo>
                      <a:pt x="49" y="18"/>
                      <a:pt x="40" y="21"/>
                      <a:pt x="33" y="27"/>
                    </a:cubicBezTo>
                    <a:cubicBezTo>
                      <a:pt x="26" y="33"/>
                      <a:pt x="22" y="42"/>
                      <a:pt x="21" y="54"/>
                    </a:cubicBezTo>
                    <a:lnTo>
                      <a:pt x="93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183">
                <a:extLst>
                  <a:ext uri="{FF2B5EF4-FFF2-40B4-BE49-F238E27FC236}">
                    <a16:creationId xmlns:a16="http://schemas.microsoft.com/office/drawing/2014/main" id="{C17B031A-BAD1-44E1-B5E1-DE4AFD9442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65" y="1795"/>
                <a:ext cx="41" cy="65"/>
              </a:xfrm>
              <a:custGeom>
                <a:avLst/>
                <a:gdLst>
                  <a:gd name="T0" fmla="*/ 90 w 110"/>
                  <a:gd name="T1" fmla="*/ 63 h 173"/>
                  <a:gd name="T2" fmla="*/ 81 w 110"/>
                  <a:gd name="T3" fmla="*/ 29 h 173"/>
                  <a:gd name="T4" fmla="*/ 55 w 110"/>
                  <a:gd name="T5" fmla="*/ 17 h 173"/>
                  <a:gd name="T6" fmla="*/ 30 w 110"/>
                  <a:gd name="T7" fmla="*/ 29 h 173"/>
                  <a:gd name="T8" fmla="*/ 21 w 110"/>
                  <a:gd name="T9" fmla="*/ 63 h 173"/>
                  <a:gd name="T10" fmla="*/ 30 w 110"/>
                  <a:gd name="T11" fmla="*/ 97 h 173"/>
                  <a:gd name="T12" fmla="*/ 55 w 110"/>
                  <a:gd name="T13" fmla="*/ 110 h 173"/>
                  <a:gd name="T14" fmla="*/ 81 w 110"/>
                  <a:gd name="T15" fmla="*/ 97 h 173"/>
                  <a:gd name="T16" fmla="*/ 90 w 110"/>
                  <a:gd name="T17" fmla="*/ 63 h 173"/>
                  <a:gd name="T18" fmla="*/ 110 w 110"/>
                  <a:gd name="T19" fmla="*/ 111 h 173"/>
                  <a:gd name="T20" fmla="*/ 96 w 110"/>
                  <a:gd name="T21" fmla="*/ 158 h 173"/>
                  <a:gd name="T22" fmla="*/ 53 w 110"/>
                  <a:gd name="T23" fmla="*/ 173 h 173"/>
                  <a:gd name="T24" fmla="*/ 33 w 110"/>
                  <a:gd name="T25" fmla="*/ 172 h 173"/>
                  <a:gd name="T26" fmla="*/ 15 w 110"/>
                  <a:gd name="T27" fmla="*/ 167 h 173"/>
                  <a:gd name="T28" fmla="*/ 15 w 110"/>
                  <a:gd name="T29" fmla="*/ 147 h 173"/>
                  <a:gd name="T30" fmla="*/ 32 w 110"/>
                  <a:gd name="T31" fmla="*/ 154 h 173"/>
                  <a:gd name="T32" fmla="*/ 50 w 110"/>
                  <a:gd name="T33" fmla="*/ 157 h 173"/>
                  <a:gd name="T34" fmla="*/ 80 w 110"/>
                  <a:gd name="T35" fmla="*/ 146 h 173"/>
                  <a:gd name="T36" fmla="*/ 90 w 110"/>
                  <a:gd name="T37" fmla="*/ 115 h 173"/>
                  <a:gd name="T38" fmla="*/ 90 w 110"/>
                  <a:gd name="T39" fmla="*/ 105 h 173"/>
                  <a:gd name="T40" fmla="*/ 74 w 110"/>
                  <a:gd name="T41" fmla="*/ 121 h 173"/>
                  <a:gd name="T42" fmla="*/ 50 w 110"/>
                  <a:gd name="T43" fmla="*/ 126 h 173"/>
                  <a:gd name="T44" fmla="*/ 14 w 110"/>
                  <a:gd name="T45" fmla="*/ 109 h 173"/>
                  <a:gd name="T46" fmla="*/ 0 w 110"/>
                  <a:gd name="T47" fmla="*/ 63 h 173"/>
                  <a:gd name="T48" fmla="*/ 14 w 110"/>
                  <a:gd name="T49" fmla="*/ 18 h 173"/>
                  <a:gd name="T50" fmla="*/ 50 w 110"/>
                  <a:gd name="T51" fmla="*/ 0 h 173"/>
                  <a:gd name="T52" fmla="*/ 74 w 110"/>
                  <a:gd name="T53" fmla="*/ 6 h 173"/>
                  <a:gd name="T54" fmla="*/ 90 w 110"/>
                  <a:gd name="T55" fmla="*/ 22 h 173"/>
                  <a:gd name="T56" fmla="*/ 90 w 110"/>
                  <a:gd name="T57" fmla="*/ 3 h 173"/>
                  <a:gd name="T58" fmla="*/ 110 w 110"/>
                  <a:gd name="T59" fmla="*/ 3 h 173"/>
                  <a:gd name="T60" fmla="*/ 110 w 110"/>
                  <a:gd name="T61" fmla="*/ 11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0" h="173">
                    <a:moveTo>
                      <a:pt x="90" y="63"/>
                    </a:moveTo>
                    <a:cubicBezTo>
                      <a:pt x="90" y="49"/>
                      <a:pt x="87" y="37"/>
                      <a:pt x="81" y="29"/>
                    </a:cubicBezTo>
                    <a:cubicBezTo>
                      <a:pt x="75" y="21"/>
                      <a:pt x="66" y="17"/>
                      <a:pt x="55" y="17"/>
                    </a:cubicBezTo>
                    <a:cubicBezTo>
                      <a:pt x="44" y="17"/>
                      <a:pt x="36" y="21"/>
                      <a:pt x="30" y="29"/>
                    </a:cubicBezTo>
                    <a:cubicBezTo>
                      <a:pt x="24" y="37"/>
                      <a:pt x="21" y="49"/>
                      <a:pt x="21" y="63"/>
                    </a:cubicBezTo>
                    <a:cubicBezTo>
                      <a:pt x="21" y="78"/>
                      <a:pt x="24" y="89"/>
                      <a:pt x="30" y="97"/>
                    </a:cubicBezTo>
                    <a:cubicBezTo>
                      <a:pt x="36" y="105"/>
                      <a:pt x="44" y="110"/>
                      <a:pt x="55" y="110"/>
                    </a:cubicBezTo>
                    <a:cubicBezTo>
                      <a:pt x="66" y="110"/>
                      <a:pt x="75" y="105"/>
                      <a:pt x="81" y="97"/>
                    </a:cubicBezTo>
                    <a:cubicBezTo>
                      <a:pt x="87" y="89"/>
                      <a:pt x="90" y="78"/>
                      <a:pt x="90" y="63"/>
                    </a:cubicBezTo>
                    <a:close/>
                    <a:moveTo>
                      <a:pt x="110" y="111"/>
                    </a:moveTo>
                    <a:cubicBezTo>
                      <a:pt x="110" y="132"/>
                      <a:pt x="105" y="148"/>
                      <a:pt x="96" y="158"/>
                    </a:cubicBezTo>
                    <a:cubicBezTo>
                      <a:pt x="87" y="168"/>
                      <a:pt x="73" y="173"/>
                      <a:pt x="53" y="173"/>
                    </a:cubicBezTo>
                    <a:cubicBezTo>
                      <a:pt x="46" y="173"/>
                      <a:pt x="40" y="173"/>
                      <a:pt x="33" y="172"/>
                    </a:cubicBezTo>
                    <a:cubicBezTo>
                      <a:pt x="27" y="171"/>
                      <a:pt x="21" y="169"/>
                      <a:pt x="15" y="167"/>
                    </a:cubicBezTo>
                    <a:lnTo>
                      <a:pt x="15" y="147"/>
                    </a:lnTo>
                    <a:cubicBezTo>
                      <a:pt x="21" y="150"/>
                      <a:pt x="27" y="153"/>
                      <a:pt x="32" y="154"/>
                    </a:cubicBezTo>
                    <a:cubicBezTo>
                      <a:pt x="38" y="156"/>
                      <a:pt x="44" y="157"/>
                      <a:pt x="50" y="157"/>
                    </a:cubicBezTo>
                    <a:cubicBezTo>
                      <a:pt x="63" y="157"/>
                      <a:pt x="73" y="153"/>
                      <a:pt x="80" y="146"/>
                    </a:cubicBezTo>
                    <a:cubicBezTo>
                      <a:pt x="87" y="139"/>
                      <a:pt x="90" y="129"/>
                      <a:pt x="90" y="115"/>
                    </a:cubicBezTo>
                    <a:lnTo>
                      <a:pt x="90" y="105"/>
                    </a:lnTo>
                    <a:cubicBezTo>
                      <a:pt x="86" y="112"/>
                      <a:pt x="80" y="117"/>
                      <a:pt x="74" y="121"/>
                    </a:cubicBezTo>
                    <a:cubicBezTo>
                      <a:pt x="67" y="125"/>
                      <a:pt x="59" y="126"/>
                      <a:pt x="50" y="126"/>
                    </a:cubicBezTo>
                    <a:cubicBezTo>
                      <a:pt x="35" y="126"/>
                      <a:pt x="23" y="121"/>
                      <a:pt x="14" y="109"/>
                    </a:cubicBezTo>
                    <a:cubicBezTo>
                      <a:pt x="5" y="98"/>
                      <a:pt x="0" y="82"/>
                      <a:pt x="0" y="63"/>
                    </a:cubicBezTo>
                    <a:cubicBezTo>
                      <a:pt x="0" y="44"/>
                      <a:pt x="5" y="29"/>
                      <a:pt x="14" y="18"/>
                    </a:cubicBezTo>
                    <a:cubicBezTo>
                      <a:pt x="23" y="6"/>
                      <a:pt x="35" y="0"/>
                      <a:pt x="50" y="0"/>
                    </a:cubicBezTo>
                    <a:cubicBezTo>
                      <a:pt x="59" y="0"/>
                      <a:pt x="67" y="2"/>
                      <a:pt x="74" y="6"/>
                    </a:cubicBezTo>
                    <a:cubicBezTo>
                      <a:pt x="80" y="9"/>
                      <a:pt x="86" y="15"/>
                      <a:pt x="90" y="22"/>
                    </a:cubicBezTo>
                    <a:lnTo>
                      <a:pt x="90" y="3"/>
                    </a:lnTo>
                    <a:lnTo>
                      <a:pt x="110" y="3"/>
                    </a:lnTo>
                    <a:lnTo>
                      <a:pt x="11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184">
                <a:extLst>
                  <a:ext uri="{FF2B5EF4-FFF2-40B4-BE49-F238E27FC236}">
                    <a16:creationId xmlns:a16="http://schemas.microsoft.com/office/drawing/2014/main" id="{D056B8AA-2E3F-45B6-BDE9-05E9555380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2" y="1778"/>
                <a:ext cx="8" cy="64"/>
              </a:xfrm>
              <a:custGeom>
                <a:avLst/>
                <a:gdLst>
                  <a:gd name="T0" fmla="*/ 0 w 20"/>
                  <a:gd name="T1" fmla="*/ 48 h 171"/>
                  <a:gd name="T2" fmla="*/ 20 w 20"/>
                  <a:gd name="T3" fmla="*/ 48 h 171"/>
                  <a:gd name="T4" fmla="*/ 20 w 20"/>
                  <a:gd name="T5" fmla="*/ 171 h 171"/>
                  <a:gd name="T6" fmla="*/ 0 w 20"/>
                  <a:gd name="T7" fmla="*/ 171 h 171"/>
                  <a:gd name="T8" fmla="*/ 0 w 20"/>
                  <a:gd name="T9" fmla="*/ 48 h 171"/>
                  <a:gd name="T10" fmla="*/ 0 w 20"/>
                  <a:gd name="T11" fmla="*/ 0 h 171"/>
                  <a:gd name="T12" fmla="*/ 20 w 20"/>
                  <a:gd name="T13" fmla="*/ 0 h 171"/>
                  <a:gd name="T14" fmla="*/ 20 w 20"/>
                  <a:gd name="T15" fmla="*/ 26 h 171"/>
                  <a:gd name="T16" fmla="*/ 0 w 20"/>
                  <a:gd name="T17" fmla="*/ 26 h 171"/>
                  <a:gd name="T18" fmla="*/ 0 w 2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1">
                    <a:moveTo>
                      <a:pt x="0" y="48"/>
                    </a:moveTo>
                    <a:lnTo>
                      <a:pt x="20" y="48"/>
                    </a:lnTo>
                    <a:lnTo>
                      <a:pt x="20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185">
                <a:extLst>
                  <a:ext uri="{FF2B5EF4-FFF2-40B4-BE49-F238E27FC236}">
                    <a16:creationId xmlns:a16="http://schemas.microsoft.com/office/drawing/2014/main" id="{E7F10B1F-6AEE-4FD2-AEA2-942E13185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2" y="1795"/>
                <a:ext cx="36" cy="49"/>
              </a:xfrm>
              <a:custGeom>
                <a:avLst/>
                <a:gdLst>
                  <a:gd name="T0" fmla="*/ 88 w 94"/>
                  <a:gd name="T1" fmla="*/ 7 h 130"/>
                  <a:gd name="T2" fmla="*/ 88 w 94"/>
                  <a:gd name="T3" fmla="*/ 26 h 130"/>
                  <a:gd name="T4" fmla="*/ 70 w 94"/>
                  <a:gd name="T5" fmla="*/ 20 h 130"/>
                  <a:gd name="T6" fmla="*/ 51 w 94"/>
                  <a:gd name="T7" fmla="*/ 17 h 130"/>
                  <a:gd name="T8" fmla="*/ 28 w 94"/>
                  <a:gd name="T9" fmla="*/ 22 h 130"/>
                  <a:gd name="T10" fmla="*/ 21 w 94"/>
                  <a:gd name="T11" fmla="*/ 36 h 130"/>
                  <a:gd name="T12" fmla="*/ 26 w 94"/>
                  <a:gd name="T13" fmla="*/ 47 h 130"/>
                  <a:gd name="T14" fmla="*/ 48 w 94"/>
                  <a:gd name="T15" fmla="*/ 54 h 130"/>
                  <a:gd name="T16" fmla="*/ 55 w 94"/>
                  <a:gd name="T17" fmla="*/ 56 h 130"/>
                  <a:gd name="T18" fmla="*/ 85 w 94"/>
                  <a:gd name="T19" fmla="*/ 69 h 130"/>
                  <a:gd name="T20" fmla="*/ 94 w 94"/>
                  <a:gd name="T21" fmla="*/ 92 h 130"/>
                  <a:gd name="T22" fmla="*/ 81 w 94"/>
                  <a:gd name="T23" fmla="*/ 120 h 130"/>
                  <a:gd name="T24" fmla="*/ 43 w 94"/>
                  <a:gd name="T25" fmla="*/ 130 h 130"/>
                  <a:gd name="T26" fmla="*/ 23 w 94"/>
                  <a:gd name="T27" fmla="*/ 128 h 130"/>
                  <a:gd name="T28" fmla="*/ 0 w 94"/>
                  <a:gd name="T29" fmla="*/ 122 h 130"/>
                  <a:gd name="T30" fmla="*/ 0 w 94"/>
                  <a:gd name="T31" fmla="*/ 101 h 130"/>
                  <a:gd name="T32" fmla="*/ 22 w 94"/>
                  <a:gd name="T33" fmla="*/ 110 h 130"/>
                  <a:gd name="T34" fmla="*/ 44 w 94"/>
                  <a:gd name="T35" fmla="*/ 113 h 130"/>
                  <a:gd name="T36" fmla="*/ 66 w 94"/>
                  <a:gd name="T37" fmla="*/ 108 h 130"/>
                  <a:gd name="T38" fmla="*/ 73 w 94"/>
                  <a:gd name="T39" fmla="*/ 94 h 130"/>
                  <a:gd name="T40" fmla="*/ 68 w 94"/>
                  <a:gd name="T41" fmla="*/ 81 h 130"/>
                  <a:gd name="T42" fmla="*/ 44 w 94"/>
                  <a:gd name="T43" fmla="*/ 73 h 130"/>
                  <a:gd name="T44" fmla="*/ 37 w 94"/>
                  <a:gd name="T45" fmla="*/ 71 h 130"/>
                  <a:gd name="T46" fmla="*/ 9 w 94"/>
                  <a:gd name="T47" fmla="*/ 59 h 130"/>
                  <a:gd name="T48" fmla="*/ 1 w 94"/>
                  <a:gd name="T49" fmla="*/ 37 h 130"/>
                  <a:gd name="T50" fmla="*/ 13 w 94"/>
                  <a:gd name="T51" fmla="*/ 10 h 130"/>
                  <a:gd name="T52" fmla="*/ 48 w 94"/>
                  <a:gd name="T53" fmla="*/ 0 h 130"/>
                  <a:gd name="T54" fmla="*/ 69 w 94"/>
                  <a:gd name="T55" fmla="*/ 2 h 130"/>
                  <a:gd name="T56" fmla="*/ 88 w 94"/>
                  <a:gd name="T57" fmla="*/ 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30">
                    <a:moveTo>
                      <a:pt x="88" y="7"/>
                    </a:moveTo>
                    <a:lnTo>
                      <a:pt x="88" y="26"/>
                    </a:lnTo>
                    <a:cubicBezTo>
                      <a:pt x="82" y="23"/>
                      <a:pt x="76" y="21"/>
                      <a:pt x="70" y="20"/>
                    </a:cubicBezTo>
                    <a:cubicBezTo>
                      <a:pt x="64" y="18"/>
                      <a:pt x="57" y="17"/>
                      <a:pt x="51" y="17"/>
                    </a:cubicBezTo>
                    <a:cubicBezTo>
                      <a:pt x="41" y="17"/>
                      <a:pt x="33" y="19"/>
                      <a:pt x="28" y="22"/>
                    </a:cubicBezTo>
                    <a:cubicBezTo>
                      <a:pt x="23" y="25"/>
                      <a:pt x="21" y="30"/>
                      <a:pt x="21" y="36"/>
                    </a:cubicBezTo>
                    <a:cubicBezTo>
                      <a:pt x="21" y="40"/>
                      <a:pt x="22" y="44"/>
                      <a:pt x="26" y="47"/>
                    </a:cubicBezTo>
                    <a:cubicBezTo>
                      <a:pt x="30" y="50"/>
                      <a:pt x="37" y="52"/>
                      <a:pt x="48" y="54"/>
                    </a:cubicBezTo>
                    <a:lnTo>
                      <a:pt x="55" y="56"/>
                    </a:lnTo>
                    <a:cubicBezTo>
                      <a:pt x="69" y="59"/>
                      <a:pt x="79" y="63"/>
                      <a:pt x="85" y="69"/>
                    </a:cubicBezTo>
                    <a:cubicBezTo>
                      <a:pt x="91" y="75"/>
                      <a:pt x="94" y="82"/>
                      <a:pt x="94" y="92"/>
                    </a:cubicBezTo>
                    <a:cubicBezTo>
                      <a:pt x="94" y="104"/>
                      <a:pt x="90" y="113"/>
                      <a:pt x="81" y="120"/>
                    </a:cubicBezTo>
                    <a:cubicBezTo>
                      <a:pt x="72" y="126"/>
                      <a:pt x="59" y="130"/>
                      <a:pt x="43" y="130"/>
                    </a:cubicBezTo>
                    <a:cubicBezTo>
                      <a:pt x="37" y="130"/>
                      <a:pt x="30" y="129"/>
                      <a:pt x="23" y="128"/>
                    </a:cubicBezTo>
                    <a:cubicBezTo>
                      <a:pt x="16" y="126"/>
                      <a:pt x="8" y="124"/>
                      <a:pt x="0" y="122"/>
                    </a:cubicBezTo>
                    <a:lnTo>
                      <a:pt x="0" y="101"/>
                    </a:lnTo>
                    <a:cubicBezTo>
                      <a:pt x="8" y="105"/>
                      <a:pt x="15" y="108"/>
                      <a:pt x="22" y="110"/>
                    </a:cubicBezTo>
                    <a:cubicBezTo>
                      <a:pt x="30" y="112"/>
                      <a:pt x="37" y="113"/>
                      <a:pt x="44" y="113"/>
                    </a:cubicBezTo>
                    <a:cubicBezTo>
                      <a:pt x="53" y="113"/>
                      <a:pt x="61" y="111"/>
                      <a:pt x="66" y="108"/>
                    </a:cubicBezTo>
                    <a:cubicBezTo>
                      <a:pt x="71" y="105"/>
                      <a:pt x="73" y="100"/>
                      <a:pt x="73" y="94"/>
                    </a:cubicBezTo>
                    <a:cubicBezTo>
                      <a:pt x="73" y="89"/>
                      <a:pt x="72" y="84"/>
                      <a:pt x="68" y="81"/>
                    </a:cubicBezTo>
                    <a:cubicBezTo>
                      <a:pt x="64" y="78"/>
                      <a:pt x="56" y="76"/>
                      <a:pt x="44" y="73"/>
                    </a:cubicBezTo>
                    <a:lnTo>
                      <a:pt x="37" y="71"/>
                    </a:lnTo>
                    <a:cubicBezTo>
                      <a:pt x="24" y="69"/>
                      <a:pt x="15" y="65"/>
                      <a:pt x="9" y="59"/>
                    </a:cubicBezTo>
                    <a:cubicBezTo>
                      <a:pt x="4" y="54"/>
                      <a:pt x="1" y="46"/>
                      <a:pt x="1" y="37"/>
                    </a:cubicBezTo>
                    <a:cubicBezTo>
                      <a:pt x="1" y="25"/>
                      <a:pt x="5" y="16"/>
                      <a:pt x="13" y="10"/>
                    </a:cubicBezTo>
                    <a:cubicBezTo>
                      <a:pt x="22" y="4"/>
                      <a:pt x="33" y="0"/>
                      <a:pt x="48" y="0"/>
                    </a:cubicBezTo>
                    <a:cubicBezTo>
                      <a:pt x="56" y="0"/>
                      <a:pt x="63" y="1"/>
                      <a:pt x="69" y="2"/>
                    </a:cubicBezTo>
                    <a:cubicBezTo>
                      <a:pt x="76" y="3"/>
                      <a:pt x="82" y="5"/>
                      <a:pt x="8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86">
                <a:extLst>
                  <a:ext uri="{FF2B5EF4-FFF2-40B4-BE49-F238E27FC236}">
                    <a16:creationId xmlns:a16="http://schemas.microsoft.com/office/drawing/2014/main" id="{59B03B57-45C8-43D1-8FE3-0BC4AB844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1783"/>
                <a:ext cx="29" cy="59"/>
              </a:xfrm>
              <a:custGeom>
                <a:avLst/>
                <a:gdLst>
                  <a:gd name="T0" fmla="*/ 35 w 77"/>
                  <a:gd name="T1" fmla="*/ 0 h 158"/>
                  <a:gd name="T2" fmla="*/ 35 w 77"/>
                  <a:gd name="T3" fmla="*/ 35 h 158"/>
                  <a:gd name="T4" fmla="*/ 77 w 77"/>
                  <a:gd name="T5" fmla="*/ 35 h 158"/>
                  <a:gd name="T6" fmla="*/ 77 w 77"/>
                  <a:gd name="T7" fmla="*/ 51 h 158"/>
                  <a:gd name="T8" fmla="*/ 35 w 77"/>
                  <a:gd name="T9" fmla="*/ 51 h 158"/>
                  <a:gd name="T10" fmla="*/ 35 w 77"/>
                  <a:gd name="T11" fmla="*/ 118 h 158"/>
                  <a:gd name="T12" fmla="*/ 39 w 77"/>
                  <a:gd name="T13" fmla="*/ 137 h 158"/>
                  <a:gd name="T14" fmla="*/ 56 w 77"/>
                  <a:gd name="T15" fmla="*/ 142 h 158"/>
                  <a:gd name="T16" fmla="*/ 77 w 77"/>
                  <a:gd name="T17" fmla="*/ 142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50 h 158"/>
                  <a:gd name="T24" fmla="*/ 15 w 77"/>
                  <a:gd name="T25" fmla="*/ 118 h 158"/>
                  <a:gd name="T26" fmla="*/ 15 w 77"/>
                  <a:gd name="T27" fmla="*/ 51 h 158"/>
                  <a:gd name="T28" fmla="*/ 0 w 77"/>
                  <a:gd name="T29" fmla="*/ 51 h 158"/>
                  <a:gd name="T30" fmla="*/ 0 w 77"/>
                  <a:gd name="T31" fmla="*/ 35 h 158"/>
                  <a:gd name="T32" fmla="*/ 15 w 77"/>
                  <a:gd name="T33" fmla="*/ 35 h 158"/>
                  <a:gd name="T34" fmla="*/ 15 w 77"/>
                  <a:gd name="T35" fmla="*/ 0 h 158"/>
                  <a:gd name="T36" fmla="*/ 35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5" y="0"/>
                    </a:moveTo>
                    <a:lnTo>
                      <a:pt x="35" y="35"/>
                    </a:lnTo>
                    <a:lnTo>
                      <a:pt x="77" y="35"/>
                    </a:lnTo>
                    <a:lnTo>
                      <a:pt x="77" y="51"/>
                    </a:lnTo>
                    <a:lnTo>
                      <a:pt x="35" y="51"/>
                    </a:lnTo>
                    <a:lnTo>
                      <a:pt x="35" y="118"/>
                    </a:lnTo>
                    <a:cubicBezTo>
                      <a:pt x="35" y="128"/>
                      <a:pt x="37" y="134"/>
                      <a:pt x="39" y="137"/>
                    </a:cubicBezTo>
                    <a:cubicBezTo>
                      <a:pt x="42" y="140"/>
                      <a:pt x="48" y="142"/>
                      <a:pt x="56" y="142"/>
                    </a:cubicBezTo>
                    <a:lnTo>
                      <a:pt x="77" y="142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1" y="158"/>
                      <a:pt x="30" y="156"/>
                      <a:pt x="24" y="150"/>
                    </a:cubicBezTo>
                    <a:cubicBezTo>
                      <a:pt x="18" y="144"/>
                      <a:pt x="15" y="133"/>
                      <a:pt x="15" y="118"/>
                    </a:cubicBezTo>
                    <a:lnTo>
                      <a:pt x="15" y="51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87">
                <a:extLst>
                  <a:ext uri="{FF2B5EF4-FFF2-40B4-BE49-F238E27FC236}">
                    <a16:creationId xmlns:a16="http://schemas.microsoft.com/office/drawing/2014/main" id="{0C85CF7F-03E1-40B0-99FC-C697822FD6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0" y="1795"/>
                <a:ext cx="43" cy="49"/>
              </a:xfrm>
              <a:custGeom>
                <a:avLst/>
                <a:gdLst>
                  <a:gd name="T0" fmla="*/ 114 w 114"/>
                  <a:gd name="T1" fmla="*/ 60 h 130"/>
                  <a:gd name="T2" fmla="*/ 114 w 114"/>
                  <a:gd name="T3" fmla="*/ 70 h 130"/>
                  <a:gd name="T4" fmla="*/ 21 w 114"/>
                  <a:gd name="T5" fmla="*/ 70 h 130"/>
                  <a:gd name="T6" fmla="*/ 33 w 114"/>
                  <a:gd name="T7" fmla="*/ 102 h 130"/>
                  <a:gd name="T8" fmla="*/ 65 w 114"/>
                  <a:gd name="T9" fmla="*/ 112 h 130"/>
                  <a:gd name="T10" fmla="*/ 87 w 114"/>
                  <a:gd name="T11" fmla="*/ 110 h 130"/>
                  <a:gd name="T12" fmla="*/ 109 w 114"/>
                  <a:gd name="T13" fmla="*/ 101 h 130"/>
                  <a:gd name="T14" fmla="*/ 109 w 114"/>
                  <a:gd name="T15" fmla="*/ 120 h 130"/>
                  <a:gd name="T16" fmla="*/ 87 w 114"/>
                  <a:gd name="T17" fmla="*/ 127 h 130"/>
                  <a:gd name="T18" fmla="*/ 64 w 114"/>
                  <a:gd name="T19" fmla="*/ 130 h 130"/>
                  <a:gd name="T20" fmla="*/ 17 w 114"/>
                  <a:gd name="T21" fmla="*/ 112 h 130"/>
                  <a:gd name="T22" fmla="*/ 0 w 114"/>
                  <a:gd name="T23" fmla="*/ 66 h 130"/>
                  <a:gd name="T24" fmla="*/ 16 w 114"/>
                  <a:gd name="T25" fmla="*/ 18 h 130"/>
                  <a:gd name="T26" fmla="*/ 60 w 114"/>
                  <a:gd name="T27" fmla="*/ 0 h 130"/>
                  <a:gd name="T28" fmla="*/ 99 w 114"/>
                  <a:gd name="T29" fmla="*/ 16 h 130"/>
                  <a:gd name="T30" fmla="*/ 114 w 114"/>
                  <a:gd name="T31" fmla="*/ 60 h 130"/>
                  <a:gd name="T32" fmla="*/ 94 w 114"/>
                  <a:gd name="T33" fmla="*/ 54 h 130"/>
                  <a:gd name="T34" fmla="*/ 84 w 114"/>
                  <a:gd name="T35" fmla="*/ 27 h 130"/>
                  <a:gd name="T36" fmla="*/ 60 w 114"/>
                  <a:gd name="T37" fmla="*/ 18 h 130"/>
                  <a:gd name="T38" fmla="*/ 33 w 114"/>
                  <a:gd name="T39" fmla="*/ 27 h 130"/>
                  <a:gd name="T40" fmla="*/ 22 w 114"/>
                  <a:gd name="T41" fmla="*/ 54 h 130"/>
                  <a:gd name="T42" fmla="*/ 94 w 114"/>
                  <a:gd name="T4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30">
                    <a:moveTo>
                      <a:pt x="114" y="60"/>
                    </a:moveTo>
                    <a:lnTo>
                      <a:pt x="114" y="70"/>
                    </a:lnTo>
                    <a:lnTo>
                      <a:pt x="21" y="70"/>
                    </a:lnTo>
                    <a:cubicBezTo>
                      <a:pt x="22" y="84"/>
                      <a:pt x="26" y="94"/>
                      <a:pt x="33" y="102"/>
                    </a:cubicBezTo>
                    <a:cubicBezTo>
                      <a:pt x="41" y="109"/>
                      <a:pt x="51" y="112"/>
                      <a:pt x="65" y="112"/>
                    </a:cubicBezTo>
                    <a:cubicBezTo>
                      <a:pt x="73" y="112"/>
                      <a:pt x="80" y="112"/>
                      <a:pt x="87" y="110"/>
                    </a:cubicBezTo>
                    <a:cubicBezTo>
                      <a:pt x="95" y="108"/>
                      <a:pt x="102" y="105"/>
                      <a:pt x="109" y="101"/>
                    </a:cubicBezTo>
                    <a:lnTo>
                      <a:pt x="109" y="120"/>
                    </a:lnTo>
                    <a:cubicBezTo>
                      <a:pt x="102" y="123"/>
                      <a:pt x="94" y="126"/>
                      <a:pt x="87" y="127"/>
                    </a:cubicBezTo>
                    <a:cubicBezTo>
                      <a:pt x="79" y="129"/>
                      <a:pt x="72" y="130"/>
                      <a:pt x="64" y="130"/>
                    </a:cubicBezTo>
                    <a:cubicBezTo>
                      <a:pt x="44" y="130"/>
                      <a:pt x="28" y="124"/>
                      <a:pt x="17" y="112"/>
                    </a:cubicBezTo>
                    <a:cubicBezTo>
                      <a:pt x="6" y="101"/>
                      <a:pt x="0" y="86"/>
                      <a:pt x="0" y="66"/>
                    </a:cubicBezTo>
                    <a:cubicBezTo>
                      <a:pt x="0" y="46"/>
                      <a:pt x="5" y="30"/>
                      <a:pt x="16" y="18"/>
                    </a:cubicBezTo>
                    <a:cubicBezTo>
                      <a:pt x="27" y="6"/>
                      <a:pt x="42" y="0"/>
                      <a:pt x="60" y="0"/>
                    </a:cubicBezTo>
                    <a:cubicBezTo>
                      <a:pt x="77" y="0"/>
                      <a:pt x="90" y="6"/>
                      <a:pt x="99" y="16"/>
                    </a:cubicBezTo>
                    <a:cubicBezTo>
                      <a:pt x="109" y="27"/>
                      <a:pt x="114" y="42"/>
                      <a:pt x="114" y="60"/>
                    </a:cubicBezTo>
                    <a:close/>
                    <a:moveTo>
                      <a:pt x="94" y="54"/>
                    </a:moveTo>
                    <a:cubicBezTo>
                      <a:pt x="94" y="43"/>
                      <a:pt x="90" y="34"/>
                      <a:pt x="84" y="27"/>
                    </a:cubicBezTo>
                    <a:cubicBezTo>
                      <a:pt x="78" y="21"/>
                      <a:pt x="70" y="18"/>
                      <a:pt x="60" y="18"/>
                    </a:cubicBezTo>
                    <a:cubicBezTo>
                      <a:pt x="49" y="18"/>
                      <a:pt x="40" y="21"/>
                      <a:pt x="33" y="27"/>
                    </a:cubicBezTo>
                    <a:cubicBezTo>
                      <a:pt x="27" y="33"/>
                      <a:pt x="23" y="42"/>
                      <a:pt x="22" y="54"/>
                    </a:cubicBezTo>
                    <a:lnTo>
                      <a:pt x="9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88">
                <a:extLst>
                  <a:ext uri="{FF2B5EF4-FFF2-40B4-BE49-F238E27FC236}">
                    <a16:creationId xmlns:a16="http://schemas.microsoft.com/office/drawing/2014/main" id="{7D02029C-BC50-429E-8B55-D7E3C6123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1795"/>
                <a:ext cx="27" cy="47"/>
              </a:xfrm>
              <a:custGeom>
                <a:avLst/>
                <a:gdLst>
                  <a:gd name="T0" fmla="*/ 72 w 72"/>
                  <a:gd name="T1" fmla="*/ 22 h 126"/>
                  <a:gd name="T2" fmla="*/ 65 w 72"/>
                  <a:gd name="T3" fmla="*/ 19 h 126"/>
                  <a:gd name="T4" fmla="*/ 56 w 72"/>
                  <a:gd name="T5" fmla="*/ 18 h 126"/>
                  <a:gd name="T6" fmla="*/ 30 w 72"/>
                  <a:gd name="T7" fmla="*/ 30 h 126"/>
                  <a:gd name="T8" fmla="*/ 21 w 72"/>
                  <a:gd name="T9" fmla="*/ 62 h 126"/>
                  <a:gd name="T10" fmla="*/ 21 w 72"/>
                  <a:gd name="T11" fmla="*/ 126 h 126"/>
                  <a:gd name="T12" fmla="*/ 0 w 72"/>
                  <a:gd name="T13" fmla="*/ 126 h 126"/>
                  <a:gd name="T14" fmla="*/ 0 w 72"/>
                  <a:gd name="T15" fmla="*/ 3 h 126"/>
                  <a:gd name="T16" fmla="*/ 21 w 72"/>
                  <a:gd name="T17" fmla="*/ 3 h 126"/>
                  <a:gd name="T18" fmla="*/ 21 w 72"/>
                  <a:gd name="T19" fmla="*/ 22 h 126"/>
                  <a:gd name="T20" fmla="*/ 37 w 72"/>
                  <a:gd name="T21" fmla="*/ 6 h 126"/>
                  <a:gd name="T22" fmla="*/ 62 w 72"/>
                  <a:gd name="T23" fmla="*/ 0 h 126"/>
                  <a:gd name="T24" fmla="*/ 67 w 72"/>
                  <a:gd name="T25" fmla="*/ 1 h 126"/>
                  <a:gd name="T26" fmla="*/ 72 w 72"/>
                  <a:gd name="T27" fmla="*/ 2 h 126"/>
                  <a:gd name="T28" fmla="*/ 72 w 72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2"/>
                    </a:moveTo>
                    <a:cubicBezTo>
                      <a:pt x="70" y="21"/>
                      <a:pt x="68" y="20"/>
                      <a:pt x="65" y="19"/>
                    </a:cubicBezTo>
                    <a:cubicBezTo>
                      <a:pt x="62" y="19"/>
                      <a:pt x="59" y="18"/>
                      <a:pt x="56" y="18"/>
                    </a:cubicBezTo>
                    <a:cubicBezTo>
                      <a:pt x="45" y="18"/>
                      <a:pt x="36" y="22"/>
                      <a:pt x="30" y="30"/>
                    </a:cubicBezTo>
                    <a:cubicBezTo>
                      <a:pt x="24" y="37"/>
                      <a:pt x="21" y="48"/>
                      <a:pt x="21" y="62"/>
                    </a:cubicBezTo>
                    <a:lnTo>
                      <a:pt x="21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22"/>
                    </a:lnTo>
                    <a:cubicBezTo>
                      <a:pt x="25" y="15"/>
                      <a:pt x="30" y="9"/>
                      <a:pt x="37" y="6"/>
                    </a:cubicBezTo>
                    <a:cubicBezTo>
                      <a:pt x="44" y="2"/>
                      <a:pt x="52" y="0"/>
                      <a:pt x="62" y="0"/>
                    </a:cubicBezTo>
                    <a:cubicBezTo>
                      <a:pt x="63" y="0"/>
                      <a:pt x="65" y="1"/>
                      <a:pt x="67" y="1"/>
                    </a:cubicBezTo>
                    <a:cubicBezTo>
                      <a:pt x="68" y="1"/>
                      <a:pt x="70" y="1"/>
                      <a:pt x="72" y="2"/>
                    </a:cubicBez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89">
                <a:extLst>
                  <a:ext uri="{FF2B5EF4-FFF2-40B4-BE49-F238E27FC236}">
                    <a16:creationId xmlns:a16="http://schemas.microsoft.com/office/drawing/2014/main" id="{4A2A8CF4-D6E2-4B9F-AF12-A323226F8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1795"/>
                <a:ext cx="35" cy="49"/>
              </a:xfrm>
              <a:custGeom>
                <a:avLst/>
                <a:gdLst>
                  <a:gd name="T0" fmla="*/ 87 w 94"/>
                  <a:gd name="T1" fmla="*/ 7 h 130"/>
                  <a:gd name="T2" fmla="*/ 87 w 94"/>
                  <a:gd name="T3" fmla="*/ 26 h 130"/>
                  <a:gd name="T4" fmla="*/ 69 w 94"/>
                  <a:gd name="T5" fmla="*/ 20 h 130"/>
                  <a:gd name="T6" fmla="*/ 50 w 94"/>
                  <a:gd name="T7" fmla="*/ 17 h 130"/>
                  <a:gd name="T8" fmla="*/ 27 w 94"/>
                  <a:gd name="T9" fmla="*/ 22 h 130"/>
                  <a:gd name="T10" fmla="*/ 20 w 94"/>
                  <a:gd name="T11" fmla="*/ 36 h 130"/>
                  <a:gd name="T12" fmla="*/ 25 w 94"/>
                  <a:gd name="T13" fmla="*/ 47 h 130"/>
                  <a:gd name="T14" fmla="*/ 47 w 94"/>
                  <a:gd name="T15" fmla="*/ 54 h 130"/>
                  <a:gd name="T16" fmla="*/ 54 w 94"/>
                  <a:gd name="T17" fmla="*/ 56 h 130"/>
                  <a:gd name="T18" fmla="*/ 84 w 94"/>
                  <a:gd name="T19" fmla="*/ 69 h 130"/>
                  <a:gd name="T20" fmla="*/ 94 w 94"/>
                  <a:gd name="T21" fmla="*/ 92 h 130"/>
                  <a:gd name="T22" fmla="*/ 80 w 94"/>
                  <a:gd name="T23" fmla="*/ 120 h 130"/>
                  <a:gd name="T24" fmla="*/ 43 w 94"/>
                  <a:gd name="T25" fmla="*/ 130 h 130"/>
                  <a:gd name="T26" fmla="*/ 22 w 94"/>
                  <a:gd name="T27" fmla="*/ 128 h 130"/>
                  <a:gd name="T28" fmla="*/ 0 w 94"/>
                  <a:gd name="T29" fmla="*/ 122 h 130"/>
                  <a:gd name="T30" fmla="*/ 0 w 94"/>
                  <a:gd name="T31" fmla="*/ 101 h 130"/>
                  <a:gd name="T32" fmla="*/ 22 w 94"/>
                  <a:gd name="T33" fmla="*/ 110 h 130"/>
                  <a:gd name="T34" fmla="*/ 43 w 94"/>
                  <a:gd name="T35" fmla="*/ 113 h 130"/>
                  <a:gd name="T36" fmla="*/ 65 w 94"/>
                  <a:gd name="T37" fmla="*/ 108 h 130"/>
                  <a:gd name="T38" fmla="*/ 73 w 94"/>
                  <a:gd name="T39" fmla="*/ 94 h 130"/>
                  <a:gd name="T40" fmla="*/ 67 w 94"/>
                  <a:gd name="T41" fmla="*/ 81 h 130"/>
                  <a:gd name="T42" fmla="*/ 43 w 94"/>
                  <a:gd name="T43" fmla="*/ 73 h 130"/>
                  <a:gd name="T44" fmla="*/ 36 w 94"/>
                  <a:gd name="T45" fmla="*/ 71 h 130"/>
                  <a:gd name="T46" fmla="*/ 9 w 94"/>
                  <a:gd name="T47" fmla="*/ 59 h 130"/>
                  <a:gd name="T48" fmla="*/ 0 w 94"/>
                  <a:gd name="T49" fmla="*/ 37 h 130"/>
                  <a:gd name="T50" fmla="*/ 13 w 94"/>
                  <a:gd name="T51" fmla="*/ 10 h 130"/>
                  <a:gd name="T52" fmla="*/ 48 w 94"/>
                  <a:gd name="T53" fmla="*/ 0 h 130"/>
                  <a:gd name="T54" fmla="*/ 69 w 94"/>
                  <a:gd name="T55" fmla="*/ 2 h 130"/>
                  <a:gd name="T56" fmla="*/ 87 w 94"/>
                  <a:gd name="T57" fmla="*/ 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30">
                    <a:moveTo>
                      <a:pt x="87" y="7"/>
                    </a:moveTo>
                    <a:lnTo>
                      <a:pt x="87" y="26"/>
                    </a:lnTo>
                    <a:cubicBezTo>
                      <a:pt x="81" y="23"/>
                      <a:pt x="75" y="21"/>
                      <a:pt x="69" y="20"/>
                    </a:cubicBezTo>
                    <a:cubicBezTo>
                      <a:pt x="63" y="18"/>
                      <a:pt x="57" y="17"/>
                      <a:pt x="50" y="17"/>
                    </a:cubicBezTo>
                    <a:cubicBezTo>
                      <a:pt x="40" y="17"/>
                      <a:pt x="33" y="19"/>
                      <a:pt x="27" y="22"/>
                    </a:cubicBezTo>
                    <a:cubicBezTo>
                      <a:pt x="22" y="25"/>
                      <a:pt x="20" y="30"/>
                      <a:pt x="20" y="36"/>
                    </a:cubicBezTo>
                    <a:cubicBezTo>
                      <a:pt x="20" y="40"/>
                      <a:pt x="22" y="44"/>
                      <a:pt x="25" y="47"/>
                    </a:cubicBezTo>
                    <a:cubicBezTo>
                      <a:pt x="29" y="50"/>
                      <a:pt x="36" y="52"/>
                      <a:pt x="47" y="54"/>
                    </a:cubicBezTo>
                    <a:lnTo>
                      <a:pt x="54" y="56"/>
                    </a:lnTo>
                    <a:cubicBezTo>
                      <a:pt x="68" y="59"/>
                      <a:pt x="78" y="63"/>
                      <a:pt x="84" y="69"/>
                    </a:cubicBezTo>
                    <a:cubicBezTo>
                      <a:pt x="91" y="75"/>
                      <a:pt x="94" y="82"/>
                      <a:pt x="94" y="92"/>
                    </a:cubicBezTo>
                    <a:cubicBezTo>
                      <a:pt x="94" y="104"/>
                      <a:pt x="89" y="113"/>
                      <a:pt x="80" y="120"/>
                    </a:cubicBezTo>
                    <a:cubicBezTo>
                      <a:pt x="71" y="126"/>
                      <a:pt x="59" y="130"/>
                      <a:pt x="43" y="130"/>
                    </a:cubicBezTo>
                    <a:cubicBezTo>
                      <a:pt x="36" y="130"/>
                      <a:pt x="29" y="129"/>
                      <a:pt x="22" y="128"/>
                    </a:cubicBezTo>
                    <a:cubicBezTo>
                      <a:pt x="15" y="126"/>
                      <a:pt x="7" y="124"/>
                      <a:pt x="0" y="122"/>
                    </a:cubicBezTo>
                    <a:lnTo>
                      <a:pt x="0" y="101"/>
                    </a:lnTo>
                    <a:cubicBezTo>
                      <a:pt x="7" y="105"/>
                      <a:pt x="14" y="108"/>
                      <a:pt x="22" y="110"/>
                    </a:cubicBezTo>
                    <a:cubicBezTo>
                      <a:pt x="29" y="112"/>
                      <a:pt x="36" y="113"/>
                      <a:pt x="43" y="113"/>
                    </a:cubicBezTo>
                    <a:cubicBezTo>
                      <a:pt x="53" y="113"/>
                      <a:pt x="60" y="111"/>
                      <a:pt x="65" y="108"/>
                    </a:cubicBezTo>
                    <a:cubicBezTo>
                      <a:pt x="70" y="105"/>
                      <a:pt x="73" y="100"/>
                      <a:pt x="73" y="94"/>
                    </a:cubicBezTo>
                    <a:cubicBezTo>
                      <a:pt x="73" y="89"/>
                      <a:pt x="71" y="84"/>
                      <a:pt x="67" y="81"/>
                    </a:cubicBezTo>
                    <a:cubicBezTo>
                      <a:pt x="64" y="78"/>
                      <a:pt x="55" y="76"/>
                      <a:pt x="43" y="73"/>
                    </a:cubicBezTo>
                    <a:lnTo>
                      <a:pt x="36" y="71"/>
                    </a:lnTo>
                    <a:cubicBezTo>
                      <a:pt x="23" y="69"/>
                      <a:pt x="14" y="65"/>
                      <a:pt x="9" y="59"/>
                    </a:cubicBezTo>
                    <a:cubicBezTo>
                      <a:pt x="3" y="54"/>
                      <a:pt x="0" y="46"/>
                      <a:pt x="0" y="37"/>
                    </a:cubicBezTo>
                    <a:cubicBezTo>
                      <a:pt x="0" y="25"/>
                      <a:pt x="5" y="16"/>
                      <a:pt x="13" y="10"/>
                    </a:cubicBezTo>
                    <a:cubicBezTo>
                      <a:pt x="21" y="4"/>
                      <a:pt x="33" y="0"/>
                      <a:pt x="48" y="0"/>
                    </a:cubicBezTo>
                    <a:cubicBezTo>
                      <a:pt x="55" y="0"/>
                      <a:pt x="62" y="1"/>
                      <a:pt x="69" y="2"/>
                    </a:cubicBezTo>
                    <a:cubicBezTo>
                      <a:pt x="75" y="3"/>
                      <a:pt x="81" y="5"/>
                      <a:pt x="87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Rectangle 190">
                <a:extLst>
                  <a:ext uri="{FF2B5EF4-FFF2-40B4-BE49-F238E27FC236}">
                    <a16:creationId xmlns:a16="http://schemas.microsoft.com/office/drawing/2014/main" id="{7C189106-0D6F-4E1F-88EA-4652C7F9F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1627"/>
                <a:ext cx="611" cy="242"/>
              </a:xfrm>
              <a:prstGeom prst="rect">
                <a:avLst/>
              </a:prstGeom>
              <a:solidFill>
                <a:srgbClr val="D0E69E"/>
              </a:solidFill>
              <a:ln w="111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91">
                <a:extLst>
                  <a:ext uri="{FF2B5EF4-FFF2-40B4-BE49-F238E27FC236}">
                    <a16:creationId xmlns:a16="http://schemas.microsoft.com/office/drawing/2014/main" id="{BEC0414B-4841-400C-A159-5AD3DCD46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1661"/>
                <a:ext cx="37" cy="62"/>
              </a:xfrm>
              <a:custGeom>
                <a:avLst/>
                <a:gdLst>
                  <a:gd name="T0" fmla="*/ 3 w 97"/>
                  <a:gd name="T1" fmla="*/ 146 h 164"/>
                  <a:gd name="T2" fmla="*/ 39 w 97"/>
                  <a:gd name="T3" fmla="*/ 146 h 164"/>
                  <a:gd name="T4" fmla="*/ 39 w 97"/>
                  <a:gd name="T5" fmla="*/ 21 h 164"/>
                  <a:gd name="T6" fmla="*/ 0 w 97"/>
                  <a:gd name="T7" fmla="*/ 29 h 164"/>
                  <a:gd name="T8" fmla="*/ 0 w 97"/>
                  <a:gd name="T9" fmla="*/ 8 h 164"/>
                  <a:gd name="T10" fmla="*/ 39 w 97"/>
                  <a:gd name="T11" fmla="*/ 0 h 164"/>
                  <a:gd name="T12" fmla="*/ 61 w 97"/>
                  <a:gd name="T13" fmla="*/ 0 h 164"/>
                  <a:gd name="T14" fmla="*/ 61 w 97"/>
                  <a:gd name="T15" fmla="*/ 146 h 164"/>
                  <a:gd name="T16" fmla="*/ 97 w 97"/>
                  <a:gd name="T17" fmla="*/ 146 h 164"/>
                  <a:gd name="T18" fmla="*/ 97 w 97"/>
                  <a:gd name="T19" fmla="*/ 164 h 164"/>
                  <a:gd name="T20" fmla="*/ 3 w 97"/>
                  <a:gd name="T21" fmla="*/ 164 h 164"/>
                  <a:gd name="T22" fmla="*/ 3 w 97"/>
                  <a:gd name="T23" fmla="*/ 14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64">
                    <a:moveTo>
                      <a:pt x="3" y="146"/>
                    </a:moveTo>
                    <a:lnTo>
                      <a:pt x="39" y="146"/>
                    </a:lnTo>
                    <a:lnTo>
                      <a:pt x="39" y="21"/>
                    </a:lnTo>
                    <a:lnTo>
                      <a:pt x="0" y="29"/>
                    </a:lnTo>
                    <a:lnTo>
                      <a:pt x="0" y="8"/>
                    </a:lnTo>
                    <a:lnTo>
                      <a:pt x="39" y="0"/>
                    </a:lnTo>
                    <a:lnTo>
                      <a:pt x="61" y="0"/>
                    </a:lnTo>
                    <a:lnTo>
                      <a:pt x="61" y="146"/>
                    </a:lnTo>
                    <a:lnTo>
                      <a:pt x="97" y="146"/>
                    </a:lnTo>
                    <a:lnTo>
                      <a:pt x="97" y="164"/>
                    </a:lnTo>
                    <a:lnTo>
                      <a:pt x="3" y="164"/>
                    </a:lnTo>
                    <a:lnTo>
                      <a:pt x="3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92">
                <a:extLst>
                  <a:ext uri="{FF2B5EF4-FFF2-40B4-BE49-F238E27FC236}">
                    <a16:creationId xmlns:a16="http://schemas.microsoft.com/office/drawing/2014/main" id="{8BAE76BA-F042-4CA7-8F8F-294C251CD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1660"/>
                <a:ext cx="39" cy="63"/>
              </a:xfrm>
              <a:custGeom>
                <a:avLst/>
                <a:gdLst>
                  <a:gd name="T0" fmla="*/ 26 w 104"/>
                  <a:gd name="T1" fmla="*/ 149 h 167"/>
                  <a:gd name="T2" fmla="*/ 104 w 104"/>
                  <a:gd name="T3" fmla="*/ 149 h 167"/>
                  <a:gd name="T4" fmla="*/ 104 w 104"/>
                  <a:gd name="T5" fmla="*/ 167 h 167"/>
                  <a:gd name="T6" fmla="*/ 0 w 104"/>
                  <a:gd name="T7" fmla="*/ 167 h 167"/>
                  <a:gd name="T8" fmla="*/ 0 w 104"/>
                  <a:gd name="T9" fmla="*/ 149 h 167"/>
                  <a:gd name="T10" fmla="*/ 34 w 104"/>
                  <a:gd name="T11" fmla="*/ 114 h 167"/>
                  <a:gd name="T12" fmla="*/ 61 w 104"/>
                  <a:gd name="T13" fmla="*/ 85 h 167"/>
                  <a:gd name="T14" fmla="*/ 76 w 104"/>
                  <a:gd name="T15" fmla="*/ 65 h 167"/>
                  <a:gd name="T16" fmla="*/ 80 w 104"/>
                  <a:gd name="T17" fmla="*/ 49 h 167"/>
                  <a:gd name="T18" fmla="*/ 71 w 104"/>
                  <a:gd name="T19" fmla="*/ 27 h 167"/>
                  <a:gd name="T20" fmla="*/ 47 w 104"/>
                  <a:gd name="T21" fmla="*/ 19 h 167"/>
                  <a:gd name="T22" fmla="*/ 25 w 104"/>
                  <a:gd name="T23" fmla="*/ 23 h 167"/>
                  <a:gd name="T24" fmla="*/ 1 w 104"/>
                  <a:gd name="T25" fmla="*/ 34 h 167"/>
                  <a:gd name="T26" fmla="*/ 1 w 104"/>
                  <a:gd name="T27" fmla="*/ 11 h 167"/>
                  <a:gd name="T28" fmla="*/ 26 w 104"/>
                  <a:gd name="T29" fmla="*/ 3 h 167"/>
                  <a:gd name="T30" fmla="*/ 47 w 104"/>
                  <a:gd name="T31" fmla="*/ 0 h 167"/>
                  <a:gd name="T32" fmla="*/ 88 w 104"/>
                  <a:gd name="T33" fmla="*/ 13 h 167"/>
                  <a:gd name="T34" fmla="*/ 103 w 104"/>
                  <a:gd name="T35" fmla="*/ 47 h 167"/>
                  <a:gd name="T36" fmla="*/ 99 w 104"/>
                  <a:gd name="T37" fmla="*/ 66 h 167"/>
                  <a:gd name="T38" fmla="*/ 85 w 104"/>
                  <a:gd name="T39" fmla="*/ 88 h 167"/>
                  <a:gd name="T40" fmla="*/ 68 w 104"/>
                  <a:gd name="T41" fmla="*/ 106 h 167"/>
                  <a:gd name="T42" fmla="*/ 26 w 104"/>
                  <a:gd name="T43" fmla="*/ 14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67">
                    <a:moveTo>
                      <a:pt x="26" y="149"/>
                    </a:moveTo>
                    <a:lnTo>
                      <a:pt x="104" y="149"/>
                    </a:lnTo>
                    <a:lnTo>
                      <a:pt x="104" y="167"/>
                    </a:lnTo>
                    <a:lnTo>
                      <a:pt x="0" y="167"/>
                    </a:lnTo>
                    <a:lnTo>
                      <a:pt x="0" y="149"/>
                    </a:lnTo>
                    <a:cubicBezTo>
                      <a:pt x="8" y="140"/>
                      <a:pt x="19" y="128"/>
                      <a:pt x="34" y="114"/>
                    </a:cubicBezTo>
                    <a:cubicBezTo>
                      <a:pt x="48" y="99"/>
                      <a:pt x="58" y="90"/>
                      <a:pt x="61" y="85"/>
                    </a:cubicBezTo>
                    <a:cubicBezTo>
                      <a:pt x="68" y="77"/>
                      <a:pt x="73" y="71"/>
                      <a:pt x="76" y="65"/>
                    </a:cubicBezTo>
                    <a:cubicBezTo>
                      <a:pt x="79" y="60"/>
                      <a:pt x="80" y="54"/>
                      <a:pt x="80" y="49"/>
                    </a:cubicBezTo>
                    <a:cubicBezTo>
                      <a:pt x="80" y="40"/>
                      <a:pt x="77" y="33"/>
                      <a:pt x="71" y="27"/>
                    </a:cubicBezTo>
                    <a:cubicBezTo>
                      <a:pt x="65" y="22"/>
                      <a:pt x="57" y="19"/>
                      <a:pt x="47" y="19"/>
                    </a:cubicBezTo>
                    <a:cubicBezTo>
                      <a:pt x="40" y="19"/>
                      <a:pt x="33" y="20"/>
                      <a:pt x="25" y="23"/>
                    </a:cubicBezTo>
                    <a:cubicBezTo>
                      <a:pt x="18" y="25"/>
                      <a:pt x="9" y="29"/>
                      <a:pt x="1" y="34"/>
                    </a:cubicBezTo>
                    <a:lnTo>
                      <a:pt x="1" y="11"/>
                    </a:lnTo>
                    <a:cubicBezTo>
                      <a:pt x="10" y="8"/>
                      <a:pt x="18" y="5"/>
                      <a:pt x="26" y="3"/>
                    </a:cubicBezTo>
                    <a:cubicBezTo>
                      <a:pt x="33" y="1"/>
                      <a:pt x="41" y="0"/>
                      <a:pt x="47" y="0"/>
                    </a:cubicBezTo>
                    <a:cubicBezTo>
                      <a:pt x="64" y="0"/>
                      <a:pt x="78" y="5"/>
                      <a:pt x="88" y="13"/>
                    </a:cubicBezTo>
                    <a:cubicBezTo>
                      <a:pt x="98" y="22"/>
                      <a:pt x="103" y="33"/>
                      <a:pt x="103" y="47"/>
                    </a:cubicBezTo>
                    <a:cubicBezTo>
                      <a:pt x="103" y="54"/>
                      <a:pt x="101" y="60"/>
                      <a:pt x="99" y="66"/>
                    </a:cubicBezTo>
                    <a:cubicBezTo>
                      <a:pt x="96" y="73"/>
                      <a:pt x="92" y="80"/>
                      <a:pt x="85" y="88"/>
                    </a:cubicBezTo>
                    <a:cubicBezTo>
                      <a:pt x="83" y="90"/>
                      <a:pt x="78" y="96"/>
                      <a:pt x="68" y="106"/>
                    </a:cubicBezTo>
                    <a:cubicBezTo>
                      <a:pt x="58" y="116"/>
                      <a:pt x="44" y="131"/>
                      <a:pt x="26" y="1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93">
                <a:extLst>
                  <a:ext uri="{FF2B5EF4-FFF2-40B4-BE49-F238E27FC236}">
                    <a16:creationId xmlns:a16="http://schemas.microsoft.com/office/drawing/2014/main" id="{8B3B2B55-BA84-4EE9-B615-5DE59844AA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3" y="1660"/>
                <a:ext cx="43" cy="64"/>
              </a:xfrm>
              <a:custGeom>
                <a:avLst/>
                <a:gdLst>
                  <a:gd name="T0" fmla="*/ 57 w 113"/>
                  <a:gd name="T1" fmla="*/ 90 h 171"/>
                  <a:gd name="T2" fmla="*/ 32 w 113"/>
                  <a:gd name="T3" fmla="*/ 98 h 171"/>
                  <a:gd name="T4" fmla="*/ 23 w 113"/>
                  <a:gd name="T5" fmla="*/ 121 h 171"/>
                  <a:gd name="T6" fmla="*/ 32 w 113"/>
                  <a:gd name="T7" fmla="*/ 145 h 171"/>
                  <a:gd name="T8" fmla="*/ 57 w 113"/>
                  <a:gd name="T9" fmla="*/ 153 h 171"/>
                  <a:gd name="T10" fmla="*/ 82 w 113"/>
                  <a:gd name="T11" fmla="*/ 145 h 171"/>
                  <a:gd name="T12" fmla="*/ 91 w 113"/>
                  <a:gd name="T13" fmla="*/ 121 h 171"/>
                  <a:gd name="T14" fmla="*/ 82 w 113"/>
                  <a:gd name="T15" fmla="*/ 98 h 171"/>
                  <a:gd name="T16" fmla="*/ 57 w 113"/>
                  <a:gd name="T17" fmla="*/ 90 h 171"/>
                  <a:gd name="T18" fmla="*/ 35 w 113"/>
                  <a:gd name="T19" fmla="*/ 80 h 171"/>
                  <a:gd name="T20" fmla="*/ 12 w 113"/>
                  <a:gd name="T21" fmla="*/ 67 h 171"/>
                  <a:gd name="T22" fmla="*/ 4 w 113"/>
                  <a:gd name="T23" fmla="*/ 43 h 171"/>
                  <a:gd name="T24" fmla="*/ 18 w 113"/>
                  <a:gd name="T25" fmla="*/ 12 h 171"/>
                  <a:gd name="T26" fmla="*/ 57 w 113"/>
                  <a:gd name="T27" fmla="*/ 0 h 171"/>
                  <a:gd name="T28" fmla="*/ 95 w 113"/>
                  <a:gd name="T29" fmla="*/ 12 h 171"/>
                  <a:gd name="T30" fmla="*/ 109 w 113"/>
                  <a:gd name="T31" fmla="*/ 43 h 171"/>
                  <a:gd name="T32" fmla="*/ 101 w 113"/>
                  <a:gd name="T33" fmla="*/ 67 h 171"/>
                  <a:gd name="T34" fmla="*/ 79 w 113"/>
                  <a:gd name="T35" fmla="*/ 80 h 171"/>
                  <a:gd name="T36" fmla="*/ 104 w 113"/>
                  <a:gd name="T37" fmla="*/ 95 h 171"/>
                  <a:gd name="T38" fmla="*/ 113 w 113"/>
                  <a:gd name="T39" fmla="*/ 121 h 171"/>
                  <a:gd name="T40" fmla="*/ 98 w 113"/>
                  <a:gd name="T41" fmla="*/ 158 h 171"/>
                  <a:gd name="T42" fmla="*/ 57 w 113"/>
                  <a:gd name="T43" fmla="*/ 171 h 171"/>
                  <a:gd name="T44" fmla="*/ 15 w 113"/>
                  <a:gd name="T45" fmla="*/ 158 h 171"/>
                  <a:gd name="T46" fmla="*/ 0 w 113"/>
                  <a:gd name="T47" fmla="*/ 121 h 171"/>
                  <a:gd name="T48" fmla="*/ 9 w 113"/>
                  <a:gd name="T49" fmla="*/ 95 h 171"/>
                  <a:gd name="T50" fmla="*/ 35 w 113"/>
                  <a:gd name="T51" fmla="*/ 80 h 171"/>
                  <a:gd name="T52" fmla="*/ 26 w 113"/>
                  <a:gd name="T53" fmla="*/ 45 h 171"/>
                  <a:gd name="T54" fmla="*/ 34 w 113"/>
                  <a:gd name="T55" fmla="*/ 65 h 171"/>
                  <a:gd name="T56" fmla="*/ 57 w 113"/>
                  <a:gd name="T57" fmla="*/ 72 h 171"/>
                  <a:gd name="T58" fmla="*/ 79 w 113"/>
                  <a:gd name="T59" fmla="*/ 65 h 171"/>
                  <a:gd name="T60" fmla="*/ 87 w 113"/>
                  <a:gd name="T61" fmla="*/ 45 h 171"/>
                  <a:gd name="T62" fmla="*/ 79 w 113"/>
                  <a:gd name="T63" fmla="*/ 25 h 171"/>
                  <a:gd name="T64" fmla="*/ 57 w 113"/>
                  <a:gd name="T65" fmla="*/ 18 h 171"/>
                  <a:gd name="T66" fmla="*/ 34 w 113"/>
                  <a:gd name="T67" fmla="*/ 25 h 171"/>
                  <a:gd name="T68" fmla="*/ 26 w 113"/>
                  <a:gd name="T69" fmla="*/ 4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3" h="171">
                    <a:moveTo>
                      <a:pt x="57" y="90"/>
                    </a:moveTo>
                    <a:cubicBezTo>
                      <a:pt x="46" y="90"/>
                      <a:pt x="38" y="92"/>
                      <a:pt x="32" y="98"/>
                    </a:cubicBezTo>
                    <a:cubicBezTo>
                      <a:pt x="26" y="104"/>
                      <a:pt x="23" y="111"/>
                      <a:pt x="23" y="121"/>
                    </a:cubicBezTo>
                    <a:cubicBezTo>
                      <a:pt x="23" y="131"/>
                      <a:pt x="26" y="139"/>
                      <a:pt x="32" y="145"/>
                    </a:cubicBezTo>
                    <a:cubicBezTo>
                      <a:pt x="38" y="150"/>
                      <a:pt x="46" y="153"/>
                      <a:pt x="57" y="153"/>
                    </a:cubicBezTo>
                    <a:cubicBezTo>
                      <a:pt x="67" y="153"/>
                      <a:pt x="76" y="150"/>
                      <a:pt x="82" y="145"/>
                    </a:cubicBezTo>
                    <a:cubicBezTo>
                      <a:pt x="88" y="139"/>
                      <a:pt x="91" y="131"/>
                      <a:pt x="91" y="121"/>
                    </a:cubicBezTo>
                    <a:cubicBezTo>
                      <a:pt x="91" y="111"/>
                      <a:pt x="88" y="104"/>
                      <a:pt x="82" y="98"/>
                    </a:cubicBezTo>
                    <a:cubicBezTo>
                      <a:pt x="76" y="92"/>
                      <a:pt x="67" y="90"/>
                      <a:pt x="57" y="90"/>
                    </a:cubicBezTo>
                    <a:close/>
                    <a:moveTo>
                      <a:pt x="35" y="80"/>
                    </a:moveTo>
                    <a:cubicBezTo>
                      <a:pt x="25" y="78"/>
                      <a:pt x="18" y="73"/>
                      <a:pt x="12" y="67"/>
                    </a:cubicBezTo>
                    <a:cubicBezTo>
                      <a:pt x="7" y="60"/>
                      <a:pt x="4" y="52"/>
                      <a:pt x="4" y="43"/>
                    </a:cubicBezTo>
                    <a:cubicBezTo>
                      <a:pt x="4" y="30"/>
                      <a:pt x="9" y="20"/>
                      <a:pt x="18" y="12"/>
                    </a:cubicBezTo>
                    <a:cubicBezTo>
                      <a:pt x="28" y="4"/>
                      <a:pt x="40" y="0"/>
                      <a:pt x="57" y="0"/>
                    </a:cubicBezTo>
                    <a:cubicBezTo>
                      <a:pt x="73" y="0"/>
                      <a:pt x="86" y="4"/>
                      <a:pt x="95" y="12"/>
                    </a:cubicBezTo>
                    <a:cubicBezTo>
                      <a:pt x="104" y="20"/>
                      <a:pt x="109" y="30"/>
                      <a:pt x="109" y="43"/>
                    </a:cubicBezTo>
                    <a:cubicBezTo>
                      <a:pt x="109" y="52"/>
                      <a:pt x="106" y="60"/>
                      <a:pt x="101" y="67"/>
                    </a:cubicBezTo>
                    <a:cubicBezTo>
                      <a:pt x="96" y="73"/>
                      <a:pt x="88" y="78"/>
                      <a:pt x="79" y="80"/>
                    </a:cubicBezTo>
                    <a:cubicBezTo>
                      <a:pt x="90" y="83"/>
                      <a:pt x="98" y="87"/>
                      <a:pt x="104" y="95"/>
                    </a:cubicBezTo>
                    <a:cubicBezTo>
                      <a:pt x="110" y="102"/>
                      <a:pt x="113" y="111"/>
                      <a:pt x="113" y="121"/>
                    </a:cubicBezTo>
                    <a:cubicBezTo>
                      <a:pt x="113" y="137"/>
                      <a:pt x="108" y="149"/>
                      <a:pt x="98" y="158"/>
                    </a:cubicBezTo>
                    <a:cubicBezTo>
                      <a:pt x="89" y="166"/>
                      <a:pt x="75" y="171"/>
                      <a:pt x="57" y="171"/>
                    </a:cubicBezTo>
                    <a:cubicBezTo>
                      <a:pt x="39" y="171"/>
                      <a:pt x="25" y="166"/>
                      <a:pt x="15" y="158"/>
                    </a:cubicBezTo>
                    <a:cubicBezTo>
                      <a:pt x="5" y="149"/>
                      <a:pt x="0" y="137"/>
                      <a:pt x="0" y="121"/>
                    </a:cubicBezTo>
                    <a:cubicBezTo>
                      <a:pt x="0" y="111"/>
                      <a:pt x="3" y="102"/>
                      <a:pt x="9" y="95"/>
                    </a:cubicBezTo>
                    <a:cubicBezTo>
                      <a:pt x="15" y="87"/>
                      <a:pt x="24" y="83"/>
                      <a:pt x="35" y="80"/>
                    </a:cubicBezTo>
                    <a:close/>
                    <a:moveTo>
                      <a:pt x="26" y="45"/>
                    </a:moveTo>
                    <a:cubicBezTo>
                      <a:pt x="26" y="54"/>
                      <a:pt x="29" y="60"/>
                      <a:pt x="34" y="65"/>
                    </a:cubicBezTo>
                    <a:cubicBezTo>
                      <a:pt x="40" y="70"/>
                      <a:pt x="47" y="72"/>
                      <a:pt x="57" y="72"/>
                    </a:cubicBezTo>
                    <a:cubicBezTo>
                      <a:pt x="66" y="72"/>
                      <a:pt x="74" y="70"/>
                      <a:pt x="79" y="65"/>
                    </a:cubicBezTo>
                    <a:cubicBezTo>
                      <a:pt x="84" y="60"/>
                      <a:pt x="87" y="54"/>
                      <a:pt x="87" y="45"/>
                    </a:cubicBezTo>
                    <a:cubicBezTo>
                      <a:pt x="87" y="37"/>
                      <a:pt x="84" y="30"/>
                      <a:pt x="79" y="25"/>
                    </a:cubicBezTo>
                    <a:cubicBezTo>
                      <a:pt x="74" y="20"/>
                      <a:pt x="66" y="18"/>
                      <a:pt x="57" y="18"/>
                    </a:cubicBezTo>
                    <a:cubicBezTo>
                      <a:pt x="47" y="18"/>
                      <a:pt x="40" y="20"/>
                      <a:pt x="34" y="25"/>
                    </a:cubicBezTo>
                    <a:cubicBezTo>
                      <a:pt x="29" y="30"/>
                      <a:pt x="26" y="37"/>
                      <a:pt x="26" y="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94">
                <a:extLst>
                  <a:ext uri="{FF2B5EF4-FFF2-40B4-BE49-F238E27FC236}">
                    <a16:creationId xmlns:a16="http://schemas.microsoft.com/office/drawing/2014/main" id="{59A60EDA-19A7-4B1A-B906-EA7A447D4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1661"/>
                <a:ext cx="35" cy="62"/>
              </a:xfrm>
              <a:custGeom>
                <a:avLst/>
                <a:gdLst>
                  <a:gd name="T0" fmla="*/ 0 w 94"/>
                  <a:gd name="T1" fmla="*/ 0 h 164"/>
                  <a:gd name="T2" fmla="*/ 94 w 94"/>
                  <a:gd name="T3" fmla="*/ 0 h 164"/>
                  <a:gd name="T4" fmla="*/ 94 w 94"/>
                  <a:gd name="T5" fmla="*/ 19 h 164"/>
                  <a:gd name="T6" fmla="*/ 22 w 94"/>
                  <a:gd name="T7" fmla="*/ 19 h 164"/>
                  <a:gd name="T8" fmla="*/ 22 w 94"/>
                  <a:gd name="T9" fmla="*/ 67 h 164"/>
                  <a:gd name="T10" fmla="*/ 87 w 94"/>
                  <a:gd name="T11" fmla="*/ 67 h 164"/>
                  <a:gd name="T12" fmla="*/ 87 w 94"/>
                  <a:gd name="T13" fmla="*/ 86 h 164"/>
                  <a:gd name="T14" fmla="*/ 22 w 94"/>
                  <a:gd name="T15" fmla="*/ 86 h 164"/>
                  <a:gd name="T16" fmla="*/ 22 w 94"/>
                  <a:gd name="T17" fmla="*/ 164 h 164"/>
                  <a:gd name="T18" fmla="*/ 0 w 94"/>
                  <a:gd name="T19" fmla="*/ 164 h 164"/>
                  <a:gd name="T20" fmla="*/ 0 w 94"/>
                  <a:gd name="T2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64">
                    <a:moveTo>
                      <a:pt x="0" y="0"/>
                    </a:moveTo>
                    <a:lnTo>
                      <a:pt x="94" y="0"/>
                    </a:lnTo>
                    <a:lnTo>
                      <a:pt x="94" y="19"/>
                    </a:lnTo>
                    <a:lnTo>
                      <a:pt x="22" y="19"/>
                    </a:lnTo>
                    <a:lnTo>
                      <a:pt x="22" y="67"/>
                    </a:lnTo>
                    <a:lnTo>
                      <a:pt x="87" y="67"/>
                    </a:lnTo>
                    <a:lnTo>
                      <a:pt x="87" y="86"/>
                    </a:lnTo>
                    <a:lnTo>
                      <a:pt x="22" y="86"/>
                    </a:lnTo>
                    <a:lnTo>
                      <a:pt x="22" y="164"/>
                    </a:ln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95">
                <a:extLst>
                  <a:ext uri="{FF2B5EF4-FFF2-40B4-BE49-F238E27FC236}">
                    <a16:creationId xmlns:a16="http://schemas.microsoft.com/office/drawing/2014/main" id="{BBD2400F-4D70-4C5D-A788-1F4195D5B2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5" y="1661"/>
                <a:ext cx="40" cy="62"/>
              </a:xfrm>
              <a:custGeom>
                <a:avLst/>
                <a:gdLst>
                  <a:gd name="T0" fmla="*/ 23 w 106"/>
                  <a:gd name="T1" fmla="*/ 19 h 164"/>
                  <a:gd name="T2" fmla="*/ 23 w 106"/>
                  <a:gd name="T3" fmla="*/ 80 h 164"/>
                  <a:gd name="T4" fmla="*/ 50 w 106"/>
                  <a:gd name="T5" fmla="*/ 80 h 164"/>
                  <a:gd name="T6" fmla="*/ 74 w 106"/>
                  <a:gd name="T7" fmla="*/ 72 h 164"/>
                  <a:gd name="T8" fmla="*/ 83 w 106"/>
                  <a:gd name="T9" fmla="*/ 49 h 164"/>
                  <a:gd name="T10" fmla="*/ 74 w 106"/>
                  <a:gd name="T11" fmla="*/ 27 h 164"/>
                  <a:gd name="T12" fmla="*/ 50 w 106"/>
                  <a:gd name="T13" fmla="*/ 19 h 164"/>
                  <a:gd name="T14" fmla="*/ 23 w 106"/>
                  <a:gd name="T15" fmla="*/ 19 h 164"/>
                  <a:gd name="T16" fmla="*/ 0 w 106"/>
                  <a:gd name="T17" fmla="*/ 0 h 164"/>
                  <a:gd name="T18" fmla="*/ 50 w 106"/>
                  <a:gd name="T19" fmla="*/ 0 h 164"/>
                  <a:gd name="T20" fmla="*/ 92 w 106"/>
                  <a:gd name="T21" fmla="*/ 13 h 164"/>
                  <a:gd name="T22" fmla="*/ 106 w 106"/>
                  <a:gd name="T23" fmla="*/ 49 h 164"/>
                  <a:gd name="T24" fmla="*/ 92 w 106"/>
                  <a:gd name="T25" fmla="*/ 86 h 164"/>
                  <a:gd name="T26" fmla="*/ 50 w 106"/>
                  <a:gd name="T27" fmla="*/ 99 h 164"/>
                  <a:gd name="T28" fmla="*/ 23 w 106"/>
                  <a:gd name="T29" fmla="*/ 99 h 164"/>
                  <a:gd name="T30" fmla="*/ 23 w 106"/>
                  <a:gd name="T31" fmla="*/ 164 h 164"/>
                  <a:gd name="T32" fmla="*/ 0 w 106"/>
                  <a:gd name="T33" fmla="*/ 164 h 164"/>
                  <a:gd name="T34" fmla="*/ 0 w 106"/>
                  <a:gd name="T3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6" h="164">
                    <a:moveTo>
                      <a:pt x="23" y="19"/>
                    </a:moveTo>
                    <a:lnTo>
                      <a:pt x="23" y="80"/>
                    </a:lnTo>
                    <a:lnTo>
                      <a:pt x="50" y="80"/>
                    </a:lnTo>
                    <a:cubicBezTo>
                      <a:pt x="61" y="80"/>
                      <a:pt x="69" y="78"/>
                      <a:pt x="74" y="72"/>
                    </a:cubicBezTo>
                    <a:cubicBezTo>
                      <a:pt x="80" y="67"/>
                      <a:pt x="83" y="59"/>
                      <a:pt x="83" y="49"/>
                    </a:cubicBezTo>
                    <a:cubicBezTo>
                      <a:pt x="83" y="40"/>
                      <a:pt x="80" y="32"/>
                      <a:pt x="74" y="27"/>
                    </a:cubicBezTo>
                    <a:cubicBezTo>
                      <a:pt x="69" y="21"/>
                      <a:pt x="61" y="19"/>
                      <a:pt x="50" y="19"/>
                    </a:cubicBezTo>
                    <a:lnTo>
                      <a:pt x="23" y="19"/>
                    </a:lnTo>
                    <a:close/>
                    <a:moveTo>
                      <a:pt x="0" y="0"/>
                    </a:moveTo>
                    <a:lnTo>
                      <a:pt x="50" y="0"/>
                    </a:lnTo>
                    <a:cubicBezTo>
                      <a:pt x="69" y="0"/>
                      <a:pt x="83" y="5"/>
                      <a:pt x="92" y="13"/>
                    </a:cubicBezTo>
                    <a:cubicBezTo>
                      <a:pt x="102" y="21"/>
                      <a:pt x="106" y="33"/>
                      <a:pt x="106" y="49"/>
                    </a:cubicBezTo>
                    <a:cubicBezTo>
                      <a:pt x="106" y="66"/>
                      <a:pt x="102" y="78"/>
                      <a:pt x="92" y="86"/>
                    </a:cubicBezTo>
                    <a:cubicBezTo>
                      <a:pt x="83" y="94"/>
                      <a:pt x="69" y="99"/>
                      <a:pt x="50" y="99"/>
                    </a:cubicBezTo>
                    <a:lnTo>
                      <a:pt x="23" y="99"/>
                    </a:lnTo>
                    <a:lnTo>
                      <a:pt x="23" y="164"/>
                    </a:ln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96">
                <a:extLst>
                  <a:ext uri="{FF2B5EF4-FFF2-40B4-BE49-F238E27FC236}">
                    <a16:creationId xmlns:a16="http://schemas.microsoft.com/office/drawing/2014/main" id="{D9ECC783-C9A8-4D69-92B5-EDDD5BD2F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" y="1782"/>
                <a:ext cx="27" cy="47"/>
              </a:xfrm>
              <a:custGeom>
                <a:avLst/>
                <a:gdLst>
                  <a:gd name="T0" fmla="*/ 72 w 72"/>
                  <a:gd name="T1" fmla="*/ 22 h 126"/>
                  <a:gd name="T2" fmla="*/ 65 w 72"/>
                  <a:gd name="T3" fmla="*/ 19 h 126"/>
                  <a:gd name="T4" fmla="*/ 56 w 72"/>
                  <a:gd name="T5" fmla="*/ 18 h 126"/>
                  <a:gd name="T6" fmla="*/ 30 w 72"/>
                  <a:gd name="T7" fmla="*/ 29 h 126"/>
                  <a:gd name="T8" fmla="*/ 21 w 72"/>
                  <a:gd name="T9" fmla="*/ 61 h 126"/>
                  <a:gd name="T10" fmla="*/ 21 w 72"/>
                  <a:gd name="T11" fmla="*/ 126 h 126"/>
                  <a:gd name="T12" fmla="*/ 0 w 72"/>
                  <a:gd name="T13" fmla="*/ 126 h 126"/>
                  <a:gd name="T14" fmla="*/ 0 w 72"/>
                  <a:gd name="T15" fmla="*/ 3 h 126"/>
                  <a:gd name="T16" fmla="*/ 21 w 72"/>
                  <a:gd name="T17" fmla="*/ 3 h 126"/>
                  <a:gd name="T18" fmla="*/ 21 w 72"/>
                  <a:gd name="T19" fmla="*/ 22 h 126"/>
                  <a:gd name="T20" fmla="*/ 37 w 72"/>
                  <a:gd name="T21" fmla="*/ 5 h 126"/>
                  <a:gd name="T22" fmla="*/ 62 w 72"/>
                  <a:gd name="T23" fmla="*/ 0 h 126"/>
                  <a:gd name="T24" fmla="*/ 67 w 72"/>
                  <a:gd name="T25" fmla="*/ 0 h 126"/>
                  <a:gd name="T26" fmla="*/ 72 w 72"/>
                  <a:gd name="T27" fmla="*/ 1 h 126"/>
                  <a:gd name="T28" fmla="*/ 72 w 72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2"/>
                    </a:moveTo>
                    <a:cubicBezTo>
                      <a:pt x="70" y="20"/>
                      <a:pt x="68" y="19"/>
                      <a:pt x="65" y="19"/>
                    </a:cubicBezTo>
                    <a:cubicBezTo>
                      <a:pt x="62" y="18"/>
                      <a:pt x="59" y="18"/>
                      <a:pt x="56" y="18"/>
                    </a:cubicBezTo>
                    <a:cubicBezTo>
                      <a:pt x="45" y="18"/>
                      <a:pt x="36" y="21"/>
                      <a:pt x="30" y="29"/>
                    </a:cubicBezTo>
                    <a:cubicBezTo>
                      <a:pt x="24" y="36"/>
                      <a:pt x="21" y="47"/>
                      <a:pt x="21" y="61"/>
                    </a:cubicBezTo>
                    <a:lnTo>
                      <a:pt x="21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1" y="3"/>
                    </a:lnTo>
                    <a:lnTo>
                      <a:pt x="21" y="22"/>
                    </a:lnTo>
                    <a:cubicBezTo>
                      <a:pt x="25" y="14"/>
                      <a:pt x="30" y="9"/>
                      <a:pt x="37" y="5"/>
                    </a:cubicBezTo>
                    <a:cubicBezTo>
                      <a:pt x="44" y="2"/>
                      <a:pt x="52" y="0"/>
                      <a:pt x="62" y="0"/>
                    </a:cubicBezTo>
                    <a:cubicBezTo>
                      <a:pt x="63" y="0"/>
                      <a:pt x="65" y="0"/>
                      <a:pt x="67" y="0"/>
                    </a:cubicBezTo>
                    <a:cubicBezTo>
                      <a:pt x="68" y="0"/>
                      <a:pt x="70" y="0"/>
                      <a:pt x="72" y="1"/>
                    </a:cubicBez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97">
                <a:extLst>
                  <a:ext uri="{FF2B5EF4-FFF2-40B4-BE49-F238E27FC236}">
                    <a16:creationId xmlns:a16="http://schemas.microsoft.com/office/drawing/2014/main" id="{D643C3BB-3CE4-4A9D-849F-0C09602EB4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7" y="1782"/>
                <a:ext cx="43" cy="48"/>
              </a:xfrm>
              <a:custGeom>
                <a:avLst/>
                <a:gdLst>
                  <a:gd name="T0" fmla="*/ 114 w 114"/>
                  <a:gd name="T1" fmla="*/ 59 h 129"/>
                  <a:gd name="T2" fmla="*/ 114 w 114"/>
                  <a:gd name="T3" fmla="*/ 69 h 129"/>
                  <a:gd name="T4" fmla="*/ 21 w 114"/>
                  <a:gd name="T5" fmla="*/ 69 h 129"/>
                  <a:gd name="T6" fmla="*/ 33 w 114"/>
                  <a:gd name="T7" fmla="*/ 101 h 129"/>
                  <a:gd name="T8" fmla="*/ 65 w 114"/>
                  <a:gd name="T9" fmla="*/ 112 h 129"/>
                  <a:gd name="T10" fmla="*/ 87 w 114"/>
                  <a:gd name="T11" fmla="*/ 109 h 129"/>
                  <a:gd name="T12" fmla="*/ 109 w 114"/>
                  <a:gd name="T13" fmla="*/ 100 h 129"/>
                  <a:gd name="T14" fmla="*/ 109 w 114"/>
                  <a:gd name="T15" fmla="*/ 119 h 129"/>
                  <a:gd name="T16" fmla="*/ 87 w 114"/>
                  <a:gd name="T17" fmla="*/ 126 h 129"/>
                  <a:gd name="T18" fmla="*/ 64 w 114"/>
                  <a:gd name="T19" fmla="*/ 129 h 129"/>
                  <a:gd name="T20" fmla="*/ 17 w 114"/>
                  <a:gd name="T21" fmla="*/ 112 h 129"/>
                  <a:gd name="T22" fmla="*/ 0 w 114"/>
                  <a:gd name="T23" fmla="*/ 65 h 129"/>
                  <a:gd name="T24" fmla="*/ 16 w 114"/>
                  <a:gd name="T25" fmla="*/ 17 h 129"/>
                  <a:gd name="T26" fmla="*/ 60 w 114"/>
                  <a:gd name="T27" fmla="*/ 0 h 129"/>
                  <a:gd name="T28" fmla="*/ 99 w 114"/>
                  <a:gd name="T29" fmla="*/ 16 h 129"/>
                  <a:gd name="T30" fmla="*/ 114 w 114"/>
                  <a:gd name="T31" fmla="*/ 59 h 129"/>
                  <a:gd name="T32" fmla="*/ 94 w 114"/>
                  <a:gd name="T33" fmla="*/ 53 h 129"/>
                  <a:gd name="T34" fmla="*/ 84 w 114"/>
                  <a:gd name="T35" fmla="*/ 27 h 129"/>
                  <a:gd name="T36" fmla="*/ 60 w 114"/>
                  <a:gd name="T37" fmla="*/ 17 h 129"/>
                  <a:gd name="T38" fmla="*/ 33 w 114"/>
                  <a:gd name="T39" fmla="*/ 26 h 129"/>
                  <a:gd name="T40" fmla="*/ 22 w 114"/>
                  <a:gd name="T41" fmla="*/ 53 h 129"/>
                  <a:gd name="T42" fmla="*/ 94 w 114"/>
                  <a:gd name="T43" fmla="*/ 5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59"/>
                    </a:moveTo>
                    <a:lnTo>
                      <a:pt x="114" y="69"/>
                    </a:lnTo>
                    <a:lnTo>
                      <a:pt x="21" y="69"/>
                    </a:lnTo>
                    <a:cubicBezTo>
                      <a:pt x="22" y="83"/>
                      <a:pt x="26" y="94"/>
                      <a:pt x="33" y="101"/>
                    </a:cubicBezTo>
                    <a:cubicBezTo>
                      <a:pt x="41" y="108"/>
                      <a:pt x="51" y="112"/>
                      <a:pt x="65" y="112"/>
                    </a:cubicBezTo>
                    <a:cubicBezTo>
                      <a:pt x="73" y="112"/>
                      <a:pt x="80" y="111"/>
                      <a:pt x="87" y="109"/>
                    </a:cubicBezTo>
                    <a:cubicBezTo>
                      <a:pt x="95" y="107"/>
                      <a:pt x="102" y="104"/>
                      <a:pt x="109" y="100"/>
                    </a:cubicBezTo>
                    <a:lnTo>
                      <a:pt x="109" y="119"/>
                    </a:lnTo>
                    <a:cubicBezTo>
                      <a:pt x="102" y="123"/>
                      <a:pt x="94" y="125"/>
                      <a:pt x="87" y="126"/>
                    </a:cubicBezTo>
                    <a:cubicBezTo>
                      <a:pt x="79" y="128"/>
                      <a:pt x="72" y="129"/>
                      <a:pt x="64" y="129"/>
                    </a:cubicBezTo>
                    <a:cubicBezTo>
                      <a:pt x="44" y="129"/>
                      <a:pt x="28" y="123"/>
                      <a:pt x="17" y="112"/>
                    </a:cubicBezTo>
                    <a:cubicBezTo>
                      <a:pt x="6" y="100"/>
                      <a:pt x="0" y="85"/>
                      <a:pt x="0" y="65"/>
                    </a:cubicBezTo>
                    <a:cubicBezTo>
                      <a:pt x="0" y="45"/>
                      <a:pt x="5" y="29"/>
                      <a:pt x="16" y="17"/>
                    </a:cubicBezTo>
                    <a:cubicBezTo>
                      <a:pt x="27" y="6"/>
                      <a:pt x="42" y="0"/>
                      <a:pt x="60" y="0"/>
                    </a:cubicBezTo>
                    <a:cubicBezTo>
                      <a:pt x="77" y="0"/>
                      <a:pt x="90" y="5"/>
                      <a:pt x="99" y="16"/>
                    </a:cubicBezTo>
                    <a:cubicBezTo>
                      <a:pt x="109" y="26"/>
                      <a:pt x="114" y="41"/>
                      <a:pt x="114" y="59"/>
                    </a:cubicBezTo>
                    <a:close/>
                    <a:moveTo>
                      <a:pt x="94" y="53"/>
                    </a:moveTo>
                    <a:cubicBezTo>
                      <a:pt x="94" y="42"/>
                      <a:pt x="90" y="33"/>
                      <a:pt x="84" y="27"/>
                    </a:cubicBezTo>
                    <a:cubicBezTo>
                      <a:pt x="78" y="20"/>
                      <a:pt x="70" y="17"/>
                      <a:pt x="60" y="17"/>
                    </a:cubicBezTo>
                    <a:cubicBezTo>
                      <a:pt x="49" y="17"/>
                      <a:pt x="40" y="20"/>
                      <a:pt x="33" y="26"/>
                    </a:cubicBezTo>
                    <a:cubicBezTo>
                      <a:pt x="27" y="33"/>
                      <a:pt x="23" y="42"/>
                      <a:pt x="22" y="53"/>
                    </a:cubicBezTo>
                    <a:lnTo>
                      <a:pt x="9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98">
                <a:extLst>
                  <a:ext uri="{FF2B5EF4-FFF2-40B4-BE49-F238E27FC236}">
                    <a16:creationId xmlns:a16="http://schemas.microsoft.com/office/drawing/2014/main" id="{4C845BA5-ADE3-497B-8431-1AC426D4D4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9" y="1782"/>
                <a:ext cx="42" cy="65"/>
              </a:xfrm>
              <a:custGeom>
                <a:avLst/>
                <a:gdLst>
                  <a:gd name="T0" fmla="*/ 90 w 110"/>
                  <a:gd name="T1" fmla="*/ 63 h 173"/>
                  <a:gd name="T2" fmla="*/ 81 w 110"/>
                  <a:gd name="T3" fmla="*/ 29 h 173"/>
                  <a:gd name="T4" fmla="*/ 56 w 110"/>
                  <a:gd name="T5" fmla="*/ 17 h 173"/>
                  <a:gd name="T6" fmla="*/ 30 w 110"/>
                  <a:gd name="T7" fmla="*/ 29 h 173"/>
                  <a:gd name="T8" fmla="*/ 21 w 110"/>
                  <a:gd name="T9" fmla="*/ 63 h 173"/>
                  <a:gd name="T10" fmla="*/ 30 w 110"/>
                  <a:gd name="T11" fmla="*/ 97 h 173"/>
                  <a:gd name="T12" fmla="*/ 56 w 110"/>
                  <a:gd name="T13" fmla="*/ 109 h 173"/>
                  <a:gd name="T14" fmla="*/ 81 w 110"/>
                  <a:gd name="T15" fmla="*/ 97 h 173"/>
                  <a:gd name="T16" fmla="*/ 90 w 110"/>
                  <a:gd name="T17" fmla="*/ 63 h 173"/>
                  <a:gd name="T18" fmla="*/ 110 w 110"/>
                  <a:gd name="T19" fmla="*/ 110 h 173"/>
                  <a:gd name="T20" fmla="*/ 96 w 110"/>
                  <a:gd name="T21" fmla="*/ 157 h 173"/>
                  <a:gd name="T22" fmla="*/ 54 w 110"/>
                  <a:gd name="T23" fmla="*/ 173 h 173"/>
                  <a:gd name="T24" fmla="*/ 33 w 110"/>
                  <a:gd name="T25" fmla="*/ 171 h 173"/>
                  <a:gd name="T26" fmla="*/ 15 w 110"/>
                  <a:gd name="T27" fmla="*/ 166 h 173"/>
                  <a:gd name="T28" fmla="*/ 15 w 110"/>
                  <a:gd name="T29" fmla="*/ 146 h 173"/>
                  <a:gd name="T30" fmla="*/ 33 w 110"/>
                  <a:gd name="T31" fmla="*/ 154 h 173"/>
                  <a:gd name="T32" fmla="*/ 50 w 110"/>
                  <a:gd name="T33" fmla="*/ 156 h 173"/>
                  <a:gd name="T34" fmla="*/ 80 w 110"/>
                  <a:gd name="T35" fmla="*/ 145 h 173"/>
                  <a:gd name="T36" fmla="*/ 90 w 110"/>
                  <a:gd name="T37" fmla="*/ 114 h 173"/>
                  <a:gd name="T38" fmla="*/ 90 w 110"/>
                  <a:gd name="T39" fmla="*/ 104 h 173"/>
                  <a:gd name="T40" fmla="*/ 74 w 110"/>
                  <a:gd name="T41" fmla="*/ 120 h 173"/>
                  <a:gd name="T42" fmla="*/ 51 w 110"/>
                  <a:gd name="T43" fmla="*/ 126 h 173"/>
                  <a:gd name="T44" fmla="*/ 14 w 110"/>
                  <a:gd name="T45" fmla="*/ 108 h 173"/>
                  <a:gd name="T46" fmla="*/ 0 w 110"/>
                  <a:gd name="T47" fmla="*/ 63 h 173"/>
                  <a:gd name="T48" fmla="*/ 14 w 110"/>
                  <a:gd name="T49" fmla="*/ 17 h 173"/>
                  <a:gd name="T50" fmla="*/ 51 w 110"/>
                  <a:gd name="T51" fmla="*/ 0 h 173"/>
                  <a:gd name="T52" fmla="*/ 74 w 110"/>
                  <a:gd name="T53" fmla="*/ 5 h 173"/>
                  <a:gd name="T54" fmla="*/ 90 w 110"/>
                  <a:gd name="T55" fmla="*/ 21 h 173"/>
                  <a:gd name="T56" fmla="*/ 90 w 110"/>
                  <a:gd name="T57" fmla="*/ 3 h 173"/>
                  <a:gd name="T58" fmla="*/ 110 w 110"/>
                  <a:gd name="T59" fmla="*/ 3 h 173"/>
                  <a:gd name="T60" fmla="*/ 110 w 110"/>
                  <a:gd name="T61" fmla="*/ 1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0" h="173">
                    <a:moveTo>
                      <a:pt x="90" y="63"/>
                    </a:moveTo>
                    <a:cubicBezTo>
                      <a:pt x="90" y="48"/>
                      <a:pt x="87" y="37"/>
                      <a:pt x="81" y="29"/>
                    </a:cubicBezTo>
                    <a:cubicBezTo>
                      <a:pt x="75" y="21"/>
                      <a:pt x="66" y="17"/>
                      <a:pt x="56" y="17"/>
                    </a:cubicBezTo>
                    <a:cubicBezTo>
                      <a:pt x="45" y="17"/>
                      <a:pt x="36" y="21"/>
                      <a:pt x="30" y="29"/>
                    </a:cubicBezTo>
                    <a:cubicBezTo>
                      <a:pt x="24" y="37"/>
                      <a:pt x="21" y="48"/>
                      <a:pt x="21" y="63"/>
                    </a:cubicBezTo>
                    <a:cubicBezTo>
                      <a:pt x="21" y="77"/>
                      <a:pt x="24" y="89"/>
                      <a:pt x="30" y="97"/>
                    </a:cubicBezTo>
                    <a:cubicBezTo>
                      <a:pt x="36" y="105"/>
                      <a:pt x="45" y="109"/>
                      <a:pt x="56" y="109"/>
                    </a:cubicBezTo>
                    <a:cubicBezTo>
                      <a:pt x="66" y="109"/>
                      <a:pt x="75" y="105"/>
                      <a:pt x="81" y="97"/>
                    </a:cubicBezTo>
                    <a:cubicBezTo>
                      <a:pt x="87" y="89"/>
                      <a:pt x="90" y="77"/>
                      <a:pt x="90" y="63"/>
                    </a:cubicBezTo>
                    <a:close/>
                    <a:moveTo>
                      <a:pt x="110" y="110"/>
                    </a:moveTo>
                    <a:cubicBezTo>
                      <a:pt x="110" y="131"/>
                      <a:pt x="106" y="147"/>
                      <a:pt x="96" y="157"/>
                    </a:cubicBezTo>
                    <a:cubicBezTo>
                      <a:pt x="87" y="167"/>
                      <a:pt x="73" y="173"/>
                      <a:pt x="54" y="173"/>
                    </a:cubicBezTo>
                    <a:cubicBezTo>
                      <a:pt x="46" y="173"/>
                      <a:pt x="40" y="172"/>
                      <a:pt x="33" y="171"/>
                    </a:cubicBezTo>
                    <a:cubicBezTo>
                      <a:pt x="27" y="170"/>
                      <a:pt x="21" y="168"/>
                      <a:pt x="15" y="166"/>
                    </a:cubicBezTo>
                    <a:lnTo>
                      <a:pt x="15" y="146"/>
                    </a:lnTo>
                    <a:cubicBezTo>
                      <a:pt x="21" y="150"/>
                      <a:pt x="27" y="152"/>
                      <a:pt x="33" y="154"/>
                    </a:cubicBezTo>
                    <a:cubicBezTo>
                      <a:pt x="38" y="155"/>
                      <a:pt x="44" y="156"/>
                      <a:pt x="50" y="156"/>
                    </a:cubicBezTo>
                    <a:cubicBezTo>
                      <a:pt x="64" y="156"/>
                      <a:pt x="74" y="152"/>
                      <a:pt x="80" y="145"/>
                    </a:cubicBezTo>
                    <a:cubicBezTo>
                      <a:pt x="87" y="138"/>
                      <a:pt x="90" y="128"/>
                      <a:pt x="90" y="114"/>
                    </a:cubicBezTo>
                    <a:lnTo>
                      <a:pt x="90" y="104"/>
                    </a:lnTo>
                    <a:cubicBezTo>
                      <a:pt x="86" y="111"/>
                      <a:pt x="81" y="117"/>
                      <a:pt x="74" y="120"/>
                    </a:cubicBezTo>
                    <a:cubicBezTo>
                      <a:pt x="67" y="124"/>
                      <a:pt x="60" y="126"/>
                      <a:pt x="51" y="126"/>
                    </a:cubicBezTo>
                    <a:cubicBezTo>
                      <a:pt x="36" y="126"/>
                      <a:pt x="23" y="120"/>
                      <a:pt x="14" y="108"/>
                    </a:cubicBezTo>
                    <a:cubicBezTo>
                      <a:pt x="5" y="97"/>
                      <a:pt x="0" y="82"/>
                      <a:pt x="0" y="63"/>
                    </a:cubicBezTo>
                    <a:cubicBezTo>
                      <a:pt x="0" y="44"/>
                      <a:pt x="5" y="28"/>
                      <a:pt x="14" y="17"/>
                    </a:cubicBezTo>
                    <a:cubicBezTo>
                      <a:pt x="23" y="5"/>
                      <a:pt x="36" y="0"/>
                      <a:pt x="51" y="0"/>
                    </a:cubicBezTo>
                    <a:cubicBezTo>
                      <a:pt x="60" y="0"/>
                      <a:pt x="67" y="1"/>
                      <a:pt x="74" y="5"/>
                    </a:cubicBezTo>
                    <a:cubicBezTo>
                      <a:pt x="81" y="9"/>
                      <a:pt x="86" y="14"/>
                      <a:pt x="90" y="21"/>
                    </a:cubicBezTo>
                    <a:lnTo>
                      <a:pt x="90" y="3"/>
                    </a:lnTo>
                    <a:lnTo>
                      <a:pt x="110" y="3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99">
                <a:extLst>
                  <a:ext uri="{FF2B5EF4-FFF2-40B4-BE49-F238E27FC236}">
                    <a16:creationId xmlns:a16="http://schemas.microsoft.com/office/drawing/2014/main" id="{490BB345-7B02-4FA7-AC38-68B188AF44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7" y="1765"/>
                <a:ext cx="7" cy="64"/>
              </a:xfrm>
              <a:custGeom>
                <a:avLst/>
                <a:gdLst>
                  <a:gd name="T0" fmla="*/ 0 w 20"/>
                  <a:gd name="T1" fmla="*/ 48 h 171"/>
                  <a:gd name="T2" fmla="*/ 20 w 20"/>
                  <a:gd name="T3" fmla="*/ 48 h 171"/>
                  <a:gd name="T4" fmla="*/ 20 w 20"/>
                  <a:gd name="T5" fmla="*/ 171 h 171"/>
                  <a:gd name="T6" fmla="*/ 0 w 20"/>
                  <a:gd name="T7" fmla="*/ 171 h 171"/>
                  <a:gd name="T8" fmla="*/ 0 w 20"/>
                  <a:gd name="T9" fmla="*/ 48 h 171"/>
                  <a:gd name="T10" fmla="*/ 0 w 20"/>
                  <a:gd name="T11" fmla="*/ 0 h 171"/>
                  <a:gd name="T12" fmla="*/ 20 w 20"/>
                  <a:gd name="T13" fmla="*/ 0 h 171"/>
                  <a:gd name="T14" fmla="*/ 20 w 20"/>
                  <a:gd name="T15" fmla="*/ 25 h 171"/>
                  <a:gd name="T16" fmla="*/ 0 w 20"/>
                  <a:gd name="T17" fmla="*/ 25 h 171"/>
                  <a:gd name="T18" fmla="*/ 0 w 20"/>
                  <a:gd name="T19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71">
                    <a:moveTo>
                      <a:pt x="0" y="48"/>
                    </a:moveTo>
                    <a:lnTo>
                      <a:pt x="20" y="48"/>
                    </a:lnTo>
                    <a:lnTo>
                      <a:pt x="20" y="171"/>
                    </a:lnTo>
                    <a:lnTo>
                      <a:pt x="0" y="171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20" y="0"/>
                    </a:lnTo>
                    <a:lnTo>
                      <a:pt x="20" y="25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200">
                <a:extLst>
                  <a:ext uri="{FF2B5EF4-FFF2-40B4-BE49-F238E27FC236}">
                    <a16:creationId xmlns:a16="http://schemas.microsoft.com/office/drawing/2014/main" id="{B3502537-619E-4E50-B450-C3BF9A4EB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782"/>
                <a:ext cx="35" cy="48"/>
              </a:xfrm>
              <a:custGeom>
                <a:avLst/>
                <a:gdLst>
                  <a:gd name="T0" fmla="*/ 88 w 94"/>
                  <a:gd name="T1" fmla="*/ 6 h 129"/>
                  <a:gd name="T2" fmla="*/ 88 w 94"/>
                  <a:gd name="T3" fmla="*/ 25 h 129"/>
                  <a:gd name="T4" fmla="*/ 70 w 94"/>
                  <a:gd name="T5" fmla="*/ 19 h 129"/>
                  <a:gd name="T6" fmla="*/ 51 w 94"/>
                  <a:gd name="T7" fmla="*/ 17 h 129"/>
                  <a:gd name="T8" fmla="*/ 28 w 94"/>
                  <a:gd name="T9" fmla="*/ 21 h 129"/>
                  <a:gd name="T10" fmla="*/ 21 w 94"/>
                  <a:gd name="T11" fmla="*/ 35 h 129"/>
                  <a:gd name="T12" fmla="*/ 26 w 94"/>
                  <a:gd name="T13" fmla="*/ 46 h 129"/>
                  <a:gd name="T14" fmla="*/ 48 w 94"/>
                  <a:gd name="T15" fmla="*/ 54 h 129"/>
                  <a:gd name="T16" fmla="*/ 55 w 94"/>
                  <a:gd name="T17" fmla="*/ 55 h 129"/>
                  <a:gd name="T18" fmla="*/ 85 w 94"/>
                  <a:gd name="T19" fmla="*/ 68 h 129"/>
                  <a:gd name="T20" fmla="*/ 94 w 94"/>
                  <a:gd name="T21" fmla="*/ 92 h 129"/>
                  <a:gd name="T22" fmla="*/ 81 w 94"/>
                  <a:gd name="T23" fmla="*/ 119 h 129"/>
                  <a:gd name="T24" fmla="*/ 44 w 94"/>
                  <a:gd name="T25" fmla="*/ 129 h 129"/>
                  <a:gd name="T26" fmla="*/ 23 w 94"/>
                  <a:gd name="T27" fmla="*/ 127 h 129"/>
                  <a:gd name="T28" fmla="*/ 0 w 94"/>
                  <a:gd name="T29" fmla="*/ 121 h 129"/>
                  <a:gd name="T30" fmla="*/ 0 w 94"/>
                  <a:gd name="T31" fmla="*/ 100 h 129"/>
                  <a:gd name="T32" fmla="*/ 22 w 94"/>
                  <a:gd name="T33" fmla="*/ 109 h 129"/>
                  <a:gd name="T34" fmla="*/ 44 w 94"/>
                  <a:gd name="T35" fmla="*/ 112 h 129"/>
                  <a:gd name="T36" fmla="*/ 66 w 94"/>
                  <a:gd name="T37" fmla="*/ 107 h 129"/>
                  <a:gd name="T38" fmla="*/ 74 w 94"/>
                  <a:gd name="T39" fmla="*/ 93 h 129"/>
                  <a:gd name="T40" fmla="*/ 68 w 94"/>
                  <a:gd name="T41" fmla="*/ 81 h 129"/>
                  <a:gd name="T42" fmla="*/ 44 w 94"/>
                  <a:gd name="T43" fmla="*/ 72 h 129"/>
                  <a:gd name="T44" fmla="*/ 37 w 94"/>
                  <a:gd name="T45" fmla="*/ 71 h 129"/>
                  <a:gd name="T46" fmla="*/ 10 w 94"/>
                  <a:gd name="T47" fmla="*/ 58 h 129"/>
                  <a:gd name="T48" fmla="*/ 1 w 94"/>
                  <a:gd name="T49" fmla="*/ 36 h 129"/>
                  <a:gd name="T50" fmla="*/ 14 w 94"/>
                  <a:gd name="T51" fmla="*/ 9 h 129"/>
                  <a:gd name="T52" fmla="*/ 49 w 94"/>
                  <a:gd name="T53" fmla="*/ 0 h 129"/>
                  <a:gd name="T54" fmla="*/ 70 w 94"/>
                  <a:gd name="T55" fmla="*/ 1 h 129"/>
                  <a:gd name="T56" fmla="*/ 88 w 94"/>
                  <a:gd name="T57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29">
                    <a:moveTo>
                      <a:pt x="88" y="6"/>
                    </a:moveTo>
                    <a:lnTo>
                      <a:pt x="88" y="25"/>
                    </a:lnTo>
                    <a:cubicBezTo>
                      <a:pt x="82" y="22"/>
                      <a:pt x="76" y="20"/>
                      <a:pt x="70" y="19"/>
                    </a:cubicBezTo>
                    <a:cubicBezTo>
                      <a:pt x="64" y="17"/>
                      <a:pt x="58" y="17"/>
                      <a:pt x="51" y="17"/>
                    </a:cubicBezTo>
                    <a:cubicBezTo>
                      <a:pt x="41" y="17"/>
                      <a:pt x="33" y="18"/>
                      <a:pt x="28" y="21"/>
                    </a:cubicBezTo>
                    <a:cubicBezTo>
                      <a:pt x="23" y="24"/>
                      <a:pt x="21" y="29"/>
                      <a:pt x="21" y="35"/>
                    </a:cubicBezTo>
                    <a:cubicBezTo>
                      <a:pt x="21" y="40"/>
                      <a:pt x="23" y="43"/>
                      <a:pt x="26" y="46"/>
                    </a:cubicBezTo>
                    <a:cubicBezTo>
                      <a:pt x="30" y="49"/>
                      <a:pt x="37" y="51"/>
                      <a:pt x="48" y="54"/>
                    </a:cubicBezTo>
                    <a:lnTo>
                      <a:pt x="55" y="55"/>
                    </a:lnTo>
                    <a:cubicBezTo>
                      <a:pt x="69" y="58"/>
                      <a:pt x="79" y="63"/>
                      <a:pt x="85" y="68"/>
                    </a:cubicBezTo>
                    <a:cubicBezTo>
                      <a:pt x="91" y="74"/>
                      <a:pt x="94" y="82"/>
                      <a:pt x="94" y="92"/>
                    </a:cubicBezTo>
                    <a:cubicBezTo>
                      <a:pt x="94" y="103"/>
                      <a:pt x="90" y="112"/>
                      <a:pt x="81" y="119"/>
                    </a:cubicBezTo>
                    <a:cubicBezTo>
                      <a:pt x="72" y="126"/>
                      <a:pt x="59" y="129"/>
                      <a:pt x="44" y="129"/>
                    </a:cubicBezTo>
                    <a:cubicBezTo>
                      <a:pt x="37" y="129"/>
                      <a:pt x="30" y="128"/>
                      <a:pt x="23" y="127"/>
                    </a:cubicBezTo>
                    <a:cubicBezTo>
                      <a:pt x="16" y="126"/>
                      <a:pt x="8" y="124"/>
                      <a:pt x="0" y="121"/>
                    </a:cubicBezTo>
                    <a:lnTo>
                      <a:pt x="0" y="100"/>
                    </a:lnTo>
                    <a:cubicBezTo>
                      <a:pt x="8" y="104"/>
                      <a:pt x="15" y="107"/>
                      <a:pt x="22" y="109"/>
                    </a:cubicBezTo>
                    <a:cubicBezTo>
                      <a:pt x="30" y="111"/>
                      <a:pt x="37" y="112"/>
                      <a:pt x="44" y="112"/>
                    </a:cubicBezTo>
                    <a:cubicBezTo>
                      <a:pt x="54" y="112"/>
                      <a:pt x="61" y="110"/>
                      <a:pt x="66" y="107"/>
                    </a:cubicBezTo>
                    <a:cubicBezTo>
                      <a:pt x="71" y="104"/>
                      <a:pt x="74" y="99"/>
                      <a:pt x="74" y="93"/>
                    </a:cubicBezTo>
                    <a:cubicBezTo>
                      <a:pt x="74" y="88"/>
                      <a:pt x="72" y="84"/>
                      <a:pt x="68" y="81"/>
                    </a:cubicBezTo>
                    <a:cubicBezTo>
                      <a:pt x="64" y="78"/>
                      <a:pt x="56" y="75"/>
                      <a:pt x="44" y="72"/>
                    </a:cubicBezTo>
                    <a:lnTo>
                      <a:pt x="37" y="71"/>
                    </a:lnTo>
                    <a:cubicBezTo>
                      <a:pt x="24" y="68"/>
                      <a:pt x="15" y="64"/>
                      <a:pt x="10" y="58"/>
                    </a:cubicBezTo>
                    <a:cubicBezTo>
                      <a:pt x="4" y="53"/>
                      <a:pt x="1" y="45"/>
                      <a:pt x="1" y="36"/>
                    </a:cubicBezTo>
                    <a:cubicBezTo>
                      <a:pt x="1" y="24"/>
                      <a:pt x="5" y="15"/>
                      <a:pt x="14" y="9"/>
                    </a:cubicBezTo>
                    <a:cubicBezTo>
                      <a:pt x="22" y="3"/>
                      <a:pt x="33" y="0"/>
                      <a:pt x="49" y="0"/>
                    </a:cubicBezTo>
                    <a:cubicBezTo>
                      <a:pt x="56" y="0"/>
                      <a:pt x="63" y="0"/>
                      <a:pt x="70" y="1"/>
                    </a:cubicBezTo>
                    <a:cubicBezTo>
                      <a:pt x="76" y="2"/>
                      <a:pt x="82" y="4"/>
                      <a:pt x="88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201">
                <a:extLst>
                  <a:ext uri="{FF2B5EF4-FFF2-40B4-BE49-F238E27FC236}">
                    <a16:creationId xmlns:a16="http://schemas.microsoft.com/office/drawing/2014/main" id="{B45E8C01-AE10-4D05-AD66-F368B0872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770"/>
                <a:ext cx="29" cy="59"/>
              </a:xfrm>
              <a:custGeom>
                <a:avLst/>
                <a:gdLst>
                  <a:gd name="T0" fmla="*/ 36 w 77"/>
                  <a:gd name="T1" fmla="*/ 0 h 158"/>
                  <a:gd name="T2" fmla="*/ 36 w 77"/>
                  <a:gd name="T3" fmla="*/ 35 h 158"/>
                  <a:gd name="T4" fmla="*/ 77 w 77"/>
                  <a:gd name="T5" fmla="*/ 35 h 158"/>
                  <a:gd name="T6" fmla="*/ 77 w 77"/>
                  <a:gd name="T7" fmla="*/ 50 h 158"/>
                  <a:gd name="T8" fmla="*/ 36 w 77"/>
                  <a:gd name="T9" fmla="*/ 50 h 158"/>
                  <a:gd name="T10" fmla="*/ 36 w 77"/>
                  <a:gd name="T11" fmla="*/ 117 h 158"/>
                  <a:gd name="T12" fmla="*/ 40 w 77"/>
                  <a:gd name="T13" fmla="*/ 137 h 158"/>
                  <a:gd name="T14" fmla="*/ 56 w 77"/>
                  <a:gd name="T15" fmla="*/ 141 h 158"/>
                  <a:gd name="T16" fmla="*/ 77 w 77"/>
                  <a:gd name="T17" fmla="*/ 141 h 158"/>
                  <a:gd name="T18" fmla="*/ 77 w 77"/>
                  <a:gd name="T19" fmla="*/ 158 h 158"/>
                  <a:gd name="T20" fmla="*/ 56 w 77"/>
                  <a:gd name="T21" fmla="*/ 158 h 158"/>
                  <a:gd name="T22" fmla="*/ 24 w 77"/>
                  <a:gd name="T23" fmla="*/ 149 h 158"/>
                  <a:gd name="T24" fmla="*/ 15 w 77"/>
                  <a:gd name="T25" fmla="*/ 117 h 158"/>
                  <a:gd name="T26" fmla="*/ 15 w 77"/>
                  <a:gd name="T27" fmla="*/ 50 h 158"/>
                  <a:gd name="T28" fmla="*/ 0 w 77"/>
                  <a:gd name="T29" fmla="*/ 50 h 158"/>
                  <a:gd name="T30" fmla="*/ 0 w 77"/>
                  <a:gd name="T31" fmla="*/ 35 h 158"/>
                  <a:gd name="T32" fmla="*/ 15 w 77"/>
                  <a:gd name="T33" fmla="*/ 35 h 158"/>
                  <a:gd name="T34" fmla="*/ 15 w 77"/>
                  <a:gd name="T35" fmla="*/ 0 h 158"/>
                  <a:gd name="T36" fmla="*/ 36 w 77"/>
                  <a:gd name="T3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158">
                    <a:moveTo>
                      <a:pt x="36" y="0"/>
                    </a:moveTo>
                    <a:lnTo>
                      <a:pt x="36" y="35"/>
                    </a:lnTo>
                    <a:lnTo>
                      <a:pt x="77" y="35"/>
                    </a:lnTo>
                    <a:lnTo>
                      <a:pt x="77" y="50"/>
                    </a:lnTo>
                    <a:lnTo>
                      <a:pt x="36" y="50"/>
                    </a:lnTo>
                    <a:lnTo>
                      <a:pt x="36" y="117"/>
                    </a:lnTo>
                    <a:cubicBezTo>
                      <a:pt x="36" y="127"/>
                      <a:pt x="37" y="134"/>
                      <a:pt x="40" y="137"/>
                    </a:cubicBezTo>
                    <a:cubicBezTo>
                      <a:pt x="42" y="139"/>
                      <a:pt x="48" y="141"/>
                      <a:pt x="56" y="141"/>
                    </a:cubicBezTo>
                    <a:lnTo>
                      <a:pt x="77" y="141"/>
                    </a:lnTo>
                    <a:lnTo>
                      <a:pt x="77" y="158"/>
                    </a:lnTo>
                    <a:lnTo>
                      <a:pt x="56" y="158"/>
                    </a:lnTo>
                    <a:cubicBezTo>
                      <a:pt x="41" y="158"/>
                      <a:pt x="30" y="155"/>
                      <a:pt x="24" y="149"/>
                    </a:cubicBezTo>
                    <a:cubicBezTo>
                      <a:pt x="18" y="143"/>
                      <a:pt x="15" y="133"/>
                      <a:pt x="15" y="117"/>
                    </a:cubicBezTo>
                    <a:lnTo>
                      <a:pt x="15" y="50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15" y="35"/>
                    </a:lnTo>
                    <a:lnTo>
                      <a:pt x="15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202">
                <a:extLst>
                  <a:ext uri="{FF2B5EF4-FFF2-40B4-BE49-F238E27FC236}">
                    <a16:creationId xmlns:a16="http://schemas.microsoft.com/office/drawing/2014/main" id="{28FF057A-FBEF-4B3C-90AC-55C9B43A6C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4" y="1782"/>
                <a:ext cx="43" cy="48"/>
              </a:xfrm>
              <a:custGeom>
                <a:avLst/>
                <a:gdLst>
                  <a:gd name="T0" fmla="*/ 114 w 114"/>
                  <a:gd name="T1" fmla="*/ 59 h 129"/>
                  <a:gd name="T2" fmla="*/ 114 w 114"/>
                  <a:gd name="T3" fmla="*/ 69 h 129"/>
                  <a:gd name="T4" fmla="*/ 21 w 114"/>
                  <a:gd name="T5" fmla="*/ 69 h 129"/>
                  <a:gd name="T6" fmla="*/ 34 w 114"/>
                  <a:gd name="T7" fmla="*/ 101 h 129"/>
                  <a:gd name="T8" fmla="*/ 65 w 114"/>
                  <a:gd name="T9" fmla="*/ 112 h 129"/>
                  <a:gd name="T10" fmla="*/ 88 w 114"/>
                  <a:gd name="T11" fmla="*/ 109 h 129"/>
                  <a:gd name="T12" fmla="*/ 109 w 114"/>
                  <a:gd name="T13" fmla="*/ 100 h 129"/>
                  <a:gd name="T14" fmla="*/ 109 w 114"/>
                  <a:gd name="T15" fmla="*/ 119 h 129"/>
                  <a:gd name="T16" fmla="*/ 87 w 114"/>
                  <a:gd name="T17" fmla="*/ 126 h 129"/>
                  <a:gd name="T18" fmla="*/ 64 w 114"/>
                  <a:gd name="T19" fmla="*/ 129 h 129"/>
                  <a:gd name="T20" fmla="*/ 17 w 114"/>
                  <a:gd name="T21" fmla="*/ 112 h 129"/>
                  <a:gd name="T22" fmla="*/ 0 w 114"/>
                  <a:gd name="T23" fmla="*/ 65 h 129"/>
                  <a:gd name="T24" fmla="*/ 16 w 114"/>
                  <a:gd name="T25" fmla="*/ 17 h 129"/>
                  <a:gd name="T26" fmla="*/ 60 w 114"/>
                  <a:gd name="T27" fmla="*/ 0 h 129"/>
                  <a:gd name="T28" fmla="*/ 100 w 114"/>
                  <a:gd name="T29" fmla="*/ 16 h 129"/>
                  <a:gd name="T30" fmla="*/ 114 w 114"/>
                  <a:gd name="T31" fmla="*/ 59 h 129"/>
                  <a:gd name="T32" fmla="*/ 94 w 114"/>
                  <a:gd name="T33" fmla="*/ 53 h 129"/>
                  <a:gd name="T34" fmla="*/ 85 w 114"/>
                  <a:gd name="T35" fmla="*/ 27 h 129"/>
                  <a:gd name="T36" fmla="*/ 61 w 114"/>
                  <a:gd name="T37" fmla="*/ 17 h 129"/>
                  <a:gd name="T38" fmla="*/ 33 w 114"/>
                  <a:gd name="T39" fmla="*/ 26 h 129"/>
                  <a:gd name="T40" fmla="*/ 22 w 114"/>
                  <a:gd name="T41" fmla="*/ 53 h 129"/>
                  <a:gd name="T42" fmla="*/ 94 w 114"/>
                  <a:gd name="T43" fmla="*/ 5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29">
                    <a:moveTo>
                      <a:pt x="114" y="59"/>
                    </a:moveTo>
                    <a:lnTo>
                      <a:pt x="114" y="69"/>
                    </a:lnTo>
                    <a:lnTo>
                      <a:pt x="21" y="69"/>
                    </a:lnTo>
                    <a:cubicBezTo>
                      <a:pt x="22" y="83"/>
                      <a:pt x="26" y="94"/>
                      <a:pt x="34" y="101"/>
                    </a:cubicBezTo>
                    <a:cubicBezTo>
                      <a:pt x="41" y="108"/>
                      <a:pt x="52" y="112"/>
                      <a:pt x="65" y="112"/>
                    </a:cubicBezTo>
                    <a:cubicBezTo>
                      <a:pt x="73" y="112"/>
                      <a:pt x="80" y="111"/>
                      <a:pt x="88" y="109"/>
                    </a:cubicBezTo>
                    <a:cubicBezTo>
                      <a:pt x="95" y="107"/>
                      <a:pt x="102" y="104"/>
                      <a:pt x="109" y="100"/>
                    </a:cubicBezTo>
                    <a:lnTo>
                      <a:pt x="109" y="119"/>
                    </a:lnTo>
                    <a:cubicBezTo>
                      <a:pt x="102" y="123"/>
                      <a:pt x="95" y="125"/>
                      <a:pt x="87" y="126"/>
                    </a:cubicBezTo>
                    <a:cubicBezTo>
                      <a:pt x="79" y="128"/>
                      <a:pt x="72" y="129"/>
                      <a:pt x="64" y="129"/>
                    </a:cubicBezTo>
                    <a:cubicBezTo>
                      <a:pt x="44" y="129"/>
                      <a:pt x="29" y="123"/>
                      <a:pt x="17" y="112"/>
                    </a:cubicBezTo>
                    <a:cubicBezTo>
                      <a:pt x="6" y="100"/>
                      <a:pt x="0" y="85"/>
                      <a:pt x="0" y="65"/>
                    </a:cubicBezTo>
                    <a:cubicBezTo>
                      <a:pt x="0" y="45"/>
                      <a:pt x="5" y="29"/>
                      <a:pt x="16" y="17"/>
                    </a:cubicBezTo>
                    <a:cubicBezTo>
                      <a:pt x="27" y="6"/>
                      <a:pt x="42" y="0"/>
                      <a:pt x="60" y="0"/>
                    </a:cubicBezTo>
                    <a:cubicBezTo>
                      <a:pt x="77" y="0"/>
                      <a:pt x="90" y="5"/>
                      <a:pt x="100" y="16"/>
                    </a:cubicBezTo>
                    <a:cubicBezTo>
                      <a:pt x="109" y="26"/>
                      <a:pt x="114" y="41"/>
                      <a:pt x="114" y="59"/>
                    </a:cubicBezTo>
                    <a:close/>
                    <a:moveTo>
                      <a:pt x="94" y="53"/>
                    </a:moveTo>
                    <a:cubicBezTo>
                      <a:pt x="94" y="42"/>
                      <a:pt x="91" y="33"/>
                      <a:pt x="85" y="27"/>
                    </a:cubicBezTo>
                    <a:cubicBezTo>
                      <a:pt x="79" y="20"/>
                      <a:pt x="71" y="17"/>
                      <a:pt x="61" y="17"/>
                    </a:cubicBezTo>
                    <a:cubicBezTo>
                      <a:pt x="49" y="17"/>
                      <a:pt x="40" y="20"/>
                      <a:pt x="33" y="26"/>
                    </a:cubicBezTo>
                    <a:cubicBezTo>
                      <a:pt x="27" y="33"/>
                      <a:pt x="23" y="42"/>
                      <a:pt x="22" y="53"/>
                    </a:cubicBezTo>
                    <a:lnTo>
                      <a:pt x="9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203">
                <a:extLst>
                  <a:ext uri="{FF2B5EF4-FFF2-40B4-BE49-F238E27FC236}">
                    <a16:creationId xmlns:a16="http://schemas.microsoft.com/office/drawing/2014/main" id="{9A75D38C-D5AC-4E0E-842F-625C5B3DB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1782"/>
                <a:ext cx="27" cy="47"/>
              </a:xfrm>
              <a:custGeom>
                <a:avLst/>
                <a:gdLst>
                  <a:gd name="T0" fmla="*/ 72 w 72"/>
                  <a:gd name="T1" fmla="*/ 22 h 126"/>
                  <a:gd name="T2" fmla="*/ 64 w 72"/>
                  <a:gd name="T3" fmla="*/ 19 h 126"/>
                  <a:gd name="T4" fmla="*/ 55 w 72"/>
                  <a:gd name="T5" fmla="*/ 18 h 126"/>
                  <a:gd name="T6" fmla="*/ 29 w 72"/>
                  <a:gd name="T7" fmla="*/ 29 h 126"/>
                  <a:gd name="T8" fmla="*/ 20 w 72"/>
                  <a:gd name="T9" fmla="*/ 61 h 126"/>
                  <a:gd name="T10" fmla="*/ 20 w 72"/>
                  <a:gd name="T11" fmla="*/ 126 h 126"/>
                  <a:gd name="T12" fmla="*/ 0 w 72"/>
                  <a:gd name="T13" fmla="*/ 126 h 126"/>
                  <a:gd name="T14" fmla="*/ 0 w 72"/>
                  <a:gd name="T15" fmla="*/ 3 h 126"/>
                  <a:gd name="T16" fmla="*/ 20 w 72"/>
                  <a:gd name="T17" fmla="*/ 3 h 126"/>
                  <a:gd name="T18" fmla="*/ 20 w 72"/>
                  <a:gd name="T19" fmla="*/ 22 h 126"/>
                  <a:gd name="T20" fmla="*/ 36 w 72"/>
                  <a:gd name="T21" fmla="*/ 5 h 126"/>
                  <a:gd name="T22" fmla="*/ 61 w 72"/>
                  <a:gd name="T23" fmla="*/ 0 h 126"/>
                  <a:gd name="T24" fmla="*/ 66 w 72"/>
                  <a:gd name="T25" fmla="*/ 0 h 126"/>
                  <a:gd name="T26" fmla="*/ 71 w 72"/>
                  <a:gd name="T27" fmla="*/ 1 h 126"/>
                  <a:gd name="T28" fmla="*/ 72 w 72"/>
                  <a:gd name="T29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126">
                    <a:moveTo>
                      <a:pt x="72" y="22"/>
                    </a:moveTo>
                    <a:cubicBezTo>
                      <a:pt x="69" y="20"/>
                      <a:pt x="67" y="19"/>
                      <a:pt x="64" y="19"/>
                    </a:cubicBezTo>
                    <a:cubicBezTo>
                      <a:pt x="61" y="18"/>
                      <a:pt x="59" y="18"/>
                      <a:pt x="55" y="18"/>
                    </a:cubicBezTo>
                    <a:cubicBezTo>
                      <a:pt x="44" y="18"/>
                      <a:pt x="35" y="21"/>
                      <a:pt x="29" y="29"/>
                    </a:cubicBezTo>
                    <a:cubicBezTo>
                      <a:pt x="23" y="36"/>
                      <a:pt x="20" y="47"/>
                      <a:pt x="20" y="61"/>
                    </a:cubicBezTo>
                    <a:lnTo>
                      <a:pt x="20" y="126"/>
                    </a:lnTo>
                    <a:lnTo>
                      <a:pt x="0" y="126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0" y="22"/>
                    </a:lnTo>
                    <a:cubicBezTo>
                      <a:pt x="24" y="14"/>
                      <a:pt x="30" y="9"/>
                      <a:pt x="36" y="5"/>
                    </a:cubicBezTo>
                    <a:cubicBezTo>
                      <a:pt x="43" y="2"/>
                      <a:pt x="52" y="0"/>
                      <a:pt x="61" y="0"/>
                    </a:cubicBezTo>
                    <a:cubicBezTo>
                      <a:pt x="63" y="0"/>
                      <a:pt x="64" y="0"/>
                      <a:pt x="66" y="0"/>
                    </a:cubicBezTo>
                    <a:cubicBezTo>
                      <a:pt x="68" y="0"/>
                      <a:pt x="69" y="0"/>
                      <a:pt x="71" y="1"/>
                    </a:cubicBezTo>
                    <a:lnTo>
                      <a:pt x="7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204">
                <a:extLst>
                  <a:ext uri="{FF2B5EF4-FFF2-40B4-BE49-F238E27FC236}">
                    <a16:creationId xmlns:a16="http://schemas.microsoft.com/office/drawing/2014/main" id="{51A65F04-E896-41D9-9F01-FA49E06EF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1782"/>
                <a:ext cx="36" cy="48"/>
              </a:xfrm>
              <a:custGeom>
                <a:avLst/>
                <a:gdLst>
                  <a:gd name="T0" fmla="*/ 87 w 94"/>
                  <a:gd name="T1" fmla="*/ 6 h 129"/>
                  <a:gd name="T2" fmla="*/ 87 w 94"/>
                  <a:gd name="T3" fmla="*/ 25 h 129"/>
                  <a:gd name="T4" fmla="*/ 69 w 94"/>
                  <a:gd name="T5" fmla="*/ 19 h 129"/>
                  <a:gd name="T6" fmla="*/ 50 w 94"/>
                  <a:gd name="T7" fmla="*/ 17 h 129"/>
                  <a:gd name="T8" fmla="*/ 28 w 94"/>
                  <a:gd name="T9" fmla="*/ 21 h 129"/>
                  <a:gd name="T10" fmla="*/ 20 w 94"/>
                  <a:gd name="T11" fmla="*/ 35 h 129"/>
                  <a:gd name="T12" fmla="*/ 26 w 94"/>
                  <a:gd name="T13" fmla="*/ 46 h 129"/>
                  <a:gd name="T14" fmla="*/ 47 w 94"/>
                  <a:gd name="T15" fmla="*/ 54 h 129"/>
                  <a:gd name="T16" fmla="*/ 54 w 94"/>
                  <a:gd name="T17" fmla="*/ 55 h 129"/>
                  <a:gd name="T18" fmla="*/ 85 w 94"/>
                  <a:gd name="T19" fmla="*/ 68 h 129"/>
                  <a:gd name="T20" fmla="*/ 94 w 94"/>
                  <a:gd name="T21" fmla="*/ 92 h 129"/>
                  <a:gd name="T22" fmla="*/ 80 w 94"/>
                  <a:gd name="T23" fmla="*/ 119 h 129"/>
                  <a:gd name="T24" fmla="*/ 43 w 94"/>
                  <a:gd name="T25" fmla="*/ 129 h 129"/>
                  <a:gd name="T26" fmla="*/ 22 w 94"/>
                  <a:gd name="T27" fmla="*/ 127 h 129"/>
                  <a:gd name="T28" fmla="*/ 0 w 94"/>
                  <a:gd name="T29" fmla="*/ 121 h 129"/>
                  <a:gd name="T30" fmla="*/ 0 w 94"/>
                  <a:gd name="T31" fmla="*/ 100 h 129"/>
                  <a:gd name="T32" fmla="*/ 22 w 94"/>
                  <a:gd name="T33" fmla="*/ 109 h 129"/>
                  <a:gd name="T34" fmla="*/ 43 w 94"/>
                  <a:gd name="T35" fmla="*/ 112 h 129"/>
                  <a:gd name="T36" fmla="*/ 65 w 94"/>
                  <a:gd name="T37" fmla="*/ 107 h 129"/>
                  <a:gd name="T38" fmla="*/ 73 w 94"/>
                  <a:gd name="T39" fmla="*/ 93 h 129"/>
                  <a:gd name="T40" fmla="*/ 67 w 94"/>
                  <a:gd name="T41" fmla="*/ 81 h 129"/>
                  <a:gd name="T42" fmla="*/ 43 w 94"/>
                  <a:gd name="T43" fmla="*/ 72 h 129"/>
                  <a:gd name="T44" fmla="*/ 36 w 94"/>
                  <a:gd name="T45" fmla="*/ 71 h 129"/>
                  <a:gd name="T46" fmla="*/ 9 w 94"/>
                  <a:gd name="T47" fmla="*/ 58 h 129"/>
                  <a:gd name="T48" fmla="*/ 1 w 94"/>
                  <a:gd name="T49" fmla="*/ 36 h 129"/>
                  <a:gd name="T50" fmla="*/ 13 w 94"/>
                  <a:gd name="T51" fmla="*/ 9 h 129"/>
                  <a:gd name="T52" fmla="*/ 48 w 94"/>
                  <a:gd name="T53" fmla="*/ 0 h 129"/>
                  <a:gd name="T54" fmla="*/ 69 w 94"/>
                  <a:gd name="T55" fmla="*/ 1 h 129"/>
                  <a:gd name="T56" fmla="*/ 87 w 94"/>
                  <a:gd name="T57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29">
                    <a:moveTo>
                      <a:pt x="87" y="6"/>
                    </a:moveTo>
                    <a:lnTo>
                      <a:pt x="87" y="25"/>
                    </a:lnTo>
                    <a:cubicBezTo>
                      <a:pt x="82" y="22"/>
                      <a:pt x="76" y="20"/>
                      <a:pt x="69" y="19"/>
                    </a:cubicBezTo>
                    <a:cubicBezTo>
                      <a:pt x="63" y="17"/>
                      <a:pt x="57" y="17"/>
                      <a:pt x="50" y="17"/>
                    </a:cubicBezTo>
                    <a:cubicBezTo>
                      <a:pt x="40" y="17"/>
                      <a:pt x="33" y="18"/>
                      <a:pt x="28" y="21"/>
                    </a:cubicBezTo>
                    <a:cubicBezTo>
                      <a:pt x="23" y="24"/>
                      <a:pt x="20" y="29"/>
                      <a:pt x="20" y="35"/>
                    </a:cubicBezTo>
                    <a:cubicBezTo>
                      <a:pt x="20" y="40"/>
                      <a:pt x="22" y="43"/>
                      <a:pt x="26" y="46"/>
                    </a:cubicBezTo>
                    <a:cubicBezTo>
                      <a:pt x="29" y="49"/>
                      <a:pt x="36" y="51"/>
                      <a:pt x="47" y="54"/>
                    </a:cubicBezTo>
                    <a:lnTo>
                      <a:pt x="54" y="55"/>
                    </a:lnTo>
                    <a:cubicBezTo>
                      <a:pt x="69" y="58"/>
                      <a:pt x="79" y="63"/>
                      <a:pt x="85" y="68"/>
                    </a:cubicBezTo>
                    <a:cubicBezTo>
                      <a:pt x="91" y="74"/>
                      <a:pt x="94" y="82"/>
                      <a:pt x="94" y="92"/>
                    </a:cubicBezTo>
                    <a:cubicBezTo>
                      <a:pt x="94" y="103"/>
                      <a:pt x="89" y="112"/>
                      <a:pt x="80" y="119"/>
                    </a:cubicBezTo>
                    <a:cubicBezTo>
                      <a:pt x="71" y="126"/>
                      <a:pt x="59" y="129"/>
                      <a:pt x="43" y="129"/>
                    </a:cubicBezTo>
                    <a:cubicBezTo>
                      <a:pt x="36" y="129"/>
                      <a:pt x="29" y="128"/>
                      <a:pt x="22" y="127"/>
                    </a:cubicBezTo>
                    <a:cubicBezTo>
                      <a:pt x="15" y="126"/>
                      <a:pt x="8" y="124"/>
                      <a:pt x="0" y="121"/>
                    </a:cubicBezTo>
                    <a:lnTo>
                      <a:pt x="0" y="100"/>
                    </a:lnTo>
                    <a:cubicBezTo>
                      <a:pt x="7" y="104"/>
                      <a:pt x="15" y="107"/>
                      <a:pt x="22" y="109"/>
                    </a:cubicBezTo>
                    <a:cubicBezTo>
                      <a:pt x="29" y="111"/>
                      <a:pt x="36" y="112"/>
                      <a:pt x="43" y="112"/>
                    </a:cubicBezTo>
                    <a:cubicBezTo>
                      <a:pt x="53" y="112"/>
                      <a:pt x="60" y="110"/>
                      <a:pt x="65" y="107"/>
                    </a:cubicBezTo>
                    <a:cubicBezTo>
                      <a:pt x="70" y="104"/>
                      <a:pt x="73" y="99"/>
                      <a:pt x="73" y="93"/>
                    </a:cubicBezTo>
                    <a:cubicBezTo>
                      <a:pt x="73" y="88"/>
                      <a:pt x="71" y="84"/>
                      <a:pt x="67" y="81"/>
                    </a:cubicBezTo>
                    <a:cubicBezTo>
                      <a:pt x="64" y="78"/>
                      <a:pt x="56" y="75"/>
                      <a:pt x="43" y="72"/>
                    </a:cubicBezTo>
                    <a:lnTo>
                      <a:pt x="36" y="71"/>
                    </a:lnTo>
                    <a:cubicBezTo>
                      <a:pt x="24" y="68"/>
                      <a:pt x="15" y="64"/>
                      <a:pt x="9" y="58"/>
                    </a:cubicBezTo>
                    <a:cubicBezTo>
                      <a:pt x="3" y="53"/>
                      <a:pt x="1" y="45"/>
                      <a:pt x="1" y="36"/>
                    </a:cubicBezTo>
                    <a:cubicBezTo>
                      <a:pt x="1" y="24"/>
                      <a:pt x="5" y="15"/>
                      <a:pt x="13" y="9"/>
                    </a:cubicBezTo>
                    <a:cubicBezTo>
                      <a:pt x="21" y="3"/>
                      <a:pt x="33" y="0"/>
                      <a:pt x="48" y="0"/>
                    </a:cubicBezTo>
                    <a:cubicBezTo>
                      <a:pt x="55" y="0"/>
                      <a:pt x="62" y="0"/>
                      <a:pt x="69" y="1"/>
                    </a:cubicBezTo>
                    <a:cubicBezTo>
                      <a:pt x="76" y="2"/>
                      <a:pt x="82" y="4"/>
                      <a:pt x="87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Line 206">
              <a:extLst>
                <a:ext uri="{FF2B5EF4-FFF2-40B4-BE49-F238E27FC236}">
                  <a16:creationId xmlns:a16="http://schemas.microsoft.com/office/drawing/2014/main" id="{5A84217C-AD36-4084-AAF9-14BC9F90B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2" y="1466"/>
              <a:ext cx="0" cy="16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7">
              <a:extLst>
                <a:ext uri="{FF2B5EF4-FFF2-40B4-BE49-F238E27FC236}">
                  <a16:creationId xmlns:a16="http://schemas.microsoft.com/office/drawing/2014/main" id="{CFC2F3C4-71AE-4B7B-82DB-38243C45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" y="1551"/>
              <a:ext cx="43" cy="76"/>
            </a:xfrm>
            <a:custGeom>
              <a:avLst/>
              <a:gdLst>
                <a:gd name="T0" fmla="*/ 57 w 115"/>
                <a:gd name="T1" fmla="*/ 58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8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08">
              <a:extLst>
                <a:ext uri="{FF2B5EF4-FFF2-40B4-BE49-F238E27FC236}">
                  <a16:creationId xmlns:a16="http://schemas.microsoft.com/office/drawing/2014/main" id="{3957BFAE-26EE-4853-A779-2ADACE681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9" y="1462"/>
              <a:ext cx="0" cy="16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9">
              <a:extLst>
                <a:ext uri="{FF2B5EF4-FFF2-40B4-BE49-F238E27FC236}">
                  <a16:creationId xmlns:a16="http://schemas.microsoft.com/office/drawing/2014/main" id="{41202605-8D17-4ADD-9687-9154E3E2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1548"/>
              <a:ext cx="43" cy="75"/>
            </a:xfrm>
            <a:custGeom>
              <a:avLst/>
              <a:gdLst>
                <a:gd name="T0" fmla="*/ 57 w 115"/>
                <a:gd name="T1" fmla="*/ 58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8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0">
              <a:extLst>
                <a:ext uri="{FF2B5EF4-FFF2-40B4-BE49-F238E27FC236}">
                  <a16:creationId xmlns:a16="http://schemas.microsoft.com/office/drawing/2014/main" id="{977AB80C-3C89-4237-B1AF-452BDCB77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466"/>
              <a:ext cx="0" cy="162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4BF9DBBD-56B0-49AD-8E83-A1D14490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552"/>
              <a:ext cx="43" cy="76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2">
              <a:extLst>
                <a:ext uri="{FF2B5EF4-FFF2-40B4-BE49-F238E27FC236}">
                  <a16:creationId xmlns:a16="http://schemas.microsoft.com/office/drawing/2014/main" id="{8B3B7715-5EE2-4E28-92CC-651E15B0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2113"/>
              <a:ext cx="514" cy="47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3">
              <a:extLst>
                <a:ext uri="{FF2B5EF4-FFF2-40B4-BE49-F238E27FC236}">
                  <a16:creationId xmlns:a16="http://schemas.microsoft.com/office/drawing/2014/main" id="{26C3701A-B193-4324-A33C-BEFA7471B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" y="2190"/>
              <a:ext cx="515" cy="47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4">
              <a:extLst>
                <a:ext uri="{FF2B5EF4-FFF2-40B4-BE49-F238E27FC236}">
                  <a16:creationId xmlns:a16="http://schemas.microsoft.com/office/drawing/2014/main" id="{D760503C-1F51-4EA0-849E-D42614C84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" y="2255"/>
              <a:ext cx="515" cy="47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5">
              <a:extLst>
                <a:ext uri="{FF2B5EF4-FFF2-40B4-BE49-F238E27FC236}">
                  <a16:creationId xmlns:a16="http://schemas.microsoft.com/office/drawing/2014/main" id="{E56DD8CD-F0BE-426E-943B-CBEBEB42A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2388"/>
              <a:ext cx="8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id="{15434929-DFFB-463B-9B4E-00F98130D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2403"/>
              <a:ext cx="39" cy="47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2 h 126"/>
                <a:gd name="T8" fmla="*/ 76 w 103"/>
                <a:gd name="T9" fmla="*/ 26 h 126"/>
                <a:gd name="T10" fmla="*/ 55 w 103"/>
                <a:gd name="T11" fmla="*/ 17 h 126"/>
                <a:gd name="T12" fmla="*/ 29 w 103"/>
                <a:gd name="T13" fmla="*/ 28 h 126"/>
                <a:gd name="T14" fmla="*/ 20 w 103"/>
                <a:gd name="T15" fmla="*/ 56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5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2"/>
                  </a:lnTo>
                  <a:cubicBezTo>
                    <a:pt x="83" y="41"/>
                    <a:pt x="80" y="32"/>
                    <a:pt x="76" y="26"/>
                  </a:cubicBezTo>
                  <a:cubicBezTo>
                    <a:pt x="71" y="20"/>
                    <a:pt x="64" y="17"/>
                    <a:pt x="55" y="17"/>
                  </a:cubicBezTo>
                  <a:cubicBezTo>
                    <a:pt x="44" y="17"/>
                    <a:pt x="36" y="21"/>
                    <a:pt x="29" y="28"/>
                  </a:cubicBezTo>
                  <a:cubicBezTo>
                    <a:pt x="23" y="35"/>
                    <a:pt x="20" y="44"/>
                    <a:pt x="20" y="56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4"/>
                    <a:pt x="30" y="9"/>
                    <a:pt x="37" y="5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4"/>
                    <a:pt x="92" y="13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id="{FDDC3153-2CB2-4E1B-95F7-AFD5D0D34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2391"/>
              <a:ext cx="29" cy="59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0 h 158"/>
                <a:gd name="T8" fmla="*/ 35 w 77"/>
                <a:gd name="T9" fmla="*/ 50 h 158"/>
                <a:gd name="T10" fmla="*/ 35 w 77"/>
                <a:gd name="T11" fmla="*/ 117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7 h 158"/>
                <a:gd name="T26" fmla="*/ 15 w 77"/>
                <a:gd name="T27" fmla="*/ 50 h 158"/>
                <a:gd name="T28" fmla="*/ 0 w 77"/>
                <a:gd name="T29" fmla="*/ 50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0"/>
                  </a:lnTo>
                  <a:lnTo>
                    <a:pt x="35" y="50"/>
                  </a:lnTo>
                  <a:lnTo>
                    <a:pt x="35" y="117"/>
                  </a:lnTo>
                  <a:cubicBezTo>
                    <a:pt x="35" y="127"/>
                    <a:pt x="36" y="134"/>
                    <a:pt x="39" y="137"/>
                  </a:cubicBezTo>
                  <a:cubicBezTo>
                    <a:pt x="42" y="139"/>
                    <a:pt x="47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0" y="158"/>
                    <a:pt x="30" y="155"/>
                    <a:pt x="24" y="149"/>
                  </a:cubicBezTo>
                  <a:cubicBezTo>
                    <a:pt x="18" y="143"/>
                    <a:pt x="15" y="133"/>
                    <a:pt x="15" y="117"/>
                  </a:cubicBezTo>
                  <a:lnTo>
                    <a:pt x="15" y="5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8">
              <a:extLst>
                <a:ext uri="{FF2B5EF4-FFF2-40B4-BE49-F238E27FC236}">
                  <a16:creationId xmlns:a16="http://schemas.microsoft.com/office/drawing/2014/main" id="{FB72B023-3218-4680-A01B-8DD38BF1B1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7" y="2403"/>
              <a:ext cx="43" cy="48"/>
            </a:xfrm>
            <a:custGeom>
              <a:avLst/>
              <a:gdLst>
                <a:gd name="T0" fmla="*/ 115 w 115"/>
                <a:gd name="T1" fmla="*/ 59 h 129"/>
                <a:gd name="T2" fmla="*/ 115 w 115"/>
                <a:gd name="T3" fmla="*/ 69 h 129"/>
                <a:gd name="T4" fmla="*/ 22 w 115"/>
                <a:gd name="T5" fmla="*/ 69 h 129"/>
                <a:gd name="T6" fmla="*/ 34 w 115"/>
                <a:gd name="T7" fmla="*/ 101 h 129"/>
                <a:gd name="T8" fmla="*/ 66 w 115"/>
                <a:gd name="T9" fmla="*/ 112 h 129"/>
                <a:gd name="T10" fmla="*/ 88 w 115"/>
                <a:gd name="T11" fmla="*/ 109 h 129"/>
                <a:gd name="T12" fmla="*/ 110 w 115"/>
                <a:gd name="T13" fmla="*/ 100 h 129"/>
                <a:gd name="T14" fmla="*/ 110 w 115"/>
                <a:gd name="T15" fmla="*/ 120 h 129"/>
                <a:gd name="T16" fmla="*/ 87 w 115"/>
                <a:gd name="T17" fmla="*/ 127 h 129"/>
                <a:gd name="T18" fmla="*/ 64 w 115"/>
                <a:gd name="T19" fmla="*/ 129 h 129"/>
                <a:gd name="T20" fmla="*/ 18 w 115"/>
                <a:gd name="T21" fmla="*/ 112 h 129"/>
                <a:gd name="T22" fmla="*/ 0 w 115"/>
                <a:gd name="T23" fmla="*/ 66 h 129"/>
                <a:gd name="T24" fmla="*/ 17 w 115"/>
                <a:gd name="T25" fmla="*/ 18 h 129"/>
                <a:gd name="T26" fmla="*/ 61 w 115"/>
                <a:gd name="T27" fmla="*/ 0 h 129"/>
                <a:gd name="T28" fmla="*/ 100 w 115"/>
                <a:gd name="T29" fmla="*/ 16 h 129"/>
                <a:gd name="T30" fmla="*/ 115 w 115"/>
                <a:gd name="T31" fmla="*/ 59 h 129"/>
                <a:gd name="T32" fmla="*/ 94 w 115"/>
                <a:gd name="T33" fmla="*/ 53 h 129"/>
                <a:gd name="T34" fmla="*/ 85 w 115"/>
                <a:gd name="T35" fmla="*/ 27 h 129"/>
                <a:gd name="T36" fmla="*/ 61 w 115"/>
                <a:gd name="T37" fmla="*/ 17 h 129"/>
                <a:gd name="T38" fmla="*/ 34 w 115"/>
                <a:gd name="T39" fmla="*/ 27 h 129"/>
                <a:gd name="T40" fmla="*/ 22 w 115"/>
                <a:gd name="T41" fmla="*/ 53 h 129"/>
                <a:gd name="T42" fmla="*/ 94 w 115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29">
                  <a:moveTo>
                    <a:pt x="115" y="59"/>
                  </a:moveTo>
                  <a:lnTo>
                    <a:pt x="115" y="69"/>
                  </a:lnTo>
                  <a:lnTo>
                    <a:pt x="22" y="69"/>
                  </a:lnTo>
                  <a:cubicBezTo>
                    <a:pt x="22" y="83"/>
                    <a:pt x="27" y="94"/>
                    <a:pt x="34" y="101"/>
                  </a:cubicBezTo>
                  <a:cubicBezTo>
                    <a:pt x="42" y="108"/>
                    <a:pt x="52" y="112"/>
                    <a:pt x="66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3" y="104"/>
                    <a:pt x="110" y="100"/>
                  </a:cubicBezTo>
                  <a:lnTo>
                    <a:pt x="110" y="120"/>
                  </a:lnTo>
                  <a:cubicBezTo>
                    <a:pt x="103" y="123"/>
                    <a:pt x="95" y="125"/>
                    <a:pt x="87" y="127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5" y="129"/>
                    <a:pt x="29" y="123"/>
                    <a:pt x="18" y="112"/>
                  </a:cubicBezTo>
                  <a:cubicBezTo>
                    <a:pt x="6" y="100"/>
                    <a:pt x="0" y="85"/>
                    <a:pt x="0" y="66"/>
                  </a:cubicBezTo>
                  <a:cubicBezTo>
                    <a:pt x="0" y="45"/>
                    <a:pt x="6" y="29"/>
                    <a:pt x="17" y="18"/>
                  </a:cubicBezTo>
                  <a:cubicBezTo>
                    <a:pt x="28" y="6"/>
                    <a:pt x="42" y="0"/>
                    <a:pt x="61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10" y="26"/>
                    <a:pt x="115" y="41"/>
                    <a:pt x="115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3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50" y="17"/>
                    <a:pt x="41" y="20"/>
                    <a:pt x="34" y="27"/>
                  </a:cubicBezTo>
                  <a:cubicBezTo>
                    <a:pt x="27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9">
              <a:extLst>
                <a:ext uri="{FF2B5EF4-FFF2-40B4-BE49-F238E27FC236}">
                  <a16:creationId xmlns:a16="http://schemas.microsoft.com/office/drawing/2014/main" id="{BAF047F2-D276-4153-AE42-C89CE96B00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" y="2403"/>
              <a:ext cx="42" cy="65"/>
            </a:xfrm>
            <a:custGeom>
              <a:avLst/>
              <a:gdLst>
                <a:gd name="T0" fmla="*/ 90 w 110"/>
                <a:gd name="T1" fmla="*/ 63 h 173"/>
                <a:gd name="T2" fmla="*/ 81 w 110"/>
                <a:gd name="T3" fmla="*/ 29 h 173"/>
                <a:gd name="T4" fmla="*/ 55 w 110"/>
                <a:gd name="T5" fmla="*/ 17 h 173"/>
                <a:gd name="T6" fmla="*/ 30 w 110"/>
                <a:gd name="T7" fmla="*/ 29 h 173"/>
                <a:gd name="T8" fmla="*/ 21 w 110"/>
                <a:gd name="T9" fmla="*/ 63 h 173"/>
                <a:gd name="T10" fmla="*/ 30 w 110"/>
                <a:gd name="T11" fmla="*/ 97 h 173"/>
                <a:gd name="T12" fmla="*/ 55 w 110"/>
                <a:gd name="T13" fmla="*/ 109 h 173"/>
                <a:gd name="T14" fmla="*/ 81 w 110"/>
                <a:gd name="T15" fmla="*/ 97 h 173"/>
                <a:gd name="T16" fmla="*/ 90 w 110"/>
                <a:gd name="T17" fmla="*/ 63 h 173"/>
                <a:gd name="T18" fmla="*/ 110 w 110"/>
                <a:gd name="T19" fmla="*/ 111 h 173"/>
                <a:gd name="T20" fmla="*/ 96 w 110"/>
                <a:gd name="T21" fmla="*/ 157 h 173"/>
                <a:gd name="T22" fmla="*/ 53 w 110"/>
                <a:gd name="T23" fmla="*/ 173 h 173"/>
                <a:gd name="T24" fmla="*/ 33 w 110"/>
                <a:gd name="T25" fmla="*/ 171 h 173"/>
                <a:gd name="T26" fmla="*/ 15 w 110"/>
                <a:gd name="T27" fmla="*/ 166 h 173"/>
                <a:gd name="T28" fmla="*/ 15 w 110"/>
                <a:gd name="T29" fmla="*/ 146 h 173"/>
                <a:gd name="T30" fmla="*/ 32 w 110"/>
                <a:gd name="T31" fmla="*/ 154 h 173"/>
                <a:gd name="T32" fmla="*/ 50 w 110"/>
                <a:gd name="T33" fmla="*/ 156 h 173"/>
                <a:gd name="T34" fmla="*/ 80 w 110"/>
                <a:gd name="T35" fmla="*/ 145 h 173"/>
                <a:gd name="T36" fmla="*/ 90 w 110"/>
                <a:gd name="T37" fmla="*/ 114 h 173"/>
                <a:gd name="T38" fmla="*/ 90 w 110"/>
                <a:gd name="T39" fmla="*/ 104 h 173"/>
                <a:gd name="T40" fmla="*/ 74 w 110"/>
                <a:gd name="T41" fmla="*/ 120 h 173"/>
                <a:gd name="T42" fmla="*/ 50 w 110"/>
                <a:gd name="T43" fmla="*/ 126 h 173"/>
                <a:gd name="T44" fmla="*/ 14 w 110"/>
                <a:gd name="T45" fmla="*/ 109 h 173"/>
                <a:gd name="T46" fmla="*/ 0 w 110"/>
                <a:gd name="T47" fmla="*/ 63 h 173"/>
                <a:gd name="T48" fmla="*/ 14 w 110"/>
                <a:gd name="T49" fmla="*/ 17 h 173"/>
                <a:gd name="T50" fmla="*/ 50 w 110"/>
                <a:gd name="T51" fmla="*/ 0 h 173"/>
                <a:gd name="T52" fmla="*/ 74 w 110"/>
                <a:gd name="T53" fmla="*/ 5 h 173"/>
                <a:gd name="T54" fmla="*/ 90 w 110"/>
                <a:gd name="T55" fmla="*/ 21 h 173"/>
                <a:gd name="T56" fmla="*/ 90 w 110"/>
                <a:gd name="T57" fmla="*/ 3 h 173"/>
                <a:gd name="T58" fmla="*/ 110 w 110"/>
                <a:gd name="T59" fmla="*/ 3 h 173"/>
                <a:gd name="T60" fmla="*/ 110 w 110"/>
                <a:gd name="T61" fmla="*/ 1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73">
                  <a:moveTo>
                    <a:pt x="90" y="63"/>
                  </a:moveTo>
                  <a:cubicBezTo>
                    <a:pt x="90" y="48"/>
                    <a:pt x="87" y="37"/>
                    <a:pt x="81" y="29"/>
                  </a:cubicBezTo>
                  <a:cubicBezTo>
                    <a:pt x="75" y="21"/>
                    <a:pt x="66" y="17"/>
                    <a:pt x="55" y="17"/>
                  </a:cubicBezTo>
                  <a:cubicBezTo>
                    <a:pt x="44" y="17"/>
                    <a:pt x="36" y="21"/>
                    <a:pt x="30" y="29"/>
                  </a:cubicBezTo>
                  <a:cubicBezTo>
                    <a:pt x="24" y="37"/>
                    <a:pt x="21" y="48"/>
                    <a:pt x="21" y="63"/>
                  </a:cubicBezTo>
                  <a:cubicBezTo>
                    <a:pt x="21" y="77"/>
                    <a:pt x="24" y="89"/>
                    <a:pt x="30" y="97"/>
                  </a:cubicBezTo>
                  <a:cubicBezTo>
                    <a:pt x="36" y="105"/>
                    <a:pt x="44" y="109"/>
                    <a:pt x="55" y="109"/>
                  </a:cubicBezTo>
                  <a:cubicBezTo>
                    <a:pt x="66" y="109"/>
                    <a:pt x="75" y="105"/>
                    <a:pt x="81" y="97"/>
                  </a:cubicBezTo>
                  <a:cubicBezTo>
                    <a:pt x="87" y="89"/>
                    <a:pt x="90" y="77"/>
                    <a:pt x="90" y="63"/>
                  </a:cubicBezTo>
                  <a:close/>
                  <a:moveTo>
                    <a:pt x="110" y="111"/>
                  </a:moveTo>
                  <a:cubicBezTo>
                    <a:pt x="110" y="131"/>
                    <a:pt x="105" y="147"/>
                    <a:pt x="96" y="157"/>
                  </a:cubicBezTo>
                  <a:cubicBezTo>
                    <a:pt x="87" y="167"/>
                    <a:pt x="72" y="173"/>
                    <a:pt x="53" y="173"/>
                  </a:cubicBezTo>
                  <a:cubicBezTo>
                    <a:pt x="46" y="173"/>
                    <a:pt x="39" y="172"/>
                    <a:pt x="33" y="171"/>
                  </a:cubicBezTo>
                  <a:cubicBezTo>
                    <a:pt x="27" y="170"/>
                    <a:pt x="21" y="168"/>
                    <a:pt x="15" y="166"/>
                  </a:cubicBezTo>
                  <a:lnTo>
                    <a:pt x="15" y="146"/>
                  </a:lnTo>
                  <a:cubicBezTo>
                    <a:pt x="21" y="150"/>
                    <a:pt x="27" y="152"/>
                    <a:pt x="32" y="154"/>
                  </a:cubicBezTo>
                  <a:cubicBezTo>
                    <a:pt x="38" y="155"/>
                    <a:pt x="44" y="156"/>
                    <a:pt x="50" y="156"/>
                  </a:cubicBezTo>
                  <a:cubicBezTo>
                    <a:pt x="63" y="156"/>
                    <a:pt x="73" y="152"/>
                    <a:pt x="80" y="145"/>
                  </a:cubicBezTo>
                  <a:cubicBezTo>
                    <a:pt x="86" y="139"/>
                    <a:pt x="90" y="128"/>
                    <a:pt x="90" y="114"/>
                  </a:cubicBezTo>
                  <a:lnTo>
                    <a:pt x="90" y="104"/>
                  </a:lnTo>
                  <a:cubicBezTo>
                    <a:pt x="85" y="111"/>
                    <a:pt x="80" y="117"/>
                    <a:pt x="74" y="120"/>
                  </a:cubicBezTo>
                  <a:cubicBezTo>
                    <a:pt x="67" y="124"/>
                    <a:pt x="59" y="126"/>
                    <a:pt x="50" y="126"/>
                  </a:cubicBezTo>
                  <a:cubicBezTo>
                    <a:pt x="35" y="126"/>
                    <a:pt x="23" y="120"/>
                    <a:pt x="14" y="109"/>
                  </a:cubicBezTo>
                  <a:cubicBezTo>
                    <a:pt x="5" y="97"/>
                    <a:pt x="0" y="82"/>
                    <a:pt x="0" y="63"/>
                  </a:cubicBezTo>
                  <a:cubicBezTo>
                    <a:pt x="0" y="44"/>
                    <a:pt x="5" y="29"/>
                    <a:pt x="14" y="17"/>
                  </a:cubicBezTo>
                  <a:cubicBezTo>
                    <a:pt x="23" y="6"/>
                    <a:pt x="35" y="0"/>
                    <a:pt x="50" y="0"/>
                  </a:cubicBezTo>
                  <a:cubicBezTo>
                    <a:pt x="59" y="0"/>
                    <a:pt x="67" y="2"/>
                    <a:pt x="74" y="5"/>
                  </a:cubicBezTo>
                  <a:cubicBezTo>
                    <a:pt x="80" y="9"/>
                    <a:pt x="85" y="14"/>
                    <a:pt x="90" y="21"/>
                  </a:cubicBezTo>
                  <a:lnTo>
                    <a:pt x="90" y="3"/>
                  </a:lnTo>
                  <a:lnTo>
                    <a:pt x="110" y="3"/>
                  </a:lnTo>
                  <a:lnTo>
                    <a:pt x="11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0">
              <a:extLst>
                <a:ext uri="{FF2B5EF4-FFF2-40B4-BE49-F238E27FC236}">
                  <a16:creationId xmlns:a16="http://schemas.microsoft.com/office/drawing/2014/main" id="{AE02DA2C-71EF-4126-8E8C-CFDA36C0C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3" y="2403"/>
              <a:ext cx="43" cy="48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3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0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7 h 129"/>
                <a:gd name="T40" fmla="*/ 21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3" y="101"/>
                  </a:cubicBezTo>
                  <a:cubicBezTo>
                    <a:pt x="41" y="108"/>
                    <a:pt x="51" y="112"/>
                    <a:pt x="65" y="112"/>
                  </a:cubicBezTo>
                  <a:cubicBezTo>
                    <a:pt x="73" y="112"/>
                    <a:pt x="80" y="111"/>
                    <a:pt x="87" y="109"/>
                  </a:cubicBezTo>
                  <a:cubicBezTo>
                    <a:pt x="95" y="107"/>
                    <a:pt x="102" y="104"/>
                    <a:pt x="109" y="100"/>
                  </a:cubicBezTo>
                  <a:lnTo>
                    <a:pt x="109" y="120"/>
                  </a:lnTo>
                  <a:cubicBezTo>
                    <a:pt x="102" y="123"/>
                    <a:pt x="94" y="125"/>
                    <a:pt x="87" y="127"/>
                  </a:cubicBezTo>
                  <a:cubicBezTo>
                    <a:pt x="79" y="128"/>
                    <a:pt x="71" y="129"/>
                    <a:pt x="64" y="129"/>
                  </a:cubicBezTo>
                  <a:cubicBezTo>
                    <a:pt x="44" y="129"/>
                    <a:pt x="28" y="123"/>
                    <a:pt x="17" y="112"/>
                  </a:cubicBezTo>
                  <a:cubicBezTo>
                    <a:pt x="5" y="100"/>
                    <a:pt x="0" y="85"/>
                    <a:pt x="0" y="66"/>
                  </a:cubicBezTo>
                  <a:cubicBezTo>
                    <a:pt x="0" y="45"/>
                    <a:pt x="5" y="29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99" y="16"/>
                  </a:cubicBezTo>
                  <a:cubicBezTo>
                    <a:pt x="109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3" y="42"/>
                    <a:pt x="90" y="33"/>
                    <a:pt x="84" y="27"/>
                  </a:cubicBezTo>
                  <a:cubicBezTo>
                    <a:pt x="78" y="20"/>
                    <a:pt x="70" y="17"/>
                    <a:pt x="60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6" y="33"/>
                    <a:pt x="22" y="42"/>
                    <a:pt x="21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1">
              <a:extLst>
                <a:ext uri="{FF2B5EF4-FFF2-40B4-BE49-F238E27FC236}">
                  <a16:creationId xmlns:a16="http://schemas.microsoft.com/office/drawing/2014/main" id="{92E17EB9-ADFB-4BD2-A685-8FC873B02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2403"/>
              <a:ext cx="27" cy="47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30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5 h 126"/>
                <a:gd name="T22" fmla="*/ 62 w 72"/>
                <a:gd name="T23" fmla="*/ 0 h 126"/>
                <a:gd name="T24" fmla="*/ 67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0"/>
                    <a:pt x="67" y="19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5" y="18"/>
                    <a:pt x="36" y="22"/>
                    <a:pt x="30" y="29"/>
                  </a:cubicBezTo>
                  <a:cubicBezTo>
                    <a:pt x="24" y="36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4"/>
                    <a:pt x="30" y="9"/>
                    <a:pt x="37" y="5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3" y="0"/>
                    <a:pt x="65" y="0"/>
                    <a:pt x="67" y="0"/>
                  </a:cubicBezTo>
                  <a:cubicBezTo>
                    <a:pt x="68" y="0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C09C739E-7C6E-4852-8656-FA21F915C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1" y="2494"/>
              <a:ext cx="57" cy="62"/>
            </a:xfrm>
            <a:custGeom>
              <a:avLst/>
              <a:gdLst>
                <a:gd name="T0" fmla="*/ 75 w 150"/>
                <a:gd name="T1" fmla="*/ 22 h 164"/>
                <a:gd name="T2" fmla="*/ 45 w 150"/>
                <a:gd name="T3" fmla="*/ 104 h 164"/>
                <a:gd name="T4" fmla="*/ 105 w 150"/>
                <a:gd name="T5" fmla="*/ 104 h 164"/>
                <a:gd name="T6" fmla="*/ 75 w 150"/>
                <a:gd name="T7" fmla="*/ 22 h 164"/>
                <a:gd name="T8" fmla="*/ 62 w 150"/>
                <a:gd name="T9" fmla="*/ 0 h 164"/>
                <a:gd name="T10" fmla="*/ 87 w 150"/>
                <a:gd name="T11" fmla="*/ 0 h 164"/>
                <a:gd name="T12" fmla="*/ 150 w 150"/>
                <a:gd name="T13" fmla="*/ 164 h 164"/>
                <a:gd name="T14" fmla="*/ 127 w 150"/>
                <a:gd name="T15" fmla="*/ 164 h 164"/>
                <a:gd name="T16" fmla="*/ 112 w 150"/>
                <a:gd name="T17" fmla="*/ 122 h 164"/>
                <a:gd name="T18" fmla="*/ 38 w 150"/>
                <a:gd name="T19" fmla="*/ 122 h 164"/>
                <a:gd name="T20" fmla="*/ 23 w 150"/>
                <a:gd name="T21" fmla="*/ 164 h 164"/>
                <a:gd name="T22" fmla="*/ 0 w 150"/>
                <a:gd name="T23" fmla="*/ 164 h 164"/>
                <a:gd name="T24" fmla="*/ 62 w 150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4">
                  <a:moveTo>
                    <a:pt x="75" y="22"/>
                  </a:moveTo>
                  <a:lnTo>
                    <a:pt x="45" y="104"/>
                  </a:lnTo>
                  <a:lnTo>
                    <a:pt x="105" y="104"/>
                  </a:lnTo>
                  <a:lnTo>
                    <a:pt x="75" y="22"/>
                  </a:lnTo>
                  <a:close/>
                  <a:moveTo>
                    <a:pt x="62" y="0"/>
                  </a:moveTo>
                  <a:lnTo>
                    <a:pt x="87" y="0"/>
                  </a:lnTo>
                  <a:lnTo>
                    <a:pt x="150" y="164"/>
                  </a:lnTo>
                  <a:lnTo>
                    <a:pt x="127" y="164"/>
                  </a:lnTo>
                  <a:lnTo>
                    <a:pt x="112" y="122"/>
                  </a:lnTo>
                  <a:lnTo>
                    <a:pt x="38" y="122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3">
              <a:extLst>
                <a:ext uri="{FF2B5EF4-FFF2-40B4-BE49-F238E27FC236}">
                  <a16:creationId xmlns:a16="http://schemas.microsoft.com/office/drawing/2014/main" id="{1E65DF85-9034-435C-B584-941EE8E1C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2494"/>
              <a:ext cx="38" cy="62"/>
            </a:xfrm>
            <a:custGeom>
              <a:avLst/>
              <a:gdLst>
                <a:gd name="T0" fmla="*/ 0 w 102"/>
                <a:gd name="T1" fmla="*/ 0 h 164"/>
                <a:gd name="T2" fmla="*/ 22 w 102"/>
                <a:gd name="T3" fmla="*/ 0 h 164"/>
                <a:gd name="T4" fmla="*/ 22 w 102"/>
                <a:gd name="T5" fmla="*/ 145 h 164"/>
                <a:gd name="T6" fmla="*/ 102 w 102"/>
                <a:gd name="T7" fmla="*/ 145 h 164"/>
                <a:gd name="T8" fmla="*/ 102 w 102"/>
                <a:gd name="T9" fmla="*/ 164 h 164"/>
                <a:gd name="T10" fmla="*/ 0 w 102"/>
                <a:gd name="T11" fmla="*/ 164 h 164"/>
                <a:gd name="T12" fmla="*/ 0 w 102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64">
                  <a:moveTo>
                    <a:pt x="0" y="0"/>
                  </a:moveTo>
                  <a:lnTo>
                    <a:pt x="22" y="0"/>
                  </a:lnTo>
                  <a:lnTo>
                    <a:pt x="22" y="145"/>
                  </a:lnTo>
                  <a:lnTo>
                    <a:pt x="102" y="145"/>
                  </a:lnTo>
                  <a:lnTo>
                    <a:pt x="102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4">
              <a:extLst>
                <a:ext uri="{FF2B5EF4-FFF2-40B4-BE49-F238E27FC236}">
                  <a16:creationId xmlns:a16="http://schemas.microsoft.com/office/drawing/2014/main" id="{5F0FBD77-97FE-460E-B5D9-1ECDB42B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494"/>
              <a:ext cx="47" cy="63"/>
            </a:xfrm>
            <a:custGeom>
              <a:avLst/>
              <a:gdLst>
                <a:gd name="T0" fmla="*/ 0 w 126"/>
                <a:gd name="T1" fmla="*/ 0 h 167"/>
                <a:gd name="T2" fmla="*/ 23 w 126"/>
                <a:gd name="T3" fmla="*/ 0 h 167"/>
                <a:gd name="T4" fmla="*/ 23 w 126"/>
                <a:gd name="T5" fmla="*/ 100 h 167"/>
                <a:gd name="T6" fmla="*/ 32 w 126"/>
                <a:gd name="T7" fmla="*/ 138 h 167"/>
                <a:gd name="T8" fmla="*/ 63 w 126"/>
                <a:gd name="T9" fmla="*/ 149 h 167"/>
                <a:gd name="T10" fmla="*/ 94 w 126"/>
                <a:gd name="T11" fmla="*/ 138 h 167"/>
                <a:gd name="T12" fmla="*/ 104 w 126"/>
                <a:gd name="T13" fmla="*/ 100 h 167"/>
                <a:gd name="T14" fmla="*/ 104 w 126"/>
                <a:gd name="T15" fmla="*/ 0 h 167"/>
                <a:gd name="T16" fmla="*/ 126 w 126"/>
                <a:gd name="T17" fmla="*/ 0 h 167"/>
                <a:gd name="T18" fmla="*/ 126 w 126"/>
                <a:gd name="T19" fmla="*/ 102 h 167"/>
                <a:gd name="T20" fmla="*/ 110 w 126"/>
                <a:gd name="T21" fmla="*/ 151 h 167"/>
                <a:gd name="T22" fmla="*/ 63 w 126"/>
                <a:gd name="T23" fmla="*/ 167 h 167"/>
                <a:gd name="T24" fmla="*/ 16 w 126"/>
                <a:gd name="T25" fmla="*/ 151 h 167"/>
                <a:gd name="T26" fmla="*/ 0 w 126"/>
                <a:gd name="T27" fmla="*/ 102 h 167"/>
                <a:gd name="T28" fmla="*/ 0 w 126"/>
                <a:gd name="T2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67">
                  <a:moveTo>
                    <a:pt x="0" y="0"/>
                  </a:moveTo>
                  <a:lnTo>
                    <a:pt x="23" y="0"/>
                  </a:lnTo>
                  <a:lnTo>
                    <a:pt x="23" y="100"/>
                  </a:lnTo>
                  <a:cubicBezTo>
                    <a:pt x="23" y="117"/>
                    <a:pt x="26" y="130"/>
                    <a:pt x="32" y="138"/>
                  </a:cubicBezTo>
                  <a:cubicBezTo>
                    <a:pt x="39" y="145"/>
                    <a:pt x="49" y="149"/>
                    <a:pt x="63" y="149"/>
                  </a:cubicBezTo>
                  <a:cubicBezTo>
                    <a:pt x="78" y="149"/>
                    <a:pt x="88" y="145"/>
                    <a:pt x="94" y="138"/>
                  </a:cubicBezTo>
                  <a:cubicBezTo>
                    <a:pt x="101" y="130"/>
                    <a:pt x="104" y="117"/>
                    <a:pt x="104" y="100"/>
                  </a:cubicBezTo>
                  <a:lnTo>
                    <a:pt x="104" y="0"/>
                  </a:lnTo>
                  <a:lnTo>
                    <a:pt x="126" y="0"/>
                  </a:lnTo>
                  <a:lnTo>
                    <a:pt x="126" y="102"/>
                  </a:lnTo>
                  <a:cubicBezTo>
                    <a:pt x="126" y="124"/>
                    <a:pt x="121" y="140"/>
                    <a:pt x="110" y="151"/>
                  </a:cubicBezTo>
                  <a:cubicBezTo>
                    <a:pt x="100" y="162"/>
                    <a:pt x="84" y="167"/>
                    <a:pt x="63" y="167"/>
                  </a:cubicBezTo>
                  <a:cubicBezTo>
                    <a:pt x="43" y="167"/>
                    <a:pt x="27" y="162"/>
                    <a:pt x="16" y="151"/>
                  </a:cubicBezTo>
                  <a:cubicBezTo>
                    <a:pt x="6" y="140"/>
                    <a:pt x="0" y="124"/>
                    <a:pt x="0" y="1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5">
              <a:extLst>
                <a:ext uri="{FF2B5EF4-FFF2-40B4-BE49-F238E27FC236}">
                  <a16:creationId xmlns:a16="http://schemas.microsoft.com/office/drawing/2014/main" id="{42D75904-988D-4C67-BF81-DA390A025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09"/>
              <a:ext cx="36" cy="48"/>
            </a:xfrm>
            <a:custGeom>
              <a:avLst/>
              <a:gdLst>
                <a:gd name="T0" fmla="*/ 87 w 94"/>
                <a:gd name="T1" fmla="*/ 7 h 129"/>
                <a:gd name="T2" fmla="*/ 87 w 94"/>
                <a:gd name="T3" fmla="*/ 26 h 129"/>
                <a:gd name="T4" fmla="*/ 69 w 94"/>
                <a:gd name="T5" fmla="*/ 19 h 129"/>
                <a:gd name="T6" fmla="*/ 50 w 94"/>
                <a:gd name="T7" fmla="*/ 17 h 129"/>
                <a:gd name="T8" fmla="*/ 28 w 94"/>
                <a:gd name="T9" fmla="*/ 22 h 129"/>
                <a:gd name="T10" fmla="*/ 20 w 94"/>
                <a:gd name="T11" fmla="*/ 35 h 129"/>
                <a:gd name="T12" fmla="*/ 26 w 94"/>
                <a:gd name="T13" fmla="*/ 47 h 129"/>
                <a:gd name="T14" fmla="*/ 47 w 94"/>
                <a:gd name="T15" fmla="*/ 54 h 129"/>
                <a:gd name="T16" fmla="*/ 54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09 h 129"/>
                <a:gd name="T34" fmla="*/ 43 w 94"/>
                <a:gd name="T35" fmla="*/ 112 h 129"/>
                <a:gd name="T36" fmla="*/ 65 w 94"/>
                <a:gd name="T37" fmla="*/ 108 h 129"/>
                <a:gd name="T38" fmla="*/ 73 w 94"/>
                <a:gd name="T39" fmla="*/ 94 h 129"/>
                <a:gd name="T40" fmla="*/ 67 w 94"/>
                <a:gd name="T41" fmla="*/ 81 h 129"/>
                <a:gd name="T42" fmla="*/ 43 w 94"/>
                <a:gd name="T43" fmla="*/ 73 h 129"/>
                <a:gd name="T44" fmla="*/ 36 w 94"/>
                <a:gd name="T45" fmla="*/ 71 h 129"/>
                <a:gd name="T46" fmla="*/ 9 w 94"/>
                <a:gd name="T47" fmla="*/ 59 h 129"/>
                <a:gd name="T48" fmla="*/ 1 w 94"/>
                <a:gd name="T49" fmla="*/ 36 h 129"/>
                <a:gd name="T50" fmla="*/ 13 w 94"/>
                <a:gd name="T51" fmla="*/ 10 h 129"/>
                <a:gd name="T52" fmla="*/ 48 w 94"/>
                <a:gd name="T53" fmla="*/ 0 h 129"/>
                <a:gd name="T54" fmla="*/ 69 w 94"/>
                <a:gd name="T55" fmla="*/ 2 h 129"/>
                <a:gd name="T56" fmla="*/ 87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7"/>
                  </a:moveTo>
                  <a:lnTo>
                    <a:pt x="87" y="26"/>
                  </a:lnTo>
                  <a:cubicBezTo>
                    <a:pt x="82" y="23"/>
                    <a:pt x="76" y="21"/>
                    <a:pt x="69" y="19"/>
                  </a:cubicBezTo>
                  <a:cubicBezTo>
                    <a:pt x="63" y="18"/>
                    <a:pt x="57" y="17"/>
                    <a:pt x="50" y="17"/>
                  </a:cubicBezTo>
                  <a:cubicBezTo>
                    <a:pt x="40" y="17"/>
                    <a:pt x="33" y="19"/>
                    <a:pt x="28" y="22"/>
                  </a:cubicBezTo>
                  <a:cubicBezTo>
                    <a:pt x="23" y="25"/>
                    <a:pt x="20" y="29"/>
                    <a:pt x="20" y="35"/>
                  </a:cubicBezTo>
                  <a:cubicBezTo>
                    <a:pt x="20" y="40"/>
                    <a:pt x="22" y="44"/>
                    <a:pt x="26" y="47"/>
                  </a:cubicBezTo>
                  <a:cubicBezTo>
                    <a:pt x="29" y="49"/>
                    <a:pt x="36" y="52"/>
                    <a:pt x="47" y="54"/>
                  </a:cubicBezTo>
                  <a:lnTo>
                    <a:pt x="54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89" y="113"/>
                    <a:pt x="80" y="119"/>
                  </a:cubicBezTo>
                  <a:cubicBezTo>
                    <a:pt x="71" y="126"/>
                    <a:pt x="59" y="129"/>
                    <a:pt x="43" y="129"/>
                  </a:cubicBezTo>
                  <a:cubicBezTo>
                    <a:pt x="36" y="129"/>
                    <a:pt x="30" y="129"/>
                    <a:pt x="22" y="127"/>
                  </a:cubicBezTo>
                  <a:cubicBezTo>
                    <a:pt x="15" y="126"/>
                    <a:pt x="8" y="124"/>
                    <a:pt x="0" y="122"/>
                  </a:cubicBezTo>
                  <a:lnTo>
                    <a:pt x="0" y="101"/>
                  </a:lnTo>
                  <a:cubicBezTo>
                    <a:pt x="7" y="105"/>
                    <a:pt x="15" y="108"/>
                    <a:pt x="22" y="109"/>
                  </a:cubicBezTo>
                  <a:cubicBezTo>
                    <a:pt x="29" y="111"/>
                    <a:pt x="36" y="112"/>
                    <a:pt x="43" y="112"/>
                  </a:cubicBezTo>
                  <a:cubicBezTo>
                    <a:pt x="53" y="112"/>
                    <a:pt x="60" y="111"/>
                    <a:pt x="65" y="108"/>
                  </a:cubicBezTo>
                  <a:cubicBezTo>
                    <a:pt x="71" y="104"/>
                    <a:pt x="73" y="100"/>
                    <a:pt x="73" y="94"/>
                  </a:cubicBezTo>
                  <a:cubicBezTo>
                    <a:pt x="73" y="88"/>
                    <a:pt x="71" y="84"/>
                    <a:pt x="67" y="81"/>
                  </a:cubicBezTo>
                  <a:cubicBezTo>
                    <a:pt x="64" y="78"/>
                    <a:pt x="56" y="75"/>
                    <a:pt x="43" y="73"/>
                  </a:cubicBezTo>
                  <a:lnTo>
                    <a:pt x="36" y="71"/>
                  </a:lnTo>
                  <a:cubicBezTo>
                    <a:pt x="24" y="68"/>
                    <a:pt x="15" y="64"/>
                    <a:pt x="9" y="59"/>
                  </a:cubicBezTo>
                  <a:cubicBezTo>
                    <a:pt x="3" y="53"/>
                    <a:pt x="1" y="46"/>
                    <a:pt x="1" y="36"/>
                  </a:cubicBezTo>
                  <a:cubicBezTo>
                    <a:pt x="1" y="25"/>
                    <a:pt x="5" y="16"/>
                    <a:pt x="13" y="10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5" y="0"/>
                    <a:pt x="62" y="1"/>
                    <a:pt x="69" y="2"/>
                  </a:cubicBezTo>
                  <a:cubicBezTo>
                    <a:pt x="76" y="3"/>
                    <a:pt x="82" y="4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26">
              <a:extLst>
                <a:ext uri="{FF2B5EF4-FFF2-40B4-BE49-F238E27FC236}">
                  <a16:creationId xmlns:a16="http://schemas.microsoft.com/office/drawing/2014/main" id="{8BF68FA5-9A42-4FC5-878E-9ADFD24C1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6" y="1880"/>
              <a:ext cx="0" cy="231"/>
            </a:xfrm>
            <a:prstGeom prst="line">
              <a:avLst/>
            </a:prstGeom>
            <a:noFill/>
            <a:ln w="7938" cap="flat">
              <a:solidFill>
                <a:srgbClr val="11111C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7">
              <a:extLst>
                <a:ext uri="{FF2B5EF4-FFF2-40B4-BE49-F238E27FC236}">
                  <a16:creationId xmlns:a16="http://schemas.microsoft.com/office/drawing/2014/main" id="{D4A27EC1-2DC2-4BCB-9A72-794DA11C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880"/>
              <a:ext cx="43" cy="76"/>
            </a:xfrm>
            <a:custGeom>
              <a:avLst/>
              <a:gdLst>
                <a:gd name="T0" fmla="*/ 57 w 115"/>
                <a:gd name="T1" fmla="*/ 144 h 202"/>
                <a:gd name="T2" fmla="*/ 115 w 115"/>
                <a:gd name="T3" fmla="*/ 202 h 202"/>
                <a:gd name="T4" fmla="*/ 57 w 115"/>
                <a:gd name="T5" fmla="*/ 0 h 202"/>
                <a:gd name="T6" fmla="*/ 0 w 115"/>
                <a:gd name="T7" fmla="*/ 202 h 202"/>
                <a:gd name="T8" fmla="*/ 57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144"/>
                  </a:moveTo>
                  <a:lnTo>
                    <a:pt x="115" y="202"/>
                  </a:lnTo>
                  <a:lnTo>
                    <a:pt x="57" y="0"/>
                  </a:lnTo>
                  <a:lnTo>
                    <a:pt x="0" y="202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11111C"/>
            </a:solidFill>
            <a:ln w="9525" cap="flat">
              <a:solidFill>
                <a:srgbClr val="1111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8">
              <a:extLst>
                <a:ext uri="{FF2B5EF4-FFF2-40B4-BE49-F238E27FC236}">
                  <a16:creationId xmlns:a16="http://schemas.microsoft.com/office/drawing/2014/main" id="{72FF4AD0-7675-4740-8683-2FFF955BF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2035"/>
              <a:ext cx="43" cy="76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11111C"/>
            </a:solidFill>
            <a:ln w="9525" cap="flat">
              <a:solidFill>
                <a:srgbClr val="1111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29">
              <a:extLst>
                <a:ext uri="{FF2B5EF4-FFF2-40B4-BE49-F238E27FC236}">
                  <a16:creationId xmlns:a16="http://schemas.microsoft.com/office/drawing/2014/main" id="{F6F1862F-664E-4987-8A96-FCE195454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" y="2890"/>
              <a:ext cx="956" cy="202"/>
            </a:xfrm>
            <a:prstGeom prst="rect">
              <a:avLst/>
            </a:pr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0">
              <a:extLst>
                <a:ext uri="{FF2B5EF4-FFF2-40B4-BE49-F238E27FC236}">
                  <a16:creationId xmlns:a16="http://schemas.microsoft.com/office/drawing/2014/main" id="{D2093F99-A573-4DB4-8385-A9E228D76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2946"/>
              <a:ext cx="39" cy="62"/>
            </a:xfrm>
            <a:custGeom>
              <a:avLst/>
              <a:gdLst>
                <a:gd name="T0" fmla="*/ 0 w 102"/>
                <a:gd name="T1" fmla="*/ 0 h 164"/>
                <a:gd name="T2" fmla="*/ 22 w 102"/>
                <a:gd name="T3" fmla="*/ 0 h 164"/>
                <a:gd name="T4" fmla="*/ 22 w 102"/>
                <a:gd name="T5" fmla="*/ 146 h 164"/>
                <a:gd name="T6" fmla="*/ 102 w 102"/>
                <a:gd name="T7" fmla="*/ 146 h 164"/>
                <a:gd name="T8" fmla="*/ 102 w 102"/>
                <a:gd name="T9" fmla="*/ 164 h 164"/>
                <a:gd name="T10" fmla="*/ 0 w 102"/>
                <a:gd name="T11" fmla="*/ 164 h 164"/>
                <a:gd name="T12" fmla="*/ 0 w 102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64">
                  <a:moveTo>
                    <a:pt x="0" y="0"/>
                  </a:moveTo>
                  <a:lnTo>
                    <a:pt x="22" y="0"/>
                  </a:lnTo>
                  <a:lnTo>
                    <a:pt x="22" y="146"/>
                  </a:lnTo>
                  <a:lnTo>
                    <a:pt x="102" y="146"/>
                  </a:lnTo>
                  <a:lnTo>
                    <a:pt x="102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1">
              <a:extLst>
                <a:ext uri="{FF2B5EF4-FFF2-40B4-BE49-F238E27FC236}">
                  <a16:creationId xmlns:a16="http://schemas.microsoft.com/office/drawing/2014/main" id="{CFEBD67C-3047-4A59-920E-3A74B1CC6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946"/>
              <a:ext cx="36" cy="62"/>
            </a:xfrm>
            <a:custGeom>
              <a:avLst/>
              <a:gdLst>
                <a:gd name="T0" fmla="*/ 3 w 97"/>
                <a:gd name="T1" fmla="*/ 146 h 164"/>
                <a:gd name="T2" fmla="*/ 39 w 97"/>
                <a:gd name="T3" fmla="*/ 146 h 164"/>
                <a:gd name="T4" fmla="*/ 39 w 97"/>
                <a:gd name="T5" fmla="*/ 20 h 164"/>
                <a:gd name="T6" fmla="*/ 0 w 97"/>
                <a:gd name="T7" fmla="*/ 28 h 164"/>
                <a:gd name="T8" fmla="*/ 0 w 97"/>
                <a:gd name="T9" fmla="*/ 8 h 164"/>
                <a:gd name="T10" fmla="*/ 39 w 97"/>
                <a:gd name="T11" fmla="*/ 0 h 164"/>
                <a:gd name="T12" fmla="*/ 61 w 97"/>
                <a:gd name="T13" fmla="*/ 0 h 164"/>
                <a:gd name="T14" fmla="*/ 61 w 97"/>
                <a:gd name="T15" fmla="*/ 146 h 164"/>
                <a:gd name="T16" fmla="*/ 97 w 97"/>
                <a:gd name="T17" fmla="*/ 146 h 164"/>
                <a:gd name="T18" fmla="*/ 97 w 97"/>
                <a:gd name="T19" fmla="*/ 164 h 164"/>
                <a:gd name="T20" fmla="*/ 3 w 97"/>
                <a:gd name="T21" fmla="*/ 164 h 164"/>
                <a:gd name="T22" fmla="*/ 3 w 97"/>
                <a:gd name="T23" fmla="*/ 14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64">
                  <a:moveTo>
                    <a:pt x="3" y="146"/>
                  </a:moveTo>
                  <a:lnTo>
                    <a:pt x="39" y="146"/>
                  </a:lnTo>
                  <a:lnTo>
                    <a:pt x="39" y="20"/>
                  </a:lnTo>
                  <a:lnTo>
                    <a:pt x="0" y="28"/>
                  </a:lnTo>
                  <a:lnTo>
                    <a:pt x="0" y="8"/>
                  </a:lnTo>
                  <a:lnTo>
                    <a:pt x="39" y="0"/>
                  </a:lnTo>
                  <a:lnTo>
                    <a:pt x="61" y="0"/>
                  </a:lnTo>
                  <a:lnTo>
                    <a:pt x="61" y="146"/>
                  </a:lnTo>
                  <a:lnTo>
                    <a:pt x="97" y="146"/>
                  </a:lnTo>
                  <a:lnTo>
                    <a:pt x="97" y="164"/>
                  </a:lnTo>
                  <a:lnTo>
                    <a:pt x="3" y="164"/>
                  </a:lnTo>
                  <a:lnTo>
                    <a:pt x="3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2">
              <a:extLst>
                <a:ext uri="{FF2B5EF4-FFF2-40B4-BE49-F238E27FC236}">
                  <a16:creationId xmlns:a16="http://schemas.microsoft.com/office/drawing/2014/main" id="{0F2926D1-7AE3-4D2E-81EE-A72F97D4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960"/>
              <a:ext cx="36" cy="49"/>
            </a:xfrm>
            <a:custGeom>
              <a:avLst/>
              <a:gdLst>
                <a:gd name="T0" fmla="*/ 97 w 97"/>
                <a:gd name="T1" fmla="*/ 8 h 129"/>
                <a:gd name="T2" fmla="*/ 97 w 97"/>
                <a:gd name="T3" fmla="*/ 27 h 129"/>
                <a:gd name="T4" fmla="*/ 80 w 97"/>
                <a:gd name="T5" fmla="*/ 20 h 129"/>
                <a:gd name="T6" fmla="*/ 63 w 97"/>
                <a:gd name="T7" fmla="*/ 17 h 129"/>
                <a:gd name="T8" fmla="*/ 32 w 97"/>
                <a:gd name="T9" fmla="*/ 30 h 129"/>
                <a:gd name="T10" fmla="*/ 21 w 97"/>
                <a:gd name="T11" fmla="*/ 65 h 129"/>
                <a:gd name="T12" fmla="*/ 32 w 97"/>
                <a:gd name="T13" fmla="*/ 100 h 129"/>
                <a:gd name="T14" fmla="*/ 63 w 97"/>
                <a:gd name="T15" fmla="*/ 112 h 129"/>
                <a:gd name="T16" fmla="*/ 80 w 97"/>
                <a:gd name="T17" fmla="*/ 110 h 129"/>
                <a:gd name="T18" fmla="*/ 97 w 97"/>
                <a:gd name="T19" fmla="*/ 103 h 129"/>
                <a:gd name="T20" fmla="*/ 97 w 97"/>
                <a:gd name="T21" fmla="*/ 121 h 129"/>
                <a:gd name="T22" fmla="*/ 80 w 97"/>
                <a:gd name="T23" fmla="*/ 127 h 129"/>
                <a:gd name="T24" fmla="*/ 61 w 97"/>
                <a:gd name="T25" fmla="*/ 129 h 129"/>
                <a:gd name="T26" fmla="*/ 16 w 97"/>
                <a:gd name="T27" fmla="*/ 112 h 129"/>
                <a:gd name="T28" fmla="*/ 0 w 97"/>
                <a:gd name="T29" fmla="*/ 65 h 129"/>
                <a:gd name="T30" fmla="*/ 17 w 97"/>
                <a:gd name="T31" fmla="*/ 17 h 129"/>
                <a:gd name="T32" fmla="*/ 62 w 97"/>
                <a:gd name="T33" fmla="*/ 0 h 129"/>
                <a:gd name="T34" fmla="*/ 80 w 97"/>
                <a:gd name="T35" fmla="*/ 2 h 129"/>
                <a:gd name="T36" fmla="*/ 97 w 97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29">
                  <a:moveTo>
                    <a:pt x="97" y="8"/>
                  </a:moveTo>
                  <a:lnTo>
                    <a:pt x="97" y="27"/>
                  </a:lnTo>
                  <a:cubicBezTo>
                    <a:pt x="92" y="24"/>
                    <a:pt x="86" y="21"/>
                    <a:pt x="80" y="20"/>
                  </a:cubicBezTo>
                  <a:cubicBezTo>
                    <a:pt x="74" y="18"/>
                    <a:pt x="69" y="17"/>
                    <a:pt x="63" y="17"/>
                  </a:cubicBezTo>
                  <a:cubicBezTo>
                    <a:pt x="50" y="17"/>
                    <a:pt x="39" y="21"/>
                    <a:pt x="32" y="30"/>
                  </a:cubicBezTo>
                  <a:cubicBezTo>
                    <a:pt x="25" y="38"/>
                    <a:pt x="21" y="50"/>
                    <a:pt x="21" y="65"/>
                  </a:cubicBezTo>
                  <a:cubicBezTo>
                    <a:pt x="21" y="80"/>
                    <a:pt x="25" y="91"/>
                    <a:pt x="32" y="100"/>
                  </a:cubicBezTo>
                  <a:cubicBezTo>
                    <a:pt x="39" y="108"/>
                    <a:pt x="50" y="112"/>
                    <a:pt x="63" y="112"/>
                  </a:cubicBezTo>
                  <a:cubicBezTo>
                    <a:pt x="69" y="112"/>
                    <a:pt x="74" y="111"/>
                    <a:pt x="80" y="110"/>
                  </a:cubicBezTo>
                  <a:cubicBezTo>
                    <a:pt x="86" y="108"/>
                    <a:pt x="92" y="106"/>
                    <a:pt x="97" y="103"/>
                  </a:cubicBezTo>
                  <a:lnTo>
                    <a:pt x="97" y="121"/>
                  </a:lnTo>
                  <a:cubicBezTo>
                    <a:pt x="92" y="124"/>
                    <a:pt x="86" y="126"/>
                    <a:pt x="80" y="127"/>
                  </a:cubicBezTo>
                  <a:cubicBezTo>
                    <a:pt x="74" y="129"/>
                    <a:pt x="67" y="129"/>
                    <a:pt x="61" y="129"/>
                  </a:cubicBezTo>
                  <a:cubicBezTo>
                    <a:pt x="42" y="129"/>
                    <a:pt x="27" y="124"/>
                    <a:pt x="16" y="112"/>
                  </a:cubicBezTo>
                  <a:cubicBezTo>
                    <a:pt x="5" y="100"/>
                    <a:pt x="0" y="85"/>
                    <a:pt x="0" y="65"/>
                  </a:cubicBezTo>
                  <a:cubicBezTo>
                    <a:pt x="0" y="45"/>
                    <a:pt x="6" y="29"/>
                    <a:pt x="17" y="17"/>
                  </a:cubicBezTo>
                  <a:cubicBezTo>
                    <a:pt x="28" y="6"/>
                    <a:pt x="43" y="0"/>
                    <a:pt x="62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3"/>
                    <a:pt x="92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3">
              <a:extLst>
                <a:ext uri="{FF2B5EF4-FFF2-40B4-BE49-F238E27FC236}">
                  <a16:creationId xmlns:a16="http://schemas.microsoft.com/office/drawing/2014/main" id="{DF27D27E-62CB-48F5-B697-9008A176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8" y="2960"/>
              <a:ext cx="39" cy="49"/>
            </a:xfrm>
            <a:custGeom>
              <a:avLst/>
              <a:gdLst>
                <a:gd name="T0" fmla="*/ 63 w 104"/>
                <a:gd name="T1" fmla="*/ 64 h 129"/>
                <a:gd name="T2" fmla="*/ 29 w 104"/>
                <a:gd name="T3" fmla="*/ 70 h 129"/>
                <a:gd name="T4" fmla="*/ 20 w 104"/>
                <a:gd name="T5" fmla="*/ 89 h 129"/>
                <a:gd name="T6" fmla="*/ 27 w 104"/>
                <a:gd name="T7" fmla="*/ 106 h 129"/>
                <a:gd name="T8" fmla="*/ 46 w 104"/>
                <a:gd name="T9" fmla="*/ 112 h 129"/>
                <a:gd name="T10" fmla="*/ 73 w 104"/>
                <a:gd name="T11" fmla="*/ 101 h 129"/>
                <a:gd name="T12" fmla="*/ 84 w 104"/>
                <a:gd name="T13" fmla="*/ 69 h 129"/>
                <a:gd name="T14" fmla="*/ 84 w 104"/>
                <a:gd name="T15" fmla="*/ 64 h 129"/>
                <a:gd name="T16" fmla="*/ 63 w 104"/>
                <a:gd name="T17" fmla="*/ 64 h 129"/>
                <a:gd name="T18" fmla="*/ 104 w 104"/>
                <a:gd name="T19" fmla="*/ 56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8 h 129"/>
                <a:gd name="T26" fmla="*/ 66 w 104"/>
                <a:gd name="T27" fmla="*/ 124 h 129"/>
                <a:gd name="T28" fmla="*/ 41 w 104"/>
                <a:gd name="T29" fmla="*/ 129 h 129"/>
                <a:gd name="T30" fmla="*/ 11 w 104"/>
                <a:gd name="T31" fmla="*/ 119 h 129"/>
                <a:gd name="T32" fmla="*/ 0 w 104"/>
                <a:gd name="T33" fmla="*/ 90 h 129"/>
                <a:gd name="T34" fmla="*/ 14 w 104"/>
                <a:gd name="T35" fmla="*/ 59 h 129"/>
                <a:gd name="T36" fmla="*/ 55 w 104"/>
                <a:gd name="T37" fmla="*/ 49 h 129"/>
                <a:gd name="T38" fmla="*/ 84 w 104"/>
                <a:gd name="T39" fmla="*/ 49 h 129"/>
                <a:gd name="T40" fmla="*/ 84 w 104"/>
                <a:gd name="T41" fmla="*/ 47 h 129"/>
                <a:gd name="T42" fmla="*/ 74 w 104"/>
                <a:gd name="T43" fmla="*/ 25 h 129"/>
                <a:gd name="T44" fmla="*/ 49 w 104"/>
                <a:gd name="T45" fmla="*/ 17 h 129"/>
                <a:gd name="T46" fmla="*/ 28 w 104"/>
                <a:gd name="T47" fmla="*/ 20 h 129"/>
                <a:gd name="T48" fmla="*/ 9 w 104"/>
                <a:gd name="T49" fmla="*/ 27 h 129"/>
                <a:gd name="T50" fmla="*/ 9 w 104"/>
                <a:gd name="T51" fmla="*/ 9 h 129"/>
                <a:gd name="T52" fmla="*/ 30 w 104"/>
                <a:gd name="T53" fmla="*/ 2 h 129"/>
                <a:gd name="T54" fmla="*/ 51 w 104"/>
                <a:gd name="T55" fmla="*/ 0 h 129"/>
                <a:gd name="T56" fmla="*/ 91 w 104"/>
                <a:gd name="T57" fmla="*/ 14 h 129"/>
                <a:gd name="T58" fmla="*/ 104 w 104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3" y="64"/>
                  </a:moveTo>
                  <a:cubicBezTo>
                    <a:pt x="47" y="64"/>
                    <a:pt x="36" y="66"/>
                    <a:pt x="29" y="70"/>
                  </a:cubicBezTo>
                  <a:cubicBezTo>
                    <a:pt x="23" y="74"/>
                    <a:pt x="20" y="80"/>
                    <a:pt x="20" y="89"/>
                  </a:cubicBezTo>
                  <a:cubicBezTo>
                    <a:pt x="20" y="96"/>
                    <a:pt x="22" y="102"/>
                    <a:pt x="27" y="106"/>
                  </a:cubicBezTo>
                  <a:cubicBezTo>
                    <a:pt x="32" y="110"/>
                    <a:pt x="38" y="112"/>
                    <a:pt x="46" y="112"/>
                  </a:cubicBezTo>
                  <a:cubicBezTo>
                    <a:pt x="58" y="112"/>
                    <a:pt x="67" y="108"/>
                    <a:pt x="73" y="101"/>
                  </a:cubicBezTo>
                  <a:cubicBezTo>
                    <a:pt x="80" y="93"/>
                    <a:pt x="84" y="82"/>
                    <a:pt x="84" y="69"/>
                  </a:cubicBezTo>
                  <a:lnTo>
                    <a:pt x="84" y="64"/>
                  </a:lnTo>
                  <a:lnTo>
                    <a:pt x="63" y="64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8"/>
                  </a:lnTo>
                  <a:cubicBezTo>
                    <a:pt x="79" y="115"/>
                    <a:pt x="73" y="121"/>
                    <a:pt x="66" y="124"/>
                  </a:cubicBezTo>
                  <a:cubicBezTo>
                    <a:pt x="59" y="128"/>
                    <a:pt x="51" y="129"/>
                    <a:pt x="41" y="129"/>
                  </a:cubicBezTo>
                  <a:cubicBezTo>
                    <a:pt x="28" y="129"/>
                    <a:pt x="18" y="126"/>
                    <a:pt x="11" y="119"/>
                  </a:cubicBezTo>
                  <a:cubicBezTo>
                    <a:pt x="4" y="112"/>
                    <a:pt x="0" y="102"/>
                    <a:pt x="0" y="90"/>
                  </a:cubicBezTo>
                  <a:cubicBezTo>
                    <a:pt x="0" y="77"/>
                    <a:pt x="4" y="66"/>
                    <a:pt x="14" y="59"/>
                  </a:cubicBezTo>
                  <a:cubicBezTo>
                    <a:pt x="23" y="52"/>
                    <a:pt x="37" y="49"/>
                    <a:pt x="55" y="49"/>
                  </a:cubicBezTo>
                  <a:lnTo>
                    <a:pt x="84" y="49"/>
                  </a:lnTo>
                  <a:lnTo>
                    <a:pt x="84" y="47"/>
                  </a:lnTo>
                  <a:cubicBezTo>
                    <a:pt x="84" y="37"/>
                    <a:pt x="80" y="30"/>
                    <a:pt x="74" y="25"/>
                  </a:cubicBezTo>
                  <a:cubicBezTo>
                    <a:pt x="68" y="20"/>
                    <a:pt x="60" y="17"/>
                    <a:pt x="49" y="17"/>
                  </a:cubicBezTo>
                  <a:cubicBezTo>
                    <a:pt x="42" y="17"/>
                    <a:pt x="35" y="18"/>
                    <a:pt x="28" y="20"/>
                  </a:cubicBezTo>
                  <a:cubicBezTo>
                    <a:pt x="21" y="22"/>
                    <a:pt x="15" y="24"/>
                    <a:pt x="9" y="27"/>
                  </a:cubicBezTo>
                  <a:lnTo>
                    <a:pt x="9" y="9"/>
                  </a:lnTo>
                  <a:cubicBezTo>
                    <a:pt x="16" y="6"/>
                    <a:pt x="23" y="4"/>
                    <a:pt x="30" y="2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68" y="0"/>
                    <a:pt x="82" y="5"/>
                    <a:pt x="91" y="14"/>
                  </a:cubicBezTo>
                  <a:cubicBezTo>
                    <a:pt x="99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4">
              <a:extLst>
                <a:ext uri="{FF2B5EF4-FFF2-40B4-BE49-F238E27FC236}">
                  <a16:creationId xmlns:a16="http://schemas.microsoft.com/office/drawing/2014/main" id="{AC843B3E-B1E2-4E25-A999-00DBA12CA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960"/>
              <a:ext cx="37" cy="49"/>
            </a:xfrm>
            <a:custGeom>
              <a:avLst/>
              <a:gdLst>
                <a:gd name="T0" fmla="*/ 97 w 97"/>
                <a:gd name="T1" fmla="*/ 8 h 129"/>
                <a:gd name="T2" fmla="*/ 97 w 97"/>
                <a:gd name="T3" fmla="*/ 27 h 129"/>
                <a:gd name="T4" fmla="*/ 80 w 97"/>
                <a:gd name="T5" fmla="*/ 20 h 129"/>
                <a:gd name="T6" fmla="*/ 62 w 97"/>
                <a:gd name="T7" fmla="*/ 17 h 129"/>
                <a:gd name="T8" fmla="*/ 32 w 97"/>
                <a:gd name="T9" fmla="*/ 30 h 129"/>
                <a:gd name="T10" fmla="*/ 21 w 97"/>
                <a:gd name="T11" fmla="*/ 65 h 129"/>
                <a:gd name="T12" fmla="*/ 32 w 97"/>
                <a:gd name="T13" fmla="*/ 100 h 129"/>
                <a:gd name="T14" fmla="*/ 62 w 97"/>
                <a:gd name="T15" fmla="*/ 112 h 129"/>
                <a:gd name="T16" fmla="*/ 80 w 97"/>
                <a:gd name="T17" fmla="*/ 110 h 129"/>
                <a:gd name="T18" fmla="*/ 97 w 97"/>
                <a:gd name="T19" fmla="*/ 103 h 129"/>
                <a:gd name="T20" fmla="*/ 97 w 97"/>
                <a:gd name="T21" fmla="*/ 121 h 129"/>
                <a:gd name="T22" fmla="*/ 79 w 97"/>
                <a:gd name="T23" fmla="*/ 127 h 129"/>
                <a:gd name="T24" fmla="*/ 60 w 97"/>
                <a:gd name="T25" fmla="*/ 129 h 129"/>
                <a:gd name="T26" fmla="*/ 16 w 97"/>
                <a:gd name="T27" fmla="*/ 112 h 129"/>
                <a:gd name="T28" fmla="*/ 0 w 97"/>
                <a:gd name="T29" fmla="*/ 65 h 129"/>
                <a:gd name="T30" fmla="*/ 16 w 97"/>
                <a:gd name="T31" fmla="*/ 17 h 129"/>
                <a:gd name="T32" fmla="*/ 61 w 97"/>
                <a:gd name="T33" fmla="*/ 0 h 129"/>
                <a:gd name="T34" fmla="*/ 80 w 97"/>
                <a:gd name="T35" fmla="*/ 2 h 129"/>
                <a:gd name="T36" fmla="*/ 97 w 97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29">
                  <a:moveTo>
                    <a:pt x="97" y="8"/>
                  </a:moveTo>
                  <a:lnTo>
                    <a:pt x="97" y="27"/>
                  </a:lnTo>
                  <a:cubicBezTo>
                    <a:pt x="91" y="24"/>
                    <a:pt x="85" y="21"/>
                    <a:pt x="80" y="20"/>
                  </a:cubicBezTo>
                  <a:cubicBezTo>
                    <a:pt x="74" y="18"/>
                    <a:pt x="68" y="17"/>
                    <a:pt x="62" y="17"/>
                  </a:cubicBezTo>
                  <a:cubicBezTo>
                    <a:pt x="49" y="17"/>
                    <a:pt x="39" y="21"/>
                    <a:pt x="32" y="30"/>
                  </a:cubicBezTo>
                  <a:cubicBezTo>
                    <a:pt x="25" y="38"/>
                    <a:pt x="21" y="50"/>
                    <a:pt x="21" y="65"/>
                  </a:cubicBezTo>
                  <a:cubicBezTo>
                    <a:pt x="21" y="80"/>
                    <a:pt x="25" y="91"/>
                    <a:pt x="32" y="100"/>
                  </a:cubicBezTo>
                  <a:cubicBezTo>
                    <a:pt x="39" y="108"/>
                    <a:pt x="49" y="112"/>
                    <a:pt x="62" y="112"/>
                  </a:cubicBezTo>
                  <a:cubicBezTo>
                    <a:pt x="68" y="112"/>
                    <a:pt x="74" y="111"/>
                    <a:pt x="80" y="110"/>
                  </a:cubicBezTo>
                  <a:cubicBezTo>
                    <a:pt x="85" y="108"/>
                    <a:pt x="91" y="106"/>
                    <a:pt x="97" y="103"/>
                  </a:cubicBezTo>
                  <a:lnTo>
                    <a:pt x="97" y="121"/>
                  </a:lnTo>
                  <a:cubicBezTo>
                    <a:pt x="91" y="124"/>
                    <a:pt x="85" y="126"/>
                    <a:pt x="79" y="127"/>
                  </a:cubicBezTo>
                  <a:cubicBezTo>
                    <a:pt x="73" y="129"/>
                    <a:pt x="67" y="129"/>
                    <a:pt x="60" y="129"/>
                  </a:cubicBezTo>
                  <a:cubicBezTo>
                    <a:pt x="42" y="129"/>
                    <a:pt x="27" y="124"/>
                    <a:pt x="16" y="112"/>
                  </a:cubicBezTo>
                  <a:cubicBezTo>
                    <a:pt x="5" y="100"/>
                    <a:pt x="0" y="85"/>
                    <a:pt x="0" y="65"/>
                  </a:cubicBezTo>
                  <a:cubicBezTo>
                    <a:pt x="0" y="45"/>
                    <a:pt x="5" y="29"/>
                    <a:pt x="16" y="17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3"/>
                    <a:pt x="91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5">
              <a:extLst>
                <a:ext uri="{FF2B5EF4-FFF2-40B4-BE49-F238E27FC236}">
                  <a16:creationId xmlns:a16="http://schemas.microsoft.com/office/drawing/2014/main" id="{DA083249-2C8D-4ED1-9541-EC6446CDA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943"/>
              <a:ext cx="39" cy="65"/>
            </a:xfrm>
            <a:custGeom>
              <a:avLst/>
              <a:gdLst>
                <a:gd name="T0" fmla="*/ 103 w 103"/>
                <a:gd name="T1" fmla="*/ 97 h 171"/>
                <a:gd name="T2" fmla="*/ 103 w 103"/>
                <a:gd name="T3" fmla="*/ 171 h 171"/>
                <a:gd name="T4" fmla="*/ 83 w 103"/>
                <a:gd name="T5" fmla="*/ 171 h 171"/>
                <a:gd name="T6" fmla="*/ 83 w 103"/>
                <a:gd name="T7" fmla="*/ 98 h 171"/>
                <a:gd name="T8" fmla="*/ 76 w 103"/>
                <a:gd name="T9" fmla="*/ 71 h 171"/>
                <a:gd name="T10" fmla="*/ 56 w 103"/>
                <a:gd name="T11" fmla="*/ 63 h 171"/>
                <a:gd name="T12" fmla="*/ 30 w 103"/>
                <a:gd name="T13" fmla="*/ 73 h 171"/>
                <a:gd name="T14" fmla="*/ 21 w 103"/>
                <a:gd name="T15" fmla="*/ 102 h 171"/>
                <a:gd name="T16" fmla="*/ 21 w 103"/>
                <a:gd name="T17" fmla="*/ 171 h 171"/>
                <a:gd name="T18" fmla="*/ 0 w 103"/>
                <a:gd name="T19" fmla="*/ 171 h 171"/>
                <a:gd name="T20" fmla="*/ 0 w 103"/>
                <a:gd name="T21" fmla="*/ 0 h 171"/>
                <a:gd name="T22" fmla="*/ 21 w 103"/>
                <a:gd name="T23" fmla="*/ 0 h 171"/>
                <a:gd name="T24" fmla="*/ 21 w 103"/>
                <a:gd name="T25" fmla="*/ 67 h 171"/>
                <a:gd name="T26" fmla="*/ 38 w 103"/>
                <a:gd name="T27" fmla="*/ 51 h 171"/>
                <a:gd name="T28" fmla="*/ 60 w 103"/>
                <a:gd name="T29" fmla="*/ 45 h 171"/>
                <a:gd name="T30" fmla="*/ 93 w 103"/>
                <a:gd name="T31" fmla="*/ 58 h 171"/>
                <a:gd name="T32" fmla="*/ 103 w 103"/>
                <a:gd name="T3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71">
                  <a:moveTo>
                    <a:pt x="103" y="97"/>
                  </a:moveTo>
                  <a:lnTo>
                    <a:pt x="103" y="171"/>
                  </a:lnTo>
                  <a:lnTo>
                    <a:pt x="83" y="171"/>
                  </a:lnTo>
                  <a:lnTo>
                    <a:pt x="83" y="98"/>
                  </a:lnTo>
                  <a:cubicBezTo>
                    <a:pt x="83" y="86"/>
                    <a:pt x="81" y="77"/>
                    <a:pt x="76" y="71"/>
                  </a:cubicBezTo>
                  <a:cubicBezTo>
                    <a:pt x="72" y="66"/>
                    <a:pt x="65" y="63"/>
                    <a:pt x="56" y="63"/>
                  </a:cubicBezTo>
                  <a:cubicBezTo>
                    <a:pt x="45" y="63"/>
                    <a:pt x="36" y="66"/>
                    <a:pt x="30" y="73"/>
                  </a:cubicBezTo>
                  <a:cubicBezTo>
                    <a:pt x="24" y="80"/>
                    <a:pt x="21" y="90"/>
                    <a:pt x="21" y="102"/>
                  </a:cubicBezTo>
                  <a:lnTo>
                    <a:pt x="21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67"/>
                  </a:lnTo>
                  <a:cubicBezTo>
                    <a:pt x="25" y="60"/>
                    <a:pt x="31" y="54"/>
                    <a:pt x="38" y="51"/>
                  </a:cubicBezTo>
                  <a:cubicBezTo>
                    <a:pt x="44" y="47"/>
                    <a:pt x="52" y="45"/>
                    <a:pt x="60" y="45"/>
                  </a:cubicBezTo>
                  <a:cubicBezTo>
                    <a:pt x="75" y="45"/>
                    <a:pt x="85" y="50"/>
                    <a:pt x="93" y="58"/>
                  </a:cubicBezTo>
                  <a:cubicBezTo>
                    <a:pt x="100" y="67"/>
                    <a:pt x="103" y="80"/>
                    <a:pt x="103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6">
              <a:extLst>
                <a:ext uri="{FF2B5EF4-FFF2-40B4-BE49-F238E27FC236}">
                  <a16:creationId xmlns:a16="http://schemas.microsoft.com/office/drawing/2014/main" id="{C83B2599-6753-40A4-A3E7-55928ECEE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0" y="2960"/>
              <a:ext cx="43" cy="49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0" y="111"/>
                    <a:pt x="87" y="109"/>
                  </a:cubicBezTo>
                  <a:cubicBezTo>
                    <a:pt x="95" y="107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79" y="129"/>
                    <a:pt x="72" y="129"/>
                    <a:pt x="64" y="129"/>
                  </a:cubicBezTo>
                  <a:cubicBezTo>
                    <a:pt x="44" y="129"/>
                    <a:pt x="29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6"/>
                    <a:pt x="99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0" y="34"/>
                    <a:pt x="84" y="27"/>
                  </a:cubicBezTo>
                  <a:cubicBezTo>
                    <a:pt x="78" y="21"/>
                    <a:pt x="70" y="17"/>
                    <a:pt x="60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7">
              <a:extLst>
                <a:ext uri="{FF2B5EF4-FFF2-40B4-BE49-F238E27FC236}">
                  <a16:creationId xmlns:a16="http://schemas.microsoft.com/office/drawing/2014/main" id="{A314F2C0-B7D5-494A-BA9C-696208604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881"/>
              <a:ext cx="303" cy="1002"/>
            </a:xfrm>
            <a:custGeom>
              <a:avLst/>
              <a:gdLst>
                <a:gd name="T0" fmla="*/ 0 w 804"/>
                <a:gd name="T1" fmla="*/ 0 h 2661"/>
                <a:gd name="T2" fmla="*/ 0 w 804"/>
                <a:gd name="T3" fmla="*/ 366 h 2661"/>
                <a:gd name="T4" fmla="*/ 804 w 804"/>
                <a:gd name="T5" fmla="*/ 366 h 2661"/>
                <a:gd name="T6" fmla="*/ 804 w 804"/>
                <a:gd name="T7" fmla="*/ 2661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4" h="2661">
                  <a:moveTo>
                    <a:pt x="0" y="0"/>
                  </a:moveTo>
                  <a:lnTo>
                    <a:pt x="0" y="366"/>
                  </a:lnTo>
                  <a:lnTo>
                    <a:pt x="804" y="366"/>
                  </a:lnTo>
                  <a:lnTo>
                    <a:pt x="804" y="2661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8">
              <a:extLst>
                <a:ext uri="{FF2B5EF4-FFF2-40B4-BE49-F238E27FC236}">
                  <a16:creationId xmlns:a16="http://schemas.microsoft.com/office/drawing/2014/main" id="{D872425E-6550-42C9-83D1-264FD02DC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881"/>
              <a:ext cx="44" cy="76"/>
            </a:xfrm>
            <a:custGeom>
              <a:avLst/>
              <a:gdLst>
                <a:gd name="T0" fmla="*/ 57 w 115"/>
                <a:gd name="T1" fmla="*/ 144 h 202"/>
                <a:gd name="T2" fmla="*/ 115 w 115"/>
                <a:gd name="T3" fmla="*/ 202 h 202"/>
                <a:gd name="T4" fmla="*/ 57 w 115"/>
                <a:gd name="T5" fmla="*/ 0 h 202"/>
                <a:gd name="T6" fmla="*/ 0 w 115"/>
                <a:gd name="T7" fmla="*/ 202 h 202"/>
                <a:gd name="T8" fmla="*/ 57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144"/>
                  </a:moveTo>
                  <a:lnTo>
                    <a:pt x="115" y="202"/>
                  </a:lnTo>
                  <a:lnTo>
                    <a:pt x="57" y="0"/>
                  </a:lnTo>
                  <a:lnTo>
                    <a:pt x="0" y="202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9">
              <a:extLst>
                <a:ext uri="{FF2B5EF4-FFF2-40B4-BE49-F238E27FC236}">
                  <a16:creationId xmlns:a16="http://schemas.microsoft.com/office/drawing/2014/main" id="{9C1750EB-3F8F-4E65-9F05-09E769512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807"/>
              <a:ext cx="43" cy="76"/>
            </a:xfrm>
            <a:custGeom>
              <a:avLst/>
              <a:gdLst>
                <a:gd name="T0" fmla="*/ 58 w 115"/>
                <a:gd name="T1" fmla="*/ 58 h 202"/>
                <a:gd name="T2" fmla="*/ 0 w 115"/>
                <a:gd name="T3" fmla="*/ 0 h 202"/>
                <a:gd name="T4" fmla="*/ 58 w 115"/>
                <a:gd name="T5" fmla="*/ 202 h 202"/>
                <a:gd name="T6" fmla="*/ 115 w 115"/>
                <a:gd name="T7" fmla="*/ 0 h 202"/>
                <a:gd name="T8" fmla="*/ 58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58"/>
                  </a:moveTo>
                  <a:lnTo>
                    <a:pt x="0" y="0"/>
                  </a:lnTo>
                  <a:lnTo>
                    <a:pt x="58" y="202"/>
                  </a:lnTo>
                  <a:lnTo>
                    <a:pt x="115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40">
              <a:extLst>
                <a:ext uri="{FF2B5EF4-FFF2-40B4-BE49-F238E27FC236}">
                  <a16:creationId xmlns:a16="http://schemas.microsoft.com/office/drawing/2014/main" id="{A8454C51-016F-46FE-B808-DA3A826D5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3149"/>
              <a:ext cx="669" cy="182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1">
              <a:extLst>
                <a:ext uri="{FF2B5EF4-FFF2-40B4-BE49-F238E27FC236}">
                  <a16:creationId xmlns:a16="http://schemas.microsoft.com/office/drawing/2014/main" id="{59970452-AEDC-474F-A5B7-CF7738474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4" y="3200"/>
              <a:ext cx="57" cy="61"/>
            </a:xfrm>
            <a:custGeom>
              <a:avLst/>
              <a:gdLst>
                <a:gd name="T0" fmla="*/ 75 w 150"/>
                <a:gd name="T1" fmla="*/ 22 h 164"/>
                <a:gd name="T2" fmla="*/ 45 w 150"/>
                <a:gd name="T3" fmla="*/ 104 h 164"/>
                <a:gd name="T4" fmla="*/ 105 w 150"/>
                <a:gd name="T5" fmla="*/ 104 h 164"/>
                <a:gd name="T6" fmla="*/ 75 w 150"/>
                <a:gd name="T7" fmla="*/ 22 h 164"/>
                <a:gd name="T8" fmla="*/ 62 w 150"/>
                <a:gd name="T9" fmla="*/ 0 h 164"/>
                <a:gd name="T10" fmla="*/ 88 w 150"/>
                <a:gd name="T11" fmla="*/ 0 h 164"/>
                <a:gd name="T12" fmla="*/ 150 w 150"/>
                <a:gd name="T13" fmla="*/ 164 h 164"/>
                <a:gd name="T14" fmla="*/ 127 w 150"/>
                <a:gd name="T15" fmla="*/ 164 h 164"/>
                <a:gd name="T16" fmla="*/ 112 w 150"/>
                <a:gd name="T17" fmla="*/ 122 h 164"/>
                <a:gd name="T18" fmla="*/ 38 w 150"/>
                <a:gd name="T19" fmla="*/ 122 h 164"/>
                <a:gd name="T20" fmla="*/ 23 w 150"/>
                <a:gd name="T21" fmla="*/ 164 h 164"/>
                <a:gd name="T22" fmla="*/ 0 w 150"/>
                <a:gd name="T23" fmla="*/ 164 h 164"/>
                <a:gd name="T24" fmla="*/ 62 w 150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4">
                  <a:moveTo>
                    <a:pt x="75" y="22"/>
                  </a:moveTo>
                  <a:lnTo>
                    <a:pt x="45" y="104"/>
                  </a:lnTo>
                  <a:lnTo>
                    <a:pt x="105" y="104"/>
                  </a:lnTo>
                  <a:lnTo>
                    <a:pt x="75" y="22"/>
                  </a:lnTo>
                  <a:close/>
                  <a:moveTo>
                    <a:pt x="62" y="0"/>
                  </a:moveTo>
                  <a:lnTo>
                    <a:pt x="88" y="0"/>
                  </a:lnTo>
                  <a:lnTo>
                    <a:pt x="150" y="164"/>
                  </a:lnTo>
                  <a:lnTo>
                    <a:pt x="127" y="164"/>
                  </a:lnTo>
                  <a:lnTo>
                    <a:pt x="112" y="122"/>
                  </a:lnTo>
                  <a:lnTo>
                    <a:pt x="38" y="122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74D933F1-CA42-49BA-B0B6-9AB7EB73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3200"/>
              <a:ext cx="38" cy="61"/>
            </a:xfrm>
            <a:custGeom>
              <a:avLst/>
              <a:gdLst>
                <a:gd name="T0" fmla="*/ 0 w 102"/>
                <a:gd name="T1" fmla="*/ 0 h 164"/>
                <a:gd name="T2" fmla="*/ 22 w 102"/>
                <a:gd name="T3" fmla="*/ 0 h 164"/>
                <a:gd name="T4" fmla="*/ 22 w 102"/>
                <a:gd name="T5" fmla="*/ 146 h 164"/>
                <a:gd name="T6" fmla="*/ 102 w 102"/>
                <a:gd name="T7" fmla="*/ 146 h 164"/>
                <a:gd name="T8" fmla="*/ 102 w 102"/>
                <a:gd name="T9" fmla="*/ 164 h 164"/>
                <a:gd name="T10" fmla="*/ 0 w 102"/>
                <a:gd name="T11" fmla="*/ 164 h 164"/>
                <a:gd name="T12" fmla="*/ 0 w 102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64">
                  <a:moveTo>
                    <a:pt x="0" y="0"/>
                  </a:moveTo>
                  <a:lnTo>
                    <a:pt x="22" y="0"/>
                  </a:lnTo>
                  <a:lnTo>
                    <a:pt x="22" y="146"/>
                  </a:lnTo>
                  <a:lnTo>
                    <a:pt x="102" y="146"/>
                  </a:lnTo>
                  <a:lnTo>
                    <a:pt x="102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AF05E75B-FF51-4895-85B7-39DDEA31B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1" y="3200"/>
              <a:ext cx="57" cy="61"/>
            </a:xfrm>
            <a:custGeom>
              <a:avLst/>
              <a:gdLst>
                <a:gd name="T0" fmla="*/ 75 w 151"/>
                <a:gd name="T1" fmla="*/ 22 h 164"/>
                <a:gd name="T2" fmla="*/ 45 w 151"/>
                <a:gd name="T3" fmla="*/ 104 h 164"/>
                <a:gd name="T4" fmla="*/ 106 w 151"/>
                <a:gd name="T5" fmla="*/ 104 h 164"/>
                <a:gd name="T6" fmla="*/ 75 w 151"/>
                <a:gd name="T7" fmla="*/ 22 h 164"/>
                <a:gd name="T8" fmla="*/ 63 w 151"/>
                <a:gd name="T9" fmla="*/ 0 h 164"/>
                <a:gd name="T10" fmla="*/ 88 w 151"/>
                <a:gd name="T11" fmla="*/ 0 h 164"/>
                <a:gd name="T12" fmla="*/ 151 w 151"/>
                <a:gd name="T13" fmla="*/ 164 h 164"/>
                <a:gd name="T14" fmla="*/ 128 w 151"/>
                <a:gd name="T15" fmla="*/ 164 h 164"/>
                <a:gd name="T16" fmla="*/ 113 w 151"/>
                <a:gd name="T17" fmla="*/ 122 h 164"/>
                <a:gd name="T18" fmla="*/ 39 w 151"/>
                <a:gd name="T19" fmla="*/ 122 h 164"/>
                <a:gd name="T20" fmla="*/ 24 w 151"/>
                <a:gd name="T21" fmla="*/ 164 h 164"/>
                <a:gd name="T22" fmla="*/ 0 w 151"/>
                <a:gd name="T23" fmla="*/ 164 h 164"/>
                <a:gd name="T24" fmla="*/ 63 w 151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164">
                  <a:moveTo>
                    <a:pt x="75" y="22"/>
                  </a:moveTo>
                  <a:lnTo>
                    <a:pt x="45" y="104"/>
                  </a:lnTo>
                  <a:lnTo>
                    <a:pt x="106" y="104"/>
                  </a:lnTo>
                  <a:lnTo>
                    <a:pt x="75" y="22"/>
                  </a:lnTo>
                  <a:close/>
                  <a:moveTo>
                    <a:pt x="63" y="0"/>
                  </a:moveTo>
                  <a:lnTo>
                    <a:pt x="88" y="0"/>
                  </a:lnTo>
                  <a:lnTo>
                    <a:pt x="151" y="164"/>
                  </a:lnTo>
                  <a:lnTo>
                    <a:pt x="128" y="164"/>
                  </a:lnTo>
                  <a:lnTo>
                    <a:pt x="113" y="122"/>
                  </a:lnTo>
                  <a:lnTo>
                    <a:pt x="39" y="122"/>
                  </a:lnTo>
                  <a:lnTo>
                    <a:pt x="24" y="164"/>
                  </a:lnTo>
                  <a:lnTo>
                    <a:pt x="0" y="16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4">
              <a:extLst>
                <a:ext uri="{FF2B5EF4-FFF2-40B4-BE49-F238E27FC236}">
                  <a16:creationId xmlns:a16="http://schemas.microsoft.com/office/drawing/2014/main" id="{42083470-840D-465D-B75B-FF690020C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3200"/>
              <a:ext cx="52" cy="61"/>
            </a:xfrm>
            <a:custGeom>
              <a:avLst/>
              <a:gdLst>
                <a:gd name="T0" fmla="*/ 0 w 139"/>
                <a:gd name="T1" fmla="*/ 0 h 164"/>
                <a:gd name="T2" fmla="*/ 139 w 139"/>
                <a:gd name="T3" fmla="*/ 0 h 164"/>
                <a:gd name="T4" fmla="*/ 139 w 139"/>
                <a:gd name="T5" fmla="*/ 19 h 164"/>
                <a:gd name="T6" fmla="*/ 81 w 139"/>
                <a:gd name="T7" fmla="*/ 19 h 164"/>
                <a:gd name="T8" fmla="*/ 81 w 139"/>
                <a:gd name="T9" fmla="*/ 164 h 164"/>
                <a:gd name="T10" fmla="*/ 59 w 139"/>
                <a:gd name="T11" fmla="*/ 164 h 164"/>
                <a:gd name="T12" fmla="*/ 59 w 139"/>
                <a:gd name="T13" fmla="*/ 19 h 164"/>
                <a:gd name="T14" fmla="*/ 0 w 139"/>
                <a:gd name="T15" fmla="*/ 19 h 164"/>
                <a:gd name="T16" fmla="*/ 0 w 139"/>
                <a:gd name="T1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64">
                  <a:moveTo>
                    <a:pt x="0" y="0"/>
                  </a:moveTo>
                  <a:lnTo>
                    <a:pt x="139" y="0"/>
                  </a:lnTo>
                  <a:lnTo>
                    <a:pt x="139" y="19"/>
                  </a:lnTo>
                  <a:lnTo>
                    <a:pt x="81" y="19"/>
                  </a:lnTo>
                  <a:lnTo>
                    <a:pt x="81" y="164"/>
                  </a:lnTo>
                  <a:lnTo>
                    <a:pt x="59" y="164"/>
                  </a:lnTo>
                  <a:lnTo>
                    <a:pt x="59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45">
              <a:extLst>
                <a:ext uri="{FF2B5EF4-FFF2-40B4-BE49-F238E27FC236}">
                  <a16:creationId xmlns:a16="http://schemas.microsoft.com/office/drawing/2014/main" id="{E006C820-B5FE-44C5-A769-B80CC0026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5" y="2106"/>
              <a:ext cx="515" cy="47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46">
              <a:extLst>
                <a:ext uri="{FF2B5EF4-FFF2-40B4-BE49-F238E27FC236}">
                  <a16:creationId xmlns:a16="http://schemas.microsoft.com/office/drawing/2014/main" id="{346C0686-94F3-49ED-8AF3-A368412BD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" y="2183"/>
              <a:ext cx="514" cy="477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47">
              <a:extLst>
                <a:ext uri="{FF2B5EF4-FFF2-40B4-BE49-F238E27FC236}">
                  <a16:creationId xmlns:a16="http://schemas.microsoft.com/office/drawing/2014/main" id="{019ABA63-450D-461F-A5F3-1A96E8C2A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2248"/>
              <a:ext cx="514" cy="47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8">
              <a:extLst>
                <a:ext uri="{FF2B5EF4-FFF2-40B4-BE49-F238E27FC236}">
                  <a16:creationId xmlns:a16="http://schemas.microsoft.com/office/drawing/2014/main" id="{08DFED35-485B-4367-AA60-9345B03BF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2344"/>
              <a:ext cx="36" cy="61"/>
            </a:xfrm>
            <a:custGeom>
              <a:avLst/>
              <a:gdLst>
                <a:gd name="T0" fmla="*/ 0 w 95"/>
                <a:gd name="T1" fmla="*/ 0 h 164"/>
                <a:gd name="T2" fmla="*/ 95 w 95"/>
                <a:gd name="T3" fmla="*/ 0 h 164"/>
                <a:gd name="T4" fmla="*/ 95 w 95"/>
                <a:gd name="T5" fmla="*/ 19 h 164"/>
                <a:gd name="T6" fmla="*/ 23 w 95"/>
                <a:gd name="T7" fmla="*/ 19 h 164"/>
                <a:gd name="T8" fmla="*/ 23 w 95"/>
                <a:gd name="T9" fmla="*/ 67 h 164"/>
                <a:gd name="T10" fmla="*/ 88 w 95"/>
                <a:gd name="T11" fmla="*/ 67 h 164"/>
                <a:gd name="T12" fmla="*/ 88 w 95"/>
                <a:gd name="T13" fmla="*/ 86 h 164"/>
                <a:gd name="T14" fmla="*/ 23 w 95"/>
                <a:gd name="T15" fmla="*/ 86 h 164"/>
                <a:gd name="T16" fmla="*/ 23 w 95"/>
                <a:gd name="T17" fmla="*/ 164 h 164"/>
                <a:gd name="T18" fmla="*/ 0 w 95"/>
                <a:gd name="T19" fmla="*/ 164 h 164"/>
                <a:gd name="T20" fmla="*/ 0 w 95"/>
                <a:gd name="T2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64">
                  <a:moveTo>
                    <a:pt x="0" y="0"/>
                  </a:moveTo>
                  <a:lnTo>
                    <a:pt x="95" y="0"/>
                  </a:lnTo>
                  <a:lnTo>
                    <a:pt x="95" y="19"/>
                  </a:lnTo>
                  <a:lnTo>
                    <a:pt x="23" y="19"/>
                  </a:lnTo>
                  <a:lnTo>
                    <a:pt x="23" y="67"/>
                  </a:lnTo>
                  <a:lnTo>
                    <a:pt x="88" y="67"/>
                  </a:lnTo>
                  <a:lnTo>
                    <a:pt x="88" y="86"/>
                  </a:lnTo>
                  <a:lnTo>
                    <a:pt x="23" y="86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9">
              <a:extLst>
                <a:ext uri="{FF2B5EF4-FFF2-40B4-BE49-F238E27FC236}">
                  <a16:creationId xmlns:a16="http://schemas.microsoft.com/office/drawing/2014/main" id="{60C4FEE1-245E-4FB7-9FAF-3D58B74A9D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3" y="2344"/>
              <a:ext cx="40" cy="61"/>
            </a:xfrm>
            <a:custGeom>
              <a:avLst/>
              <a:gdLst>
                <a:gd name="T0" fmla="*/ 22 w 106"/>
                <a:gd name="T1" fmla="*/ 18 h 164"/>
                <a:gd name="T2" fmla="*/ 22 w 106"/>
                <a:gd name="T3" fmla="*/ 80 h 164"/>
                <a:gd name="T4" fmla="*/ 50 w 106"/>
                <a:gd name="T5" fmla="*/ 80 h 164"/>
                <a:gd name="T6" fmla="*/ 74 w 106"/>
                <a:gd name="T7" fmla="*/ 72 h 164"/>
                <a:gd name="T8" fmla="*/ 82 w 106"/>
                <a:gd name="T9" fmla="*/ 49 h 164"/>
                <a:gd name="T10" fmla="*/ 74 w 106"/>
                <a:gd name="T11" fmla="*/ 26 h 164"/>
                <a:gd name="T12" fmla="*/ 50 w 106"/>
                <a:gd name="T13" fmla="*/ 18 h 164"/>
                <a:gd name="T14" fmla="*/ 22 w 106"/>
                <a:gd name="T15" fmla="*/ 18 h 164"/>
                <a:gd name="T16" fmla="*/ 0 w 106"/>
                <a:gd name="T17" fmla="*/ 0 h 164"/>
                <a:gd name="T18" fmla="*/ 50 w 106"/>
                <a:gd name="T19" fmla="*/ 0 h 164"/>
                <a:gd name="T20" fmla="*/ 92 w 106"/>
                <a:gd name="T21" fmla="*/ 13 h 164"/>
                <a:gd name="T22" fmla="*/ 106 w 106"/>
                <a:gd name="T23" fmla="*/ 49 h 164"/>
                <a:gd name="T24" fmla="*/ 92 w 106"/>
                <a:gd name="T25" fmla="*/ 86 h 164"/>
                <a:gd name="T26" fmla="*/ 50 w 106"/>
                <a:gd name="T27" fmla="*/ 98 h 164"/>
                <a:gd name="T28" fmla="*/ 22 w 106"/>
                <a:gd name="T29" fmla="*/ 98 h 164"/>
                <a:gd name="T30" fmla="*/ 22 w 106"/>
                <a:gd name="T31" fmla="*/ 164 h 164"/>
                <a:gd name="T32" fmla="*/ 0 w 106"/>
                <a:gd name="T33" fmla="*/ 164 h 164"/>
                <a:gd name="T34" fmla="*/ 0 w 106"/>
                <a:gd name="T3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64">
                  <a:moveTo>
                    <a:pt x="22" y="18"/>
                  </a:moveTo>
                  <a:lnTo>
                    <a:pt x="22" y="80"/>
                  </a:lnTo>
                  <a:lnTo>
                    <a:pt x="50" y="80"/>
                  </a:lnTo>
                  <a:cubicBezTo>
                    <a:pt x="60" y="80"/>
                    <a:pt x="68" y="77"/>
                    <a:pt x="74" y="72"/>
                  </a:cubicBezTo>
                  <a:cubicBezTo>
                    <a:pt x="80" y="67"/>
                    <a:pt x="82" y="59"/>
                    <a:pt x="82" y="49"/>
                  </a:cubicBezTo>
                  <a:cubicBezTo>
                    <a:pt x="82" y="39"/>
                    <a:pt x="80" y="32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lnTo>
                    <a:pt x="22" y="18"/>
                  </a:lnTo>
                  <a:close/>
                  <a:moveTo>
                    <a:pt x="0" y="0"/>
                  </a:moveTo>
                  <a:lnTo>
                    <a:pt x="50" y="0"/>
                  </a:lnTo>
                  <a:cubicBezTo>
                    <a:pt x="68" y="0"/>
                    <a:pt x="82" y="4"/>
                    <a:pt x="92" y="13"/>
                  </a:cubicBezTo>
                  <a:cubicBezTo>
                    <a:pt x="101" y="21"/>
                    <a:pt x="106" y="33"/>
                    <a:pt x="106" y="49"/>
                  </a:cubicBezTo>
                  <a:cubicBezTo>
                    <a:pt x="106" y="65"/>
                    <a:pt x="101" y="77"/>
                    <a:pt x="92" y="86"/>
                  </a:cubicBezTo>
                  <a:cubicBezTo>
                    <a:pt x="82" y="94"/>
                    <a:pt x="68" y="98"/>
                    <a:pt x="50" y="98"/>
                  </a:cubicBezTo>
                  <a:lnTo>
                    <a:pt x="22" y="98"/>
                  </a:lnTo>
                  <a:lnTo>
                    <a:pt x="22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0">
              <a:extLst>
                <a:ext uri="{FF2B5EF4-FFF2-40B4-BE49-F238E27FC236}">
                  <a16:creationId xmlns:a16="http://schemas.microsoft.com/office/drawing/2014/main" id="{2B01BB1C-D01B-48CA-9050-96DD90BB5B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3" y="2344"/>
              <a:ext cx="57" cy="61"/>
            </a:xfrm>
            <a:custGeom>
              <a:avLst/>
              <a:gdLst>
                <a:gd name="T0" fmla="*/ 75 w 150"/>
                <a:gd name="T1" fmla="*/ 22 h 164"/>
                <a:gd name="T2" fmla="*/ 45 w 150"/>
                <a:gd name="T3" fmla="*/ 104 h 164"/>
                <a:gd name="T4" fmla="*/ 105 w 150"/>
                <a:gd name="T5" fmla="*/ 104 h 164"/>
                <a:gd name="T6" fmla="*/ 75 w 150"/>
                <a:gd name="T7" fmla="*/ 22 h 164"/>
                <a:gd name="T8" fmla="*/ 62 w 150"/>
                <a:gd name="T9" fmla="*/ 0 h 164"/>
                <a:gd name="T10" fmla="*/ 88 w 150"/>
                <a:gd name="T11" fmla="*/ 0 h 164"/>
                <a:gd name="T12" fmla="*/ 150 w 150"/>
                <a:gd name="T13" fmla="*/ 164 h 164"/>
                <a:gd name="T14" fmla="*/ 127 w 150"/>
                <a:gd name="T15" fmla="*/ 164 h 164"/>
                <a:gd name="T16" fmla="*/ 112 w 150"/>
                <a:gd name="T17" fmla="*/ 122 h 164"/>
                <a:gd name="T18" fmla="*/ 38 w 150"/>
                <a:gd name="T19" fmla="*/ 122 h 164"/>
                <a:gd name="T20" fmla="*/ 23 w 150"/>
                <a:gd name="T21" fmla="*/ 164 h 164"/>
                <a:gd name="T22" fmla="*/ 0 w 150"/>
                <a:gd name="T23" fmla="*/ 164 h 164"/>
                <a:gd name="T24" fmla="*/ 62 w 150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4">
                  <a:moveTo>
                    <a:pt x="75" y="22"/>
                  </a:moveTo>
                  <a:lnTo>
                    <a:pt x="45" y="104"/>
                  </a:lnTo>
                  <a:lnTo>
                    <a:pt x="105" y="104"/>
                  </a:lnTo>
                  <a:lnTo>
                    <a:pt x="75" y="22"/>
                  </a:lnTo>
                  <a:close/>
                  <a:moveTo>
                    <a:pt x="62" y="0"/>
                  </a:moveTo>
                  <a:lnTo>
                    <a:pt x="88" y="0"/>
                  </a:lnTo>
                  <a:lnTo>
                    <a:pt x="150" y="164"/>
                  </a:lnTo>
                  <a:lnTo>
                    <a:pt x="127" y="164"/>
                  </a:lnTo>
                  <a:lnTo>
                    <a:pt x="112" y="122"/>
                  </a:lnTo>
                  <a:lnTo>
                    <a:pt x="38" y="122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1">
              <a:extLst>
                <a:ext uri="{FF2B5EF4-FFF2-40B4-BE49-F238E27FC236}">
                  <a16:creationId xmlns:a16="http://schemas.microsoft.com/office/drawing/2014/main" id="{D32BC89A-5A0D-41A8-995C-30C1A2F26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2344"/>
              <a:ext cx="38" cy="61"/>
            </a:xfrm>
            <a:custGeom>
              <a:avLst/>
              <a:gdLst>
                <a:gd name="T0" fmla="*/ 0 w 102"/>
                <a:gd name="T1" fmla="*/ 0 h 164"/>
                <a:gd name="T2" fmla="*/ 22 w 102"/>
                <a:gd name="T3" fmla="*/ 0 h 164"/>
                <a:gd name="T4" fmla="*/ 22 w 102"/>
                <a:gd name="T5" fmla="*/ 145 h 164"/>
                <a:gd name="T6" fmla="*/ 102 w 102"/>
                <a:gd name="T7" fmla="*/ 145 h 164"/>
                <a:gd name="T8" fmla="*/ 102 w 102"/>
                <a:gd name="T9" fmla="*/ 164 h 164"/>
                <a:gd name="T10" fmla="*/ 0 w 102"/>
                <a:gd name="T11" fmla="*/ 164 h 164"/>
                <a:gd name="T12" fmla="*/ 0 w 102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64">
                  <a:moveTo>
                    <a:pt x="0" y="0"/>
                  </a:moveTo>
                  <a:lnTo>
                    <a:pt x="22" y="0"/>
                  </a:lnTo>
                  <a:lnTo>
                    <a:pt x="22" y="145"/>
                  </a:lnTo>
                  <a:lnTo>
                    <a:pt x="102" y="145"/>
                  </a:lnTo>
                  <a:lnTo>
                    <a:pt x="102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2">
              <a:extLst>
                <a:ext uri="{FF2B5EF4-FFF2-40B4-BE49-F238E27FC236}">
                  <a16:creationId xmlns:a16="http://schemas.microsoft.com/office/drawing/2014/main" id="{0F22DD31-EF0E-4FB2-B8C4-4620F413C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344"/>
              <a:ext cx="47" cy="63"/>
            </a:xfrm>
            <a:custGeom>
              <a:avLst/>
              <a:gdLst>
                <a:gd name="T0" fmla="*/ 0 w 125"/>
                <a:gd name="T1" fmla="*/ 0 h 167"/>
                <a:gd name="T2" fmla="*/ 22 w 125"/>
                <a:gd name="T3" fmla="*/ 0 h 167"/>
                <a:gd name="T4" fmla="*/ 22 w 125"/>
                <a:gd name="T5" fmla="*/ 100 h 167"/>
                <a:gd name="T6" fmla="*/ 31 w 125"/>
                <a:gd name="T7" fmla="*/ 138 h 167"/>
                <a:gd name="T8" fmla="*/ 62 w 125"/>
                <a:gd name="T9" fmla="*/ 149 h 167"/>
                <a:gd name="T10" fmla="*/ 93 w 125"/>
                <a:gd name="T11" fmla="*/ 138 h 167"/>
                <a:gd name="T12" fmla="*/ 103 w 125"/>
                <a:gd name="T13" fmla="*/ 100 h 167"/>
                <a:gd name="T14" fmla="*/ 103 w 125"/>
                <a:gd name="T15" fmla="*/ 0 h 167"/>
                <a:gd name="T16" fmla="*/ 125 w 125"/>
                <a:gd name="T17" fmla="*/ 0 h 167"/>
                <a:gd name="T18" fmla="*/ 125 w 125"/>
                <a:gd name="T19" fmla="*/ 102 h 167"/>
                <a:gd name="T20" fmla="*/ 109 w 125"/>
                <a:gd name="T21" fmla="*/ 151 h 167"/>
                <a:gd name="T22" fmla="*/ 62 w 125"/>
                <a:gd name="T23" fmla="*/ 167 h 167"/>
                <a:gd name="T24" fmla="*/ 15 w 125"/>
                <a:gd name="T25" fmla="*/ 151 h 167"/>
                <a:gd name="T26" fmla="*/ 0 w 125"/>
                <a:gd name="T27" fmla="*/ 102 h 167"/>
                <a:gd name="T28" fmla="*/ 0 w 125"/>
                <a:gd name="T2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67">
                  <a:moveTo>
                    <a:pt x="0" y="0"/>
                  </a:moveTo>
                  <a:lnTo>
                    <a:pt x="22" y="0"/>
                  </a:lnTo>
                  <a:lnTo>
                    <a:pt x="22" y="100"/>
                  </a:lnTo>
                  <a:cubicBezTo>
                    <a:pt x="22" y="117"/>
                    <a:pt x="25" y="130"/>
                    <a:pt x="31" y="138"/>
                  </a:cubicBezTo>
                  <a:cubicBezTo>
                    <a:pt x="38" y="145"/>
                    <a:pt x="48" y="149"/>
                    <a:pt x="62" y="149"/>
                  </a:cubicBezTo>
                  <a:cubicBezTo>
                    <a:pt x="77" y="149"/>
                    <a:pt x="87" y="145"/>
                    <a:pt x="93" y="138"/>
                  </a:cubicBezTo>
                  <a:cubicBezTo>
                    <a:pt x="100" y="130"/>
                    <a:pt x="103" y="117"/>
                    <a:pt x="103" y="100"/>
                  </a:cubicBezTo>
                  <a:lnTo>
                    <a:pt x="103" y="0"/>
                  </a:lnTo>
                  <a:lnTo>
                    <a:pt x="125" y="0"/>
                  </a:lnTo>
                  <a:lnTo>
                    <a:pt x="125" y="102"/>
                  </a:lnTo>
                  <a:cubicBezTo>
                    <a:pt x="125" y="124"/>
                    <a:pt x="120" y="140"/>
                    <a:pt x="109" y="151"/>
                  </a:cubicBezTo>
                  <a:cubicBezTo>
                    <a:pt x="99" y="162"/>
                    <a:pt x="83" y="167"/>
                    <a:pt x="62" y="167"/>
                  </a:cubicBezTo>
                  <a:cubicBezTo>
                    <a:pt x="42" y="167"/>
                    <a:pt x="26" y="162"/>
                    <a:pt x="15" y="151"/>
                  </a:cubicBezTo>
                  <a:cubicBezTo>
                    <a:pt x="5" y="140"/>
                    <a:pt x="0" y="124"/>
                    <a:pt x="0" y="1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3">
              <a:extLst>
                <a:ext uri="{FF2B5EF4-FFF2-40B4-BE49-F238E27FC236}">
                  <a16:creationId xmlns:a16="http://schemas.microsoft.com/office/drawing/2014/main" id="{C98355F8-6585-44BD-8109-E3247B26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358"/>
              <a:ext cx="36" cy="49"/>
            </a:xfrm>
            <a:custGeom>
              <a:avLst/>
              <a:gdLst>
                <a:gd name="T0" fmla="*/ 87 w 94"/>
                <a:gd name="T1" fmla="*/ 7 h 129"/>
                <a:gd name="T2" fmla="*/ 87 w 94"/>
                <a:gd name="T3" fmla="*/ 26 h 129"/>
                <a:gd name="T4" fmla="*/ 70 w 94"/>
                <a:gd name="T5" fmla="*/ 19 h 129"/>
                <a:gd name="T6" fmla="*/ 50 w 94"/>
                <a:gd name="T7" fmla="*/ 17 h 129"/>
                <a:gd name="T8" fmla="*/ 28 w 94"/>
                <a:gd name="T9" fmla="*/ 22 h 129"/>
                <a:gd name="T10" fmla="*/ 20 w 94"/>
                <a:gd name="T11" fmla="*/ 35 h 129"/>
                <a:gd name="T12" fmla="*/ 26 w 94"/>
                <a:gd name="T13" fmla="*/ 47 h 129"/>
                <a:gd name="T14" fmla="*/ 47 w 94"/>
                <a:gd name="T15" fmla="*/ 54 h 129"/>
                <a:gd name="T16" fmla="*/ 54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09 h 129"/>
                <a:gd name="T34" fmla="*/ 44 w 94"/>
                <a:gd name="T35" fmla="*/ 112 h 129"/>
                <a:gd name="T36" fmla="*/ 66 w 94"/>
                <a:gd name="T37" fmla="*/ 108 h 129"/>
                <a:gd name="T38" fmla="*/ 73 w 94"/>
                <a:gd name="T39" fmla="*/ 94 h 129"/>
                <a:gd name="T40" fmla="*/ 68 w 94"/>
                <a:gd name="T41" fmla="*/ 81 h 129"/>
                <a:gd name="T42" fmla="*/ 43 w 94"/>
                <a:gd name="T43" fmla="*/ 73 h 129"/>
                <a:gd name="T44" fmla="*/ 36 w 94"/>
                <a:gd name="T45" fmla="*/ 71 h 129"/>
                <a:gd name="T46" fmla="*/ 9 w 94"/>
                <a:gd name="T47" fmla="*/ 59 h 129"/>
                <a:gd name="T48" fmla="*/ 1 w 94"/>
                <a:gd name="T49" fmla="*/ 36 h 129"/>
                <a:gd name="T50" fmla="*/ 13 w 94"/>
                <a:gd name="T51" fmla="*/ 10 h 129"/>
                <a:gd name="T52" fmla="*/ 48 w 94"/>
                <a:gd name="T53" fmla="*/ 0 h 129"/>
                <a:gd name="T54" fmla="*/ 69 w 94"/>
                <a:gd name="T55" fmla="*/ 2 h 129"/>
                <a:gd name="T56" fmla="*/ 87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7"/>
                  </a:moveTo>
                  <a:lnTo>
                    <a:pt x="87" y="26"/>
                  </a:lnTo>
                  <a:cubicBezTo>
                    <a:pt x="82" y="23"/>
                    <a:pt x="76" y="21"/>
                    <a:pt x="70" y="19"/>
                  </a:cubicBezTo>
                  <a:cubicBezTo>
                    <a:pt x="63" y="18"/>
                    <a:pt x="57" y="17"/>
                    <a:pt x="50" y="17"/>
                  </a:cubicBezTo>
                  <a:cubicBezTo>
                    <a:pt x="40" y="17"/>
                    <a:pt x="33" y="19"/>
                    <a:pt x="28" y="22"/>
                  </a:cubicBezTo>
                  <a:cubicBezTo>
                    <a:pt x="23" y="25"/>
                    <a:pt x="20" y="29"/>
                    <a:pt x="20" y="35"/>
                  </a:cubicBezTo>
                  <a:cubicBezTo>
                    <a:pt x="20" y="40"/>
                    <a:pt x="22" y="44"/>
                    <a:pt x="26" y="47"/>
                  </a:cubicBezTo>
                  <a:cubicBezTo>
                    <a:pt x="29" y="49"/>
                    <a:pt x="37" y="52"/>
                    <a:pt x="47" y="54"/>
                  </a:cubicBezTo>
                  <a:lnTo>
                    <a:pt x="54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89" y="113"/>
                    <a:pt x="80" y="119"/>
                  </a:cubicBezTo>
                  <a:cubicBezTo>
                    <a:pt x="71" y="126"/>
                    <a:pt x="59" y="129"/>
                    <a:pt x="43" y="129"/>
                  </a:cubicBezTo>
                  <a:cubicBezTo>
                    <a:pt x="37" y="129"/>
                    <a:pt x="30" y="129"/>
                    <a:pt x="22" y="127"/>
                  </a:cubicBezTo>
                  <a:cubicBezTo>
                    <a:pt x="15" y="126"/>
                    <a:pt x="8" y="124"/>
                    <a:pt x="0" y="122"/>
                  </a:cubicBezTo>
                  <a:lnTo>
                    <a:pt x="0" y="101"/>
                  </a:lnTo>
                  <a:cubicBezTo>
                    <a:pt x="7" y="105"/>
                    <a:pt x="15" y="108"/>
                    <a:pt x="22" y="109"/>
                  </a:cubicBezTo>
                  <a:cubicBezTo>
                    <a:pt x="29" y="111"/>
                    <a:pt x="36" y="112"/>
                    <a:pt x="44" y="112"/>
                  </a:cubicBezTo>
                  <a:cubicBezTo>
                    <a:pt x="53" y="112"/>
                    <a:pt x="60" y="111"/>
                    <a:pt x="66" y="108"/>
                  </a:cubicBezTo>
                  <a:cubicBezTo>
                    <a:pt x="71" y="104"/>
                    <a:pt x="73" y="100"/>
                    <a:pt x="73" y="94"/>
                  </a:cubicBezTo>
                  <a:cubicBezTo>
                    <a:pt x="73" y="88"/>
                    <a:pt x="71" y="84"/>
                    <a:pt x="68" y="81"/>
                  </a:cubicBezTo>
                  <a:cubicBezTo>
                    <a:pt x="64" y="78"/>
                    <a:pt x="56" y="75"/>
                    <a:pt x="43" y="73"/>
                  </a:cubicBezTo>
                  <a:lnTo>
                    <a:pt x="36" y="71"/>
                  </a:lnTo>
                  <a:cubicBezTo>
                    <a:pt x="24" y="68"/>
                    <a:pt x="15" y="64"/>
                    <a:pt x="9" y="59"/>
                  </a:cubicBezTo>
                  <a:cubicBezTo>
                    <a:pt x="4" y="53"/>
                    <a:pt x="1" y="46"/>
                    <a:pt x="1" y="36"/>
                  </a:cubicBezTo>
                  <a:cubicBezTo>
                    <a:pt x="1" y="25"/>
                    <a:pt x="5" y="16"/>
                    <a:pt x="13" y="10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6" y="0"/>
                    <a:pt x="63" y="1"/>
                    <a:pt x="69" y="2"/>
                  </a:cubicBezTo>
                  <a:cubicBezTo>
                    <a:pt x="76" y="3"/>
                    <a:pt x="82" y="4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4">
              <a:extLst>
                <a:ext uri="{FF2B5EF4-FFF2-40B4-BE49-F238E27FC236}">
                  <a16:creationId xmlns:a16="http://schemas.microsoft.com/office/drawing/2014/main" id="{08E03007-76EB-406C-BAC5-3A5BAD1A13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1" y="2464"/>
              <a:ext cx="39" cy="49"/>
            </a:xfrm>
            <a:custGeom>
              <a:avLst/>
              <a:gdLst>
                <a:gd name="T0" fmla="*/ 63 w 104"/>
                <a:gd name="T1" fmla="*/ 64 h 130"/>
                <a:gd name="T2" fmla="*/ 30 w 104"/>
                <a:gd name="T3" fmla="*/ 70 h 130"/>
                <a:gd name="T4" fmla="*/ 20 w 104"/>
                <a:gd name="T5" fmla="*/ 89 h 130"/>
                <a:gd name="T6" fmla="*/ 27 w 104"/>
                <a:gd name="T7" fmla="*/ 106 h 130"/>
                <a:gd name="T8" fmla="*/ 46 w 104"/>
                <a:gd name="T9" fmla="*/ 113 h 130"/>
                <a:gd name="T10" fmla="*/ 73 w 104"/>
                <a:gd name="T11" fmla="*/ 101 h 130"/>
                <a:gd name="T12" fmla="*/ 84 w 104"/>
                <a:gd name="T13" fmla="*/ 69 h 130"/>
                <a:gd name="T14" fmla="*/ 84 w 104"/>
                <a:gd name="T15" fmla="*/ 64 h 130"/>
                <a:gd name="T16" fmla="*/ 63 w 104"/>
                <a:gd name="T17" fmla="*/ 64 h 130"/>
                <a:gd name="T18" fmla="*/ 104 w 104"/>
                <a:gd name="T19" fmla="*/ 56 h 130"/>
                <a:gd name="T20" fmla="*/ 104 w 104"/>
                <a:gd name="T21" fmla="*/ 126 h 130"/>
                <a:gd name="T22" fmla="*/ 84 w 104"/>
                <a:gd name="T23" fmla="*/ 126 h 130"/>
                <a:gd name="T24" fmla="*/ 84 w 104"/>
                <a:gd name="T25" fmla="*/ 108 h 130"/>
                <a:gd name="T26" fmla="*/ 66 w 104"/>
                <a:gd name="T27" fmla="*/ 124 h 130"/>
                <a:gd name="T28" fmla="*/ 41 w 104"/>
                <a:gd name="T29" fmla="*/ 130 h 130"/>
                <a:gd name="T30" fmla="*/ 11 w 104"/>
                <a:gd name="T31" fmla="*/ 119 h 130"/>
                <a:gd name="T32" fmla="*/ 0 w 104"/>
                <a:gd name="T33" fmla="*/ 91 h 130"/>
                <a:gd name="T34" fmla="*/ 14 w 104"/>
                <a:gd name="T35" fmla="*/ 59 h 130"/>
                <a:gd name="T36" fmla="*/ 55 w 104"/>
                <a:gd name="T37" fmla="*/ 49 h 130"/>
                <a:gd name="T38" fmla="*/ 84 w 104"/>
                <a:gd name="T39" fmla="*/ 49 h 130"/>
                <a:gd name="T40" fmla="*/ 84 w 104"/>
                <a:gd name="T41" fmla="*/ 47 h 130"/>
                <a:gd name="T42" fmla="*/ 74 w 104"/>
                <a:gd name="T43" fmla="*/ 25 h 130"/>
                <a:gd name="T44" fmla="*/ 49 w 104"/>
                <a:gd name="T45" fmla="*/ 17 h 130"/>
                <a:gd name="T46" fmla="*/ 28 w 104"/>
                <a:gd name="T47" fmla="*/ 20 h 130"/>
                <a:gd name="T48" fmla="*/ 9 w 104"/>
                <a:gd name="T49" fmla="*/ 28 h 130"/>
                <a:gd name="T50" fmla="*/ 9 w 104"/>
                <a:gd name="T51" fmla="*/ 9 h 130"/>
                <a:gd name="T52" fmla="*/ 30 w 104"/>
                <a:gd name="T53" fmla="*/ 3 h 130"/>
                <a:gd name="T54" fmla="*/ 51 w 104"/>
                <a:gd name="T55" fmla="*/ 0 h 130"/>
                <a:gd name="T56" fmla="*/ 91 w 104"/>
                <a:gd name="T57" fmla="*/ 14 h 130"/>
                <a:gd name="T58" fmla="*/ 104 w 104"/>
                <a:gd name="T59" fmla="*/ 5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30">
                  <a:moveTo>
                    <a:pt x="63" y="64"/>
                  </a:moveTo>
                  <a:cubicBezTo>
                    <a:pt x="47" y="64"/>
                    <a:pt x="36" y="66"/>
                    <a:pt x="30" y="70"/>
                  </a:cubicBezTo>
                  <a:cubicBezTo>
                    <a:pt x="23" y="74"/>
                    <a:pt x="20" y="80"/>
                    <a:pt x="20" y="89"/>
                  </a:cubicBezTo>
                  <a:cubicBezTo>
                    <a:pt x="20" y="96"/>
                    <a:pt x="22" y="102"/>
                    <a:pt x="27" y="106"/>
                  </a:cubicBezTo>
                  <a:cubicBezTo>
                    <a:pt x="32" y="111"/>
                    <a:pt x="38" y="113"/>
                    <a:pt x="46" y="113"/>
                  </a:cubicBezTo>
                  <a:cubicBezTo>
                    <a:pt x="58" y="113"/>
                    <a:pt x="67" y="109"/>
                    <a:pt x="73" y="101"/>
                  </a:cubicBezTo>
                  <a:cubicBezTo>
                    <a:pt x="80" y="93"/>
                    <a:pt x="84" y="82"/>
                    <a:pt x="84" y="69"/>
                  </a:cubicBezTo>
                  <a:lnTo>
                    <a:pt x="84" y="64"/>
                  </a:lnTo>
                  <a:lnTo>
                    <a:pt x="63" y="64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8"/>
                  </a:lnTo>
                  <a:cubicBezTo>
                    <a:pt x="79" y="115"/>
                    <a:pt x="73" y="121"/>
                    <a:pt x="66" y="124"/>
                  </a:cubicBezTo>
                  <a:cubicBezTo>
                    <a:pt x="59" y="128"/>
                    <a:pt x="51" y="130"/>
                    <a:pt x="41" y="130"/>
                  </a:cubicBezTo>
                  <a:cubicBezTo>
                    <a:pt x="28" y="130"/>
                    <a:pt x="18" y="126"/>
                    <a:pt x="11" y="119"/>
                  </a:cubicBezTo>
                  <a:cubicBezTo>
                    <a:pt x="4" y="112"/>
                    <a:pt x="0" y="102"/>
                    <a:pt x="0" y="91"/>
                  </a:cubicBezTo>
                  <a:cubicBezTo>
                    <a:pt x="0" y="77"/>
                    <a:pt x="4" y="66"/>
                    <a:pt x="14" y="59"/>
                  </a:cubicBezTo>
                  <a:cubicBezTo>
                    <a:pt x="23" y="52"/>
                    <a:pt x="37" y="49"/>
                    <a:pt x="55" y="49"/>
                  </a:cubicBezTo>
                  <a:lnTo>
                    <a:pt x="84" y="49"/>
                  </a:lnTo>
                  <a:lnTo>
                    <a:pt x="84" y="47"/>
                  </a:lnTo>
                  <a:cubicBezTo>
                    <a:pt x="84" y="37"/>
                    <a:pt x="81" y="30"/>
                    <a:pt x="74" y="25"/>
                  </a:cubicBezTo>
                  <a:cubicBezTo>
                    <a:pt x="68" y="20"/>
                    <a:pt x="60" y="17"/>
                    <a:pt x="49" y="17"/>
                  </a:cubicBezTo>
                  <a:cubicBezTo>
                    <a:pt x="42" y="17"/>
                    <a:pt x="35" y="18"/>
                    <a:pt x="28" y="20"/>
                  </a:cubicBezTo>
                  <a:cubicBezTo>
                    <a:pt x="21" y="22"/>
                    <a:pt x="15" y="24"/>
                    <a:pt x="9" y="28"/>
                  </a:cubicBezTo>
                  <a:lnTo>
                    <a:pt x="9" y="9"/>
                  </a:lnTo>
                  <a:cubicBezTo>
                    <a:pt x="16" y="6"/>
                    <a:pt x="23" y="4"/>
                    <a:pt x="30" y="3"/>
                  </a:cubicBezTo>
                  <a:cubicBezTo>
                    <a:pt x="37" y="1"/>
                    <a:pt x="44" y="0"/>
                    <a:pt x="51" y="0"/>
                  </a:cubicBezTo>
                  <a:cubicBezTo>
                    <a:pt x="69" y="0"/>
                    <a:pt x="82" y="5"/>
                    <a:pt x="91" y="14"/>
                  </a:cubicBezTo>
                  <a:cubicBezTo>
                    <a:pt x="99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5">
              <a:extLst>
                <a:ext uri="{FF2B5EF4-FFF2-40B4-BE49-F238E27FC236}">
                  <a16:creationId xmlns:a16="http://schemas.microsoft.com/office/drawing/2014/main" id="{B21AE826-67A4-47B4-903A-981BB65B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464"/>
              <a:ext cx="38" cy="47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3 h 126"/>
                <a:gd name="T8" fmla="*/ 76 w 103"/>
                <a:gd name="T9" fmla="*/ 27 h 126"/>
                <a:gd name="T10" fmla="*/ 55 w 103"/>
                <a:gd name="T11" fmla="*/ 18 h 126"/>
                <a:gd name="T12" fmla="*/ 29 w 103"/>
                <a:gd name="T13" fmla="*/ 28 h 126"/>
                <a:gd name="T14" fmla="*/ 20 w 103"/>
                <a:gd name="T15" fmla="*/ 57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6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3"/>
                  </a:lnTo>
                  <a:cubicBezTo>
                    <a:pt x="83" y="41"/>
                    <a:pt x="80" y="32"/>
                    <a:pt x="76" y="27"/>
                  </a:cubicBezTo>
                  <a:cubicBezTo>
                    <a:pt x="71" y="21"/>
                    <a:pt x="64" y="18"/>
                    <a:pt x="55" y="18"/>
                  </a:cubicBezTo>
                  <a:cubicBezTo>
                    <a:pt x="44" y="18"/>
                    <a:pt x="36" y="21"/>
                    <a:pt x="29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1" y="9"/>
                    <a:pt x="37" y="6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5"/>
                    <a:pt x="92" y="13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6">
              <a:extLst>
                <a:ext uri="{FF2B5EF4-FFF2-40B4-BE49-F238E27FC236}">
                  <a16:creationId xmlns:a16="http://schemas.microsoft.com/office/drawing/2014/main" id="{49959C6E-A765-4238-8661-A53920F2D1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6" y="2447"/>
              <a:ext cx="42" cy="66"/>
            </a:xfrm>
            <a:custGeom>
              <a:avLst/>
              <a:gdLst>
                <a:gd name="T0" fmla="*/ 90 w 110"/>
                <a:gd name="T1" fmla="*/ 67 h 175"/>
                <a:gd name="T2" fmla="*/ 90 w 110"/>
                <a:gd name="T3" fmla="*/ 0 h 175"/>
                <a:gd name="T4" fmla="*/ 110 w 110"/>
                <a:gd name="T5" fmla="*/ 0 h 175"/>
                <a:gd name="T6" fmla="*/ 110 w 110"/>
                <a:gd name="T7" fmla="*/ 171 h 175"/>
                <a:gd name="T8" fmla="*/ 90 w 110"/>
                <a:gd name="T9" fmla="*/ 171 h 175"/>
                <a:gd name="T10" fmla="*/ 90 w 110"/>
                <a:gd name="T11" fmla="*/ 153 h 175"/>
                <a:gd name="T12" fmla="*/ 74 w 110"/>
                <a:gd name="T13" fmla="*/ 169 h 175"/>
                <a:gd name="T14" fmla="*/ 51 w 110"/>
                <a:gd name="T15" fmla="*/ 175 h 175"/>
                <a:gd name="T16" fmla="*/ 14 w 110"/>
                <a:gd name="T17" fmla="*/ 157 h 175"/>
                <a:gd name="T18" fmla="*/ 0 w 110"/>
                <a:gd name="T19" fmla="*/ 110 h 175"/>
                <a:gd name="T20" fmla="*/ 14 w 110"/>
                <a:gd name="T21" fmla="*/ 63 h 175"/>
                <a:gd name="T22" fmla="*/ 51 w 110"/>
                <a:gd name="T23" fmla="*/ 45 h 175"/>
                <a:gd name="T24" fmla="*/ 74 w 110"/>
                <a:gd name="T25" fmla="*/ 51 h 175"/>
                <a:gd name="T26" fmla="*/ 90 w 110"/>
                <a:gd name="T27" fmla="*/ 67 h 175"/>
                <a:gd name="T28" fmla="*/ 21 w 110"/>
                <a:gd name="T29" fmla="*/ 110 h 175"/>
                <a:gd name="T30" fmla="*/ 30 w 110"/>
                <a:gd name="T31" fmla="*/ 145 h 175"/>
                <a:gd name="T32" fmla="*/ 56 w 110"/>
                <a:gd name="T33" fmla="*/ 158 h 175"/>
                <a:gd name="T34" fmla="*/ 81 w 110"/>
                <a:gd name="T35" fmla="*/ 145 h 175"/>
                <a:gd name="T36" fmla="*/ 90 w 110"/>
                <a:gd name="T37" fmla="*/ 110 h 175"/>
                <a:gd name="T38" fmla="*/ 81 w 110"/>
                <a:gd name="T39" fmla="*/ 75 h 175"/>
                <a:gd name="T40" fmla="*/ 56 w 110"/>
                <a:gd name="T41" fmla="*/ 62 h 175"/>
                <a:gd name="T42" fmla="*/ 30 w 110"/>
                <a:gd name="T43" fmla="*/ 75 h 175"/>
                <a:gd name="T44" fmla="*/ 21 w 110"/>
                <a:gd name="T45" fmla="*/ 11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5">
                  <a:moveTo>
                    <a:pt x="90" y="67"/>
                  </a:moveTo>
                  <a:lnTo>
                    <a:pt x="90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90" y="171"/>
                  </a:lnTo>
                  <a:lnTo>
                    <a:pt x="90" y="153"/>
                  </a:lnTo>
                  <a:cubicBezTo>
                    <a:pt x="86" y="160"/>
                    <a:pt x="80" y="166"/>
                    <a:pt x="74" y="169"/>
                  </a:cubicBezTo>
                  <a:cubicBezTo>
                    <a:pt x="67" y="173"/>
                    <a:pt x="60" y="175"/>
                    <a:pt x="51" y="175"/>
                  </a:cubicBezTo>
                  <a:cubicBezTo>
                    <a:pt x="36" y="175"/>
                    <a:pt x="24" y="169"/>
                    <a:pt x="14" y="157"/>
                  </a:cubicBezTo>
                  <a:cubicBezTo>
                    <a:pt x="5" y="145"/>
                    <a:pt x="0" y="129"/>
                    <a:pt x="0" y="110"/>
                  </a:cubicBezTo>
                  <a:cubicBezTo>
                    <a:pt x="0" y="91"/>
                    <a:pt x="5" y="75"/>
                    <a:pt x="14" y="63"/>
                  </a:cubicBezTo>
                  <a:cubicBezTo>
                    <a:pt x="24" y="51"/>
                    <a:pt x="36" y="45"/>
                    <a:pt x="51" y="45"/>
                  </a:cubicBezTo>
                  <a:cubicBezTo>
                    <a:pt x="60" y="45"/>
                    <a:pt x="67" y="47"/>
                    <a:pt x="74" y="51"/>
                  </a:cubicBezTo>
                  <a:cubicBezTo>
                    <a:pt x="80" y="54"/>
                    <a:pt x="86" y="60"/>
                    <a:pt x="90" y="67"/>
                  </a:cubicBezTo>
                  <a:close/>
                  <a:moveTo>
                    <a:pt x="21" y="110"/>
                  </a:moveTo>
                  <a:cubicBezTo>
                    <a:pt x="21" y="125"/>
                    <a:pt x="24" y="136"/>
                    <a:pt x="30" y="145"/>
                  </a:cubicBezTo>
                  <a:cubicBezTo>
                    <a:pt x="36" y="153"/>
                    <a:pt x="45" y="158"/>
                    <a:pt x="56" y="158"/>
                  </a:cubicBezTo>
                  <a:cubicBezTo>
                    <a:pt x="66" y="158"/>
                    <a:pt x="75" y="153"/>
                    <a:pt x="81" y="145"/>
                  </a:cubicBezTo>
                  <a:cubicBezTo>
                    <a:pt x="87" y="136"/>
                    <a:pt x="90" y="125"/>
                    <a:pt x="90" y="110"/>
                  </a:cubicBezTo>
                  <a:cubicBezTo>
                    <a:pt x="90" y="95"/>
                    <a:pt x="87" y="83"/>
                    <a:pt x="81" y="75"/>
                  </a:cubicBezTo>
                  <a:cubicBezTo>
                    <a:pt x="75" y="66"/>
                    <a:pt x="66" y="62"/>
                    <a:pt x="56" y="62"/>
                  </a:cubicBezTo>
                  <a:cubicBezTo>
                    <a:pt x="45" y="62"/>
                    <a:pt x="36" y="66"/>
                    <a:pt x="30" y="75"/>
                  </a:cubicBezTo>
                  <a:cubicBezTo>
                    <a:pt x="24" y="83"/>
                    <a:pt x="21" y="95"/>
                    <a:pt x="21" y="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7">
              <a:extLst>
                <a:ext uri="{FF2B5EF4-FFF2-40B4-BE49-F238E27FC236}">
                  <a16:creationId xmlns:a16="http://schemas.microsoft.com/office/drawing/2014/main" id="{50C5DB46-0E0A-434A-8166-72C44E08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2448"/>
              <a:ext cx="43" cy="65"/>
            </a:xfrm>
            <a:custGeom>
              <a:avLst/>
              <a:gdLst>
                <a:gd name="T0" fmla="*/ 106 w 115"/>
                <a:gd name="T1" fmla="*/ 9 h 171"/>
                <a:gd name="T2" fmla="*/ 106 w 115"/>
                <a:gd name="T3" fmla="*/ 30 h 171"/>
                <a:gd name="T4" fmla="*/ 82 w 115"/>
                <a:gd name="T5" fmla="*/ 21 h 171"/>
                <a:gd name="T6" fmla="*/ 60 w 115"/>
                <a:gd name="T7" fmla="*/ 18 h 171"/>
                <a:gd name="T8" fmla="*/ 32 w 115"/>
                <a:gd name="T9" fmla="*/ 25 h 171"/>
                <a:gd name="T10" fmla="*/ 22 w 115"/>
                <a:gd name="T11" fmla="*/ 45 h 171"/>
                <a:gd name="T12" fmla="*/ 29 w 115"/>
                <a:gd name="T13" fmla="*/ 62 h 171"/>
                <a:gd name="T14" fmla="*/ 54 w 115"/>
                <a:gd name="T15" fmla="*/ 71 h 171"/>
                <a:gd name="T16" fmla="*/ 67 w 115"/>
                <a:gd name="T17" fmla="*/ 73 h 171"/>
                <a:gd name="T18" fmla="*/ 104 w 115"/>
                <a:gd name="T19" fmla="*/ 90 h 171"/>
                <a:gd name="T20" fmla="*/ 115 w 115"/>
                <a:gd name="T21" fmla="*/ 122 h 171"/>
                <a:gd name="T22" fmla="*/ 99 w 115"/>
                <a:gd name="T23" fmla="*/ 158 h 171"/>
                <a:gd name="T24" fmla="*/ 53 w 115"/>
                <a:gd name="T25" fmla="*/ 171 h 171"/>
                <a:gd name="T26" fmla="*/ 28 w 115"/>
                <a:gd name="T27" fmla="*/ 168 h 171"/>
                <a:gd name="T28" fmla="*/ 1 w 115"/>
                <a:gd name="T29" fmla="*/ 160 h 171"/>
                <a:gd name="T30" fmla="*/ 1 w 115"/>
                <a:gd name="T31" fmla="*/ 137 h 171"/>
                <a:gd name="T32" fmla="*/ 27 w 115"/>
                <a:gd name="T33" fmla="*/ 149 h 171"/>
                <a:gd name="T34" fmla="*/ 53 w 115"/>
                <a:gd name="T35" fmla="*/ 152 h 171"/>
                <a:gd name="T36" fmla="*/ 82 w 115"/>
                <a:gd name="T37" fmla="*/ 145 h 171"/>
                <a:gd name="T38" fmla="*/ 92 w 115"/>
                <a:gd name="T39" fmla="*/ 124 h 171"/>
                <a:gd name="T40" fmla="*/ 85 w 115"/>
                <a:gd name="T41" fmla="*/ 105 h 171"/>
                <a:gd name="T42" fmla="*/ 61 w 115"/>
                <a:gd name="T43" fmla="*/ 95 h 171"/>
                <a:gd name="T44" fmla="*/ 47 w 115"/>
                <a:gd name="T45" fmla="*/ 92 h 171"/>
                <a:gd name="T46" fmla="*/ 11 w 115"/>
                <a:gd name="T47" fmla="*/ 76 h 171"/>
                <a:gd name="T48" fmla="*/ 0 w 115"/>
                <a:gd name="T49" fmla="*/ 47 h 171"/>
                <a:gd name="T50" fmla="*/ 15 w 115"/>
                <a:gd name="T51" fmla="*/ 13 h 171"/>
                <a:gd name="T52" fmla="*/ 58 w 115"/>
                <a:gd name="T53" fmla="*/ 0 h 171"/>
                <a:gd name="T54" fmla="*/ 81 w 115"/>
                <a:gd name="T55" fmla="*/ 2 h 171"/>
                <a:gd name="T56" fmla="*/ 106 w 115"/>
                <a:gd name="T57" fmla="*/ 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71">
                  <a:moveTo>
                    <a:pt x="106" y="9"/>
                  </a:moveTo>
                  <a:lnTo>
                    <a:pt x="106" y="30"/>
                  </a:lnTo>
                  <a:cubicBezTo>
                    <a:pt x="97" y="26"/>
                    <a:pt x="89" y="23"/>
                    <a:pt x="82" y="21"/>
                  </a:cubicBezTo>
                  <a:cubicBezTo>
                    <a:pt x="74" y="19"/>
                    <a:pt x="67" y="18"/>
                    <a:pt x="60" y="18"/>
                  </a:cubicBezTo>
                  <a:cubicBezTo>
                    <a:pt x="48" y="18"/>
                    <a:pt x="39" y="21"/>
                    <a:pt x="32" y="25"/>
                  </a:cubicBezTo>
                  <a:cubicBezTo>
                    <a:pt x="26" y="30"/>
                    <a:pt x="22" y="37"/>
                    <a:pt x="22" y="45"/>
                  </a:cubicBezTo>
                  <a:cubicBezTo>
                    <a:pt x="22" y="53"/>
                    <a:pt x="24" y="58"/>
                    <a:pt x="29" y="62"/>
                  </a:cubicBezTo>
                  <a:cubicBezTo>
                    <a:pt x="33" y="66"/>
                    <a:pt x="41" y="68"/>
                    <a:pt x="54" y="71"/>
                  </a:cubicBezTo>
                  <a:lnTo>
                    <a:pt x="67" y="73"/>
                  </a:lnTo>
                  <a:cubicBezTo>
                    <a:pt x="84" y="77"/>
                    <a:pt x="96" y="82"/>
                    <a:pt x="104" y="90"/>
                  </a:cubicBezTo>
                  <a:cubicBezTo>
                    <a:pt x="112" y="98"/>
                    <a:pt x="115" y="109"/>
                    <a:pt x="115" y="122"/>
                  </a:cubicBezTo>
                  <a:cubicBezTo>
                    <a:pt x="115" y="138"/>
                    <a:pt x="110" y="150"/>
                    <a:pt x="99" y="158"/>
                  </a:cubicBezTo>
                  <a:cubicBezTo>
                    <a:pt x="89" y="166"/>
                    <a:pt x="73" y="171"/>
                    <a:pt x="53" y="171"/>
                  </a:cubicBezTo>
                  <a:cubicBezTo>
                    <a:pt x="45" y="171"/>
                    <a:pt x="37" y="170"/>
                    <a:pt x="28" y="168"/>
                  </a:cubicBezTo>
                  <a:cubicBezTo>
                    <a:pt x="19" y="166"/>
                    <a:pt x="10" y="164"/>
                    <a:pt x="1" y="160"/>
                  </a:cubicBezTo>
                  <a:lnTo>
                    <a:pt x="1" y="137"/>
                  </a:lnTo>
                  <a:cubicBezTo>
                    <a:pt x="10" y="142"/>
                    <a:pt x="19" y="146"/>
                    <a:pt x="27" y="149"/>
                  </a:cubicBezTo>
                  <a:cubicBezTo>
                    <a:pt x="36" y="151"/>
                    <a:pt x="44" y="152"/>
                    <a:pt x="53" y="152"/>
                  </a:cubicBezTo>
                  <a:cubicBezTo>
                    <a:pt x="65" y="152"/>
                    <a:pt x="75" y="150"/>
                    <a:pt x="82" y="145"/>
                  </a:cubicBezTo>
                  <a:cubicBezTo>
                    <a:pt x="89" y="140"/>
                    <a:pt x="92" y="133"/>
                    <a:pt x="92" y="124"/>
                  </a:cubicBezTo>
                  <a:cubicBezTo>
                    <a:pt x="92" y="116"/>
                    <a:pt x="90" y="109"/>
                    <a:pt x="85" y="105"/>
                  </a:cubicBezTo>
                  <a:cubicBezTo>
                    <a:pt x="80" y="100"/>
                    <a:pt x="72" y="97"/>
                    <a:pt x="61" y="95"/>
                  </a:cubicBezTo>
                  <a:lnTo>
                    <a:pt x="47" y="92"/>
                  </a:lnTo>
                  <a:cubicBezTo>
                    <a:pt x="30" y="89"/>
                    <a:pt x="19" y="83"/>
                    <a:pt x="11" y="76"/>
                  </a:cubicBezTo>
                  <a:cubicBezTo>
                    <a:pt x="4" y="69"/>
                    <a:pt x="0" y="60"/>
                    <a:pt x="0" y="47"/>
                  </a:cubicBezTo>
                  <a:cubicBezTo>
                    <a:pt x="0" y="33"/>
                    <a:pt x="5" y="21"/>
                    <a:pt x="15" y="13"/>
                  </a:cubicBezTo>
                  <a:cubicBezTo>
                    <a:pt x="26" y="5"/>
                    <a:pt x="40" y="0"/>
                    <a:pt x="58" y="0"/>
                  </a:cubicBezTo>
                  <a:cubicBezTo>
                    <a:pt x="65" y="0"/>
                    <a:pt x="73" y="1"/>
                    <a:pt x="81" y="2"/>
                  </a:cubicBezTo>
                  <a:cubicBezTo>
                    <a:pt x="89" y="4"/>
                    <a:pt x="97" y="6"/>
                    <a:pt x="10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58">
              <a:extLst>
                <a:ext uri="{FF2B5EF4-FFF2-40B4-BE49-F238E27FC236}">
                  <a16:creationId xmlns:a16="http://schemas.microsoft.com/office/drawing/2014/main" id="{4558458E-8447-4483-A41B-266B41685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4" y="2449"/>
              <a:ext cx="9" cy="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9">
              <a:extLst>
                <a:ext uri="{FF2B5EF4-FFF2-40B4-BE49-F238E27FC236}">
                  <a16:creationId xmlns:a16="http://schemas.microsoft.com/office/drawing/2014/main" id="{4641F7C9-CFE4-4804-8416-935586857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2449"/>
              <a:ext cx="57" cy="62"/>
            </a:xfrm>
            <a:custGeom>
              <a:avLst/>
              <a:gdLst>
                <a:gd name="T0" fmla="*/ 0 w 151"/>
                <a:gd name="T1" fmla="*/ 0 h 164"/>
                <a:gd name="T2" fmla="*/ 34 w 151"/>
                <a:gd name="T3" fmla="*/ 0 h 164"/>
                <a:gd name="T4" fmla="*/ 75 w 151"/>
                <a:gd name="T5" fmla="*/ 112 h 164"/>
                <a:gd name="T6" fmla="*/ 117 w 151"/>
                <a:gd name="T7" fmla="*/ 0 h 164"/>
                <a:gd name="T8" fmla="*/ 151 w 151"/>
                <a:gd name="T9" fmla="*/ 0 h 164"/>
                <a:gd name="T10" fmla="*/ 151 w 151"/>
                <a:gd name="T11" fmla="*/ 164 h 164"/>
                <a:gd name="T12" fmla="*/ 129 w 151"/>
                <a:gd name="T13" fmla="*/ 164 h 164"/>
                <a:gd name="T14" fmla="*/ 129 w 151"/>
                <a:gd name="T15" fmla="*/ 20 h 164"/>
                <a:gd name="T16" fmla="*/ 87 w 151"/>
                <a:gd name="T17" fmla="*/ 133 h 164"/>
                <a:gd name="T18" fmla="*/ 64 w 151"/>
                <a:gd name="T19" fmla="*/ 133 h 164"/>
                <a:gd name="T20" fmla="*/ 22 w 151"/>
                <a:gd name="T21" fmla="*/ 20 h 164"/>
                <a:gd name="T22" fmla="*/ 22 w 151"/>
                <a:gd name="T23" fmla="*/ 164 h 164"/>
                <a:gd name="T24" fmla="*/ 0 w 151"/>
                <a:gd name="T25" fmla="*/ 164 h 164"/>
                <a:gd name="T26" fmla="*/ 0 w 151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64">
                  <a:moveTo>
                    <a:pt x="0" y="0"/>
                  </a:moveTo>
                  <a:lnTo>
                    <a:pt x="34" y="0"/>
                  </a:lnTo>
                  <a:lnTo>
                    <a:pt x="75" y="112"/>
                  </a:lnTo>
                  <a:lnTo>
                    <a:pt x="117" y="0"/>
                  </a:lnTo>
                  <a:lnTo>
                    <a:pt x="151" y="0"/>
                  </a:lnTo>
                  <a:lnTo>
                    <a:pt x="151" y="164"/>
                  </a:lnTo>
                  <a:lnTo>
                    <a:pt x="129" y="164"/>
                  </a:lnTo>
                  <a:lnTo>
                    <a:pt x="129" y="20"/>
                  </a:lnTo>
                  <a:lnTo>
                    <a:pt x="87" y="133"/>
                  </a:lnTo>
                  <a:lnTo>
                    <a:pt x="64" y="133"/>
                  </a:lnTo>
                  <a:lnTo>
                    <a:pt x="22" y="20"/>
                  </a:lnTo>
                  <a:lnTo>
                    <a:pt x="22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0">
              <a:extLst>
                <a:ext uri="{FF2B5EF4-FFF2-40B4-BE49-F238E27FC236}">
                  <a16:creationId xmlns:a16="http://schemas.microsoft.com/office/drawing/2014/main" id="{514116B5-E452-4FFE-AE02-CB679A098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" y="2449"/>
              <a:ext cx="51" cy="62"/>
            </a:xfrm>
            <a:custGeom>
              <a:avLst/>
              <a:gdLst>
                <a:gd name="T0" fmla="*/ 22 w 137"/>
                <a:gd name="T1" fmla="*/ 19 h 164"/>
                <a:gd name="T2" fmla="*/ 22 w 137"/>
                <a:gd name="T3" fmla="*/ 146 h 164"/>
                <a:gd name="T4" fmla="*/ 49 w 137"/>
                <a:gd name="T5" fmla="*/ 146 h 164"/>
                <a:gd name="T6" fmla="*/ 98 w 137"/>
                <a:gd name="T7" fmla="*/ 131 h 164"/>
                <a:gd name="T8" fmla="*/ 114 w 137"/>
                <a:gd name="T9" fmla="*/ 82 h 164"/>
                <a:gd name="T10" fmla="*/ 98 w 137"/>
                <a:gd name="T11" fmla="*/ 34 h 164"/>
                <a:gd name="T12" fmla="*/ 49 w 137"/>
                <a:gd name="T13" fmla="*/ 19 h 164"/>
                <a:gd name="T14" fmla="*/ 22 w 137"/>
                <a:gd name="T15" fmla="*/ 19 h 164"/>
                <a:gd name="T16" fmla="*/ 0 w 137"/>
                <a:gd name="T17" fmla="*/ 0 h 164"/>
                <a:gd name="T18" fmla="*/ 45 w 137"/>
                <a:gd name="T19" fmla="*/ 0 h 164"/>
                <a:gd name="T20" fmla="*/ 115 w 137"/>
                <a:gd name="T21" fmla="*/ 20 h 164"/>
                <a:gd name="T22" fmla="*/ 137 w 137"/>
                <a:gd name="T23" fmla="*/ 82 h 164"/>
                <a:gd name="T24" fmla="*/ 115 w 137"/>
                <a:gd name="T25" fmla="*/ 144 h 164"/>
                <a:gd name="T26" fmla="*/ 45 w 137"/>
                <a:gd name="T27" fmla="*/ 164 h 164"/>
                <a:gd name="T28" fmla="*/ 0 w 137"/>
                <a:gd name="T29" fmla="*/ 164 h 164"/>
                <a:gd name="T30" fmla="*/ 0 w 137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164">
                  <a:moveTo>
                    <a:pt x="22" y="19"/>
                  </a:moveTo>
                  <a:lnTo>
                    <a:pt x="22" y="146"/>
                  </a:lnTo>
                  <a:lnTo>
                    <a:pt x="49" y="146"/>
                  </a:lnTo>
                  <a:cubicBezTo>
                    <a:pt x="71" y="146"/>
                    <a:pt x="88" y="141"/>
                    <a:pt x="98" y="131"/>
                  </a:cubicBezTo>
                  <a:cubicBezTo>
                    <a:pt x="109" y="120"/>
                    <a:pt x="114" y="104"/>
                    <a:pt x="114" y="82"/>
                  </a:cubicBezTo>
                  <a:cubicBezTo>
                    <a:pt x="114" y="60"/>
                    <a:pt x="109" y="44"/>
                    <a:pt x="98" y="34"/>
                  </a:cubicBezTo>
                  <a:cubicBezTo>
                    <a:pt x="88" y="24"/>
                    <a:pt x="71" y="19"/>
                    <a:pt x="49" y="19"/>
                  </a:cubicBezTo>
                  <a:lnTo>
                    <a:pt x="22" y="19"/>
                  </a:lnTo>
                  <a:close/>
                  <a:moveTo>
                    <a:pt x="0" y="0"/>
                  </a:moveTo>
                  <a:lnTo>
                    <a:pt x="45" y="0"/>
                  </a:lnTo>
                  <a:cubicBezTo>
                    <a:pt x="77" y="0"/>
                    <a:pt x="100" y="7"/>
                    <a:pt x="115" y="20"/>
                  </a:cubicBezTo>
                  <a:cubicBezTo>
                    <a:pt x="130" y="33"/>
                    <a:pt x="137" y="54"/>
                    <a:pt x="137" y="82"/>
                  </a:cubicBezTo>
                  <a:cubicBezTo>
                    <a:pt x="137" y="110"/>
                    <a:pt x="130" y="131"/>
                    <a:pt x="115" y="144"/>
                  </a:cubicBezTo>
                  <a:cubicBezTo>
                    <a:pt x="100" y="158"/>
                    <a:pt x="77" y="164"/>
                    <a:pt x="45" y="164"/>
                  </a:cubicBez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1">
              <a:extLst>
                <a:ext uri="{FF2B5EF4-FFF2-40B4-BE49-F238E27FC236}">
                  <a16:creationId xmlns:a16="http://schemas.microsoft.com/office/drawing/2014/main" id="{3C83DDA3-8F19-4341-AE18-A8437FB72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" y="2570"/>
              <a:ext cx="39" cy="49"/>
            </a:xfrm>
            <a:custGeom>
              <a:avLst/>
              <a:gdLst>
                <a:gd name="T0" fmla="*/ 0 w 104"/>
                <a:gd name="T1" fmla="*/ 77 h 129"/>
                <a:gd name="T2" fmla="*/ 0 w 104"/>
                <a:gd name="T3" fmla="*/ 3 h 129"/>
                <a:gd name="T4" fmla="*/ 21 w 104"/>
                <a:gd name="T5" fmla="*/ 3 h 129"/>
                <a:gd name="T6" fmla="*/ 21 w 104"/>
                <a:gd name="T7" fmla="*/ 76 h 129"/>
                <a:gd name="T8" fmla="*/ 28 w 104"/>
                <a:gd name="T9" fmla="*/ 102 h 129"/>
                <a:gd name="T10" fmla="*/ 48 w 104"/>
                <a:gd name="T11" fmla="*/ 111 h 129"/>
                <a:gd name="T12" fmla="*/ 74 w 104"/>
                <a:gd name="T13" fmla="*/ 101 h 129"/>
                <a:gd name="T14" fmla="*/ 83 w 104"/>
                <a:gd name="T15" fmla="*/ 72 h 129"/>
                <a:gd name="T16" fmla="*/ 83 w 104"/>
                <a:gd name="T17" fmla="*/ 3 h 129"/>
                <a:gd name="T18" fmla="*/ 104 w 104"/>
                <a:gd name="T19" fmla="*/ 3 h 129"/>
                <a:gd name="T20" fmla="*/ 104 w 104"/>
                <a:gd name="T21" fmla="*/ 126 h 129"/>
                <a:gd name="T22" fmla="*/ 83 w 104"/>
                <a:gd name="T23" fmla="*/ 126 h 129"/>
                <a:gd name="T24" fmla="*/ 83 w 104"/>
                <a:gd name="T25" fmla="*/ 107 h 129"/>
                <a:gd name="T26" fmla="*/ 66 w 104"/>
                <a:gd name="T27" fmla="*/ 123 h 129"/>
                <a:gd name="T28" fmla="*/ 44 w 104"/>
                <a:gd name="T29" fmla="*/ 129 h 129"/>
                <a:gd name="T30" fmla="*/ 11 w 104"/>
                <a:gd name="T31" fmla="*/ 116 h 129"/>
                <a:gd name="T32" fmla="*/ 0 w 104"/>
                <a:gd name="T33" fmla="*/ 77 h 129"/>
                <a:gd name="T34" fmla="*/ 51 w 104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129">
                  <a:moveTo>
                    <a:pt x="0" y="77"/>
                  </a:moveTo>
                  <a:lnTo>
                    <a:pt x="0" y="3"/>
                  </a:lnTo>
                  <a:lnTo>
                    <a:pt x="21" y="3"/>
                  </a:lnTo>
                  <a:lnTo>
                    <a:pt x="21" y="76"/>
                  </a:lnTo>
                  <a:cubicBezTo>
                    <a:pt x="21" y="88"/>
                    <a:pt x="23" y="97"/>
                    <a:pt x="28" y="102"/>
                  </a:cubicBezTo>
                  <a:cubicBezTo>
                    <a:pt x="32" y="108"/>
                    <a:pt x="39" y="111"/>
                    <a:pt x="48" y="111"/>
                  </a:cubicBezTo>
                  <a:cubicBezTo>
                    <a:pt x="59" y="111"/>
                    <a:pt x="67" y="108"/>
                    <a:pt x="74" y="101"/>
                  </a:cubicBezTo>
                  <a:cubicBezTo>
                    <a:pt x="80" y="94"/>
                    <a:pt x="83" y="84"/>
                    <a:pt x="83" y="72"/>
                  </a:cubicBezTo>
                  <a:lnTo>
                    <a:pt x="83" y="3"/>
                  </a:lnTo>
                  <a:lnTo>
                    <a:pt x="104" y="3"/>
                  </a:lnTo>
                  <a:lnTo>
                    <a:pt x="104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8" y="114"/>
                    <a:pt x="73" y="120"/>
                    <a:pt x="66" y="123"/>
                  </a:cubicBezTo>
                  <a:cubicBezTo>
                    <a:pt x="60" y="127"/>
                    <a:pt x="52" y="129"/>
                    <a:pt x="44" y="129"/>
                  </a:cubicBezTo>
                  <a:cubicBezTo>
                    <a:pt x="30" y="129"/>
                    <a:pt x="19" y="124"/>
                    <a:pt x="11" y="116"/>
                  </a:cubicBezTo>
                  <a:cubicBezTo>
                    <a:pt x="4" y="107"/>
                    <a:pt x="0" y="94"/>
                    <a:pt x="0" y="77"/>
                  </a:cubicBezTo>
                  <a:close/>
                  <a:moveTo>
                    <a:pt x="5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2">
              <a:extLst>
                <a:ext uri="{FF2B5EF4-FFF2-40B4-BE49-F238E27FC236}">
                  <a16:creationId xmlns:a16="http://schemas.microsoft.com/office/drawing/2014/main" id="{6381920D-51EB-4222-AA1B-92F08D6F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570"/>
              <a:ext cx="39" cy="47"/>
            </a:xfrm>
            <a:custGeom>
              <a:avLst/>
              <a:gdLst>
                <a:gd name="T0" fmla="*/ 103 w 103"/>
                <a:gd name="T1" fmla="*/ 51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2 h 126"/>
                <a:gd name="T8" fmla="*/ 76 w 103"/>
                <a:gd name="T9" fmla="*/ 26 h 126"/>
                <a:gd name="T10" fmla="*/ 56 w 103"/>
                <a:gd name="T11" fmla="*/ 17 h 126"/>
                <a:gd name="T12" fmla="*/ 30 w 103"/>
                <a:gd name="T13" fmla="*/ 28 h 126"/>
                <a:gd name="T14" fmla="*/ 21 w 103"/>
                <a:gd name="T15" fmla="*/ 56 h 126"/>
                <a:gd name="T16" fmla="*/ 21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1 w 103"/>
                <a:gd name="T23" fmla="*/ 3 h 126"/>
                <a:gd name="T24" fmla="*/ 21 w 103"/>
                <a:gd name="T25" fmla="*/ 22 h 126"/>
                <a:gd name="T26" fmla="*/ 38 w 103"/>
                <a:gd name="T27" fmla="*/ 5 h 126"/>
                <a:gd name="T28" fmla="*/ 61 w 103"/>
                <a:gd name="T29" fmla="*/ 0 h 126"/>
                <a:gd name="T30" fmla="*/ 93 w 103"/>
                <a:gd name="T31" fmla="*/ 13 h 126"/>
                <a:gd name="T32" fmla="*/ 103 w 103"/>
                <a:gd name="T33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1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2"/>
                  </a:lnTo>
                  <a:cubicBezTo>
                    <a:pt x="83" y="40"/>
                    <a:pt x="81" y="32"/>
                    <a:pt x="76" y="26"/>
                  </a:cubicBezTo>
                  <a:cubicBezTo>
                    <a:pt x="72" y="20"/>
                    <a:pt x="65" y="17"/>
                    <a:pt x="56" y="17"/>
                  </a:cubicBezTo>
                  <a:cubicBezTo>
                    <a:pt x="45" y="17"/>
                    <a:pt x="36" y="21"/>
                    <a:pt x="30" y="28"/>
                  </a:cubicBezTo>
                  <a:cubicBezTo>
                    <a:pt x="24" y="35"/>
                    <a:pt x="21" y="44"/>
                    <a:pt x="21" y="56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6" y="14"/>
                    <a:pt x="31" y="9"/>
                    <a:pt x="38" y="5"/>
                  </a:cubicBezTo>
                  <a:cubicBezTo>
                    <a:pt x="44" y="1"/>
                    <a:pt x="52" y="0"/>
                    <a:pt x="61" y="0"/>
                  </a:cubicBezTo>
                  <a:cubicBezTo>
                    <a:pt x="75" y="0"/>
                    <a:pt x="85" y="4"/>
                    <a:pt x="93" y="13"/>
                  </a:cubicBezTo>
                  <a:cubicBezTo>
                    <a:pt x="100" y="21"/>
                    <a:pt x="103" y="34"/>
                    <a:pt x="103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3">
              <a:extLst>
                <a:ext uri="{FF2B5EF4-FFF2-40B4-BE49-F238E27FC236}">
                  <a16:creationId xmlns:a16="http://schemas.microsoft.com/office/drawing/2014/main" id="{8363CCCB-5775-4094-83A4-8DDC35BA7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" y="2553"/>
              <a:ext cx="8" cy="64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5 h 171"/>
                <a:gd name="T16" fmla="*/ 0 w 20"/>
                <a:gd name="T17" fmla="*/ 25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4">
              <a:extLst>
                <a:ext uri="{FF2B5EF4-FFF2-40B4-BE49-F238E27FC236}">
                  <a16:creationId xmlns:a16="http://schemas.microsoft.com/office/drawing/2014/main" id="{ECB58F66-9BFE-443A-BAE4-E08509979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2558"/>
              <a:ext cx="29" cy="59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0 h 158"/>
                <a:gd name="T8" fmla="*/ 35 w 77"/>
                <a:gd name="T9" fmla="*/ 50 h 158"/>
                <a:gd name="T10" fmla="*/ 35 w 77"/>
                <a:gd name="T11" fmla="*/ 117 h 158"/>
                <a:gd name="T12" fmla="*/ 39 w 77"/>
                <a:gd name="T13" fmla="*/ 136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7 h 158"/>
                <a:gd name="T26" fmla="*/ 15 w 77"/>
                <a:gd name="T27" fmla="*/ 50 h 158"/>
                <a:gd name="T28" fmla="*/ 0 w 77"/>
                <a:gd name="T29" fmla="*/ 50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0"/>
                  </a:lnTo>
                  <a:lnTo>
                    <a:pt x="35" y="50"/>
                  </a:lnTo>
                  <a:lnTo>
                    <a:pt x="35" y="117"/>
                  </a:lnTo>
                  <a:cubicBezTo>
                    <a:pt x="35" y="127"/>
                    <a:pt x="37" y="134"/>
                    <a:pt x="39" y="136"/>
                  </a:cubicBezTo>
                  <a:cubicBezTo>
                    <a:pt x="42" y="139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49"/>
                  </a:cubicBezTo>
                  <a:cubicBezTo>
                    <a:pt x="18" y="143"/>
                    <a:pt x="15" y="132"/>
                    <a:pt x="15" y="117"/>
                  </a:cubicBezTo>
                  <a:lnTo>
                    <a:pt x="15" y="5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5">
              <a:extLst>
                <a:ext uri="{FF2B5EF4-FFF2-40B4-BE49-F238E27FC236}">
                  <a16:creationId xmlns:a16="http://schemas.microsoft.com/office/drawing/2014/main" id="{FBDE2BE6-2D47-4B37-9AF6-DA0B328FF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570"/>
              <a:ext cx="35" cy="49"/>
            </a:xfrm>
            <a:custGeom>
              <a:avLst/>
              <a:gdLst>
                <a:gd name="T0" fmla="*/ 87 w 94"/>
                <a:gd name="T1" fmla="*/ 6 h 129"/>
                <a:gd name="T2" fmla="*/ 87 w 94"/>
                <a:gd name="T3" fmla="*/ 25 h 129"/>
                <a:gd name="T4" fmla="*/ 69 w 94"/>
                <a:gd name="T5" fmla="*/ 19 h 129"/>
                <a:gd name="T6" fmla="*/ 50 w 94"/>
                <a:gd name="T7" fmla="*/ 16 h 129"/>
                <a:gd name="T8" fmla="*/ 27 w 94"/>
                <a:gd name="T9" fmla="*/ 21 h 129"/>
                <a:gd name="T10" fmla="*/ 20 w 94"/>
                <a:gd name="T11" fmla="*/ 35 h 129"/>
                <a:gd name="T12" fmla="*/ 25 w 94"/>
                <a:gd name="T13" fmla="*/ 46 h 129"/>
                <a:gd name="T14" fmla="*/ 47 w 94"/>
                <a:gd name="T15" fmla="*/ 54 h 129"/>
                <a:gd name="T16" fmla="*/ 54 w 94"/>
                <a:gd name="T17" fmla="*/ 55 h 129"/>
                <a:gd name="T18" fmla="*/ 84 w 94"/>
                <a:gd name="T19" fmla="*/ 68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1 h 129"/>
                <a:gd name="T30" fmla="*/ 0 w 94"/>
                <a:gd name="T31" fmla="*/ 100 h 129"/>
                <a:gd name="T32" fmla="*/ 22 w 94"/>
                <a:gd name="T33" fmla="*/ 109 h 129"/>
                <a:gd name="T34" fmla="*/ 43 w 94"/>
                <a:gd name="T35" fmla="*/ 112 h 129"/>
                <a:gd name="T36" fmla="*/ 65 w 94"/>
                <a:gd name="T37" fmla="*/ 107 h 129"/>
                <a:gd name="T38" fmla="*/ 73 w 94"/>
                <a:gd name="T39" fmla="*/ 93 h 129"/>
                <a:gd name="T40" fmla="*/ 67 w 94"/>
                <a:gd name="T41" fmla="*/ 81 h 129"/>
                <a:gd name="T42" fmla="*/ 43 w 94"/>
                <a:gd name="T43" fmla="*/ 72 h 129"/>
                <a:gd name="T44" fmla="*/ 36 w 94"/>
                <a:gd name="T45" fmla="*/ 70 h 129"/>
                <a:gd name="T46" fmla="*/ 9 w 94"/>
                <a:gd name="T47" fmla="*/ 58 h 129"/>
                <a:gd name="T48" fmla="*/ 0 w 94"/>
                <a:gd name="T49" fmla="*/ 36 h 129"/>
                <a:gd name="T50" fmla="*/ 13 w 94"/>
                <a:gd name="T51" fmla="*/ 9 h 129"/>
                <a:gd name="T52" fmla="*/ 48 w 94"/>
                <a:gd name="T53" fmla="*/ 0 h 129"/>
                <a:gd name="T54" fmla="*/ 69 w 94"/>
                <a:gd name="T55" fmla="*/ 1 h 129"/>
                <a:gd name="T56" fmla="*/ 87 w 94"/>
                <a:gd name="T57" fmla="*/ 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6"/>
                  </a:moveTo>
                  <a:lnTo>
                    <a:pt x="87" y="25"/>
                  </a:lnTo>
                  <a:cubicBezTo>
                    <a:pt x="81" y="22"/>
                    <a:pt x="75" y="20"/>
                    <a:pt x="69" y="19"/>
                  </a:cubicBezTo>
                  <a:cubicBezTo>
                    <a:pt x="63" y="17"/>
                    <a:pt x="57" y="16"/>
                    <a:pt x="50" y="16"/>
                  </a:cubicBezTo>
                  <a:cubicBezTo>
                    <a:pt x="40" y="16"/>
                    <a:pt x="32" y="18"/>
                    <a:pt x="27" y="21"/>
                  </a:cubicBezTo>
                  <a:cubicBezTo>
                    <a:pt x="22" y="24"/>
                    <a:pt x="20" y="29"/>
                    <a:pt x="20" y="35"/>
                  </a:cubicBezTo>
                  <a:cubicBezTo>
                    <a:pt x="20" y="40"/>
                    <a:pt x="22" y="43"/>
                    <a:pt x="25" y="46"/>
                  </a:cubicBezTo>
                  <a:cubicBezTo>
                    <a:pt x="29" y="49"/>
                    <a:pt x="36" y="51"/>
                    <a:pt x="47" y="54"/>
                  </a:cubicBezTo>
                  <a:lnTo>
                    <a:pt x="54" y="55"/>
                  </a:lnTo>
                  <a:cubicBezTo>
                    <a:pt x="68" y="58"/>
                    <a:pt x="78" y="63"/>
                    <a:pt x="84" y="68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3"/>
                    <a:pt x="89" y="112"/>
                    <a:pt x="80" y="119"/>
                  </a:cubicBezTo>
                  <a:cubicBezTo>
                    <a:pt x="71" y="125"/>
                    <a:pt x="59" y="129"/>
                    <a:pt x="43" y="129"/>
                  </a:cubicBezTo>
                  <a:cubicBezTo>
                    <a:pt x="36" y="129"/>
                    <a:pt x="29" y="128"/>
                    <a:pt x="22" y="127"/>
                  </a:cubicBezTo>
                  <a:cubicBezTo>
                    <a:pt x="15" y="126"/>
                    <a:pt x="7" y="124"/>
                    <a:pt x="0" y="121"/>
                  </a:cubicBezTo>
                  <a:lnTo>
                    <a:pt x="0" y="100"/>
                  </a:lnTo>
                  <a:cubicBezTo>
                    <a:pt x="7" y="104"/>
                    <a:pt x="14" y="107"/>
                    <a:pt x="22" y="109"/>
                  </a:cubicBezTo>
                  <a:cubicBezTo>
                    <a:pt x="29" y="111"/>
                    <a:pt x="36" y="112"/>
                    <a:pt x="43" y="112"/>
                  </a:cubicBezTo>
                  <a:cubicBezTo>
                    <a:pt x="53" y="112"/>
                    <a:pt x="60" y="110"/>
                    <a:pt x="65" y="107"/>
                  </a:cubicBezTo>
                  <a:cubicBezTo>
                    <a:pt x="70" y="104"/>
                    <a:pt x="73" y="99"/>
                    <a:pt x="73" y="93"/>
                  </a:cubicBezTo>
                  <a:cubicBezTo>
                    <a:pt x="73" y="88"/>
                    <a:pt x="71" y="83"/>
                    <a:pt x="67" y="81"/>
                  </a:cubicBezTo>
                  <a:cubicBezTo>
                    <a:pt x="64" y="78"/>
                    <a:pt x="55" y="75"/>
                    <a:pt x="43" y="72"/>
                  </a:cubicBezTo>
                  <a:lnTo>
                    <a:pt x="36" y="70"/>
                  </a:lnTo>
                  <a:cubicBezTo>
                    <a:pt x="23" y="68"/>
                    <a:pt x="14" y="64"/>
                    <a:pt x="9" y="58"/>
                  </a:cubicBezTo>
                  <a:cubicBezTo>
                    <a:pt x="3" y="53"/>
                    <a:pt x="0" y="45"/>
                    <a:pt x="0" y="36"/>
                  </a:cubicBezTo>
                  <a:cubicBezTo>
                    <a:pt x="0" y="24"/>
                    <a:pt x="4" y="15"/>
                    <a:pt x="13" y="9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5" y="0"/>
                    <a:pt x="62" y="0"/>
                    <a:pt x="69" y="1"/>
                  </a:cubicBezTo>
                  <a:cubicBezTo>
                    <a:pt x="75" y="2"/>
                    <a:pt x="81" y="4"/>
                    <a:pt x="8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66">
              <a:extLst>
                <a:ext uri="{FF2B5EF4-FFF2-40B4-BE49-F238E27FC236}">
                  <a16:creationId xmlns:a16="http://schemas.microsoft.com/office/drawing/2014/main" id="{F3E76094-E225-45FE-BE6C-CA8E923CB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7" y="1866"/>
              <a:ext cx="0" cy="221"/>
            </a:xfrm>
            <a:prstGeom prst="line">
              <a:avLst/>
            </a:prstGeom>
            <a:noFill/>
            <a:ln w="7938" cap="flat">
              <a:solidFill>
                <a:srgbClr val="11111C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7">
              <a:extLst>
                <a:ext uri="{FF2B5EF4-FFF2-40B4-BE49-F238E27FC236}">
                  <a16:creationId xmlns:a16="http://schemas.microsoft.com/office/drawing/2014/main" id="{ADB0A22C-0D93-410F-9DA1-34437B729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866"/>
              <a:ext cx="43" cy="76"/>
            </a:xfrm>
            <a:custGeom>
              <a:avLst/>
              <a:gdLst>
                <a:gd name="T0" fmla="*/ 58 w 115"/>
                <a:gd name="T1" fmla="*/ 144 h 202"/>
                <a:gd name="T2" fmla="*/ 115 w 115"/>
                <a:gd name="T3" fmla="*/ 202 h 202"/>
                <a:gd name="T4" fmla="*/ 58 w 115"/>
                <a:gd name="T5" fmla="*/ 0 h 202"/>
                <a:gd name="T6" fmla="*/ 0 w 115"/>
                <a:gd name="T7" fmla="*/ 202 h 202"/>
                <a:gd name="T8" fmla="*/ 58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144"/>
                  </a:moveTo>
                  <a:lnTo>
                    <a:pt x="115" y="202"/>
                  </a:lnTo>
                  <a:lnTo>
                    <a:pt x="58" y="0"/>
                  </a:lnTo>
                  <a:lnTo>
                    <a:pt x="0" y="202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11111C"/>
            </a:solidFill>
            <a:ln w="9525" cap="flat">
              <a:solidFill>
                <a:srgbClr val="1111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68">
              <a:extLst>
                <a:ext uri="{FF2B5EF4-FFF2-40B4-BE49-F238E27FC236}">
                  <a16:creationId xmlns:a16="http://schemas.microsoft.com/office/drawing/2014/main" id="{317FA9C7-98B3-4F2C-9EFF-632A682F2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2011"/>
              <a:ext cx="43" cy="76"/>
            </a:xfrm>
            <a:custGeom>
              <a:avLst/>
              <a:gdLst>
                <a:gd name="T0" fmla="*/ 58 w 115"/>
                <a:gd name="T1" fmla="*/ 58 h 202"/>
                <a:gd name="T2" fmla="*/ 0 w 115"/>
                <a:gd name="T3" fmla="*/ 0 h 202"/>
                <a:gd name="T4" fmla="*/ 58 w 115"/>
                <a:gd name="T5" fmla="*/ 202 h 202"/>
                <a:gd name="T6" fmla="*/ 115 w 115"/>
                <a:gd name="T7" fmla="*/ 0 h 202"/>
                <a:gd name="T8" fmla="*/ 58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58"/>
                  </a:moveTo>
                  <a:lnTo>
                    <a:pt x="0" y="0"/>
                  </a:lnTo>
                  <a:lnTo>
                    <a:pt x="58" y="202"/>
                  </a:lnTo>
                  <a:lnTo>
                    <a:pt x="115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11111C"/>
            </a:solidFill>
            <a:ln w="9525" cap="flat">
              <a:solidFill>
                <a:srgbClr val="1111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269">
              <a:extLst>
                <a:ext uri="{FF2B5EF4-FFF2-40B4-BE49-F238E27FC236}">
                  <a16:creationId xmlns:a16="http://schemas.microsoft.com/office/drawing/2014/main" id="{18FCE705-DFF1-46E4-9548-6E99CACE8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6" y="983"/>
              <a:ext cx="0" cy="517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0">
              <a:extLst>
                <a:ext uri="{FF2B5EF4-FFF2-40B4-BE49-F238E27FC236}">
                  <a16:creationId xmlns:a16="http://schemas.microsoft.com/office/drawing/2014/main" id="{FB4B3EAA-1460-4DF8-8D51-6872144F9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" y="983"/>
              <a:ext cx="43" cy="75"/>
            </a:xfrm>
            <a:custGeom>
              <a:avLst/>
              <a:gdLst>
                <a:gd name="T0" fmla="*/ 57 w 115"/>
                <a:gd name="T1" fmla="*/ 144 h 201"/>
                <a:gd name="T2" fmla="*/ 115 w 115"/>
                <a:gd name="T3" fmla="*/ 201 h 201"/>
                <a:gd name="T4" fmla="*/ 57 w 115"/>
                <a:gd name="T5" fmla="*/ 0 h 201"/>
                <a:gd name="T6" fmla="*/ 0 w 115"/>
                <a:gd name="T7" fmla="*/ 201 h 201"/>
                <a:gd name="T8" fmla="*/ 57 w 115"/>
                <a:gd name="T9" fmla="*/ 14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144"/>
                  </a:moveTo>
                  <a:lnTo>
                    <a:pt x="115" y="201"/>
                  </a:lnTo>
                  <a:lnTo>
                    <a:pt x="57" y="0"/>
                  </a:lnTo>
                  <a:lnTo>
                    <a:pt x="0" y="201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1">
              <a:extLst>
                <a:ext uri="{FF2B5EF4-FFF2-40B4-BE49-F238E27FC236}">
                  <a16:creationId xmlns:a16="http://schemas.microsoft.com/office/drawing/2014/main" id="{EEA7CBC5-586F-4A32-A467-8C2B901A8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" y="1424"/>
              <a:ext cx="43" cy="76"/>
            </a:xfrm>
            <a:custGeom>
              <a:avLst/>
              <a:gdLst>
                <a:gd name="T0" fmla="*/ 57 w 115"/>
                <a:gd name="T1" fmla="*/ 58 h 202"/>
                <a:gd name="T2" fmla="*/ 0 w 115"/>
                <a:gd name="T3" fmla="*/ 0 h 202"/>
                <a:gd name="T4" fmla="*/ 57 w 115"/>
                <a:gd name="T5" fmla="*/ 202 h 202"/>
                <a:gd name="T6" fmla="*/ 115 w 115"/>
                <a:gd name="T7" fmla="*/ 0 h 202"/>
                <a:gd name="T8" fmla="*/ 57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58"/>
                  </a:moveTo>
                  <a:lnTo>
                    <a:pt x="0" y="0"/>
                  </a:lnTo>
                  <a:lnTo>
                    <a:pt x="57" y="202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72">
              <a:extLst>
                <a:ext uri="{FF2B5EF4-FFF2-40B4-BE49-F238E27FC236}">
                  <a16:creationId xmlns:a16="http://schemas.microsoft.com/office/drawing/2014/main" id="{C693C932-D46A-441B-9314-6FB9005FE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3650"/>
              <a:ext cx="4039" cy="357"/>
            </a:xfrm>
            <a:custGeom>
              <a:avLst/>
              <a:gdLst>
                <a:gd name="T0" fmla="*/ 51 w 10721"/>
                <a:gd name="T1" fmla="*/ 0 h 947"/>
                <a:gd name="T2" fmla="*/ 10670 w 10721"/>
                <a:gd name="T3" fmla="*/ 0 h 947"/>
                <a:gd name="T4" fmla="*/ 10721 w 10721"/>
                <a:gd name="T5" fmla="*/ 50 h 947"/>
                <a:gd name="T6" fmla="*/ 10721 w 10721"/>
                <a:gd name="T7" fmla="*/ 896 h 947"/>
                <a:gd name="T8" fmla="*/ 10670 w 10721"/>
                <a:gd name="T9" fmla="*/ 947 h 947"/>
                <a:gd name="T10" fmla="*/ 51 w 10721"/>
                <a:gd name="T11" fmla="*/ 947 h 947"/>
                <a:gd name="T12" fmla="*/ 0 w 10721"/>
                <a:gd name="T13" fmla="*/ 896 h 947"/>
                <a:gd name="T14" fmla="*/ 0 w 10721"/>
                <a:gd name="T15" fmla="*/ 50 h 947"/>
                <a:gd name="T16" fmla="*/ 51 w 10721"/>
                <a:gd name="T17" fmla="*/ 0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21" h="947">
                  <a:moveTo>
                    <a:pt x="51" y="0"/>
                  </a:moveTo>
                  <a:lnTo>
                    <a:pt x="10670" y="0"/>
                  </a:lnTo>
                  <a:cubicBezTo>
                    <a:pt x="10698" y="0"/>
                    <a:pt x="10721" y="22"/>
                    <a:pt x="10721" y="50"/>
                  </a:cubicBezTo>
                  <a:lnTo>
                    <a:pt x="10721" y="896"/>
                  </a:lnTo>
                  <a:cubicBezTo>
                    <a:pt x="10721" y="924"/>
                    <a:pt x="10698" y="947"/>
                    <a:pt x="10670" y="947"/>
                  </a:cubicBezTo>
                  <a:lnTo>
                    <a:pt x="51" y="947"/>
                  </a:lnTo>
                  <a:cubicBezTo>
                    <a:pt x="23" y="947"/>
                    <a:pt x="0" y="924"/>
                    <a:pt x="0" y="896"/>
                  </a:cubicBezTo>
                  <a:lnTo>
                    <a:pt x="0" y="50"/>
                  </a:lnTo>
                  <a:cubicBezTo>
                    <a:pt x="0" y="22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E6F3F3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3">
              <a:extLst>
                <a:ext uri="{FF2B5EF4-FFF2-40B4-BE49-F238E27FC236}">
                  <a16:creationId xmlns:a16="http://schemas.microsoft.com/office/drawing/2014/main" id="{72EA13E0-E947-45CC-A6FE-A0EF532D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3791"/>
              <a:ext cx="66" cy="73"/>
            </a:xfrm>
            <a:custGeom>
              <a:avLst/>
              <a:gdLst>
                <a:gd name="T0" fmla="*/ 0 w 177"/>
                <a:gd name="T1" fmla="*/ 0 h 195"/>
                <a:gd name="T2" fmla="*/ 39 w 177"/>
                <a:gd name="T3" fmla="*/ 0 h 195"/>
                <a:gd name="T4" fmla="*/ 88 w 177"/>
                <a:gd name="T5" fmla="*/ 133 h 195"/>
                <a:gd name="T6" fmla="*/ 138 w 177"/>
                <a:gd name="T7" fmla="*/ 0 h 195"/>
                <a:gd name="T8" fmla="*/ 177 w 177"/>
                <a:gd name="T9" fmla="*/ 0 h 195"/>
                <a:gd name="T10" fmla="*/ 177 w 177"/>
                <a:gd name="T11" fmla="*/ 195 h 195"/>
                <a:gd name="T12" fmla="*/ 152 w 177"/>
                <a:gd name="T13" fmla="*/ 195 h 195"/>
                <a:gd name="T14" fmla="*/ 152 w 177"/>
                <a:gd name="T15" fmla="*/ 24 h 195"/>
                <a:gd name="T16" fmla="*/ 102 w 177"/>
                <a:gd name="T17" fmla="*/ 158 h 195"/>
                <a:gd name="T18" fmla="*/ 75 w 177"/>
                <a:gd name="T19" fmla="*/ 158 h 195"/>
                <a:gd name="T20" fmla="*/ 25 w 177"/>
                <a:gd name="T21" fmla="*/ 24 h 195"/>
                <a:gd name="T22" fmla="*/ 25 w 177"/>
                <a:gd name="T23" fmla="*/ 195 h 195"/>
                <a:gd name="T24" fmla="*/ 0 w 177"/>
                <a:gd name="T25" fmla="*/ 195 h 195"/>
                <a:gd name="T26" fmla="*/ 0 w 177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195">
                  <a:moveTo>
                    <a:pt x="0" y="0"/>
                  </a:moveTo>
                  <a:lnTo>
                    <a:pt x="39" y="0"/>
                  </a:lnTo>
                  <a:lnTo>
                    <a:pt x="88" y="133"/>
                  </a:lnTo>
                  <a:lnTo>
                    <a:pt x="138" y="0"/>
                  </a:lnTo>
                  <a:lnTo>
                    <a:pt x="177" y="0"/>
                  </a:lnTo>
                  <a:lnTo>
                    <a:pt x="177" y="195"/>
                  </a:lnTo>
                  <a:lnTo>
                    <a:pt x="152" y="195"/>
                  </a:lnTo>
                  <a:lnTo>
                    <a:pt x="152" y="24"/>
                  </a:lnTo>
                  <a:lnTo>
                    <a:pt x="102" y="158"/>
                  </a:lnTo>
                  <a:lnTo>
                    <a:pt x="75" y="158"/>
                  </a:lnTo>
                  <a:lnTo>
                    <a:pt x="25" y="24"/>
                  </a:lnTo>
                  <a:lnTo>
                    <a:pt x="25" y="195"/>
                  </a:lnTo>
                  <a:lnTo>
                    <a:pt x="0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4">
              <a:extLst>
                <a:ext uri="{FF2B5EF4-FFF2-40B4-BE49-F238E27FC236}">
                  <a16:creationId xmlns:a16="http://schemas.microsoft.com/office/drawing/2014/main" id="{467E6AA8-195F-4521-B5D1-15DEEB37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2" y="3808"/>
              <a:ext cx="51" cy="58"/>
            </a:xfrm>
            <a:custGeom>
              <a:avLst/>
              <a:gdLst>
                <a:gd name="T0" fmla="*/ 135 w 135"/>
                <a:gd name="T1" fmla="*/ 70 h 153"/>
                <a:gd name="T2" fmla="*/ 135 w 135"/>
                <a:gd name="T3" fmla="*/ 82 h 153"/>
                <a:gd name="T4" fmla="*/ 25 w 135"/>
                <a:gd name="T5" fmla="*/ 82 h 153"/>
                <a:gd name="T6" fmla="*/ 40 w 135"/>
                <a:gd name="T7" fmla="*/ 119 h 153"/>
                <a:gd name="T8" fmla="*/ 77 w 135"/>
                <a:gd name="T9" fmla="*/ 132 h 153"/>
                <a:gd name="T10" fmla="*/ 104 w 135"/>
                <a:gd name="T11" fmla="*/ 129 h 153"/>
                <a:gd name="T12" fmla="*/ 130 w 135"/>
                <a:gd name="T13" fmla="*/ 119 h 153"/>
                <a:gd name="T14" fmla="*/ 130 w 135"/>
                <a:gd name="T15" fmla="*/ 141 h 153"/>
                <a:gd name="T16" fmla="*/ 103 w 135"/>
                <a:gd name="T17" fmla="*/ 150 h 153"/>
                <a:gd name="T18" fmla="*/ 76 w 135"/>
                <a:gd name="T19" fmla="*/ 153 h 153"/>
                <a:gd name="T20" fmla="*/ 20 w 135"/>
                <a:gd name="T21" fmla="*/ 132 h 153"/>
                <a:gd name="T22" fmla="*/ 0 w 135"/>
                <a:gd name="T23" fmla="*/ 77 h 153"/>
                <a:gd name="T24" fmla="*/ 19 w 135"/>
                <a:gd name="T25" fmla="*/ 21 h 153"/>
                <a:gd name="T26" fmla="*/ 72 w 135"/>
                <a:gd name="T27" fmla="*/ 0 h 153"/>
                <a:gd name="T28" fmla="*/ 118 w 135"/>
                <a:gd name="T29" fmla="*/ 19 h 153"/>
                <a:gd name="T30" fmla="*/ 135 w 135"/>
                <a:gd name="T31" fmla="*/ 70 h 153"/>
                <a:gd name="T32" fmla="*/ 111 w 135"/>
                <a:gd name="T33" fmla="*/ 63 h 153"/>
                <a:gd name="T34" fmla="*/ 100 w 135"/>
                <a:gd name="T35" fmla="*/ 32 h 153"/>
                <a:gd name="T36" fmla="*/ 72 w 135"/>
                <a:gd name="T37" fmla="*/ 20 h 153"/>
                <a:gd name="T38" fmla="*/ 40 w 135"/>
                <a:gd name="T39" fmla="*/ 31 h 153"/>
                <a:gd name="T40" fmla="*/ 26 w 135"/>
                <a:gd name="T41" fmla="*/ 63 h 153"/>
                <a:gd name="T42" fmla="*/ 111 w 135"/>
                <a:gd name="T43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53">
                  <a:moveTo>
                    <a:pt x="135" y="70"/>
                  </a:moveTo>
                  <a:lnTo>
                    <a:pt x="135" y="82"/>
                  </a:lnTo>
                  <a:lnTo>
                    <a:pt x="25" y="82"/>
                  </a:lnTo>
                  <a:cubicBezTo>
                    <a:pt x="26" y="98"/>
                    <a:pt x="31" y="111"/>
                    <a:pt x="40" y="119"/>
                  </a:cubicBezTo>
                  <a:cubicBezTo>
                    <a:pt x="49" y="128"/>
                    <a:pt x="61" y="132"/>
                    <a:pt x="77" y="132"/>
                  </a:cubicBezTo>
                  <a:cubicBezTo>
                    <a:pt x="86" y="132"/>
                    <a:pt x="95" y="131"/>
                    <a:pt x="104" y="129"/>
                  </a:cubicBezTo>
                  <a:cubicBezTo>
                    <a:pt x="113" y="127"/>
                    <a:pt x="121" y="123"/>
                    <a:pt x="130" y="119"/>
                  </a:cubicBezTo>
                  <a:lnTo>
                    <a:pt x="130" y="141"/>
                  </a:lnTo>
                  <a:cubicBezTo>
                    <a:pt x="121" y="145"/>
                    <a:pt x="112" y="148"/>
                    <a:pt x="103" y="150"/>
                  </a:cubicBezTo>
                  <a:cubicBezTo>
                    <a:pt x="94" y="152"/>
                    <a:pt x="85" y="153"/>
                    <a:pt x="76" y="153"/>
                  </a:cubicBezTo>
                  <a:cubicBezTo>
                    <a:pt x="53" y="153"/>
                    <a:pt x="34" y="146"/>
                    <a:pt x="20" y="132"/>
                  </a:cubicBezTo>
                  <a:cubicBezTo>
                    <a:pt x="7" y="119"/>
                    <a:pt x="0" y="100"/>
                    <a:pt x="0" y="77"/>
                  </a:cubicBezTo>
                  <a:cubicBezTo>
                    <a:pt x="0" y="54"/>
                    <a:pt x="7" y="35"/>
                    <a:pt x="19" y="21"/>
                  </a:cubicBezTo>
                  <a:cubicBezTo>
                    <a:pt x="32" y="7"/>
                    <a:pt x="50" y="0"/>
                    <a:pt x="72" y="0"/>
                  </a:cubicBezTo>
                  <a:cubicBezTo>
                    <a:pt x="91" y="0"/>
                    <a:pt x="107" y="6"/>
                    <a:pt x="118" y="19"/>
                  </a:cubicBezTo>
                  <a:cubicBezTo>
                    <a:pt x="130" y="31"/>
                    <a:pt x="135" y="48"/>
                    <a:pt x="135" y="70"/>
                  </a:cubicBezTo>
                  <a:close/>
                  <a:moveTo>
                    <a:pt x="111" y="63"/>
                  </a:moveTo>
                  <a:cubicBezTo>
                    <a:pt x="111" y="50"/>
                    <a:pt x="107" y="39"/>
                    <a:pt x="100" y="32"/>
                  </a:cubicBezTo>
                  <a:cubicBezTo>
                    <a:pt x="93" y="24"/>
                    <a:pt x="84" y="20"/>
                    <a:pt x="72" y="20"/>
                  </a:cubicBezTo>
                  <a:cubicBezTo>
                    <a:pt x="59" y="20"/>
                    <a:pt x="48" y="24"/>
                    <a:pt x="40" y="31"/>
                  </a:cubicBezTo>
                  <a:cubicBezTo>
                    <a:pt x="32" y="39"/>
                    <a:pt x="27" y="49"/>
                    <a:pt x="26" y="63"/>
                  </a:cubicBezTo>
                  <a:lnTo>
                    <a:pt x="11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5">
              <a:extLst>
                <a:ext uri="{FF2B5EF4-FFF2-40B4-BE49-F238E27FC236}">
                  <a16:creationId xmlns:a16="http://schemas.microsoft.com/office/drawing/2014/main" id="{FD378F9B-E906-4773-81BD-B7055A09E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3808"/>
              <a:ext cx="81" cy="56"/>
            </a:xfrm>
            <a:custGeom>
              <a:avLst/>
              <a:gdLst>
                <a:gd name="T0" fmla="*/ 114 w 213"/>
                <a:gd name="T1" fmla="*/ 31 h 149"/>
                <a:gd name="T2" fmla="*/ 136 w 213"/>
                <a:gd name="T3" fmla="*/ 7 h 149"/>
                <a:gd name="T4" fmla="*/ 165 w 213"/>
                <a:gd name="T5" fmla="*/ 0 h 149"/>
                <a:gd name="T6" fmla="*/ 200 w 213"/>
                <a:gd name="T7" fmla="*/ 16 h 149"/>
                <a:gd name="T8" fmla="*/ 213 w 213"/>
                <a:gd name="T9" fmla="*/ 61 h 149"/>
                <a:gd name="T10" fmla="*/ 213 w 213"/>
                <a:gd name="T11" fmla="*/ 149 h 149"/>
                <a:gd name="T12" fmla="*/ 189 w 213"/>
                <a:gd name="T13" fmla="*/ 149 h 149"/>
                <a:gd name="T14" fmla="*/ 189 w 213"/>
                <a:gd name="T15" fmla="*/ 62 h 149"/>
                <a:gd name="T16" fmla="*/ 181 w 213"/>
                <a:gd name="T17" fmla="*/ 31 h 149"/>
                <a:gd name="T18" fmla="*/ 158 w 213"/>
                <a:gd name="T19" fmla="*/ 20 h 149"/>
                <a:gd name="T20" fmla="*/ 129 w 213"/>
                <a:gd name="T21" fmla="*/ 33 h 149"/>
                <a:gd name="T22" fmla="*/ 118 w 213"/>
                <a:gd name="T23" fmla="*/ 66 h 149"/>
                <a:gd name="T24" fmla="*/ 118 w 213"/>
                <a:gd name="T25" fmla="*/ 149 h 149"/>
                <a:gd name="T26" fmla="*/ 94 w 213"/>
                <a:gd name="T27" fmla="*/ 149 h 149"/>
                <a:gd name="T28" fmla="*/ 94 w 213"/>
                <a:gd name="T29" fmla="*/ 62 h 149"/>
                <a:gd name="T30" fmla="*/ 87 w 213"/>
                <a:gd name="T31" fmla="*/ 31 h 149"/>
                <a:gd name="T32" fmla="*/ 64 w 213"/>
                <a:gd name="T33" fmla="*/ 20 h 149"/>
                <a:gd name="T34" fmla="*/ 35 w 213"/>
                <a:gd name="T35" fmla="*/ 33 h 149"/>
                <a:gd name="T36" fmla="*/ 24 w 213"/>
                <a:gd name="T37" fmla="*/ 66 h 149"/>
                <a:gd name="T38" fmla="*/ 24 w 213"/>
                <a:gd name="T39" fmla="*/ 149 h 149"/>
                <a:gd name="T40" fmla="*/ 0 w 213"/>
                <a:gd name="T41" fmla="*/ 149 h 149"/>
                <a:gd name="T42" fmla="*/ 0 w 213"/>
                <a:gd name="T43" fmla="*/ 3 h 149"/>
                <a:gd name="T44" fmla="*/ 24 w 213"/>
                <a:gd name="T45" fmla="*/ 3 h 149"/>
                <a:gd name="T46" fmla="*/ 24 w 213"/>
                <a:gd name="T47" fmla="*/ 26 h 149"/>
                <a:gd name="T48" fmla="*/ 43 w 213"/>
                <a:gd name="T49" fmla="*/ 6 h 149"/>
                <a:gd name="T50" fmla="*/ 71 w 213"/>
                <a:gd name="T51" fmla="*/ 0 h 149"/>
                <a:gd name="T52" fmla="*/ 98 w 213"/>
                <a:gd name="T53" fmla="*/ 8 h 149"/>
                <a:gd name="T54" fmla="*/ 114 w 213"/>
                <a:gd name="T55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3" h="149">
                  <a:moveTo>
                    <a:pt x="114" y="31"/>
                  </a:moveTo>
                  <a:cubicBezTo>
                    <a:pt x="120" y="20"/>
                    <a:pt x="127" y="12"/>
                    <a:pt x="136" y="7"/>
                  </a:cubicBezTo>
                  <a:cubicBezTo>
                    <a:pt x="144" y="2"/>
                    <a:pt x="154" y="0"/>
                    <a:pt x="165" y="0"/>
                  </a:cubicBezTo>
                  <a:cubicBezTo>
                    <a:pt x="180" y="0"/>
                    <a:pt x="192" y="5"/>
                    <a:pt x="200" y="16"/>
                  </a:cubicBezTo>
                  <a:cubicBezTo>
                    <a:pt x="208" y="26"/>
                    <a:pt x="213" y="41"/>
                    <a:pt x="213" y="61"/>
                  </a:cubicBezTo>
                  <a:lnTo>
                    <a:pt x="213" y="149"/>
                  </a:lnTo>
                  <a:lnTo>
                    <a:pt x="189" y="149"/>
                  </a:lnTo>
                  <a:lnTo>
                    <a:pt x="189" y="62"/>
                  </a:lnTo>
                  <a:cubicBezTo>
                    <a:pt x="189" y="48"/>
                    <a:pt x="186" y="37"/>
                    <a:pt x="181" y="31"/>
                  </a:cubicBezTo>
                  <a:cubicBezTo>
                    <a:pt x="176" y="24"/>
                    <a:pt x="169" y="20"/>
                    <a:pt x="158" y="20"/>
                  </a:cubicBezTo>
                  <a:cubicBezTo>
                    <a:pt x="146" y="20"/>
                    <a:pt x="136" y="24"/>
                    <a:pt x="129" y="33"/>
                  </a:cubicBezTo>
                  <a:cubicBezTo>
                    <a:pt x="122" y="41"/>
                    <a:pt x="118" y="52"/>
                    <a:pt x="118" y="66"/>
                  </a:cubicBezTo>
                  <a:lnTo>
                    <a:pt x="118" y="149"/>
                  </a:lnTo>
                  <a:lnTo>
                    <a:pt x="94" y="149"/>
                  </a:lnTo>
                  <a:lnTo>
                    <a:pt x="94" y="62"/>
                  </a:lnTo>
                  <a:cubicBezTo>
                    <a:pt x="94" y="48"/>
                    <a:pt x="92" y="37"/>
                    <a:pt x="87" y="31"/>
                  </a:cubicBezTo>
                  <a:cubicBezTo>
                    <a:pt x="82" y="24"/>
                    <a:pt x="74" y="20"/>
                    <a:pt x="64" y="20"/>
                  </a:cubicBezTo>
                  <a:cubicBezTo>
                    <a:pt x="52" y="20"/>
                    <a:pt x="42" y="25"/>
                    <a:pt x="35" y="33"/>
                  </a:cubicBezTo>
                  <a:cubicBezTo>
                    <a:pt x="27" y="41"/>
                    <a:pt x="24" y="52"/>
                    <a:pt x="24" y="66"/>
                  </a:cubicBezTo>
                  <a:lnTo>
                    <a:pt x="24" y="149"/>
                  </a:lnTo>
                  <a:lnTo>
                    <a:pt x="0" y="149"/>
                  </a:lnTo>
                  <a:lnTo>
                    <a:pt x="0" y="3"/>
                  </a:lnTo>
                  <a:lnTo>
                    <a:pt x="24" y="3"/>
                  </a:lnTo>
                  <a:lnTo>
                    <a:pt x="24" y="26"/>
                  </a:lnTo>
                  <a:cubicBezTo>
                    <a:pt x="29" y="17"/>
                    <a:pt x="36" y="10"/>
                    <a:pt x="43" y="6"/>
                  </a:cubicBezTo>
                  <a:cubicBezTo>
                    <a:pt x="51" y="2"/>
                    <a:pt x="60" y="0"/>
                    <a:pt x="71" y="0"/>
                  </a:cubicBezTo>
                  <a:cubicBezTo>
                    <a:pt x="81" y="0"/>
                    <a:pt x="90" y="2"/>
                    <a:pt x="98" y="8"/>
                  </a:cubicBezTo>
                  <a:cubicBezTo>
                    <a:pt x="105" y="13"/>
                    <a:pt x="111" y="21"/>
                    <a:pt x="114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6">
              <a:extLst>
                <a:ext uri="{FF2B5EF4-FFF2-40B4-BE49-F238E27FC236}">
                  <a16:creationId xmlns:a16="http://schemas.microsoft.com/office/drawing/2014/main" id="{80690457-0713-473E-9E9A-EBF03B329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" y="3808"/>
              <a:ext cx="50" cy="58"/>
            </a:xfrm>
            <a:custGeom>
              <a:avLst/>
              <a:gdLst>
                <a:gd name="T0" fmla="*/ 67 w 134"/>
                <a:gd name="T1" fmla="*/ 20 h 153"/>
                <a:gd name="T2" fmla="*/ 36 w 134"/>
                <a:gd name="T3" fmla="*/ 35 h 153"/>
                <a:gd name="T4" fmla="*/ 25 w 134"/>
                <a:gd name="T5" fmla="*/ 76 h 153"/>
                <a:gd name="T6" fmla="*/ 36 w 134"/>
                <a:gd name="T7" fmla="*/ 117 h 153"/>
                <a:gd name="T8" fmla="*/ 67 w 134"/>
                <a:gd name="T9" fmla="*/ 132 h 153"/>
                <a:gd name="T10" fmla="*/ 97 w 134"/>
                <a:gd name="T11" fmla="*/ 117 h 153"/>
                <a:gd name="T12" fmla="*/ 108 w 134"/>
                <a:gd name="T13" fmla="*/ 76 h 153"/>
                <a:gd name="T14" fmla="*/ 97 w 134"/>
                <a:gd name="T15" fmla="*/ 35 h 153"/>
                <a:gd name="T16" fmla="*/ 67 w 134"/>
                <a:gd name="T17" fmla="*/ 20 h 153"/>
                <a:gd name="T18" fmla="*/ 67 w 134"/>
                <a:gd name="T19" fmla="*/ 0 h 153"/>
                <a:gd name="T20" fmla="*/ 116 w 134"/>
                <a:gd name="T21" fmla="*/ 20 h 153"/>
                <a:gd name="T22" fmla="*/ 134 w 134"/>
                <a:gd name="T23" fmla="*/ 76 h 153"/>
                <a:gd name="T24" fmla="*/ 116 w 134"/>
                <a:gd name="T25" fmla="*/ 132 h 153"/>
                <a:gd name="T26" fmla="*/ 67 w 134"/>
                <a:gd name="T27" fmla="*/ 153 h 153"/>
                <a:gd name="T28" fmla="*/ 18 w 134"/>
                <a:gd name="T29" fmla="*/ 132 h 153"/>
                <a:gd name="T30" fmla="*/ 0 w 134"/>
                <a:gd name="T31" fmla="*/ 76 h 153"/>
                <a:gd name="T32" fmla="*/ 18 w 134"/>
                <a:gd name="T33" fmla="*/ 20 h 153"/>
                <a:gd name="T34" fmla="*/ 67 w 134"/>
                <a:gd name="T3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153">
                  <a:moveTo>
                    <a:pt x="67" y="20"/>
                  </a:moveTo>
                  <a:cubicBezTo>
                    <a:pt x="54" y="20"/>
                    <a:pt x="44" y="25"/>
                    <a:pt x="36" y="35"/>
                  </a:cubicBezTo>
                  <a:cubicBezTo>
                    <a:pt x="29" y="45"/>
                    <a:pt x="25" y="59"/>
                    <a:pt x="25" y="76"/>
                  </a:cubicBezTo>
                  <a:cubicBezTo>
                    <a:pt x="25" y="94"/>
                    <a:pt x="29" y="107"/>
                    <a:pt x="36" y="117"/>
                  </a:cubicBezTo>
                  <a:cubicBezTo>
                    <a:pt x="44" y="127"/>
                    <a:pt x="54" y="132"/>
                    <a:pt x="67" y="132"/>
                  </a:cubicBezTo>
                  <a:cubicBezTo>
                    <a:pt x="80" y="132"/>
                    <a:pt x="90" y="127"/>
                    <a:pt x="97" y="117"/>
                  </a:cubicBezTo>
                  <a:cubicBezTo>
                    <a:pt x="105" y="107"/>
                    <a:pt x="108" y="93"/>
                    <a:pt x="108" y="76"/>
                  </a:cubicBezTo>
                  <a:cubicBezTo>
                    <a:pt x="108" y="59"/>
                    <a:pt x="105" y="45"/>
                    <a:pt x="97" y="35"/>
                  </a:cubicBezTo>
                  <a:cubicBezTo>
                    <a:pt x="90" y="25"/>
                    <a:pt x="80" y="20"/>
                    <a:pt x="67" y="20"/>
                  </a:cubicBezTo>
                  <a:close/>
                  <a:moveTo>
                    <a:pt x="67" y="0"/>
                  </a:moveTo>
                  <a:cubicBezTo>
                    <a:pt x="88" y="0"/>
                    <a:pt x="104" y="6"/>
                    <a:pt x="116" y="20"/>
                  </a:cubicBezTo>
                  <a:cubicBezTo>
                    <a:pt x="128" y="33"/>
                    <a:pt x="134" y="52"/>
                    <a:pt x="134" y="76"/>
                  </a:cubicBezTo>
                  <a:cubicBezTo>
                    <a:pt x="134" y="100"/>
                    <a:pt x="128" y="119"/>
                    <a:pt x="116" y="132"/>
                  </a:cubicBezTo>
                  <a:cubicBezTo>
                    <a:pt x="104" y="146"/>
                    <a:pt x="88" y="153"/>
                    <a:pt x="67" y="153"/>
                  </a:cubicBezTo>
                  <a:cubicBezTo>
                    <a:pt x="46" y="153"/>
                    <a:pt x="30" y="146"/>
                    <a:pt x="18" y="132"/>
                  </a:cubicBezTo>
                  <a:cubicBezTo>
                    <a:pt x="6" y="119"/>
                    <a:pt x="0" y="100"/>
                    <a:pt x="0" y="76"/>
                  </a:cubicBezTo>
                  <a:cubicBezTo>
                    <a:pt x="0" y="52"/>
                    <a:pt x="6" y="33"/>
                    <a:pt x="18" y="20"/>
                  </a:cubicBezTo>
                  <a:cubicBezTo>
                    <a:pt x="30" y="6"/>
                    <a:pt x="46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7">
              <a:extLst>
                <a:ext uri="{FF2B5EF4-FFF2-40B4-BE49-F238E27FC236}">
                  <a16:creationId xmlns:a16="http://schemas.microsoft.com/office/drawing/2014/main" id="{E8936F43-F724-4CEF-B563-45C58DF16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3808"/>
              <a:ext cx="32" cy="56"/>
            </a:xfrm>
            <a:custGeom>
              <a:avLst/>
              <a:gdLst>
                <a:gd name="T0" fmla="*/ 85 w 85"/>
                <a:gd name="T1" fmla="*/ 25 h 149"/>
                <a:gd name="T2" fmla="*/ 76 w 85"/>
                <a:gd name="T3" fmla="*/ 22 h 149"/>
                <a:gd name="T4" fmla="*/ 66 w 85"/>
                <a:gd name="T5" fmla="*/ 21 h 149"/>
                <a:gd name="T6" fmla="*/ 35 w 85"/>
                <a:gd name="T7" fmla="*/ 34 h 149"/>
                <a:gd name="T8" fmla="*/ 24 w 85"/>
                <a:gd name="T9" fmla="*/ 72 h 149"/>
                <a:gd name="T10" fmla="*/ 24 w 85"/>
                <a:gd name="T11" fmla="*/ 149 h 149"/>
                <a:gd name="T12" fmla="*/ 0 w 85"/>
                <a:gd name="T13" fmla="*/ 149 h 149"/>
                <a:gd name="T14" fmla="*/ 0 w 85"/>
                <a:gd name="T15" fmla="*/ 3 h 149"/>
                <a:gd name="T16" fmla="*/ 24 w 85"/>
                <a:gd name="T17" fmla="*/ 3 h 149"/>
                <a:gd name="T18" fmla="*/ 24 w 85"/>
                <a:gd name="T19" fmla="*/ 26 h 149"/>
                <a:gd name="T20" fmla="*/ 43 w 85"/>
                <a:gd name="T21" fmla="*/ 6 h 149"/>
                <a:gd name="T22" fmla="*/ 73 w 85"/>
                <a:gd name="T23" fmla="*/ 0 h 149"/>
                <a:gd name="T24" fmla="*/ 78 w 85"/>
                <a:gd name="T25" fmla="*/ 0 h 149"/>
                <a:gd name="T26" fmla="*/ 85 w 85"/>
                <a:gd name="T27" fmla="*/ 1 h 149"/>
                <a:gd name="T28" fmla="*/ 85 w 85"/>
                <a:gd name="T2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49">
                  <a:moveTo>
                    <a:pt x="85" y="25"/>
                  </a:moveTo>
                  <a:cubicBezTo>
                    <a:pt x="82" y="24"/>
                    <a:pt x="79" y="23"/>
                    <a:pt x="76" y="22"/>
                  </a:cubicBezTo>
                  <a:cubicBezTo>
                    <a:pt x="73" y="21"/>
                    <a:pt x="70" y="21"/>
                    <a:pt x="66" y="21"/>
                  </a:cubicBezTo>
                  <a:cubicBezTo>
                    <a:pt x="52" y="21"/>
                    <a:pt x="42" y="25"/>
                    <a:pt x="35" y="34"/>
                  </a:cubicBezTo>
                  <a:cubicBezTo>
                    <a:pt x="27" y="43"/>
                    <a:pt x="24" y="56"/>
                    <a:pt x="24" y="72"/>
                  </a:cubicBezTo>
                  <a:lnTo>
                    <a:pt x="24" y="149"/>
                  </a:lnTo>
                  <a:lnTo>
                    <a:pt x="0" y="149"/>
                  </a:lnTo>
                  <a:lnTo>
                    <a:pt x="0" y="3"/>
                  </a:lnTo>
                  <a:lnTo>
                    <a:pt x="24" y="3"/>
                  </a:lnTo>
                  <a:lnTo>
                    <a:pt x="24" y="26"/>
                  </a:lnTo>
                  <a:cubicBezTo>
                    <a:pt x="29" y="17"/>
                    <a:pt x="35" y="10"/>
                    <a:pt x="43" y="6"/>
                  </a:cubicBezTo>
                  <a:cubicBezTo>
                    <a:pt x="51" y="2"/>
                    <a:pt x="61" y="0"/>
                    <a:pt x="73" y="0"/>
                  </a:cubicBezTo>
                  <a:cubicBezTo>
                    <a:pt x="74" y="0"/>
                    <a:pt x="76" y="0"/>
                    <a:pt x="78" y="0"/>
                  </a:cubicBezTo>
                  <a:cubicBezTo>
                    <a:pt x="80" y="0"/>
                    <a:pt x="82" y="0"/>
                    <a:pt x="85" y="1"/>
                  </a:cubicBezTo>
                  <a:lnTo>
                    <a:pt x="8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78">
              <a:extLst>
                <a:ext uri="{FF2B5EF4-FFF2-40B4-BE49-F238E27FC236}">
                  <a16:creationId xmlns:a16="http://schemas.microsoft.com/office/drawing/2014/main" id="{E906C9E3-5E15-48FB-9C86-BBA9BC65F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3809"/>
              <a:ext cx="53" cy="76"/>
            </a:xfrm>
            <a:custGeom>
              <a:avLst/>
              <a:gdLst>
                <a:gd name="T0" fmla="*/ 78 w 142"/>
                <a:gd name="T1" fmla="*/ 159 h 201"/>
                <a:gd name="T2" fmla="*/ 58 w 142"/>
                <a:gd name="T3" fmla="*/ 193 h 201"/>
                <a:gd name="T4" fmla="*/ 32 w 142"/>
                <a:gd name="T5" fmla="*/ 201 h 201"/>
                <a:gd name="T6" fmla="*/ 13 w 142"/>
                <a:gd name="T7" fmla="*/ 201 h 201"/>
                <a:gd name="T8" fmla="*/ 13 w 142"/>
                <a:gd name="T9" fmla="*/ 181 h 201"/>
                <a:gd name="T10" fmla="*/ 27 w 142"/>
                <a:gd name="T11" fmla="*/ 181 h 201"/>
                <a:gd name="T12" fmla="*/ 43 w 142"/>
                <a:gd name="T13" fmla="*/ 177 h 201"/>
                <a:gd name="T14" fmla="*/ 55 w 142"/>
                <a:gd name="T15" fmla="*/ 154 h 201"/>
                <a:gd name="T16" fmla="*/ 59 w 142"/>
                <a:gd name="T17" fmla="*/ 144 h 201"/>
                <a:gd name="T18" fmla="*/ 0 w 142"/>
                <a:gd name="T19" fmla="*/ 0 h 201"/>
                <a:gd name="T20" fmla="*/ 25 w 142"/>
                <a:gd name="T21" fmla="*/ 0 h 201"/>
                <a:gd name="T22" fmla="*/ 71 w 142"/>
                <a:gd name="T23" fmla="*/ 114 h 201"/>
                <a:gd name="T24" fmla="*/ 117 w 142"/>
                <a:gd name="T25" fmla="*/ 0 h 201"/>
                <a:gd name="T26" fmla="*/ 142 w 142"/>
                <a:gd name="T27" fmla="*/ 0 h 201"/>
                <a:gd name="T28" fmla="*/ 78 w 142"/>
                <a:gd name="T29" fmla="*/ 15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201">
                  <a:moveTo>
                    <a:pt x="78" y="159"/>
                  </a:moveTo>
                  <a:cubicBezTo>
                    <a:pt x="71" y="177"/>
                    <a:pt x="64" y="188"/>
                    <a:pt x="58" y="193"/>
                  </a:cubicBezTo>
                  <a:cubicBezTo>
                    <a:pt x="52" y="199"/>
                    <a:pt x="43" y="201"/>
                    <a:pt x="32" y="201"/>
                  </a:cubicBezTo>
                  <a:lnTo>
                    <a:pt x="13" y="201"/>
                  </a:lnTo>
                  <a:lnTo>
                    <a:pt x="13" y="181"/>
                  </a:lnTo>
                  <a:lnTo>
                    <a:pt x="27" y="181"/>
                  </a:lnTo>
                  <a:cubicBezTo>
                    <a:pt x="34" y="181"/>
                    <a:pt x="39" y="180"/>
                    <a:pt x="43" y="177"/>
                  </a:cubicBezTo>
                  <a:cubicBezTo>
                    <a:pt x="46" y="173"/>
                    <a:pt x="50" y="166"/>
                    <a:pt x="55" y="154"/>
                  </a:cubicBezTo>
                  <a:lnTo>
                    <a:pt x="59" y="14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71" y="114"/>
                  </a:lnTo>
                  <a:lnTo>
                    <a:pt x="117" y="0"/>
                  </a:lnTo>
                  <a:lnTo>
                    <a:pt x="142" y="0"/>
                  </a:lnTo>
                  <a:lnTo>
                    <a:pt x="78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79">
              <a:extLst>
                <a:ext uri="{FF2B5EF4-FFF2-40B4-BE49-F238E27FC236}">
                  <a16:creationId xmlns:a16="http://schemas.microsoft.com/office/drawing/2014/main" id="{DD22D425-7E55-4E27-8ADE-48C3A006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808"/>
              <a:ext cx="42" cy="58"/>
            </a:xfrm>
            <a:custGeom>
              <a:avLst/>
              <a:gdLst>
                <a:gd name="T0" fmla="*/ 104 w 112"/>
                <a:gd name="T1" fmla="*/ 7 h 153"/>
                <a:gd name="T2" fmla="*/ 104 w 112"/>
                <a:gd name="T3" fmla="*/ 30 h 153"/>
                <a:gd name="T4" fmla="*/ 83 w 112"/>
                <a:gd name="T5" fmla="*/ 22 h 153"/>
                <a:gd name="T6" fmla="*/ 60 w 112"/>
                <a:gd name="T7" fmla="*/ 20 h 153"/>
                <a:gd name="T8" fmla="*/ 33 w 112"/>
                <a:gd name="T9" fmla="*/ 25 h 153"/>
                <a:gd name="T10" fmla="*/ 24 w 112"/>
                <a:gd name="T11" fmla="*/ 41 h 153"/>
                <a:gd name="T12" fmla="*/ 31 w 112"/>
                <a:gd name="T13" fmla="*/ 55 h 153"/>
                <a:gd name="T14" fmla="*/ 56 w 112"/>
                <a:gd name="T15" fmla="*/ 64 h 153"/>
                <a:gd name="T16" fmla="*/ 65 w 112"/>
                <a:gd name="T17" fmla="*/ 65 h 153"/>
                <a:gd name="T18" fmla="*/ 101 w 112"/>
                <a:gd name="T19" fmla="*/ 81 h 153"/>
                <a:gd name="T20" fmla="*/ 112 w 112"/>
                <a:gd name="T21" fmla="*/ 109 h 153"/>
                <a:gd name="T22" fmla="*/ 95 w 112"/>
                <a:gd name="T23" fmla="*/ 141 h 153"/>
                <a:gd name="T24" fmla="*/ 51 w 112"/>
                <a:gd name="T25" fmla="*/ 153 h 153"/>
                <a:gd name="T26" fmla="*/ 27 w 112"/>
                <a:gd name="T27" fmla="*/ 150 h 153"/>
                <a:gd name="T28" fmla="*/ 0 w 112"/>
                <a:gd name="T29" fmla="*/ 144 h 153"/>
                <a:gd name="T30" fmla="*/ 0 w 112"/>
                <a:gd name="T31" fmla="*/ 119 h 153"/>
                <a:gd name="T32" fmla="*/ 26 w 112"/>
                <a:gd name="T33" fmla="*/ 129 h 153"/>
                <a:gd name="T34" fmla="*/ 52 w 112"/>
                <a:gd name="T35" fmla="*/ 133 h 153"/>
                <a:gd name="T36" fmla="*/ 78 w 112"/>
                <a:gd name="T37" fmla="*/ 127 h 153"/>
                <a:gd name="T38" fmla="*/ 87 w 112"/>
                <a:gd name="T39" fmla="*/ 110 h 153"/>
                <a:gd name="T40" fmla="*/ 80 w 112"/>
                <a:gd name="T41" fmla="*/ 95 h 153"/>
                <a:gd name="T42" fmla="*/ 52 w 112"/>
                <a:gd name="T43" fmla="*/ 85 h 153"/>
                <a:gd name="T44" fmla="*/ 43 w 112"/>
                <a:gd name="T45" fmla="*/ 84 h 153"/>
                <a:gd name="T46" fmla="*/ 11 w 112"/>
                <a:gd name="T47" fmla="*/ 69 h 153"/>
                <a:gd name="T48" fmla="*/ 1 w 112"/>
                <a:gd name="T49" fmla="*/ 43 h 153"/>
                <a:gd name="T50" fmla="*/ 16 w 112"/>
                <a:gd name="T51" fmla="*/ 11 h 153"/>
                <a:gd name="T52" fmla="*/ 57 w 112"/>
                <a:gd name="T53" fmla="*/ 0 h 153"/>
                <a:gd name="T54" fmla="*/ 82 w 112"/>
                <a:gd name="T55" fmla="*/ 1 h 153"/>
                <a:gd name="T56" fmla="*/ 104 w 112"/>
                <a:gd name="T57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" h="153">
                  <a:moveTo>
                    <a:pt x="104" y="7"/>
                  </a:moveTo>
                  <a:lnTo>
                    <a:pt x="104" y="30"/>
                  </a:lnTo>
                  <a:cubicBezTo>
                    <a:pt x="97" y="27"/>
                    <a:pt x="90" y="24"/>
                    <a:pt x="83" y="22"/>
                  </a:cubicBezTo>
                  <a:cubicBezTo>
                    <a:pt x="75" y="20"/>
                    <a:pt x="68" y="20"/>
                    <a:pt x="60" y="20"/>
                  </a:cubicBezTo>
                  <a:cubicBezTo>
                    <a:pt x="48" y="20"/>
                    <a:pt x="39" y="21"/>
                    <a:pt x="33" y="25"/>
                  </a:cubicBezTo>
                  <a:cubicBezTo>
                    <a:pt x="27" y="29"/>
                    <a:pt x="24" y="34"/>
                    <a:pt x="24" y="41"/>
                  </a:cubicBezTo>
                  <a:cubicBezTo>
                    <a:pt x="24" y="47"/>
                    <a:pt x="26" y="51"/>
                    <a:pt x="31" y="55"/>
                  </a:cubicBezTo>
                  <a:cubicBezTo>
                    <a:pt x="35" y="58"/>
                    <a:pt x="43" y="61"/>
                    <a:pt x="56" y="64"/>
                  </a:cubicBezTo>
                  <a:lnTo>
                    <a:pt x="65" y="65"/>
                  </a:lnTo>
                  <a:cubicBezTo>
                    <a:pt x="82" y="69"/>
                    <a:pt x="94" y="74"/>
                    <a:pt x="101" y="81"/>
                  </a:cubicBezTo>
                  <a:cubicBezTo>
                    <a:pt x="108" y="88"/>
                    <a:pt x="112" y="97"/>
                    <a:pt x="112" y="109"/>
                  </a:cubicBezTo>
                  <a:cubicBezTo>
                    <a:pt x="112" y="122"/>
                    <a:pt x="106" y="133"/>
                    <a:pt x="95" y="141"/>
                  </a:cubicBezTo>
                  <a:cubicBezTo>
                    <a:pt x="85" y="149"/>
                    <a:pt x="70" y="153"/>
                    <a:pt x="51" y="153"/>
                  </a:cubicBezTo>
                  <a:cubicBezTo>
                    <a:pt x="43" y="153"/>
                    <a:pt x="35" y="152"/>
                    <a:pt x="27" y="150"/>
                  </a:cubicBezTo>
                  <a:cubicBezTo>
                    <a:pt x="18" y="149"/>
                    <a:pt x="9" y="147"/>
                    <a:pt x="0" y="144"/>
                  </a:cubicBezTo>
                  <a:lnTo>
                    <a:pt x="0" y="119"/>
                  </a:lnTo>
                  <a:cubicBezTo>
                    <a:pt x="9" y="123"/>
                    <a:pt x="18" y="127"/>
                    <a:pt x="26" y="129"/>
                  </a:cubicBezTo>
                  <a:cubicBezTo>
                    <a:pt x="35" y="131"/>
                    <a:pt x="43" y="133"/>
                    <a:pt x="52" y="133"/>
                  </a:cubicBezTo>
                  <a:cubicBezTo>
                    <a:pt x="63" y="133"/>
                    <a:pt x="72" y="131"/>
                    <a:pt x="78" y="127"/>
                  </a:cubicBezTo>
                  <a:cubicBezTo>
                    <a:pt x="84" y="123"/>
                    <a:pt x="87" y="118"/>
                    <a:pt x="87" y="110"/>
                  </a:cubicBezTo>
                  <a:cubicBezTo>
                    <a:pt x="87" y="104"/>
                    <a:pt x="85" y="99"/>
                    <a:pt x="80" y="95"/>
                  </a:cubicBezTo>
                  <a:cubicBezTo>
                    <a:pt x="76" y="92"/>
                    <a:pt x="66" y="89"/>
                    <a:pt x="52" y="85"/>
                  </a:cubicBezTo>
                  <a:lnTo>
                    <a:pt x="43" y="84"/>
                  </a:lnTo>
                  <a:cubicBezTo>
                    <a:pt x="28" y="80"/>
                    <a:pt x="18" y="76"/>
                    <a:pt x="11" y="69"/>
                  </a:cubicBezTo>
                  <a:cubicBezTo>
                    <a:pt x="4" y="63"/>
                    <a:pt x="1" y="54"/>
                    <a:pt x="1" y="43"/>
                  </a:cubicBezTo>
                  <a:cubicBezTo>
                    <a:pt x="1" y="29"/>
                    <a:pt x="6" y="18"/>
                    <a:pt x="16" y="11"/>
                  </a:cubicBezTo>
                  <a:cubicBezTo>
                    <a:pt x="25" y="3"/>
                    <a:pt x="39" y="0"/>
                    <a:pt x="57" y="0"/>
                  </a:cubicBezTo>
                  <a:cubicBezTo>
                    <a:pt x="66" y="0"/>
                    <a:pt x="74" y="0"/>
                    <a:pt x="82" y="1"/>
                  </a:cubicBezTo>
                  <a:cubicBezTo>
                    <a:pt x="90" y="3"/>
                    <a:pt x="97" y="5"/>
                    <a:pt x="10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0">
              <a:extLst>
                <a:ext uri="{FF2B5EF4-FFF2-40B4-BE49-F238E27FC236}">
                  <a16:creationId xmlns:a16="http://schemas.microsoft.com/office/drawing/2014/main" id="{0102D791-176F-4949-8868-46878F51D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3809"/>
              <a:ext cx="53" cy="76"/>
            </a:xfrm>
            <a:custGeom>
              <a:avLst/>
              <a:gdLst>
                <a:gd name="T0" fmla="*/ 77 w 141"/>
                <a:gd name="T1" fmla="*/ 159 h 201"/>
                <a:gd name="T2" fmla="*/ 58 w 141"/>
                <a:gd name="T3" fmla="*/ 193 h 201"/>
                <a:gd name="T4" fmla="*/ 32 w 141"/>
                <a:gd name="T5" fmla="*/ 201 h 201"/>
                <a:gd name="T6" fmla="*/ 13 w 141"/>
                <a:gd name="T7" fmla="*/ 201 h 201"/>
                <a:gd name="T8" fmla="*/ 13 w 141"/>
                <a:gd name="T9" fmla="*/ 181 h 201"/>
                <a:gd name="T10" fmla="*/ 27 w 141"/>
                <a:gd name="T11" fmla="*/ 181 h 201"/>
                <a:gd name="T12" fmla="*/ 42 w 141"/>
                <a:gd name="T13" fmla="*/ 177 h 201"/>
                <a:gd name="T14" fmla="*/ 54 w 141"/>
                <a:gd name="T15" fmla="*/ 154 h 201"/>
                <a:gd name="T16" fmla="*/ 58 w 141"/>
                <a:gd name="T17" fmla="*/ 144 h 201"/>
                <a:gd name="T18" fmla="*/ 0 w 141"/>
                <a:gd name="T19" fmla="*/ 0 h 201"/>
                <a:gd name="T20" fmla="*/ 25 w 141"/>
                <a:gd name="T21" fmla="*/ 0 h 201"/>
                <a:gd name="T22" fmla="*/ 70 w 141"/>
                <a:gd name="T23" fmla="*/ 114 h 201"/>
                <a:gd name="T24" fmla="*/ 116 w 141"/>
                <a:gd name="T25" fmla="*/ 0 h 201"/>
                <a:gd name="T26" fmla="*/ 141 w 141"/>
                <a:gd name="T27" fmla="*/ 0 h 201"/>
                <a:gd name="T28" fmla="*/ 77 w 141"/>
                <a:gd name="T29" fmla="*/ 15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201">
                  <a:moveTo>
                    <a:pt x="77" y="159"/>
                  </a:moveTo>
                  <a:cubicBezTo>
                    <a:pt x="71" y="177"/>
                    <a:pt x="64" y="188"/>
                    <a:pt x="58" y="193"/>
                  </a:cubicBezTo>
                  <a:cubicBezTo>
                    <a:pt x="51" y="199"/>
                    <a:pt x="43" y="201"/>
                    <a:pt x="32" y="201"/>
                  </a:cubicBezTo>
                  <a:lnTo>
                    <a:pt x="13" y="201"/>
                  </a:lnTo>
                  <a:lnTo>
                    <a:pt x="13" y="181"/>
                  </a:lnTo>
                  <a:lnTo>
                    <a:pt x="27" y="181"/>
                  </a:lnTo>
                  <a:cubicBezTo>
                    <a:pt x="33" y="181"/>
                    <a:pt x="38" y="180"/>
                    <a:pt x="42" y="177"/>
                  </a:cubicBezTo>
                  <a:cubicBezTo>
                    <a:pt x="46" y="173"/>
                    <a:pt x="50" y="166"/>
                    <a:pt x="54" y="154"/>
                  </a:cubicBezTo>
                  <a:lnTo>
                    <a:pt x="58" y="14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70" y="114"/>
                  </a:lnTo>
                  <a:lnTo>
                    <a:pt x="116" y="0"/>
                  </a:lnTo>
                  <a:lnTo>
                    <a:pt x="141" y="0"/>
                  </a:lnTo>
                  <a:lnTo>
                    <a:pt x="77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1">
              <a:extLst>
                <a:ext uri="{FF2B5EF4-FFF2-40B4-BE49-F238E27FC236}">
                  <a16:creationId xmlns:a16="http://schemas.microsoft.com/office/drawing/2014/main" id="{A011BA93-60A8-4CB1-823D-0902003D9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3808"/>
              <a:ext cx="42" cy="58"/>
            </a:xfrm>
            <a:custGeom>
              <a:avLst/>
              <a:gdLst>
                <a:gd name="T0" fmla="*/ 103 w 111"/>
                <a:gd name="T1" fmla="*/ 7 h 153"/>
                <a:gd name="T2" fmla="*/ 103 w 111"/>
                <a:gd name="T3" fmla="*/ 30 h 153"/>
                <a:gd name="T4" fmla="*/ 82 w 111"/>
                <a:gd name="T5" fmla="*/ 22 h 153"/>
                <a:gd name="T6" fmla="*/ 60 w 111"/>
                <a:gd name="T7" fmla="*/ 20 h 153"/>
                <a:gd name="T8" fmla="*/ 33 w 111"/>
                <a:gd name="T9" fmla="*/ 25 h 153"/>
                <a:gd name="T10" fmla="*/ 24 w 111"/>
                <a:gd name="T11" fmla="*/ 41 h 153"/>
                <a:gd name="T12" fmla="*/ 30 w 111"/>
                <a:gd name="T13" fmla="*/ 55 h 153"/>
                <a:gd name="T14" fmla="*/ 56 w 111"/>
                <a:gd name="T15" fmla="*/ 64 h 153"/>
                <a:gd name="T16" fmla="*/ 64 w 111"/>
                <a:gd name="T17" fmla="*/ 65 h 153"/>
                <a:gd name="T18" fmla="*/ 100 w 111"/>
                <a:gd name="T19" fmla="*/ 81 h 153"/>
                <a:gd name="T20" fmla="*/ 111 w 111"/>
                <a:gd name="T21" fmla="*/ 109 h 153"/>
                <a:gd name="T22" fmla="*/ 95 w 111"/>
                <a:gd name="T23" fmla="*/ 141 h 153"/>
                <a:gd name="T24" fmla="*/ 51 w 111"/>
                <a:gd name="T25" fmla="*/ 153 h 153"/>
                <a:gd name="T26" fmla="*/ 27 w 111"/>
                <a:gd name="T27" fmla="*/ 150 h 153"/>
                <a:gd name="T28" fmla="*/ 0 w 111"/>
                <a:gd name="T29" fmla="*/ 144 h 153"/>
                <a:gd name="T30" fmla="*/ 0 w 111"/>
                <a:gd name="T31" fmla="*/ 119 h 153"/>
                <a:gd name="T32" fmla="*/ 26 w 111"/>
                <a:gd name="T33" fmla="*/ 129 h 153"/>
                <a:gd name="T34" fmla="*/ 52 w 111"/>
                <a:gd name="T35" fmla="*/ 133 h 153"/>
                <a:gd name="T36" fmla="*/ 78 w 111"/>
                <a:gd name="T37" fmla="*/ 127 h 153"/>
                <a:gd name="T38" fmla="*/ 87 w 111"/>
                <a:gd name="T39" fmla="*/ 110 h 153"/>
                <a:gd name="T40" fmla="*/ 80 w 111"/>
                <a:gd name="T41" fmla="*/ 95 h 153"/>
                <a:gd name="T42" fmla="*/ 51 w 111"/>
                <a:gd name="T43" fmla="*/ 85 h 153"/>
                <a:gd name="T44" fmla="*/ 43 w 111"/>
                <a:gd name="T45" fmla="*/ 84 h 153"/>
                <a:gd name="T46" fmla="*/ 11 w 111"/>
                <a:gd name="T47" fmla="*/ 69 h 153"/>
                <a:gd name="T48" fmla="*/ 1 w 111"/>
                <a:gd name="T49" fmla="*/ 43 h 153"/>
                <a:gd name="T50" fmla="*/ 15 w 111"/>
                <a:gd name="T51" fmla="*/ 11 h 153"/>
                <a:gd name="T52" fmla="*/ 57 w 111"/>
                <a:gd name="T53" fmla="*/ 0 h 153"/>
                <a:gd name="T54" fmla="*/ 82 w 111"/>
                <a:gd name="T55" fmla="*/ 1 h 153"/>
                <a:gd name="T56" fmla="*/ 103 w 111"/>
                <a:gd name="T57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" h="153">
                  <a:moveTo>
                    <a:pt x="103" y="7"/>
                  </a:moveTo>
                  <a:lnTo>
                    <a:pt x="103" y="30"/>
                  </a:lnTo>
                  <a:cubicBezTo>
                    <a:pt x="97" y="27"/>
                    <a:pt x="90" y="24"/>
                    <a:pt x="82" y="22"/>
                  </a:cubicBezTo>
                  <a:cubicBezTo>
                    <a:pt x="75" y="20"/>
                    <a:pt x="68" y="20"/>
                    <a:pt x="60" y="20"/>
                  </a:cubicBezTo>
                  <a:cubicBezTo>
                    <a:pt x="48" y="20"/>
                    <a:pt x="39" y="21"/>
                    <a:pt x="33" y="25"/>
                  </a:cubicBezTo>
                  <a:cubicBezTo>
                    <a:pt x="27" y="29"/>
                    <a:pt x="24" y="34"/>
                    <a:pt x="24" y="41"/>
                  </a:cubicBezTo>
                  <a:cubicBezTo>
                    <a:pt x="24" y="47"/>
                    <a:pt x="26" y="51"/>
                    <a:pt x="30" y="55"/>
                  </a:cubicBezTo>
                  <a:cubicBezTo>
                    <a:pt x="35" y="58"/>
                    <a:pt x="43" y="61"/>
                    <a:pt x="56" y="64"/>
                  </a:cubicBezTo>
                  <a:lnTo>
                    <a:pt x="64" y="65"/>
                  </a:lnTo>
                  <a:cubicBezTo>
                    <a:pt x="81" y="69"/>
                    <a:pt x="93" y="74"/>
                    <a:pt x="100" y="81"/>
                  </a:cubicBezTo>
                  <a:cubicBezTo>
                    <a:pt x="108" y="88"/>
                    <a:pt x="111" y="97"/>
                    <a:pt x="111" y="109"/>
                  </a:cubicBezTo>
                  <a:cubicBezTo>
                    <a:pt x="111" y="122"/>
                    <a:pt x="106" y="133"/>
                    <a:pt x="95" y="141"/>
                  </a:cubicBezTo>
                  <a:cubicBezTo>
                    <a:pt x="84" y="149"/>
                    <a:pt x="70" y="153"/>
                    <a:pt x="51" y="153"/>
                  </a:cubicBezTo>
                  <a:cubicBezTo>
                    <a:pt x="43" y="153"/>
                    <a:pt x="35" y="152"/>
                    <a:pt x="27" y="150"/>
                  </a:cubicBezTo>
                  <a:cubicBezTo>
                    <a:pt x="18" y="149"/>
                    <a:pt x="9" y="147"/>
                    <a:pt x="0" y="144"/>
                  </a:cubicBezTo>
                  <a:lnTo>
                    <a:pt x="0" y="119"/>
                  </a:lnTo>
                  <a:cubicBezTo>
                    <a:pt x="9" y="123"/>
                    <a:pt x="17" y="127"/>
                    <a:pt x="26" y="129"/>
                  </a:cubicBezTo>
                  <a:cubicBezTo>
                    <a:pt x="35" y="131"/>
                    <a:pt x="43" y="133"/>
                    <a:pt x="52" y="133"/>
                  </a:cubicBezTo>
                  <a:cubicBezTo>
                    <a:pt x="63" y="133"/>
                    <a:pt x="71" y="131"/>
                    <a:pt x="78" y="127"/>
                  </a:cubicBezTo>
                  <a:cubicBezTo>
                    <a:pt x="84" y="123"/>
                    <a:pt x="87" y="118"/>
                    <a:pt x="87" y="110"/>
                  </a:cubicBezTo>
                  <a:cubicBezTo>
                    <a:pt x="87" y="104"/>
                    <a:pt x="84" y="99"/>
                    <a:pt x="80" y="95"/>
                  </a:cubicBezTo>
                  <a:cubicBezTo>
                    <a:pt x="76" y="92"/>
                    <a:pt x="66" y="89"/>
                    <a:pt x="51" y="85"/>
                  </a:cubicBezTo>
                  <a:lnTo>
                    <a:pt x="43" y="84"/>
                  </a:lnTo>
                  <a:cubicBezTo>
                    <a:pt x="28" y="80"/>
                    <a:pt x="17" y="76"/>
                    <a:pt x="11" y="69"/>
                  </a:cubicBezTo>
                  <a:cubicBezTo>
                    <a:pt x="4" y="63"/>
                    <a:pt x="1" y="54"/>
                    <a:pt x="1" y="43"/>
                  </a:cubicBezTo>
                  <a:cubicBezTo>
                    <a:pt x="1" y="29"/>
                    <a:pt x="6" y="18"/>
                    <a:pt x="15" y="11"/>
                  </a:cubicBezTo>
                  <a:cubicBezTo>
                    <a:pt x="25" y="3"/>
                    <a:pt x="39" y="0"/>
                    <a:pt x="57" y="0"/>
                  </a:cubicBezTo>
                  <a:cubicBezTo>
                    <a:pt x="66" y="0"/>
                    <a:pt x="74" y="0"/>
                    <a:pt x="82" y="1"/>
                  </a:cubicBezTo>
                  <a:cubicBezTo>
                    <a:pt x="90" y="3"/>
                    <a:pt x="97" y="5"/>
                    <a:pt x="10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2">
              <a:extLst>
                <a:ext uri="{FF2B5EF4-FFF2-40B4-BE49-F238E27FC236}">
                  <a16:creationId xmlns:a16="http://schemas.microsoft.com/office/drawing/2014/main" id="{127FD01D-F336-4CC7-980A-5104BF209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3794"/>
              <a:ext cx="34" cy="70"/>
            </a:xfrm>
            <a:custGeom>
              <a:avLst/>
              <a:gdLst>
                <a:gd name="T0" fmla="*/ 42 w 91"/>
                <a:gd name="T1" fmla="*/ 0 h 187"/>
                <a:gd name="T2" fmla="*/ 42 w 91"/>
                <a:gd name="T3" fmla="*/ 41 h 187"/>
                <a:gd name="T4" fmla="*/ 91 w 91"/>
                <a:gd name="T5" fmla="*/ 41 h 187"/>
                <a:gd name="T6" fmla="*/ 91 w 91"/>
                <a:gd name="T7" fmla="*/ 60 h 187"/>
                <a:gd name="T8" fmla="*/ 42 w 91"/>
                <a:gd name="T9" fmla="*/ 60 h 187"/>
                <a:gd name="T10" fmla="*/ 42 w 91"/>
                <a:gd name="T11" fmla="*/ 139 h 187"/>
                <a:gd name="T12" fmla="*/ 47 w 91"/>
                <a:gd name="T13" fmla="*/ 162 h 187"/>
                <a:gd name="T14" fmla="*/ 67 w 91"/>
                <a:gd name="T15" fmla="*/ 167 h 187"/>
                <a:gd name="T16" fmla="*/ 91 w 91"/>
                <a:gd name="T17" fmla="*/ 167 h 187"/>
                <a:gd name="T18" fmla="*/ 91 w 91"/>
                <a:gd name="T19" fmla="*/ 187 h 187"/>
                <a:gd name="T20" fmla="*/ 67 w 91"/>
                <a:gd name="T21" fmla="*/ 187 h 187"/>
                <a:gd name="T22" fmla="*/ 29 w 91"/>
                <a:gd name="T23" fmla="*/ 177 h 187"/>
                <a:gd name="T24" fmla="*/ 18 w 91"/>
                <a:gd name="T25" fmla="*/ 139 h 187"/>
                <a:gd name="T26" fmla="*/ 18 w 91"/>
                <a:gd name="T27" fmla="*/ 60 h 187"/>
                <a:gd name="T28" fmla="*/ 0 w 91"/>
                <a:gd name="T29" fmla="*/ 60 h 187"/>
                <a:gd name="T30" fmla="*/ 0 w 91"/>
                <a:gd name="T31" fmla="*/ 41 h 187"/>
                <a:gd name="T32" fmla="*/ 18 w 91"/>
                <a:gd name="T33" fmla="*/ 41 h 187"/>
                <a:gd name="T34" fmla="*/ 18 w 91"/>
                <a:gd name="T35" fmla="*/ 0 h 187"/>
                <a:gd name="T36" fmla="*/ 42 w 91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87">
                  <a:moveTo>
                    <a:pt x="42" y="0"/>
                  </a:moveTo>
                  <a:lnTo>
                    <a:pt x="42" y="41"/>
                  </a:lnTo>
                  <a:lnTo>
                    <a:pt x="91" y="41"/>
                  </a:lnTo>
                  <a:lnTo>
                    <a:pt x="91" y="60"/>
                  </a:lnTo>
                  <a:lnTo>
                    <a:pt x="42" y="60"/>
                  </a:lnTo>
                  <a:lnTo>
                    <a:pt x="42" y="139"/>
                  </a:lnTo>
                  <a:cubicBezTo>
                    <a:pt x="42" y="151"/>
                    <a:pt x="44" y="158"/>
                    <a:pt x="47" y="162"/>
                  </a:cubicBezTo>
                  <a:cubicBezTo>
                    <a:pt x="50" y="165"/>
                    <a:pt x="57" y="167"/>
                    <a:pt x="67" y="167"/>
                  </a:cubicBezTo>
                  <a:lnTo>
                    <a:pt x="91" y="167"/>
                  </a:lnTo>
                  <a:lnTo>
                    <a:pt x="91" y="187"/>
                  </a:lnTo>
                  <a:lnTo>
                    <a:pt x="67" y="187"/>
                  </a:lnTo>
                  <a:cubicBezTo>
                    <a:pt x="48" y="187"/>
                    <a:pt x="36" y="183"/>
                    <a:pt x="29" y="177"/>
                  </a:cubicBezTo>
                  <a:cubicBezTo>
                    <a:pt x="22" y="170"/>
                    <a:pt x="18" y="157"/>
                    <a:pt x="18" y="139"/>
                  </a:cubicBezTo>
                  <a:lnTo>
                    <a:pt x="18" y="60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18" y="41"/>
                  </a:lnTo>
                  <a:lnTo>
                    <a:pt x="1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3">
              <a:extLst>
                <a:ext uri="{FF2B5EF4-FFF2-40B4-BE49-F238E27FC236}">
                  <a16:creationId xmlns:a16="http://schemas.microsoft.com/office/drawing/2014/main" id="{0834A0E8-E865-4E7A-8ADD-9FCB9E554D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9" y="3808"/>
              <a:ext cx="51" cy="58"/>
            </a:xfrm>
            <a:custGeom>
              <a:avLst/>
              <a:gdLst>
                <a:gd name="T0" fmla="*/ 135 w 135"/>
                <a:gd name="T1" fmla="*/ 70 h 153"/>
                <a:gd name="T2" fmla="*/ 135 w 135"/>
                <a:gd name="T3" fmla="*/ 82 h 153"/>
                <a:gd name="T4" fmla="*/ 25 w 135"/>
                <a:gd name="T5" fmla="*/ 82 h 153"/>
                <a:gd name="T6" fmla="*/ 39 w 135"/>
                <a:gd name="T7" fmla="*/ 119 h 153"/>
                <a:gd name="T8" fmla="*/ 77 w 135"/>
                <a:gd name="T9" fmla="*/ 132 h 153"/>
                <a:gd name="T10" fmla="*/ 103 w 135"/>
                <a:gd name="T11" fmla="*/ 129 h 153"/>
                <a:gd name="T12" fmla="*/ 129 w 135"/>
                <a:gd name="T13" fmla="*/ 119 h 153"/>
                <a:gd name="T14" fmla="*/ 129 w 135"/>
                <a:gd name="T15" fmla="*/ 141 h 153"/>
                <a:gd name="T16" fmla="*/ 103 w 135"/>
                <a:gd name="T17" fmla="*/ 150 h 153"/>
                <a:gd name="T18" fmla="*/ 75 w 135"/>
                <a:gd name="T19" fmla="*/ 153 h 153"/>
                <a:gd name="T20" fmla="*/ 20 w 135"/>
                <a:gd name="T21" fmla="*/ 132 h 153"/>
                <a:gd name="T22" fmla="*/ 0 w 135"/>
                <a:gd name="T23" fmla="*/ 77 h 153"/>
                <a:gd name="T24" fmla="*/ 19 w 135"/>
                <a:gd name="T25" fmla="*/ 21 h 153"/>
                <a:gd name="T26" fmla="*/ 71 w 135"/>
                <a:gd name="T27" fmla="*/ 0 h 153"/>
                <a:gd name="T28" fmla="*/ 118 w 135"/>
                <a:gd name="T29" fmla="*/ 19 h 153"/>
                <a:gd name="T30" fmla="*/ 135 w 135"/>
                <a:gd name="T31" fmla="*/ 70 h 153"/>
                <a:gd name="T32" fmla="*/ 111 w 135"/>
                <a:gd name="T33" fmla="*/ 63 h 153"/>
                <a:gd name="T34" fmla="*/ 100 w 135"/>
                <a:gd name="T35" fmla="*/ 32 h 153"/>
                <a:gd name="T36" fmla="*/ 71 w 135"/>
                <a:gd name="T37" fmla="*/ 20 h 153"/>
                <a:gd name="T38" fmla="*/ 39 w 135"/>
                <a:gd name="T39" fmla="*/ 31 h 153"/>
                <a:gd name="T40" fmla="*/ 25 w 135"/>
                <a:gd name="T41" fmla="*/ 63 h 153"/>
                <a:gd name="T42" fmla="*/ 111 w 135"/>
                <a:gd name="T43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53">
                  <a:moveTo>
                    <a:pt x="135" y="70"/>
                  </a:moveTo>
                  <a:lnTo>
                    <a:pt x="135" y="82"/>
                  </a:lnTo>
                  <a:lnTo>
                    <a:pt x="25" y="82"/>
                  </a:lnTo>
                  <a:cubicBezTo>
                    <a:pt x="26" y="98"/>
                    <a:pt x="31" y="111"/>
                    <a:pt x="39" y="119"/>
                  </a:cubicBezTo>
                  <a:cubicBezTo>
                    <a:pt x="48" y="128"/>
                    <a:pt x="61" y="132"/>
                    <a:pt x="77" y="132"/>
                  </a:cubicBezTo>
                  <a:cubicBezTo>
                    <a:pt x="86" y="132"/>
                    <a:pt x="95" y="131"/>
                    <a:pt x="103" y="129"/>
                  </a:cubicBezTo>
                  <a:cubicBezTo>
                    <a:pt x="112" y="127"/>
                    <a:pt x="121" y="123"/>
                    <a:pt x="129" y="119"/>
                  </a:cubicBezTo>
                  <a:lnTo>
                    <a:pt x="129" y="141"/>
                  </a:lnTo>
                  <a:cubicBezTo>
                    <a:pt x="121" y="145"/>
                    <a:pt x="112" y="148"/>
                    <a:pt x="103" y="150"/>
                  </a:cubicBezTo>
                  <a:cubicBezTo>
                    <a:pt x="94" y="152"/>
                    <a:pt x="85" y="153"/>
                    <a:pt x="75" y="153"/>
                  </a:cubicBezTo>
                  <a:cubicBezTo>
                    <a:pt x="52" y="153"/>
                    <a:pt x="34" y="146"/>
                    <a:pt x="20" y="132"/>
                  </a:cubicBezTo>
                  <a:cubicBezTo>
                    <a:pt x="6" y="119"/>
                    <a:pt x="0" y="100"/>
                    <a:pt x="0" y="77"/>
                  </a:cubicBezTo>
                  <a:cubicBezTo>
                    <a:pt x="0" y="54"/>
                    <a:pt x="6" y="35"/>
                    <a:pt x="19" y="21"/>
                  </a:cubicBezTo>
                  <a:cubicBezTo>
                    <a:pt x="32" y="7"/>
                    <a:pt x="49" y="0"/>
                    <a:pt x="71" y="0"/>
                  </a:cubicBezTo>
                  <a:cubicBezTo>
                    <a:pt x="91" y="0"/>
                    <a:pt x="106" y="6"/>
                    <a:pt x="118" y="19"/>
                  </a:cubicBezTo>
                  <a:cubicBezTo>
                    <a:pt x="129" y="31"/>
                    <a:pt x="135" y="48"/>
                    <a:pt x="135" y="70"/>
                  </a:cubicBezTo>
                  <a:close/>
                  <a:moveTo>
                    <a:pt x="111" y="63"/>
                  </a:moveTo>
                  <a:cubicBezTo>
                    <a:pt x="111" y="50"/>
                    <a:pt x="107" y="39"/>
                    <a:pt x="100" y="32"/>
                  </a:cubicBezTo>
                  <a:cubicBezTo>
                    <a:pt x="93" y="24"/>
                    <a:pt x="83" y="20"/>
                    <a:pt x="71" y="20"/>
                  </a:cubicBezTo>
                  <a:cubicBezTo>
                    <a:pt x="58" y="20"/>
                    <a:pt x="47" y="24"/>
                    <a:pt x="39" y="31"/>
                  </a:cubicBezTo>
                  <a:cubicBezTo>
                    <a:pt x="31" y="39"/>
                    <a:pt x="27" y="49"/>
                    <a:pt x="25" y="63"/>
                  </a:cubicBezTo>
                  <a:lnTo>
                    <a:pt x="11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4">
              <a:extLst>
                <a:ext uri="{FF2B5EF4-FFF2-40B4-BE49-F238E27FC236}">
                  <a16:creationId xmlns:a16="http://schemas.microsoft.com/office/drawing/2014/main" id="{2A51E0B7-C721-4435-B7A1-E020FF7CA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3808"/>
              <a:ext cx="80" cy="56"/>
            </a:xfrm>
            <a:custGeom>
              <a:avLst/>
              <a:gdLst>
                <a:gd name="T0" fmla="*/ 115 w 213"/>
                <a:gd name="T1" fmla="*/ 31 h 149"/>
                <a:gd name="T2" fmla="*/ 136 w 213"/>
                <a:gd name="T3" fmla="*/ 7 h 149"/>
                <a:gd name="T4" fmla="*/ 166 w 213"/>
                <a:gd name="T5" fmla="*/ 0 h 149"/>
                <a:gd name="T6" fmla="*/ 201 w 213"/>
                <a:gd name="T7" fmla="*/ 16 h 149"/>
                <a:gd name="T8" fmla="*/ 213 w 213"/>
                <a:gd name="T9" fmla="*/ 61 h 149"/>
                <a:gd name="T10" fmla="*/ 213 w 213"/>
                <a:gd name="T11" fmla="*/ 149 h 149"/>
                <a:gd name="T12" fmla="*/ 189 w 213"/>
                <a:gd name="T13" fmla="*/ 149 h 149"/>
                <a:gd name="T14" fmla="*/ 189 w 213"/>
                <a:gd name="T15" fmla="*/ 62 h 149"/>
                <a:gd name="T16" fmla="*/ 182 w 213"/>
                <a:gd name="T17" fmla="*/ 31 h 149"/>
                <a:gd name="T18" fmla="*/ 159 w 213"/>
                <a:gd name="T19" fmla="*/ 20 h 149"/>
                <a:gd name="T20" fmla="*/ 129 w 213"/>
                <a:gd name="T21" fmla="*/ 33 h 149"/>
                <a:gd name="T22" fmla="*/ 119 w 213"/>
                <a:gd name="T23" fmla="*/ 66 h 149"/>
                <a:gd name="T24" fmla="*/ 119 w 213"/>
                <a:gd name="T25" fmla="*/ 149 h 149"/>
                <a:gd name="T26" fmla="*/ 95 w 213"/>
                <a:gd name="T27" fmla="*/ 149 h 149"/>
                <a:gd name="T28" fmla="*/ 95 w 213"/>
                <a:gd name="T29" fmla="*/ 62 h 149"/>
                <a:gd name="T30" fmla="*/ 87 w 213"/>
                <a:gd name="T31" fmla="*/ 31 h 149"/>
                <a:gd name="T32" fmla="*/ 64 w 213"/>
                <a:gd name="T33" fmla="*/ 20 h 149"/>
                <a:gd name="T34" fmla="*/ 35 w 213"/>
                <a:gd name="T35" fmla="*/ 33 h 149"/>
                <a:gd name="T36" fmla="*/ 24 w 213"/>
                <a:gd name="T37" fmla="*/ 66 h 149"/>
                <a:gd name="T38" fmla="*/ 24 w 213"/>
                <a:gd name="T39" fmla="*/ 149 h 149"/>
                <a:gd name="T40" fmla="*/ 0 w 213"/>
                <a:gd name="T41" fmla="*/ 149 h 149"/>
                <a:gd name="T42" fmla="*/ 0 w 213"/>
                <a:gd name="T43" fmla="*/ 3 h 149"/>
                <a:gd name="T44" fmla="*/ 24 w 213"/>
                <a:gd name="T45" fmla="*/ 3 h 149"/>
                <a:gd name="T46" fmla="*/ 24 w 213"/>
                <a:gd name="T47" fmla="*/ 26 h 149"/>
                <a:gd name="T48" fmla="*/ 44 w 213"/>
                <a:gd name="T49" fmla="*/ 6 h 149"/>
                <a:gd name="T50" fmla="*/ 71 w 213"/>
                <a:gd name="T51" fmla="*/ 0 h 149"/>
                <a:gd name="T52" fmla="*/ 98 w 213"/>
                <a:gd name="T53" fmla="*/ 8 h 149"/>
                <a:gd name="T54" fmla="*/ 115 w 213"/>
                <a:gd name="T55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3" h="149">
                  <a:moveTo>
                    <a:pt x="115" y="31"/>
                  </a:moveTo>
                  <a:cubicBezTo>
                    <a:pt x="121" y="20"/>
                    <a:pt x="128" y="12"/>
                    <a:pt x="136" y="7"/>
                  </a:cubicBezTo>
                  <a:cubicBezTo>
                    <a:pt x="144" y="2"/>
                    <a:pt x="154" y="0"/>
                    <a:pt x="166" y="0"/>
                  </a:cubicBezTo>
                  <a:cubicBezTo>
                    <a:pt x="181" y="0"/>
                    <a:pt x="192" y="5"/>
                    <a:pt x="201" y="16"/>
                  </a:cubicBezTo>
                  <a:cubicBezTo>
                    <a:pt x="209" y="26"/>
                    <a:pt x="213" y="41"/>
                    <a:pt x="213" y="61"/>
                  </a:cubicBezTo>
                  <a:lnTo>
                    <a:pt x="213" y="149"/>
                  </a:lnTo>
                  <a:lnTo>
                    <a:pt x="189" y="149"/>
                  </a:lnTo>
                  <a:lnTo>
                    <a:pt x="189" y="62"/>
                  </a:lnTo>
                  <a:cubicBezTo>
                    <a:pt x="189" y="48"/>
                    <a:pt x="186" y="37"/>
                    <a:pt x="182" y="31"/>
                  </a:cubicBezTo>
                  <a:cubicBezTo>
                    <a:pt x="177" y="24"/>
                    <a:pt x="169" y="20"/>
                    <a:pt x="159" y="20"/>
                  </a:cubicBezTo>
                  <a:cubicBezTo>
                    <a:pt x="146" y="20"/>
                    <a:pt x="137" y="24"/>
                    <a:pt x="129" y="33"/>
                  </a:cubicBezTo>
                  <a:cubicBezTo>
                    <a:pt x="122" y="41"/>
                    <a:pt x="119" y="52"/>
                    <a:pt x="119" y="66"/>
                  </a:cubicBezTo>
                  <a:lnTo>
                    <a:pt x="119" y="149"/>
                  </a:lnTo>
                  <a:lnTo>
                    <a:pt x="95" y="149"/>
                  </a:lnTo>
                  <a:lnTo>
                    <a:pt x="95" y="62"/>
                  </a:lnTo>
                  <a:cubicBezTo>
                    <a:pt x="95" y="48"/>
                    <a:pt x="92" y="37"/>
                    <a:pt x="87" y="31"/>
                  </a:cubicBezTo>
                  <a:cubicBezTo>
                    <a:pt x="82" y="24"/>
                    <a:pt x="75" y="20"/>
                    <a:pt x="64" y="20"/>
                  </a:cubicBezTo>
                  <a:cubicBezTo>
                    <a:pt x="52" y="20"/>
                    <a:pt x="42" y="25"/>
                    <a:pt x="35" y="33"/>
                  </a:cubicBezTo>
                  <a:cubicBezTo>
                    <a:pt x="28" y="41"/>
                    <a:pt x="24" y="52"/>
                    <a:pt x="24" y="66"/>
                  </a:cubicBezTo>
                  <a:lnTo>
                    <a:pt x="24" y="149"/>
                  </a:lnTo>
                  <a:lnTo>
                    <a:pt x="0" y="149"/>
                  </a:lnTo>
                  <a:lnTo>
                    <a:pt x="0" y="3"/>
                  </a:lnTo>
                  <a:lnTo>
                    <a:pt x="24" y="3"/>
                  </a:lnTo>
                  <a:lnTo>
                    <a:pt x="24" y="26"/>
                  </a:lnTo>
                  <a:cubicBezTo>
                    <a:pt x="30" y="17"/>
                    <a:pt x="36" y="10"/>
                    <a:pt x="44" y="6"/>
                  </a:cubicBezTo>
                  <a:cubicBezTo>
                    <a:pt x="52" y="2"/>
                    <a:pt x="61" y="0"/>
                    <a:pt x="71" y="0"/>
                  </a:cubicBezTo>
                  <a:cubicBezTo>
                    <a:pt x="82" y="0"/>
                    <a:pt x="91" y="2"/>
                    <a:pt x="98" y="8"/>
                  </a:cubicBezTo>
                  <a:cubicBezTo>
                    <a:pt x="106" y="13"/>
                    <a:pt x="111" y="21"/>
                    <a:pt x="115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5">
              <a:extLst>
                <a:ext uri="{FF2B5EF4-FFF2-40B4-BE49-F238E27FC236}">
                  <a16:creationId xmlns:a16="http://schemas.microsoft.com/office/drawing/2014/main" id="{2E47D0B4-7A96-4024-A268-4FA095616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5" y="3812"/>
              <a:ext cx="10" cy="52"/>
            </a:xfrm>
            <a:custGeom>
              <a:avLst/>
              <a:gdLst>
                <a:gd name="T0" fmla="*/ 0 w 27"/>
                <a:gd name="T1" fmla="*/ 105 h 138"/>
                <a:gd name="T2" fmla="*/ 27 w 27"/>
                <a:gd name="T3" fmla="*/ 105 h 138"/>
                <a:gd name="T4" fmla="*/ 27 w 27"/>
                <a:gd name="T5" fmla="*/ 138 h 138"/>
                <a:gd name="T6" fmla="*/ 0 w 27"/>
                <a:gd name="T7" fmla="*/ 138 h 138"/>
                <a:gd name="T8" fmla="*/ 0 w 27"/>
                <a:gd name="T9" fmla="*/ 105 h 138"/>
                <a:gd name="T10" fmla="*/ 0 w 27"/>
                <a:gd name="T11" fmla="*/ 0 h 138"/>
                <a:gd name="T12" fmla="*/ 27 w 27"/>
                <a:gd name="T13" fmla="*/ 0 h 138"/>
                <a:gd name="T14" fmla="*/ 27 w 27"/>
                <a:gd name="T15" fmla="*/ 33 h 138"/>
                <a:gd name="T16" fmla="*/ 0 w 27"/>
                <a:gd name="T17" fmla="*/ 33 h 138"/>
                <a:gd name="T18" fmla="*/ 0 w 27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38">
                  <a:moveTo>
                    <a:pt x="0" y="105"/>
                  </a:moveTo>
                  <a:lnTo>
                    <a:pt x="27" y="105"/>
                  </a:lnTo>
                  <a:lnTo>
                    <a:pt x="27" y="138"/>
                  </a:lnTo>
                  <a:lnTo>
                    <a:pt x="0" y="138"/>
                  </a:lnTo>
                  <a:lnTo>
                    <a:pt x="0" y="105"/>
                  </a:lnTo>
                  <a:close/>
                  <a:moveTo>
                    <a:pt x="0" y="0"/>
                  </a:moveTo>
                  <a:lnTo>
                    <a:pt x="27" y="0"/>
                  </a:lnTo>
                  <a:lnTo>
                    <a:pt x="27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86">
              <a:extLst>
                <a:ext uri="{FF2B5EF4-FFF2-40B4-BE49-F238E27FC236}">
                  <a16:creationId xmlns:a16="http://schemas.microsoft.com/office/drawing/2014/main" id="{F3A35929-0953-4FAB-BD87-3864A90C0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3791"/>
              <a:ext cx="45" cy="73"/>
            </a:xfrm>
            <a:custGeom>
              <a:avLst/>
              <a:gdLst>
                <a:gd name="T0" fmla="*/ 0 w 121"/>
                <a:gd name="T1" fmla="*/ 0 h 195"/>
                <a:gd name="T2" fmla="*/ 27 w 121"/>
                <a:gd name="T3" fmla="*/ 0 h 195"/>
                <a:gd name="T4" fmla="*/ 27 w 121"/>
                <a:gd name="T5" fmla="*/ 173 h 195"/>
                <a:gd name="T6" fmla="*/ 121 w 121"/>
                <a:gd name="T7" fmla="*/ 173 h 195"/>
                <a:gd name="T8" fmla="*/ 121 w 121"/>
                <a:gd name="T9" fmla="*/ 195 h 195"/>
                <a:gd name="T10" fmla="*/ 0 w 121"/>
                <a:gd name="T11" fmla="*/ 195 h 195"/>
                <a:gd name="T12" fmla="*/ 0 w 121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95">
                  <a:moveTo>
                    <a:pt x="0" y="0"/>
                  </a:moveTo>
                  <a:lnTo>
                    <a:pt x="27" y="0"/>
                  </a:lnTo>
                  <a:lnTo>
                    <a:pt x="27" y="173"/>
                  </a:lnTo>
                  <a:lnTo>
                    <a:pt x="121" y="173"/>
                  </a:lnTo>
                  <a:lnTo>
                    <a:pt x="121" y="195"/>
                  </a:lnTo>
                  <a:lnTo>
                    <a:pt x="0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87">
              <a:extLst>
                <a:ext uri="{FF2B5EF4-FFF2-40B4-BE49-F238E27FC236}">
                  <a16:creationId xmlns:a16="http://schemas.microsoft.com/office/drawing/2014/main" id="{50244A6D-4615-4235-9065-C2B48F47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3790"/>
              <a:ext cx="47" cy="74"/>
            </a:xfrm>
            <a:custGeom>
              <a:avLst/>
              <a:gdLst>
                <a:gd name="T0" fmla="*/ 32 w 124"/>
                <a:gd name="T1" fmla="*/ 176 h 198"/>
                <a:gd name="T2" fmla="*/ 124 w 124"/>
                <a:gd name="T3" fmla="*/ 176 h 198"/>
                <a:gd name="T4" fmla="*/ 124 w 124"/>
                <a:gd name="T5" fmla="*/ 198 h 198"/>
                <a:gd name="T6" fmla="*/ 0 w 124"/>
                <a:gd name="T7" fmla="*/ 198 h 198"/>
                <a:gd name="T8" fmla="*/ 0 w 124"/>
                <a:gd name="T9" fmla="*/ 176 h 198"/>
                <a:gd name="T10" fmla="*/ 41 w 124"/>
                <a:gd name="T11" fmla="*/ 134 h 198"/>
                <a:gd name="T12" fmla="*/ 74 w 124"/>
                <a:gd name="T13" fmla="*/ 100 h 198"/>
                <a:gd name="T14" fmla="*/ 91 w 124"/>
                <a:gd name="T15" fmla="*/ 77 h 198"/>
                <a:gd name="T16" fmla="*/ 96 w 124"/>
                <a:gd name="T17" fmla="*/ 57 h 198"/>
                <a:gd name="T18" fmla="*/ 85 w 124"/>
                <a:gd name="T19" fmla="*/ 32 h 198"/>
                <a:gd name="T20" fmla="*/ 57 w 124"/>
                <a:gd name="T21" fmla="*/ 22 h 198"/>
                <a:gd name="T22" fmla="*/ 31 w 124"/>
                <a:gd name="T23" fmla="*/ 26 h 198"/>
                <a:gd name="T24" fmla="*/ 2 w 124"/>
                <a:gd name="T25" fmla="*/ 39 h 198"/>
                <a:gd name="T26" fmla="*/ 2 w 124"/>
                <a:gd name="T27" fmla="*/ 13 h 198"/>
                <a:gd name="T28" fmla="*/ 31 w 124"/>
                <a:gd name="T29" fmla="*/ 3 h 198"/>
                <a:gd name="T30" fmla="*/ 57 w 124"/>
                <a:gd name="T31" fmla="*/ 0 h 198"/>
                <a:gd name="T32" fmla="*/ 105 w 124"/>
                <a:gd name="T33" fmla="*/ 15 h 198"/>
                <a:gd name="T34" fmla="*/ 123 w 124"/>
                <a:gd name="T35" fmla="*/ 55 h 198"/>
                <a:gd name="T36" fmla="*/ 118 w 124"/>
                <a:gd name="T37" fmla="*/ 78 h 198"/>
                <a:gd name="T38" fmla="*/ 102 w 124"/>
                <a:gd name="T39" fmla="*/ 103 h 198"/>
                <a:gd name="T40" fmla="*/ 81 w 124"/>
                <a:gd name="T41" fmla="*/ 125 h 198"/>
                <a:gd name="T42" fmla="*/ 32 w 124"/>
                <a:gd name="T43" fmla="*/ 17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198">
                  <a:moveTo>
                    <a:pt x="32" y="176"/>
                  </a:moveTo>
                  <a:lnTo>
                    <a:pt x="124" y="176"/>
                  </a:lnTo>
                  <a:lnTo>
                    <a:pt x="124" y="198"/>
                  </a:lnTo>
                  <a:lnTo>
                    <a:pt x="0" y="198"/>
                  </a:lnTo>
                  <a:lnTo>
                    <a:pt x="0" y="176"/>
                  </a:lnTo>
                  <a:cubicBezTo>
                    <a:pt x="10" y="165"/>
                    <a:pt x="24" y="152"/>
                    <a:pt x="41" y="134"/>
                  </a:cubicBezTo>
                  <a:cubicBezTo>
                    <a:pt x="58" y="117"/>
                    <a:pt x="69" y="106"/>
                    <a:pt x="74" y="100"/>
                  </a:cubicBezTo>
                  <a:cubicBezTo>
                    <a:pt x="82" y="91"/>
                    <a:pt x="88" y="83"/>
                    <a:pt x="91" y="77"/>
                  </a:cubicBezTo>
                  <a:cubicBezTo>
                    <a:pt x="95" y="70"/>
                    <a:pt x="96" y="63"/>
                    <a:pt x="96" y="57"/>
                  </a:cubicBezTo>
                  <a:cubicBezTo>
                    <a:pt x="96" y="47"/>
                    <a:pt x="93" y="38"/>
                    <a:pt x="85" y="32"/>
                  </a:cubicBezTo>
                  <a:cubicBezTo>
                    <a:pt x="78" y="25"/>
                    <a:pt x="69" y="22"/>
                    <a:pt x="57" y="22"/>
                  </a:cubicBezTo>
                  <a:cubicBezTo>
                    <a:pt x="49" y="22"/>
                    <a:pt x="40" y="24"/>
                    <a:pt x="31" y="26"/>
                  </a:cubicBezTo>
                  <a:cubicBezTo>
                    <a:pt x="22" y="29"/>
                    <a:pt x="12" y="34"/>
                    <a:pt x="2" y="39"/>
                  </a:cubicBezTo>
                  <a:lnTo>
                    <a:pt x="2" y="13"/>
                  </a:lnTo>
                  <a:cubicBezTo>
                    <a:pt x="12" y="9"/>
                    <a:pt x="22" y="5"/>
                    <a:pt x="31" y="3"/>
                  </a:cubicBezTo>
                  <a:cubicBezTo>
                    <a:pt x="41" y="1"/>
                    <a:pt x="49" y="0"/>
                    <a:pt x="57" y="0"/>
                  </a:cubicBezTo>
                  <a:cubicBezTo>
                    <a:pt x="77" y="0"/>
                    <a:pt x="93" y="5"/>
                    <a:pt x="105" y="15"/>
                  </a:cubicBezTo>
                  <a:cubicBezTo>
                    <a:pt x="117" y="25"/>
                    <a:pt x="123" y="39"/>
                    <a:pt x="123" y="55"/>
                  </a:cubicBezTo>
                  <a:cubicBezTo>
                    <a:pt x="123" y="63"/>
                    <a:pt x="121" y="71"/>
                    <a:pt x="118" y="78"/>
                  </a:cubicBezTo>
                  <a:cubicBezTo>
                    <a:pt x="115" y="85"/>
                    <a:pt x="110" y="94"/>
                    <a:pt x="102" y="103"/>
                  </a:cubicBezTo>
                  <a:cubicBezTo>
                    <a:pt x="100" y="106"/>
                    <a:pt x="93" y="113"/>
                    <a:pt x="81" y="125"/>
                  </a:cubicBezTo>
                  <a:cubicBezTo>
                    <a:pt x="70" y="137"/>
                    <a:pt x="53" y="154"/>
                    <a:pt x="32" y="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88">
              <a:extLst>
                <a:ext uri="{FF2B5EF4-FFF2-40B4-BE49-F238E27FC236}">
                  <a16:creationId xmlns:a16="http://schemas.microsoft.com/office/drawing/2014/main" id="{31B0EF64-EC75-4FBE-B681-1FD2F0034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3791"/>
              <a:ext cx="34" cy="83"/>
            </a:xfrm>
            <a:custGeom>
              <a:avLst/>
              <a:gdLst>
                <a:gd name="T0" fmla="*/ 67 w 89"/>
                <a:gd name="T1" fmla="*/ 0 h 220"/>
                <a:gd name="T2" fmla="*/ 89 w 89"/>
                <a:gd name="T3" fmla="*/ 0 h 220"/>
                <a:gd name="T4" fmla="*/ 22 w 89"/>
                <a:gd name="T5" fmla="*/ 220 h 220"/>
                <a:gd name="T6" fmla="*/ 0 w 89"/>
                <a:gd name="T7" fmla="*/ 220 h 220"/>
                <a:gd name="T8" fmla="*/ 67 w 89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20">
                  <a:moveTo>
                    <a:pt x="67" y="0"/>
                  </a:moveTo>
                  <a:lnTo>
                    <a:pt x="89" y="0"/>
                  </a:lnTo>
                  <a:lnTo>
                    <a:pt x="22" y="220"/>
                  </a:lnTo>
                  <a:lnTo>
                    <a:pt x="0" y="22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89">
              <a:extLst>
                <a:ext uri="{FF2B5EF4-FFF2-40B4-BE49-F238E27FC236}">
                  <a16:creationId xmlns:a16="http://schemas.microsoft.com/office/drawing/2014/main" id="{F9DE3867-1E7C-4C54-9F5F-06319B01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3791"/>
              <a:ext cx="45" cy="73"/>
            </a:xfrm>
            <a:custGeom>
              <a:avLst/>
              <a:gdLst>
                <a:gd name="T0" fmla="*/ 0 w 121"/>
                <a:gd name="T1" fmla="*/ 0 h 195"/>
                <a:gd name="T2" fmla="*/ 26 w 121"/>
                <a:gd name="T3" fmla="*/ 0 h 195"/>
                <a:gd name="T4" fmla="*/ 26 w 121"/>
                <a:gd name="T5" fmla="*/ 173 h 195"/>
                <a:gd name="T6" fmla="*/ 121 w 121"/>
                <a:gd name="T7" fmla="*/ 173 h 195"/>
                <a:gd name="T8" fmla="*/ 121 w 121"/>
                <a:gd name="T9" fmla="*/ 195 h 195"/>
                <a:gd name="T10" fmla="*/ 0 w 121"/>
                <a:gd name="T11" fmla="*/ 195 h 195"/>
                <a:gd name="T12" fmla="*/ 0 w 121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95">
                  <a:moveTo>
                    <a:pt x="0" y="0"/>
                  </a:moveTo>
                  <a:lnTo>
                    <a:pt x="26" y="0"/>
                  </a:lnTo>
                  <a:lnTo>
                    <a:pt x="26" y="173"/>
                  </a:lnTo>
                  <a:lnTo>
                    <a:pt x="121" y="173"/>
                  </a:lnTo>
                  <a:lnTo>
                    <a:pt x="121" y="195"/>
                  </a:lnTo>
                  <a:lnTo>
                    <a:pt x="0" y="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0">
              <a:extLst>
                <a:ext uri="{FF2B5EF4-FFF2-40B4-BE49-F238E27FC236}">
                  <a16:creationId xmlns:a16="http://schemas.microsoft.com/office/drawing/2014/main" id="{6684056E-DA18-4E99-BB4F-7C0728AF8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3790"/>
              <a:ext cx="49" cy="76"/>
            </a:xfrm>
            <a:custGeom>
              <a:avLst/>
              <a:gdLst>
                <a:gd name="T0" fmla="*/ 88 w 128"/>
                <a:gd name="T1" fmla="*/ 93 h 202"/>
                <a:gd name="T2" fmla="*/ 118 w 128"/>
                <a:gd name="T3" fmla="*/ 110 h 202"/>
                <a:gd name="T4" fmla="*/ 128 w 128"/>
                <a:gd name="T5" fmla="*/ 141 h 202"/>
                <a:gd name="T6" fmla="*/ 108 w 128"/>
                <a:gd name="T7" fmla="*/ 186 h 202"/>
                <a:gd name="T8" fmla="*/ 52 w 128"/>
                <a:gd name="T9" fmla="*/ 202 h 202"/>
                <a:gd name="T10" fmla="*/ 27 w 128"/>
                <a:gd name="T11" fmla="*/ 199 h 202"/>
                <a:gd name="T12" fmla="*/ 0 w 128"/>
                <a:gd name="T13" fmla="*/ 192 h 202"/>
                <a:gd name="T14" fmla="*/ 0 w 128"/>
                <a:gd name="T15" fmla="*/ 167 h 202"/>
                <a:gd name="T16" fmla="*/ 24 w 128"/>
                <a:gd name="T17" fmla="*/ 176 h 202"/>
                <a:gd name="T18" fmla="*/ 51 w 128"/>
                <a:gd name="T19" fmla="*/ 180 h 202"/>
                <a:gd name="T20" fmla="*/ 89 w 128"/>
                <a:gd name="T21" fmla="*/ 170 h 202"/>
                <a:gd name="T22" fmla="*/ 102 w 128"/>
                <a:gd name="T23" fmla="*/ 141 h 202"/>
                <a:gd name="T24" fmla="*/ 90 w 128"/>
                <a:gd name="T25" fmla="*/ 115 h 202"/>
                <a:gd name="T26" fmla="*/ 57 w 128"/>
                <a:gd name="T27" fmla="*/ 105 h 202"/>
                <a:gd name="T28" fmla="*/ 34 w 128"/>
                <a:gd name="T29" fmla="*/ 105 h 202"/>
                <a:gd name="T30" fmla="*/ 34 w 128"/>
                <a:gd name="T31" fmla="*/ 83 h 202"/>
                <a:gd name="T32" fmla="*/ 58 w 128"/>
                <a:gd name="T33" fmla="*/ 83 h 202"/>
                <a:gd name="T34" fmla="*/ 87 w 128"/>
                <a:gd name="T35" fmla="*/ 75 h 202"/>
                <a:gd name="T36" fmla="*/ 98 w 128"/>
                <a:gd name="T37" fmla="*/ 53 h 202"/>
                <a:gd name="T38" fmla="*/ 87 w 128"/>
                <a:gd name="T39" fmla="*/ 30 h 202"/>
                <a:gd name="T40" fmla="*/ 57 w 128"/>
                <a:gd name="T41" fmla="*/ 22 h 202"/>
                <a:gd name="T42" fmla="*/ 33 w 128"/>
                <a:gd name="T43" fmla="*/ 24 h 202"/>
                <a:gd name="T44" fmla="*/ 6 w 128"/>
                <a:gd name="T45" fmla="*/ 32 h 202"/>
                <a:gd name="T46" fmla="*/ 6 w 128"/>
                <a:gd name="T47" fmla="*/ 8 h 202"/>
                <a:gd name="T48" fmla="*/ 34 w 128"/>
                <a:gd name="T49" fmla="*/ 2 h 202"/>
                <a:gd name="T50" fmla="*/ 59 w 128"/>
                <a:gd name="T51" fmla="*/ 0 h 202"/>
                <a:gd name="T52" fmla="*/ 106 w 128"/>
                <a:gd name="T53" fmla="*/ 14 h 202"/>
                <a:gd name="T54" fmla="*/ 124 w 128"/>
                <a:gd name="T55" fmla="*/ 50 h 202"/>
                <a:gd name="T56" fmla="*/ 114 w 128"/>
                <a:gd name="T57" fmla="*/ 78 h 202"/>
                <a:gd name="T58" fmla="*/ 88 w 128"/>
                <a:gd name="T59" fmla="*/ 9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202">
                  <a:moveTo>
                    <a:pt x="88" y="93"/>
                  </a:moveTo>
                  <a:cubicBezTo>
                    <a:pt x="101" y="96"/>
                    <a:pt x="111" y="101"/>
                    <a:pt x="118" y="110"/>
                  </a:cubicBezTo>
                  <a:cubicBezTo>
                    <a:pt x="125" y="118"/>
                    <a:pt x="128" y="129"/>
                    <a:pt x="128" y="141"/>
                  </a:cubicBezTo>
                  <a:cubicBezTo>
                    <a:pt x="128" y="161"/>
                    <a:pt x="122" y="175"/>
                    <a:pt x="108" y="186"/>
                  </a:cubicBezTo>
                  <a:cubicBezTo>
                    <a:pt x="95" y="196"/>
                    <a:pt x="77" y="202"/>
                    <a:pt x="52" y="202"/>
                  </a:cubicBezTo>
                  <a:cubicBezTo>
                    <a:pt x="44" y="202"/>
                    <a:pt x="36" y="201"/>
                    <a:pt x="27" y="199"/>
                  </a:cubicBezTo>
                  <a:cubicBezTo>
                    <a:pt x="18" y="198"/>
                    <a:pt x="9" y="195"/>
                    <a:pt x="0" y="192"/>
                  </a:cubicBezTo>
                  <a:lnTo>
                    <a:pt x="0" y="167"/>
                  </a:lnTo>
                  <a:cubicBezTo>
                    <a:pt x="8" y="171"/>
                    <a:pt x="16" y="174"/>
                    <a:pt x="24" y="176"/>
                  </a:cubicBezTo>
                  <a:cubicBezTo>
                    <a:pt x="33" y="178"/>
                    <a:pt x="42" y="180"/>
                    <a:pt x="51" y="180"/>
                  </a:cubicBezTo>
                  <a:cubicBezTo>
                    <a:pt x="68" y="180"/>
                    <a:pt x="80" y="176"/>
                    <a:pt x="89" y="170"/>
                  </a:cubicBezTo>
                  <a:cubicBezTo>
                    <a:pt x="98" y="163"/>
                    <a:pt x="102" y="154"/>
                    <a:pt x="102" y="141"/>
                  </a:cubicBezTo>
                  <a:cubicBezTo>
                    <a:pt x="102" y="130"/>
                    <a:pt x="98" y="121"/>
                    <a:pt x="90" y="115"/>
                  </a:cubicBezTo>
                  <a:cubicBezTo>
                    <a:pt x="82" y="108"/>
                    <a:pt x="71" y="105"/>
                    <a:pt x="57" y="105"/>
                  </a:cubicBezTo>
                  <a:lnTo>
                    <a:pt x="34" y="105"/>
                  </a:lnTo>
                  <a:lnTo>
                    <a:pt x="34" y="83"/>
                  </a:lnTo>
                  <a:lnTo>
                    <a:pt x="58" y="83"/>
                  </a:lnTo>
                  <a:cubicBezTo>
                    <a:pt x="70" y="83"/>
                    <a:pt x="80" y="81"/>
                    <a:pt x="87" y="75"/>
                  </a:cubicBezTo>
                  <a:cubicBezTo>
                    <a:pt x="94" y="70"/>
                    <a:pt x="98" y="63"/>
                    <a:pt x="98" y="53"/>
                  </a:cubicBezTo>
                  <a:cubicBezTo>
                    <a:pt x="98" y="43"/>
                    <a:pt x="94" y="35"/>
                    <a:pt x="87" y="30"/>
                  </a:cubicBezTo>
                  <a:cubicBezTo>
                    <a:pt x="80" y="25"/>
                    <a:pt x="70" y="22"/>
                    <a:pt x="57" y="22"/>
                  </a:cubicBezTo>
                  <a:cubicBezTo>
                    <a:pt x="49" y="22"/>
                    <a:pt x="42" y="23"/>
                    <a:pt x="33" y="24"/>
                  </a:cubicBezTo>
                  <a:cubicBezTo>
                    <a:pt x="25" y="26"/>
                    <a:pt x="16" y="28"/>
                    <a:pt x="6" y="32"/>
                  </a:cubicBezTo>
                  <a:lnTo>
                    <a:pt x="6" y="8"/>
                  </a:lnTo>
                  <a:cubicBezTo>
                    <a:pt x="16" y="6"/>
                    <a:pt x="25" y="3"/>
                    <a:pt x="34" y="2"/>
                  </a:cubicBezTo>
                  <a:cubicBezTo>
                    <a:pt x="43" y="1"/>
                    <a:pt x="51" y="0"/>
                    <a:pt x="59" y="0"/>
                  </a:cubicBezTo>
                  <a:cubicBezTo>
                    <a:pt x="79" y="0"/>
                    <a:pt x="95" y="5"/>
                    <a:pt x="106" y="14"/>
                  </a:cubicBezTo>
                  <a:cubicBezTo>
                    <a:pt x="118" y="23"/>
                    <a:pt x="124" y="35"/>
                    <a:pt x="124" y="50"/>
                  </a:cubicBezTo>
                  <a:cubicBezTo>
                    <a:pt x="124" y="61"/>
                    <a:pt x="121" y="70"/>
                    <a:pt x="114" y="78"/>
                  </a:cubicBezTo>
                  <a:cubicBezTo>
                    <a:pt x="108" y="85"/>
                    <a:pt x="100" y="90"/>
                    <a:pt x="88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1">
              <a:extLst>
                <a:ext uri="{FF2B5EF4-FFF2-40B4-BE49-F238E27FC236}">
                  <a16:creationId xmlns:a16="http://schemas.microsoft.com/office/drawing/2014/main" id="{95FBC6FD-5373-45EA-A1F5-9AC4CC348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3808"/>
              <a:ext cx="44" cy="58"/>
            </a:xfrm>
            <a:custGeom>
              <a:avLst/>
              <a:gdLst>
                <a:gd name="T0" fmla="*/ 115 w 115"/>
                <a:gd name="T1" fmla="*/ 9 h 153"/>
                <a:gd name="T2" fmla="*/ 115 w 115"/>
                <a:gd name="T3" fmla="*/ 31 h 153"/>
                <a:gd name="T4" fmla="*/ 95 w 115"/>
                <a:gd name="T5" fmla="*/ 23 h 153"/>
                <a:gd name="T6" fmla="*/ 74 w 115"/>
                <a:gd name="T7" fmla="*/ 20 h 153"/>
                <a:gd name="T8" fmla="*/ 38 w 115"/>
                <a:gd name="T9" fmla="*/ 35 h 153"/>
                <a:gd name="T10" fmla="*/ 25 w 115"/>
                <a:gd name="T11" fmla="*/ 76 h 153"/>
                <a:gd name="T12" fmla="*/ 38 w 115"/>
                <a:gd name="T13" fmla="*/ 118 h 153"/>
                <a:gd name="T14" fmla="*/ 74 w 115"/>
                <a:gd name="T15" fmla="*/ 132 h 153"/>
                <a:gd name="T16" fmla="*/ 95 w 115"/>
                <a:gd name="T17" fmla="*/ 130 h 153"/>
                <a:gd name="T18" fmla="*/ 115 w 115"/>
                <a:gd name="T19" fmla="*/ 121 h 153"/>
                <a:gd name="T20" fmla="*/ 115 w 115"/>
                <a:gd name="T21" fmla="*/ 143 h 153"/>
                <a:gd name="T22" fmla="*/ 95 w 115"/>
                <a:gd name="T23" fmla="*/ 150 h 153"/>
                <a:gd name="T24" fmla="*/ 72 w 115"/>
                <a:gd name="T25" fmla="*/ 153 h 153"/>
                <a:gd name="T26" fmla="*/ 19 w 115"/>
                <a:gd name="T27" fmla="*/ 132 h 153"/>
                <a:gd name="T28" fmla="*/ 0 w 115"/>
                <a:gd name="T29" fmla="*/ 76 h 153"/>
                <a:gd name="T30" fmla="*/ 20 w 115"/>
                <a:gd name="T31" fmla="*/ 20 h 153"/>
                <a:gd name="T32" fmla="*/ 73 w 115"/>
                <a:gd name="T33" fmla="*/ 0 h 153"/>
                <a:gd name="T34" fmla="*/ 95 w 115"/>
                <a:gd name="T35" fmla="*/ 2 h 153"/>
                <a:gd name="T36" fmla="*/ 115 w 115"/>
                <a:gd name="T37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153">
                  <a:moveTo>
                    <a:pt x="115" y="9"/>
                  </a:moveTo>
                  <a:lnTo>
                    <a:pt x="115" y="31"/>
                  </a:lnTo>
                  <a:cubicBezTo>
                    <a:pt x="109" y="27"/>
                    <a:pt x="102" y="25"/>
                    <a:pt x="95" y="23"/>
                  </a:cubicBezTo>
                  <a:cubicBezTo>
                    <a:pt x="88" y="21"/>
                    <a:pt x="81" y="20"/>
                    <a:pt x="74" y="20"/>
                  </a:cubicBezTo>
                  <a:cubicBezTo>
                    <a:pt x="59" y="20"/>
                    <a:pt x="47" y="25"/>
                    <a:pt x="38" y="35"/>
                  </a:cubicBezTo>
                  <a:cubicBezTo>
                    <a:pt x="30" y="44"/>
                    <a:pt x="25" y="58"/>
                    <a:pt x="25" y="76"/>
                  </a:cubicBezTo>
                  <a:cubicBezTo>
                    <a:pt x="25" y="94"/>
                    <a:pt x="30" y="108"/>
                    <a:pt x="38" y="118"/>
                  </a:cubicBezTo>
                  <a:cubicBezTo>
                    <a:pt x="47" y="127"/>
                    <a:pt x="59" y="132"/>
                    <a:pt x="74" y="132"/>
                  </a:cubicBezTo>
                  <a:cubicBezTo>
                    <a:pt x="81" y="132"/>
                    <a:pt x="88" y="131"/>
                    <a:pt x="95" y="130"/>
                  </a:cubicBezTo>
                  <a:cubicBezTo>
                    <a:pt x="102" y="128"/>
                    <a:pt x="109" y="125"/>
                    <a:pt x="115" y="121"/>
                  </a:cubicBezTo>
                  <a:lnTo>
                    <a:pt x="115" y="143"/>
                  </a:lnTo>
                  <a:cubicBezTo>
                    <a:pt x="109" y="146"/>
                    <a:pt x="102" y="149"/>
                    <a:pt x="95" y="150"/>
                  </a:cubicBezTo>
                  <a:cubicBezTo>
                    <a:pt x="88" y="152"/>
                    <a:pt x="80" y="153"/>
                    <a:pt x="72" y="153"/>
                  </a:cubicBezTo>
                  <a:cubicBezTo>
                    <a:pt x="50" y="153"/>
                    <a:pt x="32" y="146"/>
                    <a:pt x="19" y="132"/>
                  </a:cubicBezTo>
                  <a:cubicBezTo>
                    <a:pt x="7" y="118"/>
                    <a:pt x="0" y="100"/>
                    <a:pt x="0" y="76"/>
                  </a:cubicBezTo>
                  <a:cubicBezTo>
                    <a:pt x="0" y="52"/>
                    <a:pt x="7" y="34"/>
                    <a:pt x="20" y="20"/>
                  </a:cubicBezTo>
                  <a:cubicBezTo>
                    <a:pt x="33" y="6"/>
                    <a:pt x="51" y="0"/>
                    <a:pt x="73" y="0"/>
                  </a:cubicBezTo>
                  <a:cubicBezTo>
                    <a:pt x="81" y="0"/>
                    <a:pt x="88" y="0"/>
                    <a:pt x="95" y="2"/>
                  </a:cubicBezTo>
                  <a:cubicBezTo>
                    <a:pt x="102" y="3"/>
                    <a:pt x="109" y="6"/>
                    <a:pt x="115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2">
              <a:extLst>
                <a:ext uri="{FF2B5EF4-FFF2-40B4-BE49-F238E27FC236}">
                  <a16:creationId xmlns:a16="http://schemas.microsoft.com/office/drawing/2014/main" id="{52D7242B-A7CC-443B-854F-BB50E9709C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6" y="3808"/>
              <a:ext cx="46" cy="58"/>
            </a:xfrm>
            <a:custGeom>
              <a:avLst/>
              <a:gdLst>
                <a:gd name="T0" fmla="*/ 75 w 123"/>
                <a:gd name="T1" fmla="*/ 76 h 153"/>
                <a:gd name="T2" fmla="*/ 35 w 123"/>
                <a:gd name="T3" fmla="*/ 82 h 153"/>
                <a:gd name="T4" fmla="*/ 24 w 123"/>
                <a:gd name="T5" fmla="*/ 105 h 153"/>
                <a:gd name="T6" fmla="*/ 32 w 123"/>
                <a:gd name="T7" fmla="*/ 125 h 153"/>
                <a:gd name="T8" fmla="*/ 55 w 123"/>
                <a:gd name="T9" fmla="*/ 133 h 153"/>
                <a:gd name="T10" fmla="*/ 87 w 123"/>
                <a:gd name="T11" fmla="*/ 119 h 153"/>
                <a:gd name="T12" fmla="*/ 99 w 123"/>
                <a:gd name="T13" fmla="*/ 81 h 153"/>
                <a:gd name="T14" fmla="*/ 99 w 123"/>
                <a:gd name="T15" fmla="*/ 76 h 153"/>
                <a:gd name="T16" fmla="*/ 75 w 123"/>
                <a:gd name="T17" fmla="*/ 76 h 153"/>
                <a:gd name="T18" fmla="*/ 123 w 123"/>
                <a:gd name="T19" fmla="*/ 66 h 153"/>
                <a:gd name="T20" fmla="*/ 123 w 123"/>
                <a:gd name="T21" fmla="*/ 149 h 153"/>
                <a:gd name="T22" fmla="*/ 99 w 123"/>
                <a:gd name="T23" fmla="*/ 149 h 153"/>
                <a:gd name="T24" fmla="*/ 99 w 123"/>
                <a:gd name="T25" fmla="*/ 127 h 153"/>
                <a:gd name="T26" fmla="*/ 79 w 123"/>
                <a:gd name="T27" fmla="*/ 146 h 153"/>
                <a:gd name="T28" fmla="*/ 49 w 123"/>
                <a:gd name="T29" fmla="*/ 153 h 153"/>
                <a:gd name="T30" fmla="*/ 13 w 123"/>
                <a:gd name="T31" fmla="*/ 140 h 153"/>
                <a:gd name="T32" fmla="*/ 0 w 123"/>
                <a:gd name="T33" fmla="*/ 106 h 153"/>
                <a:gd name="T34" fmla="*/ 16 w 123"/>
                <a:gd name="T35" fmla="*/ 69 h 153"/>
                <a:gd name="T36" fmla="*/ 66 w 123"/>
                <a:gd name="T37" fmla="*/ 57 h 153"/>
                <a:gd name="T38" fmla="*/ 99 w 123"/>
                <a:gd name="T39" fmla="*/ 57 h 153"/>
                <a:gd name="T40" fmla="*/ 99 w 123"/>
                <a:gd name="T41" fmla="*/ 54 h 153"/>
                <a:gd name="T42" fmla="*/ 88 w 123"/>
                <a:gd name="T43" fmla="*/ 29 h 153"/>
                <a:gd name="T44" fmla="*/ 58 w 123"/>
                <a:gd name="T45" fmla="*/ 20 h 153"/>
                <a:gd name="T46" fmla="*/ 33 w 123"/>
                <a:gd name="T47" fmla="*/ 23 h 153"/>
                <a:gd name="T48" fmla="*/ 11 w 123"/>
                <a:gd name="T49" fmla="*/ 32 h 153"/>
                <a:gd name="T50" fmla="*/ 11 w 123"/>
                <a:gd name="T51" fmla="*/ 10 h 153"/>
                <a:gd name="T52" fmla="*/ 36 w 123"/>
                <a:gd name="T53" fmla="*/ 2 h 153"/>
                <a:gd name="T54" fmla="*/ 60 w 123"/>
                <a:gd name="T55" fmla="*/ 0 h 153"/>
                <a:gd name="T56" fmla="*/ 108 w 123"/>
                <a:gd name="T57" fmla="*/ 16 h 153"/>
                <a:gd name="T58" fmla="*/ 123 w 123"/>
                <a:gd name="T59" fmla="*/ 6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53">
                  <a:moveTo>
                    <a:pt x="75" y="76"/>
                  </a:moveTo>
                  <a:cubicBezTo>
                    <a:pt x="56" y="76"/>
                    <a:pt x="43" y="78"/>
                    <a:pt x="35" y="82"/>
                  </a:cubicBezTo>
                  <a:cubicBezTo>
                    <a:pt x="28" y="87"/>
                    <a:pt x="24" y="94"/>
                    <a:pt x="24" y="105"/>
                  </a:cubicBezTo>
                  <a:cubicBezTo>
                    <a:pt x="24" y="113"/>
                    <a:pt x="27" y="120"/>
                    <a:pt x="32" y="125"/>
                  </a:cubicBezTo>
                  <a:cubicBezTo>
                    <a:pt x="38" y="130"/>
                    <a:pt x="46" y="133"/>
                    <a:pt x="55" y="133"/>
                  </a:cubicBezTo>
                  <a:cubicBezTo>
                    <a:pt x="68" y="133"/>
                    <a:pt x="79" y="128"/>
                    <a:pt x="87" y="119"/>
                  </a:cubicBezTo>
                  <a:cubicBezTo>
                    <a:pt x="95" y="109"/>
                    <a:pt x="99" y="97"/>
                    <a:pt x="99" y="81"/>
                  </a:cubicBezTo>
                  <a:lnTo>
                    <a:pt x="99" y="76"/>
                  </a:lnTo>
                  <a:lnTo>
                    <a:pt x="75" y="76"/>
                  </a:lnTo>
                  <a:close/>
                  <a:moveTo>
                    <a:pt x="123" y="66"/>
                  </a:moveTo>
                  <a:lnTo>
                    <a:pt x="123" y="149"/>
                  </a:lnTo>
                  <a:lnTo>
                    <a:pt x="99" y="149"/>
                  </a:lnTo>
                  <a:lnTo>
                    <a:pt x="99" y="127"/>
                  </a:lnTo>
                  <a:cubicBezTo>
                    <a:pt x="94" y="136"/>
                    <a:pt x="87" y="142"/>
                    <a:pt x="79" y="146"/>
                  </a:cubicBezTo>
                  <a:cubicBezTo>
                    <a:pt x="71" y="151"/>
                    <a:pt x="61" y="153"/>
                    <a:pt x="49" y="153"/>
                  </a:cubicBezTo>
                  <a:cubicBezTo>
                    <a:pt x="34" y="153"/>
                    <a:pt x="22" y="148"/>
                    <a:pt x="13" y="140"/>
                  </a:cubicBezTo>
                  <a:cubicBezTo>
                    <a:pt x="4" y="132"/>
                    <a:pt x="0" y="120"/>
                    <a:pt x="0" y="106"/>
                  </a:cubicBezTo>
                  <a:cubicBezTo>
                    <a:pt x="0" y="90"/>
                    <a:pt x="5" y="78"/>
                    <a:pt x="16" y="69"/>
                  </a:cubicBezTo>
                  <a:cubicBezTo>
                    <a:pt x="27" y="61"/>
                    <a:pt x="44" y="57"/>
                    <a:pt x="66" y="57"/>
                  </a:cubicBezTo>
                  <a:lnTo>
                    <a:pt x="99" y="57"/>
                  </a:lnTo>
                  <a:lnTo>
                    <a:pt x="99" y="54"/>
                  </a:lnTo>
                  <a:cubicBezTo>
                    <a:pt x="99" y="43"/>
                    <a:pt x="96" y="35"/>
                    <a:pt x="88" y="29"/>
                  </a:cubicBezTo>
                  <a:cubicBezTo>
                    <a:pt x="81" y="23"/>
                    <a:pt x="71" y="20"/>
                    <a:pt x="58" y="20"/>
                  </a:cubicBezTo>
                  <a:cubicBezTo>
                    <a:pt x="49" y="20"/>
                    <a:pt x="41" y="21"/>
                    <a:pt x="33" y="23"/>
                  </a:cubicBezTo>
                  <a:cubicBezTo>
                    <a:pt x="26" y="25"/>
                    <a:pt x="18" y="28"/>
                    <a:pt x="11" y="32"/>
                  </a:cubicBezTo>
                  <a:lnTo>
                    <a:pt x="11" y="10"/>
                  </a:lnTo>
                  <a:cubicBezTo>
                    <a:pt x="19" y="6"/>
                    <a:pt x="28" y="4"/>
                    <a:pt x="36" y="2"/>
                  </a:cubicBezTo>
                  <a:cubicBezTo>
                    <a:pt x="44" y="0"/>
                    <a:pt x="52" y="0"/>
                    <a:pt x="60" y="0"/>
                  </a:cubicBezTo>
                  <a:cubicBezTo>
                    <a:pt x="81" y="0"/>
                    <a:pt x="97" y="5"/>
                    <a:pt x="108" y="16"/>
                  </a:cubicBezTo>
                  <a:cubicBezTo>
                    <a:pt x="118" y="27"/>
                    <a:pt x="123" y="43"/>
                    <a:pt x="123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3">
              <a:extLst>
                <a:ext uri="{FF2B5EF4-FFF2-40B4-BE49-F238E27FC236}">
                  <a16:creationId xmlns:a16="http://schemas.microsoft.com/office/drawing/2014/main" id="{66FD9281-07D3-4C07-BF07-98F298436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3808"/>
              <a:ext cx="43" cy="58"/>
            </a:xfrm>
            <a:custGeom>
              <a:avLst/>
              <a:gdLst>
                <a:gd name="T0" fmla="*/ 115 w 115"/>
                <a:gd name="T1" fmla="*/ 9 h 153"/>
                <a:gd name="T2" fmla="*/ 115 w 115"/>
                <a:gd name="T3" fmla="*/ 31 h 153"/>
                <a:gd name="T4" fmla="*/ 95 w 115"/>
                <a:gd name="T5" fmla="*/ 23 h 153"/>
                <a:gd name="T6" fmla="*/ 74 w 115"/>
                <a:gd name="T7" fmla="*/ 20 h 153"/>
                <a:gd name="T8" fmla="*/ 38 w 115"/>
                <a:gd name="T9" fmla="*/ 35 h 153"/>
                <a:gd name="T10" fmla="*/ 25 w 115"/>
                <a:gd name="T11" fmla="*/ 76 h 153"/>
                <a:gd name="T12" fmla="*/ 38 w 115"/>
                <a:gd name="T13" fmla="*/ 118 h 153"/>
                <a:gd name="T14" fmla="*/ 74 w 115"/>
                <a:gd name="T15" fmla="*/ 132 h 153"/>
                <a:gd name="T16" fmla="*/ 95 w 115"/>
                <a:gd name="T17" fmla="*/ 130 h 153"/>
                <a:gd name="T18" fmla="*/ 115 w 115"/>
                <a:gd name="T19" fmla="*/ 121 h 153"/>
                <a:gd name="T20" fmla="*/ 115 w 115"/>
                <a:gd name="T21" fmla="*/ 143 h 153"/>
                <a:gd name="T22" fmla="*/ 95 w 115"/>
                <a:gd name="T23" fmla="*/ 150 h 153"/>
                <a:gd name="T24" fmla="*/ 72 w 115"/>
                <a:gd name="T25" fmla="*/ 153 h 153"/>
                <a:gd name="T26" fmla="*/ 20 w 115"/>
                <a:gd name="T27" fmla="*/ 132 h 153"/>
                <a:gd name="T28" fmla="*/ 0 w 115"/>
                <a:gd name="T29" fmla="*/ 76 h 153"/>
                <a:gd name="T30" fmla="*/ 20 w 115"/>
                <a:gd name="T31" fmla="*/ 20 h 153"/>
                <a:gd name="T32" fmla="*/ 73 w 115"/>
                <a:gd name="T33" fmla="*/ 0 h 153"/>
                <a:gd name="T34" fmla="*/ 95 w 115"/>
                <a:gd name="T35" fmla="*/ 2 h 153"/>
                <a:gd name="T36" fmla="*/ 115 w 115"/>
                <a:gd name="T37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153">
                  <a:moveTo>
                    <a:pt x="115" y="9"/>
                  </a:moveTo>
                  <a:lnTo>
                    <a:pt x="115" y="31"/>
                  </a:lnTo>
                  <a:cubicBezTo>
                    <a:pt x="109" y="27"/>
                    <a:pt x="102" y="25"/>
                    <a:pt x="95" y="23"/>
                  </a:cubicBezTo>
                  <a:cubicBezTo>
                    <a:pt x="88" y="21"/>
                    <a:pt x="81" y="20"/>
                    <a:pt x="74" y="20"/>
                  </a:cubicBezTo>
                  <a:cubicBezTo>
                    <a:pt x="59" y="20"/>
                    <a:pt x="47" y="25"/>
                    <a:pt x="38" y="35"/>
                  </a:cubicBezTo>
                  <a:cubicBezTo>
                    <a:pt x="30" y="44"/>
                    <a:pt x="25" y="58"/>
                    <a:pt x="25" y="76"/>
                  </a:cubicBezTo>
                  <a:cubicBezTo>
                    <a:pt x="25" y="94"/>
                    <a:pt x="30" y="108"/>
                    <a:pt x="38" y="118"/>
                  </a:cubicBezTo>
                  <a:cubicBezTo>
                    <a:pt x="47" y="127"/>
                    <a:pt x="59" y="132"/>
                    <a:pt x="74" y="132"/>
                  </a:cubicBezTo>
                  <a:cubicBezTo>
                    <a:pt x="81" y="132"/>
                    <a:pt x="88" y="131"/>
                    <a:pt x="95" y="130"/>
                  </a:cubicBezTo>
                  <a:cubicBezTo>
                    <a:pt x="102" y="128"/>
                    <a:pt x="109" y="125"/>
                    <a:pt x="115" y="121"/>
                  </a:cubicBezTo>
                  <a:lnTo>
                    <a:pt x="115" y="143"/>
                  </a:lnTo>
                  <a:cubicBezTo>
                    <a:pt x="109" y="146"/>
                    <a:pt x="102" y="149"/>
                    <a:pt x="95" y="150"/>
                  </a:cubicBezTo>
                  <a:cubicBezTo>
                    <a:pt x="88" y="152"/>
                    <a:pt x="80" y="153"/>
                    <a:pt x="72" y="153"/>
                  </a:cubicBezTo>
                  <a:cubicBezTo>
                    <a:pt x="50" y="153"/>
                    <a:pt x="32" y="146"/>
                    <a:pt x="20" y="132"/>
                  </a:cubicBezTo>
                  <a:cubicBezTo>
                    <a:pt x="7" y="118"/>
                    <a:pt x="0" y="100"/>
                    <a:pt x="0" y="76"/>
                  </a:cubicBezTo>
                  <a:cubicBezTo>
                    <a:pt x="0" y="52"/>
                    <a:pt x="7" y="34"/>
                    <a:pt x="20" y="20"/>
                  </a:cubicBezTo>
                  <a:cubicBezTo>
                    <a:pt x="33" y="6"/>
                    <a:pt x="51" y="0"/>
                    <a:pt x="73" y="0"/>
                  </a:cubicBezTo>
                  <a:cubicBezTo>
                    <a:pt x="81" y="0"/>
                    <a:pt x="88" y="0"/>
                    <a:pt x="95" y="2"/>
                  </a:cubicBezTo>
                  <a:cubicBezTo>
                    <a:pt x="102" y="3"/>
                    <a:pt x="109" y="6"/>
                    <a:pt x="115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4">
              <a:extLst>
                <a:ext uri="{FF2B5EF4-FFF2-40B4-BE49-F238E27FC236}">
                  <a16:creationId xmlns:a16="http://schemas.microsoft.com/office/drawing/2014/main" id="{04AA560A-A5A4-4B72-8F98-BB6835C94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3788"/>
              <a:ext cx="46" cy="76"/>
            </a:xfrm>
            <a:custGeom>
              <a:avLst/>
              <a:gdLst>
                <a:gd name="T0" fmla="*/ 122 w 122"/>
                <a:gd name="T1" fmla="*/ 115 h 203"/>
                <a:gd name="T2" fmla="*/ 122 w 122"/>
                <a:gd name="T3" fmla="*/ 203 h 203"/>
                <a:gd name="T4" fmla="*/ 98 w 122"/>
                <a:gd name="T5" fmla="*/ 203 h 203"/>
                <a:gd name="T6" fmla="*/ 98 w 122"/>
                <a:gd name="T7" fmla="*/ 116 h 203"/>
                <a:gd name="T8" fmla="*/ 90 w 122"/>
                <a:gd name="T9" fmla="*/ 85 h 203"/>
                <a:gd name="T10" fmla="*/ 66 w 122"/>
                <a:gd name="T11" fmla="*/ 74 h 203"/>
                <a:gd name="T12" fmla="*/ 36 w 122"/>
                <a:gd name="T13" fmla="*/ 87 h 203"/>
                <a:gd name="T14" fmla="*/ 24 w 122"/>
                <a:gd name="T15" fmla="*/ 120 h 203"/>
                <a:gd name="T16" fmla="*/ 24 w 122"/>
                <a:gd name="T17" fmla="*/ 203 h 203"/>
                <a:gd name="T18" fmla="*/ 0 w 122"/>
                <a:gd name="T19" fmla="*/ 203 h 203"/>
                <a:gd name="T20" fmla="*/ 0 w 122"/>
                <a:gd name="T21" fmla="*/ 0 h 203"/>
                <a:gd name="T22" fmla="*/ 24 w 122"/>
                <a:gd name="T23" fmla="*/ 0 h 203"/>
                <a:gd name="T24" fmla="*/ 24 w 122"/>
                <a:gd name="T25" fmla="*/ 80 h 203"/>
                <a:gd name="T26" fmla="*/ 45 w 122"/>
                <a:gd name="T27" fmla="*/ 60 h 203"/>
                <a:gd name="T28" fmla="*/ 71 w 122"/>
                <a:gd name="T29" fmla="*/ 54 h 203"/>
                <a:gd name="T30" fmla="*/ 109 w 122"/>
                <a:gd name="T31" fmla="*/ 69 h 203"/>
                <a:gd name="T32" fmla="*/ 122 w 122"/>
                <a:gd name="T33" fmla="*/ 11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203">
                  <a:moveTo>
                    <a:pt x="122" y="115"/>
                  </a:moveTo>
                  <a:lnTo>
                    <a:pt x="122" y="203"/>
                  </a:lnTo>
                  <a:lnTo>
                    <a:pt x="98" y="203"/>
                  </a:lnTo>
                  <a:lnTo>
                    <a:pt x="98" y="116"/>
                  </a:lnTo>
                  <a:cubicBezTo>
                    <a:pt x="98" y="102"/>
                    <a:pt x="96" y="92"/>
                    <a:pt x="90" y="85"/>
                  </a:cubicBezTo>
                  <a:cubicBezTo>
                    <a:pt x="85" y="78"/>
                    <a:pt x="77" y="74"/>
                    <a:pt x="66" y="74"/>
                  </a:cubicBezTo>
                  <a:cubicBezTo>
                    <a:pt x="53" y="74"/>
                    <a:pt x="43" y="78"/>
                    <a:pt x="36" y="87"/>
                  </a:cubicBezTo>
                  <a:cubicBezTo>
                    <a:pt x="28" y="95"/>
                    <a:pt x="24" y="106"/>
                    <a:pt x="24" y="120"/>
                  </a:cubicBezTo>
                  <a:lnTo>
                    <a:pt x="24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80"/>
                  </a:lnTo>
                  <a:cubicBezTo>
                    <a:pt x="30" y="71"/>
                    <a:pt x="37" y="64"/>
                    <a:pt x="45" y="60"/>
                  </a:cubicBezTo>
                  <a:cubicBezTo>
                    <a:pt x="52" y="56"/>
                    <a:pt x="61" y="54"/>
                    <a:pt x="71" y="54"/>
                  </a:cubicBezTo>
                  <a:cubicBezTo>
                    <a:pt x="88" y="54"/>
                    <a:pt x="101" y="59"/>
                    <a:pt x="109" y="69"/>
                  </a:cubicBezTo>
                  <a:cubicBezTo>
                    <a:pt x="118" y="79"/>
                    <a:pt x="122" y="95"/>
                    <a:pt x="12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5">
              <a:extLst>
                <a:ext uri="{FF2B5EF4-FFF2-40B4-BE49-F238E27FC236}">
                  <a16:creationId xmlns:a16="http://schemas.microsoft.com/office/drawing/2014/main" id="{EF62ACA5-9C72-46F3-9C63-34592B02E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3808"/>
              <a:ext cx="51" cy="58"/>
            </a:xfrm>
            <a:custGeom>
              <a:avLst/>
              <a:gdLst>
                <a:gd name="T0" fmla="*/ 135 w 135"/>
                <a:gd name="T1" fmla="*/ 70 h 153"/>
                <a:gd name="T2" fmla="*/ 135 w 135"/>
                <a:gd name="T3" fmla="*/ 82 h 153"/>
                <a:gd name="T4" fmla="*/ 25 w 135"/>
                <a:gd name="T5" fmla="*/ 82 h 153"/>
                <a:gd name="T6" fmla="*/ 40 w 135"/>
                <a:gd name="T7" fmla="*/ 119 h 153"/>
                <a:gd name="T8" fmla="*/ 77 w 135"/>
                <a:gd name="T9" fmla="*/ 132 h 153"/>
                <a:gd name="T10" fmla="*/ 104 w 135"/>
                <a:gd name="T11" fmla="*/ 129 h 153"/>
                <a:gd name="T12" fmla="*/ 129 w 135"/>
                <a:gd name="T13" fmla="*/ 119 h 153"/>
                <a:gd name="T14" fmla="*/ 129 w 135"/>
                <a:gd name="T15" fmla="*/ 141 h 153"/>
                <a:gd name="T16" fmla="*/ 103 w 135"/>
                <a:gd name="T17" fmla="*/ 150 h 153"/>
                <a:gd name="T18" fmla="*/ 75 w 135"/>
                <a:gd name="T19" fmla="*/ 153 h 153"/>
                <a:gd name="T20" fmla="*/ 20 w 135"/>
                <a:gd name="T21" fmla="*/ 132 h 153"/>
                <a:gd name="T22" fmla="*/ 0 w 135"/>
                <a:gd name="T23" fmla="*/ 77 h 153"/>
                <a:gd name="T24" fmla="*/ 19 w 135"/>
                <a:gd name="T25" fmla="*/ 21 h 153"/>
                <a:gd name="T26" fmla="*/ 71 w 135"/>
                <a:gd name="T27" fmla="*/ 0 h 153"/>
                <a:gd name="T28" fmla="*/ 118 w 135"/>
                <a:gd name="T29" fmla="*/ 19 h 153"/>
                <a:gd name="T30" fmla="*/ 135 w 135"/>
                <a:gd name="T31" fmla="*/ 70 h 153"/>
                <a:gd name="T32" fmla="*/ 111 w 135"/>
                <a:gd name="T33" fmla="*/ 63 h 153"/>
                <a:gd name="T34" fmla="*/ 100 w 135"/>
                <a:gd name="T35" fmla="*/ 32 h 153"/>
                <a:gd name="T36" fmla="*/ 71 w 135"/>
                <a:gd name="T37" fmla="*/ 20 h 153"/>
                <a:gd name="T38" fmla="*/ 39 w 135"/>
                <a:gd name="T39" fmla="*/ 31 h 153"/>
                <a:gd name="T40" fmla="*/ 26 w 135"/>
                <a:gd name="T41" fmla="*/ 63 h 153"/>
                <a:gd name="T42" fmla="*/ 111 w 135"/>
                <a:gd name="T43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53">
                  <a:moveTo>
                    <a:pt x="135" y="70"/>
                  </a:moveTo>
                  <a:lnTo>
                    <a:pt x="135" y="82"/>
                  </a:lnTo>
                  <a:lnTo>
                    <a:pt x="25" y="82"/>
                  </a:lnTo>
                  <a:cubicBezTo>
                    <a:pt x="26" y="98"/>
                    <a:pt x="31" y="111"/>
                    <a:pt x="40" y="119"/>
                  </a:cubicBezTo>
                  <a:cubicBezTo>
                    <a:pt x="49" y="128"/>
                    <a:pt x="61" y="132"/>
                    <a:pt x="77" y="132"/>
                  </a:cubicBezTo>
                  <a:cubicBezTo>
                    <a:pt x="86" y="132"/>
                    <a:pt x="95" y="131"/>
                    <a:pt x="104" y="129"/>
                  </a:cubicBezTo>
                  <a:cubicBezTo>
                    <a:pt x="112" y="127"/>
                    <a:pt x="121" y="123"/>
                    <a:pt x="129" y="119"/>
                  </a:cubicBezTo>
                  <a:lnTo>
                    <a:pt x="129" y="141"/>
                  </a:lnTo>
                  <a:cubicBezTo>
                    <a:pt x="121" y="145"/>
                    <a:pt x="112" y="148"/>
                    <a:pt x="103" y="150"/>
                  </a:cubicBezTo>
                  <a:cubicBezTo>
                    <a:pt x="94" y="152"/>
                    <a:pt x="85" y="153"/>
                    <a:pt x="75" y="153"/>
                  </a:cubicBezTo>
                  <a:cubicBezTo>
                    <a:pt x="52" y="153"/>
                    <a:pt x="34" y="146"/>
                    <a:pt x="20" y="132"/>
                  </a:cubicBezTo>
                  <a:cubicBezTo>
                    <a:pt x="7" y="119"/>
                    <a:pt x="0" y="100"/>
                    <a:pt x="0" y="77"/>
                  </a:cubicBezTo>
                  <a:cubicBezTo>
                    <a:pt x="0" y="54"/>
                    <a:pt x="6" y="35"/>
                    <a:pt x="19" y="21"/>
                  </a:cubicBezTo>
                  <a:cubicBezTo>
                    <a:pt x="32" y="7"/>
                    <a:pt x="49" y="0"/>
                    <a:pt x="71" y="0"/>
                  </a:cubicBezTo>
                  <a:cubicBezTo>
                    <a:pt x="91" y="0"/>
                    <a:pt x="106" y="6"/>
                    <a:pt x="118" y="19"/>
                  </a:cubicBezTo>
                  <a:cubicBezTo>
                    <a:pt x="129" y="31"/>
                    <a:pt x="135" y="48"/>
                    <a:pt x="135" y="70"/>
                  </a:cubicBezTo>
                  <a:close/>
                  <a:moveTo>
                    <a:pt x="111" y="63"/>
                  </a:moveTo>
                  <a:cubicBezTo>
                    <a:pt x="111" y="50"/>
                    <a:pt x="107" y="39"/>
                    <a:pt x="100" y="32"/>
                  </a:cubicBezTo>
                  <a:cubicBezTo>
                    <a:pt x="93" y="24"/>
                    <a:pt x="83" y="20"/>
                    <a:pt x="71" y="20"/>
                  </a:cubicBezTo>
                  <a:cubicBezTo>
                    <a:pt x="58" y="20"/>
                    <a:pt x="47" y="24"/>
                    <a:pt x="39" y="31"/>
                  </a:cubicBezTo>
                  <a:cubicBezTo>
                    <a:pt x="31" y="39"/>
                    <a:pt x="27" y="49"/>
                    <a:pt x="26" y="63"/>
                  </a:cubicBezTo>
                  <a:lnTo>
                    <a:pt x="11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6">
              <a:extLst>
                <a:ext uri="{FF2B5EF4-FFF2-40B4-BE49-F238E27FC236}">
                  <a16:creationId xmlns:a16="http://schemas.microsoft.com/office/drawing/2014/main" id="{C877E5FD-E9BD-41B1-9493-BAFF88C9A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3808"/>
              <a:ext cx="42" cy="58"/>
            </a:xfrm>
            <a:custGeom>
              <a:avLst/>
              <a:gdLst>
                <a:gd name="T0" fmla="*/ 103 w 111"/>
                <a:gd name="T1" fmla="*/ 7 h 153"/>
                <a:gd name="T2" fmla="*/ 103 w 111"/>
                <a:gd name="T3" fmla="*/ 30 h 153"/>
                <a:gd name="T4" fmla="*/ 82 w 111"/>
                <a:gd name="T5" fmla="*/ 22 h 153"/>
                <a:gd name="T6" fmla="*/ 59 w 111"/>
                <a:gd name="T7" fmla="*/ 20 h 153"/>
                <a:gd name="T8" fmla="*/ 33 w 111"/>
                <a:gd name="T9" fmla="*/ 25 h 153"/>
                <a:gd name="T10" fmla="*/ 24 w 111"/>
                <a:gd name="T11" fmla="*/ 41 h 153"/>
                <a:gd name="T12" fmla="*/ 30 w 111"/>
                <a:gd name="T13" fmla="*/ 55 h 153"/>
                <a:gd name="T14" fmla="*/ 56 w 111"/>
                <a:gd name="T15" fmla="*/ 64 h 153"/>
                <a:gd name="T16" fmla="*/ 64 w 111"/>
                <a:gd name="T17" fmla="*/ 65 h 153"/>
                <a:gd name="T18" fmla="*/ 100 w 111"/>
                <a:gd name="T19" fmla="*/ 81 h 153"/>
                <a:gd name="T20" fmla="*/ 111 w 111"/>
                <a:gd name="T21" fmla="*/ 109 h 153"/>
                <a:gd name="T22" fmla="*/ 95 w 111"/>
                <a:gd name="T23" fmla="*/ 141 h 153"/>
                <a:gd name="T24" fmla="*/ 51 w 111"/>
                <a:gd name="T25" fmla="*/ 153 h 153"/>
                <a:gd name="T26" fmla="*/ 26 w 111"/>
                <a:gd name="T27" fmla="*/ 150 h 153"/>
                <a:gd name="T28" fmla="*/ 0 w 111"/>
                <a:gd name="T29" fmla="*/ 144 h 153"/>
                <a:gd name="T30" fmla="*/ 0 w 111"/>
                <a:gd name="T31" fmla="*/ 119 h 153"/>
                <a:gd name="T32" fmla="*/ 26 w 111"/>
                <a:gd name="T33" fmla="*/ 129 h 153"/>
                <a:gd name="T34" fmla="*/ 51 w 111"/>
                <a:gd name="T35" fmla="*/ 133 h 153"/>
                <a:gd name="T36" fmla="*/ 77 w 111"/>
                <a:gd name="T37" fmla="*/ 127 h 153"/>
                <a:gd name="T38" fmla="*/ 86 w 111"/>
                <a:gd name="T39" fmla="*/ 110 h 153"/>
                <a:gd name="T40" fmla="*/ 80 w 111"/>
                <a:gd name="T41" fmla="*/ 95 h 153"/>
                <a:gd name="T42" fmla="*/ 51 w 111"/>
                <a:gd name="T43" fmla="*/ 85 h 153"/>
                <a:gd name="T44" fmla="*/ 43 w 111"/>
                <a:gd name="T45" fmla="*/ 84 h 153"/>
                <a:gd name="T46" fmla="*/ 10 w 111"/>
                <a:gd name="T47" fmla="*/ 69 h 153"/>
                <a:gd name="T48" fmla="*/ 1 w 111"/>
                <a:gd name="T49" fmla="*/ 43 h 153"/>
                <a:gd name="T50" fmla="*/ 15 w 111"/>
                <a:gd name="T51" fmla="*/ 11 h 153"/>
                <a:gd name="T52" fmla="*/ 57 w 111"/>
                <a:gd name="T53" fmla="*/ 0 h 153"/>
                <a:gd name="T54" fmla="*/ 82 w 111"/>
                <a:gd name="T55" fmla="*/ 1 h 153"/>
                <a:gd name="T56" fmla="*/ 103 w 111"/>
                <a:gd name="T57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" h="153">
                  <a:moveTo>
                    <a:pt x="103" y="7"/>
                  </a:moveTo>
                  <a:lnTo>
                    <a:pt x="103" y="30"/>
                  </a:lnTo>
                  <a:cubicBezTo>
                    <a:pt x="96" y="27"/>
                    <a:pt x="89" y="24"/>
                    <a:pt x="82" y="22"/>
                  </a:cubicBezTo>
                  <a:cubicBezTo>
                    <a:pt x="75" y="20"/>
                    <a:pt x="67" y="20"/>
                    <a:pt x="59" y="20"/>
                  </a:cubicBezTo>
                  <a:cubicBezTo>
                    <a:pt x="48" y="20"/>
                    <a:pt x="39" y="21"/>
                    <a:pt x="33" y="25"/>
                  </a:cubicBezTo>
                  <a:cubicBezTo>
                    <a:pt x="27" y="29"/>
                    <a:pt x="24" y="34"/>
                    <a:pt x="24" y="41"/>
                  </a:cubicBezTo>
                  <a:cubicBezTo>
                    <a:pt x="24" y="47"/>
                    <a:pt x="26" y="51"/>
                    <a:pt x="30" y="55"/>
                  </a:cubicBezTo>
                  <a:cubicBezTo>
                    <a:pt x="34" y="58"/>
                    <a:pt x="43" y="61"/>
                    <a:pt x="56" y="64"/>
                  </a:cubicBezTo>
                  <a:lnTo>
                    <a:pt x="64" y="65"/>
                  </a:lnTo>
                  <a:cubicBezTo>
                    <a:pt x="81" y="69"/>
                    <a:pt x="93" y="74"/>
                    <a:pt x="100" y="81"/>
                  </a:cubicBezTo>
                  <a:cubicBezTo>
                    <a:pt x="107" y="88"/>
                    <a:pt x="111" y="97"/>
                    <a:pt x="111" y="109"/>
                  </a:cubicBezTo>
                  <a:cubicBezTo>
                    <a:pt x="111" y="122"/>
                    <a:pt x="106" y="133"/>
                    <a:pt x="95" y="141"/>
                  </a:cubicBezTo>
                  <a:cubicBezTo>
                    <a:pt x="84" y="149"/>
                    <a:pt x="69" y="153"/>
                    <a:pt x="51" y="153"/>
                  </a:cubicBezTo>
                  <a:cubicBezTo>
                    <a:pt x="43" y="153"/>
                    <a:pt x="35" y="152"/>
                    <a:pt x="26" y="150"/>
                  </a:cubicBezTo>
                  <a:cubicBezTo>
                    <a:pt x="18" y="149"/>
                    <a:pt x="9" y="147"/>
                    <a:pt x="0" y="144"/>
                  </a:cubicBezTo>
                  <a:lnTo>
                    <a:pt x="0" y="119"/>
                  </a:lnTo>
                  <a:cubicBezTo>
                    <a:pt x="8" y="123"/>
                    <a:pt x="17" y="127"/>
                    <a:pt x="26" y="129"/>
                  </a:cubicBezTo>
                  <a:cubicBezTo>
                    <a:pt x="34" y="131"/>
                    <a:pt x="43" y="133"/>
                    <a:pt x="51" y="133"/>
                  </a:cubicBezTo>
                  <a:cubicBezTo>
                    <a:pt x="63" y="133"/>
                    <a:pt x="71" y="131"/>
                    <a:pt x="77" y="127"/>
                  </a:cubicBezTo>
                  <a:cubicBezTo>
                    <a:pt x="83" y="123"/>
                    <a:pt x="86" y="118"/>
                    <a:pt x="86" y="110"/>
                  </a:cubicBezTo>
                  <a:cubicBezTo>
                    <a:pt x="86" y="104"/>
                    <a:pt x="84" y="99"/>
                    <a:pt x="80" y="95"/>
                  </a:cubicBezTo>
                  <a:cubicBezTo>
                    <a:pt x="75" y="92"/>
                    <a:pt x="66" y="89"/>
                    <a:pt x="51" y="85"/>
                  </a:cubicBezTo>
                  <a:lnTo>
                    <a:pt x="43" y="84"/>
                  </a:lnTo>
                  <a:cubicBezTo>
                    <a:pt x="28" y="80"/>
                    <a:pt x="17" y="76"/>
                    <a:pt x="10" y="69"/>
                  </a:cubicBezTo>
                  <a:cubicBezTo>
                    <a:pt x="4" y="63"/>
                    <a:pt x="1" y="54"/>
                    <a:pt x="1" y="43"/>
                  </a:cubicBezTo>
                  <a:cubicBezTo>
                    <a:pt x="1" y="29"/>
                    <a:pt x="5" y="18"/>
                    <a:pt x="15" y="11"/>
                  </a:cubicBezTo>
                  <a:cubicBezTo>
                    <a:pt x="25" y="3"/>
                    <a:pt x="39" y="0"/>
                    <a:pt x="57" y="0"/>
                  </a:cubicBezTo>
                  <a:cubicBezTo>
                    <a:pt x="65" y="0"/>
                    <a:pt x="74" y="0"/>
                    <a:pt x="82" y="1"/>
                  </a:cubicBezTo>
                  <a:cubicBezTo>
                    <a:pt x="89" y="3"/>
                    <a:pt x="97" y="5"/>
                    <a:pt x="10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97">
              <a:extLst>
                <a:ext uri="{FF2B5EF4-FFF2-40B4-BE49-F238E27FC236}">
                  <a16:creationId xmlns:a16="http://schemas.microsoft.com/office/drawing/2014/main" id="{17C84546-8498-49A3-8EF6-3FA903EC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3852"/>
              <a:ext cx="15" cy="24"/>
            </a:xfrm>
            <a:custGeom>
              <a:avLst/>
              <a:gdLst>
                <a:gd name="T0" fmla="*/ 10 w 38"/>
                <a:gd name="T1" fmla="*/ 0 h 64"/>
                <a:gd name="T2" fmla="*/ 38 w 38"/>
                <a:gd name="T3" fmla="*/ 0 h 64"/>
                <a:gd name="T4" fmla="*/ 38 w 38"/>
                <a:gd name="T5" fmla="*/ 22 h 64"/>
                <a:gd name="T6" fmla="*/ 16 w 38"/>
                <a:gd name="T7" fmla="*/ 64 h 64"/>
                <a:gd name="T8" fmla="*/ 0 w 38"/>
                <a:gd name="T9" fmla="*/ 64 h 64"/>
                <a:gd name="T10" fmla="*/ 10 w 38"/>
                <a:gd name="T11" fmla="*/ 22 h 64"/>
                <a:gd name="T12" fmla="*/ 10 w 38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4">
                  <a:moveTo>
                    <a:pt x="10" y="0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10" y="2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98">
              <a:extLst>
                <a:ext uri="{FF2B5EF4-FFF2-40B4-BE49-F238E27FC236}">
                  <a16:creationId xmlns:a16="http://schemas.microsoft.com/office/drawing/2014/main" id="{327B3572-5188-4332-9ADA-9A19D03112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3" y="3808"/>
              <a:ext cx="46" cy="58"/>
            </a:xfrm>
            <a:custGeom>
              <a:avLst/>
              <a:gdLst>
                <a:gd name="T0" fmla="*/ 75 w 123"/>
                <a:gd name="T1" fmla="*/ 76 h 153"/>
                <a:gd name="T2" fmla="*/ 35 w 123"/>
                <a:gd name="T3" fmla="*/ 82 h 153"/>
                <a:gd name="T4" fmla="*/ 24 w 123"/>
                <a:gd name="T5" fmla="*/ 105 h 153"/>
                <a:gd name="T6" fmla="*/ 32 w 123"/>
                <a:gd name="T7" fmla="*/ 125 h 153"/>
                <a:gd name="T8" fmla="*/ 55 w 123"/>
                <a:gd name="T9" fmla="*/ 133 h 153"/>
                <a:gd name="T10" fmla="*/ 87 w 123"/>
                <a:gd name="T11" fmla="*/ 119 h 153"/>
                <a:gd name="T12" fmla="*/ 99 w 123"/>
                <a:gd name="T13" fmla="*/ 81 h 153"/>
                <a:gd name="T14" fmla="*/ 99 w 123"/>
                <a:gd name="T15" fmla="*/ 76 h 153"/>
                <a:gd name="T16" fmla="*/ 75 w 123"/>
                <a:gd name="T17" fmla="*/ 76 h 153"/>
                <a:gd name="T18" fmla="*/ 123 w 123"/>
                <a:gd name="T19" fmla="*/ 66 h 153"/>
                <a:gd name="T20" fmla="*/ 123 w 123"/>
                <a:gd name="T21" fmla="*/ 149 h 153"/>
                <a:gd name="T22" fmla="*/ 99 w 123"/>
                <a:gd name="T23" fmla="*/ 149 h 153"/>
                <a:gd name="T24" fmla="*/ 99 w 123"/>
                <a:gd name="T25" fmla="*/ 127 h 153"/>
                <a:gd name="T26" fmla="*/ 79 w 123"/>
                <a:gd name="T27" fmla="*/ 146 h 153"/>
                <a:gd name="T28" fmla="*/ 49 w 123"/>
                <a:gd name="T29" fmla="*/ 153 h 153"/>
                <a:gd name="T30" fmla="*/ 13 w 123"/>
                <a:gd name="T31" fmla="*/ 140 h 153"/>
                <a:gd name="T32" fmla="*/ 0 w 123"/>
                <a:gd name="T33" fmla="*/ 106 h 153"/>
                <a:gd name="T34" fmla="*/ 16 w 123"/>
                <a:gd name="T35" fmla="*/ 69 h 153"/>
                <a:gd name="T36" fmla="*/ 65 w 123"/>
                <a:gd name="T37" fmla="*/ 57 h 153"/>
                <a:gd name="T38" fmla="*/ 99 w 123"/>
                <a:gd name="T39" fmla="*/ 57 h 153"/>
                <a:gd name="T40" fmla="*/ 99 w 123"/>
                <a:gd name="T41" fmla="*/ 54 h 153"/>
                <a:gd name="T42" fmla="*/ 88 w 123"/>
                <a:gd name="T43" fmla="*/ 29 h 153"/>
                <a:gd name="T44" fmla="*/ 58 w 123"/>
                <a:gd name="T45" fmla="*/ 20 h 153"/>
                <a:gd name="T46" fmla="*/ 33 w 123"/>
                <a:gd name="T47" fmla="*/ 23 h 153"/>
                <a:gd name="T48" fmla="*/ 10 w 123"/>
                <a:gd name="T49" fmla="*/ 32 h 153"/>
                <a:gd name="T50" fmla="*/ 10 w 123"/>
                <a:gd name="T51" fmla="*/ 10 h 153"/>
                <a:gd name="T52" fmla="*/ 36 w 123"/>
                <a:gd name="T53" fmla="*/ 2 h 153"/>
                <a:gd name="T54" fmla="*/ 60 w 123"/>
                <a:gd name="T55" fmla="*/ 0 h 153"/>
                <a:gd name="T56" fmla="*/ 107 w 123"/>
                <a:gd name="T57" fmla="*/ 16 h 153"/>
                <a:gd name="T58" fmla="*/ 123 w 123"/>
                <a:gd name="T59" fmla="*/ 6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53">
                  <a:moveTo>
                    <a:pt x="75" y="76"/>
                  </a:moveTo>
                  <a:cubicBezTo>
                    <a:pt x="56" y="76"/>
                    <a:pt x="42" y="78"/>
                    <a:pt x="35" y="82"/>
                  </a:cubicBezTo>
                  <a:cubicBezTo>
                    <a:pt x="27" y="87"/>
                    <a:pt x="24" y="94"/>
                    <a:pt x="24" y="105"/>
                  </a:cubicBezTo>
                  <a:cubicBezTo>
                    <a:pt x="24" y="113"/>
                    <a:pt x="27" y="120"/>
                    <a:pt x="32" y="125"/>
                  </a:cubicBezTo>
                  <a:cubicBezTo>
                    <a:pt x="38" y="130"/>
                    <a:pt x="45" y="133"/>
                    <a:pt x="55" y="133"/>
                  </a:cubicBezTo>
                  <a:cubicBezTo>
                    <a:pt x="68" y="133"/>
                    <a:pt x="79" y="128"/>
                    <a:pt x="87" y="119"/>
                  </a:cubicBezTo>
                  <a:cubicBezTo>
                    <a:pt x="95" y="109"/>
                    <a:pt x="99" y="97"/>
                    <a:pt x="99" y="81"/>
                  </a:cubicBezTo>
                  <a:lnTo>
                    <a:pt x="99" y="76"/>
                  </a:lnTo>
                  <a:lnTo>
                    <a:pt x="75" y="76"/>
                  </a:lnTo>
                  <a:close/>
                  <a:moveTo>
                    <a:pt x="123" y="66"/>
                  </a:moveTo>
                  <a:lnTo>
                    <a:pt x="123" y="149"/>
                  </a:lnTo>
                  <a:lnTo>
                    <a:pt x="99" y="149"/>
                  </a:lnTo>
                  <a:lnTo>
                    <a:pt x="99" y="127"/>
                  </a:lnTo>
                  <a:cubicBezTo>
                    <a:pt x="94" y="136"/>
                    <a:pt x="87" y="142"/>
                    <a:pt x="79" y="146"/>
                  </a:cubicBezTo>
                  <a:cubicBezTo>
                    <a:pt x="70" y="151"/>
                    <a:pt x="60" y="153"/>
                    <a:pt x="49" y="153"/>
                  </a:cubicBezTo>
                  <a:cubicBezTo>
                    <a:pt x="34" y="153"/>
                    <a:pt x="22" y="148"/>
                    <a:pt x="13" y="140"/>
                  </a:cubicBezTo>
                  <a:cubicBezTo>
                    <a:pt x="4" y="132"/>
                    <a:pt x="0" y="120"/>
                    <a:pt x="0" y="106"/>
                  </a:cubicBezTo>
                  <a:cubicBezTo>
                    <a:pt x="0" y="90"/>
                    <a:pt x="5" y="78"/>
                    <a:pt x="16" y="69"/>
                  </a:cubicBezTo>
                  <a:cubicBezTo>
                    <a:pt x="27" y="61"/>
                    <a:pt x="44" y="57"/>
                    <a:pt x="65" y="57"/>
                  </a:cubicBezTo>
                  <a:lnTo>
                    <a:pt x="99" y="57"/>
                  </a:lnTo>
                  <a:lnTo>
                    <a:pt x="99" y="54"/>
                  </a:lnTo>
                  <a:cubicBezTo>
                    <a:pt x="99" y="43"/>
                    <a:pt x="95" y="35"/>
                    <a:pt x="88" y="29"/>
                  </a:cubicBezTo>
                  <a:cubicBezTo>
                    <a:pt x="81" y="23"/>
                    <a:pt x="71" y="20"/>
                    <a:pt x="58" y="20"/>
                  </a:cubicBezTo>
                  <a:cubicBezTo>
                    <a:pt x="49" y="20"/>
                    <a:pt x="41" y="21"/>
                    <a:pt x="33" y="23"/>
                  </a:cubicBezTo>
                  <a:cubicBezTo>
                    <a:pt x="25" y="25"/>
                    <a:pt x="18" y="28"/>
                    <a:pt x="10" y="32"/>
                  </a:cubicBezTo>
                  <a:lnTo>
                    <a:pt x="10" y="10"/>
                  </a:lnTo>
                  <a:cubicBezTo>
                    <a:pt x="19" y="6"/>
                    <a:pt x="28" y="4"/>
                    <a:pt x="36" y="2"/>
                  </a:cubicBezTo>
                  <a:cubicBezTo>
                    <a:pt x="44" y="0"/>
                    <a:pt x="52" y="0"/>
                    <a:pt x="60" y="0"/>
                  </a:cubicBezTo>
                  <a:cubicBezTo>
                    <a:pt x="81" y="0"/>
                    <a:pt x="97" y="5"/>
                    <a:pt x="107" y="16"/>
                  </a:cubicBezTo>
                  <a:cubicBezTo>
                    <a:pt x="118" y="27"/>
                    <a:pt x="123" y="43"/>
                    <a:pt x="123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99">
              <a:extLst>
                <a:ext uri="{FF2B5EF4-FFF2-40B4-BE49-F238E27FC236}">
                  <a16:creationId xmlns:a16="http://schemas.microsoft.com/office/drawing/2014/main" id="{E75FC5DD-3624-43A3-8061-8D3DF6187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808"/>
              <a:ext cx="46" cy="56"/>
            </a:xfrm>
            <a:custGeom>
              <a:avLst/>
              <a:gdLst>
                <a:gd name="T0" fmla="*/ 123 w 123"/>
                <a:gd name="T1" fmla="*/ 61 h 149"/>
                <a:gd name="T2" fmla="*/ 123 w 123"/>
                <a:gd name="T3" fmla="*/ 149 h 149"/>
                <a:gd name="T4" fmla="*/ 99 w 123"/>
                <a:gd name="T5" fmla="*/ 149 h 149"/>
                <a:gd name="T6" fmla="*/ 99 w 123"/>
                <a:gd name="T7" fmla="*/ 62 h 149"/>
                <a:gd name="T8" fmla="*/ 91 w 123"/>
                <a:gd name="T9" fmla="*/ 31 h 149"/>
                <a:gd name="T10" fmla="*/ 66 w 123"/>
                <a:gd name="T11" fmla="*/ 20 h 149"/>
                <a:gd name="T12" fmla="*/ 36 w 123"/>
                <a:gd name="T13" fmla="*/ 33 h 149"/>
                <a:gd name="T14" fmla="*/ 25 w 123"/>
                <a:gd name="T15" fmla="*/ 66 h 149"/>
                <a:gd name="T16" fmla="*/ 25 w 123"/>
                <a:gd name="T17" fmla="*/ 149 h 149"/>
                <a:gd name="T18" fmla="*/ 0 w 123"/>
                <a:gd name="T19" fmla="*/ 149 h 149"/>
                <a:gd name="T20" fmla="*/ 0 w 123"/>
                <a:gd name="T21" fmla="*/ 3 h 149"/>
                <a:gd name="T22" fmla="*/ 25 w 123"/>
                <a:gd name="T23" fmla="*/ 3 h 149"/>
                <a:gd name="T24" fmla="*/ 25 w 123"/>
                <a:gd name="T25" fmla="*/ 26 h 149"/>
                <a:gd name="T26" fmla="*/ 45 w 123"/>
                <a:gd name="T27" fmla="*/ 6 h 149"/>
                <a:gd name="T28" fmla="*/ 72 w 123"/>
                <a:gd name="T29" fmla="*/ 0 h 149"/>
                <a:gd name="T30" fmla="*/ 110 w 123"/>
                <a:gd name="T31" fmla="*/ 15 h 149"/>
                <a:gd name="T32" fmla="*/ 123 w 123"/>
                <a:gd name="T33" fmla="*/ 6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49">
                  <a:moveTo>
                    <a:pt x="123" y="61"/>
                  </a:moveTo>
                  <a:lnTo>
                    <a:pt x="123" y="149"/>
                  </a:lnTo>
                  <a:lnTo>
                    <a:pt x="99" y="149"/>
                  </a:lnTo>
                  <a:lnTo>
                    <a:pt x="99" y="62"/>
                  </a:lnTo>
                  <a:cubicBezTo>
                    <a:pt x="99" y="48"/>
                    <a:pt x="96" y="38"/>
                    <a:pt x="91" y="31"/>
                  </a:cubicBezTo>
                  <a:cubicBezTo>
                    <a:pt x="85" y="24"/>
                    <a:pt x="77" y="20"/>
                    <a:pt x="66" y="20"/>
                  </a:cubicBezTo>
                  <a:cubicBezTo>
                    <a:pt x="53" y="20"/>
                    <a:pt x="43" y="24"/>
                    <a:pt x="36" y="33"/>
                  </a:cubicBezTo>
                  <a:cubicBezTo>
                    <a:pt x="28" y="41"/>
                    <a:pt x="25" y="52"/>
                    <a:pt x="25" y="66"/>
                  </a:cubicBezTo>
                  <a:lnTo>
                    <a:pt x="25" y="149"/>
                  </a:lnTo>
                  <a:lnTo>
                    <a:pt x="0" y="149"/>
                  </a:lnTo>
                  <a:lnTo>
                    <a:pt x="0" y="3"/>
                  </a:lnTo>
                  <a:lnTo>
                    <a:pt x="25" y="3"/>
                  </a:lnTo>
                  <a:lnTo>
                    <a:pt x="25" y="26"/>
                  </a:lnTo>
                  <a:cubicBezTo>
                    <a:pt x="30" y="17"/>
                    <a:pt x="37" y="10"/>
                    <a:pt x="45" y="6"/>
                  </a:cubicBezTo>
                  <a:cubicBezTo>
                    <a:pt x="52" y="2"/>
                    <a:pt x="61" y="0"/>
                    <a:pt x="72" y="0"/>
                  </a:cubicBezTo>
                  <a:cubicBezTo>
                    <a:pt x="88" y="0"/>
                    <a:pt x="101" y="5"/>
                    <a:pt x="110" y="15"/>
                  </a:cubicBezTo>
                  <a:cubicBezTo>
                    <a:pt x="118" y="25"/>
                    <a:pt x="123" y="41"/>
                    <a:pt x="123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0">
              <a:extLst>
                <a:ext uri="{FF2B5EF4-FFF2-40B4-BE49-F238E27FC236}">
                  <a16:creationId xmlns:a16="http://schemas.microsoft.com/office/drawing/2014/main" id="{77A95359-A0E6-486D-A9B1-56CDDBE8E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7" y="3788"/>
              <a:ext cx="49" cy="78"/>
            </a:xfrm>
            <a:custGeom>
              <a:avLst/>
              <a:gdLst>
                <a:gd name="T0" fmla="*/ 106 w 130"/>
                <a:gd name="T1" fmla="*/ 79 h 207"/>
                <a:gd name="T2" fmla="*/ 106 w 130"/>
                <a:gd name="T3" fmla="*/ 0 h 207"/>
                <a:gd name="T4" fmla="*/ 130 w 130"/>
                <a:gd name="T5" fmla="*/ 0 h 207"/>
                <a:gd name="T6" fmla="*/ 130 w 130"/>
                <a:gd name="T7" fmla="*/ 203 h 207"/>
                <a:gd name="T8" fmla="*/ 106 w 130"/>
                <a:gd name="T9" fmla="*/ 203 h 207"/>
                <a:gd name="T10" fmla="*/ 106 w 130"/>
                <a:gd name="T11" fmla="*/ 181 h 207"/>
                <a:gd name="T12" fmla="*/ 87 w 130"/>
                <a:gd name="T13" fmla="*/ 200 h 207"/>
                <a:gd name="T14" fmla="*/ 60 w 130"/>
                <a:gd name="T15" fmla="*/ 207 h 207"/>
                <a:gd name="T16" fmla="*/ 16 w 130"/>
                <a:gd name="T17" fmla="*/ 186 h 207"/>
                <a:gd name="T18" fmla="*/ 0 w 130"/>
                <a:gd name="T19" fmla="*/ 130 h 207"/>
                <a:gd name="T20" fmla="*/ 16 w 130"/>
                <a:gd name="T21" fmla="*/ 75 h 207"/>
                <a:gd name="T22" fmla="*/ 60 w 130"/>
                <a:gd name="T23" fmla="*/ 54 h 207"/>
                <a:gd name="T24" fmla="*/ 87 w 130"/>
                <a:gd name="T25" fmla="*/ 60 h 207"/>
                <a:gd name="T26" fmla="*/ 106 w 130"/>
                <a:gd name="T27" fmla="*/ 79 h 207"/>
                <a:gd name="T28" fmla="*/ 25 w 130"/>
                <a:gd name="T29" fmla="*/ 130 h 207"/>
                <a:gd name="T30" fmla="*/ 35 w 130"/>
                <a:gd name="T31" fmla="*/ 172 h 207"/>
                <a:gd name="T32" fmla="*/ 65 w 130"/>
                <a:gd name="T33" fmla="*/ 187 h 207"/>
                <a:gd name="T34" fmla="*/ 95 w 130"/>
                <a:gd name="T35" fmla="*/ 172 h 207"/>
                <a:gd name="T36" fmla="*/ 106 w 130"/>
                <a:gd name="T37" fmla="*/ 130 h 207"/>
                <a:gd name="T38" fmla="*/ 95 w 130"/>
                <a:gd name="T39" fmla="*/ 89 h 207"/>
                <a:gd name="T40" fmla="*/ 65 w 130"/>
                <a:gd name="T41" fmla="*/ 74 h 207"/>
                <a:gd name="T42" fmla="*/ 35 w 130"/>
                <a:gd name="T43" fmla="*/ 89 h 207"/>
                <a:gd name="T44" fmla="*/ 25 w 130"/>
                <a:gd name="T45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207">
                  <a:moveTo>
                    <a:pt x="106" y="79"/>
                  </a:moveTo>
                  <a:lnTo>
                    <a:pt x="106" y="0"/>
                  </a:lnTo>
                  <a:lnTo>
                    <a:pt x="130" y="0"/>
                  </a:lnTo>
                  <a:lnTo>
                    <a:pt x="130" y="203"/>
                  </a:lnTo>
                  <a:lnTo>
                    <a:pt x="106" y="203"/>
                  </a:lnTo>
                  <a:lnTo>
                    <a:pt x="106" y="181"/>
                  </a:lnTo>
                  <a:cubicBezTo>
                    <a:pt x="101" y="190"/>
                    <a:pt x="95" y="196"/>
                    <a:pt x="87" y="200"/>
                  </a:cubicBezTo>
                  <a:cubicBezTo>
                    <a:pt x="80" y="205"/>
                    <a:pt x="70" y="207"/>
                    <a:pt x="60" y="207"/>
                  </a:cubicBezTo>
                  <a:cubicBezTo>
                    <a:pt x="42" y="207"/>
                    <a:pt x="28" y="200"/>
                    <a:pt x="16" y="186"/>
                  </a:cubicBezTo>
                  <a:cubicBezTo>
                    <a:pt x="5" y="172"/>
                    <a:pt x="0" y="153"/>
                    <a:pt x="0" y="130"/>
                  </a:cubicBezTo>
                  <a:cubicBezTo>
                    <a:pt x="0" y="107"/>
                    <a:pt x="5" y="89"/>
                    <a:pt x="16" y="75"/>
                  </a:cubicBezTo>
                  <a:cubicBezTo>
                    <a:pt x="28" y="61"/>
                    <a:pt x="42" y="54"/>
                    <a:pt x="60" y="54"/>
                  </a:cubicBezTo>
                  <a:cubicBezTo>
                    <a:pt x="70" y="54"/>
                    <a:pt x="80" y="56"/>
                    <a:pt x="87" y="60"/>
                  </a:cubicBezTo>
                  <a:cubicBezTo>
                    <a:pt x="95" y="64"/>
                    <a:pt x="101" y="71"/>
                    <a:pt x="106" y="79"/>
                  </a:cubicBezTo>
                  <a:close/>
                  <a:moveTo>
                    <a:pt x="25" y="130"/>
                  </a:moveTo>
                  <a:cubicBezTo>
                    <a:pt x="25" y="148"/>
                    <a:pt x="28" y="162"/>
                    <a:pt x="35" y="172"/>
                  </a:cubicBezTo>
                  <a:cubicBezTo>
                    <a:pt x="43" y="182"/>
                    <a:pt x="53" y="187"/>
                    <a:pt x="65" y="187"/>
                  </a:cubicBezTo>
                  <a:cubicBezTo>
                    <a:pt x="78" y="187"/>
                    <a:pt x="88" y="182"/>
                    <a:pt x="95" y="172"/>
                  </a:cubicBezTo>
                  <a:cubicBezTo>
                    <a:pt x="103" y="162"/>
                    <a:pt x="106" y="148"/>
                    <a:pt x="106" y="130"/>
                  </a:cubicBezTo>
                  <a:cubicBezTo>
                    <a:pt x="106" y="112"/>
                    <a:pt x="103" y="99"/>
                    <a:pt x="95" y="89"/>
                  </a:cubicBezTo>
                  <a:cubicBezTo>
                    <a:pt x="88" y="79"/>
                    <a:pt x="78" y="74"/>
                    <a:pt x="65" y="74"/>
                  </a:cubicBezTo>
                  <a:cubicBezTo>
                    <a:pt x="53" y="74"/>
                    <a:pt x="43" y="79"/>
                    <a:pt x="35" y="89"/>
                  </a:cubicBezTo>
                  <a:cubicBezTo>
                    <a:pt x="28" y="99"/>
                    <a:pt x="25" y="112"/>
                    <a:pt x="25" y="1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1">
              <a:extLst>
                <a:ext uri="{FF2B5EF4-FFF2-40B4-BE49-F238E27FC236}">
                  <a16:creationId xmlns:a16="http://schemas.microsoft.com/office/drawing/2014/main" id="{C514F1A5-F846-49BB-928A-B870C0F5B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3794"/>
              <a:ext cx="34" cy="70"/>
            </a:xfrm>
            <a:custGeom>
              <a:avLst/>
              <a:gdLst>
                <a:gd name="T0" fmla="*/ 42 w 91"/>
                <a:gd name="T1" fmla="*/ 0 h 187"/>
                <a:gd name="T2" fmla="*/ 42 w 91"/>
                <a:gd name="T3" fmla="*/ 41 h 187"/>
                <a:gd name="T4" fmla="*/ 91 w 91"/>
                <a:gd name="T5" fmla="*/ 41 h 187"/>
                <a:gd name="T6" fmla="*/ 91 w 91"/>
                <a:gd name="T7" fmla="*/ 60 h 187"/>
                <a:gd name="T8" fmla="*/ 42 w 91"/>
                <a:gd name="T9" fmla="*/ 60 h 187"/>
                <a:gd name="T10" fmla="*/ 42 w 91"/>
                <a:gd name="T11" fmla="*/ 139 h 187"/>
                <a:gd name="T12" fmla="*/ 47 w 91"/>
                <a:gd name="T13" fmla="*/ 162 h 187"/>
                <a:gd name="T14" fmla="*/ 67 w 91"/>
                <a:gd name="T15" fmla="*/ 167 h 187"/>
                <a:gd name="T16" fmla="*/ 91 w 91"/>
                <a:gd name="T17" fmla="*/ 167 h 187"/>
                <a:gd name="T18" fmla="*/ 91 w 91"/>
                <a:gd name="T19" fmla="*/ 187 h 187"/>
                <a:gd name="T20" fmla="*/ 67 w 91"/>
                <a:gd name="T21" fmla="*/ 187 h 187"/>
                <a:gd name="T22" fmla="*/ 29 w 91"/>
                <a:gd name="T23" fmla="*/ 177 h 187"/>
                <a:gd name="T24" fmla="*/ 18 w 91"/>
                <a:gd name="T25" fmla="*/ 139 h 187"/>
                <a:gd name="T26" fmla="*/ 18 w 91"/>
                <a:gd name="T27" fmla="*/ 60 h 187"/>
                <a:gd name="T28" fmla="*/ 0 w 91"/>
                <a:gd name="T29" fmla="*/ 60 h 187"/>
                <a:gd name="T30" fmla="*/ 0 w 91"/>
                <a:gd name="T31" fmla="*/ 41 h 187"/>
                <a:gd name="T32" fmla="*/ 18 w 91"/>
                <a:gd name="T33" fmla="*/ 41 h 187"/>
                <a:gd name="T34" fmla="*/ 18 w 91"/>
                <a:gd name="T35" fmla="*/ 0 h 187"/>
                <a:gd name="T36" fmla="*/ 42 w 91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87">
                  <a:moveTo>
                    <a:pt x="42" y="0"/>
                  </a:moveTo>
                  <a:lnTo>
                    <a:pt x="42" y="41"/>
                  </a:lnTo>
                  <a:lnTo>
                    <a:pt x="91" y="41"/>
                  </a:lnTo>
                  <a:lnTo>
                    <a:pt x="91" y="60"/>
                  </a:lnTo>
                  <a:lnTo>
                    <a:pt x="42" y="60"/>
                  </a:lnTo>
                  <a:lnTo>
                    <a:pt x="42" y="139"/>
                  </a:lnTo>
                  <a:cubicBezTo>
                    <a:pt x="42" y="151"/>
                    <a:pt x="44" y="158"/>
                    <a:pt x="47" y="162"/>
                  </a:cubicBezTo>
                  <a:cubicBezTo>
                    <a:pt x="50" y="165"/>
                    <a:pt x="57" y="167"/>
                    <a:pt x="67" y="167"/>
                  </a:cubicBezTo>
                  <a:lnTo>
                    <a:pt x="91" y="167"/>
                  </a:lnTo>
                  <a:lnTo>
                    <a:pt x="91" y="187"/>
                  </a:lnTo>
                  <a:lnTo>
                    <a:pt x="67" y="187"/>
                  </a:lnTo>
                  <a:cubicBezTo>
                    <a:pt x="48" y="187"/>
                    <a:pt x="36" y="183"/>
                    <a:pt x="29" y="177"/>
                  </a:cubicBezTo>
                  <a:cubicBezTo>
                    <a:pt x="21" y="170"/>
                    <a:pt x="18" y="157"/>
                    <a:pt x="18" y="139"/>
                  </a:cubicBezTo>
                  <a:lnTo>
                    <a:pt x="18" y="60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18" y="41"/>
                  </a:lnTo>
                  <a:lnTo>
                    <a:pt x="1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2">
              <a:extLst>
                <a:ext uri="{FF2B5EF4-FFF2-40B4-BE49-F238E27FC236}">
                  <a16:creationId xmlns:a16="http://schemas.microsoft.com/office/drawing/2014/main" id="{7D7EFE1D-FBDD-459E-95B7-1D14CC581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3788"/>
              <a:ext cx="46" cy="76"/>
            </a:xfrm>
            <a:custGeom>
              <a:avLst/>
              <a:gdLst>
                <a:gd name="T0" fmla="*/ 122 w 122"/>
                <a:gd name="T1" fmla="*/ 115 h 203"/>
                <a:gd name="T2" fmla="*/ 122 w 122"/>
                <a:gd name="T3" fmla="*/ 203 h 203"/>
                <a:gd name="T4" fmla="*/ 98 w 122"/>
                <a:gd name="T5" fmla="*/ 203 h 203"/>
                <a:gd name="T6" fmla="*/ 98 w 122"/>
                <a:gd name="T7" fmla="*/ 116 h 203"/>
                <a:gd name="T8" fmla="*/ 90 w 122"/>
                <a:gd name="T9" fmla="*/ 85 h 203"/>
                <a:gd name="T10" fmla="*/ 66 w 122"/>
                <a:gd name="T11" fmla="*/ 74 h 203"/>
                <a:gd name="T12" fmla="*/ 35 w 122"/>
                <a:gd name="T13" fmla="*/ 87 h 203"/>
                <a:gd name="T14" fmla="*/ 24 w 122"/>
                <a:gd name="T15" fmla="*/ 120 h 203"/>
                <a:gd name="T16" fmla="*/ 24 w 122"/>
                <a:gd name="T17" fmla="*/ 203 h 203"/>
                <a:gd name="T18" fmla="*/ 0 w 122"/>
                <a:gd name="T19" fmla="*/ 203 h 203"/>
                <a:gd name="T20" fmla="*/ 0 w 122"/>
                <a:gd name="T21" fmla="*/ 0 h 203"/>
                <a:gd name="T22" fmla="*/ 24 w 122"/>
                <a:gd name="T23" fmla="*/ 0 h 203"/>
                <a:gd name="T24" fmla="*/ 24 w 122"/>
                <a:gd name="T25" fmla="*/ 80 h 203"/>
                <a:gd name="T26" fmla="*/ 44 w 122"/>
                <a:gd name="T27" fmla="*/ 60 h 203"/>
                <a:gd name="T28" fmla="*/ 71 w 122"/>
                <a:gd name="T29" fmla="*/ 54 h 203"/>
                <a:gd name="T30" fmla="*/ 109 w 122"/>
                <a:gd name="T31" fmla="*/ 69 h 203"/>
                <a:gd name="T32" fmla="*/ 122 w 122"/>
                <a:gd name="T33" fmla="*/ 11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203">
                  <a:moveTo>
                    <a:pt x="122" y="115"/>
                  </a:moveTo>
                  <a:lnTo>
                    <a:pt x="122" y="203"/>
                  </a:lnTo>
                  <a:lnTo>
                    <a:pt x="98" y="203"/>
                  </a:lnTo>
                  <a:lnTo>
                    <a:pt x="98" y="116"/>
                  </a:lnTo>
                  <a:cubicBezTo>
                    <a:pt x="98" y="102"/>
                    <a:pt x="96" y="92"/>
                    <a:pt x="90" y="85"/>
                  </a:cubicBezTo>
                  <a:cubicBezTo>
                    <a:pt x="85" y="78"/>
                    <a:pt x="77" y="74"/>
                    <a:pt x="66" y="74"/>
                  </a:cubicBezTo>
                  <a:cubicBezTo>
                    <a:pt x="53" y="74"/>
                    <a:pt x="43" y="78"/>
                    <a:pt x="35" y="87"/>
                  </a:cubicBezTo>
                  <a:cubicBezTo>
                    <a:pt x="28" y="95"/>
                    <a:pt x="24" y="106"/>
                    <a:pt x="24" y="120"/>
                  </a:cubicBezTo>
                  <a:lnTo>
                    <a:pt x="24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80"/>
                  </a:lnTo>
                  <a:cubicBezTo>
                    <a:pt x="30" y="71"/>
                    <a:pt x="37" y="64"/>
                    <a:pt x="44" y="60"/>
                  </a:cubicBezTo>
                  <a:cubicBezTo>
                    <a:pt x="52" y="56"/>
                    <a:pt x="61" y="54"/>
                    <a:pt x="71" y="54"/>
                  </a:cubicBezTo>
                  <a:cubicBezTo>
                    <a:pt x="88" y="54"/>
                    <a:pt x="101" y="59"/>
                    <a:pt x="109" y="69"/>
                  </a:cubicBezTo>
                  <a:cubicBezTo>
                    <a:pt x="118" y="79"/>
                    <a:pt x="122" y="95"/>
                    <a:pt x="122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3">
              <a:extLst>
                <a:ext uri="{FF2B5EF4-FFF2-40B4-BE49-F238E27FC236}">
                  <a16:creationId xmlns:a16="http://schemas.microsoft.com/office/drawing/2014/main" id="{DA2AD965-2C14-47C3-A6C6-4B18282AB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6" y="3808"/>
              <a:ext cx="51" cy="58"/>
            </a:xfrm>
            <a:custGeom>
              <a:avLst/>
              <a:gdLst>
                <a:gd name="T0" fmla="*/ 135 w 135"/>
                <a:gd name="T1" fmla="*/ 70 h 153"/>
                <a:gd name="T2" fmla="*/ 135 w 135"/>
                <a:gd name="T3" fmla="*/ 82 h 153"/>
                <a:gd name="T4" fmla="*/ 25 w 135"/>
                <a:gd name="T5" fmla="*/ 82 h 153"/>
                <a:gd name="T6" fmla="*/ 39 w 135"/>
                <a:gd name="T7" fmla="*/ 119 h 153"/>
                <a:gd name="T8" fmla="*/ 77 w 135"/>
                <a:gd name="T9" fmla="*/ 132 h 153"/>
                <a:gd name="T10" fmla="*/ 103 w 135"/>
                <a:gd name="T11" fmla="*/ 129 h 153"/>
                <a:gd name="T12" fmla="*/ 129 w 135"/>
                <a:gd name="T13" fmla="*/ 119 h 153"/>
                <a:gd name="T14" fmla="*/ 129 w 135"/>
                <a:gd name="T15" fmla="*/ 141 h 153"/>
                <a:gd name="T16" fmla="*/ 103 w 135"/>
                <a:gd name="T17" fmla="*/ 150 h 153"/>
                <a:gd name="T18" fmla="*/ 75 w 135"/>
                <a:gd name="T19" fmla="*/ 153 h 153"/>
                <a:gd name="T20" fmla="*/ 20 w 135"/>
                <a:gd name="T21" fmla="*/ 132 h 153"/>
                <a:gd name="T22" fmla="*/ 0 w 135"/>
                <a:gd name="T23" fmla="*/ 77 h 153"/>
                <a:gd name="T24" fmla="*/ 19 w 135"/>
                <a:gd name="T25" fmla="*/ 21 h 153"/>
                <a:gd name="T26" fmla="*/ 71 w 135"/>
                <a:gd name="T27" fmla="*/ 0 h 153"/>
                <a:gd name="T28" fmla="*/ 117 w 135"/>
                <a:gd name="T29" fmla="*/ 19 h 153"/>
                <a:gd name="T30" fmla="*/ 135 w 135"/>
                <a:gd name="T31" fmla="*/ 70 h 153"/>
                <a:gd name="T32" fmla="*/ 111 w 135"/>
                <a:gd name="T33" fmla="*/ 63 h 153"/>
                <a:gd name="T34" fmla="*/ 100 w 135"/>
                <a:gd name="T35" fmla="*/ 32 h 153"/>
                <a:gd name="T36" fmla="*/ 71 w 135"/>
                <a:gd name="T37" fmla="*/ 20 h 153"/>
                <a:gd name="T38" fmla="*/ 39 w 135"/>
                <a:gd name="T39" fmla="*/ 31 h 153"/>
                <a:gd name="T40" fmla="*/ 25 w 135"/>
                <a:gd name="T41" fmla="*/ 63 h 153"/>
                <a:gd name="T42" fmla="*/ 111 w 135"/>
                <a:gd name="T43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53">
                  <a:moveTo>
                    <a:pt x="135" y="70"/>
                  </a:moveTo>
                  <a:lnTo>
                    <a:pt x="135" y="82"/>
                  </a:lnTo>
                  <a:lnTo>
                    <a:pt x="25" y="82"/>
                  </a:lnTo>
                  <a:cubicBezTo>
                    <a:pt x="26" y="98"/>
                    <a:pt x="31" y="111"/>
                    <a:pt x="39" y="119"/>
                  </a:cubicBezTo>
                  <a:cubicBezTo>
                    <a:pt x="48" y="128"/>
                    <a:pt x="61" y="132"/>
                    <a:pt x="77" y="132"/>
                  </a:cubicBezTo>
                  <a:cubicBezTo>
                    <a:pt x="86" y="132"/>
                    <a:pt x="95" y="131"/>
                    <a:pt x="103" y="129"/>
                  </a:cubicBezTo>
                  <a:cubicBezTo>
                    <a:pt x="112" y="127"/>
                    <a:pt x="121" y="123"/>
                    <a:pt x="129" y="119"/>
                  </a:cubicBezTo>
                  <a:lnTo>
                    <a:pt x="129" y="141"/>
                  </a:lnTo>
                  <a:cubicBezTo>
                    <a:pt x="120" y="145"/>
                    <a:pt x="112" y="148"/>
                    <a:pt x="103" y="150"/>
                  </a:cubicBezTo>
                  <a:cubicBezTo>
                    <a:pt x="94" y="152"/>
                    <a:pt x="84" y="153"/>
                    <a:pt x="75" y="153"/>
                  </a:cubicBezTo>
                  <a:cubicBezTo>
                    <a:pt x="52" y="153"/>
                    <a:pt x="33" y="146"/>
                    <a:pt x="20" y="132"/>
                  </a:cubicBezTo>
                  <a:cubicBezTo>
                    <a:pt x="6" y="119"/>
                    <a:pt x="0" y="100"/>
                    <a:pt x="0" y="77"/>
                  </a:cubicBezTo>
                  <a:cubicBezTo>
                    <a:pt x="0" y="54"/>
                    <a:pt x="6" y="35"/>
                    <a:pt x="19" y="21"/>
                  </a:cubicBezTo>
                  <a:cubicBezTo>
                    <a:pt x="32" y="7"/>
                    <a:pt x="49" y="0"/>
                    <a:pt x="71" y="0"/>
                  </a:cubicBezTo>
                  <a:cubicBezTo>
                    <a:pt x="91" y="0"/>
                    <a:pt x="106" y="6"/>
                    <a:pt x="117" y="19"/>
                  </a:cubicBezTo>
                  <a:cubicBezTo>
                    <a:pt x="129" y="31"/>
                    <a:pt x="135" y="48"/>
                    <a:pt x="135" y="70"/>
                  </a:cubicBezTo>
                  <a:close/>
                  <a:moveTo>
                    <a:pt x="111" y="63"/>
                  </a:moveTo>
                  <a:cubicBezTo>
                    <a:pt x="111" y="50"/>
                    <a:pt x="107" y="39"/>
                    <a:pt x="100" y="32"/>
                  </a:cubicBezTo>
                  <a:cubicBezTo>
                    <a:pt x="93" y="24"/>
                    <a:pt x="83" y="20"/>
                    <a:pt x="71" y="20"/>
                  </a:cubicBezTo>
                  <a:cubicBezTo>
                    <a:pt x="58" y="20"/>
                    <a:pt x="47" y="24"/>
                    <a:pt x="39" y="31"/>
                  </a:cubicBezTo>
                  <a:cubicBezTo>
                    <a:pt x="31" y="39"/>
                    <a:pt x="27" y="49"/>
                    <a:pt x="25" y="63"/>
                  </a:cubicBezTo>
                  <a:lnTo>
                    <a:pt x="11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4">
              <a:extLst>
                <a:ext uri="{FF2B5EF4-FFF2-40B4-BE49-F238E27FC236}">
                  <a16:creationId xmlns:a16="http://schemas.microsoft.com/office/drawing/2014/main" id="{2E5BB3F4-7FDA-4B51-8AA9-1B3D1F9216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3" y="3788"/>
              <a:ext cx="49" cy="78"/>
            </a:xfrm>
            <a:custGeom>
              <a:avLst/>
              <a:gdLst>
                <a:gd name="T0" fmla="*/ 105 w 130"/>
                <a:gd name="T1" fmla="*/ 130 h 207"/>
                <a:gd name="T2" fmla="*/ 95 w 130"/>
                <a:gd name="T3" fmla="*/ 89 h 207"/>
                <a:gd name="T4" fmla="*/ 65 w 130"/>
                <a:gd name="T5" fmla="*/ 74 h 207"/>
                <a:gd name="T6" fmla="*/ 35 w 130"/>
                <a:gd name="T7" fmla="*/ 89 h 207"/>
                <a:gd name="T8" fmla="*/ 24 w 130"/>
                <a:gd name="T9" fmla="*/ 130 h 207"/>
                <a:gd name="T10" fmla="*/ 35 w 130"/>
                <a:gd name="T11" fmla="*/ 172 h 207"/>
                <a:gd name="T12" fmla="*/ 65 w 130"/>
                <a:gd name="T13" fmla="*/ 187 h 207"/>
                <a:gd name="T14" fmla="*/ 95 w 130"/>
                <a:gd name="T15" fmla="*/ 172 h 207"/>
                <a:gd name="T16" fmla="*/ 105 w 130"/>
                <a:gd name="T17" fmla="*/ 130 h 207"/>
                <a:gd name="T18" fmla="*/ 24 w 130"/>
                <a:gd name="T19" fmla="*/ 79 h 207"/>
                <a:gd name="T20" fmla="*/ 43 w 130"/>
                <a:gd name="T21" fmla="*/ 60 h 207"/>
                <a:gd name="T22" fmla="*/ 71 w 130"/>
                <a:gd name="T23" fmla="*/ 54 h 207"/>
                <a:gd name="T24" fmla="*/ 114 w 130"/>
                <a:gd name="T25" fmla="*/ 75 h 207"/>
                <a:gd name="T26" fmla="*/ 130 w 130"/>
                <a:gd name="T27" fmla="*/ 130 h 207"/>
                <a:gd name="T28" fmla="*/ 114 w 130"/>
                <a:gd name="T29" fmla="*/ 186 h 207"/>
                <a:gd name="T30" fmla="*/ 71 w 130"/>
                <a:gd name="T31" fmla="*/ 207 h 207"/>
                <a:gd name="T32" fmla="*/ 43 w 130"/>
                <a:gd name="T33" fmla="*/ 200 h 207"/>
                <a:gd name="T34" fmla="*/ 24 w 130"/>
                <a:gd name="T35" fmla="*/ 181 h 207"/>
                <a:gd name="T36" fmla="*/ 24 w 130"/>
                <a:gd name="T37" fmla="*/ 203 h 207"/>
                <a:gd name="T38" fmla="*/ 0 w 130"/>
                <a:gd name="T39" fmla="*/ 203 h 207"/>
                <a:gd name="T40" fmla="*/ 0 w 130"/>
                <a:gd name="T41" fmla="*/ 0 h 207"/>
                <a:gd name="T42" fmla="*/ 24 w 130"/>
                <a:gd name="T43" fmla="*/ 0 h 207"/>
                <a:gd name="T44" fmla="*/ 24 w 130"/>
                <a:gd name="T45" fmla="*/ 7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207">
                  <a:moveTo>
                    <a:pt x="105" y="130"/>
                  </a:moveTo>
                  <a:cubicBezTo>
                    <a:pt x="105" y="112"/>
                    <a:pt x="102" y="99"/>
                    <a:pt x="95" y="89"/>
                  </a:cubicBezTo>
                  <a:cubicBezTo>
                    <a:pt x="87" y="79"/>
                    <a:pt x="77" y="74"/>
                    <a:pt x="65" y="74"/>
                  </a:cubicBezTo>
                  <a:cubicBezTo>
                    <a:pt x="52" y="74"/>
                    <a:pt x="42" y="79"/>
                    <a:pt x="35" y="89"/>
                  </a:cubicBezTo>
                  <a:cubicBezTo>
                    <a:pt x="28" y="99"/>
                    <a:pt x="24" y="112"/>
                    <a:pt x="24" y="130"/>
                  </a:cubicBezTo>
                  <a:cubicBezTo>
                    <a:pt x="24" y="148"/>
                    <a:pt x="28" y="162"/>
                    <a:pt x="35" y="172"/>
                  </a:cubicBezTo>
                  <a:cubicBezTo>
                    <a:pt x="42" y="182"/>
                    <a:pt x="52" y="187"/>
                    <a:pt x="65" y="187"/>
                  </a:cubicBezTo>
                  <a:cubicBezTo>
                    <a:pt x="77" y="187"/>
                    <a:pt x="87" y="182"/>
                    <a:pt x="95" y="172"/>
                  </a:cubicBezTo>
                  <a:cubicBezTo>
                    <a:pt x="102" y="162"/>
                    <a:pt x="105" y="148"/>
                    <a:pt x="105" y="130"/>
                  </a:cubicBezTo>
                  <a:close/>
                  <a:moveTo>
                    <a:pt x="24" y="79"/>
                  </a:moveTo>
                  <a:cubicBezTo>
                    <a:pt x="29" y="71"/>
                    <a:pt x="35" y="64"/>
                    <a:pt x="43" y="60"/>
                  </a:cubicBezTo>
                  <a:cubicBezTo>
                    <a:pt x="51" y="56"/>
                    <a:pt x="60" y="54"/>
                    <a:pt x="71" y="54"/>
                  </a:cubicBezTo>
                  <a:cubicBezTo>
                    <a:pt x="88" y="54"/>
                    <a:pt x="103" y="61"/>
                    <a:pt x="114" y="75"/>
                  </a:cubicBezTo>
                  <a:cubicBezTo>
                    <a:pt x="125" y="89"/>
                    <a:pt x="130" y="107"/>
                    <a:pt x="130" y="130"/>
                  </a:cubicBezTo>
                  <a:cubicBezTo>
                    <a:pt x="130" y="153"/>
                    <a:pt x="125" y="172"/>
                    <a:pt x="114" y="186"/>
                  </a:cubicBezTo>
                  <a:cubicBezTo>
                    <a:pt x="103" y="200"/>
                    <a:pt x="88" y="207"/>
                    <a:pt x="71" y="207"/>
                  </a:cubicBezTo>
                  <a:cubicBezTo>
                    <a:pt x="60" y="207"/>
                    <a:pt x="51" y="205"/>
                    <a:pt x="43" y="200"/>
                  </a:cubicBezTo>
                  <a:cubicBezTo>
                    <a:pt x="35" y="196"/>
                    <a:pt x="29" y="190"/>
                    <a:pt x="24" y="181"/>
                  </a:cubicBezTo>
                  <a:lnTo>
                    <a:pt x="24" y="203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05">
              <a:extLst>
                <a:ext uri="{FF2B5EF4-FFF2-40B4-BE49-F238E27FC236}">
                  <a16:creationId xmlns:a16="http://schemas.microsoft.com/office/drawing/2014/main" id="{0181C564-AB3D-4DD3-97F2-D611BE94C2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" y="3808"/>
              <a:ext cx="46" cy="58"/>
            </a:xfrm>
            <a:custGeom>
              <a:avLst/>
              <a:gdLst>
                <a:gd name="T0" fmla="*/ 0 w 122"/>
                <a:gd name="T1" fmla="*/ 91 h 153"/>
                <a:gd name="T2" fmla="*/ 0 w 122"/>
                <a:gd name="T3" fmla="*/ 3 h 153"/>
                <a:gd name="T4" fmla="*/ 24 w 122"/>
                <a:gd name="T5" fmla="*/ 3 h 153"/>
                <a:gd name="T6" fmla="*/ 24 w 122"/>
                <a:gd name="T7" fmla="*/ 90 h 153"/>
                <a:gd name="T8" fmla="*/ 32 w 122"/>
                <a:gd name="T9" fmla="*/ 122 h 153"/>
                <a:gd name="T10" fmla="*/ 56 w 122"/>
                <a:gd name="T11" fmla="*/ 132 h 153"/>
                <a:gd name="T12" fmla="*/ 86 w 122"/>
                <a:gd name="T13" fmla="*/ 119 h 153"/>
                <a:gd name="T14" fmla="*/ 98 w 122"/>
                <a:gd name="T15" fmla="*/ 86 h 153"/>
                <a:gd name="T16" fmla="*/ 98 w 122"/>
                <a:gd name="T17" fmla="*/ 3 h 153"/>
                <a:gd name="T18" fmla="*/ 122 w 122"/>
                <a:gd name="T19" fmla="*/ 3 h 153"/>
                <a:gd name="T20" fmla="*/ 122 w 122"/>
                <a:gd name="T21" fmla="*/ 149 h 153"/>
                <a:gd name="T22" fmla="*/ 98 w 122"/>
                <a:gd name="T23" fmla="*/ 149 h 153"/>
                <a:gd name="T24" fmla="*/ 98 w 122"/>
                <a:gd name="T25" fmla="*/ 126 h 153"/>
                <a:gd name="T26" fmla="*/ 77 w 122"/>
                <a:gd name="T27" fmla="*/ 146 h 153"/>
                <a:gd name="T28" fmla="*/ 51 w 122"/>
                <a:gd name="T29" fmla="*/ 153 h 153"/>
                <a:gd name="T30" fmla="*/ 13 w 122"/>
                <a:gd name="T31" fmla="*/ 137 h 153"/>
                <a:gd name="T32" fmla="*/ 0 w 122"/>
                <a:gd name="T33" fmla="*/ 91 h 153"/>
                <a:gd name="T34" fmla="*/ 60 w 122"/>
                <a:gd name="T3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153">
                  <a:moveTo>
                    <a:pt x="0" y="91"/>
                  </a:moveTo>
                  <a:lnTo>
                    <a:pt x="0" y="3"/>
                  </a:lnTo>
                  <a:lnTo>
                    <a:pt x="24" y="3"/>
                  </a:lnTo>
                  <a:lnTo>
                    <a:pt x="24" y="90"/>
                  </a:lnTo>
                  <a:cubicBezTo>
                    <a:pt x="24" y="104"/>
                    <a:pt x="26" y="115"/>
                    <a:pt x="32" y="122"/>
                  </a:cubicBezTo>
                  <a:cubicBezTo>
                    <a:pt x="37" y="128"/>
                    <a:pt x="45" y="132"/>
                    <a:pt x="56" y="132"/>
                  </a:cubicBezTo>
                  <a:cubicBezTo>
                    <a:pt x="69" y="132"/>
                    <a:pt x="79" y="128"/>
                    <a:pt x="86" y="119"/>
                  </a:cubicBezTo>
                  <a:cubicBezTo>
                    <a:pt x="94" y="111"/>
                    <a:pt x="98" y="100"/>
                    <a:pt x="98" y="86"/>
                  </a:cubicBezTo>
                  <a:lnTo>
                    <a:pt x="98" y="3"/>
                  </a:lnTo>
                  <a:lnTo>
                    <a:pt x="122" y="3"/>
                  </a:lnTo>
                  <a:lnTo>
                    <a:pt x="122" y="149"/>
                  </a:lnTo>
                  <a:lnTo>
                    <a:pt x="98" y="149"/>
                  </a:lnTo>
                  <a:lnTo>
                    <a:pt x="98" y="126"/>
                  </a:lnTo>
                  <a:cubicBezTo>
                    <a:pt x="92" y="135"/>
                    <a:pt x="85" y="142"/>
                    <a:pt x="77" y="146"/>
                  </a:cubicBezTo>
                  <a:cubicBezTo>
                    <a:pt x="70" y="151"/>
                    <a:pt x="61" y="153"/>
                    <a:pt x="51" y="153"/>
                  </a:cubicBezTo>
                  <a:cubicBezTo>
                    <a:pt x="34" y="153"/>
                    <a:pt x="21" y="147"/>
                    <a:pt x="13" y="137"/>
                  </a:cubicBezTo>
                  <a:cubicBezTo>
                    <a:pt x="4" y="127"/>
                    <a:pt x="0" y="111"/>
                    <a:pt x="0" y="91"/>
                  </a:cubicBezTo>
                  <a:close/>
                  <a:moveTo>
                    <a:pt x="60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06">
              <a:extLst>
                <a:ext uri="{FF2B5EF4-FFF2-40B4-BE49-F238E27FC236}">
                  <a16:creationId xmlns:a16="http://schemas.microsoft.com/office/drawing/2014/main" id="{5CDA199C-F47A-4B0E-BA60-5CC9528B5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" y="3808"/>
              <a:ext cx="42" cy="58"/>
            </a:xfrm>
            <a:custGeom>
              <a:avLst/>
              <a:gdLst>
                <a:gd name="T0" fmla="*/ 104 w 112"/>
                <a:gd name="T1" fmla="*/ 7 h 153"/>
                <a:gd name="T2" fmla="*/ 104 w 112"/>
                <a:gd name="T3" fmla="*/ 30 h 153"/>
                <a:gd name="T4" fmla="*/ 83 w 112"/>
                <a:gd name="T5" fmla="*/ 22 h 153"/>
                <a:gd name="T6" fmla="*/ 60 w 112"/>
                <a:gd name="T7" fmla="*/ 20 h 153"/>
                <a:gd name="T8" fmla="*/ 33 w 112"/>
                <a:gd name="T9" fmla="*/ 25 h 153"/>
                <a:gd name="T10" fmla="*/ 25 w 112"/>
                <a:gd name="T11" fmla="*/ 41 h 153"/>
                <a:gd name="T12" fmla="*/ 31 w 112"/>
                <a:gd name="T13" fmla="*/ 55 h 153"/>
                <a:gd name="T14" fmla="*/ 57 w 112"/>
                <a:gd name="T15" fmla="*/ 64 h 153"/>
                <a:gd name="T16" fmla="*/ 65 w 112"/>
                <a:gd name="T17" fmla="*/ 65 h 153"/>
                <a:gd name="T18" fmla="*/ 101 w 112"/>
                <a:gd name="T19" fmla="*/ 81 h 153"/>
                <a:gd name="T20" fmla="*/ 112 w 112"/>
                <a:gd name="T21" fmla="*/ 109 h 153"/>
                <a:gd name="T22" fmla="*/ 96 w 112"/>
                <a:gd name="T23" fmla="*/ 141 h 153"/>
                <a:gd name="T24" fmla="*/ 52 w 112"/>
                <a:gd name="T25" fmla="*/ 153 h 153"/>
                <a:gd name="T26" fmla="*/ 27 w 112"/>
                <a:gd name="T27" fmla="*/ 150 h 153"/>
                <a:gd name="T28" fmla="*/ 0 w 112"/>
                <a:gd name="T29" fmla="*/ 144 h 153"/>
                <a:gd name="T30" fmla="*/ 0 w 112"/>
                <a:gd name="T31" fmla="*/ 119 h 153"/>
                <a:gd name="T32" fmla="*/ 27 w 112"/>
                <a:gd name="T33" fmla="*/ 129 h 153"/>
                <a:gd name="T34" fmla="*/ 52 w 112"/>
                <a:gd name="T35" fmla="*/ 133 h 153"/>
                <a:gd name="T36" fmla="*/ 78 w 112"/>
                <a:gd name="T37" fmla="*/ 127 h 153"/>
                <a:gd name="T38" fmla="*/ 87 w 112"/>
                <a:gd name="T39" fmla="*/ 110 h 153"/>
                <a:gd name="T40" fmla="*/ 81 w 112"/>
                <a:gd name="T41" fmla="*/ 95 h 153"/>
                <a:gd name="T42" fmla="*/ 52 w 112"/>
                <a:gd name="T43" fmla="*/ 85 h 153"/>
                <a:gd name="T44" fmla="*/ 43 w 112"/>
                <a:gd name="T45" fmla="*/ 84 h 153"/>
                <a:gd name="T46" fmla="*/ 11 w 112"/>
                <a:gd name="T47" fmla="*/ 69 h 153"/>
                <a:gd name="T48" fmla="*/ 1 w 112"/>
                <a:gd name="T49" fmla="*/ 43 h 153"/>
                <a:gd name="T50" fmla="*/ 16 w 112"/>
                <a:gd name="T51" fmla="*/ 11 h 153"/>
                <a:gd name="T52" fmla="*/ 57 w 112"/>
                <a:gd name="T53" fmla="*/ 0 h 153"/>
                <a:gd name="T54" fmla="*/ 82 w 112"/>
                <a:gd name="T55" fmla="*/ 1 h 153"/>
                <a:gd name="T56" fmla="*/ 104 w 112"/>
                <a:gd name="T57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" h="153">
                  <a:moveTo>
                    <a:pt x="104" y="7"/>
                  </a:moveTo>
                  <a:lnTo>
                    <a:pt x="104" y="30"/>
                  </a:lnTo>
                  <a:cubicBezTo>
                    <a:pt x="97" y="27"/>
                    <a:pt x="90" y="24"/>
                    <a:pt x="83" y="22"/>
                  </a:cubicBezTo>
                  <a:cubicBezTo>
                    <a:pt x="76" y="20"/>
                    <a:pt x="68" y="20"/>
                    <a:pt x="60" y="20"/>
                  </a:cubicBezTo>
                  <a:cubicBezTo>
                    <a:pt x="48" y="20"/>
                    <a:pt x="39" y="21"/>
                    <a:pt x="33" y="25"/>
                  </a:cubicBezTo>
                  <a:cubicBezTo>
                    <a:pt x="28" y="29"/>
                    <a:pt x="25" y="34"/>
                    <a:pt x="25" y="41"/>
                  </a:cubicBezTo>
                  <a:cubicBezTo>
                    <a:pt x="25" y="47"/>
                    <a:pt x="27" y="51"/>
                    <a:pt x="31" y="55"/>
                  </a:cubicBezTo>
                  <a:cubicBezTo>
                    <a:pt x="35" y="58"/>
                    <a:pt x="44" y="61"/>
                    <a:pt x="57" y="64"/>
                  </a:cubicBezTo>
                  <a:lnTo>
                    <a:pt x="65" y="65"/>
                  </a:lnTo>
                  <a:cubicBezTo>
                    <a:pt x="82" y="69"/>
                    <a:pt x="94" y="74"/>
                    <a:pt x="101" y="81"/>
                  </a:cubicBezTo>
                  <a:cubicBezTo>
                    <a:pt x="108" y="88"/>
                    <a:pt x="112" y="97"/>
                    <a:pt x="112" y="109"/>
                  </a:cubicBezTo>
                  <a:cubicBezTo>
                    <a:pt x="112" y="122"/>
                    <a:pt x="106" y="133"/>
                    <a:pt x="96" y="141"/>
                  </a:cubicBezTo>
                  <a:cubicBezTo>
                    <a:pt x="85" y="149"/>
                    <a:pt x="70" y="153"/>
                    <a:pt x="52" y="153"/>
                  </a:cubicBezTo>
                  <a:cubicBezTo>
                    <a:pt x="44" y="153"/>
                    <a:pt x="36" y="152"/>
                    <a:pt x="27" y="150"/>
                  </a:cubicBezTo>
                  <a:cubicBezTo>
                    <a:pt x="19" y="149"/>
                    <a:pt x="10" y="147"/>
                    <a:pt x="0" y="144"/>
                  </a:cubicBezTo>
                  <a:lnTo>
                    <a:pt x="0" y="119"/>
                  </a:lnTo>
                  <a:cubicBezTo>
                    <a:pt x="9" y="123"/>
                    <a:pt x="18" y="127"/>
                    <a:pt x="27" y="129"/>
                  </a:cubicBezTo>
                  <a:cubicBezTo>
                    <a:pt x="35" y="131"/>
                    <a:pt x="44" y="133"/>
                    <a:pt x="52" y="133"/>
                  </a:cubicBezTo>
                  <a:cubicBezTo>
                    <a:pt x="63" y="133"/>
                    <a:pt x="72" y="131"/>
                    <a:pt x="78" y="127"/>
                  </a:cubicBezTo>
                  <a:cubicBezTo>
                    <a:pt x="84" y="123"/>
                    <a:pt x="87" y="118"/>
                    <a:pt x="87" y="110"/>
                  </a:cubicBezTo>
                  <a:cubicBezTo>
                    <a:pt x="87" y="104"/>
                    <a:pt x="85" y="99"/>
                    <a:pt x="81" y="95"/>
                  </a:cubicBezTo>
                  <a:cubicBezTo>
                    <a:pt x="76" y="92"/>
                    <a:pt x="67" y="89"/>
                    <a:pt x="52" y="85"/>
                  </a:cubicBezTo>
                  <a:lnTo>
                    <a:pt x="43" y="84"/>
                  </a:lnTo>
                  <a:cubicBezTo>
                    <a:pt x="29" y="80"/>
                    <a:pt x="18" y="76"/>
                    <a:pt x="11" y="69"/>
                  </a:cubicBezTo>
                  <a:cubicBezTo>
                    <a:pt x="5" y="63"/>
                    <a:pt x="1" y="54"/>
                    <a:pt x="1" y="43"/>
                  </a:cubicBezTo>
                  <a:cubicBezTo>
                    <a:pt x="1" y="29"/>
                    <a:pt x="6" y="18"/>
                    <a:pt x="16" y="11"/>
                  </a:cubicBezTo>
                  <a:cubicBezTo>
                    <a:pt x="26" y="3"/>
                    <a:pt x="40" y="0"/>
                    <a:pt x="57" y="0"/>
                  </a:cubicBezTo>
                  <a:cubicBezTo>
                    <a:pt x="66" y="0"/>
                    <a:pt x="75" y="0"/>
                    <a:pt x="82" y="1"/>
                  </a:cubicBezTo>
                  <a:cubicBezTo>
                    <a:pt x="90" y="3"/>
                    <a:pt x="97" y="5"/>
                    <a:pt x="10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07">
              <a:extLst>
                <a:ext uri="{FF2B5EF4-FFF2-40B4-BE49-F238E27FC236}">
                  <a16:creationId xmlns:a16="http://schemas.microsoft.com/office/drawing/2014/main" id="{5E0AB2B6-DAC2-4568-9285-1D154E5F4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1" y="3808"/>
              <a:ext cx="44" cy="58"/>
            </a:xfrm>
            <a:custGeom>
              <a:avLst/>
              <a:gdLst>
                <a:gd name="T0" fmla="*/ 116 w 116"/>
                <a:gd name="T1" fmla="*/ 9 h 153"/>
                <a:gd name="T2" fmla="*/ 116 w 116"/>
                <a:gd name="T3" fmla="*/ 31 h 153"/>
                <a:gd name="T4" fmla="*/ 95 w 116"/>
                <a:gd name="T5" fmla="*/ 23 h 153"/>
                <a:gd name="T6" fmla="*/ 75 w 116"/>
                <a:gd name="T7" fmla="*/ 20 h 153"/>
                <a:gd name="T8" fmla="*/ 38 w 116"/>
                <a:gd name="T9" fmla="*/ 35 h 153"/>
                <a:gd name="T10" fmla="*/ 26 w 116"/>
                <a:gd name="T11" fmla="*/ 76 h 153"/>
                <a:gd name="T12" fmla="*/ 38 w 116"/>
                <a:gd name="T13" fmla="*/ 118 h 153"/>
                <a:gd name="T14" fmla="*/ 75 w 116"/>
                <a:gd name="T15" fmla="*/ 132 h 153"/>
                <a:gd name="T16" fmla="*/ 95 w 116"/>
                <a:gd name="T17" fmla="*/ 130 h 153"/>
                <a:gd name="T18" fmla="*/ 116 w 116"/>
                <a:gd name="T19" fmla="*/ 121 h 153"/>
                <a:gd name="T20" fmla="*/ 116 w 116"/>
                <a:gd name="T21" fmla="*/ 143 h 153"/>
                <a:gd name="T22" fmla="*/ 95 w 116"/>
                <a:gd name="T23" fmla="*/ 150 h 153"/>
                <a:gd name="T24" fmla="*/ 72 w 116"/>
                <a:gd name="T25" fmla="*/ 153 h 153"/>
                <a:gd name="T26" fmla="*/ 20 w 116"/>
                <a:gd name="T27" fmla="*/ 132 h 153"/>
                <a:gd name="T28" fmla="*/ 0 w 116"/>
                <a:gd name="T29" fmla="*/ 76 h 153"/>
                <a:gd name="T30" fmla="*/ 20 w 116"/>
                <a:gd name="T31" fmla="*/ 20 h 153"/>
                <a:gd name="T32" fmla="*/ 74 w 116"/>
                <a:gd name="T33" fmla="*/ 0 h 153"/>
                <a:gd name="T34" fmla="*/ 95 w 116"/>
                <a:gd name="T35" fmla="*/ 2 h 153"/>
                <a:gd name="T36" fmla="*/ 116 w 116"/>
                <a:gd name="T37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53">
                  <a:moveTo>
                    <a:pt x="116" y="9"/>
                  </a:moveTo>
                  <a:lnTo>
                    <a:pt x="116" y="31"/>
                  </a:lnTo>
                  <a:cubicBezTo>
                    <a:pt x="109" y="27"/>
                    <a:pt x="102" y="25"/>
                    <a:pt x="95" y="23"/>
                  </a:cubicBezTo>
                  <a:cubicBezTo>
                    <a:pt x="88" y="21"/>
                    <a:pt x="82" y="20"/>
                    <a:pt x="75" y="20"/>
                  </a:cubicBezTo>
                  <a:cubicBezTo>
                    <a:pt x="59" y="20"/>
                    <a:pt x="47" y="25"/>
                    <a:pt x="38" y="35"/>
                  </a:cubicBezTo>
                  <a:cubicBezTo>
                    <a:pt x="30" y="44"/>
                    <a:pt x="26" y="58"/>
                    <a:pt x="26" y="76"/>
                  </a:cubicBezTo>
                  <a:cubicBezTo>
                    <a:pt x="26" y="94"/>
                    <a:pt x="30" y="108"/>
                    <a:pt x="38" y="118"/>
                  </a:cubicBezTo>
                  <a:cubicBezTo>
                    <a:pt x="47" y="127"/>
                    <a:pt x="59" y="132"/>
                    <a:pt x="75" y="132"/>
                  </a:cubicBezTo>
                  <a:cubicBezTo>
                    <a:pt x="82" y="132"/>
                    <a:pt x="88" y="131"/>
                    <a:pt x="95" y="130"/>
                  </a:cubicBezTo>
                  <a:cubicBezTo>
                    <a:pt x="102" y="128"/>
                    <a:pt x="109" y="125"/>
                    <a:pt x="116" y="121"/>
                  </a:cubicBezTo>
                  <a:lnTo>
                    <a:pt x="116" y="143"/>
                  </a:lnTo>
                  <a:cubicBezTo>
                    <a:pt x="109" y="146"/>
                    <a:pt x="102" y="149"/>
                    <a:pt x="95" y="150"/>
                  </a:cubicBezTo>
                  <a:cubicBezTo>
                    <a:pt x="88" y="152"/>
                    <a:pt x="80" y="153"/>
                    <a:pt x="72" y="153"/>
                  </a:cubicBezTo>
                  <a:cubicBezTo>
                    <a:pt x="50" y="153"/>
                    <a:pt x="33" y="146"/>
                    <a:pt x="20" y="132"/>
                  </a:cubicBezTo>
                  <a:cubicBezTo>
                    <a:pt x="7" y="118"/>
                    <a:pt x="0" y="100"/>
                    <a:pt x="0" y="76"/>
                  </a:cubicBezTo>
                  <a:cubicBezTo>
                    <a:pt x="0" y="52"/>
                    <a:pt x="7" y="34"/>
                    <a:pt x="20" y="20"/>
                  </a:cubicBezTo>
                  <a:cubicBezTo>
                    <a:pt x="33" y="6"/>
                    <a:pt x="51" y="0"/>
                    <a:pt x="74" y="0"/>
                  </a:cubicBezTo>
                  <a:cubicBezTo>
                    <a:pt x="81" y="0"/>
                    <a:pt x="88" y="0"/>
                    <a:pt x="95" y="2"/>
                  </a:cubicBezTo>
                  <a:cubicBezTo>
                    <a:pt x="102" y="3"/>
                    <a:pt x="109" y="6"/>
                    <a:pt x="11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08">
              <a:extLst>
                <a:ext uri="{FF2B5EF4-FFF2-40B4-BE49-F238E27FC236}">
                  <a16:creationId xmlns:a16="http://schemas.microsoft.com/office/drawing/2014/main" id="{1781B38B-028D-497C-A108-802731459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7" y="3808"/>
              <a:ext cx="50" cy="58"/>
            </a:xfrm>
            <a:custGeom>
              <a:avLst/>
              <a:gdLst>
                <a:gd name="T0" fmla="*/ 67 w 134"/>
                <a:gd name="T1" fmla="*/ 20 h 153"/>
                <a:gd name="T2" fmla="*/ 36 w 134"/>
                <a:gd name="T3" fmla="*/ 35 h 153"/>
                <a:gd name="T4" fmla="*/ 25 w 134"/>
                <a:gd name="T5" fmla="*/ 76 h 153"/>
                <a:gd name="T6" fmla="*/ 36 w 134"/>
                <a:gd name="T7" fmla="*/ 117 h 153"/>
                <a:gd name="T8" fmla="*/ 67 w 134"/>
                <a:gd name="T9" fmla="*/ 132 h 153"/>
                <a:gd name="T10" fmla="*/ 97 w 134"/>
                <a:gd name="T11" fmla="*/ 117 h 153"/>
                <a:gd name="T12" fmla="*/ 108 w 134"/>
                <a:gd name="T13" fmla="*/ 76 h 153"/>
                <a:gd name="T14" fmla="*/ 97 w 134"/>
                <a:gd name="T15" fmla="*/ 35 h 153"/>
                <a:gd name="T16" fmla="*/ 67 w 134"/>
                <a:gd name="T17" fmla="*/ 20 h 153"/>
                <a:gd name="T18" fmla="*/ 67 w 134"/>
                <a:gd name="T19" fmla="*/ 0 h 153"/>
                <a:gd name="T20" fmla="*/ 116 w 134"/>
                <a:gd name="T21" fmla="*/ 20 h 153"/>
                <a:gd name="T22" fmla="*/ 134 w 134"/>
                <a:gd name="T23" fmla="*/ 76 h 153"/>
                <a:gd name="T24" fmla="*/ 116 w 134"/>
                <a:gd name="T25" fmla="*/ 132 h 153"/>
                <a:gd name="T26" fmla="*/ 67 w 134"/>
                <a:gd name="T27" fmla="*/ 153 h 153"/>
                <a:gd name="T28" fmla="*/ 18 w 134"/>
                <a:gd name="T29" fmla="*/ 132 h 153"/>
                <a:gd name="T30" fmla="*/ 0 w 134"/>
                <a:gd name="T31" fmla="*/ 76 h 153"/>
                <a:gd name="T32" fmla="*/ 18 w 134"/>
                <a:gd name="T33" fmla="*/ 20 h 153"/>
                <a:gd name="T34" fmla="*/ 67 w 134"/>
                <a:gd name="T3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153">
                  <a:moveTo>
                    <a:pt x="67" y="20"/>
                  </a:moveTo>
                  <a:cubicBezTo>
                    <a:pt x="54" y="20"/>
                    <a:pt x="44" y="25"/>
                    <a:pt x="36" y="35"/>
                  </a:cubicBezTo>
                  <a:cubicBezTo>
                    <a:pt x="29" y="45"/>
                    <a:pt x="25" y="59"/>
                    <a:pt x="25" y="76"/>
                  </a:cubicBezTo>
                  <a:cubicBezTo>
                    <a:pt x="25" y="94"/>
                    <a:pt x="29" y="107"/>
                    <a:pt x="36" y="117"/>
                  </a:cubicBezTo>
                  <a:cubicBezTo>
                    <a:pt x="44" y="127"/>
                    <a:pt x="54" y="132"/>
                    <a:pt x="67" y="132"/>
                  </a:cubicBezTo>
                  <a:cubicBezTo>
                    <a:pt x="80" y="132"/>
                    <a:pt x="90" y="127"/>
                    <a:pt x="97" y="117"/>
                  </a:cubicBezTo>
                  <a:cubicBezTo>
                    <a:pt x="105" y="107"/>
                    <a:pt x="108" y="93"/>
                    <a:pt x="108" y="76"/>
                  </a:cubicBezTo>
                  <a:cubicBezTo>
                    <a:pt x="108" y="59"/>
                    <a:pt x="105" y="45"/>
                    <a:pt x="97" y="35"/>
                  </a:cubicBezTo>
                  <a:cubicBezTo>
                    <a:pt x="90" y="25"/>
                    <a:pt x="80" y="20"/>
                    <a:pt x="67" y="20"/>
                  </a:cubicBezTo>
                  <a:close/>
                  <a:moveTo>
                    <a:pt x="67" y="0"/>
                  </a:moveTo>
                  <a:cubicBezTo>
                    <a:pt x="88" y="0"/>
                    <a:pt x="104" y="6"/>
                    <a:pt x="116" y="20"/>
                  </a:cubicBezTo>
                  <a:cubicBezTo>
                    <a:pt x="128" y="33"/>
                    <a:pt x="134" y="52"/>
                    <a:pt x="134" y="76"/>
                  </a:cubicBezTo>
                  <a:cubicBezTo>
                    <a:pt x="134" y="100"/>
                    <a:pt x="128" y="119"/>
                    <a:pt x="116" y="132"/>
                  </a:cubicBezTo>
                  <a:cubicBezTo>
                    <a:pt x="104" y="146"/>
                    <a:pt x="88" y="153"/>
                    <a:pt x="67" y="153"/>
                  </a:cubicBezTo>
                  <a:cubicBezTo>
                    <a:pt x="46" y="153"/>
                    <a:pt x="30" y="146"/>
                    <a:pt x="18" y="132"/>
                  </a:cubicBezTo>
                  <a:cubicBezTo>
                    <a:pt x="6" y="119"/>
                    <a:pt x="0" y="100"/>
                    <a:pt x="0" y="76"/>
                  </a:cubicBezTo>
                  <a:cubicBezTo>
                    <a:pt x="0" y="52"/>
                    <a:pt x="6" y="33"/>
                    <a:pt x="18" y="20"/>
                  </a:cubicBezTo>
                  <a:cubicBezTo>
                    <a:pt x="30" y="6"/>
                    <a:pt x="46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09">
              <a:extLst>
                <a:ext uri="{FF2B5EF4-FFF2-40B4-BE49-F238E27FC236}">
                  <a16:creationId xmlns:a16="http://schemas.microsoft.com/office/drawing/2014/main" id="{F72F4D40-9742-45CE-B400-2E5499B30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3808"/>
              <a:ext cx="46" cy="56"/>
            </a:xfrm>
            <a:custGeom>
              <a:avLst/>
              <a:gdLst>
                <a:gd name="T0" fmla="*/ 122 w 122"/>
                <a:gd name="T1" fmla="*/ 61 h 149"/>
                <a:gd name="T2" fmla="*/ 122 w 122"/>
                <a:gd name="T3" fmla="*/ 149 h 149"/>
                <a:gd name="T4" fmla="*/ 98 w 122"/>
                <a:gd name="T5" fmla="*/ 149 h 149"/>
                <a:gd name="T6" fmla="*/ 98 w 122"/>
                <a:gd name="T7" fmla="*/ 62 h 149"/>
                <a:gd name="T8" fmla="*/ 90 w 122"/>
                <a:gd name="T9" fmla="*/ 31 h 149"/>
                <a:gd name="T10" fmla="*/ 65 w 122"/>
                <a:gd name="T11" fmla="*/ 20 h 149"/>
                <a:gd name="T12" fmla="*/ 35 w 122"/>
                <a:gd name="T13" fmla="*/ 33 h 149"/>
                <a:gd name="T14" fmla="*/ 24 w 122"/>
                <a:gd name="T15" fmla="*/ 66 h 149"/>
                <a:gd name="T16" fmla="*/ 24 w 122"/>
                <a:gd name="T17" fmla="*/ 149 h 149"/>
                <a:gd name="T18" fmla="*/ 0 w 122"/>
                <a:gd name="T19" fmla="*/ 149 h 149"/>
                <a:gd name="T20" fmla="*/ 0 w 122"/>
                <a:gd name="T21" fmla="*/ 3 h 149"/>
                <a:gd name="T22" fmla="*/ 24 w 122"/>
                <a:gd name="T23" fmla="*/ 3 h 149"/>
                <a:gd name="T24" fmla="*/ 24 w 122"/>
                <a:gd name="T25" fmla="*/ 26 h 149"/>
                <a:gd name="T26" fmla="*/ 44 w 122"/>
                <a:gd name="T27" fmla="*/ 6 h 149"/>
                <a:gd name="T28" fmla="*/ 71 w 122"/>
                <a:gd name="T29" fmla="*/ 0 h 149"/>
                <a:gd name="T30" fmla="*/ 109 w 122"/>
                <a:gd name="T31" fmla="*/ 15 h 149"/>
                <a:gd name="T32" fmla="*/ 122 w 122"/>
                <a:gd name="T33" fmla="*/ 6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49">
                  <a:moveTo>
                    <a:pt x="122" y="61"/>
                  </a:moveTo>
                  <a:lnTo>
                    <a:pt x="122" y="149"/>
                  </a:lnTo>
                  <a:lnTo>
                    <a:pt x="98" y="149"/>
                  </a:lnTo>
                  <a:lnTo>
                    <a:pt x="98" y="62"/>
                  </a:lnTo>
                  <a:cubicBezTo>
                    <a:pt x="98" y="48"/>
                    <a:pt x="95" y="38"/>
                    <a:pt x="90" y="31"/>
                  </a:cubicBezTo>
                  <a:cubicBezTo>
                    <a:pt x="84" y="24"/>
                    <a:pt x="76" y="20"/>
                    <a:pt x="65" y="20"/>
                  </a:cubicBezTo>
                  <a:cubicBezTo>
                    <a:pt x="53" y="20"/>
                    <a:pt x="42" y="24"/>
                    <a:pt x="35" y="33"/>
                  </a:cubicBezTo>
                  <a:cubicBezTo>
                    <a:pt x="27" y="41"/>
                    <a:pt x="24" y="52"/>
                    <a:pt x="24" y="66"/>
                  </a:cubicBezTo>
                  <a:lnTo>
                    <a:pt x="24" y="149"/>
                  </a:lnTo>
                  <a:lnTo>
                    <a:pt x="0" y="149"/>
                  </a:lnTo>
                  <a:lnTo>
                    <a:pt x="0" y="3"/>
                  </a:lnTo>
                  <a:lnTo>
                    <a:pt x="24" y="3"/>
                  </a:lnTo>
                  <a:lnTo>
                    <a:pt x="24" y="26"/>
                  </a:lnTo>
                  <a:cubicBezTo>
                    <a:pt x="29" y="17"/>
                    <a:pt x="36" y="10"/>
                    <a:pt x="44" y="6"/>
                  </a:cubicBezTo>
                  <a:cubicBezTo>
                    <a:pt x="52" y="2"/>
                    <a:pt x="61" y="0"/>
                    <a:pt x="71" y="0"/>
                  </a:cubicBezTo>
                  <a:cubicBezTo>
                    <a:pt x="88" y="0"/>
                    <a:pt x="100" y="5"/>
                    <a:pt x="109" y="15"/>
                  </a:cubicBezTo>
                  <a:cubicBezTo>
                    <a:pt x="117" y="25"/>
                    <a:pt x="122" y="41"/>
                    <a:pt x="122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0">
              <a:extLst>
                <a:ext uri="{FF2B5EF4-FFF2-40B4-BE49-F238E27FC236}">
                  <a16:creationId xmlns:a16="http://schemas.microsoft.com/office/drawing/2014/main" id="{DDA0D2D7-953D-4F21-B108-322BEF164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794"/>
              <a:ext cx="34" cy="70"/>
            </a:xfrm>
            <a:custGeom>
              <a:avLst/>
              <a:gdLst>
                <a:gd name="T0" fmla="*/ 41 w 91"/>
                <a:gd name="T1" fmla="*/ 0 h 187"/>
                <a:gd name="T2" fmla="*/ 41 w 91"/>
                <a:gd name="T3" fmla="*/ 41 h 187"/>
                <a:gd name="T4" fmla="*/ 91 w 91"/>
                <a:gd name="T5" fmla="*/ 41 h 187"/>
                <a:gd name="T6" fmla="*/ 91 w 91"/>
                <a:gd name="T7" fmla="*/ 60 h 187"/>
                <a:gd name="T8" fmla="*/ 41 w 91"/>
                <a:gd name="T9" fmla="*/ 60 h 187"/>
                <a:gd name="T10" fmla="*/ 41 w 91"/>
                <a:gd name="T11" fmla="*/ 139 h 187"/>
                <a:gd name="T12" fmla="*/ 46 w 91"/>
                <a:gd name="T13" fmla="*/ 162 h 187"/>
                <a:gd name="T14" fmla="*/ 66 w 91"/>
                <a:gd name="T15" fmla="*/ 167 h 187"/>
                <a:gd name="T16" fmla="*/ 91 w 91"/>
                <a:gd name="T17" fmla="*/ 167 h 187"/>
                <a:gd name="T18" fmla="*/ 91 w 91"/>
                <a:gd name="T19" fmla="*/ 187 h 187"/>
                <a:gd name="T20" fmla="*/ 66 w 91"/>
                <a:gd name="T21" fmla="*/ 187 h 187"/>
                <a:gd name="T22" fmla="*/ 28 w 91"/>
                <a:gd name="T23" fmla="*/ 177 h 187"/>
                <a:gd name="T24" fmla="*/ 17 w 91"/>
                <a:gd name="T25" fmla="*/ 139 h 187"/>
                <a:gd name="T26" fmla="*/ 17 w 91"/>
                <a:gd name="T27" fmla="*/ 60 h 187"/>
                <a:gd name="T28" fmla="*/ 0 w 91"/>
                <a:gd name="T29" fmla="*/ 60 h 187"/>
                <a:gd name="T30" fmla="*/ 0 w 91"/>
                <a:gd name="T31" fmla="*/ 41 h 187"/>
                <a:gd name="T32" fmla="*/ 17 w 91"/>
                <a:gd name="T33" fmla="*/ 41 h 187"/>
                <a:gd name="T34" fmla="*/ 17 w 91"/>
                <a:gd name="T35" fmla="*/ 0 h 187"/>
                <a:gd name="T36" fmla="*/ 41 w 91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87">
                  <a:moveTo>
                    <a:pt x="41" y="0"/>
                  </a:moveTo>
                  <a:lnTo>
                    <a:pt x="41" y="41"/>
                  </a:lnTo>
                  <a:lnTo>
                    <a:pt x="91" y="41"/>
                  </a:lnTo>
                  <a:lnTo>
                    <a:pt x="91" y="60"/>
                  </a:lnTo>
                  <a:lnTo>
                    <a:pt x="41" y="60"/>
                  </a:lnTo>
                  <a:lnTo>
                    <a:pt x="41" y="139"/>
                  </a:lnTo>
                  <a:cubicBezTo>
                    <a:pt x="41" y="151"/>
                    <a:pt x="43" y="158"/>
                    <a:pt x="46" y="162"/>
                  </a:cubicBezTo>
                  <a:cubicBezTo>
                    <a:pt x="49" y="165"/>
                    <a:pt x="56" y="167"/>
                    <a:pt x="66" y="167"/>
                  </a:cubicBezTo>
                  <a:lnTo>
                    <a:pt x="91" y="167"/>
                  </a:lnTo>
                  <a:lnTo>
                    <a:pt x="91" y="187"/>
                  </a:lnTo>
                  <a:lnTo>
                    <a:pt x="66" y="187"/>
                  </a:lnTo>
                  <a:cubicBezTo>
                    <a:pt x="47" y="187"/>
                    <a:pt x="35" y="183"/>
                    <a:pt x="28" y="177"/>
                  </a:cubicBezTo>
                  <a:cubicBezTo>
                    <a:pt x="21" y="170"/>
                    <a:pt x="17" y="157"/>
                    <a:pt x="17" y="139"/>
                  </a:cubicBezTo>
                  <a:lnTo>
                    <a:pt x="17" y="60"/>
                  </a:lnTo>
                  <a:lnTo>
                    <a:pt x="0" y="60"/>
                  </a:lnTo>
                  <a:lnTo>
                    <a:pt x="0" y="41"/>
                  </a:lnTo>
                  <a:lnTo>
                    <a:pt x="17" y="41"/>
                  </a:lnTo>
                  <a:lnTo>
                    <a:pt x="1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11">
              <a:extLst>
                <a:ext uri="{FF2B5EF4-FFF2-40B4-BE49-F238E27FC236}">
                  <a16:creationId xmlns:a16="http://schemas.microsoft.com/office/drawing/2014/main" id="{D88D24D4-CDD1-40A0-9732-B5A658395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808"/>
              <a:ext cx="32" cy="56"/>
            </a:xfrm>
            <a:custGeom>
              <a:avLst/>
              <a:gdLst>
                <a:gd name="T0" fmla="*/ 86 w 86"/>
                <a:gd name="T1" fmla="*/ 25 h 149"/>
                <a:gd name="T2" fmla="*/ 77 w 86"/>
                <a:gd name="T3" fmla="*/ 22 h 149"/>
                <a:gd name="T4" fmla="*/ 66 w 86"/>
                <a:gd name="T5" fmla="*/ 21 h 149"/>
                <a:gd name="T6" fmla="*/ 35 w 86"/>
                <a:gd name="T7" fmla="*/ 34 h 149"/>
                <a:gd name="T8" fmla="*/ 24 w 86"/>
                <a:gd name="T9" fmla="*/ 72 h 149"/>
                <a:gd name="T10" fmla="*/ 24 w 86"/>
                <a:gd name="T11" fmla="*/ 149 h 149"/>
                <a:gd name="T12" fmla="*/ 0 w 86"/>
                <a:gd name="T13" fmla="*/ 149 h 149"/>
                <a:gd name="T14" fmla="*/ 0 w 86"/>
                <a:gd name="T15" fmla="*/ 3 h 149"/>
                <a:gd name="T16" fmla="*/ 24 w 86"/>
                <a:gd name="T17" fmla="*/ 3 h 149"/>
                <a:gd name="T18" fmla="*/ 24 w 86"/>
                <a:gd name="T19" fmla="*/ 26 h 149"/>
                <a:gd name="T20" fmla="*/ 44 w 86"/>
                <a:gd name="T21" fmla="*/ 6 h 149"/>
                <a:gd name="T22" fmla="*/ 73 w 86"/>
                <a:gd name="T23" fmla="*/ 0 h 149"/>
                <a:gd name="T24" fmla="*/ 79 w 86"/>
                <a:gd name="T25" fmla="*/ 0 h 149"/>
                <a:gd name="T26" fmla="*/ 85 w 86"/>
                <a:gd name="T27" fmla="*/ 1 h 149"/>
                <a:gd name="T28" fmla="*/ 86 w 86"/>
                <a:gd name="T2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49">
                  <a:moveTo>
                    <a:pt x="86" y="25"/>
                  </a:moveTo>
                  <a:cubicBezTo>
                    <a:pt x="83" y="24"/>
                    <a:pt x="80" y="23"/>
                    <a:pt x="77" y="22"/>
                  </a:cubicBezTo>
                  <a:cubicBezTo>
                    <a:pt x="74" y="21"/>
                    <a:pt x="70" y="21"/>
                    <a:pt x="66" y="21"/>
                  </a:cubicBezTo>
                  <a:cubicBezTo>
                    <a:pt x="53" y="21"/>
                    <a:pt x="42" y="25"/>
                    <a:pt x="35" y="34"/>
                  </a:cubicBezTo>
                  <a:cubicBezTo>
                    <a:pt x="28" y="43"/>
                    <a:pt x="24" y="56"/>
                    <a:pt x="24" y="72"/>
                  </a:cubicBezTo>
                  <a:lnTo>
                    <a:pt x="24" y="149"/>
                  </a:lnTo>
                  <a:lnTo>
                    <a:pt x="0" y="149"/>
                  </a:lnTo>
                  <a:lnTo>
                    <a:pt x="0" y="3"/>
                  </a:lnTo>
                  <a:lnTo>
                    <a:pt x="24" y="3"/>
                  </a:lnTo>
                  <a:lnTo>
                    <a:pt x="24" y="26"/>
                  </a:lnTo>
                  <a:cubicBezTo>
                    <a:pt x="29" y="17"/>
                    <a:pt x="36" y="10"/>
                    <a:pt x="44" y="6"/>
                  </a:cubicBezTo>
                  <a:cubicBezTo>
                    <a:pt x="52" y="2"/>
                    <a:pt x="62" y="0"/>
                    <a:pt x="73" y="0"/>
                  </a:cubicBezTo>
                  <a:cubicBezTo>
                    <a:pt x="75" y="0"/>
                    <a:pt x="77" y="0"/>
                    <a:pt x="79" y="0"/>
                  </a:cubicBezTo>
                  <a:cubicBezTo>
                    <a:pt x="81" y="0"/>
                    <a:pt x="83" y="0"/>
                    <a:pt x="85" y="1"/>
                  </a:cubicBezTo>
                  <a:lnTo>
                    <a:pt x="8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12">
              <a:extLst>
                <a:ext uri="{FF2B5EF4-FFF2-40B4-BE49-F238E27FC236}">
                  <a16:creationId xmlns:a16="http://schemas.microsoft.com/office/drawing/2014/main" id="{5366D71A-2A50-4AE6-B033-1205C383C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0" y="3808"/>
              <a:ext cx="51" cy="58"/>
            </a:xfrm>
            <a:custGeom>
              <a:avLst/>
              <a:gdLst>
                <a:gd name="T0" fmla="*/ 67 w 134"/>
                <a:gd name="T1" fmla="*/ 20 h 153"/>
                <a:gd name="T2" fmla="*/ 37 w 134"/>
                <a:gd name="T3" fmla="*/ 35 h 153"/>
                <a:gd name="T4" fmla="*/ 26 w 134"/>
                <a:gd name="T5" fmla="*/ 76 h 153"/>
                <a:gd name="T6" fmla="*/ 37 w 134"/>
                <a:gd name="T7" fmla="*/ 117 h 153"/>
                <a:gd name="T8" fmla="*/ 67 w 134"/>
                <a:gd name="T9" fmla="*/ 132 h 153"/>
                <a:gd name="T10" fmla="*/ 98 w 134"/>
                <a:gd name="T11" fmla="*/ 117 h 153"/>
                <a:gd name="T12" fmla="*/ 109 w 134"/>
                <a:gd name="T13" fmla="*/ 76 h 153"/>
                <a:gd name="T14" fmla="*/ 98 w 134"/>
                <a:gd name="T15" fmla="*/ 35 h 153"/>
                <a:gd name="T16" fmla="*/ 67 w 134"/>
                <a:gd name="T17" fmla="*/ 20 h 153"/>
                <a:gd name="T18" fmla="*/ 67 w 134"/>
                <a:gd name="T19" fmla="*/ 0 h 153"/>
                <a:gd name="T20" fmla="*/ 116 w 134"/>
                <a:gd name="T21" fmla="*/ 20 h 153"/>
                <a:gd name="T22" fmla="*/ 134 w 134"/>
                <a:gd name="T23" fmla="*/ 76 h 153"/>
                <a:gd name="T24" fmla="*/ 116 w 134"/>
                <a:gd name="T25" fmla="*/ 132 h 153"/>
                <a:gd name="T26" fmla="*/ 67 w 134"/>
                <a:gd name="T27" fmla="*/ 153 h 153"/>
                <a:gd name="T28" fmla="*/ 18 w 134"/>
                <a:gd name="T29" fmla="*/ 132 h 153"/>
                <a:gd name="T30" fmla="*/ 0 w 134"/>
                <a:gd name="T31" fmla="*/ 76 h 153"/>
                <a:gd name="T32" fmla="*/ 18 w 134"/>
                <a:gd name="T33" fmla="*/ 20 h 153"/>
                <a:gd name="T34" fmla="*/ 67 w 134"/>
                <a:gd name="T3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4" h="153">
                  <a:moveTo>
                    <a:pt x="67" y="20"/>
                  </a:moveTo>
                  <a:cubicBezTo>
                    <a:pt x="55" y="20"/>
                    <a:pt x="44" y="25"/>
                    <a:pt x="37" y="35"/>
                  </a:cubicBezTo>
                  <a:cubicBezTo>
                    <a:pt x="29" y="45"/>
                    <a:pt x="26" y="59"/>
                    <a:pt x="26" y="76"/>
                  </a:cubicBezTo>
                  <a:cubicBezTo>
                    <a:pt x="26" y="94"/>
                    <a:pt x="29" y="107"/>
                    <a:pt x="37" y="117"/>
                  </a:cubicBezTo>
                  <a:cubicBezTo>
                    <a:pt x="44" y="127"/>
                    <a:pt x="54" y="132"/>
                    <a:pt x="67" y="132"/>
                  </a:cubicBezTo>
                  <a:cubicBezTo>
                    <a:pt x="80" y="132"/>
                    <a:pt x="90" y="127"/>
                    <a:pt x="98" y="117"/>
                  </a:cubicBezTo>
                  <a:cubicBezTo>
                    <a:pt x="105" y="107"/>
                    <a:pt x="109" y="93"/>
                    <a:pt x="109" y="76"/>
                  </a:cubicBezTo>
                  <a:cubicBezTo>
                    <a:pt x="109" y="59"/>
                    <a:pt x="105" y="45"/>
                    <a:pt x="98" y="35"/>
                  </a:cubicBezTo>
                  <a:cubicBezTo>
                    <a:pt x="90" y="25"/>
                    <a:pt x="80" y="20"/>
                    <a:pt x="67" y="20"/>
                  </a:cubicBezTo>
                  <a:close/>
                  <a:moveTo>
                    <a:pt x="67" y="0"/>
                  </a:moveTo>
                  <a:cubicBezTo>
                    <a:pt x="88" y="0"/>
                    <a:pt x="105" y="6"/>
                    <a:pt x="116" y="20"/>
                  </a:cubicBezTo>
                  <a:cubicBezTo>
                    <a:pt x="128" y="33"/>
                    <a:pt x="134" y="52"/>
                    <a:pt x="134" y="76"/>
                  </a:cubicBezTo>
                  <a:cubicBezTo>
                    <a:pt x="134" y="100"/>
                    <a:pt x="128" y="119"/>
                    <a:pt x="116" y="132"/>
                  </a:cubicBezTo>
                  <a:cubicBezTo>
                    <a:pt x="105" y="146"/>
                    <a:pt x="88" y="153"/>
                    <a:pt x="67" y="153"/>
                  </a:cubicBezTo>
                  <a:cubicBezTo>
                    <a:pt x="46" y="153"/>
                    <a:pt x="30" y="146"/>
                    <a:pt x="18" y="132"/>
                  </a:cubicBezTo>
                  <a:cubicBezTo>
                    <a:pt x="6" y="119"/>
                    <a:pt x="0" y="100"/>
                    <a:pt x="0" y="76"/>
                  </a:cubicBezTo>
                  <a:cubicBezTo>
                    <a:pt x="0" y="52"/>
                    <a:pt x="6" y="33"/>
                    <a:pt x="18" y="20"/>
                  </a:cubicBezTo>
                  <a:cubicBezTo>
                    <a:pt x="30" y="6"/>
                    <a:pt x="46" y="0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313">
              <a:extLst>
                <a:ext uri="{FF2B5EF4-FFF2-40B4-BE49-F238E27FC236}">
                  <a16:creationId xmlns:a16="http://schemas.microsoft.com/office/drawing/2014/main" id="{339F6FC9-0EAB-4355-A561-73C8A76A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3788"/>
              <a:ext cx="9" cy="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314">
              <a:extLst>
                <a:ext uri="{FF2B5EF4-FFF2-40B4-BE49-F238E27FC236}">
                  <a16:creationId xmlns:a16="http://schemas.microsoft.com/office/drawing/2014/main" id="{C62F2A23-5AEE-44BF-AD2A-F8C7AA47D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" y="3788"/>
              <a:ext cx="9" cy="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5">
              <a:extLst>
                <a:ext uri="{FF2B5EF4-FFF2-40B4-BE49-F238E27FC236}">
                  <a16:creationId xmlns:a16="http://schemas.microsoft.com/office/drawing/2014/main" id="{A9BB3126-A060-4C4A-AF3F-2696261C5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8" y="3808"/>
              <a:ext cx="51" cy="58"/>
            </a:xfrm>
            <a:custGeom>
              <a:avLst/>
              <a:gdLst>
                <a:gd name="T0" fmla="*/ 135 w 135"/>
                <a:gd name="T1" fmla="*/ 70 h 153"/>
                <a:gd name="T2" fmla="*/ 135 w 135"/>
                <a:gd name="T3" fmla="*/ 82 h 153"/>
                <a:gd name="T4" fmla="*/ 25 w 135"/>
                <a:gd name="T5" fmla="*/ 82 h 153"/>
                <a:gd name="T6" fmla="*/ 40 w 135"/>
                <a:gd name="T7" fmla="*/ 119 h 153"/>
                <a:gd name="T8" fmla="*/ 77 w 135"/>
                <a:gd name="T9" fmla="*/ 132 h 153"/>
                <a:gd name="T10" fmla="*/ 104 w 135"/>
                <a:gd name="T11" fmla="*/ 129 h 153"/>
                <a:gd name="T12" fmla="*/ 129 w 135"/>
                <a:gd name="T13" fmla="*/ 119 h 153"/>
                <a:gd name="T14" fmla="*/ 129 w 135"/>
                <a:gd name="T15" fmla="*/ 141 h 153"/>
                <a:gd name="T16" fmla="*/ 103 w 135"/>
                <a:gd name="T17" fmla="*/ 150 h 153"/>
                <a:gd name="T18" fmla="*/ 75 w 135"/>
                <a:gd name="T19" fmla="*/ 153 h 153"/>
                <a:gd name="T20" fmla="*/ 20 w 135"/>
                <a:gd name="T21" fmla="*/ 132 h 153"/>
                <a:gd name="T22" fmla="*/ 0 w 135"/>
                <a:gd name="T23" fmla="*/ 77 h 153"/>
                <a:gd name="T24" fmla="*/ 19 w 135"/>
                <a:gd name="T25" fmla="*/ 21 h 153"/>
                <a:gd name="T26" fmla="*/ 71 w 135"/>
                <a:gd name="T27" fmla="*/ 0 h 153"/>
                <a:gd name="T28" fmla="*/ 118 w 135"/>
                <a:gd name="T29" fmla="*/ 19 h 153"/>
                <a:gd name="T30" fmla="*/ 135 w 135"/>
                <a:gd name="T31" fmla="*/ 70 h 153"/>
                <a:gd name="T32" fmla="*/ 111 w 135"/>
                <a:gd name="T33" fmla="*/ 63 h 153"/>
                <a:gd name="T34" fmla="*/ 100 w 135"/>
                <a:gd name="T35" fmla="*/ 32 h 153"/>
                <a:gd name="T36" fmla="*/ 72 w 135"/>
                <a:gd name="T37" fmla="*/ 20 h 153"/>
                <a:gd name="T38" fmla="*/ 39 w 135"/>
                <a:gd name="T39" fmla="*/ 31 h 153"/>
                <a:gd name="T40" fmla="*/ 26 w 135"/>
                <a:gd name="T41" fmla="*/ 63 h 153"/>
                <a:gd name="T42" fmla="*/ 111 w 135"/>
                <a:gd name="T43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53">
                  <a:moveTo>
                    <a:pt x="135" y="70"/>
                  </a:moveTo>
                  <a:lnTo>
                    <a:pt x="135" y="82"/>
                  </a:lnTo>
                  <a:lnTo>
                    <a:pt x="25" y="82"/>
                  </a:lnTo>
                  <a:cubicBezTo>
                    <a:pt x="26" y="98"/>
                    <a:pt x="31" y="111"/>
                    <a:pt x="40" y="119"/>
                  </a:cubicBezTo>
                  <a:cubicBezTo>
                    <a:pt x="49" y="128"/>
                    <a:pt x="61" y="132"/>
                    <a:pt x="77" y="132"/>
                  </a:cubicBezTo>
                  <a:cubicBezTo>
                    <a:pt x="86" y="132"/>
                    <a:pt x="95" y="131"/>
                    <a:pt x="104" y="129"/>
                  </a:cubicBezTo>
                  <a:cubicBezTo>
                    <a:pt x="112" y="127"/>
                    <a:pt x="121" y="123"/>
                    <a:pt x="129" y="119"/>
                  </a:cubicBezTo>
                  <a:lnTo>
                    <a:pt x="129" y="141"/>
                  </a:lnTo>
                  <a:cubicBezTo>
                    <a:pt x="121" y="145"/>
                    <a:pt x="112" y="148"/>
                    <a:pt x="103" y="150"/>
                  </a:cubicBezTo>
                  <a:cubicBezTo>
                    <a:pt x="94" y="152"/>
                    <a:pt x="85" y="153"/>
                    <a:pt x="75" y="153"/>
                  </a:cubicBezTo>
                  <a:cubicBezTo>
                    <a:pt x="52" y="153"/>
                    <a:pt x="34" y="146"/>
                    <a:pt x="20" y="132"/>
                  </a:cubicBezTo>
                  <a:cubicBezTo>
                    <a:pt x="7" y="119"/>
                    <a:pt x="0" y="100"/>
                    <a:pt x="0" y="77"/>
                  </a:cubicBezTo>
                  <a:cubicBezTo>
                    <a:pt x="0" y="54"/>
                    <a:pt x="6" y="35"/>
                    <a:pt x="19" y="21"/>
                  </a:cubicBezTo>
                  <a:cubicBezTo>
                    <a:pt x="32" y="7"/>
                    <a:pt x="49" y="0"/>
                    <a:pt x="71" y="0"/>
                  </a:cubicBezTo>
                  <a:cubicBezTo>
                    <a:pt x="91" y="0"/>
                    <a:pt x="106" y="6"/>
                    <a:pt x="118" y="19"/>
                  </a:cubicBezTo>
                  <a:cubicBezTo>
                    <a:pt x="129" y="31"/>
                    <a:pt x="135" y="48"/>
                    <a:pt x="135" y="70"/>
                  </a:cubicBezTo>
                  <a:close/>
                  <a:moveTo>
                    <a:pt x="111" y="63"/>
                  </a:moveTo>
                  <a:cubicBezTo>
                    <a:pt x="111" y="50"/>
                    <a:pt x="107" y="39"/>
                    <a:pt x="100" y="32"/>
                  </a:cubicBezTo>
                  <a:cubicBezTo>
                    <a:pt x="93" y="24"/>
                    <a:pt x="83" y="20"/>
                    <a:pt x="72" y="20"/>
                  </a:cubicBezTo>
                  <a:cubicBezTo>
                    <a:pt x="58" y="20"/>
                    <a:pt x="47" y="24"/>
                    <a:pt x="39" y="31"/>
                  </a:cubicBezTo>
                  <a:cubicBezTo>
                    <a:pt x="31" y="39"/>
                    <a:pt x="27" y="49"/>
                    <a:pt x="26" y="63"/>
                  </a:cubicBezTo>
                  <a:lnTo>
                    <a:pt x="11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16">
              <a:extLst>
                <a:ext uri="{FF2B5EF4-FFF2-40B4-BE49-F238E27FC236}">
                  <a16:creationId xmlns:a16="http://schemas.microsoft.com/office/drawing/2014/main" id="{74F6B2B0-54E1-4D15-B5C1-16D03FAA5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3808"/>
              <a:ext cx="32" cy="56"/>
            </a:xfrm>
            <a:custGeom>
              <a:avLst/>
              <a:gdLst>
                <a:gd name="T0" fmla="*/ 86 w 86"/>
                <a:gd name="T1" fmla="*/ 25 h 149"/>
                <a:gd name="T2" fmla="*/ 77 w 86"/>
                <a:gd name="T3" fmla="*/ 22 h 149"/>
                <a:gd name="T4" fmla="*/ 66 w 86"/>
                <a:gd name="T5" fmla="*/ 21 h 149"/>
                <a:gd name="T6" fmla="*/ 35 w 86"/>
                <a:gd name="T7" fmla="*/ 34 h 149"/>
                <a:gd name="T8" fmla="*/ 24 w 86"/>
                <a:gd name="T9" fmla="*/ 72 h 149"/>
                <a:gd name="T10" fmla="*/ 24 w 86"/>
                <a:gd name="T11" fmla="*/ 149 h 149"/>
                <a:gd name="T12" fmla="*/ 0 w 86"/>
                <a:gd name="T13" fmla="*/ 149 h 149"/>
                <a:gd name="T14" fmla="*/ 0 w 86"/>
                <a:gd name="T15" fmla="*/ 3 h 149"/>
                <a:gd name="T16" fmla="*/ 24 w 86"/>
                <a:gd name="T17" fmla="*/ 3 h 149"/>
                <a:gd name="T18" fmla="*/ 24 w 86"/>
                <a:gd name="T19" fmla="*/ 26 h 149"/>
                <a:gd name="T20" fmla="*/ 44 w 86"/>
                <a:gd name="T21" fmla="*/ 6 h 149"/>
                <a:gd name="T22" fmla="*/ 74 w 86"/>
                <a:gd name="T23" fmla="*/ 0 h 149"/>
                <a:gd name="T24" fmla="*/ 79 w 86"/>
                <a:gd name="T25" fmla="*/ 0 h 149"/>
                <a:gd name="T26" fmla="*/ 86 w 86"/>
                <a:gd name="T27" fmla="*/ 1 h 149"/>
                <a:gd name="T28" fmla="*/ 86 w 86"/>
                <a:gd name="T29" fmla="*/ 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49">
                  <a:moveTo>
                    <a:pt x="86" y="25"/>
                  </a:moveTo>
                  <a:cubicBezTo>
                    <a:pt x="83" y="24"/>
                    <a:pt x="80" y="23"/>
                    <a:pt x="77" y="22"/>
                  </a:cubicBezTo>
                  <a:cubicBezTo>
                    <a:pt x="74" y="21"/>
                    <a:pt x="70" y="21"/>
                    <a:pt x="66" y="21"/>
                  </a:cubicBezTo>
                  <a:cubicBezTo>
                    <a:pt x="53" y="21"/>
                    <a:pt x="43" y="25"/>
                    <a:pt x="35" y="34"/>
                  </a:cubicBezTo>
                  <a:cubicBezTo>
                    <a:pt x="28" y="43"/>
                    <a:pt x="24" y="56"/>
                    <a:pt x="24" y="72"/>
                  </a:cubicBezTo>
                  <a:lnTo>
                    <a:pt x="24" y="149"/>
                  </a:lnTo>
                  <a:lnTo>
                    <a:pt x="0" y="149"/>
                  </a:lnTo>
                  <a:lnTo>
                    <a:pt x="0" y="3"/>
                  </a:lnTo>
                  <a:lnTo>
                    <a:pt x="24" y="3"/>
                  </a:lnTo>
                  <a:lnTo>
                    <a:pt x="24" y="26"/>
                  </a:lnTo>
                  <a:cubicBezTo>
                    <a:pt x="29" y="17"/>
                    <a:pt x="36" y="10"/>
                    <a:pt x="44" y="6"/>
                  </a:cubicBezTo>
                  <a:cubicBezTo>
                    <a:pt x="52" y="2"/>
                    <a:pt x="62" y="0"/>
                    <a:pt x="74" y="0"/>
                  </a:cubicBezTo>
                  <a:cubicBezTo>
                    <a:pt x="75" y="0"/>
                    <a:pt x="77" y="0"/>
                    <a:pt x="79" y="0"/>
                  </a:cubicBezTo>
                  <a:cubicBezTo>
                    <a:pt x="81" y="0"/>
                    <a:pt x="83" y="0"/>
                    <a:pt x="86" y="1"/>
                  </a:cubicBezTo>
                  <a:lnTo>
                    <a:pt x="8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17">
              <a:extLst>
                <a:ext uri="{FF2B5EF4-FFF2-40B4-BE49-F238E27FC236}">
                  <a16:creationId xmlns:a16="http://schemas.microsoft.com/office/drawing/2014/main" id="{DC419CF8-4BE0-4CD2-ACFE-EE7A51365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414"/>
              <a:ext cx="212" cy="119"/>
            </a:xfrm>
            <a:custGeom>
              <a:avLst/>
              <a:gdLst>
                <a:gd name="T0" fmla="*/ 142 w 563"/>
                <a:gd name="T1" fmla="*/ 236 h 315"/>
                <a:gd name="T2" fmla="*/ 141 w 563"/>
                <a:gd name="T3" fmla="*/ 157 h 315"/>
                <a:gd name="T4" fmla="*/ 71 w 563"/>
                <a:gd name="T5" fmla="*/ 157 h 315"/>
                <a:gd name="T6" fmla="*/ 0 w 563"/>
                <a:gd name="T7" fmla="*/ 157 h 315"/>
                <a:gd name="T8" fmla="*/ 140 w 563"/>
                <a:gd name="T9" fmla="*/ 78 h 315"/>
                <a:gd name="T10" fmla="*/ 284 w 563"/>
                <a:gd name="T11" fmla="*/ 1 h 315"/>
                <a:gd name="T12" fmla="*/ 425 w 563"/>
                <a:gd name="T13" fmla="*/ 79 h 315"/>
                <a:gd name="T14" fmla="*/ 563 w 563"/>
                <a:gd name="T15" fmla="*/ 156 h 315"/>
                <a:gd name="T16" fmla="*/ 492 w 563"/>
                <a:gd name="T17" fmla="*/ 156 h 315"/>
                <a:gd name="T18" fmla="*/ 421 w 563"/>
                <a:gd name="T19" fmla="*/ 157 h 315"/>
                <a:gd name="T20" fmla="*/ 422 w 563"/>
                <a:gd name="T21" fmla="*/ 236 h 315"/>
                <a:gd name="T22" fmla="*/ 422 w 563"/>
                <a:gd name="T23" fmla="*/ 315 h 315"/>
                <a:gd name="T24" fmla="*/ 282 w 563"/>
                <a:gd name="T25" fmla="*/ 315 h 315"/>
                <a:gd name="T26" fmla="*/ 142 w 563"/>
                <a:gd name="T27" fmla="*/ 315 h 315"/>
                <a:gd name="T28" fmla="*/ 142 w 563"/>
                <a:gd name="T29" fmla="*/ 23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3" h="315">
                  <a:moveTo>
                    <a:pt x="142" y="236"/>
                  </a:moveTo>
                  <a:lnTo>
                    <a:pt x="141" y="157"/>
                  </a:lnTo>
                  <a:lnTo>
                    <a:pt x="71" y="157"/>
                  </a:lnTo>
                  <a:lnTo>
                    <a:pt x="0" y="157"/>
                  </a:lnTo>
                  <a:lnTo>
                    <a:pt x="140" y="78"/>
                  </a:lnTo>
                  <a:cubicBezTo>
                    <a:pt x="254" y="14"/>
                    <a:pt x="281" y="0"/>
                    <a:pt x="284" y="1"/>
                  </a:cubicBezTo>
                  <a:cubicBezTo>
                    <a:pt x="285" y="2"/>
                    <a:pt x="349" y="37"/>
                    <a:pt x="425" y="79"/>
                  </a:cubicBezTo>
                  <a:lnTo>
                    <a:pt x="563" y="156"/>
                  </a:lnTo>
                  <a:lnTo>
                    <a:pt x="492" y="156"/>
                  </a:lnTo>
                  <a:lnTo>
                    <a:pt x="421" y="157"/>
                  </a:lnTo>
                  <a:lnTo>
                    <a:pt x="422" y="236"/>
                  </a:lnTo>
                  <a:lnTo>
                    <a:pt x="422" y="315"/>
                  </a:lnTo>
                  <a:lnTo>
                    <a:pt x="282" y="315"/>
                  </a:lnTo>
                  <a:lnTo>
                    <a:pt x="142" y="315"/>
                  </a:lnTo>
                  <a:lnTo>
                    <a:pt x="142" y="236"/>
                  </a:lnTo>
                  <a:close/>
                </a:path>
              </a:pathLst>
            </a:custGeom>
            <a:solidFill>
              <a:srgbClr val="1B0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18">
              <a:extLst>
                <a:ext uri="{FF2B5EF4-FFF2-40B4-BE49-F238E27FC236}">
                  <a16:creationId xmlns:a16="http://schemas.microsoft.com/office/drawing/2014/main" id="{A03BD0E0-0609-4303-9B3E-A8D905FCD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523"/>
              <a:ext cx="212" cy="119"/>
            </a:xfrm>
            <a:custGeom>
              <a:avLst/>
              <a:gdLst>
                <a:gd name="T0" fmla="*/ 422 w 563"/>
                <a:gd name="T1" fmla="*/ 79 h 315"/>
                <a:gd name="T2" fmla="*/ 422 w 563"/>
                <a:gd name="T3" fmla="*/ 158 h 315"/>
                <a:gd name="T4" fmla="*/ 493 w 563"/>
                <a:gd name="T5" fmla="*/ 158 h 315"/>
                <a:gd name="T6" fmla="*/ 563 w 563"/>
                <a:gd name="T7" fmla="*/ 159 h 315"/>
                <a:gd name="T8" fmla="*/ 423 w 563"/>
                <a:gd name="T9" fmla="*/ 237 h 315"/>
                <a:gd name="T10" fmla="*/ 280 w 563"/>
                <a:gd name="T11" fmla="*/ 314 h 315"/>
                <a:gd name="T12" fmla="*/ 138 w 563"/>
                <a:gd name="T13" fmla="*/ 236 h 315"/>
                <a:gd name="T14" fmla="*/ 0 w 563"/>
                <a:gd name="T15" fmla="*/ 159 h 315"/>
                <a:gd name="T16" fmla="*/ 71 w 563"/>
                <a:gd name="T17" fmla="*/ 159 h 315"/>
                <a:gd name="T18" fmla="*/ 142 w 563"/>
                <a:gd name="T19" fmla="*/ 158 h 315"/>
                <a:gd name="T20" fmla="*/ 142 w 563"/>
                <a:gd name="T21" fmla="*/ 79 h 315"/>
                <a:gd name="T22" fmla="*/ 141 w 563"/>
                <a:gd name="T23" fmla="*/ 0 h 315"/>
                <a:gd name="T24" fmla="*/ 281 w 563"/>
                <a:gd name="T25" fmla="*/ 0 h 315"/>
                <a:gd name="T26" fmla="*/ 421 w 563"/>
                <a:gd name="T27" fmla="*/ 0 h 315"/>
                <a:gd name="T28" fmla="*/ 422 w 563"/>
                <a:gd name="T29" fmla="*/ 7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3" h="315">
                  <a:moveTo>
                    <a:pt x="422" y="79"/>
                  </a:moveTo>
                  <a:lnTo>
                    <a:pt x="422" y="158"/>
                  </a:lnTo>
                  <a:lnTo>
                    <a:pt x="493" y="158"/>
                  </a:lnTo>
                  <a:lnTo>
                    <a:pt x="563" y="159"/>
                  </a:lnTo>
                  <a:lnTo>
                    <a:pt x="423" y="237"/>
                  </a:lnTo>
                  <a:cubicBezTo>
                    <a:pt x="309" y="301"/>
                    <a:pt x="283" y="315"/>
                    <a:pt x="280" y="314"/>
                  </a:cubicBezTo>
                  <a:cubicBezTo>
                    <a:pt x="278" y="313"/>
                    <a:pt x="214" y="278"/>
                    <a:pt x="138" y="236"/>
                  </a:cubicBezTo>
                  <a:lnTo>
                    <a:pt x="0" y="159"/>
                  </a:lnTo>
                  <a:lnTo>
                    <a:pt x="71" y="159"/>
                  </a:lnTo>
                  <a:lnTo>
                    <a:pt x="142" y="158"/>
                  </a:lnTo>
                  <a:lnTo>
                    <a:pt x="142" y="79"/>
                  </a:lnTo>
                  <a:lnTo>
                    <a:pt x="141" y="0"/>
                  </a:lnTo>
                  <a:lnTo>
                    <a:pt x="281" y="0"/>
                  </a:lnTo>
                  <a:lnTo>
                    <a:pt x="421" y="0"/>
                  </a:lnTo>
                  <a:lnTo>
                    <a:pt x="422" y="79"/>
                  </a:lnTo>
                  <a:close/>
                </a:path>
              </a:pathLst>
            </a:custGeom>
            <a:solidFill>
              <a:srgbClr val="1B0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19">
              <a:extLst>
                <a:ext uri="{FF2B5EF4-FFF2-40B4-BE49-F238E27FC236}">
                  <a16:creationId xmlns:a16="http://schemas.microsoft.com/office/drawing/2014/main" id="{7DE24040-0DA7-4CDE-823D-8CE0A6A7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" y="2836"/>
              <a:ext cx="1002" cy="495"/>
            </a:xfrm>
            <a:custGeom>
              <a:avLst/>
              <a:gdLst>
                <a:gd name="T0" fmla="*/ 51 w 2661"/>
                <a:gd name="T1" fmla="*/ 0 h 1313"/>
                <a:gd name="T2" fmla="*/ 2611 w 2661"/>
                <a:gd name="T3" fmla="*/ 0 h 1313"/>
                <a:gd name="T4" fmla="*/ 2661 w 2661"/>
                <a:gd name="T5" fmla="*/ 51 h 1313"/>
                <a:gd name="T6" fmla="*/ 2661 w 2661"/>
                <a:gd name="T7" fmla="*/ 1263 h 1313"/>
                <a:gd name="T8" fmla="*/ 2611 w 2661"/>
                <a:gd name="T9" fmla="*/ 1313 h 1313"/>
                <a:gd name="T10" fmla="*/ 51 w 2661"/>
                <a:gd name="T11" fmla="*/ 1313 h 1313"/>
                <a:gd name="T12" fmla="*/ 0 w 2661"/>
                <a:gd name="T13" fmla="*/ 1263 h 1313"/>
                <a:gd name="T14" fmla="*/ 0 w 2661"/>
                <a:gd name="T15" fmla="*/ 51 h 1313"/>
                <a:gd name="T16" fmla="*/ 51 w 2661"/>
                <a:gd name="T17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1" h="1313">
                  <a:moveTo>
                    <a:pt x="51" y="0"/>
                  </a:moveTo>
                  <a:lnTo>
                    <a:pt x="2611" y="0"/>
                  </a:lnTo>
                  <a:cubicBezTo>
                    <a:pt x="2639" y="0"/>
                    <a:pt x="2661" y="23"/>
                    <a:pt x="2661" y="51"/>
                  </a:cubicBezTo>
                  <a:lnTo>
                    <a:pt x="2661" y="1263"/>
                  </a:lnTo>
                  <a:cubicBezTo>
                    <a:pt x="2661" y="1291"/>
                    <a:pt x="2639" y="1313"/>
                    <a:pt x="2611" y="1313"/>
                  </a:cubicBezTo>
                  <a:lnTo>
                    <a:pt x="51" y="1313"/>
                  </a:lnTo>
                  <a:cubicBezTo>
                    <a:pt x="23" y="1313"/>
                    <a:pt x="0" y="1291"/>
                    <a:pt x="0" y="1263"/>
                  </a:cubicBezTo>
                  <a:lnTo>
                    <a:pt x="0" y="51"/>
                  </a:lnTo>
                  <a:cubicBezTo>
                    <a:pt x="0" y="23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0">
              <a:extLst>
                <a:ext uri="{FF2B5EF4-FFF2-40B4-BE49-F238E27FC236}">
                  <a16:creationId xmlns:a16="http://schemas.microsoft.com/office/drawing/2014/main" id="{85F4B589-5D62-4BA6-9ED1-9CA6CCF11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2926"/>
              <a:ext cx="44" cy="64"/>
            </a:xfrm>
            <a:custGeom>
              <a:avLst/>
              <a:gdLst>
                <a:gd name="T0" fmla="*/ 106 w 116"/>
                <a:gd name="T1" fmla="*/ 8 h 170"/>
                <a:gd name="T2" fmla="*/ 106 w 116"/>
                <a:gd name="T3" fmla="*/ 30 h 170"/>
                <a:gd name="T4" fmla="*/ 82 w 116"/>
                <a:gd name="T5" fmla="*/ 21 h 170"/>
                <a:gd name="T6" fmla="*/ 60 w 116"/>
                <a:gd name="T7" fmla="*/ 18 h 170"/>
                <a:gd name="T8" fmla="*/ 32 w 116"/>
                <a:gd name="T9" fmla="*/ 25 h 170"/>
                <a:gd name="T10" fmla="*/ 22 w 116"/>
                <a:gd name="T11" fmla="*/ 45 h 170"/>
                <a:gd name="T12" fmla="*/ 29 w 116"/>
                <a:gd name="T13" fmla="*/ 62 h 170"/>
                <a:gd name="T14" fmla="*/ 54 w 116"/>
                <a:gd name="T15" fmla="*/ 70 h 170"/>
                <a:gd name="T16" fmla="*/ 67 w 116"/>
                <a:gd name="T17" fmla="*/ 73 h 170"/>
                <a:gd name="T18" fmla="*/ 104 w 116"/>
                <a:gd name="T19" fmla="*/ 90 h 170"/>
                <a:gd name="T20" fmla="*/ 116 w 116"/>
                <a:gd name="T21" fmla="*/ 122 h 170"/>
                <a:gd name="T22" fmla="*/ 100 w 116"/>
                <a:gd name="T23" fmla="*/ 158 h 170"/>
                <a:gd name="T24" fmla="*/ 53 w 116"/>
                <a:gd name="T25" fmla="*/ 170 h 170"/>
                <a:gd name="T26" fmla="*/ 28 w 116"/>
                <a:gd name="T27" fmla="*/ 168 h 170"/>
                <a:gd name="T28" fmla="*/ 1 w 116"/>
                <a:gd name="T29" fmla="*/ 160 h 170"/>
                <a:gd name="T30" fmla="*/ 1 w 116"/>
                <a:gd name="T31" fmla="*/ 137 h 170"/>
                <a:gd name="T32" fmla="*/ 27 w 116"/>
                <a:gd name="T33" fmla="*/ 148 h 170"/>
                <a:gd name="T34" fmla="*/ 53 w 116"/>
                <a:gd name="T35" fmla="*/ 152 h 170"/>
                <a:gd name="T36" fmla="*/ 82 w 116"/>
                <a:gd name="T37" fmla="*/ 145 h 170"/>
                <a:gd name="T38" fmla="*/ 92 w 116"/>
                <a:gd name="T39" fmla="*/ 123 h 170"/>
                <a:gd name="T40" fmla="*/ 85 w 116"/>
                <a:gd name="T41" fmla="*/ 105 h 170"/>
                <a:gd name="T42" fmla="*/ 61 w 116"/>
                <a:gd name="T43" fmla="*/ 94 h 170"/>
                <a:gd name="T44" fmla="*/ 47 w 116"/>
                <a:gd name="T45" fmla="*/ 92 h 170"/>
                <a:gd name="T46" fmla="*/ 11 w 116"/>
                <a:gd name="T47" fmla="*/ 76 h 170"/>
                <a:gd name="T48" fmla="*/ 0 w 116"/>
                <a:gd name="T49" fmla="*/ 47 h 170"/>
                <a:gd name="T50" fmla="*/ 15 w 116"/>
                <a:gd name="T51" fmla="*/ 13 h 170"/>
                <a:gd name="T52" fmla="*/ 58 w 116"/>
                <a:gd name="T53" fmla="*/ 0 h 170"/>
                <a:gd name="T54" fmla="*/ 81 w 116"/>
                <a:gd name="T55" fmla="*/ 2 h 170"/>
                <a:gd name="T56" fmla="*/ 106 w 116"/>
                <a:gd name="T57" fmla="*/ 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70">
                  <a:moveTo>
                    <a:pt x="106" y="8"/>
                  </a:moveTo>
                  <a:lnTo>
                    <a:pt x="106" y="30"/>
                  </a:lnTo>
                  <a:cubicBezTo>
                    <a:pt x="97" y="26"/>
                    <a:pt x="89" y="23"/>
                    <a:pt x="82" y="21"/>
                  </a:cubicBezTo>
                  <a:cubicBezTo>
                    <a:pt x="74" y="19"/>
                    <a:pt x="67" y="18"/>
                    <a:pt x="60" y="18"/>
                  </a:cubicBezTo>
                  <a:cubicBezTo>
                    <a:pt x="48" y="18"/>
                    <a:pt x="39" y="20"/>
                    <a:pt x="32" y="25"/>
                  </a:cubicBezTo>
                  <a:cubicBezTo>
                    <a:pt x="26" y="30"/>
                    <a:pt x="22" y="36"/>
                    <a:pt x="22" y="45"/>
                  </a:cubicBezTo>
                  <a:cubicBezTo>
                    <a:pt x="22" y="52"/>
                    <a:pt x="25" y="58"/>
                    <a:pt x="29" y="62"/>
                  </a:cubicBezTo>
                  <a:cubicBezTo>
                    <a:pt x="33" y="65"/>
                    <a:pt x="42" y="68"/>
                    <a:pt x="54" y="70"/>
                  </a:cubicBezTo>
                  <a:lnTo>
                    <a:pt x="67" y="73"/>
                  </a:lnTo>
                  <a:cubicBezTo>
                    <a:pt x="84" y="76"/>
                    <a:pt x="96" y="82"/>
                    <a:pt x="104" y="90"/>
                  </a:cubicBezTo>
                  <a:cubicBezTo>
                    <a:pt x="112" y="98"/>
                    <a:pt x="116" y="108"/>
                    <a:pt x="116" y="122"/>
                  </a:cubicBezTo>
                  <a:cubicBezTo>
                    <a:pt x="116" y="138"/>
                    <a:pt x="110" y="150"/>
                    <a:pt x="100" y="158"/>
                  </a:cubicBezTo>
                  <a:cubicBezTo>
                    <a:pt x="89" y="166"/>
                    <a:pt x="73" y="170"/>
                    <a:pt x="53" y="170"/>
                  </a:cubicBezTo>
                  <a:cubicBezTo>
                    <a:pt x="45" y="170"/>
                    <a:pt x="37" y="169"/>
                    <a:pt x="28" y="168"/>
                  </a:cubicBezTo>
                  <a:cubicBezTo>
                    <a:pt x="19" y="166"/>
                    <a:pt x="10" y="163"/>
                    <a:pt x="1" y="160"/>
                  </a:cubicBezTo>
                  <a:lnTo>
                    <a:pt x="1" y="137"/>
                  </a:lnTo>
                  <a:cubicBezTo>
                    <a:pt x="10" y="142"/>
                    <a:pt x="19" y="146"/>
                    <a:pt x="27" y="148"/>
                  </a:cubicBezTo>
                  <a:cubicBezTo>
                    <a:pt x="36" y="151"/>
                    <a:pt x="44" y="152"/>
                    <a:pt x="53" y="152"/>
                  </a:cubicBezTo>
                  <a:cubicBezTo>
                    <a:pt x="65" y="152"/>
                    <a:pt x="75" y="150"/>
                    <a:pt x="82" y="145"/>
                  </a:cubicBezTo>
                  <a:cubicBezTo>
                    <a:pt x="89" y="140"/>
                    <a:pt x="92" y="133"/>
                    <a:pt x="92" y="123"/>
                  </a:cubicBezTo>
                  <a:cubicBezTo>
                    <a:pt x="92" y="115"/>
                    <a:pt x="90" y="109"/>
                    <a:pt x="85" y="105"/>
                  </a:cubicBezTo>
                  <a:cubicBezTo>
                    <a:pt x="80" y="100"/>
                    <a:pt x="72" y="97"/>
                    <a:pt x="61" y="94"/>
                  </a:cubicBezTo>
                  <a:lnTo>
                    <a:pt x="47" y="92"/>
                  </a:lnTo>
                  <a:cubicBezTo>
                    <a:pt x="31" y="88"/>
                    <a:pt x="19" y="83"/>
                    <a:pt x="11" y="76"/>
                  </a:cubicBezTo>
                  <a:cubicBezTo>
                    <a:pt x="4" y="69"/>
                    <a:pt x="0" y="59"/>
                    <a:pt x="0" y="47"/>
                  </a:cubicBezTo>
                  <a:cubicBezTo>
                    <a:pt x="0" y="32"/>
                    <a:pt x="5" y="21"/>
                    <a:pt x="15" y="13"/>
                  </a:cubicBezTo>
                  <a:cubicBezTo>
                    <a:pt x="26" y="4"/>
                    <a:pt x="40" y="0"/>
                    <a:pt x="58" y="0"/>
                  </a:cubicBezTo>
                  <a:cubicBezTo>
                    <a:pt x="65" y="0"/>
                    <a:pt x="73" y="1"/>
                    <a:pt x="81" y="2"/>
                  </a:cubicBezTo>
                  <a:cubicBezTo>
                    <a:pt x="89" y="4"/>
                    <a:pt x="97" y="6"/>
                    <a:pt x="106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1">
              <a:extLst>
                <a:ext uri="{FF2B5EF4-FFF2-40B4-BE49-F238E27FC236}">
                  <a16:creationId xmlns:a16="http://schemas.microsoft.com/office/drawing/2014/main" id="{D38716E5-E429-4563-8EAE-A1DCBA37E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" y="2941"/>
              <a:ext cx="37" cy="49"/>
            </a:xfrm>
            <a:custGeom>
              <a:avLst/>
              <a:gdLst>
                <a:gd name="T0" fmla="*/ 97 w 97"/>
                <a:gd name="T1" fmla="*/ 8 h 129"/>
                <a:gd name="T2" fmla="*/ 97 w 97"/>
                <a:gd name="T3" fmla="*/ 27 h 129"/>
                <a:gd name="T4" fmla="*/ 80 w 97"/>
                <a:gd name="T5" fmla="*/ 20 h 129"/>
                <a:gd name="T6" fmla="*/ 62 w 97"/>
                <a:gd name="T7" fmla="*/ 17 h 129"/>
                <a:gd name="T8" fmla="*/ 32 w 97"/>
                <a:gd name="T9" fmla="*/ 30 h 129"/>
                <a:gd name="T10" fmla="*/ 21 w 97"/>
                <a:gd name="T11" fmla="*/ 65 h 129"/>
                <a:gd name="T12" fmla="*/ 32 w 97"/>
                <a:gd name="T13" fmla="*/ 100 h 129"/>
                <a:gd name="T14" fmla="*/ 62 w 97"/>
                <a:gd name="T15" fmla="*/ 112 h 129"/>
                <a:gd name="T16" fmla="*/ 80 w 97"/>
                <a:gd name="T17" fmla="*/ 110 h 129"/>
                <a:gd name="T18" fmla="*/ 97 w 97"/>
                <a:gd name="T19" fmla="*/ 103 h 129"/>
                <a:gd name="T20" fmla="*/ 97 w 97"/>
                <a:gd name="T21" fmla="*/ 121 h 129"/>
                <a:gd name="T22" fmla="*/ 79 w 97"/>
                <a:gd name="T23" fmla="*/ 127 h 129"/>
                <a:gd name="T24" fmla="*/ 60 w 97"/>
                <a:gd name="T25" fmla="*/ 129 h 129"/>
                <a:gd name="T26" fmla="*/ 16 w 97"/>
                <a:gd name="T27" fmla="*/ 112 h 129"/>
                <a:gd name="T28" fmla="*/ 0 w 97"/>
                <a:gd name="T29" fmla="*/ 65 h 129"/>
                <a:gd name="T30" fmla="*/ 16 w 97"/>
                <a:gd name="T31" fmla="*/ 17 h 129"/>
                <a:gd name="T32" fmla="*/ 61 w 97"/>
                <a:gd name="T33" fmla="*/ 0 h 129"/>
                <a:gd name="T34" fmla="*/ 80 w 97"/>
                <a:gd name="T35" fmla="*/ 2 h 129"/>
                <a:gd name="T36" fmla="*/ 97 w 97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29">
                  <a:moveTo>
                    <a:pt x="97" y="8"/>
                  </a:moveTo>
                  <a:lnTo>
                    <a:pt x="97" y="27"/>
                  </a:lnTo>
                  <a:cubicBezTo>
                    <a:pt x="91" y="23"/>
                    <a:pt x="85" y="21"/>
                    <a:pt x="80" y="20"/>
                  </a:cubicBezTo>
                  <a:cubicBezTo>
                    <a:pt x="74" y="18"/>
                    <a:pt x="68" y="17"/>
                    <a:pt x="62" y="17"/>
                  </a:cubicBezTo>
                  <a:cubicBezTo>
                    <a:pt x="49" y="17"/>
                    <a:pt x="39" y="21"/>
                    <a:pt x="32" y="30"/>
                  </a:cubicBezTo>
                  <a:cubicBezTo>
                    <a:pt x="25" y="38"/>
                    <a:pt x="21" y="50"/>
                    <a:pt x="21" y="65"/>
                  </a:cubicBezTo>
                  <a:cubicBezTo>
                    <a:pt x="21" y="80"/>
                    <a:pt x="25" y="91"/>
                    <a:pt x="32" y="100"/>
                  </a:cubicBezTo>
                  <a:cubicBezTo>
                    <a:pt x="39" y="108"/>
                    <a:pt x="49" y="112"/>
                    <a:pt x="62" y="112"/>
                  </a:cubicBezTo>
                  <a:cubicBezTo>
                    <a:pt x="68" y="112"/>
                    <a:pt x="74" y="111"/>
                    <a:pt x="80" y="110"/>
                  </a:cubicBezTo>
                  <a:cubicBezTo>
                    <a:pt x="85" y="108"/>
                    <a:pt x="91" y="106"/>
                    <a:pt x="97" y="103"/>
                  </a:cubicBezTo>
                  <a:lnTo>
                    <a:pt x="97" y="121"/>
                  </a:lnTo>
                  <a:cubicBezTo>
                    <a:pt x="91" y="124"/>
                    <a:pt x="85" y="126"/>
                    <a:pt x="79" y="127"/>
                  </a:cubicBezTo>
                  <a:cubicBezTo>
                    <a:pt x="73" y="129"/>
                    <a:pt x="67" y="129"/>
                    <a:pt x="60" y="129"/>
                  </a:cubicBezTo>
                  <a:cubicBezTo>
                    <a:pt x="42" y="129"/>
                    <a:pt x="27" y="123"/>
                    <a:pt x="16" y="112"/>
                  </a:cubicBezTo>
                  <a:cubicBezTo>
                    <a:pt x="5" y="100"/>
                    <a:pt x="0" y="84"/>
                    <a:pt x="0" y="65"/>
                  </a:cubicBezTo>
                  <a:cubicBezTo>
                    <a:pt x="0" y="45"/>
                    <a:pt x="5" y="29"/>
                    <a:pt x="16" y="17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3"/>
                    <a:pt x="91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22">
              <a:extLst>
                <a:ext uri="{FF2B5EF4-FFF2-40B4-BE49-F238E27FC236}">
                  <a16:creationId xmlns:a16="http://schemas.microsoft.com/office/drawing/2014/main" id="{3BDC816D-BA68-40A3-9DD2-2CA5AABD8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0" y="2941"/>
              <a:ext cx="42" cy="49"/>
            </a:xfrm>
            <a:custGeom>
              <a:avLst/>
              <a:gdLst>
                <a:gd name="T0" fmla="*/ 57 w 113"/>
                <a:gd name="T1" fmla="*/ 17 h 129"/>
                <a:gd name="T2" fmla="*/ 31 w 113"/>
                <a:gd name="T3" fmla="*/ 30 h 129"/>
                <a:gd name="T4" fmla="*/ 22 w 113"/>
                <a:gd name="T5" fmla="*/ 65 h 129"/>
                <a:gd name="T6" fmla="*/ 31 w 113"/>
                <a:gd name="T7" fmla="*/ 99 h 129"/>
                <a:gd name="T8" fmla="*/ 57 w 113"/>
                <a:gd name="T9" fmla="*/ 112 h 129"/>
                <a:gd name="T10" fmla="*/ 82 w 113"/>
                <a:gd name="T11" fmla="*/ 99 h 129"/>
                <a:gd name="T12" fmla="*/ 92 w 113"/>
                <a:gd name="T13" fmla="*/ 65 h 129"/>
                <a:gd name="T14" fmla="*/ 82 w 113"/>
                <a:gd name="T15" fmla="*/ 30 h 129"/>
                <a:gd name="T16" fmla="*/ 57 w 113"/>
                <a:gd name="T17" fmla="*/ 17 h 129"/>
                <a:gd name="T18" fmla="*/ 57 w 113"/>
                <a:gd name="T19" fmla="*/ 0 h 129"/>
                <a:gd name="T20" fmla="*/ 98 w 113"/>
                <a:gd name="T21" fmla="*/ 17 h 129"/>
                <a:gd name="T22" fmla="*/ 113 w 113"/>
                <a:gd name="T23" fmla="*/ 65 h 129"/>
                <a:gd name="T24" fmla="*/ 98 w 113"/>
                <a:gd name="T25" fmla="*/ 112 h 129"/>
                <a:gd name="T26" fmla="*/ 57 w 113"/>
                <a:gd name="T27" fmla="*/ 129 h 129"/>
                <a:gd name="T28" fmla="*/ 15 w 113"/>
                <a:gd name="T29" fmla="*/ 112 h 129"/>
                <a:gd name="T30" fmla="*/ 0 w 113"/>
                <a:gd name="T31" fmla="*/ 65 h 129"/>
                <a:gd name="T32" fmla="*/ 15 w 113"/>
                <a:gd name="T33" fmla="*/ 17 h 129"/>
                <a:gd name="T34" fmla="*/ 57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7" y="17"/>
                  </a:moveTo>
                  <a:cubicBezTo>
                    <a:pt x="46" y="17"/>
                    <a:pt x="37" y="21"/>
                    <a:pt x="31" y="30"/>
                  </a:cubicBezTo>
                  <a:cubicBezTo>
                    <a:pt x="25" y="38"/>
                    <a:pt x="22" y="50"/>
                    <a:pt x="22" y="65"/>
                  </a:cubicBezTo>
                  <a:cubicBezTo>
                    <a:pt x="22" y="79"/>
                    <a:pt x="25" y="91"/>
                    <a:pt x="31" y="99"/>
                  </a:cubicBezTo>
                  <a:cubicBezTo>
                    <a:pt x="37" y="108"/>
                    <a:pt x="46" y="112"/>
                    <a:pt x="57" y="112"/>
                  </a:cubicBezTo>
                  <a:cubicBezTo>
                    <a:pt x="68" y="112"/>
                    <a:pt x="76" y="108"/>
                    <a:pt x="82" y="99"/>
                  </a:cubicBezTo>
                  <a:cubicBezTo>
                    <a:pt x="89" y="91"/>
                    <a:pt x="92" y="79"/>
                    <a:pt x="92" y="65"/>
                  </a:cubicBezTo>
                  <a:cubicBezTo>
                    <a:pt x="92" y="50"/>
                    <a:pt x="89" y="39"/>
                    <a:pt x="82" y="30"/>
                  </a:cubicBezTo>
                  <a:cubicBezTo>
                    <a:pt x="76" y="21"/>
                    <a:pt x="68" y="17"/>
                    <a:pt x="57" y="17"/>
                  </a:cubicBezTo>
                  <a:close/>
                  <a:moveTo>
                    <a:pt x="57" y="0"/>
                  </a:moveTo>
                  <a:cubicBezTo>
                    <a:pt x="74" y="0"/>
                    <a:pt x="88" y="6"/>
                    <a:pt x="98" y="17"/>
                  </a:cubicBezTo>
                  <a:cubicBezTo>
                    <a:pt x="108" y="29"/>
                    <a:pt x="113" y="44"/>
                    <a:pt x="113" y="65"/>
                  </a:cubicBezTo>
                  <a:cubicBezTo>
                    <a:pt x="113" y="85"/>
                    <a:pt x="108" y="101"/>
                    <a:pt x="98" y="112"/>
                  </a:cubicBezTo>
                  <a:cubicBezTo>
                    <a:pt x="88" y="124"/>
                    <a:pt x="74" y="129"/>
                    <a:pt x="57" y="129"/>
                  </a:cubicBezTo>
                  <a:cubicBezTo>
                    <a:pt x="39" y="129"/>
                    <a:pt x="25" y="124"/>
                    <a:pt x="15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4"/>
                    <a:pt x="5" y="29"/>
                    <a:pt x="15" y="17"/>
                  </a:cubicBezTo>
                  <a:cubicBezTo>
                    <a:pt x="25" y="6"/>
                    <a:pt x="39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23">
              <a:extLst>
                <a:ext uri="{FF2B5EF4-FFF2-40B4-BE49-F238E27FC236}">
                  <a16:creationId xmlns:a16="http://schemas.microsoft.com/office/drawing/2014/main" id="{21714FF7-706C-48EB-9D76-B88FB21A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2941"/>
              <a:ext cx="27" cy="48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6 h 126"/>
                <a:gd name="T22" fmla="*/ 62 w 72"/>
                <a:gd name="T23" fmla="*/ 0 h 126"/>
                <a:gd name="T24" fmla="*/ 66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7" y="20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4" y="18"/>
                    <a:pt x="36" y="22"/>
                    <a:pt x="29" y="29"/>
                  </a:cubicBezTo>
                  <a:cubicBezTo>
                    <a:pt x="23" y="37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0" y="9"/>
                    <a:pt x="37" y="6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3" y="0"/>
                    <a:pt x="65" y="0"/>
                    <a:pt x="66" y="0"/>
                  </a:cubicBezTo>
                  <a:cubicBezTo>
                    <a:pt x="68" y="1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24">
              <a:extLst>
                <a:ext uri="{FF2B5EF4-FFF2-40B4-BE49-F238E27FC236}">
                  <a16:creationId xmlns:a16="http://schemas.microsoft.com/office/drawing/2014/main" id="{8DA686BF-103B-42EE-B308-8072F7760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4" y="2941"/>
              <a:ext cx="44" cy="49"/>
            </a:xfrm>
            <a:custGeom>
              <a:avLst/>
              <a:gdLst>
                <a:gd name="T0" fmla="*/ 115 w 115"/>
                <a:gd name="T1" fmla="*/ 59 h 129"/>
                <a:gd name="T2" fmla="*/ 115 w 115"/>
                <a:gd name="T3" fmla="*/ 69 h 129"/>
                <a:gd name="T4" fmla="*/ 22 w 115"/>
                <a:gd name="T5" fmla="*/ 69 h 129"/>
                <a:gd name="T6" fmla="*/ 34 w 115"/>
                <a:gd name="T7" fmla="*/ 101 h 129"/>
                <a:gd name="T8" fmla="*/ 66 w 115"/>
                <a:gd name="T9" fmla="*/ 112 h 129"/>
                <a:gd name="T10" fmla="*/ 88 w 115"/>
                <a:gd name="T11" fmla="*/ 109 h 129"/>
                <a:gd name="T12" fmla="*/ 110 w 115"/>
                <a:gd name="T13" fmla="*/ 101 h 129"/>
                <a:gd name="T14" fmla="*/ 110 w 115"/>
                <a:gd name="T15" fmla="*/ 120 h 129"/>
                <a:gd name="T16" fmla="*/ 88 w 115"/>
                <a:gd name="T17" fmla="*/ 127 h 129"/>
                <a:gd name="T18" fmla="*/ 64 w 115"/>
                <a:gd name="T19" fmla="*/ 129 h 129"/>
                <a:gd name="T20" fmla="*/ 18 w 115"/>
                <a:gd name="T21" fmla="*/ 112 h 129"/>
                <a:gd name="T22" fmla="*/ 0 w 115"/>
                <a:gd name="T23" fmla="*/ 66 h 129"/>
                <a:gd name="T24" fmla="*/ 17 w 115"/>
                <a:gd name="T25" fmla="*/ 18 h 129"/>
                <a:gd name="T26" fmla="*/ 61 w 115"/>
                <a:gd name="T27" fmla="*/ 0 h 129"/>
                <a:gd name="T28" fmla="*/ 100 w 115"/>
                <a:gd name="T29" fmla="*/ 16 h 129"/>
                <a:gd name="T30" fmla="*/ 115 w 115"/>
                <a:gd name="T31" fmla="*/ 59 h 129"/>
                <a:gd name="T32" fmla="*/ 94 w 115"/>
                <a:gd name="T33" fmla="*/ 54 h 129"/>
                <a:gd name="T34" fmla="*/ 85 w 115"/>
                <a:gd name="T35" fmla="*/ 27 h 129"/>
                <a:gd name="T36" fmla="*/ 61 w 115"/>
                <a:gd name="T37" fmla="*/ 17 h 129"/>
                <a:gd name="T38" fmla="*/ 34 w 115"/>
                <a:gd name="T39" fmla="*/ 27 h 129"/>
                <a:gd name="T40" fmla="*/ 22 w 115"/>
                <a:gd name="T41" fmla="*/ 54 h 129"/>
                <a:gd name="T42" fmla="*/ 94 w 115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29">
                  <a:moveTo>
                    <a:pt x="115" y="59"/>
                  </a:moveTo>
                  <a:lnTo>
                    <a:pt x="115" y="69"/>
                  </a:lnTo>
                  <a:lnTo>
                    <a:pt x="22" y="69"/>
                  </a:lnTo>
                  <a:cubicBezTo>
                    <a:pt x="22" y="83"/>
                    <a:pt x="27" y="94"/>
                    <a:pt x="34" y="101"/>
                  </a:cubicBezTo>
                  <a:cubicBezTo>
                    <a:pt x="42" y="108"/>
                    <a:pt x="52" y="112"/>
                    <a:pt x="66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3" y="104"/>
                    <a:pt x="110" y="101"/>
                  </a:cubicBezTo>
                  <a:lnTo>
                    <a:pt x="110" y="120"/>
                  </a:lnTo>
                  <a:cubicBezTo>
                    <a:pt x="103" y="123"/>
                    <a:pt x="95" y="125"/>
                    <a:pt x="88" y="127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5" y="129"/>
                    <a:pt x="29" y="124"/>
                    <a:pt x="18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6" y="30"/>
                    <a:pt x="17" y="18"/>
                  </a:cubicBezTo>
                  <a:cubicBezTo>
                    <a:pt x="28" y="6"/>
                    <a:pt x="42" y="0"/>
                    <a:pt x="61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10" y="27"/>
                    <a:pt x="115" y="41"/>
                    <a:pt x="115" y="59"/>
                  </a:cubicBezTo>
                  <a:close/>
                  <a:moveTo>
                    <a:pt x="94" y="54"/>
                  </a:moveTo>
                  <a:cubicBezTo>
                    <a:pt x="94" y="42"/>
                    <a:pt x="91" y="34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50" y="17"/>
                    <a:pt x="41" y="20"/>
                    <a:pt x="34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25">
              <a:extLst>
                <a:ext uri="{FF2B5EF4-FFF2-40B4-BE49-F238E27FC236}">
                  <a16:creationId xmlns:a16="http://schemas.microsoft.com/office/drawing/2014/main" id="{84DD191F-E40B-425A-A31A-8C8B9DC1A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0" y="2924"/>
              <a:ext cx="41" cy="66"/>
            </a:xfrm>
            <a:custGeom>
              <a:avLst/>
              <a:gdLst>
                <a:gd name="T0" fmla="*/ 89 w 110"/>
                <a:gd name="T1" fmla="*/ 110 h 174"/>
                <a:gd name="T2" fmla="*/ 80 w 110"/>
                <a:gd name="T3" fmla="*/ 75 h 174"/>
                <a:gd name="T4" fmla="*/ 55 w 110"/>
                <a:gd name="T5" fmla="*/ 62 h 174"/>
                <a:gd name="T6" fmla="*/ 29 w 110"/>
                <a:gd name="T7" fmla="*/ 75 h 174"/>
                <a:gd name="T8" fmla="*/ 20 w 110"/>
                <a:gd name="T9" fmla="*/ 110 h 174"/>
                <a:gd name="T10" fmla="*/ 29 w 110"/>
                <a:gd name="T11" fmla="*/ 145 h 174"/>
                <a:gd name="T12" fmla="*/ 55 w 110"/>
                <a:gd name="T13" fmla="*/ 157 h 174"/>
                <a:gd name="T14" fmla="*/ 80 w 110"/>
                <a:gd name="T15" fmla="*/ 145 h 174"/>
                <a:gd name="T16" fmla="*/ 89 w 110"/>
                <a:gd name="T17" fmla="*/ 110 h 174"/>
                <a:gd name="T18" fmla="*/ 20 w 110"/>
                <a:gd name="T19" fmla="*/ 67 h 174"/>
                <a:gd name="T20" fmla="*/ 36 w 110"/>
                <a:gd name="T21" fmla="*/ 50 h 174"/>
                <a:gd name="T22" fmla="*/ 60 w 110"/>
                <a:gd name="T23" fmla="*/ 45 h 174"/>
                <a:gd name="T24" fmla="*/ 96 w 110"/>
                <a:gd name="T25" fmla="*/ 63 h 174"/>
                <a:gd name="T26" fmla="*/ 110 w 110"/>
                <a:gd name="T27" fmla="*/ 110 h 174"/>
                <a:gd name="T28" fmla="*/ 96 w 110"/>
                <a:gd name="T29" fmla="*/ 156 h 174"/>
                <a:gd name="T30" fmla="*/ 60 w 110"/>
                <a:gd name="T31" fmla="*/ 174 h 174"/>
                <a:gd name="T32" fmla="*/ 36 w 110"/>
                <a:gd name="T33" fmla="*/ 169 h 174"/>
                <a:gd name="T34" fmla="*/ 20 w 110"/>
                <a:gd name="T35" fmla="*/ 153 h 174"/>
                <a:gd name="T36" fmla="*/ 20 w 110"/>
                <a:gd name="T37" fmla="*/ 171 h 174"/>
                <a:gd name="T38" fmla="*/ 0 w 110"/>
                <a:gd name="T39" fmla="*/ 171 h 174"/>
                <a:gd name="T40" fmla="*/ 0 w 110"/>
                <a:gd name="T41" fmla="*/ 0 h 174"/>
                <a:gd name="T42" fmla="*/ 20 w 110"/>
                <a:gd name="T43" fmla="*/ 0 h 174"/>
                <a:gd name="T44" fmla="*/ 20 w 110"/>
                <a:gd name="T45" fmla="*/ 6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89" y="110"/>
                  </a:moveTo>
                  <a:cubicBezTo>
                    <a:pt x="89" y="95"/>
                    <a:pt x="86" y="83"/>
                    <a:pt x="80" y="75"/>
                  </a:cubicBezTo>
                  <a:cubicBezTo>
                    <a:pt x="74" y="66"/>
                    <a:pt x="65" y="62"/>
                    <a:pt x="55" y="62"/>
                  </a:cubicBezTo>
                  <a:cubicBezTo>
                    <a:pt x="44" y="62"/>
                    <a:pt x="36" y="66"/>
                    <a:pt x="29" y="75"/>
                  </a:cubicBezTo>
                  <a:cubicBezTo>
                    <a:pt x="23" y="83"/>
                    <a:pt x="20" y="95"/>
                    <a:pt x="20" y="110"/>
                  </a:cubicBezTo>
                  <a:cubicBezTo>
                    <a:pt x="20" y="125"/>
                    <a:pt x="23" y="136"/>
                    <a:pt x="29" y="145"/>
                  </a:cubicBezTo>
                  <a:cubicBezTo>
                    <a:pt x="36" y="153"/>
                    <a:pt x="44" y="157"/>
                    <a:pt x="55" y="157"/>
                  </a:cubicBezTo>
                  <a:cubicBezTo>
                    <a:pt x="65" y="157"/>
                    <a:pt x="74" y="153"/>
                    <a:pt x="80" y="145"/>
                  </a:cubicBezTo>
                  <a:cubicBezTo>
                    <a:pt x="86" y="136"/>
                    <a:pt x="89" y="125"/>
                    <a:pt x="89" y="110"/>
                  </a:cubicBezTo>
                  <a:close/>
                  <a:moveTo>
                    <a:pt x="20" y="67"/>
                  </a:moveTo>
                  <a:cubicBezTo>
                    <a:pt x="25" y="59"/>
                    <a:pt x="30" y="54"/>
                    <a:pt x="36" y="50"/>
                  </a:cubicBezTo>
                  <a:cubicBezTo>
                    <a:pt x="43" y="47"/>
                    <a:pt x="51" y="45"/>
                    <a:pt x="60" y="45"/>
                  </a:cubicBezTo>
                  <a:cubicBezTo>
                    <a:pt x="75" y="45"/>
                    <a:pt x="87" y="51"/>
                    <a:pt x="96" y="63"/>
                  </a:cubicBezTo>
                  <a:cubicBezTo>
                    <a:pt x="105" y="75"/>
                    <a:pt x="110" y="90"/>
                    <a:pt x="110" y="110"/>
                  </a:cubicBezTo>
                  <a:cubicBezTo>
                    <a:pt x="110" y="129"/>
                    <a:pt x="105" y="145"/>
                    <a:pt x="96" y="156"/>
                  </a:cubicBezTo>
                  <a:cubicBezTo>
                    <a:pt x="87" y="168"/>
                    <a:pt x="75" y="174"/>
                    <a:pt x="60" y="174"/>
                  </a:cubicBezTo>
                  <a:cubicBezTo>
                    <a:pt x="51" y="174"/>
                    <a:pt x="43" y="172"/>
                    <a:pt x="36" y="169"/>
                  </a:cubicBezTo>
                  <a:cubicBezTo>
                    <a:pt x="30" y="165"/>
                    <a:pt x="25" y="160"/>
                    <a:pt x="20" y="153"/>
                  </a:cubicBezTo>
                  <a:lnTo>
                    <a:pt x="20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6">
              <a:extLst>
                <a:ext uri="{FF2B5EF4-FFF2-40B4-BE49-F238E27FC236}">
                  <a16:creationId xmlns:a16="http://schemas.microsoft.com/office/drawing/2014/main" id="{251258B6-5F3F-4A4B-BF68-CD38906C42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" y="2941"/>
              <a:ext cx="42" cy="49"/>
            </a:xfrm>
            <a:custGeom>
              <a:avLst/>
              <a:gdLst>
                <a:gd name="T0" fmla="*/ 56 w 113"/>
                <a:gd name="T1" fmla="*/ 17 h 129"/>
                <a:gd name="T2" fmla="*/ 31 w 113"/>
                <a:gd name="T3" fmla="*/ 30 h 129"/>
                <a:gd name="T4" fmla="*/ 21 w 113"/>
                <a:gd name="T5" fmla="*/ 65 h 129"/>
                <a:gd name="T6" fmla="*/ 30 w 113"/>
                <a:gd name="T7" fmla="*/ 99 h 129"/>
                <a:gd name="T8" fmla="*/ 56 w 113"/>
                <a:gd name="T9" fmla="*/ 112 h 129"/>
                <a:gd name="T10" fmla="*/ 82 w 113"/>
                <a:gd name="T11" fmla="*/ 99 h 129"/>
                <a:gd name="T12" fmla="*/ 91 w 113"/>
                <a:gd name="T13" fmla="*/ 65 h 129"/>
                <a:gd name="T14" fmla="*/ 82 w 113"/>
                <a:gd name="T15" fmla="*/ 30 h 129"/>
                <a:gd name="T16" fmla="*/ 56 w 113"/>
                <a:gd name="T17" fmla="*/ 17 h 129"/>
                <a:gd name="T18" fmla="*/ 56 w 113"/>
                <a:gd name="T19" fmla="*/ 0 h 129"/>
                <a:gd name="T20" fmla="*/ 98 w 113"/>
                <a:gd name="T21" fmla="*/ 17 h 129"/>
                <a:gd name="T22" fmla="*/ 113 w 113"/>
                <a:gd name="T23" fmla="*/ 65 h 129"/>
                <a:gd name="T24" fmla="*/ 98 w 113"/>
                <a:gd name="T25" fmla="*/ 112 h 129"/>
                <a:gd name="T26" fmla="*/ 56 w 113"/>
                <a:gd name="T27" fmla="*/ 129 h 129"/>
                <a:gd name="T28" fmla="*/ 15 w 113"/>
                <a:gd name="T29" fmla="*/ 112 h 129"/>
                <a:gd name="T30" fmla="*/ 0 w 113"/>
                <a:gd name="T31" fmla="*/ 65 h 129"/>
                <a:gd name="T32" fmla="*/ 15 w 113"/>
                <a:gd name="T33" fmla="*/ 17 h 129"/>
                <a:gd name="T34" fmla="*/ 56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6" y="17"/>
                  </a:moveTo>
                  <a:cubicBezTo>
                    <a:pt x="45" y="17"/>
                    <a:pt x="37" y="21"/>
                    <a:pt x="31" y="30"/>
                  </a:cubicBezTo>
                  <a:cubicBezTo>
                    <a:pt x="24" y="38"/>
                    <a:pt x="21" y="50"/>
                    <a:pt x="21" y="65"/>
                  </a:cubicBezTo>
                  <a:cubicBezTo>
                    <a:pt x="21" y="79"/>
                    <a:pt x="24" y="91"/>
                    <a:pt x="30" y="99"/>
                  </a:cubicBezTo>
                  <a:cubicBezTo>
                    <a:pt x="37" y="108"/>
                    <a:pt x="45" y="112"/>
                    <a:pt x="56" y="112"/>
                  </a:cubicBezTo>
                  <a:cubicBezTo>
                    <a:pt x="67" y="112"/>
                    <a:pt x="76" y="108"/>
                    <a:pt x="82" y="99"/>
                  </a:cubicBezTo>
                  <a:cubicBezTo>
                    <a:pt x="88" y="91"/>
                    <a:pt x="91" y="79"/>
                    <a:pt x="91" y="65"/>
                  </a:cubicBezTo>
                  <a:cubicBezTo>
                    <a:pt x="91" y="50"/>
                    <a:pt x="88" y="39"/>
                    <a:pt x="82" y="30"/>
                  </a:cubicBezTo>
                  <a:cubicBezTo>
                    <a:pt x="76" y="21"/>
                    <a:pt x="67" y="17"/>
                    <a:pt x="56" y="17"/>
                  </a:cubicBezTo>
                  <a:close/>
                  <a:moveTo>
                    <a:pt x="56" y="0"/>
                  </a:moveTo>
                  <a:cubicBezTo>
                    <a:pt x="74" y="0"/>
                    <a:pt x="88" y="6"/>
                    <a:pt x="98" y="17"/>
                  </a:cubicBezTo>
                  <a:cubicBezTo>
                    <a:pt x="108" y="29"/>
                    <a:pt x="113" y="44"/>
                    <a:pt x="113" y="65"/>
                  </a:cubicBezTo>
                  <a:cubicBezTo>
                    <a:pt x="113" y="85"/>
                    <a:pt x="108" y="101"/>
                    <a:pt x="98" y="112"/>
                  </a:cubicBezTo>
                  <a:cubicBezTo>
                    <a:pt x="88" y="124"/>
                    <a:pt x="74" y="129"/>
                    <a:pt x="56" y="129"/>
                  </a:cubicBezTo>
                  <a:cubicBezTo>
                    <a:pt x="39" y="129"/>
                    <a:pt x="25" y="124"/>
                    <a:pt x="15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4"/>
                    <a:pt x="5" y="29"/>
                    <a:pt x="15" y="17"/>
                  </a:cubicBezTo>
                  <a:cubicBezTo>
                    <a:pt x="25" y="6"/>
                    <a:pt x="39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27">
              <a:extLst>
                <a:ext uri="{FF2B5EF4-FFF2-40B4-BE49-F238E27FC236}">
                  <a16:creationId xmlns:a16="http://schemas.microsoft.com/office/drawing/2014/main" id="{3FECFDC2-AD31-4005-85DD-4E9F2CD2D3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3" y="2941"/>
              <a:ext cx="39" cy="49"/>
            </a:xfrm>
            <a:custGeom>
              <a:avLst/>
              <a:gdLst>
                <a:gd name="T0" fmla="*/ 63 w 103"/>
                <a:gd name="T1" fmla="*/ 64 h 129"/>
                <a:gd name="T2" fmla="*/ 29 w 103"/>
                <a:gd name="T3" fmla="*/ 70 h 129"/>
                <a:gd name="T4" fmla="*/ 20 w 103"/>
                <a:gd name="T5" fmla="*/ 89 h 129"/>
                <a:gd name="T6" fmla="*/ 27 w 103"/>
                <a:gd name="T7" fmla="*/ 106 h 129"/>
                <a:gd name="T8" fmla="*/ 46 w 103"/>
                <a:gd name="T9" fmla="*/ 112 h 129"/>
                <a:gd name="T10" fmla="*/ 73 w 103"/>
                <a:gd name="T11" fmla="*/ 100 h 129"/>
                <a:gd name="T12" fmla="*/ 83 w 103"/>
                <a:gd name="T13" fmla="*/ 69 h 129"/>
                <a:gd name="T14" fmla="*/ 83 w 103"/>
                <a:gd name="T15" fmla="*/ 64 h 129"/>
                <a:gd name="T16" fmla="*/ 63 w 103"/>
                <a:gd name="T17" fmla="*/ 64 h 129"/>
                <a:gd name="T18" fmla="*/ 103 w 103"/>
                <a:gd name="T19" fmla="*/ 56 h 129"/>
                <a:gd name="T20" fmla="*/ 103 w 103"/>
                <a:gd name="T21" fmla="*/ 126 h 129"/>
                <a:gd name="T22" fmla="*/ 83 w 103"/>
                <a:gd name="T23" fmla="*/ 126 h 129"/>
                <a:gd name="T24" fmla="*/ 83 w 103"/>
                <a:gd name="T25" fmla="*/ 107 h 129"/>
                <a:gd name="T26" fmla="*/ 66 w 103"/>
                <a:gd name="T27" fmla="*/ 124 h 129"/>
                <a:gd name="T28" fmla="*/ 41 w 103"/>
                <a:gd name="T29" fmla="*/ 129 h 129"/>
                <a:gd name="T30" fmla="*/ 11 w 103"/>
                <a:gd name="T31" fmla="*/ 119 h 129"/>
                <a:gd name="T32" fmla="*/ 0 w 103"/>
                <a:gd name="T33" fmla="*/ 90 h 129"/>
                <a:gd name="T34" fmla="*/ 13 w 103"/>
                <a:gd name="T35" fmla="*/ 59 h 129"/>
                <a:gd name="T36" fmla="*/ 55 w 103"/>
                <a:gd name="T37" fmla="*/ 48 h 129"/>
                <a:gd name="T38" fmla="*/ 83 w 103"/>
                <a:gd name="T39" fmla="*/ 48 h 129"/>
                <a:gd name="T40" fmla="*/ 83 w 103"/>
                <a:gd name="T41" fmla="*/ 46 h 129"/>
                <a:gd name="T42" fmla="*/ 74 w 103"/>
                <a:gd name="T43" fmla="*/ 25 h 129"/>
                <a:gd name="T44" fmla="*/ 48 w 103"/>
                <a:gd name="T45" fmla="*/ 17 h 129"/>
                <a:gd name="T46" fmla="*/ 28 w 103"/>
                <a:gd name="T47" fmla="*/ 20 h 129"/>
                <a:gd name="T48" fmla="*/ 9 w 103"/>
                <a:gd name="T49" fmla="*/ 27 h 129"/>
                <a:gd name="T50" fmla="*/ 9 w 103"/>
                <a:gd name="T51" fmla="*/ 9 h 129"/>
                <a:gd name="T52" fmla="*/ 30 w 103"/>
                <a:gd name="T53" fmla="*/ 2 h 129"/>
                <a:gd name="T54" fmla="*/ 50 w 103"/>
                <a:gd name="T55" fmla="*/ 0 h 129"/>
                <a:gd name="T56" fmla="*/ 90 w 103"/>
                <a:gd name="T57" fmla="*/ 14 h 129"/>
                <a:gd name="T58" fmla="*/ 103 w 103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129">
                  <a:moveTo>
                    <a:pt x="63" y="64"/>
                  </a:moveTo>
                  <a:cubicBezTo>
                    <a:pt x="47" y="64"/>
                    <a:pt x="35" y="66"/>
                    <a:pt x="29" y="70"/>
                  </a:cubicBezTo>
                  <a:cubicBezTo>
                    <a:pt x="23" y="74"/>
                    <a:pt x="20" y="80"/>
                    <a:pt x="20" y="89"/>
                  </a:cubicBezTo>
                  <a:cubicBezTo>
                    <a:pt x="20" y="96"/>
                    <a:pt x="22" y="102"/>
                    <a:pt x="27" y="106"/>
                  </a:cubicBezTo>
                  <a:cubicBezTo>
                    <a:pt x="32" y="110"/>
                    <a:pt x="38" y="112"/>
                    <a:pt x="46" y="112"/>
                  </a:cubicBezTo>
                  <a:cubicBezTo>
                    <a:pt x="57" y="112"/>
                    <a:pt x="66" y="108"/>
                    <a:pt x="73" y="100"/>
                  </a:cubicBezTo>
                  <a:cubicBezTo>
                    <a:pt x="80" y="92"/>
                    <a:pt x="83" y="82"/>
                    <a:pt x="83" y="69"/>
                  </a:cubicBezTo>
                  <a:lnTo>
                    <a:pt x="83" y="64"/>
                  </a:lnTo>
                  <a:lnTo>
                    <a:pt x="63" y="64"/>
                  </a:lnTo>
                  <a:close/>
                  <a:moveTo>
                    <a:pt x="103" y="56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9" y="115"/>
                    <a:pt x="73" y="120"/>
                    <a:pt x="66" y="124"/>
                  </a:cubicBezTo>
                  <a:cubicBezTo>
                    <a:pt x="59" y="127"/>
                    <a:pt x="51" y="129"/>
                    <a:pt x="41" y="129"/>
                  </a:cubicBezTo>
                  <a:cubicBezTo>
                    <a:pt x="28" y="129"/>
                    <a:pt x="18" y="126"/>
                    <a:pt x="11" y="119"/>
                  </a:cubicBezTo>
                  <a:cubicBezTo>
                    <a:pt x="3" y="112"/>
                    <a:pt x="0" y="102"/>
                    <a:pt x="0" y="90"/>
                  </a:cubicBezTo>
                  <a:cubicBezTo>
                    <a:pt x="0" y="76"/>
                    <a:pt x="4" y="66"/>
                    <a:pt x="13" y="59"/>
                  </a:cubicBezTo>
                  <a:cubicBezTo>
                    <a:pt x="23" y="52"/>
                    <a:pt x="36" y="48"/>
                    <a:pt x="55" y="48"/>
                  </a:cubicBezTo>
                  <a:lnTo>
                    <a:pt x="83" y="48"/>
                  </a:lnTo>
                  <a:lnTo>
                    <a:pt x="83" y="46"/>
                  </a:lnTo>
                  <a:cubicBezTo>
                    <a:pt x="83" y="37"/>
                    <a:pt x="80" y="30"/>
                    <a:pt x="74" y="25"/>
                  </a:cubicBezTo>
                  <a:cubicBezTo>
                    <a:pt x="68" y="20"/>
                    <a:pt x="59" y="17"/>
                    <a:pt x="48" y="17"/>
                  </a:cubicBezTo>
                  <a:cubicBezTo>
                    <a:pt x="41" y="17"/>
                    <a:pt x="34" y="18"/>
                    <a:pt x="28" y="20"/>
                  </a:cubicBezTo>
                  <a:cubicBezTo>
                    <a:pt x="21" y="21"/>
                    <a:pt x="15" y="24"/>
                    <a:pt x="9" y="27"/>
                  </a:cubicBezTo>
                  <a:lnTo>
                    <a:pt x="9" y="9"/>
                  </a:lnTo>
                  <a:cubicBezTo>
                    <a:pt x="16" y="6"/>
                    <a:pt x="23" y="4"/>
                    <a:pt x="30" y="2"/>
                  </a:cubicBezTo>
                  <a:cubicBezTo>
                    <a:pt x="37" y="1"/>
                    <a:pt x="44" y="0"/>
                    <a:pt x="50" y="0"/>
                  </a:cubicBezTo>
                  <a:cubicBezTo>
                    <a:pt x="68" y="0"/>
                    <a:pt x="81" y="5"/>
                    <a:pt x="90" y="14"/>
                  </a:cubicBezTo>
                  <a:cubicBezTo>
                    <a:pt x="99" y="23"/>
                    <a:pt x="103" y="37"/>
                    <a:pt x="103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28">
              <a:extLst>
                <a:ext uri="{FF2B5EF4-FFF2-40B4-BE49-F238E27FC236}">
                  <a16:creationId xmlns:a16="http://schemas.microsoft.com/office/drawing/2014/main" id="{62A87602-ED07-412D-B59B-7607270F2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2941"/>
              <a:ext cx="27" cy="48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30 w 72"/>
                <a:gd name="T7" fmla="*/ 29 h 126"/>
                <a:gd name="T8" fmla="*/ 21 w 72"/>
                <a:gd name="T9" fmla="*/ 61 h 126"/>
                <a:gd name="T10" fmla="*/ 21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1 w 72"/>
                <a:gd name="T17" fmla="*/ 3 h 126"/>
                <a:gd name="T18" fmla="*/ 21 w 72"/>
                <a:gd name="T19" fmla="*/ 22 h 126"/>
                <a:gd name="T20" fmla="*/ 37 w 72"/>
                <a:gd name="T21" fmla="*/ 6 h 126"/>
                <a:gd name="T22" fmla="*/ 62 w 72"/>
                <a:gd name="T23" fmla="*/ 0 h 126"/>
                <a:gd name="T24" fmla="*/ 67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8" y="20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5" y="18"/>
                    <a:pt x="36" y="22"/>
                    <a:pt x="30" y="29"/>
                  </a:cubicBezTo>
                  <a:cubicBezTo>
                    <a:pt x="24" y="37"/>
                    <a:pt x="21" y="47"/>
                    <a:pt x="21" y="61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0" y="9"/>
                    <a:pt x="37" y="6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3" y="0"/>
                    <a:pt x="65" y="0"/>
                    <a:pt x="67" y="0"/>
                  </a:cubicBezTo>
                  <a:cubicBezTo>
                    <a:pt x="68" y="1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29">
              <a:extLst>
                <a:ext uri="{FF2B5EF4-FFF2-40B4-BE49-F238E27FC236}">
                  <a16:creationId xmlns:a16="http://schemas.microsoft.com/office/drawing/2014/main" id="{ECB2AFB0-1771-454B-9A6B-CAA3011C0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8" y="2924"/>
              <a:ext cx="41" cy="66"/>
            </a:xfrm>
            <a:custGeom>
              <a:avLst/>
              <a:gdLst>
                <a:gd name="T0" fmla="*/ 90 w 110"/>
                <a:gd name="T1" fmla="*/ 67 h 174"/>
                <a:gd name="T2" fmla="*/ 90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90 w 110"/>
                <a:gd name="T9" fmla="*/ 171 h 174"/>
                <a:gd name="T10" fmla="*/ 90 w 110"/>
                <a:gd name="T11" fmla="*/ 153 h 174"/>
                <a:gd name="T12" fmla="*/ 73 w 110"/>
                <a:gd name="T13" fmla="*/ 169 h 174"/>
                <a:gd name="T14" fmla="*/ 50 w 110"/>
                <a:gd name="T15" fmla="*/ 174 h 174"/>
                <a:gd name="T16" fmla="*/ 14 w 110"/>
                <a:gd name="T17" fmla="*/ 156 h 174"/>
                <a:gd name="T18" fmla="*/ 0 w 110"/>
                <a:gd name="T19" fmla="*/ 110 h 174"/>
                <a:gd name="T20" fmla="*/ 14 w 110"/>
                <a:gd name="T21" fmla="*/ 63 h 174"/>
                <a:gd name="T22" fmla="*/ 50 w 110"/>
                <a:gd name="T23" fmla="*/ 45 h 174"/>
                <a:gd name="T24" fmla="*/ 73 w 110"/>
                <a:gd name="T25" fmla="*/ 50 h 174"/>
                <a:gd name="T26" fmla="*/ 90 w 110"/>
                <a:gd name="T27" fmla="*/ 67 h 174"/>
                <a:gd name="T28" fmla="*/ 21 w 110"/>
                <a:gd name="T29" fmla="*/ 110 h 174"/>
                <a:gd name="T30" fmla="*/ 30 w 110"/>
                <a:gd name="T31" fmla="*/ 145 h 174"/>
                <a:gd name="T32" fmla="*/ 55 w 110"/>
                <a:gd name="T33" fmla="*/ 157 h 174"/>
                <a:gd name="T34" fmla="*/ 80 w 110"/>
                <a:gd name="T35" fmla="*/ 145 h 174"/>
                <a:gd name="T36" fmla="*/ 90 w 110"/>
                <a:gd name="T37" fmla="*/ 110 h 174"/>
                <a:gd name="T38" fmla="*/ 80 w 110"/>
                <a:gd name="T39" fmla="*/ 75 h 174"/>
                <a:gd name="T40" fmla="*/ 55 w 110"/>
                <a:gd name="T41" fmla="*/ 62 h 174"/>
                <a:gd name="T42" fmla="*/ 30 w 110"/>
                <a:gd name="T43" fmla="*/ 75 h 174"/>
                <a:gd name="T44" fmla="*/ 21 w 110"/>
                <a:gd name="T45" fmla="*/ 11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90" y="67"/>
                  </a:moveTo>
                  <a:lnTo>
                    <a:pt x="90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90" y="171"/>
                  </a:lnTo>
                  <a:lnTo>
                    <a:pt x="90" y="153"/>
                  </a:lnTo>
                  <a:cubicBezTo>
                    <a:pt x="85" y="160"/>
                    <a:pt x="80" y="165"/>
                    <a:pt x="73" y="169"/>
                  </a:cubicBezTo>
                  <a:cubicBezTo>
                    <a:pt x="67" y="172"/>
                    <a:pt x="59" y="174"/>
                    <a:pt x="50" y="174"/>
                  </a:cubicBezTo>
                  <a:cubicBezTo>
                    <a:pt x="35" y="174"/>
                    <a:pt x="23" y="168"/>
                    <a:pt x="14" y="156"/>
                  </a:cubicBezTo>
                  <a:cubicBezTo>
                    <a:pt x="4" y="145"/>
                    <a:pt x="0" y="129"/>
                    <a:pt x="0" y="110"/>
                  </a:cubicBezTo>
                  <a:cubicBezTo>
                    <a:pt x="0" y="90"/>
                    <a:pt x="4" y="75"/>
                    <a:pt x="14" y="63"/>
                  </a:cubicBezTo>
                  <a:cubicBezTo>
                    <a:pt x="23" y="51"/>
                    <a:pt x="35" y="45"/>
                    <a:pt x="50" y="45"/>
                  </a:cubicBezTo>
                  <a:cubicBezTo>
                    <a:pt x="59" y="45"/>
                    <a:pt x="67" y="47"/>
                    <a:pt x="73" y="50"/>
                  </a:cubicBezTo>
                  <a:cubicBezTo>
                    <a:pt x="80" y="54"/>
                    <a:pt x="85" y="59"/>
                    <a:pt x="90" y="67"/>
                  </a:cubicBezTo>
                  <a:close/>
                  <a:moveTo>
                    <a:pt x="21" y="110"/>
                  </a:moveTo>
                  <a:cubicBezTo>
                    <a:pt x="21" y="125"/>
                    <a:pt x="24" y="136"/>
                    <a:pt x="30" y="145"/>
                  </a:cubicBezTo>
                  <a:cubicBezTo>
                    <a:pt x="36" y="153"/>
                    <a:pt x="44" y="157"/>
                    <a:pt x="55" y="157"/>
                  </a:cubicBezTo>
                  <a:cubicBezTo>
                    <a:pt x="66" y="157"/>
                    <a:pt x="74" y="153"/>
                    <a:pt x="80" y="145"/>
                  </a:cubicBezTo>
                  <a:cubicBezTo>
                    <a:pt x="87" y="136"/>
                    <a:pt x="90" y="125"/>
                    <a:pt x="90" y="110"/>
                  </a:cubicBezTo>
                  <a:cubicBezTo>
                    <a:pt x="90" y="95"/>
                    <a:pt x="87" y="83"/>
                    <a:pt x="80" y="75"/>
                  </a:cubicBezTo>
                  <a:cubicBezTo>
                    <a:pt x="74" y="66"/>
                    <a:pt x="66" y="62"/>
                    <a:pt x="55" y="62"/>
                  </a:cubicBezTo>
                  <a:cubicBezTo>
                    <a:pt x="44" y="62"/>
                    <a:pt x="36" y="66"/>
                    <a:pt x="30" y="75"/>
                  </a:cubicBezTo>
                  <a:cubicBezTo>
                    <a:pt x="24" y="83"/>
                    <a:pt x="21" y="95"/>
                    <a:pt x="21" y="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0">
              <a:extLst>
                <a:ext uri="{FF2B5EF4-FFF2-40B4-BE49-F238E27FC236}">
                  <a16:creationId xmlns:a16="http://schemas.microsoft.com/office/drawing/2014/main" id="{AF1F1519-9C4D-401A-AD14-A3EC655F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" y="2978"/>
              <a:ext cx="12" cy="20"/>
            </a:xfrm>
            <a:custGeom>
              <a:avLst/>
              <a:gdLst>
                <a:gd name="T0" fmla="*/ 9 w 32"/>
                <a:gd name="T1" fmla="*/ 0 h 54"/>
                <a:gd name="T2" fmla="*/ 32 w 32"/>
                <a:gd name="T3" fmla="*/ 0 h 54"/>
                <a:gd name="T4" fmla="*/ 32 w 32"/>
                <a:gd name="T5" fmla="*/ 19 h 54"/>
                <a:gd name="T6" fmla="*/ 14 w 32"/>
                <a:gd name="T7" fmla="*/ 54 h 54"/>
                <a:gd name="T8" fmla="*/ 0 w 32"/>
                <a:gd name="T9" fmla="*/ 54 h 54"/>
                <a:gd name="T10" fmla="*/ 9 w 32"/>
                <a:gd name="T11" fmla="*/ 19 h 54"/>
                <a:gd name="T12" fmla="*/ 9 w 32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4">
                  <a:moveTo>
                    <a:pt x="9" y="0"/>
                  </a:moveTo>
                  <a:lnTo>
                    <a:pt x="32" y="0"/>
                  </a:lnTo>
                  <a:lnTo>
                    <a:pt x="32" y="19"/>
                  </a:lnTo>
                  <a:lnTo>
                    <a:pt x="14" y="54"/>
                  </a:lnTo>
                  <a:lnTo>
                    <a:pt x="0" y="54"/>
                  </a:lnTo>
                  <a:lnTo>
                    <a:pt x="9" y="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1">
              <a:extLst>
                <a:ext uri="{FF2B5EF4-FFF2-40B4-BE49-F238E27FC236}">
                  <a16:creationId xmlns:a16="http://schemas.microsoft.com/office/drawing/2014/main" id="{D250CE5D-49AD-474D-BA66-1DD717DCC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3" y="3033"/>
              <a:ext cx="40" cy="61"/>
            </a:xfrm>
            <a:custGeom>
              <a:avLst/>
              <a:gdLst>
                <a:gd name="T0" fmla="*/ 23 w 106"/>
                <a:gd name="T1" fmla="*/ 19 h 164"/>
                <a:gd name="T2" fmla="*/ 23 w 106"/>
                <a:gd name="T3" fmla="*/ 80 h 164"/>
                <a:gd name="T4" fmla="*/ 51 w 106"/>
                <a:gd name="T5" fmla="*/ 80 h 164"/>
                <a:gd name="T6" fmla="*/ 74 w 106"/>
                <a:gd name="T7" fmla="*/ 72 h 164"/>
                <a:gd name="T8" fmla="*/ 83 w 106"/>
                <a:gd name="T9" fmla="*/ 49 h 164"/>
                <a:gd name="T10" fmla="*/ 74 w 106"/>
                <a:gd name="T11" fmla="*/ 27 h 164"/>
                <a:gd name="T12" fmla="*/ 51 w 106"/>
                <a:gd name="T13" fmla="*/ 19 h 164"/>
                <a:gd name="T14" fmla="*/ 23 w 106"/>
                <a:gd name="T15" fmla="*/ 19 h 164"/>
                <a:gd name="T16" fmla="*/ 0 w 106"/>
                <a:gd name="T17" fmla="*/ 0 h 164"/>
                <a:gd name="T18" fmla="*/ 51 w 106"/>
                <a:gd name="T19" fmla="*/ 0 h 164"/>
                <a:gd name="T20" fmla="*/ 92 w 106"/>
                <a:gd name="T21" fmla="*/ 13 h 164"/>
                <a:gd name="T22" fmla="*/ 106 w 106"/>
                <a:gd name="T23" fmla="*/ 49 h 164"/>
                <a:gd name="T24" fmla="*/ 92 w 106"/>
                <a:gd name="T25" fmla="*/ 86 h 164"/>
                <a:gd name="T26" fmla="*/ 51 w 106"/>
                <a:gd name="T27" fmla="*/ 98 h 164"/>
                <a:gd name="T28" fmla="*/ 23 w 106"/>
                <a:gd name="T29" fmla="*/ 98 h 164"/>
                <a:gd name="T30" fmla="*/ 23 w 106"/>
                <a:gd name="T31" fmla="*/ 164 h 164"/>
                <a:gd name="T32" fmla="*/ 0 w 106"/>
                <a:gd name="T33" fmla="*/ 164 h 164"/>
                <a:gd name="T34" fmla="*/ 0 w 106"/>
                <a:gd name="T3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64">
                  <a:moveTo>
                    <a:pt x="23" y="19"/>
                  </a:moveTo>
                  <a:lnTo>
                    <a:pt x="23" y="80"/>
                  </a:lnTo>
                  <a:lnTo>
                    <a:pt x="51" y="80"/>
                  </a:lnTo>
                  <a:cubicBezTo>
                    <a:pt x="61" y="80"/>
                    <a:pt x="69" y="77"/>
                    <a:pt x="74" y="72"/>
                  </a:cubicBezTo>
                  <a:cubicBezTo>
                    <a:pt x="80" y="67"/>
                    <a:pt x="83" y="59"/>
                    <a:pt x="83" y="49"/>
                  </a:cubicBezTo>
                  <a:cubicBezTo>
                    <a:pt x="83" y="39"/>
                    <a:pt x="80" y="32"/>
                    <a:pt x="74" y="27"/>
                  </a:cubicBezTo>
                  <a:cubicBezTo>
                    <a:pt x="69" y="21"/>
                    <a:pt x="61" y="19"/>
                    <a:pt x="51" y="19"/>
                  </a:cubicBezTo>
                  <a:lnTo>
                    <a:pt x="23" y="19"/>
                  </a:lnTo>
                  <a:close/>
                  <a:moveTo>
                    <a:pt x="0" y="0"/>
                  </a:moveTo>
                  <a:lnTo>
                    <a:pt x="51" y="0"/>
                  </a:lnTo>
                  <a:cubicBezTo>
                    <a:pt x="69" y="0"/>
                    <a:pt x="83" y="4"/>
                    <a:pt x="92" y="13"/>
                  </a:cubicBezTo>
                  <a:cubicBezTo>
                    <a:pt x="102" y="21"/>
                    <a:pt x="106" y="33"/>
                    <a:pt x="106" y="49"/>
                  </a:cubicBezTo>
                  <a:cubicBezTo>
                    <a:pt x="106" y="65"/>
                    <a:pt x="102" y="78"/>
                    <a:pt x="92" y="86"/>
                  </a:cubicBezTo>
                  <a:cubicBezTo>
                    <a:pt x="83" y="94"/>
                    <a:pt x="69" y="98"/>
                    <a:pt x="51" y="98"/>
                  </a:cubicBezTo>
                  <a:lnTo>
                    <a:pt x="23" y="98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2">
              <a:extLst>
                <a:ext uri="{FF2B5EF4-FFF2-40B4-BE49-F238E27FC236}">
                  <a16:creationId xmlns:a16="http://schemas.microsoft.com/office/drawing/2014/main" id="{29FBB40A-0228-42D6-A707-0F2446BC3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3047"/>
              <a:ext cx="27" cy="47"/>
            </a:xfrm>
            <a:custGeom>
              <a:avLst/>
              <a:gdLst>
                <a:gd name="T0" fmla="*/ 73 w 73"/>
                <a:gd name="T1" fmla="*/ 22 h 126"/>
                <a:gd name="T2" fmla="*/ 65 w 73"/>
                <a:gd name="T3" fmla="*/ 19 h 126"/>
                <a:gd name="T4" fmla="*/ 56 w 73"/>
                <a:gd name="T5" fmla="*/ 18 h 126"/>
                <a:gd name="T6" fmla="*/ 30 w 73"/>
                <a:gd name="T7" fmla="*/ 30 h 126"/>
                <a:gd name="T8" fmla="*/ 21 w 73"/>
                <a:gd name="T9" fmla="*/ 61 h 126"/>
                <a:gd name="T10" fmla="*/ 21 w 73"/>
                <a:gd name="T11" fmla="*/ 126 h 126"/>
                <a:gd name="T12" fmla="*/ 0 w 73"/>
                <a:gd name="T13" fmla="*/ 126 h 126"/>
                <a:gd name="T14" fmla="*/ 0 w 73"/>
                <a:gd name="T15" fmla="*/ 3 h 126"/>
                <a:gd name="T16" fmla="*/ 21 w 73"/>
                <a:gd name="T17" fmla="*/ 3 h 126"/>
                <a:gd name="T18" fmla="*/ 21 w 73"/>
                <a:gd name="T19" fmla="*/ 22 h 126"/>
                <a:gd name="T20" fmla="*/ 37 w 73"/>
                <a:gd name="T21" fmla="*/ 6 h 126"/>
                <a:gd name="T22" fmla="*/ 62 w 73"/>
                <a:gd name="T23" fmla="*/ 0 h 126"/>
                <a:gd name="T24" fmla="*/ 67 w 73"/>
                <a:gd name="T25" fmla="*/ 1 h 126"/>
                <a:gd name="T26" fmla="*/ 72 w 73"/>
                <a:gd name="T27" fmla="*/ 1 h 126"/>
                <a:gd name="T28" fmla="*/ 73 w 73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26">
                  <a:moveTo>
                    <a:pt x="73" y="22"/>
                  </a:moveTo>
                  <a:cubicBezTo>
                    <a:pt x="70" y="21"/>
                    <a:pt x="68" y="20"/>
                    <a:pt x="65" y="19"/>
                  </a:cubicBezTo>
                  <a:cubicBezTo>
                    <a:pt x="62" y="19"/>
                    <a:pt x="60" y="18"/>
                    <a:pt x="56" y="18"/>
                  </a:cubicBezTo>
                  <a:cubicBezTo>
                    <a:pt x="45" y="18"/>
                    <a:pt x="36" y="22"/>
                    <a:pt x="30" y="30"/>
                  </a:cubicBezTo>
                  <a:cubicBezTo>
                    <a:pt x="24" y="37"/>
                    <a:pt x="21" y="48"/>
                    <a:pt x="21" y="61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1" y="9"/>
                    <a:pt x="37" y="6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4" y="0"/>
                    <a:pt x="65" y="0"/>
                    <a:pt x="67" y="1"/>
                  </a:cubicBezTo>
                  <a:cubicBezTo>
                    <a:pt x="69" y="1"/>
                    <a:pt x="70" y="1"/>
                    <a:pt x="72" y="1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3">
              <a:extLst>
                <a:ext uri="{FF2B5EF4-FFF2-40B4-BE49-F238E27FC236}">
                  <a16:creationId xmlns:a16="http://schemas.microsoft.com/office/drawing/2014/main" id="{10147731-7C6A-404C-A6AB-AD880F38D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2" y="3047"/>
              <a:ext cx="43" cy="49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70 h 129"/>
                <a:gd name="T4" fmla="*/ 21 w 114"/>
                <a:gd name="T5" fmla="*/ 70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100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5 w 114"/>
                <a:gd name="T35" fmla="*/ 27 h 129"/>
                <a:gd name="T36" fmla="*/ 61 w 114"/>
                <a:gd name="T37" fmla="*/ 17 h 129"/>
                <a:gd name="T38" fmla="*/ 33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70"/>
                  </a:lnTo>
                  <a:lnTo>
                    <a:pt x="21" y="70"/>
                  </a:lnTo>
                  <a:cubicBezTo>
                    <a:pt x="22" y="84"/>
                    <a:pt x="26" y="94"/>
                    <a:pt x="34" y="101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0" y="111"/>
                    <a:pt x="88" y="109"/>
                  </a:cubicBezTo>
                  <a:cubicBezTo>
                    <a:pt x="95" y="108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79" y="129"/>
                    <a:pt x="72" y="129"/>
                    <a:pt x="64" y="129"/>
                  </a:cubicBezTo>
                  <a:cubicBezTo>
                    <a:pt x="44" y="129"/>
                    <a:pt x="29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6"/>
                    <a:pt x="100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1" y="34"/>
                    <a:pt x="85" y="27"/>
                  </a:cubicBezTo>
                  <a:cubicBezTo>
                    <a:pt x="79" y="21"/>
                    <a:pt x="71" y="17"/>
                    <a:pt x="61" y="17"/>
                  </a:cubicBezTo>
                  <a:cubicBezTo>
                    <a:pt x="49" y="17"/>
                    <a:pt x="40" y="21"/>
                    <a:pt x="33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34">
              <a:extLst>
                <a:ext uri="{FF2B5EF4-FFF2-40B4-BE49-F238E27FC236}">
                  <a16:creationId xmlns:a16="http://schemas.microsoft.com/office/drawing/2014/main" id="{94BD07AA-B3B6-4F91-BFF0-94A36F40F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4" y="3030"/>
              <a:ext cx="41" cy="66"/>
            </a:xfrm>
            <a:custGeom>
              <a:avLst/>
              <a:gdLst>
                <a:gd name="T0" fmla="*/ 90 w 110"/>
                <a:gd name="T1" fmla="*/ 67 h 174"/>
                <a:gd name="T2" fmla="*/ 90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90 w 110"/>
                <a:gd name="T9" fmla="*/ 171 h 174"/>
                <a:gd name="T10" fmla="*/ 90 w 110"/>
                <a:gd name="T11" fmla="*/ 153 h 174"/>
                <a:gd name="T12" fmla="*/ 74 w 110"/>
                <a:gd name="T13" fmla="*/ 169 h 174"/>
                <a:gd name="T14" fmla="*/ 51 w 110"/>
                <a:gd name="T15" fmla="*/ 174 h 174"/>
                <a:gd name="T16" fmla="*/ 14 w 110"/>
                <a:gd name="T17" fmla="*/ 157 h 174"/>
                <a:gd name="T18" fmla="*/ 0 w 110"/>
                <a:gd name="T19" fmla="*/ 110 h 174"/>
                <a:gd name="T20" fmla="*/ 14 w 110"/>
                <a:gd name="T21" fmla="*/ 63 h 174"/>
                <a:gd name="T22" fmla="*/ 51 w 110"/>
                <a:gd name="T23" fmla="*/ 45 h 174"/>
                <a:gd name="T24" fmla="*/ 74 w 110"/>
                <a:gd name="T25" fmla="*/ 51 h 174"/>
                <a:gd name="T26" fmla="*/ 90 w 110"/>
                <a:gd name="T27" fmla="*/ 67 h 174"/>
                <a:gd name="T28" fmla="*/ 21 w 110"/>
                <a:gd name="T29" fmla="*/ 110 h 174"/>
                <a:gd name="T30" fmla="*/ 30 w 110"/>
                <a:gd name="T31" fmla="*/ 145 h 174"/>
                <a:gd name="T32" fmla="*/ 56 w 110"/>
                <a:gd name="T33" fmla="*/ 158 h 174"/>
                <a:gd name="T34" fmla="*/ 81 w 110"/>
                <a:gd name="T35" fmla="*/ 145 h 174"/>
                <a:gd name="T36" fmla="*/ 90 w 110"/>
                <a:gd name="T37" fmla="*/ 110 h 174"/>
                <a:gd name="T38" fmla="*/ 81 w 110"/>
                <a:gd name="T39" fmla="*/ 75 h 174"/>
                <a:gd name="T40" fmla="*/ 56 w 110"/>
                <a:gd name="T41" fmla="*/ 62 h 174"/>
                <a:gd name="T42" fmla="*/ 30 w 110"/>
                <a:gd name="T43" fmla="*/ 75 h 174"/>
                <a:gd name="T44" fmla="*/ 21 w 110"/>
                <a:gd name="T45" fmla="*/ 11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90" y="67"/>
                  </a:moveTo>
                  <a:lnTo>
                    <a:pt x="90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90" y="171"/>
                  </a:lnTo>
                  <a:lnTo>
                    <a:pt x="90" y="153"/>
                  </a:lnTo>
                  <a:cubicBezTo>
                    <a:pt x="86" y="160"/>
                    <a:pt x="81" y="166"/>
                    <a:pt x="74" y="169"/>
                  </a:cubicBezTo>
                  <a:cubicBezTo>
                    <a:pt x="68" y="173"/>
                    <a:pt x="60" y="174"/>
                    <a:pt x="51" y="174"/>
                  </a:cubicBezTo>
                  <a:cubicBezTo>
                    <a:pt x="36" y="174"/>
                    <a:pt x="24" y="169"/>
                    <a:pt x="14" y="157"/>
                  </a:cubicBezTo>
                  <a:cubicBezTo>
                    <a:pt x="5" y="145"/>
                    <a:pt x="0" y="129"/>
                    <a:pt x="0" y="110"/>
                  </a:cubicBezTo>
                  <a:cubicBezTo>
                    <a:pt x="0" y="91"/>
                    <a:pt x="5" y="75"/>
                    <a:pt x="14" y="63"/>
                  </a:cubicBezTo>
                  <a:cubicBezTo>
                    <a:pt x="24" y="51"/>
                    <a:pt x="36" y="45"/>
                    <a:pt x="51" y="45"/>
                  </a:cubicBezTo>
                  <a:cubicBezTo>
                    <a:pt x="60" y="45"/>
                    <a:pt x="68" y="47"/>
                    <a:pt x="74" y="51"/>
                  </a:cubicBezTo>
                  <a:cubicBezTo>
                    <a:pt x="81" y="54"/>
                    <a:pt x="86" y="60"/>
                    <a:pt x="90" y="67"/>
                  </a:cubicBezTo>
                  <a:close/>
                  <a:moveTo>
                    <a:pt x="21" y="110"/>
                  </a:moveTo>
                  <a:cubicBezTo>
                    <a:pt x="21" y="125"/>
                    <a:pt x="24" y="136"/>
                    <a:pt x="30" y="145"/>
                  </a:cubicBezTo>
                  <a:cubicBezTo>
                    <a:pt x="37" y="153"/>
                    <a:pt x="45" y="158"/>
                    <a:pt x="56" y="158"/>
                  </a:cubicBezTo>
                  <a:cubicBezTo>
                    <a:pt x="66" y="158"/>
                    <a:pt x="75" y="153"/>
                    <a:pt x="81" y="145"/>
                  </a:cubicBezTo>
                  <a:cubicBezTo>
                    <a:pt x="87" y="136"/>
                    <a:pt x="90" y="125"/>
                    <a:pt x="90" y="110"/>
                  </a:cubicBezTo>
                  <a:cubicBezTo>
                    <a:pt x="90" y="95"/>
                    <a:pt x="87" y="83"/>
                    <a:pt x="81" y="75"/>
                  </a:cubicBezTo>
                  <a:cubicBezTo>
                    <a:pt x="75" y="66"/>
                    <a:pt x="66" y="62"/>
                    <a:pt x="56" y="62"/>
                  </a:cubicBezTo>
                  <a:cubicBezTo>
                    <a:pt x="45" y="62"/>
                    <a:pt x="37" y="66"/>
                    <a:pt x="30" y="75"/>
                  </a:cubicBezTo>
                  <a:cubicBezTo>
                    <a:pt x="24" y="83"/>
                    <a:pt x="21" y="95"/>
                    <a:pt x="21" y="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5">
              <a:extLst>
                <a:ext uri="{FF2B5EF4-FFF2-40B4-BE49-F238E27FC236}">
                  <a16:creationId xmlns:a16="http://schemas.microsoft.com/office/drawing/2014/main" id="{3EDF74E5-8236-4E75-8B42-572818B92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3030"/>
              <a:ext cx="8" cy="64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6">
              <a:extLst>
                <a:ext uri="{FF2B5EF4-FFF2-40B4-BE49-F238E27FC236}">
                  <a16:creationId xmlns:a16="http://schemas.microsoft.com/office/drawing/2014/main" id="{5FB74ADB-69CB-4E8A-AEDC-B94920AA8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3047"/>
              <a:ext cx="36" cy="49"/>
            </a:xfrm>
            <a:custGeom>
              <a:avLst/>
              <a:gdLst>
                <a:gd name="T0" fmla="*/ 97 w 97"/>
                <a:gd name="T1" fmla="*/ 8 h 129"/>
                <a:gd name="T2" fmla="*/ 97 w 97"/>
                <a:gd name="T3" fmla="*/ 27 h 129"/>
                <a:gd name="T4" fmla="*/ 80 w 97"/>
                <a:gd name="T5" fmla="*/ 20 h 129"/>
                <a:gd name="T6" fmla="*/ 63 w 97"/>
                <a:gd name="T7" fmla="*/ 17 h 129"/>
                <a:gd name="T8" fmla="*/ 32 w 97"/>
                <a:gd name="T9" fmla="*/ 30 h 129"/>
                <a:gd name="T10" fmla="*/ 21 w 97"/>
                <a:gd name="T11" fmla="*/ 65 h 129"/>
                <a:gd name="T12" fmla="*/ 32 w 97"/>
                <a:gd name="T13" fmla="*/ 100 h 129"/>
                <a:gd name="T14" fmla="*/ 63 w 97"/>
                <a:gd name="T15" fmla="*/ 112 h 129"/>
                <a:gd name="T16" fmla="*/ 80 w 97"/>
                <a:gd name="T17" fmla="*/ 110 h 129"/>
                <a:gd name="T18" fmla="*/ 97 w 97"/>
                <a:gd name="T19" fmla="*/ 103 h 129"/>
                <a:gd name="T20" fmla="*/ 97 w 97"/>
                <a:gd name="T21" fmla="*/ 122 h 129"/>
                <a:gd name="T22" fmla="*/ 80 w 97"/>
                <a:gd name="T23" fmla="*/ 128 h 129"/>
                <a:gd name="T24" fmla="*/ 60 w 97"/>
                <a:gd name="T25" fmla="*/ 129 h 129"/>
                <a:gd name="T26" fmla="*/ 16 w 97"/>
                <a:gd name="T27" fmla="*/ 112 h 129"/>
                <a:gd name="T28" fmla="*/ 0 w 97"/>
                <a:gd name="T29" fmla="*/ 65 h 129"/>
                <a:gd name="T30" fmla="*/ 16 w 97"/>
                <a:gd name="T31" fmla="*/ 18 h 129"/>
                <a:gd name="T32" fmla="*/ 62 w 97"/>
                <a:gd name="T33" fmla="*/ 0 h 129"/>
                <a:gd name="T34" fmla="*/ 80 w 97"/>
                <a:gd name="T35" fmla="*/ 2 h 129"/>
                <a:gd name="T36" fmla="*/ 97 w 97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29">
                  <a:moveTo>
                    <a:pt x="97" y="8"/>
                  </a:moveTo>
                  <a:lnTo>
                    <a:pt x="97" y="27"/>
                  </a:lnTo>
                  <a:cubicBezTo>
                    <a:pt x="91" y="24"/>
                    <a:pt x="86" y="21"/>
                    <a:pt x="80" y="20"/>
                  </a:cubicBezTo>
                  <a:cubicBezTo>
                    <a:pt x="74" y="18"/>
                    <a:pt x="68" y="17"/>
                    <a:pt x="63" y="17"/>
                  </a:cubicBezTo>
                  <a:cubicBezTo>
                    <a:pt x="49" y="17"/>
                    <a:pt x="39" y="22"/>
                    <a:pt x="32" y="30"/>
                  </a:cubicBezTo>
                  <a:cubicBezTo>
                    <a:pt x="25" y="38"/>
                    <a:pt x="21" y="50"/>
                    <a:pt x="21" y="65"/>
                  </a:cubicBezTo>
                  <a:cubicBezTo>
                    <a:pt x="21" y="80"/>
                    <a:pt x="25" y="92"/>
                    <a:pt x="32" y="100"/>
                  </a:cubicBezTo>
                  <a:cubicBezTo>
                    <a:pt x="39" y="108"/>
                    <a:pt x="49" y="112"/>
                    <a:pt x="63" y="112"/>
                  </a:cubicBezTo>
                  <a:cubicBezTo>
                    <a:pt x="68" y="112"/>
                    <a:pt x="74" y="112"/>
                    <a:pt x="80" y="110"/>
                  </a:cubicBezTo>
                  <a:cubicBezTo>
                    <a:pt x="86" y="108"/>
                    <a:pt x="91" y="106"/>
                    <a:pt x="97" y="103"/>
                  </a:cubicBezTo>
                  <a:lnTo>
                    <a:pt x="97" y="122"/>
                  </a:lnTo>
                  <a:cubicBezTo>
                    <a:pt x="91" y="124"/>
                    <a:pt x="86" y="126"/>
                    <a:pt x="80" y="128"/>
                  </a:cubicBezTo>
                  <a:cubicBezTo>
                    <a:pt x="74" y="129"/>
                    <a:pt x="67" y="129"/>
                    <a:pt x="60" y="129"/>
                  </a:cubicBezTo>
                  <a:cubicBezTo>
                    <a:pt x="42" y="129"/>
                    <a:pt x="27" y="124"/>
                    <a:pt x="16" y="112"/>
                  </a:cubicBezTo>
                  <a:cubicBezTo>
                    <a:pt x="5" y="100"/>
                    <a:pt x="0" y="85"/>
                    <a:pt x="0" y="65"/>
                  </a:cubicBezTo>
                  <a:cubicBezTo>
                    <a:pt x="0" y="45"/>
                    <a:pt x="5" y="29"/>
                    <a:pt x="16" y="18"/>
                  </a:cubicBezTo>
                  <a:cubicBezTo>
                    <a:pt x="27" y="6"/>
                    <a:pt x="42" y="0"/>
                    <a:pt x="62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4"/>
                    <a:pt x="92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37">
              <a:extLst>
                <a:ext uri="{FF2B5EF4-FFF2-40B4-BE49-F238E27FC236}">
                  <a16:creationId xmlns:a16="http://schemas.microsoft.com/office/drawing/2014/main" id="{CCAB3DD6-BB62-4CA6-A59A-2A3D19D3F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9" y="3047"/>
              <a:ext cx="39" cy="49"/>
            </a:xfrm>
            <a:custGeom>
              <a:avLst/>
              <a:gdLst>
                <a:gd name="T0" fmla="*/ 63 w 104"/>
                <a:gd name="T1" fmla="*/ 64 h 129"/>
                <a:gd name="T2" fmla="*/ 29 w 104"/>
                <a:gd name="T3" fmla="*/ 70 h 129"/>
                <a:gd name="T4" fmla="*/ 20 w 104"/>
                <a:gd name="T5" fmla="*/ 89 h 129"/>
                <a:gd name="T6" fmla="*/ 27 w 104"/>
                <a:gd name="T7" fmla="*/ 106 h 129"/>
                <a:gd name="T8" fmla="*/ 46 w 104"/>
                <a:gd name="T9" fmla="*/ 113 h 129"/>
                <a:gd name="T10" fmla="*/ 73 w 104"/>
                <a:gd name="T11" fmla="*/ 101 h 129"/>
                <a:gd name="T12" fmla="*/ 83 w 104"/>
                <a:gd name="T13" fmla="*/ 69 h 129"/>
                <a:gd name="T14" fmla="*/ 83 w 104"/>
                <a:gd name="T15" fmla="*/ 64 h 129"/>
                <a:gd name="T16" fmla="*/ 63 w 104"/>
                <a:gd name="T17" fmla="*/ 64 h 129"/>
                <a:gd name="T18" fmla="*/ 104 w 104"/>
                <a:gd name="T19" fmla="*/ 56 h 129"/>
                <a:gd name="T20" fmla="*/ 104 w 104"/>
                <a:gd name="T21" fmla="*/ 126 h 129"/>
                <a:gd name="T22" fmla="*/ 83 w 104"/>
                <a:gd name="T23" fmla="*/ 126 h 129"/>
                <a:gd name="T24" fmla="*/ 83 w 104"/>
                <a:gd name="T25" fmla="*/ 108 h 129"/>
                <a:gd name="T26" fmla="*/ 66 w 104"/>
                <a:gd name="T27" fmla="*/ 124 h 129"/>
                <a:gd name="T28" fmla="*/ 41 w 104"/>
                <a:gd name="T29" fmla="*/ 129 h 129"/>
                <a:gd name="T30" fmla="*/ 11 w 104"/>
                <a:gd name="T31" fmla="*/ 119 h 129"/>
                <a:gd name="T32" fmla="*/ 0 w 104"/>
                <a:gd name="T33" fmla="*/ 90 h 129"/>
                <a:gd name="T34" fmla="*/ 13 w 104"/>
                <a:gd name="T35" fmla="*/ 59 h 129"/>
                <a:gd name="T36" fmla="*/ 55 w 104"/>
                <a:gd name="T37" fmla="*/ 49 h 129"/>
                <a:gd name="T38" fmla="*/ 83 w 104"/>
                <a:gd name="T39" fmla="*/ 49 h 129"/>
                <a:gd name="T40" fmla="*/ 83 w 104"/>
                <a:gd name="T41" fmla="*/ 47 h 129"/>
                <a:gd name="T42" fmla="*/ 74 w 104"/>
                <a:gd name="T43" fmla="*/ 25 h 129"/>
                <a:gd name="T44" fmla="*/ 48 w 104"/>
                <a:gd name="T45" fmla="*/ 17 h 129"/>
                <a:gd name="T46" fmla="*/ 28 w 104"/>
                <a:gd name="T47" fmla="*/ 20 h 129"/>
                <a:gd name="T48" fmla="*/ 9 w 104"/>
                <a:gd name="T49" fmla="*/ 28 h 129"/>
                <a:gd name="T50" fmla="*/ 9 w 104"/>
                <a:gd name="T51" fmla="*/ 9 h 129"/>
                <a:gd name="T52" fmla="*/ 30 w 104"/>
                <a:gd name="T53" fmla="*/ 2 h 129"/>
                <a:gd name="T54" fmla="*/ 50 w 104"/>
                <a:gd name="T55" fmla="*/ 0 h 129"/>
                <a:gd name="T56" fmla="*/ 90 w 104"/>
                <a:gd name="T57" fmla="*/ 14 h 129"/>
                <a:gd name="T58" fmla="*/ 104 w 104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3" y="64"/>
                  </a:moveTo>
                  <a:cubicBezTo>
                    <a:pt x="47" y="64"/>
                    <a:pt x="36" y="66"/>
                    <a:pt x="29" y="70"/>
                  </a:cubicBezTo>
                  <a:cubicBezTo>
                    <a:pt x="23" y="74"/>
                    <a:pt x="20" y="80"/>
                    <a:pt x="20" y="89"/>
                  </a:cubicBezTo>
                  <a:cubicBezTo>
                    <a:pt x="20" y="96"/>
                    <a:pt x="22" y="102"/>
                    <a:pt x="27" y="106"/>
                  </a:cubicBezTo>
                  <a:cubicBezTo>
                    <a:pt x="32" y="110"/>
                    <a:pt x="38" y="113"/>
                    <a:pt x="46" y="113"/>
                  </a:cubicBezTo>
                  <a:cubicBezTo>
                    <a:pt x="57" y="113"/>
                    <a:pt x="66" y="109"/>
                    <a:pt x="73" y="101"/>
                  </a:cubicBezTo>
                  <a:cubicBezTo>
                    <a:pt x="80" y="93"/>
                    <a:pt x="83" y="82"/>
                    <a:pt x="83" y="69"/>
                  </a:cubicBezTo>
                  <a:lnTo>
                    <a:pt x="83" y="64"/>
                  </a:lnTo>
                  <a:lnTo>
                    <a:pt x="63" y="64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3" y="126"/>
                  </a:lnTo>
                  <a:lnTo>
                    <a:pt x="83" y="108"/>
                  </a:lnTo>
                  <a:cubicBezTo>
                    <a:pt x="79" y="115"/>
                    <a:pt x="73" y="121"/>
                    <a:pt x="66" y="124"/>
                  </a:cubicBezTo>
                  <a:cubicBezTo>
                    <a:pt x="59" y="128"/>
                    <a:pt x="51" y="129"/>
                    <a:pt x="41" y="129"/>
                  </a:cubicBezTo>
                  <a:cubicBezTo>
                    <a:pt x="28" y="129"/>
                    <a:pt x="18" y="126"/>
                    <a:pt x="11" y="119"/>
                  </a:cubicBezTo>
                  <a:cubicBezTo>
                    <a:pt x="3" y="112"/>
                    <a:pt x="0" y="102"/>
                    <a:pt x="0" y="90"/>
                  </a:cubicBezTo>
                  <a:cubicBezTo>
                    <a:pt x="0" y="77"/>
                    <a:pt x="4" y="66"/>
                    <a:pt x="13" y="59"/>
                  </a:cubicBezTo>
                  <a:cubicBezTo>
                    <a:pt x="23" y="52"/>
                    <a:pt x="37" y="49"/>
                    <a:pt x="55" y="49"/>
                  </a:cubicBezTo>
                  <a:lnTo>
                    <a:pt x="83" y="49"/>
                  </a:lnTo>
                  <a:lnTo>
                    <a:pt x="83" y="47"/>
                  </a:lnTo>
                  <a:cubicBezTo>
                    <a:pt x="83" y="37"/>
                    <a:pt x="80" y="30"/>
                    <a:pt x="74" y="25"/>
                  </a:cubicBezTo>
                  <a:cubicBezTo>
                    <a:pt x="68" y="20"/>
                    <a:pt x="59" y="17"/>
                    <a:pt x="48" y="17"/>
                  </a:cubicBezTo>
                  <a:cubicBezTo>
                    <a:pt x="41" y="17"/>
                    <a:pt x="35" y="18"/>
                    <a:pt x="28" y="20"/>
                  </a:cubicBezTo>
                  <a:cubicBezTo>
                    <a:pt x="21" y="22"/>
                    <a:pt x="15" y="24"/>
                    <a:pt x="9" y="28"/>
                  </a:cubicBezTo>
                  <a:lnTo>
                    <a:pt x="9" y="9"/>
                  </a:lnTo>
                  <a:cubicBezTo>
                    <a:pt x="16" y="6"/>
                    <a:pt x="23" y="4"/>
                    <a:pt x="30" y="2"/>
                  </a:cubicBezTo>
                  <a:cubicBezTo>
                    <a:pt x="37" y="1"/>
                    <a:pt x="44" y="0"/>
                    <a:pt x="50" y="0"/>
                  </a:cubicBezTo>
                  <a:cubicBezTo>
                    <a:pt x="68" y="0"/>
                    <a:pt x="82" y="5"/>
                    <a:pt x="90" y="14"/>
                  </a:cubicBezTo>
                  <a:cubicBezTo>
                    <a:pt x="99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38">
              <a:extLst>
                <a:ext uri="{FF2B5EF4-FFF2-40B4-BE49-F238E27FC236}">
                  <a16:creationId xmlns:a16="http://schemas.microsoft.com/office/drawing/2014/main" id="{277B5211-F9F3-4980-B905-20A6E6111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3035"/>
              <a:ext cx="29" cy="59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8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50 h 158"/>
                <a:gd name="T24" fmla="*/ 15 w 77"/>
                <a:gd name="T25" fmla="*/ 118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8"/>
                  </a:lnTo>
                  <a:cubicBezTo>
                    <a:pt x="35" y="128"/>
                    <a:pt x="37" y="134"/>
                    <a:pt x="39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0" y="158"/>
                    <a:pt x="30" y="155"/>
                    <a:pt x="24" y="150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39">
              <a:extLst>
                <a:ext uri="{FF2B5EF4-FFF2-40B4-BE49-F238E27FC236}">
                  <a16:creationId xmlns:a16="http://schemas.microsoft.com/office/drawing/2014/main" id="{08D70FFC-5E26-427D-A858-04C00F595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3" y="3047"/>
              <a:ext cx="43" cy="49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70 h 129"/>
                <a:gd name="T4" fmla="*/ 21 w 114"/>
                <a:gd name="T5" fmla="*/ 70 h 129"/>
                <a:gd name="T6" fmla="*/ 33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3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60 h 129"/>
                <a:gd name="T32" fmla="*/ 93 w 114"/>
                <a:gd name="T33" fmla="*/ 54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7 h 129"/>
                <a:gd name="T40" fmla="*/ 21 w 114"/>
                <a:gd name="T41" fmla="*/ 54 h 129"/>
                <a:gd name="T42" fmla="*/ 93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70"/>
                  </a:lnTo>
                  <a:lnTo>
                    <a:pt x="21" y="70"/>
                  </a:lnTo>
                  <a:cubicBezTo>
                    <a:pt x="22" y="84"/>
                    <a:pt x="26" y="94"/>
                    <a:pt x="33" y="101"/>
                  </a:cubicBezTo>
                  <a:cubicBezTo>
                    <a:pt x="41" y="109"/>
                    <a:pt x="51" y="112"/>
                    <a:pt x="65" y="112"/>
                  </a:cubicBezTo>
                  <a:cubicBezTo>
                    <a:pt x="72" y="112"/>
                    <a:pt x="80" y="111"/>
                    <a:pt x="87" y="109"/>
                  </a:cubicBezTo>
                  <a:cubicBezTo>
                    <a:pt x="94" y="108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4" y="125"/>
                    <a:pt x="87" y="127"/>
                  </a:cubicBezTo>
                  <a:cubicBezTo>
                    <a:pt x="79" y="129"/>
                    <a:pt x="71" y="129"/>
                    <a:pt x="63" y="129"/>
                  </a:cubicBezTo>
                  <a:cubicBezTo>
                    <a:pt x="44" y="129"/>
                    <a:pt x="28" y="124"/>
                    <a:pt x="17" y="112"/>
                  </a:cubicBezTo>
                  <a:cubicBezTo>
                    <a:pt x="5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1" y="0"/>
                    <a:pt x="60" y="0"/>
                  </a:cubicBezTo>
                  <a:cubicBezTo>
                    <a:pt x="76" y="0"/>
                    <a:pt x="90" y="6"/>
                    <a:pt x="99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3" y="54"/>
                  </a:moveTo>
                  <a:cubicBezTo>
                    <a:pt x="93" y="43"/>
                    <a:pt x="90" y="34"/>
                    <a:pt x="84" y="27"/>
                  </a:cubicBezTo>
                  <a:cubicBezTo>
                    <a:pt x="78" y="21"/>
                    <a:pt x="70" y="17"/>
                    <a:pt x="60" y="17"/>
                  </a:cubicBezTo>
                  <a:cubicBezTo>
                    <a:pt x="49" y="17"/>
                    <a:pt x="40" y="21"/>
                    <a:pt x="33" y="27"/>
                  </a:cubicBezTo>
                  <a:cubicBezTo>
                    <a:pt x="26" y="33"/>
                    <a:pt x="22" y="42"/>
                    <a:pt x="21" y="54"/>
                  </a:cubicBezTo>
                  <a:lnTo>
                    <a:pt x="9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0">
              <a:extLst>
                <a:ext uri="{FF2B5EF4-FFF2-40B4-BE49-F238E27FC236}">
                  <a16:creationId xmlns:a16="http://schemas.microsoft.com/office/drawing/2014/main" id="{12D9F750-828A-43D1-8533-498FADC6B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5" y="3030"/>
              <a:ext cx="42" cy="66"/>
            </a:xfrm>
            <a:custGeom>
              <a:avLst/>
              <a:gdLst>
                <a:gd name="T0" fmla="*/ 90 w 110"/>
                <a:gd name="T1" fmla="*/ 67 h 174"/>
                <a:gd name="T2" fmla="*/ 90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90 w 110"/>
                <a:gd name="T9" fmla="*/ 171 h 174"/>
                <a:gd name="T10" fmla="*/ 90 w 110"/>
                <a:gd name="T11" fmla="*/ 153 h 174"/>
                <a:gd name="T12" fmla="*/ 74 w 110"/>
                <a:gd name="T13" fmla="*/ 169 h 174"/>
                <a:gd name="T14" fmla="*/ 50 w 110"/>
                <a:gd name="T15" fmla="*/ 174 h 174"/>
                <a:gd name="T16" fmla="*/ 14 w 110"/>
                <a:gd name="T17" fmla="*/ 157 h 174"/>
                <a:gd name="T18" fmla="*/ 0 w 110"/>
                <a:gd name="T19" fmla="*/ 110 h 174"/>
                <a:gd name="T20" fmla="*/ 14 w 110"/>
                <a:gd name="T21" fmla="*/ 63 h 174"/>
                <a:gd name="T22" fmla="*/ 50 w 110"/>
                <a:gd name="T23" fmla="*/ 45 h 174"/>
                <a:gd name="T24" fmla="*/ 74 w 110"/>
                <a:gd name="T25" fmla="*/ 51 h 174"/>
                <a:gd name="T26" fmla="*/ 90 w 110"/>
                <a:gd name="T27" fmla="*/ 67 h 174"/>
                <a:gd name="T28" fmla="*/ 21 w 110"/>
                <a:gd name="T29" fmla="*/ 110 h 174"/>
                <a:gd name="T30" fmla="*/ 30 w 110"/>
                <a:gd name="T31" fmla="*/ 145 h 174"/>
                <a:gd name="T32" fmla="*/ 55 w 110"/>
                <a:gd name="T33" fmla="*/ 158 h 174"/>
                <a:gd name="T34" fmla="*/ 81 w 110"/>
                <a:gd name="T35" fmla="*/ 145 h 174"/>
                <a:gd name="T36" fmla="*/ 90 w 110"/>
                <a:gd name="T37" fmla="*/ 110 h 174"/>
                <a:gd name="T38" fmla="*/ 81 w 110"/>
                <a:gd name="T39" fmla="*/ 75 h 174"/>
                <a:gd name="T40" fmla="*/ 55 w 110"/>
                <a:gd name="T41" fmla="*/ 62 h 174"/>
                <a:gd name="T42" fmla="*/ 30 w 110"/>
                <a:gd name="T43" fmla="*/ 75 h 174"/>
                <a:gd name="T44" fmla="*/ 21 w 110"/>
                <a:gd name="T45" fmla="*/ 11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90" y="67"/>
                  </a:moveTo>
                  <a:lnTo>
                    <a:pt x="90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90" y="171"/>
                  </a:lnTo>
                  <a:lnTo>
                    <a:pt x="90" y="153"/>
                  </a:lnTo>
                  <a:cubicBezTo>
                    <a:pt x="86" y="160"/>
                    <a:pt x="80" y="166"/>
                    <a:pt x="74" y="169"/>
                  </a:cubicBezTo>
                  <a:cubicBezTo>
                    <a:pt x="67" y="173"/>
                    <a:pt x="59" y="174"/>
                    <a:pt x="50" y="174"/>
                  </a:cubicBezTo>
                  <a:cubicBezTo>
                    <a:pt x="35" y="174"/>
                    <a:pt x="23" y="169"/>
                    <a:pt x="14" y="157"/>
                  </a:cubicBezTo>
                  <a:cubicBezTo>
                    <a:pt x="5" y="145"/>
                    <a:pt x="0" y="129"/>
                    <a:pt x="0" y="110"/>
                  </a:cubicBezTo>
                  <a:cubicBezTo>
                    <a:pt x="0" y="91"/>
                    <a:pt x="5" y="75"/>
                    <a:pt x="14" y="63"/>
                  </a:cubicBezTo>
                  <a:cubicBezTo>
                    <a:pt x="23" y="51"/>
                    <a:pt x="35" y="45"/>
                    <a:pt x="50" y="45"/>
                  </a:cubicBezTo>
                  <a:cubicBezTo>
                    <a:pt x="59" y="45"/>
                    <a:pt x="67" y="47"/>
                    <a:pt x="74" y="51"/>
                  </a:cubicBezTo>
                  <a:cubicBezTo>
                    <a:pt x="80" y="54"/>
                    <a:pt x="86" y="60"/>
                    <a:pt x="90" y="67"/>
                  </a:cubicBezTo>
                  <a:close/>
                  <a:moveTo>
                    <a:pt x="21" y="110"/>
                  </a:moveTo>
                  <a:cubicBezTo>
                    <a:pt x="21" y="125"/>
                    <a:pt x="24" y="136"/>
                    <a:pt x="30" y="145"/>
                  </a:cubicBezTo>
                  <a:cubicBezTo>
                    <a:pt x="36" y="153"/>
                    <a:pt x="45" y="158"/>
                    <a:pt x="55" y="158"/>
                  </a:cubicBezTo>
                  <a:cubicBezTo>
                    <a:pt x="66" y="158"/>
                    <a:pt x="74" y="153"/>
                    <a:pt x="81" y="145"/>
                  </a:cubicBezTo>
                  <a:cubicBezTo>
                    <a:pt x="87" y="136"/>
                    <a:pt x="90" y="125"/>
                    <a:pt x="90" y="110"/>
                  </a:cubicBezTo>
                  <a:cubicBezTo>
                    <a:pt x="90" y="95"/>
                    <a:pt x="87" y="83"/>
                    <a:pt x="81" y="75"/>
                  </a:cubicBezTo>
                  <a:cubicBezTo>
                    <a:pt x="74" y="66"/>
                    <a:pt x="66" y="62"/>
                    <a:pt x="55" y="62"/>
                  </a:cubicBezTo>
                  <a:cubicBezTo>
                    <a:pt x="45" y="62"/>
                    <a:pt x="36" y="66"/>
                    <a:pt x="30" y="75"/>
                  </a:cubicBezTo>
                  <a:cubicBezTo>
                    <a:pt x="24" y="83"/>
                    <a:pt x="21" y="95"/>
                    <a:pt x="21" y="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1">
              <a:extLst>
                <a:ext uri="{FF2B5EF4-FFF2-40B4-BE49-F238E27FC236}">
                  <a16:creationId xmlns:a16="http://schemas.microsoft.com/office/drawing/2014/main" id="{063EDC07-947D-43B2-8569-A8F2CD834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6" y="3047"/>
              <a:ext cx="43" cy="49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70 h 129"/>
                <a:gd name="T4" fmla="*/ 21 w 114"/>
                <a:gd name="T5" fmla="*/ 70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1 h 129"/>
                <a:gd name="T14" fmla="*/ 110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8 w 114"/>
                <a:gd name="T21" fmla="*/ 112 h 129"/>
                <a:gd name="T22" fmla="*/ 0 w 114"/>
                <a:gd name="T23" fmla="*/ 66 h 129"/>
                <a:gd name="T24" fmla="*/ 17 w 114"/>
                <a:gd name="T25" fmla="*/ 18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70"/>
                  </a:lnTo>
                  <a:lnTo>
                    <a:pt x="21" y="70"/>
                  </a:lnTo>
                  <a:cubicBezTo>
                    <a:pt x="22" y="84"/>
                    <a:pt x="27" y="94"/>
                    <a:pt x="34" y="101"/>
                  </a:cubicBezTo>
                  <a:cubicBezTo>
                    <a:pt x="42" y="109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8"/>
                    <a:pt x="103" y="105"/>
                    <a:pt x="110" y="101"/>
                  </a:cubicBezTo>
                  <a:lnTo>
                    <a:pt x="110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9"/>
                    <a:pt x="72" y="129"/>
                    <a:pt x="64" y="129"/>
                  </a:cubicBezTo>
                  <a:cubicBezTo>
                    <a:pt x="45" y="129"/>
                    <a:pt x="29" y="124"/>
                    <a:pt x="18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6" y="30"/>
                    <a:pt x="17" y="18"/>
                  </a:cubicBezTo>
                  <a:cubicBezTo>
                    <a:pt x="28" y="6"/>
                    <a:pt x="42" y="0"/>
                    <a:pt x="61" y="0"/>
                  </a:cubicBezTo>
                  <a:cubicBezTo>
                    <a:pt x="77" y="0"/>
                    <a:pt x="90" y="6"/>
                    <a:pt x="100" y="16"/>
                  </a:cubicBezTo>
                  <a:cubicBezTo>
                    <a:pt x="110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1" y="34"/>
                    <a:pt x="85" y="27"/>
                  </a:cubicBezTo>
                  <a:cubicBezTo>
                    <a:pt x="79" y="21"/>
                    <a:pt x="71" y="17"/>
                    <a:pt x="61" y="17"/>
                  </a:cubicBezTo>
                  <a:cubicBezTo>
                    <a:pt x="50" y="17"/>
                    <a:pt x="41" y="21"/>
                    <a:pt x="34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42">
              <a:extLst>
                <a:ext uri="{FF2B5EF4-FFF2-40B4-BE49-F238E27FC236}">
                  <a16:creationId xmlns:a16="http://schemas.microsoft.com/office/drawing/2014/main" id="{111EABC8-39BE-4799-9861-C10EB458B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3048"/>
              <a:ext cx="44" cy="46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43">
              <a:extLst>
                <a:ext uri="{FF2B5EF4-FFF2-40B4-BE49-F238E27FC236}">
                  <a16:creationId xmlns:a16="http://schemas.microsoft.com/office/drawing/2014/main" id="{10FB197B-100B-4A2B-B5D4-BE4190CA1F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4" y="3047"/>
              <a:ext cx="43" cy="49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70 h 129"/>
                <a:gd name="T4" fmla="*/ 21 w 114"/>
                <a:gd name="T5" fmla="*/ 70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100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5 w 114"/>
                <a:gd name="T35" fmla="*/ 27 h 129"/>
                <a:gd name="T36" fmla="*/ 61 w 114"/>
                <a:gd name="T37" fmla="*/ 17 h 129"/>
                <a:gd name="T38" fmla="*/ 33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70"/>
                  </a:lnTo>
                  <a:lnTo>
                    <a:pt x="21" y="70"/>
                  </a:lnTo>
                  <a:cubicBezTo>
                    <a:pt x="22" y="84"/>
                    <a:pt x="26" y="94"/>
                    <a:pt x="34" y="101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0" y="111"/>
                    <a:pt x="88" y="109"/>
                  </a:cubicBezTo>
                  <a:cubicBezTo>
                    <a:pt x="95" y="108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79" y="129"/>
                    <a:pt x="72" y="129"/>
                    <a:pt x="64" y="129"/>
                  </a:cubicBezTo>
                  <a:cubicBezTo>
                    <a:pt x="44" y="129"/>
                    <a:pt x="29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6"/>
                    <a:pt x="100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1" y="34"/>
                    <a:pt x="85" y="27"/>
                  </a:cubicBezTo>
                  <a:cubicBezTo>
                    <a:pt x="79" y="21"/>
                    <a:pt x="71" y="17"/>
                    <a:pt x="61" y="17"/>
                  </a:cubicBezTo>
                  <a:cubicBezTo>
                    <a:pt x="49" y="17"/>
                    <a:pt x="40" y="21"/>
                    <a:pt x="33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44">
              <a:extLst>
                <a:ext uri="{FF2B5EF4-FFF2-40B4-BE49-F238E27FC236}">
                  <a16:creationId xmlns:a16="http://schemas.microsoft.com/office/drawing/2014/main" id="{779552D7-9945-4E0B-9B97-2C9C1FC78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3047"/>
              <a:ext cx="36" cy="49"/>
            </a:xfrm>
            <a:custGeom>
              <a:avLst/>
              <a:gdLst>
                <a:gd name="T0" fmla="*/ 97 w 97"/>
                <a:gd name="T1" fmla="*/ 8 h 129"/>
                <a:gd name="T2" fmla="*/ 97 w 97"/>
                <a:gd name="T3" fmla="*/ 27 h 129"/>
                <a:gd name="T4" fmla="*/ 80 w 97"/>
                <a:gd name="T5" fmla="*/ 20 h 129"/>
                <a:gd name="T6" fmla="*/ 62 w 97"/>
                <a:gd name="T7" fmla="*/ 17 h 129"/>
                <a:gd name="T8" fmla="*/ 32 w 97"/>
                <a:gd name="T9" fmla="*/ 30 h 129"/>
                <a:gd name="T10" fmla="*/ 21 w 97"/>
                <a:gd name="T11" fmla="*/ 65 h 129"/>
                <a:gd name="T12" fmla="*/ 32 w 97"/>
                <a:gd name="T13" fmla="*/ 100 h 129"/>
                <a:gd name="T14" fmla="*/ 62 w 97"/>
                <a:gd name="T15" fmla="*/ 112 h 129"/>
                <a:gd name="T16" fmla="*/ 80 w 97"/>
                <a:gd name="T17" fmla="*/ 110 h 129"/>
                <a:gd name="T18" fmla="*/ 97 w 97"/>
                <a:gd name="T19" fmla="*/ 103 h 129"/>
                <a:gd name="T20" fmla="*/ 97 w 97"/>
                <a:gd name="T21" fmla="*/ 122 h 129"/>
                <a:gd name="T22" fmla="*/ 79 w 97"/>
                <a:gd name="T23" fmla="*/ 128 h 129"/>
                <a:gd name="T24" fmla="*/ 60 w 97"/>
                <a:gd name="T25" fmla="*/ 129 h 129"/>
                <a:gd name="T26" fmla="*/ 16 w 97"/>
                <a:gd name="T27" fmla="*/ 112 h 129"/>
                <a:gd name="T28" fmla="*/ 0 w 97"/>
                <a:gd name="T29" fmla="*/ 65 h 129"/>
                <a:gd name="T30" fmla="*/ 16 w 97"/>
                <a:gd name="T31" fmla="*/ 18 h 129"/>
                <a:gd name="T32" fmla="*/ 61 w 97"/>
                <a:gd name="T33" fmla="*/ 0 h 129"/>
                <a:gd name="T34" fmla="*/ 80 w 97"/>
                <a:gd name="T35" fmla="*/ 2 h 129"/>
                <a:gd name="T36" fmla="*/ 97 w 97"/>
                <a:gd name="T37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29">
                  <a:moveTo>
                    <a:pt x="97" y="8"/>
                  </a:moveTo>
                  <a:lnTo>
                    <a:pt x="97" y="27"/>
                  </a:lnTo>
                  <a:cubicBezTo>
                    <a:pt x="91" y="24"/>
                    <a:pt x="85" y="21"/>
                    <a:pt x="80" y="20"/>
                  </a:cubicBezTo>
                  <a:cubicBezTo>
                    <a:pt x="74" y="18"/>
                    <a:pt x="68" y="17"/>
                    <a:pt x="62" y="17"/>
                  </a:cubicBezTo>
                  <a:cubicBezTo>
                    <a:pt x="49" y="17"/>
                    <a:pt x="39" y="22"/>
                    <a:pt x="32" y="30"/>
                  </a:cubicBezTo>
                  <a:cubicBezTo>
                    <a:pt x="24" y="38"/>
                    <a:pt x="21" y="50"/>
                    <a:pt x="21" y="65"/>
                  </a:cubicBezTo>
                  <a:cubicBezTo>
                    <a:pt x="21" y="80"/>
                    <a:pt x="24" y="92"/>
                    <a:pt x="32" y="100"/>
                  </a:cubicBezTo>
                  <a:cubicBezTo>
                    <a:pt x="39" y="108"/>
                    <a:pt x="49" y="112"/>
                    <a:pt x="62" y="112"/>
                  </a:cubicBezTo>
                  <a:cubicBezTo>
                    <a:pt x="68" y="112"/>
                    <a:pt x="74" y="112"/>
                    <a:pt x="80" y="110"/>
                  </a:cubicBezTo>
                  <a:cubicBezTo>
                    <a:pt x="85" y="108"/>
                    <a:pt x="91" y="106"/>
                    <a:pt x="97" y="103"/>
                  </a:cubicBezTo>
                  <a:lnTo>
                    <a:pt x="97" y="122"/>
                  </a:lnTo>
                  <a:cubicBezTo>
                    <a:pt x="91" y="124"/>
                    <a:pt x="85" y="126"/>
                    <a:pt x="79" y="128"/>
                  </a:cubicBezTo>
                  <a:cubicBezTo>
                    <a:pt x="73" y="129"/>
                    <a:pt x="67" y="129"/>
                    <a:pt x="60" y="129"/>
                  </a:cubicBezTo>
                  <a:cubicBezTo>
                    <a:pt x="42" y="129"/>
                    <a:pt x="27" y="124"/>
                    <a:pt x="16" y="112"/>
                  </a:cubicBezTo>
                  <a:cubicBezTo>
                    <a:pt x="5" y="100"/>
                    <a:pt x="0" y="85"/>
                    <a:pt x="0" y="65"/>
                  </a:cubicBezTo>
                  <a:cubicBezTo>
                    <a:pt x="0" y="45"/>
                    <a:pt x="5" y="29"/>
                    <a:pt x="16" y="18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68" y="0"/>
                    <a:pt x="74" y="1"/>
                    <a:pt x="80" y="2"/>
                  </a:cubicBezTo>
                  <a:cubicBezTo>
                    <a:pt x="86" y="4"/>
                    <a:pt x="91" y="5"/>
                    <a:pt x="9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45">
              <a:extLst>
                <a:ext uri="{FF2B5EF4-FFF2-40B4-BE49-F238E27FC236}">
                  <a16:creationId xmlns:a16="http://schemas.microsoft.com/office/drawing/2014/main" id="{DD50523C-B1BD-4FF2-9DB4-2DA4AE30D7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6" y="3047"/>
              <a:ext cx="39" cy="49"/>
            </a:xfrm>
            <a:custGeom>
              <a:avLst/>
              <a:gdLst>
                <a:gd name="T0" fmla="*/ 0 w 103"/>
                <a:gd name="T1" fmla="*/ 78 h 129"/>
                <a:gd name="T2" fmla="*/ 0 w 103"/>
                <a:gd name="T3" fmla="*/ 3 h 129"/>
                <a:gd name="T4" fmla="*/ 20 w 103"/>
                <a:gd name="T5" fmla="*/ 3 h 129"/>
                <a:gd name="T6" fmla="*/ 20 w 103"/>
                <a:gd name="T7" fmla="*/ 77 h 129"/>
                <a:gd name="T8" fmla="*/ 27 w 103"/>
                <a:gd name="T9" fmla="*/ 103 h 129"/>
                <a:gd name="T10" fmla="*/ 47 w 103"/>
                <a:gd name="T11" fmla="*/ 112 h 129"/>
                <a:gd name="T12" fmla="*/ 73 w 103"/>
                <a:gd name="T13" fmla="*/ 101 h 129"/>
                <a:gd name="T14" fmla="*/ 83 w 103"/>
                <a:gd name="T15" fmla="*/ 73 h 129"/>
                <a:gd name="T16" fmla="*/ 83 w 103"/>
                <a:gd name="T17" fmla="*/ 3 h 129"/>
                <a:gd name="T18" fmla="*/ 103 w 103"/>
                <a:gd name="T19" fmla="*/ 3 h 129"/>
                <a:gd name="T20" fmla="*/ 103 w 103"/>
                <a:gd name="T21" fmla="*/ 126 h 129"/>
                <a:gd name="T22" fmla="*/ 83 w 103"/>
                <a:gd name="T23" fmla="*/ 126 h 129"/>
                <a:gd name="T24" fmla="*/ 83 w 103"/>
                <a:gd name="T25" fmla="*/ 107 h 129"/>
                <a:gd name="T26" fmla="*/ 66 w 103"/>
                <a:gd name="T27" fmla="*/ 124 h 129"/>
                <a:gd name="T28" fmla="*/ 43 w 103"/>
                <a:gd name="T29" fmla="*/ 129 h 129"/>
                <a:gd name="T30" fmla="*/ 11 w 103"/>
                <a:gd name="T31" fmla="*/ 116 h 129"/>
                <a:gd name="T32" fmla="*/ 0 w 103"/>
                <a:gd name="T33" fmla="*/ 78 h 129"/>
                <a:gd name="T34" fmla="*/ 51 w 10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29">
                  <a:moveTo>
                    <a:pt x="0" y="78"/>
                  </a:moveTo>
                  <a:lnTo>
                    <a:pt x="0" y="3"/>
                  </a:lnTo>
                  <a:lnTo>
                    <a:pt x="20" y="3"/>
                  </a:lnTo>
                  <a:lnTo>
                    <a:pt x="20" y="77"/>
                  </a:lnTo>
                  <a:cubicBezTo>
                    <a:pt x="20" y="89"/>
                    <a:pt x="22" y="97"/>
                    <a:pt x="27" y="103"/>
                  </a:cubicBezTo>
                  <a:cubicBezTo>
                    <a:pt x="31" y="109"/>
                    <a:pt x="38" y="112"/>
                    <a:pt x="47" y="112"/>
                  </a:cubicBezTo>
                  <a:cubicBezTo>
                    <a:pt x="58" y="112"/>
                    <a:pt x="67" y="108"/>
                    <a:pt x="73" y="101"/>
                  </a:cubicBezTo>
                  <a:cubicBezTo>
                    <a:pt x="80" y="95"/>
                    <a:pt x="83" y="85"/>
                    <a:pt x="83" y="73"/>
                  </a:cubicBezTo>
                  <a:lnTo>
                    <a:pt x="83" y="3"/>
                  </a:lnTo>
                  <a:lnTo>
                    <a:pt x="103" y="3"/>
                  </a:lnTo>
                  <a:lnTo>
                    <a:pt x="103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8" y="115"/>
                    <a:pt x="72" y="120"/>
                    <a:pt x="66" y="124"/>
                  </a:cubicBezTo>
                  <a:cubicBezTo>
                    <a:pt x="59" y="128"/>
                    <a:pt x="52" y="129"/>
                    <a:pt x="43" y="129"/>
                  </a:cubicBezTo>
                  <a:cubicBezTo>
                    <a:pt x="29" y="129"/>
                    <a:pt x="18" y="125"/>
                    <a:pt x="11" y="116"/>
                  </a:cubicBezTo>
                  <a:cubicBezTo>
                    <a:pt x="4" y="108"/>
                    <a:pt x="0" y="95"/>
                    <a:pt x="0" y="78"/>
                  </a:cubicBezTo>
                  <a:close/>
                  <a:moveTo>
                    <a:pt x="5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46">
              <a:extLst>
                <a:ext uri="{FF2B5EF4-FFF2-40B4-BE49-F238E27FC236}">
                  <a16:creationId xmlns:a16="http://schemas.microsoft.com/office/drawing/2014/main" id="{D040B9DD-6683-42E1-BFAD-EDE0AA030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3035"/>
              <a:ext cx="29" cy="59"/>
            </a:xfrm>
            <a:custGeom>
              <a:avLst/>
              <a:gdLst>
                <a:gd name="T0" fmla="*/ 36 w 77"/>
                <a:gd name="T1" fmla="*/ 0 h 158"/>
                <a:gd name="T2" fmla="*/ 36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6 w 77"/>
                <a:gd name="T9" fmla="*/ 51 h 158"/>
                <a:gd name="T10" fmla="*/ 36 w 77"/>
                <a:gd name="T11" fmla="*/ 118 h 158"/>
                <a:gd name="T12" fmla="*/ 40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50 h 158"/>
                <a:gd name="T24" fmla="*/ 15 w 77"/>
                <a:gd name="T25" fmla="*/ 118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6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6" y="0"/>
                  </a:moveTo>
                  <a:lnTo>
                    <a:pt x="36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6" y="51"/>
                  </a:lnTo>
                  <a:lnTo>
                    <a:pt x="36" y="118"/>
                  </a:lnTo>
                  <a:cubicBezTo>
                    <a:pt x="36" y="128"/>
                    <a:pt x="37" y="134"/>
                    <a:pt x="40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50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47">
              <a:extLst>
                <a:ext uri="{FF2B5EF4-FFF2-40B4-BE49-F238E27FC236}">
                  <a16:creationId xmlns:a16="http://schemas.microsoft.com/office/drawing/2014/main" id="{B39EE84C-34FA-432B-A2D7-63617E84D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3030"/>
              <a:ext cx="8" cy="64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48">
              <a:extLst>
                <a:ext uri="{FF2B5EF4-FFF2-40B4-BE49-F238E27FC236}">
                  <a16:creationId xmlns:a16="http://schemas.microsoft.com/office/drawing/2014/main" id="{FA3E053C-286F-4B4C-A7C2-A4BD9EE22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3047"/>
              <a:ext cx="42" cy="49"/>
            </a:xfrm>
            <a:custGeom>
              <a:avLst/>
              <a:gdLst>
                <a:gd name="T0" fmla="*/ 56 w 112"/>
                <a:gd name="T1" fmla="*/ 17 h 129"/>
                <a:gd name="T2" fmla="*/ 30 w 112"/>
                <a:gd name="T3" fmla="*/ 30 h 129"/>
                <a:gd name="T4" fmla="*/ 21 w 112"/>
                <a:gd name="T5" fmla="*/ 65 h 129"/>
                <a:gd name="T6" fmla="*/ 30 w 112"/>
                <a:gd name="T7" fmla="*/ 100 h 129"/>
                <a:gd name="T8" fmla="*/ 56 w 112"/>
                <a:gd name="T9" fmla="*/ 112 h 129"/>
                <a:gd name="T10" fmla="*/ 82 w 112"/>
                <a:gd name="T11" fmla="*/ 100 h 129"/>
                <a:gd name="T12" fmla="*/ 91 w 112"/>
                <a:gd name="T13" fmla="*/ 65 h 129"/>
                <a:gd name="T14" fmla="*/ 82 w 112"/>
                <a:gd name="T15" fmla="*/ 30 h 129"/>
                <a:gd name="T16" fmla="*/ 56 w 112"/>
                <a:gd name="T17" fmla="*/ 17 h 129"/>
                <a:gd name="T18" fmla="*/ 56 w 112"/>
                <a:gd name="T19" fmla="*/ 0 h 129"/>
                <a:gd name="T20" fmla="*/ 97 w 112"/>
                <a:gd name="T21" fmla="*/ 17 h 129"/>
                <a:gd name="T22" fmla="*/ 112 w 112"/>
                <a:gd name="T23" fmla="*/ 65 h 129"/>
                <a:gd name="T24" fmla="*/ 97 w 112"/>
                <a:gd name="T25" fmla="*/ 112 h 129"/>
                <a:gd name="T26" fmla="*/ 56 w 112"/>
                <a:gd name="T27" fmla="*/ 129 h 129"/>
                <a:gd name="T28" fmla="*/ 14 w 112"/>
                <a:gd name="T29" fmla="*/ 112 h 129"/>
                <a:gd name="T30" fmla="*/ 0 w 112"/>
                <a:gd name="T31" fmla="*/ 65 h 129"/>
                <a:gd name="T32" fmla="*/ 14 w 112"/>
                <a:gd name="T33" fmla="*/ 17 h 129"/>
                <a:gd name="T34" fmla="*/ 56 w 112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29">
                  <a:moveTo>
                    <a:pt x="56" y="17"/>
                  </a:moveTo>
                  <a:cubicBezTo>
                    <a:pt x="45" y="17"/>
                    <a:pt x="37" y="22"/>
                    <a:pt x="30" y="30"/>
                  </a:cubicBezTo>
                  <a:cubicBezTo>
                    <a:pt x="24" y="39"/>
                    <a:pt x="21" y="50"/>
                    <a:pt x="21" y="65"/>
                  </a:cubicBezTo>
                  <a:cubicBezTo>
                    <a:pt x="21" y="80"/>
                    <a:pt x="24" y="91"/>
                    <a:pt x="30" y="100"/>
                  </a:cubicBezTo>
                  <a:cubicBezTo>
                    <a:pt x="36" y="108"/>
                    <a:pt x="45" y="112"/>
                    <a:pt x="56" y="112"/>
                  </a:cubicBezTo>
                  <a:cubicBezTo>
                    <a:pt x="67" y="112"/>
                    <a:pt x="75" y="108"/>
                    <a:pt x="82" y="100"/>
                  </a:cubicBezTo>
                  <a:cubicBezTo>
                    <a:pt x="88" y="91"/>
                    <a:pt x="91" y="80"/>
                    <a:pt x="91" y="65"/>
                  </a:cubicBezTo>
                  <a:cubicBezTo>
                    <a:pt x="91" y="50"/>
                    <a:pt x="88" y="39"/>
                    <a:pt x="82" y="30"/>
                  </a:cubicBezTo>
                  <a:cubicBezTo>
                    <a:pt x="75" y="22"/>
                    <a:pt x="67" y="17"/>
                    <a:pt x="56" y="17"/>
                  </a:cubicBezTo>
                  <a:close/>
                  <a:moveTo>
                    <a:pt x="56" y="0"/>
                  </a:moveTo>
                  <a:cubicBezTo>
                    <a:pt x="74" y="0"/>
                    <a:pt x="87" y="6"/>
                    <a:pt x="97" y="17"/>
                  </a:cubicBezTo>
                  <a:cubicBezTo>
                    <a:pt x="107" y="29"/>
                    <a:pt x="112" y="45"/>
                    <a:pt x="112" y="65"/>
                  </a:cubicBezTo>
                  <a:cubicBezTo>
                    <a:pt x="112" y="85"/>
                    <a:pt x="107" y="101"/>
                    <a:pt x="97" y="112"/>
                  </a:cubicBezTo>
                  <a:cubicBezTo>
                    <a:pt x="87" y="124"/>
                    <a:pt x="74" y="129"/>
                    <a:pt x="56" y="129"/>
                  </a:cubicBezTo>
                  <a:cubicBezTo>
                    <a:pt x="38" y="129"/>
                    <a:pt x="25" y="124"/>
                    <a:pt x="14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5"/>
                    <a:pt x="5" y="29"/>
                    <a:pt x="14" y="17"/>
                  </a:cubicBezTo>
                  <a:cubicBezTo>
                    <a:pt x="25" y="6"/>
                    <a:pt x="38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49">
              <a:extLst>
                <a:ext uri="{FF2B5EF4-FFF2-40B4-BE49-F238E27FC236}">
                  <a16:creationId xmlns:a16="http://schemas.microsoft.com/office/drawing/2014/main" id="{A8FC50D9-0D4B-4D8D-AE61-03E59030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3047"/>
              <a:ext cx="39" cy="47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3 h 126"/>
                <a:gd name="T8" fmla="*/ 76 w 103"/>
                <a:gd name="T9" fmla="*/ 27 h 126"/>
                <a:gd name="T10" fmla="*/ 56 w 103"/>
                <a:gd name="T11" fmla="*/ 18 h 126"/>
                <a:gd name="T12" fmla="*/ 30 w 103"/>
                <a:gd name="T13" fmla="*/ 28 h 126"/>
                <a:gd name="T14" fmla="*/ 21 w 103"/>
                <a:gd name="T15" fmla="*/ 57 h 126"/>
                <a:gd name="T16" fmla="*/ 21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1 w 103"/>
                <a:gd name="T23" fmla="*/ 3 h 126"/>
                <a:gd name="T24" fmla="*/ 21 w 103"/>
                <a:gd name="T25" fmla="*/ 22 h 126"/>
                <a:gd name="T26" fmla="*/ 38 w 103"/>
                <a:gd name="T27" fmla="*/ 6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3"/>
                  </a:lnTo>
                  <a:cubicBezTo>
                    <a:pt x="83" y="41"/>
                    <a:pt x="81" y="32"/>
                    <a:pt x="76" y="27"/>
                  </a:cubicBezTo>
                  <a:cubicBezTo>
                    <a:pt x="72" y="21"/>
                    <a:pt x="65" y="18"/>
                    <a:pt x="56" y="18"/>
                  </a:cubicBezTo>
                  <a:cubicBezTo>
                    <a:pt x="45" y="18"/>
                    <a:pt x="36" y="21"/>
                    <a:pt x="30" y="28"/>
                  </a:cubicBezTo>
                  <a:cubicBezTo>
                    <a:pt x="24" y="35"/>
                    <a:pt x="21" y="45"/>
                    <a:pt x="21" y="57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1" y="9"/>
                    <a:pt x="38" y="6"/>
                  </a:cubicBezTo>
                  <a:cubicBezTo>
                    <a:pt x="44" y="2"/>
                    <a:pt x="52" y="0"/>
                    <a:pt x="60" y="0"/>
                  </a:cubicBezTo>
                  <a:cubicBezTo>
                    <a:pt x="74" y="0"/>
                    <a:pt x="85" y="5"/>
                    <a:pt x="92" y="13"/>
                  </a:cubicBezTo>
                  <a:cubicBezTo>
                    <a:pt x="100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0">
              <a:extLst>
                <a:ext uri="{FF2B5EF4-FFF2-40B4-BE49-F238E27FC236}">
                  <a16:creationId xmlns:a16="http://schemas.microsoft.com/office/drawing/2014/main" id="{B544D456-48DB-414E-BD6F-8141828DD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3139"/>
              <a:ext cx="40" cy="62"/>
            </a:xfrm>
            <a:custGeom>
              <a:avLst/>
              <a:gdLst>
                <a:gd name="T0" fmla="*/ 0 w 106"/>
                <a:gd name="T1" fmla="*/ 0 h 164"/>
                <a:gd name="T2" fmla="*/ 104 w 106"/>
                <a:gd name="T3" fmla="*/ 0 h 164"/>
                <a:gd name="T4" fmla="*/ 104 w 106"/>
                <a:gd name="T5" fmla="*/ 18 h 164"/>
                <a:gd name="T6" fmla="*/ 23 w 106"/>
                <a:gd name="T7" fmla="*/ 18 h 164"/>
                <a:gd name="T8" fmla="*/ 23 w 106"/>
                <a:gd name="T9" fmla="*/ 67 h 164"/>
                <a:gd name="T10" fmla="*/ 101 w 106"/>
                <a:gd name="T11" fmla="*/ 67 h 164"/>
                <a:gd name="T12" fmla="*/ 101 w 106"/>
                <a:gd name="T13" fmla="*/ 85 h 164"/>
                <a:gd name="T14" fmla="*/ 23 w 106"/>
                <a:gd name="T15" fmla="*/ 85 h 164"/>
                <a:gd name="T16" fmla="*/ 23 w 106"/>
                <a:gd name="T17" fmla="*/ 145 h 164"/>
                <a:gd name="T18" fmla="*/ 106 w 106"/>
                <a:gd name="T19" fmla="*/ 145 h 164"/>
                <a:gd name="T20" fmla="*/ 106 w 106"/>
                <a:gd name="T21" fmla="*/ 164 h 164"/>
                <a:gd name="T22" fmla="*/ 0 w 106"/>
                <a:gd name="T23" fmla="*/ 164 h 164"/>
                <a:gd name="T24" fmla="*/ 0 w 106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4">
                  <a:moveTo>
                    <a:pt x="0" y="0"/>
                  </a:moveTo>
                  <a:lnTo>
                    <a:pt x="104" y="0"/>
                  </a:lnTo>
                  <a:lnTo>
                    <a:pt x="104" y="18"/>
                  </a:lnTo>
                  <a:lnTo>
                    <a:pt x="23" y="18"/>
                  </a:lnTo>
                  <a:lnTo>
                    <a:pt x="23" y="67"/>
                  </a:lnTo>
                  <a:lnTo>
                    <a:pt x="101" y="67"/>
                  </a:lnTo>
                  <a:lnTo>
                    <a:pt x="101" y="85"/>
                  </a:lnTo>
                  <a:lnTo>
                    <a:pt x="23" y="85"/>
                  </a:lnTo>
                  <a:lnTo>
                    <a:pt x="23" y="145"/>
                  </a:lnTo>
                  <a:lnTo>
                    <a:pt x="106" y="145"/>
                  </a:lnTo>
                  <a:lnTo>
                    <a:pt x="106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51">
              <a:extLst>
                <a:ext uri="{FF2B5EF4-FFF2-40B4-BE49-F238E27FC236}">
                  <a16:creationId xmlns:a16="http://schemas.microsoft.com/office/drawing/2014/main" id="{0343D7F2-4B0B-4E97-BA6F-1C1B0DFD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3154"/>
              <a:ext cx="45" cy="47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59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4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8 h 123"/>
                <a:gd name="T16" fmla="*/ 4 w 119"/>
                <a:gd name="T17" fmla="*/ 0 h 123"/>
                <a:gd name="T18" fmla="*/ 28 w 119"/>
                <a:gd name="T19" fmla="*/ 0 h 123"/>
                <a:gd name="T20" fmla="*/ 61 w 119"/>
                <a:gd name="T21" fmla="*/ 43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59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4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8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3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52">
              <a:extLst>
                <a:ext uri="{FF2B5EF4-FFF2-40B4-BE49-F238E27FC236}">
                  <a16:creationId xmlns:a16="http://schemas.microsoft.com/office/drawing/2014/main" id="{7CCE003D-D830-4FB3-B728-0FFABE9A0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3153"/>
              <a:ext cx="36" cy="49"/>
            </a:xfrm>
            <a:custGeom>
              <a:avLst/>
              <a:gdLst>
                <a:gd name="T0" fmla="*/ 97 w 97"/>
                <a:gd name="T1" fmla="*/ 7 h 129"/>
                <a:gd name="T2" fmla="*/ 97 w 97"/>
                <a:gd name="T3" fmla="*/ 26 h 129"/>
                <a:gd name="T4" fmla="*/ 80 w 97"/>
                <a:gd name="T5" fmla="*/ 19 h 129"/>
                <a:gd name="T6" fmla="*/ 63 w 97"/>
                <a:gd name="T7" fmla="*/ 17 h 129"/>
                <a:gd name="T8" fmla="*/ 32 w 97"/>
                <a:gd name="T9" fmla="*/ 29 h 129"/>
                <a:gd name="T10" fmla="*/ 21 w 97"/>
                <a:gd name="T11" fmla="*/ 64 h 129"/>
                <a:gd name="T12" fmla="*/ 32 w 97"/>
                <a:gd name="T13" fmla="*/ 99 h 129"/>
                <a:gd name="T14" fmla="*/ 63 w 97"/>
                <a:gd name="T15" fmla="*/ 112 h 129"/>
                <a:gd name="T16" fmla="*/ 80 w 97"/>
                <a:gd name="T17" fmla="*/ 109 h 129"/>
                <a:gd name="T18" fmla="*/ 97 w 97"/>
                <a:gd name="T19" fmla="*/ 102 h 129"/>
                <a:gd name="T20" fmla="*/ 97 w 97"/>
                <a:gd name="T21" fmla="*/ 121 h 129"/>
                <a:gd name="T22" fmla="*/ 80 w 97"/>
                <a:gd name="T23" fmla="*/ 127 h 129"/>
                <a:gd name="T24" fmla="*/ 61 w 97"/>
                <a:gd name="T25" fmla="*/ 129 h 129"/>
                <a:gd name="T26" fmla="*/ 16 w 97"/>
                <a:gd name="T27" fmla="*/ 111 h 129"/>
                <a:gd name="T28" fmla="*/ 0 w 97"/>
                <a:gd name="T29" fmla="*/ 64 h 129"/>
                <a:gd name="T30" fmla="*/ 17 w 97"/>
                <a:gd name="T31" fmla="*/ 17 h 129"/>
                <a:gd name="T32" fmla="*/ 62 w 97"/>
                <a:gd name="T33" fmla="*/ 0 h 129"/>
                <a:gd name="T34" fmla="*/ 80 w 97"/>
                <a:gd name="T35" fmla="*/ 2 h 129"/>
                <a:gd name="T36" fmla="*/ 97 w 97"/>
                <a:gd name="T3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29">
                  <a:moveTo>
                    <a:pt x="97" y="7"/>
                  </a:moveTo>
                  <a:lnTo>
                    <a:pt x="97" y="26"/>
                  </a:lnTo>
                  <a:cubicBezTo>
                    <a:pt x="92" y="23"/>
                    <a:pt x="86" y="21"/>
                    <a:pt x="80" y="19"/>
                  </a:cubicBezTo>
                  <a:cubicBezTo>
                    <a:pt x="74" y="17"/>
                    <a:pt x="69" y="17"/>
                    <a:pt x="63" y="17"/>
                  </a:cubicBezTo>
                  <a:cubicBezTo>
                    <a:pt x="50" y="17"/>
                    <a:pt x="40" y="21"/>
                    <a:pt x="32" y="29"/>
                  </a:cubicBezTo>
                  <a:cubicBezTo>
                    <a:pt x="25" y="37"/>
                    <a:pt x="21" y="49"/>
                    <a:pt x="21" y="64"/>
                  </a:cubicBezTo>
                  <a:cubicBezTo>
                    <a:pt x="21" y="79"/>
                    <a:pt x="25" y="91"/>
                    <a:pt x="32" y="99"/>
                  </a:cubicBezTo>
                  <a:cubicBezTo>
                    <a:pt x="40" y="107"/>
                    <a:pt x="50" y="112"/>
                    <a:pt x="63" y="112"/>
                  </a:cubicBezTo>
                  <a:cubicBezTo>
                    <a:pt x="69" y="112"/>
                    <a:pt x="74" y="111"/>
                    <a:pt x="80" y="109"/>
                  </a:cubicBezTo>
                  <a:cubicBezTo>
                    <a:pt x="86" y="108"/>
                    <a:pt x="92" y="105"/>
                    <a:pt x="97" y="102"/>
                  </a:cubicBezTo>
                  <a:lnTo>
                    <a:pt x="97" y="121"/>
                  </a:lnTo>
                  <a:cubicBezTo>
                    <a:pt x="92" y="123"/>
                    <a:pt x="86" y="125"/>
                    <a:pt x="80" y="127"/>
                  </a:cubicBezTo>
                  <a:cubicBezTo>
                    <a:pt x="74" y="128"/>
                    <a:pt x="67" y="129"/>
                    <a:pt x="61" y="129"/>
                  </a:cubicBezTo>
                  <a:cubicBezTo>
                    <a:pt x="42" y="129"/>
                    <a:pt x="27" y="123"/>
                    <a:pt x="16" y="111"/>
                  </a:cubicBezTo>
                  <a:cubicBezTo>
                    <a:pt x="6" y="100"/>
                    <a:pt x="0" y="84"/>
                    <a:pt x="0" y="64"/>
                  </a:cubicBezTo>
                  <a:cubicBezTo>
                    <a:pt x="0" y="44"/>
                    <a:pt x="6" y="28"/>
                    <a:pt x="17" y="17"/>
                  </a:cubicBezTo>
                  <a:cubicBezTo>
                    <a:pt x="28" y="5"/>
                    <a:pt x="43" y="0"/>
                    <a:pt x="62" y="0"/>
                  </a:cubicBezTo>
                  <a:cubicBezTo>
                    <a:pt x="68" y="0"/>
                    <a:pt x="74" y="0"/>
                    <a:pt x="80" y="2"/>
                  </a:cubicBezTo>
                  <a:cubicBezTo>
                    <a:pt x="86" y="3"/>
                    <a:pt x="92" y="5"/>
                    <a:pt x="9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53">
              <a:extLst>
                <a:ext uri="{FF2B5EF4-FFF2-40B4-BE49-F238E27FC236}">
                  <a16:creationId xmlns:a16="http://schemas.microsoft.com/office/drawing/2014/main" id="{F5A53F91-F411-4C9C-A027-5EE8EA1990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3153"/>
              <a:ext cx="43" cy="49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3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0 h 129"/>
                <a:gd name="T14" fmla="*/ 109 w 114"/>
                <a:gd name="T15" fmla="*/ 119 h 129"/>
                <a:gd name="T16" fmla="*/ 87 w 114"/>
                <a:gd name="T17" fmla="*/ 126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5 h 129"/>
                <a:gd name="T24" fmla="*/ 16 w 114"/>
                <a:gd name="T25" fmla="*/ 17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6 h 129"/>
                <a:gd name="T40" fmla="*/ 22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3"/>
                    <a:pt x="33" y="101"/>
                  </a:cubicBezTo>
                  <a:cubicBezTo>
                    <a:pt x="41" y="108"/>
                    <a:pt x="51" y="112"/>
                    <a:pt x="65" y="112"/>
                  </a:cubicBezTo>
                  <a:cubicBezTo>
                    <a:pt x="73" y="112"/>
                    <a:pt x="80" y="111"/>
                    <a:pt x="87" y="109"/>
                  </a:cubicBezTo>
                  <a:cubicBezTo>
                    <a:pt x="95" y="107"/>
                    <a:pt x="102" y="104"/>
                    <a:pt x="109" y="100"/>
                  </a:cubicBezTo>
                  <a:lnTo>
                    <a:pt x="109" y="119"/>
                  </a:lnTo>
                  <a:cubicBezTo>
                    <a:pt x="102" y="122"/>
                    <a:pt x="94" y="125"/>
                    <a:pt x="87" y="126"/>
                  </a:cubicBezTo>
                  <a:cubicBezTo>
                    <a:pt x="79" y="128"/>
                    <a:pt x="71" y="129"/>
                    <a:pt x="64" y="129"/>
                  </a:cubicBezTo>
                  <a:cubicBezTo>
                    <a:pt x="44" y="129"/>
                    <a:pt x="28" y="123"/>
                    <a:pt x="17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5" y="29"/>
                    <a:pt x="16" y="17"/>
                  </a:cubicBezTo>
                  <a:cubicBezTo>
                    <a:pt x="27" y="5"/>
                    <a:pt x="42" y="0"/>
                    <a:pt x="60" y="0"/>
                  </a:cubicBezTo>
                  <a:cubicBezTo>
                    <a:pt x="77" y="0"/>
                    <a:pt x="90" y="5"/>
                    <a:pt x="99" y="16"/>
                  </a:cubicBezTo>
                  <a:cubicBezTo>
                    <a:pt x="109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3" y="42"/>
                    <a:pt x="90" y="33"/>
                    <a:pt x="84" y="27"/>
                  </a:cubicBezTo>
                  <a:cubicBezTo>
                    <a:pt x="78" y="20"/>
                    <a:pt x="70" y="17"/>
                    <a:pt x="60" y="17"/>
                  </a:cubicBezTo>
                  <a:cubicBezTo>
                    <a:pt x="49" y="17"/>
                    <a:pt x="40" y="20"/>
                    <a:pt x="33" y="26"/>
                  </a:cubicBezTo>
                  <a:cubicBezTo>
                    <a:pt x="26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4">
              <a:extLst>
                <a:ext uri="{FF2B5EF4-FFF2-40B4-BE49-F238E27FC236}">
                  <a16:creationId xmlns:a16="http://schemas.microsoft.com/office/drawing/2014/main" id="{B0406D80-4E6D-4E7E-AC5E-635F70E50E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3" y="3153"/>
              <a:ext cx="42" cy="65"/>
            </a:xfrm>
            <a:custGeom>
              <a:avLst/>
              <a:gdLst>
                <a:gd name="T0" fmla="*/ 21 w 110"/>
                <a:gd name="T1" fmla="*/ 107 h 172"/>
                <a:gd name="T2" fmla="*/ 21 w 110"/>
                <a:gd name="T3" fmla="*/ 172 h 172"/>
                <a:gd name="T4" fmla="*/ 0 w 110"/>
                <a:gd name="T5" fmla="*/ 172 h 172"/>
                <a:gd name="T6" fmla="*/ 0 w 110"/>
                <a:gd name="T7" fmla="*/ 3 h 172"/>
                <a:gd name="T8" fmla="*/ 21 w 110"/>
                <a:gd name="T9" fmla="*/ 3 h 172"/>
                <a:gd name="T10" fmla="*/ 21 w 110"/>
                <a:gd name="T11" fmla="*/ 21 h 172"/>
                <a:gd name="T12" fmla="*/ 37 w 110"/>
                <a:gd name="T13" fmla="*/ 5 h 172"/>
                <a:gd name="T14" fmla="*/ 60 w 110"/>
                <a:gd name="T15" fmla="*/ 0 h 172"/>
                <a:gd name="T16" fmla="*/ 96 w 110"/>
                <a:gd name="T17" fmla="*/ 17 h 172"/>
                <a:gd name="T18" fmla="*/ 110 w 110"/>
                <a:gd name="T19" fmla="*/ 64 h 172"/>
                <a:gd name="T20" fmla="*/ 96 w 110"/>
                <a:gd name="T21" fmla="*/ 111 h 172"/>
                <a:gd name="T22" fmla="*/ 60 w 110"/>
                <a:gd name="T23" fmla="*/ 129 h 172"/>
                <a:gd name="T24" fmla="*/ 37 w 110"/>
                <a:gd name="T25" fmla="*/ 123 h 172"/>
                <a:gd name="T26" fmla="*/ 21 w 110"/>
                <a:gd name="T27" fmla="*/ 107 h 172"/>
                <a:gd name="T28" fmla="*/ 89 w 110"/>
                <a:gd name="T29" fmla="*/ 64 h 172"/>
                <a:gd name="T30" fmla="*/ 80 w 110"/>
                <a:gd name="T31" fmla="*/ 29 h 172"/>
                <a:gd name="T32" fmla="*/ 55 w 110"/>
                <a:gd name="T33" fmla="*/ 16 h 172"/>
                <a:gd name="T34" fmla="*/ 30 w 110"/>
                <a:gd name="T35" fmla="*/ 29 h 172"/>
                <a:gd name="T36" fmla="*/ 21 w 110"/>
                <a:gd name="T37" fmla="*/ 64 h 172"/>
                <a:gd name="T38" fmla="*/ 30 w 110"/>
                <a:gd name="T39" fmla="*/ 99 h 172"/>
                <a:gd name="T40" fmla="*/ 55 w 110"/>
                <a:gd name="T41" fmla="*/ 112 h 172"/>
                <a:gd name="T42" fmla="*/ 80 w 110"/>
                <a:gd name="T43" fmla="*/ 99 h 172"/>
                <a:gd name="T44" fmla="*/ 89 w 110"/>
                <a:gd name="T45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2">
                  <a:moveTo>
                    <a:pt x="21" y="107"/>
                  </a:moveTo>
                  <a:lnTo>
                    <a:pt x="21" y="172"/>
                  </a:lnTo>
                  <a:lnTo>
                    <a:pt x="0" y="172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1"/>
                  </a:lnTo>
                  <a:cubicBezTo>
                    <a:pt x="25" y="14"/>
                    <a:pt x="30" y="8"/>
                    <a:pt x="37" y="5"/>
                  </a:cubicBezTo>
                  <a:cubicBezTo>
                    <a:pt x="43" y="1"/>
                    <a:pt x="51" y="0"/>
                    <a:pt x="60" y="0"/>
                  </a:cubicBezTo>
                  <a:cubicBezTo>
                    <a:pt x="75" y="0"/>
                    <a:pt x="87" y="5"/>
                    <a:pt x="96" y="17"/>
                  </a:cubicBezTo>
                  <a:cubicBezTo>
                    <a:pt x="106" y="29"/>
                    <a:pt x="110" y="45"/>
                    <a:pt x="110" y="64"/>
                  </a:cubicBezTo>
                  <a:cubicBezTo>
                    <a:pt x="110" y="83"/>
                    <a:pt x="106" y="99"/>
                    <a:pt x="96" y="111"/>
                  </a:cubicBezTo>
                  <a:cubicBezTo>
                    <a:pt x="87" y="123"/>
                    <a:pt x="75" y="129"/>
                    <a:pt x="60" y="129"/>
                  </a:cubicBezTo>
                  <a:cubicBezTo>
                    <a:pt x="51" y="129"/>
                    <a:pt x="43" y="127"/>
                    <a:pt x="37" y="123"/>
                  </a:cubicBezTo>
                  <a:cubicBezTo>
                    <a:pt x="30" y="120"/>
                    <a:pt x="25" y="114"/>
                    <a:pt x="21" y="107"/>
                  </a:cubicBezTo>
                  <a:close/>
                  <a:moveTo>
                    <a:pt x="89" y="64"/>
                  </a:moveTo>
                  <a:cubicBezTo>
                    <a:pt x="89" y="49"/>
                    <a:pt x="86" y="38"/>
                    <a:pt x="80" y="29"/>
                  </a:cubicBezTo>
                  <a:cubicBezTo>
                    <a:pt x="74" y="21"/>
                    <a:pt x="66" y="16"/>
                    <a:pt x="55" y="16"/>
                  </a:cubicBezTo>
                  <a:cubicBezTo>
                    <a:pt x="44" y="16"/>
                    <a:pt x="36" y="21"/>
                    <a:pt x="30" y="29"/>
                  </a:cubicBezTo>
                  <a:cubicBezTo>
                    <a:pt x="24" y="38"/>
                    <a:pt x="21" y="49"/>
                    <a:pt x="21" y="64"/>
                  </a:cubicBezTo>
                  <a:cubicBezTo>
                    <a:pt x="21" y="79"/>
                    <a:pt x="24" y="91"/>
                    <a:pt x="30" y="99"/>
                  </a:cubicBezTo>
                  <a:cubicBezTo>
                    <a:pt x="36" y="108"/>
                    <a:pt x="44" y="112"/>
                    <a:pt x="55" y="112"/>
                  </a:cubicBezTo>
                  <a:cubicBezTo>
                    <a:pt x="66" y="112"/>
                    <a:pt x="74" y="108"/>
                    <a:pt x="80" y="99"/>
                  </a:cubicBezTo>
                  <a:cubicBezTo>
                    <a:pt x="86" y="91"/>
                    <a:pt x="89" y="79"/>
                    <a:pt x="89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55">
              <a:extLst>
                <a:ext uri="{FF2B5EF4-FFF2-40B4-BE49-F238E27FC236}">
                  <a16:creationId xmlns:a16="http://schemas.microsoft.com/office/drawing/2014/main" id="{8E05F8D5-F382-458E-815A-12491FC88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3141"/>
              <a:ext cx="29" cy="60"/>
            </a:xfrm>
            <a:custGeom>
              <a:avLst/>
              <a:gdLst>
                <a:gd name="T0" fmla="*/ 35 w 76"/>
                <a:gd name="T1" fmla="*/ 0 h 158"/>
                <a:gd name="T2" fmla="*/ 35 w 76"/>
                <a:gd name="T3" fmla="*/ 35 h 158"/>
                <a:gd name="T4" fmla="*/ 76 w 76"/>
                <a:gd name="T5" fmla="*/ 35 h 158"/>
                <a:gd name="T6" fmla="*/ 76 w 76"/>
                <a:gd name="T7" fmla="*/ 50 h 158"/>
                <a:gd name="T8" fmla="*/ 35 w 76"/>
                <a:gd name="T9" fmla="*/ 50 h 158"/>
                <a:gd name="T10" fmla="*/ 35 w 76"/>
                <a:gd name="T11" fmla="*/ 117 h 158"/>
                <a:gd name="T12" fmla="*/ 39 w 76"/>
                <a:gd name="T13" fmla="*/ 136 h 158"/>
                <a:gd name="T14" fmla="*/ 56 w 76"/>
                <a:gd name="T15" fmla="*/ 141 h 158"/>
                <a:gd name="T16" fmla="*/ 76 w 76"/>
                <a:gd name="T17" fmla="*/ 141 h 158"/>
                <a:gd name="T18" fmla="*/ 76 w 76"/>
                <a:gd name="T19" fmla="*/ 158 h 158"/>
                <a:gd name="T20" fmla="*/ 56 w 76"/>
                <a:gd name="T21" fmla="*/ 158 h 158"/>
                <a:gd name="T22" fmla="*/ 23 w 76"/>
                <a:gd name="T23" fmla="*/ 149 h 158"/>
                <a:gd name="T24" fmla="*/ 15 w 76"/>
                <a:gd name="T25" fmla="*/ 117 h 158"/>
                <a:gd name="T26" fmla="*/ 15 w 76"/>
                <a:gd name="T27" fmla="*/ 50 h 158"/>
                <a:gd name="T28" fmla="*/ 0 w 76"/>
                <a:gd name="T29" fmla="*/ 50 h 158"/>
                <a:gd name="T30" fmla="*/ 0 w 76"/>
                <a:gd name="T31" fmla="*/ 35 h 158"/>
                <a:gd name="T32" fmla="*/ 15 w 76"/>
                <a:gd name="T33" fmla="*/ 35 h 158"/>
                <a:gd name="T34" fmla="*/ 15 w 76"/>
                <a:gd name="T35" fmla="*/ 0 h 158"/>
                <a:gd name="T36" fmla="*/ 35 w 7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58">
                  <a:moveTo>
                    <a:pt x="35" y="0"/>
                  </a:moveTo>
                  <a:lnTo>
                    <a:pt x="35" y="35"/>
                  </a:lnTo>
                  <a:lnTo>
                    <a:pt x="76" y="35"/>
                  </a:lnTo>
                  <a:lnTo>
                    <a:pt x="76" y="50"/>
                  </a:lnTo>
                  <a:lnTo>
                    <a:pt x="35" y="50"/>
                  </a:lnTo>
                  <a:lnTo>
                    <a:pt x="35" y="117"/>
                  </a:lnTo>
                  <a:cubicBezTo>
                    <a:pt x="35" y="127"/>
                    <a:pt x="36" y="133"/>
                    <a:pt x="39" y="136"/>
                  </a:cubicBezTo>
                  <a:cubicBezTo>
                    <a:pt x="42" y="139"/>
                    <a:pt x="47" y="141"/>
                    <a:pt x="56" y="141"/>
                  </a:cubicBezTo>
                  <a:lnTo>
                    <a:pt x="76" y="141"/>
                  </a:lnTo>
                  <a:lnTo>
                    <a:pt x="76" y="158"/>
                  </a:lnTo>
                  <a:lnTo>
                    <a:pt x="56" y="158"/>
                  </a:lnTo>
                  <a:cubicBezTo>
                    <a:pt x="40" y="158"/>
                    <a:pt x="29" y="155"/>
                    <a:pt x="23" y="149"/>
                  </a:cubicBezTo>
                  <a:cubicBezTo>
                    <a:pt x="17" y="143"/>
                    <a:pt x="15" y="132"/>
                    <a:pt x="15" y="117"/>
                  </a:cubicBezTo>
                  <a:lnTo>
                    <a:pt x="15" y="5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56">
              <a:extLst>
                <a:ext uri="{FF2B5EF4-FFF2-40B4-BE49-F238E27FC236}">
                  <a16:creationId xmlns:a16="http://schemas.microsoft.com/office/drawing/2014/main" id="{1C1C9A26-9CD5-478B-AE07-90F1533FF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" y="3136"/>
              <a:ext cx="7" cy="65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5 h 171"/>
                <a:gd name="T16" fmla="*/ 0 w 20"/>
                <a:gd name="T17" fmla="*/ 25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57">
              <a:extLst>
                <a:ext uri="{FF2B5EF4-FFF2-40B4-BE49-F238E27FC236}">
                  <a16:creationId xmlns:a16="http://schemas.microsoft.com/office/drawing/2014/main" id="{31B4CC90-C7E1-4ACA-8E97-392B07B18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1" y="3153"/>
              <a:ext cx="43" cy="49"/>
            </a:xfrm>
            <a:custGeom>
              <a:avLst/>
              <a:gdLst>
                <a:gd name="T0" fmla="*/ 56 w 113"/>
                <a:gd name="T1" fmla="*/ 17 h 129"/>
                <a:gd name="T2" fmla="*/ 31 w 113"/>
                <a:gd name="T3" fmla="*/ 29 h 129"/>
                <a:gd name="T4" fmla="*/ 21 w 113"/>
                <a:gd name="T5" fmla="*/ 64 h 129"/>
                <a:gd name="T6" fmla="*/ 30 w 113"/>
                <a:gd name="T7" fmla="*/ 99 h 129"/>
                <a:gd name="T8" fmla="*/ 56 w 113"/>
                <a:gd name="T9" fmla="*/ 112 h 129"/>
                <a:gd name="T10" fmla="*/ 82 w 113"/>
                <a:gd name="T11" fmla="*/ 99 h 129"/>
                <a:gd name="T12" fmla="*/ 91 w 113"/>
                <a:gd name="T13" fmla="*/ 64 h 129"/>
                <a:gd name="T14" fmla="*/ 82 w 113"/>
                <a:gd name="T15" fmla="*/ 30 h 129"/>
                <a:gd name="T16" fmla="*/ 56 w 113"/>
                <a:gd name="T17" fmla="*/ 17 h 129"/>
                <a:gd name="T18" fmla="*/ 56 w 113"/>
                <a:gd name="T19" fmla="*/ 0 h 129"/>
                <a:gd name="T20" fmla="*/ 98 w 113"/>
                <a:gd name="T21" fmla="*/ 17 h 129"/>
                <a:gd name="T22" fmla="*/ 113 w 113"/>
                <a:gd name="T23" fmla="*/ 64 h 129"/>
                <a:gd name="T24" fmla="*/ 98 w 113"/>
                <a:gd name="T25" fmla="*/ 112 h 129"/>
                <a:gd name="T26" fmla="*/ 56 w 113"/>
                <a:gd name="T27" fmla="*/ 129 h 129"/>
                <a:gd name="T28" fmla="*/ 15 w 113"/>
                <a:gd name="T29" fmla="*/ 112 h 129"/>
                <a:gd name="T30" fmla="*/ 0 w 113"/>
                <a:gd name="T31" fmla="*/ 64 h 129"/>
                <a:gd name="T32" fmla="*/ 15 w 113"/>
                <a:gd name="T33" fmla="*/ 17 h 129"/>
                <a:gd name="T34" fmla="*/ 56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6" y="17"/>
                  </a:moveTo>
                  <a:cubicBezTo>
                    <a:pt x="45" y="17"/>
                    <a:pt x="37" y="21"/>
                    <a:pt x="31" y="29"/>
                  </a:cubicBezTo>
                  <a:cubicBezTo>
                    <a:pt x="24" y="38"/>
                    <a:pt x="21" y="49"/>
                    <a:pt x="21" y="64"/>
                  </a:cubicBezTo>
                  <a:cubicBezTo>
                    <a:pt x="21" y="79"/>
                    <a:pt x="24" y="90"/>
                    <a:pt x="30" y="99"/>
                  </a:cubicBezTo>
                  <a:cubicBezTo>
                    <a:pt x="37" y="107"/>
                    <a:pt x="45" y="112"/>
                    <a:pt x="56" y="112"/>
                  </a:cubicBezTo>
                  <a:cubicBezTo>
                    <a:pt x="67" y="112"/>
                    <a:pt x="76" y="107"/>
                    <a:pt x="82" y="99"/>
                  </a:cubicBezTo>
                  <a:cubicBezTo>
                    <a:pt x="88" y="90"/>
                    <a:pt x="91" y="79"/>
                    <a:pt x="91" y="64"/>
                  </a:cubicBezTo>
                  <a:cubicBezTo>
                    <a:pt x="91" y="50"/>
                    <a:pt x="88" y="38"/>
                    <a:pt x="82" y="30"/>
                  </a:cubicBezTo>
                  <a:cubicBezTo>
                    <a:pt x="76" y="21"/>
                    <a:pt x="67" y="17"/>
                    <a:pt x="56" y="17"/>
                  </a:cubicBezTo>
                  <a:close/>
                  <a:moveTo>
                    <a:pt x="56" y="0"/>
                  </a:moveTo>
                  <a:cubicBezTo>
                    <a:pt x="74" y="0"/>
                    <a:pt x="88" y="5"/>
                    <a:pt x="98" y="17"/>
                  </a:cubicBezTo>
                  <a:cubicBezTo>
                    <a:pt x="108" y="28"/>
                    <a:pt x="113" y="44"/>
                    <a:pt x="113" y="64"/>
                  </a:cubicBezTo>
                  <a:cubicBezTo>
                    <a:pt x="113" y="84"/>
                    <a:pt x="108" y="100"/>
                    <a:pt x="98" y="112"/>
                  </a:cubicBezTo>
                  <a:cubicBezTo>
                    <a:pt x="88" y="123"/>
                    <a:pt x="74" y="129"/>
                    <a:pt x="56" y="129"/>
                  </a:cubicBezTo>
                  <a:cubicBezTo>
                    <a:pt x="39" y="129"/>
                    <a:pt x="25" y="123"/>
                    <a:pt x="15" y="112"/>
                  </a:cubicBezTo>
                  <a:cubicBezTo>
                    <a:pt x="5" y="100"/>
                    <a:pt x="0" y="84"/>
                    <a:pt x="0" y="64"/>
                  </a:cubicBezTo>
                  <a:cubicBezTo>
                    <a:pt x="0" y="44"/>
                    <a:pt x="5" y="28"/>
                    <a:pt x="15" y="17"/>
                  </a:cubicBezTo>
                  <a:cubicBezTo>
                    <a:pt x="25" y="5"/>
                    <a:pt x="39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58">
              <a:extLst>
                <a:ext uri="{FF2B5EF4-FFF2-40B4-BE49-F238E27FC236}">
                  <a16:creationId xmlns:a16="http://schemas.microsoft.com/office/drawing/2014/main" id="{49E339A5-469A-4B01-8C69-160D81E6C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3153"/>
              <a:ext cx="39" cy="48"/>
            </a:xfrm>
            <a:custGeom>
              <a:avLst/>
              <a:gdLst>
                <a:gd name="T0" fmla="*/ 104 w 104"/>
                <a:gd name="T1" fmla="*/ 51 h 126"/>
                <a:gd name="T2" fmla="*/ 104 w 104"/>
                <a:gd name="T3" fmla="*/ 126 h 126"/>
                <a:gd name="T4" fmla="*/ 83 w 104"/>
                <a:gd name="T5" fmla="*/ 126 h 126"/>
                <a:gd name="T6" fmla="*/ 83 w 104"/>
                <a:gd name="T7" fmla="*/ 52 h 126"/>
                <a:gd name="T8" fmla="*/ 77 w 104"/>
                <a:gd name="T9" fmla="*/ 26 h 126"/>
                <a:gd name="T10" fmla="*/ 56 w 104"/>
                <a:gd name="T11" fmla="*/ 17 h 126"/>
                <a:gd name="T12" fmla="*/ 30 w 104"/>
                <a:gd name="T13" fmla="*/ 28 h 126"/>
                <a:gd name="T14" fmla="*/ 21 w 104"/>
                <a:gd name="T15" fmla="*/ 56 h 126"/>
                <a:gd name="T16" fmla="*/ 21 w 104"/>
                <a:gd name="T17" fmla="*/ 126 h 126"/>
                <a:gd name="T18" fmla="*/ 0 w 104"/>
                <a:gd name="T19" fmla="*/ 126 h 126"/>
                <a:gd name="T20" fmla="*/ 0 w 104"/>
                <a:gd name="T21" fmla="*/ 3 h 126"/>
                <a:gd name="T22" fmla="*/ 21 w 104"/>
                <a:gd name="T23" fmla="*/ 3 h 126"/>
                <a:gd name="T24" fmla="*/ 21 w 104"/>
                <a:gd name="T25" fmla="*/ 22 h 126"/>
                <a:gd name="T26" fmla="*/ 38 w 104"/>
                <a:gd name="T27" fmla="*/ 5 h 126"/>
                <a:gd name="T28" fmla="*/ 61 w 104"/>
                <a:gd name="T29" fmla="*/ 0 h 126"/>
                <a:gd name="T30" fmla="*/ 93 w 104"/>
                <a:gd name="T31" fmla="*/ 13 h 126"/>
                <a:gd name="T32" fmla="*/ 104 w 104"/>
                <a:gd name="T33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26">
                  <a:moveTo>
                    <a:pt x="104" y="51"/>
                  </a:moveTo>
                  <a:lnTo>
                    <a:pt x="104" y="126"/>
                  </a:lnTo>
                  <a:lnTo>
                    <a:pt x="83" y="126"/>
                  </a:lnTo>
                  <a:lnTo>
                    <a:pt x="83" y="52"/>
                  </a:lnTo>
                  <a:cubicBezTo>
                    <a:pt x="83" y="40"/>
                    <a:pt x="81" y="32"/>
                    <a:pt x="77" y="26"/>
                  </a:cubicBezTo>
                  <a:cubicBezTo>
                    <a:pt x="72" y="20"/>
                    <a:pt x="65" y="17"/>
                    <a:pt x="56" y="17"/>
                  </a:cubicBezTo>
                  <a:cubicBezTo>
                    <a:pt x="45" y="17"/>
                    <a:pt x="37" y="21"/>
                    <a:pt x="30" y="28"/>
                  </a:cubicBezTo>
                  <a:cubicBezTo>
                    <a:pt x="24" y="35"/>
                    <a:pt x="21" y="44"/>
                    <a:pt x="21" y="56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6" y="14"/>
                    <a:pt x="31" y="9"/>
                    <a:pt x="38" y="5"/>
                  </a:cubicBezTo>
                  <a:cubicBezTo>
                    <a:pt x="44" y="1"/>
                    <a:pt x="52" y="0"/>
                    <a:pt x="61" y="0"/>
                  </a:cubicBezTo>
                  <a:cubicBezTo>
                    <a:pt x="75" y="0"/>
                    <a:pt x="85" y="4"/>
                    <a:pt x="93" y="13"/>
                  </a:cubicBezTo>
                  <a:cubicBezTo>
                    <a:pt x="100" y="21"/>
                    <a:pt x="104" y="34"/>
                    <a:pt x="104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59">
              <a:extLst>
                <a:ext uri="{FF2B5EF4-FFF2-40B4-BE49-F238E27FC236}">
                  <a16:creationId xmlns:a16="http://schemas.microsoft.com/office/drawing/2014/main" id="{1763C24D-42D7-4B40-AF2E-6BA294F39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" y="3136"/>
              <a:ext cx="38" cy="65"/>
            </a:xfrm>
            <a:custGeom>
              <a:avLst/>
              <a:gdLst>
                <a:gd name="T0" fmla="*/ 103 w 103"/>
                <a:gd name="T1" fmla="*/ 96 h 171"/>
                <a:gd name="T2" fmla="*/ 103 w 103"/>
                <a:gd name="T3" fmla="*/ 171 h 171"/>
                <a:gd name="T4" fmla="*/ 82 w 103"/>
                <a:gd name="T5" fmla="*/ 171 h 171"/>
                <a:gd name="T6" fmla="*/ 82 w 103"/>
                <a:gd name="T7" fmla="*/ 97 h 171"/>
                <a:gd name="T8" fmla="*/ 76 w 103"/>
                <a:gd name="T9" fmla="*/ 71 h 171"/>
                <a:gd name="T10" fmla="*/ 55 w 103"/>
                <a:gd name="T11" fmla="*/ 62 h 171"/>
                <a:gd name="T12" fmla="*/ 29 w 103"/>
                <a:gd name="T13" fmla="*/ 73 h 171"/>
                <a:gd name="T14" fmla="*/ 20 w 103"/>
                <a:gd name="T15" fmla="*/ 101 h 171"/>
                <a:gd name="T16" fmla="*/ 20 w 103"/>
                <a:gd name="T17" fmla="*/ 171 h 171"/>
                <a:gd name="T18" fmla="*/ 0 w 103"/>
                <a:gd name="T19" fmla="*/ 171 h 171"/>
                <a:gd name="T20" fmla="*/ 0 w 103"/>
                <a:gd name="T21" fmla="*/ 0 h 171"/>
                <a:gd name="T22" fmla="*/ 20 w 103"/>
                <a:gd name="T23" fmla="*/ 0 h 171"/>
                <a:gd name="T24" fmla="*/ 20 w 103"/>
                <a:gd name="T25" fmla="*/ 67 h 171"/>
                <a:gd name="T26" fmla="*/ 37 w 103"/>
                <a:gd name="T27" fmla="*/ 50 h 171"/>
                <a:gd name="T28" fmla="*/ 60 w 103"/>
                <a:gd name="T29" fmla="*/ 45 h 171"/>
                <a:gd name="T30" fmla="*/ 92 w 103"/>
                <a:gd name="T31" fmla="*/ 58 h 171"/>
                <a:gd name="T32" fmla="*/ 103 w 103"/>
                <a:gd name="T33" fmla="*/ 9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71">
                  <a:moveTo>
                    <a:pt x="103" y="96"/>
                  </a:moveTo>
                  <a:lnTo>
                    <a:pt x="103" y="171"/>
                  </a:lnTo>
                  <a:lnTo>
                    <a:pt x="82" y="171"/>
                  </a:lnTo>
                  <a:lnTo>
                    <a:pt x="82" y="97"/>
                  </a:lnTo>
                  <a:cubicBezTo>
                    <a:pt x="82" y="85"/>
                    <a:pt x="80" y="77"/>
                    <a:pt x="76" y="71"/>
                  </a:cubicBezTo>
                  <a:cubicBezTo>
                    <a:pt x="71" y="65"/>
                    <a:pt x="64" y="62"/>
                    <a:pt x="55" y="62"/>
                  </a:cubicBezTo>
                  <a:cubicBezTo>
                    <a:pt x="44" y="62"/>
                    <a:pt x="36" y="66"/>
                    <a:pt x="29" y="73"/>
                  </a:cubicBezTo>
                  <a:cubicBezTo>
                    <a:pt x="23" y="80"/>
                    <a:pt x="20" y="89"/>
                    <a:pt x="20" y="101"/>
                  </a:cubicBezTo>
                  <a:lnTo>
                    <a:pt x="20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67"/>
                  </a:lnTo>
                  <a:cubicBezTo>
                    <a:pt x="25" y="59"/>
                    <a:pt x="30" y="54"/>
                    <a:pt x="37" y="50"/>
                  </a:cubicBezTo>
                  <a:cubicBezTo>
                    <a:pt x="44" y="46"/>
                    <a:pt x="51" y="45"/>
                    <a:pt x="60" y="45"/>
                  </a:cubicBezTo>
                  <a:cubicBezTo>
                    <a:pt x="74" y="45"/>
                    <a:pt x="85" y="49"/>
                    <a:pt x="92" y="58"/>
                  </a:cubicBezTo>
                  <a:cubicBezTo>
                    <a:pt x="99" y="66"/>
                    <a:pt x="103" y="79"/>
                    <a:pt x="10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60">
              <a:extLst>
                <a:ext uri="{FF2B5EF4-FFF2-40B4-BE49-F238E27FC236}">
                  <a16:creationId xmlns:a16="http://schemas.microsoft.com/office/drawing/2014/main" id="{7AD52777-8578-4991-A800-04E5934A59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8" y="3153"/>
              <a:ext cx="39" cy="49"/>
            </a:xfrm>
            <a:custGeom>
              <a:avLst/>
              <a:gdLst>
                <a:gd name="T0" fmla="*/ 64 w 104"/>
                <a:gd name="T1" fmla="*/ 64 h 129"/>
                <a:gd name="T2" fmla="*/ 30 w 104"/>
                <a:gd name="T3" fmla="*/ 69 h 129"/>
                <a:gd name="T4" fmla="*/ 20 w 104"/>
                <a:gd name="T5" fmla="*/ 88 h 129"/>
                <a:gd name="T6" fmla="*/ 28 w 104"/>
                <a:gd name="T7" fmla="*/ 106 h 129"/>
                <a:gd name="T8" fmla="*/ 47 w 104"/>
                <a:gd name="T9" fmla="*/ 112 h 129"/>
                <a:gd name="T10" fmla="*/ 74 w 104"/>
                <a:gd name="T11" fmla="*/ 100 h 129"/>
                <a:gd name="T12" fmla="*/ 84 w 104"/>
                <a:gd name="T13" fmla="*/ 68 h 129"/>
                <a:gd name="T14" fmla="*/ 84 w 104"/>
                <a:gd name="T15" fmla="*/ 64 h 129"/>
                <a:gd name="T16" fmla="*/ 64 w 104"/>
                <a:gd name="T17" fmla="*/ 64 h 129"/>
                <a:gd name="T18" fmla="*/ 104 w 104"/>
                <a:gd name="T19" fmla="*/ 55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7 h 129"/>
                <a:gd name="T26" fmla="*/ 67 w 104"/>
                <a:gd name="T27" fmla="*/ 123 h 129"/>
                <a:gd name="T28" fmla="*/ 41 w 104"/>
                <a:gd name="T29" fmla="*/ 129 h 129"/>
                <a:gd name="T30" fmla="*/ 11 w 104"/>
                <a:gd name="T31" fmla="*/ 118 h 129"/>
                <a:gd name="T32" fmla="*/ 0 w 104"/>
                <a:gd name="T33" fmla="*/ 90 h 129"/>
                <a:gd name="T34" fmla="*/ 14 w 104"/>
                <a:gd name="T35" fmla="*/ 58 h 129"/>
                <a:gd name="T36" fmla="*/ 56 w 104"/>
                <a:gd name="T37" fmla="*/ 48 h 129"/>
                <a:gd name="T38" fmla="*/ 84 w 104"/>
                <a:gd name="T39" fmla="*/ 48 h 129"/>
                <a:gd name="T40" fmla="*/ 84 w 104"/>
                <a:gd name="T41" fmla="*/ 46 h 129"/>
                <a:gd name="T42" fmla="*/ 75 w 104"/>
                <a:gd name="T43" fmla="*/ 24 h 129"/>
                <a:gd name="T44" fmla="*/ 49 w 104"/>
                <a:gd name="T45" fmla="*/ 17 h 129"/>
                <a:gd name="T46" fmla="*/ 29 w 104"/>
                <a:gd name="T47" fmla="*/ 19 h 129"/>
                <a:gd name="T48" fmla="*/ 9 w 104"/>
                <a:gd name="T49" fmla="*/ 27 h 129"/>
                <a:gd name="T50" fmla="*/ 9 w 104"/>
                <a:gd name="T51" fmla="*/ 8 h 129"/>
                <a:gd name="T52" fmla="*/ 31 w 104"/>
                <a:gd name="T53" fmla="*/ 2 h 129"/>
                <a:gd name="T54" fmla="*/ 51 w 104"/>
                <a:gd name="T55" fmla="*/ 0 h 129"/>
                <a:gd name="T56" fmla="*/ 91 w 104"/>
                <a:gd name="T57" fmla="*/ 13 h 129"/>
                <a:gd name="T58" fmla="*/ 104 w 104"/>
                <a:gd name="T59" fmla="*/ 5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4" y="64"/>
                  </a:moveTo>
                  <a:cubicBezTo>
                    <a:pt x="48" y="64"/>
                    <a:pt x="36" y="66"/>
                    <a:pt x="30" y="69"/>
                  </a:cubicBezTo>
                  <a:cubicBezTo>
                    <a:pt x="24" y="73"/>
                    <a:pt x="20" y="79"/>
                    <a:pt x="20" y="88"/>
                  </a:cubicBezTo>
                  <a:cubicBezTo>
                    <a:pt x="20" y="96"/>
                    <a:pt x="23" y="101"/>
                    <a:pt x="28" y="106"/>
                  </a:cubicBezTo>
                  <a:cubicBezTo>
                    <a:pt x="32" y="110"/>
                    <a:pt x="39" y="112"/>
                    <a:pt x="47" y="112"/>
                  </a:cubicBezTo>
                  <a:cubicBezTo>
                    <a:pt x="58" y="112"/>
                    <a:pt x="67" y="108"/>
                    <a:pt x="74" y="100"/>
                  </a:cubicBezTo>
                  <a:cubicBezTo>
                    <a:pt x="81" y="92"/>
                    <a:pt x="84" y="81"/>
                    <a:pt x="84" y="68"/>
                  </a:cubicBezTo>
                  <a:lnTo>
                    <a:pt x="84" y="64"/>
                  </a:lnTo>
                  <a:lnTo>
                    <a:pt x="64" y="64"/>
                  </a:lnTo>
                  <a:close/>
                  <a:moveTo>
                    <a:pt x="104" y="55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7"/>
                  </a:lnTo>
                  <a:cubicBezTo>
                    <a:pt x="79" y="114"/>
                    <a:pt x="74" y="120"/>
                    <a:pt x="67" y="123"/>
                  </a:cubicBezTo>
                  <a:cubicBezTo>
                    <a:pt x="60" y="127"/>
                    <a:pt x="51" y="129"/>
                    <a:pt x="41" y="129"/>
                  </a:cubicBezTo>
                  <a:cubicBezTo>
                    <a:pt x="29" y="129"/>
                    <a:pt x="19" y="125"/>
                    <a:pt x="11" y="118"/>
                  </a:cubicBezTo>
                  <a:cubicBezTo>
                    <a:pt x="4" y="111"/>
                    <a:pt x="0" y="102"/>
                    <a:pt x="0" y="90"/>
                  </a:cubicBezTo>
                  <a:cubicBezTo>
                    <a:pt x="0" y="76"/>
                    <a:pt x="5" y="65"/>
                    <a:pt x="14" y="58"/>
                  </a:cubicBezTo>
                  <a:cubicBezTo>
                    <a:pt x="23" y="51"/>
                    <a:pt x="37" y="48"/>
                    <a:pt x="56" y="48"/>
                  </a:cubicBezTo>
                  <a:lnTo>
                    <a:pt x="84" y="48"/>
                  </a:lnTo>
                  <a:lnTo>
                    <a:pt x="84" y="46"/>
                  </a:lnTo>
                  <a:cubicBezTo>
                    <a:pt x="84" y="37"/>
                    <a:pt x="81" y="29"/>
                    <a:pt x="75" y="24"/>
                  </a:cubicBezTo>
                  <a:cubicBezTo>
                    <a:pt x="69" y="19"/>
                    <a:pt x="60" y="17"/>
                    <a:pt x="49" y="17"/>
                  </a:cubicBezTo>
                  <a:cubicBezTo>
                    <a:pt x="42" y="17"/>
                    <a:pt x="35" y="18"/>
                    <a:pt x="29" y="19"/>
                  </a:cubicBezTo>
                  <a:cubicBezTo>
                    <a:pt x="22" y="21"/>
                    <a:pt x="15" y="23"/>
                    <a:pt x="9" y="27"/>
                  </a:cubicBezTo>
                  <a:lnTo>
                    <a:pt x="9" y="8"/>
                  </a:lnTo>
                  <a:cubicBezTo>
                    <a:pt x="17" y="5"/>
                    <a:pt x="24" y="3"/>
                    <a:pt x="31" y="2"/>
                  </a:cubicBezTo>
                  <a:cubicBezTo>
                    <a:pt x="38" y="0"/>
                    <a:pt x="45" y="0"/>
                    <a:pt x="51" y="0"/>
                  </a:cubicBezTo>
                  <a:cubicBezTo>
                    <a:pt x="69" y="0"/>
                    <a:pt x="82" y="4"/>
                    <a:pt x="91" y="13"/>
                  </a:cubicBezTo>
                  <a:cubicBezTo>
                    <a:pt x="100" y="23"/>
                    <a:pt x="104" y="37"/>
                    <a:pt x="104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61">
              <a:extLst>
                <a:ext uri="{FF2B5EF4-FFF2-40B4-BE49-F238E27FC236}">
                  <a16:creationId xmlns:a16="http://schemas.microsoft.com/office/drawing/2014/main" id="{A2AB3715-F152-4ED4-9955-431847FC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3153"/>
              <a:ext cx="39" cy="48"/>
            </a:xfrm>
            <a:custGeom>
              <a:avLst/>
              <a:gdLst>
                <a:gd name="T0" fmla="*/ 103 w 103"/>
                <a:gd name="T1" fmla="*/ 51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2 h 126"/>
                <a:gd name="T8" fmla="*/ 76 w 103"/>
                <a:gd name="T9" fmla="*/ 26 h 126"/>
                <a:gd name="T10" fmla="*/ 56 w 103"/>
                <a:gd name="T11" fmla="*/ 17 h 126"/>
                <a:gd name="T12" fmla="*/ 30 w 103"/>
                <a:gd name="T13" fmla="*/ 28 h 126"/>
                <a:gd name="T14" fmla="*/ 20 w 103"/>
                <a:gd name="T15" fmla="*/ 56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5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1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2"/>
                  </a:lnTo>
                  <a:cubicBezTo>
                    <a:pt x="83" y="40"/>
                    <a:pt x="81" y="32"/>
                    <a:pt x="76" y="26"/>
                  </a:cubicBezTo>
                  <a:cubicBezTo>
                    <a:pt x="72" y="20"/>
                    <a:pt x="65" y="17"/>
                    <a:pt x="56" y="17"/>
                  </a:cubicBezTo>
                  <a:cubicBezTo>
                    <a:pt x="45" y="17"/>
                    <a:pt x="36" y="21"/>
                    <a:pt x="30" y="28"/>
                  </a:cubicBezTo>
                  <a:cubicBezTo>
                    <a:pt x="24" y="35"/>
                    <a:pt x="20" y="44"/>
                    <a:pt x="20" y="56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4"/>
                    <a:pt x="31" y="9"/>
                    <a:pt x="37" y="5"/>
                  </a:cubicBezTo>
                  <a:cubicBezTo>
                    <a:pt x="44" y="1"/>
                    <a:pt x="52" y="0"/>
                    <a:pt x="60" y="0"/>
                  </a:cubicBezTo>
                  <a:cubicBezTo>
                    <a:pt x="74" y="0"/>
                    <a:pt x="85" y="4"/>
                    <a:pt x="92" y="13"/>
                  </a:cubicBezTo>
                  <a:cubicBezTo>
                    <a:pt x="100" y="21"/>
                    <a:pt x="103" y="34"/>
                    <a:pt x="103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62">
              <a:extLst>
                <a:ext uri="{FF2B5EF4-FFF2-40B4-BE49-F238E27FC236}">
                  <a16:creationId xmlns:a16="http://schemas.microsoft.com/office/drawing/2014/main" id="{7FAC04AD-BFAB-478F-A9A0-EF3BCD374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3" y="3136"/>
              <a:ext cx="41" cy="66"/>
            </a:xfrm>
            <a:custGeom>
              <a:avLst/>
              <a:gdLst>
                <a:gd name="T0" fmla="*/ 89 w 110"/>
                <a:gd name="T1" fmla="*/ 66 h 174"/>
                <a:gd name="T2" fmla="*/ 89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89 w 110"/>
                <a:gd name="T9" fmla="*/ 171 h 174"/>
                <a:gd name="T10" fmla="*/ 89 w 110"/>
                <a:gd name="T11" fmla="*/ 152 h 174"/>
                <a:gd name="T12" fmla="*/ 73 w 110"/>
                <a:gd name="T13" fmla="*/ 168 h 174"/>
                <a:gd name="T14" fmla="*/ 50 w 110"/>
                <a:gd name="T15" fmla="*/ 174 h 174"/>
                <a:gd name="T16" fmla="*/ 14 w 110"/>
                <a:gd name="T17" fmla="*/ 156 h 174"/>
                <a:gd name="T18" fmla="*/ 0 w 110"/>
                <a:gd name="T19" fmla="*/ 109 h 174"/>
                <a:gd name="T20" fmla="*/ 14 w 110"/>
                <a:gd name="T21" fmla="*/ 62 h 174"/>
                <a:gd name="T22" fmla="*/ 50 w 110"/>
                <a:gd name="T23" fmla="*/ 45 h 174"/>
                <a:gd name="T24" fmla="*/ 73 w 110"/>
                <a:gd name="T25" fmla="*/ 50 h 174"/>
                <a:gd name="T26" fmla="*/ 89 w 110"/>
                <a:gd name="T27" fmla="*/ 66 h 174"/>
                <a:gd name="T28" fmla="*/ 21 w 110"/>
                <a:gd name="T29" fmla="*/ 109 h 174"/>
                <a:gd name="T30" fmla="*/ 30 w 110"/>
                <a:gd name="T31" fmla="*/ 144 h 174"/>
                <a:gd name="T32" fmla="*/ 55 w 110"/>
                <a:gd name="T33" fmla="*/ 157 h 174"/>
                <a:gd name="T34" fmla="*/ 80 w 110"/>
                <a:gd name="T35" fmla="*/ 144 h 174"/>
                <a:gd name="T36" fmla="*/ 89 w 110"/>
                <a:gd name="T37" fmla="*/ 109 h 174"/>
                <a:gd name="T38" fmla="*/ 80 w 110"/>
                <a:gd name="T39" fmla="*/ 74 h 174"/>
                <a:gd name="T40" fmla="*/ 55 w 110"/>
                <a:gd name="T41" fmla="*/ 61 h 174"/>
                <a:gd name="T42" fmla="*/ 30 w 110"/>
                <a:gd name="T43" fmla="*/ 74 h 174"/>
                <a:gd name="T44" fmla="*/ 21 w 110"/>
                <a:gd name="T45" fmla="*/ 10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89" y="66"/>
                  </a:moveTo>
                  <a:lnTo>
                    <a:pt x="89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89" y="171"/>
                  </a:lnTo>
                  <a:lnTo>
                    <a:pt x="89" y="152"/>
                  </a:lnTo>
                  <a:cubicBezTo>
                    <a:pt x="85" y="159"/>
                    <a:pt x="80" y="165"/>
                    <a:pt x="73" y="168"/>
                  </a:cubicBezTo>
                  <a:cubicBezTo>
                    <a:pt x="67" y="172"/>
                    <a:pt x="59" y="174"/>
                    <a:pt x="50" y="174"/>
                  </a:cubicBezTo>
                  <a:cubicBezTo>
                    <a:pt x="35" y="174"/>
                    <a:pt x="23" y="168"/>
                    <a:pt x="14" y="156"/>
                  </a:cubicBezTo>
                  <a:cubicBezTo>
                    <a:pt x="4" y="144"/>
                    <a:pt x="0" y="128"/>
                    <a:pt x="0" y="109"/>
                  </a:cubicBezTo>
                  <a:cubicBezTo>
                    <a:pt x="0" y="90"/>
                    <a:pt x="4" y="74"/>
                    <a:pt x="14" y="62"/>
                  </a:cubicBezTo>
                  <a:cubicBezTo>
                    <a:pt x="23" y="50"/>
                    <a:pt x="35" y="45"/>
                    <a:pt x="50" y="45"/>
                  </a:cubicBezTo>
                  <a:cubicBezTo>
                    <a:pt x="59" y="45"/>
                    <a:pt x="67" y="46"/>
                    <a:pt x="73" y="50"/>
                  </a:cubicBezTo>
                  <a:cubicBezTo>
                    <a:pt x="80" y="53"/>
                    <a:pt x="85" y="59"/>
                    <a:pt x="89" y="66"/>
                  </a:cubicBezTo>
                  <a:close/>
                  <a:moveTo>
                    <a:pt x="21" y="109"/>
                  </a:moveTo>
                  <a:cubicBezTo>
                    <a:pt x="21" y="124"/>
                    <a:pt x="24" y="136"/>
                    <a:pt x="30" y="144"/>
                  </a:cubicBezTo>
                  <a:cubicBezTo>
                    <a:pt x="36" y="153"/>
                    <a:pt x="44" y="157"/>
                    <a:pt x="55" y="157"/>
                  </a:cubicBezTo>
                  <a:cubicBezTo>
                    <a:pt x="66" y="157"/>
                    <a:pt x="74" y="153"/>
                    <a:pt x="80" y="144"/>
                  </a:cubicBezTo>
                  <a:cubicBezTo>
                    <a:pt x="86" y="136"/>
                    <a:pt x="89" y="124"/>
                    <a:pt x="89" y="109"/>
                  </a:cubicBezTo>
                  <a:cubicBezTo>
                    <a:pt x="89" y="94"/>
                    <a:pt x="86" y="83"/>
                    <a:pt x="80" y="74"/>
                  </a:cubicBezTo>
                  <a:cubicBezTo>
                    <a:pt x="74" y="66"/>
                    <a:pt x="66" y="61"/>
                    <a:pt x="55" y="61"/>
                  </a:cubicBezTo>
                  <a:cubicBezTo>
                    <a:pt x="44" y="61"/>
                    <a:pt x="36" y="66"/>
                    <a:pt x="30" y="74"/>
                  </a:cubicBezTo>
                  <a:cubicBezTo>
                    <a:pt x="24" y="83"/>
                    <a:pt x="21" y="94"/>
                    <a:pt x="21" y="1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363">
              <a:extLst>
                <a:ext uri="{FF2B5EF4-FFF2-40B4-BE49-F238E27FC236}">
                  <a16:creationId xmlns:a16="http://schemas.microsoft.com/office/drawing/2014/main" id="{00009ED4-51E4-440B-AE40-8EAD367B9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3136"/>
              <a:ext cx="7" cy="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64">
              <a:extLst>
                <a:ext uri="{FF2B5EF4-FFF2-40B4-BE49-F238E27FC236}">
                  <a16:creationId xmlns:a16="http://schemas.microsoft.com/office/drawing/2014/main" id="{F2968625-BE7E-404A-9983-ECD9EA955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0" y="3153"/>
              <a:ext cx="43" cy="49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09 w 114"/>
                <a:gd name="T13" fmla="*/ 100 h 129"/>
                <a:gd name="T14" fmla="*/ 109 w 114"/>
                <a:gd name="T15" fmla="*/ 119 h 129"/>
                <a:gd name="T16" fmla="*/ 87 w 114"/>
                <a:gd name="T17" fmla="*/ 126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5 h 129"/>
                <a:gd name="T24" fmla="*/ 16 w 114"/>
                <a:gd name="T25" fmla="*/ 17 h 129"/>
                <a:gd name="T26" fmla="*/ 60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4 w 114"/>
                <a:gd name="T35" fmla="*/ 27 h 129"/>
                <a:gd name="T36" fmla="*/ 61 w 114"/>
                <a:gd name="T37" fmla="*/ 17 h 129"/>
                <a:gd name="T38" fmla="*/ 33 w 114"/>
                <a:gd name="T39" fmla="*/ 26 h 129"/>
                <a:gd name="T40" fmla="*/ 22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3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0" y="111"/>
                    <a:pt x="88" y="109"/>
                  </a:cubicBezTo>
                  <a:cubicBezTo>
                    <a:pt x="95" y="107"/>
                    <a:pt x="102" y="104"/>
                    <a:pt x="109" y="100"/>
                  </a:cubicBezTo>
                  <a:lnTo>
                    <a:pt x="109" y="119"/>
                  </a:lnTo>
                  <a:cubicBezTo>
                    <a:pt x="102" y="122"/>
                    <a:pt x="95" y="125"/>
                    <a:pt x="87" y="126"/>
                  </a:cubicBezTo>
                  <a:cubicBezTo>
                    <a:pt x="79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5" y="29"/>
                    <a:pt x="16" y="17"/>
                  </a:cubicBezTo>
                  <a:cubicBezTo>
                    <a:pt x="27" y="5"/>
                    <a:pt x="42" y="0"/>
                    <a:pt x="60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09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3"/>
                    <a:pt x="84" y="27"/>
                  </a:cubicBezTo>
                  <a:cubicBezTo>
                    <a:pt x="78" y="20"/>
                    <a:pt x="70" y="17"/>
                    <a:pt x="61" y="17"/>
                  </a:cubicBezTo>
                  <a:cubicBezTo>
                    <a:pt x="49" y="17"/>
                    <a:pt x="40" y="20"/>
                    <a:pt x="33" y="26"/>
                  </a:cubicBezTo>
                  <a:cubicBezTo>
                    <a:pt x="27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65">
              <a:extLst>
                <a:ext uri="{FF2B5EF4-FFF2-40B4-BE49-F238E27FC236}">
                  <a16:creationId xmlns:a16="http://schemas.microsoft.com/office/drawing/2014/main" id="{0FC3BCD3-41ED-4456-BCA4-434F9B6B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3153"/>
              <a:ext cx="28" cy="48"/>
            </a:xfrm>
            <a:custGeom>
              <a:avLst/>
              <a:gdLst>
                <a:gd name="T0" fmla="*/ 73 w 73"/>
                <a:gd name="T1" fmla="*/ 21 h 126"/>
                <a:gd name="T2" fmla="*/ 65 w 73"/>
                <a:gd name="T3" fmla="*/ 19 h 126"/>
                <a:gd name="T4" fmla="*/ 56 w 73"/>
                <a:gd name="T5" fmla="*/ 18 h 126"/>
                <a:gd name="T6" fmla="*/ 30 w 73"/>
                <a:gd name="T7" fmla="*/ 29 h 126"/>
                <a:gd name="T8" fmla="*/ 21 w 73"/>
                <a:gd name="T9" fmla="*/ 61 h 126"/>
                <a:gd name="T10" fmla="*/ 21 w 73"/>
                <a:gd name="T11" fmla="*/ 126 h 126"/>
                <a:gd name="T12" fmla="*/ 0 w 73"/>
                <a:gd name="T13" fmla="*/ 126 h 126"/>
                <a:gd name="T14" fmla="*/ 0 w 73"/>
                <a:gd name="T15" fmla="*/ 3 h 126"/>
                <a:gd name="T16" fmla="*/ 21 w 73"/>
                <a:gd name="T17" fmla="*/ 3 h 126"/>
                <a:gd name="T18" fmla="*/ 21 w 73"/>
                <a:gd name="T19" fmla="*/ 22 h 126"/>
                <a:gd name="T20" fmla="*/ 37 w 73"/>
                <a:gd name="T21" fmla="*/ 5 h 126"/>
                <a:gd name="T22" fmla="*/ 62 w 73"/>
                <a:gd name="T23" fmla="*/ 0 h 126"/>
                <a:gd name="T24" fmla="*/ 67 w 73"/>
                <a:gd name="T25" fmla="*/ 0 h 126"/>
                <a:gd name="T26" fmla="*/ 72 w 73"/>
                <a:gd name="T27" fmla="*/ 1 h 126"/>
                <a:gd name="T28" fmla="*/ 73 w 73"/>
                <a:gd name="T29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26">
                  <a:moveTo>
                    <a:pt x="73" y="21"/>
                  </a:moveTo>
                  <a:cubicBezTo>
                    <a:pt x="70" y="20"/>
                    <a:pt x="68" y="19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5" y="18"/>
                    <a:pt x="36" y="21"/>
                    <a:pt x="30" y="29"/>
                  </a:cubicBezTo>
                  <a:cubicBezTo>
                    <a:pt x="24" y="36"/>
                    <a:pt x="21" y="47"/>
                    <a:pt x="21" y="61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4"/>
                    <a:pt x="31" y="9"/>
                    <a:pt x="37" y="5"/>
                  </a:cubicBezTo>
                  <a:cubicBezTo>
                    <a:pt x="44" y="1"/>
                    <a:pt x="52" y="0"/>
                    <a:pt x="62" y="0"/>
                  </a:cubicBezTo>
                  <a:cubicBezTo>
                    <a:pt x="64" y="0"/>
                    <a:pt x="65" y="0"/>
                    <a:pt x="67" y="0"/>
                  </a:cubicBezTo>
                  <a:cubicBezTo>
                    <a:pt x="68" y="0"/>
                    <a:pt x="70" y="0"/>
                    <a:pt x="72" y="1"/>
                  </a:cubicBezTo>
                  <a:lnTo>
                    <a:pt x="7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2AA9D5-E7E8-4DDA-96AC-7C4E38D2545E}"/>
              </a:ext>
            </a:extLst>
          </p:cNvPr>
          <p:cNvSpPr/>
          <p:nvPr/>
        </p:nvSpPr>
        <p:spPr>
          <a:xfrm>
            <a:off x="1561962" y="75407"/>
            <a:ext cx="1641476" cy="7254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19233642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82B7-1730-424F-B437-ED889F01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4790-A099-423A-97F8-E5513D00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909099"/>
            <a:ext cx="8429030" cy="52134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</a:rPr>
              <a:t>Boost</a:t>
            </a:r>
            <a:r>
              <a:rPr lang="en-US" dirty="0"/>
              <a:t> a </a:t>
            </a:r>
            <a:r>
              <a:rPr lang="en-US" dirty="0">
                <a:solidFill>
                  <a:srgbClr val="00B050"/>
                </a:solidFill>
              </a:rPr>
              <a:t>load</a:t>
            </a:r>
            <a:r>
              <a:rPr lang="en-US" dirty="0"/>
              <a:t> and some </a:t>
            </a:r>
            <a:r>
              <a:rPr lang="en-US" dirty="0">
                <a:solidFill>
                  <a:srgbClr val="0070C0"/>
                </a:solidFill>
              </a:rPr>
              <a:t>instructions</a:t>
            </a:r>
            <a:r>
              <a:rPr lang="en-US" dirty="0"/>
              <a:t> that use its value to a point before “where it appears in the code”.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Loads are almost always on the </a:t>
            </a:r>
            <a:r>
              <a:rPr lang="en-US" dirty="0">
                <a:solidFill>
                  <a:srgbClr val="C00000"/>
                </a:solidFill>
              </a:rPr>
              <a:t>critical path </a:t>
            </a:r>
            <a:r>
              <a:rPr lang="en-US" dirty="0">
                <a:sym typeface="Wingdings" panose="05000000000000000000" pitchFamily="2" charset="2"/>
              </a:rPr>
              <a:t> hence, boosting them is beneficial because they can get their data </a:t>
            </a:r>
            <a:r>
              <a:rPr lang="en-US" i="1" dirty="0">
                <a:sym typeface="Wingdings" panose="05000000000000000000" pitchFamily="2" charset="2"/>
              </a:rPr>
              <a:t>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Put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the load address in the ALAT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Advanced Load Address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Subsequently, each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store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checks the ALAT for a match, and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marks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it (upon an address match)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Put a load-check (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ld.c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 instruction at the </a:t>
            </a:r>
            <a:r>
              <a:rPr lang="en-US" dirty="0">
                <a:solidFill>
                  <a:srgbClr val="720F11"/>
                </a:solidFill>
                <a:sym typeface="Wingdings" panose="05000000000000000000" pitchFamily="2" charset="2"/>
              </a:rPr>
              <a:t>original point</a:t>
            </a:r>
          </a:p>
          <a:p>
            <a:pPr marL="573088" lvl="1" indent="-342900"/>
            <a:r>
              <a:rPr lang="en-US" dirty="0">
                <a:solidFill>
                  <a:srgbClr val="720F11"/>
                </a:solidFill>
                <a:sym typeface="Wingdings" panose="05000000000000000000" pitchFamily="2" charset="2"/>
              </a:rPr>
              <a:t>Check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the ALAT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If there have been no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intervening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stores to the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same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address, the speculation is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successful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Else,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re-execute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the load and its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boosted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forward slice</a:t>
            </a:r>
          </a:p>
          <a:p>
            <a:pPr marL="573088" lvl="1" indent="-3429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49B04-DA15-4C5C-BEB6-B458E2F4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A1DAF-FF9C-444E-A982-E12DA66A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6171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96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>
              <a:latin typeface="Lato Light" panose="020F0502020204030203" pitchFamily="34" charset="0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566053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A host of compiler optimizations can be used to speed up </a:t>
            </a:r>
          </a:p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programs and improve their memory access behavior.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EPIC processors  guarantee correctness as well as follow </a:t>
            </a:r>
            <a:b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</a:br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the VLIW model that gives primacy to the compiler.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We can use  the ROB as the physical register file and use it to </a:t>
            </a:r>
            <a:b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</a:br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buffer temporary values. The ARF can contain the committed state.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latin typeface="Lato Light" panose="020F0502020204030203" pitchFamily="34" charset="0"/>
              </a:rPr>
              <a:t>There are three methods of replaying instructions:</a:t>
            </a:r>
            <a:br>
              <a:rPr lang="en-US" sz="1899" b="1" dirty="0">
                <a:latin typeface="Lato Light" panose="020F0502020204030203" pitchFamily="34" charset="0"/>
              </a:rPr>
            </a:br>
            <a:r>
              <a:rPr lang="en-US" sz="1899" b="1" dirty="0">
                <a:latin typeface="Lato Light" panose="020F0502020204030203" pitchFamily="34" charset="0"/>
              </a:rPr>
              <a:t>non-selective, delayed selective and token-based replay </a:t>
            </a:r>
            <a:endParaRPr sz="1899" b="1" dirty="0">
              <a:latin typeface="Lato Light" panose="020F0502020204030203" pitchFamily="34" charset="0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There are four kinds of aggressive speculation: </a:t>
            </a:r>
            <a:b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</a:br>
            <a:r>
              <a:rPr lang="en-US" sz="1899" b="1" dirty="0">
                <a:solidFill>
                  <a:schemeClr val="bg1"/>
                </a:solidFill>
                <a:latin typeface="Lato Light" panose="020F0502020204030203" pitchFamily="34" charset="0"/>
              </a:rPr>
              <a:t>load address, dependence, latency, and value speculation.</a:t>
            </a:r>
            <a:endParaRPr sz="1899" b="1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789528" y="1722897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6082</Words>
  <Application>Microsoft Office PowerPoint</Application>
  <PresentationFormat>Widescreen</PresentationFormat>
  <Paragraphs>1025</Paragraphs>
  <Slides>97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10" baseType="lpstr">
      <vt:lpstr>Arial</vt:lpstr>
      <vt:lpstr>Calibri</vt:lpstr>
      <vt:lpstr>Cambria Math</vt:lpstr>
      <vt:lpstr>Caveat</vt:lpstr>
      <vt:lpstr>CMTT9</vt:lpstr>
      <vt:lpstr>Comic Sans MS</vt:lpstr>
      <vt:lpstr>Freestyle Script</vt:lpstr>
      <vt:lpstr>Lato Light</vt:lpstr>
      <vt:lpstr>Poppins</vt:lpstr>
      <vt:lpstr>Sans</vt:lpstr>
      <vt:lpstr>sans-serif</vt:lpstr>
      <vt:lpstr>Wingdings</vt:lpstr>
      <vt:lpstr>Office Theme</vt:lpstr>
      <vt:lpstr>PowerPoint Presentation</vt:lpstr>
      <vt:lpstr>Background Required to Understand this Chapter</vt:lpstr>
      <vt:lpstr>Contents</vt:lpstr>
      <vt:lpstr>Aggressive Speculation </vt:lpstr>
      <vt:lpstr>Types of Aggressive Speculation</vt:lpstr>
      <vt:lpstr>Address Speculation: Predict the memory address of a load or store</vt:lpstr>
      <vt:lpstr>Stride based Address Pattern</vt:lpstr>
      <vt:lpstr>Predicting the Stride</vt:lpstr>
      <vt:lpstr>Load-Store Dependence Speculation</vt:lpstr>
      <vt:lpstr>Collision History Table</vt:lpstr>
      <vt:lpstr>Using the CHT </vt:lpstr>
      <vt:lpstr>Store Sets</vt:lpstr>
      <vt:lpstr>Basic Idea</vt:lpstr>
      <vt:lpstr>Load Latency Speculation</vt:lpstr>
      <vt:lpstr>Make a guess</vt:lpstr>
      <vt:lpstr>PowerPoint Presentation</vt:lpstr>
      <vt:lpstr>Value Predictor</vt:lpstr>
      <vt:lpstr>Using an additional predictor for confidence</vt:lpstr>
      <vt:lpstr>Contents</vt:lpstr>
      <vt:lpstr>Replay </vt:lpstr>
      <vt:lpstr>Forward Slice of Instruction I0</vt:lpstr>
      <vt:lpstr>Non-Selective Replay</vt:lpstr>
      <vt:lpstr>Example</vt:lpstr>
      <vt:lpstr>Instruction Window Entry</vt:lpstr>
      <vt:lpstr>More about Non-Selective Replay</vt:lpstr>
      <vt:lpstr>Two methods of replaying</vt:lpstr>
      <vt:lpstr>Two methods of replaying - II</vt:lpstr>
      <vt:lpstr>Orphan Instructions</vt:lpstr>
      <vt:lpstr>Orphan Instructions - II</vt:lpstr>
      <vt:lpstr>Delayed Selective Replay</vt:lpstr>
      <vt:lpstr>Delayed Selective Replay - II</vt:lpstr>
      <vt:lpstr>Pros and Cons of this Approach</vt:lpstr>
      <vt:lpstr>Orphan Instructions</vt:lpstr>
      <vt:lpstr>Token Based Selective Replay</vt:lpstr>
      <vt:lpstr>After Predicting  a d-cache Miss</vt:lpstr>
      <vt:lpstr>Structure of the Rename Table</vt:lpstr>
      <vt:lpstr>While reading the rename table ...</vt:lpstr>
      <vt:lpstr>After execution</vt:lpstr>
      <vt:lpstr>Instructions in S2</vt:lpstr>
      <vt:lpstr>Contents</vt:lpstr>
      <vt:lpstr>A Simpler Design</vt:lpstr>
      <vt:lpstr>Let us now look at a different kind of OOO processor</vt:lpstr>
      <vt:lpstr>Changes to renaming</vt:lpstr>
      <vt:lpstr>Changes to Dispatch and Wakeup </vt:lpstr>
      <vt:lpstr>Changes to Wakeup, Bypass, Reg. Write and Commit</vt:lpstr>
      <vt:lpstr>PRF based design vs ARF based design </vt:lpstr>
      <vt:lpstr>Contents</vt:lpstr>
      <vt:lpstr>Compiler based Optimizations</vt:lpstr>
      <vt:lpstr>Constant Folding</vt:lpstr>
      <vt:lpstr>Strength Reduction</vt:lpstr>
      <vt:lpstr>Common Subexpression Elimination</vt:lpstr>
      <vt:lpstr>Dead Code Elimination</vt:lpstr>
      <vt:lpstr>Silent Stores</vt:lpstr>
      <vt:lpstr>PowerPoint Presentation</vt:lpstr>
      <vt:lpstr>Loop Invariant based Code Motion</vt:lpstr>
      <vt:lpstr>Induction Variable based Optimization</vt:lpstr>
      <vt:lpstr>Loop Fusion</vt:lpstr>
      <vt:lpstr>Loop Unrolling - I</vt:lpstr>
      <vt:lpstr>Loop Unrolling - II</vt:lpstr>
      <vt:lpstr>PowerPoint Presentation</vt:lpstr>
      <vt:lpstr>PowerPoint Presentation</vt:lpstr>
      <vt:lpstr>Visualization of the Execution Process</vt:lpstr>
      <vt:lpstr>Can we execute instructions in this order? </vt:lpstr>
      <vt:lpstr>Advantages of Software Pipelining</vt:lpstr>
      <vt:lpstr>Different Loop Iterators: Group of 3 iterations</vt:lpstr>
      <vt:lpstr>Code with Different Loop Iterators</vt:lpstr>
      <vt:lpstr>PowerPoint Presentation</vt:lpstr>
      <vt:lpstr>Epilogue and Prologue</vt:lpstr>
      <vt:lpstr>Solution without Unrolling</vt:lpstr>
      <vt:lpstr>Unrolling and Mixing</vt:lpstr>
      <vt:lpstr>Contents</vt:lpstr>
      <vt:lpstr>.</vt:lpstr>
      <vt:lpstr>VLIW Processors</vt:lpstr>
      <vt:lpstr>If Statements: Predicated Execution</vt:lpstr>
      <vt:lpstr>Curious Case of Memory Instructions</vt:lpstr>
      <vt:lpstr>VLIW vs EPIC</vt:lpstr>
      <vt:lpstr>Intel Itanium Processor</vt:lpstr>
      <vt:lpstr>Fetch Stage</vt:lpstr>
      <vt:lpstr>Branch Predictors</vt:lpstr>
      <vt:lpstr>Branch Predictors – II </vt:lpstr>
      <vt:lpstr>This part of the pipeline</vt:lpstr>
      <vt:lpstr>Register Remapping Stage</vt:lpstr>
      <vt:lpstr>Example: Function foo calls function bar</vt:lpstr>
      <vt:lpstr>Register Stack Frame</vt:lpstr>
      <vt:lpstr>Binary Search</vt:lpstr>
      <vt:lpstr>Register Stack Frame</vt:lpstr>
      <vt:lpstr>Support for Software Pipelining and Overflows</vt:lpstr>
      <vt:lpstr>High Performance Execution Engine</vt:lpstr>
      <vt:lpstr>Conditions: Instruction I </vt:lpstr>
      <vt:lpstr>Conditions: II</vt:lpstr>
      <vt:lpstr>Predication</vt:lpstr>
      <vt:lpstr>Code without Predication</vt:lpstr>
      <vt:lpstr>Predicated Instructions</vt:lpstr>
      <vt:lpstr>PowerPoint Presentation</vt:lpstr>
      <vt:lpstr>Load Boosting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496</cp:revision>
  <dcterms:created xsi:type="dcterms:W3CDTF">2020-09-30T13:31:44Z</dcterms:created>
  <dcterms:modified xsi:type="dcterms:W3CDTF">2024-07-15T13:57:06Z</dcterms:modified>
</cp:coreProperties>
</file>