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5"/>
  </p:notesMasterIdLst>
  <p:handoutMasterIdLst>
    <p:handoutMasterId r:id="rId106"/>
  </p:handoutMasterIdLst>
  <p:sldIdLst>
    <p:sldId id="274" r:id="rId2"/>
    <p:sldId id="343" r:id="rId3"/>
    <p:sldId id="4096" r:id="rId4"/>
    <p:sldId id="4097" r:id="rId5"/>
    <p:sldId id="4098" r:id="rId6"/>
    <p:sldId id="4122" r:id="rId7"/>
    <p:sldId id="4123" r:id="rId8"/>
    <p:sldId id="4124" r:id="rId9"/>
    <p:sldId id="4125" r:id="rId10"/>
    <p:sldId id="4126" r:id="rId11"/>
    <p:sldId id="4127" r:id="rId12"/>
    <p:sldId id="4107" r:id="rId13"/>
    <p:sldId id="4100" r:id="rId14"/>
    <p:sldId id="4108" r:id="rId15"/>
    <p:sldId id="4128" r:id="rId16"/>
    <p:sldId id="4193" r:id="rId17"/>
    <p:sldId id="4129" r:id="rId18"/>
    <p:sldId id="4131" r:id="rId19"/>
    <p:sldId id="4194" r:id="rId20"/>
    <p:sldId id="4132" r:id="rId21"/>
    <p:sldId id="4133" r:id="rId22"/>
    <p:sldId id="4134" r:id="rId23"/>
    <p:sldId id="4135" r:id="rId24"/>
    <p:sldId id="4109" r:id="rId25"/>
    <p:sldId id="4197" r:id="rId26"/>
    <p:sldId id="4137" r:id="rId27"/>
    <p:sldId id="4195" r:id="rId28"/>
    <p:sldId id="4196" r:id="rId29"/>
    <p:sldId id="4130" r:id="rId30"/>
    <p:sldId id="4198" r:id="rId31"/>
    <p:sldId id="4199" r:id="rId32"/>
    <p:sldId id="4110" r:id="rId33"/>
    <p:sldId id="4112" r:id="rId34"/>
    <p:sldId id="4102" r:id="rId35"/>
    <p:sldId id="4113" r:id="rId36"/>
    <p:sldId id="4138" r:id="rId37"/>
    <p:sldId id="4139" r:id="rId38"/>
    <p:sldId id="4140" r:id="rId39"/>
    <p:sldId id="4141" r:id="rId40"/>
    <p:sldId id="4142" r:id="rId41"/>
    <p:sldId id="4143" r:id="rId42"/>
    <p:sldId id="4114" r:id="rId43"/>
    <p:sldId id="4115" r:id="rId44"/>
    <p:sldId id="4116" r:id="rId45"/>
    <p:sldId id="4117" r:id="rId46"/>
    <p:sldId id="4144" r:id="rId47"/>
    <p:sldId id="4145" r:id="rId48"/>
    <p:sldId id="4146" r:id="rId49"/>
    <p:sldId id="4118" r:id="rId50"/>
    <p:sldId id="4147" r:id="rId51"/>
    <p:sldId id="4103" r:id="rId52"/>
    <p:sldId id="4104" r:id="rId53"/>
    <p:sldId id="4106" r:id="rId54"/>
    <p:sldId id="4119" r:id="rId55"/>
    <p:sldId id="4120" r:id="rId56"/>
    <p:sldId id="4121" r:id="rId57"/>
    <p:sldId id="4105" r:id="rId58"/>
    <p:sldId id="4148" r:id="rId59"/>
    <p:sldId id="4149" r:id="rId60"/>
    <p:sldId id="4162" r:id="rId61"/>
    <p:sldId id="4150" r:id="rId62"/>
    <p:sldId id="4161" r:id="rId63"/>
    <p:sldId id="4151" r:id="rId64"/>
    <p:sldId id="4163" r:id="rId65"/>
    <p:sldId id="4164" r:id="rId66"/>
    <p:sldId id="4165" r:id="rId67"/>
    <p:sldId id="4166" r:id="rId68"/>
    <p:sldId id="4167" r:id="rId69"/>
    <p:sldId id="4168" r:id="rId70"/>
    <p:sldId id="4169" r:id="rId71"/>
    <p:sldId id="4170" r:id="rId72"/>
    <p:sldId id="4171" r:id="rId73"/>
    <p:sldId id="4172" r:id="rId74"/>
    <p:sldId id="4173" r:id="rId75"/>
    <p:sldId id="4174" r:id="rId76"/>
    <p:sldId id="4175" r:id="rId77"/>
    <p:sldId id="4176" r:id="rId78"/>
    <p:sldId id="4178" r:id="rId79"/>
    <p:sldId id="4153" r:id="rId80"/>
    <p:sldId id="4177" r:id="rId81"/>
    <p:sldId id="4179" r:id="rId82"/>
    <p:sldId id="4180" r:id="rId83"/>
    <p:sldId id="4156" r:id="rId84"/>
    <p:sldId id="4157" r:id="rId85"/>
    <p:sldId id="4154" r:id="rId86"/>
    <p:sldId id="4158" r:id="rId87"/>
    <p:sldId id="4181" r:id="rId88"/>
    <p:sldId id="4182" r:id="rId89"/>
    <p:sldId id="4184" r:id="rId90"/>
    <p:sldId id="4185" r:id="rId91"/>
    <p:sldId id="4186" r:id="rId92"/>
    <p:sldId id="4187" r:id="rId93"/>
    <p:sldId id="4189" r:id="rId94"/>
    <p:sldId id="4190" r:id="rId95"/>
    <p:sldId id="4155" r:id="rId96"/>
    <p:sldId id="4188" r:id="rId97"/>
    <p:sldId id="4159" r:id="rId98"/>
    <p:sldId id="4183" r:id="rId99"/>
    <p:sldId id="4191" r:id="rId100"/>
    <p:sldId id="4160" r:id="rId101"/>
    <p:sldId id="4192" r:id="rId102"/>
    <p:sldId id="4095" r:id="rId103"/>
    <p:sldId id="335" r:id="rId104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3610D6-F23A-4C5B-9E84-E8D8042C8C4A}">
          <p14:sldIdLst>
            <p14:sldId id="274"/>
            <p14:sldId id="343"/>
            <p14:sldId id="4096"/>
            <p14:sldId id="4097"/>
            <p14:sldId id="4098"/>
            <p14:sldId id="4122"/>
            <p14:sldId id="4123"/>
            <p14:sldId id="4124"/>
            <p14:sldId id="4125"/>
            <p14:sldId id="4126"/>
            <p14:sldId id="4127"/>
            <p14:sldId id="4107"/>
            <p14:sldId id="4100"/>
            <p14:sldId id="4108"/>
            <p14:sldId id="4128"/>
            <p14:sldId id="4193"/>
            <p14:sldId id="4129"/>
            <p14:sldId id="4131"/>
            <p14:sldId id="4194"/>
            <p14:sldId id="4132"/>
            <p14:sldId id="4133"/>
            <p14:sldId id="4134"/>
            <p14:sldId id="4135"/>
            <p14:sldId id="4109"/>
            <p14:sldId id="4197"/>
            <p14:sldId id="4137"/>
            <p14:sldId id="4195"/>
            <p14:sldId id="4196"/>
            <p14:sldId id="4130"/>
            <p14:sldId id="4198"/>
            <p14:sldId id="4199"/>
            <p14:sldId id="4110"/>
            <p14:sldId id="4112"/>
            <p14:sldId id="4102"/>
            <p14:sldId id="4113"/>
            <p14:sldId id="4138"/>
            <p14:sldId id="4139"/>
            <p14:sldId id="4140"/>
            <p14:sldId id="4141"/>
            <p14:sldId id="4142"/>
            <p14:sldId id="4143"/>
            <p14:sldId id="4114"/>
            <p14:sldId id="4115"/>
            <p14:sldId id="4116"/>
            <p14:sldId id="4117"/>
            <p14:sldId id="4144"/>
            <p14:sldId id="4145"/>
            <p14:sldId id="4146"/>
            <p14:sldId id="4118"/>
            <p14:sldId id="4147"/>
            <p14:sldId id="4103"/>
            <p14:sldId id="4104"/>
            <p14:sldId id="4106"/>
            <p14:sldId id="4119"/>
            <p14:sldId id="4120"/>
            <p14:sldId id="4121"/>
            <p14:sldId id="4105"/>
            <p14:sldId id="4148"/>
            <p14:sldId id="4149"/>
            <p14:sldId id="4162"/>
            <p14:sldId id="4150"/>
            <p14:sldId id="4161"/>
            <p14:sldId id="4151"/>
            <p14:sldId id="4163"/>
            <p14:sldId id="4164"/>
            <p14:sldId id="4165"/>
            <p14:sldId id="4166"/>
            <p14:sldId id="4167"/>
            <p14:sldId id="4168"/>
            <p14:sldId id="4169"/>
            <p14:sldId id="4170"/>
            <p14:sldId id="4171"/>
            <p14:sldId id="4172"/>
            <p14:sldId id="4173"/>
            <p14:sldId id="4174"/>
            <p14:sldId id="4175"/>
            <p14:sldId id="4176"/>
            <p14:sldId id="4178"/>
            <p14:sldId id="4153"/>
            <p14:sldId id="4177"/>
            <p14:sldId id="4179"/>
            <p14:sldId id="4180"/>
            <p14:sldId id="4156"/>
            <p14:sldId id="4157"/>
            <p14:sldId id="4154"/>
            <p14:sldId id="4158"/>
            <p14:sldId id="4181"/>
            <p14:sldId id="4182"/>
            <p14:sldId id="4184"/>
            <p14:sldId id="4185"/>
            <p14:sldId id="4186"/>
            <p14:sldId id="4187"/>
            <p14:sldId id="4189"/>
            <p14:sldId id="4190"/>
            <p14:sldId id="4155"/>
            <p14:sldId id="4188"/>
            <p14:sldId id="4159"/>
            <p14:sldId id="4183"/>
            <p14:sldId id="4191"/>
            <p14:sldId id="4160"/>
            <p14:sldId id="4192"/>
            <p14:sldId id="4095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  <p:cmAuthor id="2" name="Smruti Ranjan Sarangi" initials="SRS" lastIdx="1" clrIdx="1">
    <p:extLst>
      <p:ext uri="{19B8F6BF-5375-455C-9EA6-DF929625EA0E}">
        <p15:presenceInfo xmlns:p15="http://schemas.microsoft.com/office/powerpoint/2012/main" userId="S::srsarangi@csciitd.onmicrosoft.com::e0ea421f-ad6a-4d5d-9997-e211934aa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BA"/>
    <a:srgbClr val="1C0CB4"/>
    <a:srgbClr val="EF797F"/>
    <a:srgbClr val="625D9C"/>
    <a:srgbClr val="9F2241"/>
    <a:srgbClr val="720F11"/>
    <a:srgbClr val="E21A23"/>
    <a:srgbClr val="01708C"/>
    <a:srgbClr val="692146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8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696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ommentAuthors" Target="commentAuthor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In-Order Pipelines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C++ Programming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Parallel Programming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In-Order Pipelines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C++ Programming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Basic Parallel Programming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6T07:41:29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20 196 2192,'0'0'3457,"-20"7"168,20-11-2993,0-10-448,0-11-184,10-31-1208,20 4-1913,-5 0-2640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28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01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7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12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6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36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594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41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40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68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49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015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4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58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409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23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1399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582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29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1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974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54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5379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4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515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22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3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712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44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29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7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24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329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13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060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968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3907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23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567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3971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6086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76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6274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048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8777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857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6372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89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126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4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2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97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4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thebluediamondgallery.com/handwriting/r/requirement.html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png"/><Relationship Id="rId4" Type="http://schemas.openxmlformats.org/officeDocument/2006/relationships/image" Target="../media/image6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9.png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3.emf"/><Relationship Id="rId4" Type="http://schemas.openxmlformats.org/officeDocument/2006/relationships/image" Target="../media/image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5.png"/><Relationship Id="rId4" Type="http://schemas.openxmlformats.org/officeDocument/2006/relationships/image" Target="../media/image10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8.png"/><Relationship Id="rId5" Type="http://schemas.openxmlformats.org/officeDocument/2006/relationships/image" Target="../media/image109.png"/><Relationship Id="rId4" Type="http://schemas.openxmlformats.org/officeDocument/2006/relationships/image" Target="../media/image7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sv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37048436/wrong-intercept-in-spark-linear-regression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6.sv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1.sv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716355" y="2458934"/>
            <a:ext cx="54104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latin typeface="Caveat" panose="00000500000000000000" pitchFamily="2" charset="0"/>
              </a:rPr>
              <a:t>Chapter 14: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Architectures for</a:t>
            </a:r>
          </a:p>
          <a:p>
            <a:pPr algn="ctr"/>
            <a:r>
              <a:rPr lang="en-US" sz="6600" dirty="0">
                <a:latin typeface="Caveat" panose="00000500000000000000" pitchFamily="2" charset="0"/>
              </a:rPr>
              <a:t>Machine Learning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4359C26-AB31-BB1E-BF76-272EAFED95BF}"/>
                  </a:ext>
                </a:extLst>
              </p14:cNvPr>
              <p14:cNvContentPartPr/>
              <p14:nvPr/>
            </p14:nvContentPartPr>
            <p14:xfrm>
              <a:off x="-385480" y="2320160"/>
              <a:ext cx="23760" cy="7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4359C26-AB31-BB1E-BF76-272EAFED9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4480" y="2311160"/>
                <a:ext cx="4140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9E05-F35B-4A2A-87E0-36748EFC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DCC7F-39E1-45AC-94DA-DD9743E47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090" y="2148397"/>
            <a:ext cx="6858000" cy="430887"/>
          </a:xfrm>
        </p:spPr>
        <p:txBody>
          <a:bodyPr/>
          <a:lstStyle/>
          <a:p>
            <a:r>
              <a:rPr lang="en-US" dirty="0"/>
              <a:t>The function </a:t>
            </a:r>
            <a:r>
              <a:rPr lang="en-US" i="1" dirty="0"/>
              <a:t>g </a:t>
            </a:r>
            <a:r>
              <a:rPr lang="en-US" dirty="0"/>
              <a:t>is typically one of the following </a:t>
            </a:r>
            <a:r>
              <a:rPr lang="en-US" dirty="0">
                <a:solidFill>
                  <a:srgbClr val="00B050"/>
                </a:solidFill>
              </a:rPr>
              <a:t>functions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F548A-7823-437B-AD40-508E2F5E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00AB6-8A97-4773-8B65-8B64B95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3A13C-8963-46EF-9570-B7AACE801C25}"/>
                  </a:ext>
                </a:extLst>
              </p:cNvPr>
              <p:cNvSpPr txBox="1"/>
              <p:nvPr/>
            </p:nvSpPr>
            <p:spPr>
              <a:xfrm>
                <a:off x="4990020" y="1319513"/>
                <a:ext cx="25973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A3A13C-8963-46EF-9570-B7AACE801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20" y="1319513"/>
                <a:ext cx="2597378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91A9C-CC76-4640-BF3D-A9D52E808DC0}"/>
                  </a:ext>
                </a:extLst>
              </p:cNvPr>
              <p:cNvSpPr txBox="1"/>
              <p:nvPr/>
            </p:nvSpPr>
            <p:spPr>
              <a:xfrm>
                <a:off x="5058264" y="2879501"/>
                <a:ext cx="247664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B91A9C-CC76-4640-BF3D-A9D52E808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264" y="2879501"/>
                <a:ext cx="247664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73C68F-0393-43C1-8E38-79C7F6F37F38}"/>
                  </a:ext>
                </a:extLst>
              </p:cNvPr>
              <p:cNvSpPr txBox="1"/>
              <p:nvPr/>
            </p:nvSpPr>
            <p:spPr>
              <a:xfrm>
                <a:off x="5085862" y="4387510"/>
                <a:ext cx="3129318" cy="8367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73C68F-0393-43C1-8E38-79C7F6F37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862" y="4387510"/>
                <a:ext cx="3129318" cy="836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70F2E7D-6B7C-45B5-BDBC-50B670D06708}"/>
              </a:ext>
            </a:extLst>
          </p:cNvPr>
          <p:cNvSpPr/>
          <p:nvPr/>
        </p:nvSpPr>
        <p:spPr>
          <a:xfrm>
            <a:off x="2456156" y="2977280"/>
            <a:ext cx="2139519" cy="573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Sigmoid function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7B7730-641F-47AA-8D79-A2AC08257D40}"/>
              </a:ext>
            </a:extLst>
          </p:cNvPr>
          <p:cNvSpPr/>
          <p:nvPr/>
        </p:nvSpPr>
        <p:spPr>
          <a:xfrm>
            <a:off x="2456155" y="4518968"/>
            <a:ext cx="2139519" cy="573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tanh</a:t>
            </a:r>
            <a:r>
              <a:rPr lang="en-US" dirty="0"/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91437140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B5B7-3212-4554-A68B-CF3F2EE38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Sharing vs Current Summing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090F4-D373-492A-9BD8-B65750509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F1564-71FF-4321-B5A7-5076077A4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100</a:t>
            </a:fld>
            <a:endParaRPr lang="en-US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A8B9B503-B992-45BB-921B-8C2A5AFDA89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930380" y="1125192"/>
            <a:ext cx="5527675" cy="48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can do the same with </a:t>
            </a:r>
            <a:r>
              <a:rPr lang="en-US" sz="2000" dirty="0">
                <a:solidFill>
                  <a:srgbClr val="720F11"/>
                </a:solidFill>
              </a:rPr>
              <a:t>current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E93F289-A449-4572-A48F-B76E2500FB22}"/>
              </a:ext>
            </a:extLst>
          </p:cNvPr>
          <p:cNvGrpSpPr/>
          <p:nvPr/>
        </p:nvGrpSpPr>
        <p:grpSpPr>
          <a:xfrm>
            <a:off x="7710488" y="1097282"/>
            <a:ext cx="2011215" cy="5005807"/>
            <a:chOff x="4613275" y="1285875"/>
            <a:chExt cx="1935163" cy="4035425"/>
          </a:xfrm>
        </p:grpSpPr>
        <p:sp>
          <p:nvSpPr>
            <p:cNvPr id="75" name="Line 72">
              <a:extLst>
                <a:ext uri="{FF2B5EF4-FFF2-40B4-BE49-F238E27FC236}">
                  <a16:creationId xmlns:a16="http://schemas.microsoft.com/office/drawing/2014/main" id="{399CE7AF-803B-4972-9388-950239A69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175" y="2198688"/>
              <a:ext cx="171926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A92E677F-772C-49B8-B37C-7672176FB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19763" y="1701800"/>
              <a:ext cx="0" cy="3013075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A2DF87EF-37DD-46F7-9013-639C94C12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0" y="2205038"/>
              <a:ext cx="500063" cy="539750"/>
            </a:xfrm>
            <a:custGeom>
              <a:avLst/>
              <a:gdLst>
                <a:gd name="T0" fmla="*/ 0 w 661"/>
                <a:gd name="T1" fmla="*/ 0 h 714"/>
                <a:gd name="T2" fmla="*/ 165 w 661"/>
                <a:gd name="T3" fmla="*/ 165 h 714"/>
                <a:gd name="T4" fmla="*/ 286 w 661"/>
                <a:gd name="T5" fmla="*/ 152 h 714"/>
                <a:gd name="T6" fmla="*/ 197 w 661"/>
                <a:gd name="T7" fmla="*/ 339 h 714"/>
                <a:gd name="T8" fmla="*/ 384 w 661"/>
                <a:gd name="T9" fmla="*/ 285 h 714"/>
                <a:gd name="T10" fmla="*/ 295 w 661"/>
                <a:gd name="T11" fmla="*/ 437 h 714"/>
                <a:gd name="T12" fmla="*/ 491 w 661"/>
                <a:gd name="T13" fmla="*/ 384 h 714"/>
                <a:gd name="T14" fmla="*/ 402 w 661"/>
                <a:gd name="T15" fmla="*/ 535 h 714"/>
                <a:gd name="T16" fmla="*/ 598 w 661"/>
                <a:gd name="T17" fmla="*/ 473 h 714"/>
                <a:gd name="T18" fmla="*/ 536 w 661"/>
                <a:gd name="T19" fmla="*/ 589 h 714"/>
                <a:gd name="T20" fmla="*/ 661 w 661"/>
                <a:gd name="T21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1" h="714">
                  <a:moveTo>
                    <a:pt x="0" y="0"/>
                  </a:moveTo>
                  <a:lnTo>
                    <a:pt x="165" y="165"/>
                  </a:lnTo>
                  <a:lnTo>
                    <a:pt x="286" y="152"/>
                  </a:lnTo>
                  <a:lnTo>
                    <a:pt x="197" y="339"/>
                  </a:lnTo>
                  <a:lnTo>
                    <a:pt x="384" y="285"/>
                  </a:lnTo>
                  <a:lnTo>
                    <a:pt x="295" y="437"/>
                  </a:lnTo>
                  <a:lnTo>
                    <a:pt x="491" y="384"/>
                  </a:lnTo>
                  <a:lnTo>
                    <a:pt x="402" y="535"/>
                  </a:lnTo>
                  <a:lnTo>
                    <a:pt x="598" y="473"/>
                  </a:lnTo>
                  <a:lnTo>
                    <a:pt x="536" y="589"/>
                  </a:lnTo>
                  <a:lnTo>
                    <a:pt x="661" y="714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997ED228-3069-4FDE-B2BB-5403DE185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2166938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6">
              <a:extLst>
                <a:ext uri="{FF2B5EF4-FFF2-40B4-BE49-F238E27FC236}">
                  <a16:creationId xmlns:a16="http://schemas.microsoft.com/office/drawing/2014/main" id="{D03A683E-78F3-402E-A2D5-562970992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2692400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046DCE98-8A4F-4FDB-89E7-889633E87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038" y="2138363"/>
              <a:ext cx="90488" cy="93663"/>
            </a:xfrm>
            <a:custGeom>
              <a:avLst/>
              <a:gdLst>
                <a:gd name="T0" fmla="*/ 117 w 119"/>
                <a:gd name="T1" fmla="*/ 0 h 123"/>
                <a:gd name="T2" fmla="*/ 73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3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A4E99BBF-B32D-4E91-B75B-FD4E629B9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185988"/>
              <a:ext cx="47625" cy="79375"/>
            </a:xfrm>
            <a:custGeom>
              <a:avLst/>
              <a:gdLst>
                <a:gd name="T0" fmla="*/ 2 w 63"/>
                <a:gd name="T1" fmla="*/ 94 h 106"/>
                <a:gd name="T2" fmla="*/ 25 w 63"/>
                <a:gd name="T3" fmla="*/ 94 h 106"/>
                <a:gd name="T4" fmla="*/ 25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5" y="94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4F2A836E-FB15-4ED5-B772-F5A4A5AF8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4413" y="3868738"/>
              <a:ext cx="1717675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93ACAF39-F08D-4242-ABF0-760C6453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3876675"/>
              <a:ext cx="498475" cy="539750"/>
            </a:xfrm>
            <a:custGeom>
              <a:avLst/>
              <a:gdLst>
                <a:gd name="T0" fmla="*/ 0 w 661"/>
                <a:gd name="T1" fmla="*/ 0 h 715"/>
                <a:gd name="T2" fmla="*/ 166 w 661"/>
                <a:gd name="T3" fmla="*/ 166 h 715"/>
                <a:gd name="T4" fmla="*/ 286 w 661"/>
                <a:gd name="T5" fmla="*/ 152 h 715"/>
                <a:gd name="T6" fmla="*/ 197 w 661"/>
                <a:gd name="T7" fmla="*/ 340 h 715"/>
                <a:gd name="T8" fmla="*/ 384 w 661"/>
                <a:gd name="T9" fmla="*/ 286 h 715"/>
                <a:gd name="T10" fmla="*/ 295 w 661"/>
                <a:gd name="T11" fmla="*/ 438 h 715"/>
                <a:gd name="T12" fmla="*/ 491 w 661"/>
                <a:gd name="T13" fmla="*/ 384 h 715"/>
                <a:gd name="T14" fmla="*/ 402 w 661"/>
                <a:gd name="T15" fmla="*/ 536 h 715"/>
                <a:gd name="T16" fmla="*/ 599 w 661"/>
                <a:gd name="T17" fmla="*/ 474 h 715"/>
                <a:gd name="T18" fmla="*/ 536 w 661"/>
                <a:gd name="T19" fmla="*/ 590 h 715"/>
                <a:gd name="T20" fmla="*/ 661 w 661"/>
                <a:gd name="T21" fmla="*/ 715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1" h="715">
                  <a:moveTo>
                    <a:pt x="0" y="0"/>
                  </a:moveTo>
                  <a:lnTo>
                    <a:pt x="166" y="166"/>
                  </a:lnTo>
                  <a:lnTo>
                    <a:pt x="286" y="152"/>
                  </a:lnTo>
                  <a:lnTo>
                    <a:pt x="197" y="340"/>
                  </a:lnTo>
                  <a:lnTo>
                    <a:pt x="384" y="286"/>
                  </a:lnTo>
                  <a:lnTo>
                    <a:pt x="295" y="438"/>
                  </a:lnTo>
                  <a:lnTo>
                    <a:pt x="491" y="384"/>
                  </a:lnTo>
                  <a:lnTo>
                    <a:pt x="402" y="536"/>
                  </a:lnTo>
                  <a:lnTo>
                    <a:pt x="599" y="474"/>
                  </a:lnTo>
                  <a:lnTo>
                    <a:pt x="536" y="590"/>
                  </a:lnTo>
                  <a:lnTo>
                    <a:pt x="661" y="715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4">
              <a:extLst>
                <a:ext uri="{FF2B5EF4-FFF2-40B4-BE49-F238E27FC236}">
                  <a16:creationId xmlns:a16="http://schemas.microsoft.com/office/drawing/2014/main" id="{E600B1D5-1280-44B0-9C23-607E61C51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6363" y="3838575"/>
              <a:ext cx="57150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5">
              <a:extLst>
                <a:ext uri="{FF2B5EF4-FFF2-40B4-BE49-F238E27FC236}">
                  <a16:creationId xmlns:a16="http://schemas.microsoft.com/office/drawing/2014/main" id="{D8066FC1-B25F-4F3E-977F-A68BAD4CD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4364038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7EDEA847-C183-409E-94CE-957426BA7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275" y="3810000"/>
              <a:ext cx="90488" cy="9366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DA67109F-141E-413F-A8BD-E504D0E06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050" y="3875088"/>
              <a:ext cx="50800" cy="61913"/>
            </a:xfrm>
            <a:custGeom>
              <a:avLst/>
              <a:gdLst>
                <a:gd name="T0" fmla="*/ 67 w 67"/>
                <a:gd name="T1" fmla="*/ 34 h 82"/>
                <a:gd name="T2" fmla="*/ 67 w 67"/>
                <a:gd name="T3" fmla="*/ 82 h 82"/>
                <a:gd name="T4" fmla="*/ 54 w 67"/>
                <a:gd name="T5" fmla="*/ 82 h 82"/>
                <a:gd name="T6" fmla="*/ 54 w 67"/>
                <a:gd name="T7" fmla="*/ 34 h 82"/>
                <a:gd name="T8" fmla="*/ 50 w 67"/>
                <a:gd name="T9" fmla="*/ 17 h 82"/>
                <a:gd name="T10" fmla="*/ 36 w 67"/>
                <a:gd name="T11" fmla="*/ 12 h 82"/>
                <a:gd name="T12" fmla="*/ 20 w 67"/>
                <a:gd name="T13" fmla="*/ 18 h 82"/>
                <a:gd name="T14" fmla="*/ 13 w 67"/>
                <a:gd name="T15" fmla="*/ 37 h 82"/>
                <a:gd name="T16" fmla="*/ 13 w 67"/>
                <a:gd name="T17" fmla="*/ 82 h 82"/>
                <a:gd name="T18" fmla="*/ 0 w 67"/>
                <a:gd name="T19" fmla="*/ 82 h 82"/>
                <a:gd name="T20" fmla="*/ 0 w 67"/>
                <a:gd name="T21" fmla="*/ 2 h 82"/>
                <a:gd name="T22" fmla="*/ 13 w 67"/>
                <a:gd name="T23" fmla="*/ 2 h 82"/>
                <a:gd name="T24" fmla="*/ 13 w 67"/>
                <a:gd name="T25" fmla="*/ 15 h 82"/>
                <a:gd name="T26" fmla="*/ 25 w 67"/>
                <a:gd name="T27" fmla="*/ 4 h 82"/>
                <a:gd name="T28" fmla="*/ 39 w 67"/>
                <a:gd name="T29" fmla="*/ 0 h 82"/>
                <a:gd name="T30" fmla="*/ 60 w 67"/>
                <a:gd name="T31" fmla="*/ 9 h 82"/>
                <a:gd name="T32" fmla="*/ 67 w 67"/>
                <a:gd name="T3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82">
                  <a:moveTo>
                    <a:pt x="67" y="34"/>
                  </a:moveTo>
                  <a:lnTo>
                    <a:pt x="67" y="82"/>
                  </a:lnTo>
                  <a:lnTo>
                    <a:pt x="54" y="82"/>
                  </a:lnTo>
                  <a:lnTo>
                    <a:pt x="54" y="34"/>
                  </a:lnTo>
                  <a:cubicBezTo>
                    <a:pt x="54" y="27"/>
                    <a:pt x="53" y="21"/>
                    <a:pt x="50" y="17"/>
                  </a:cubicBezTo>
                  <a:cubicBezTo>
                    <a:pt x="47" y="13"/>
                    <a:pt x="42" y="12"/>
                    <a:pt x="36" y="12"/>
                  </a:cubicBezTo>
                  <a:cubicBezTo>
                    <a:pt x="29" y="12"/>
                    <a:pt x="24" y="14"/>
                    <a:pt x="20" y="18"/>
                  </a:cubicBezTo>
                  <a:cubicBezTo>
                    <a:pt x="16" y="23"/>
                    <a:pt x="13" y="29"/>
                    <a:pt x="13" y="37"/>
                  </a:cubicBezTo>
                  <a:lnTo>
                    <a:pt x="13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cubicBezTo>
                    <a:pt x="17" y="10"/>
                    <a:pt x="20" y="6"/>
                    <a:pt x="25" y="4"/>
                  </a:cubicBezTo>
                  <a:cubicBezTo>
                    <a:pt x="29" y="1"/>
                    <a:pt x="34" y="0"/>
                    <a:pt x="39" y="0"/>
                  </a:cubicBezTo>
                  <a:cubicBezTo>
                    <a:pt x="49" y="0"/>
                    <a:pt x="55" y="3"/>
                    <a:pt x="60" y="9"/>
                  </a:cubicBezTo>
                  <a:cubicBezTo>
                    <a:pt x="65" y="14"/>
                    <a:pt x="67" y="23"/>
                    <a:pt x="67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8">
              <a:extLst>
                <a:ext uri="{FF2B5EF4-FFF2-40B4-BE49-F238E27FC236}">
                  <a16:creationId xmlns:a16="http://schemas.microsoft.com/office/drawing/2014/main" id="{E6E0E95A-3045-4561-B5C6-6ACF625EF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700" y="3238500"/>
              <a:ext cx="76200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9">
              <a:extLst>
                <a:ext uri="{FF2B5EF4-FFF2-40B4-BE49-F238E27FC236}">
                  <a16:creationId xmlns:a16="http://schemas.microsoft.com/office/drawing/2014/main" id="{B136847B-69F4-40EC-8562-EE1F0C741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3238500"/>
              <a:ext cx="74613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0">
              <a:extLst>
                <a:ext uri="{FF2B5EF4-FFF2-40B4-BE49-F238E27FC236}">
                  <a16:creationId xmlns:a16="http://schemas.microsoft.com/office/drawing/2014/main" id="{8D30BAE8-B004-4A89-87BE-889D5FF6D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1163" y="3238500"/>
              <a:ext cx="76200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5A5BD076-50A3-418C-852E-FECE5EEC8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2552700"/>
              <a:ext cx="125413" cy="92075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3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3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FA314364-1024-4F4D-B17A-CF7FA0116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00" y="2598738"/>
              <a:ext cx="47625" cy="80963"/>
            </a:xfrm>
            <a:custGeom>
              <a:avLst/>
              <a:gdLst>
                <a:gd name="T0" fmla="*/ 2 w 63"/>
                <a:gd name="T1" fmla="*/ 94 h 106"/>
                <a:gd name="T2" fmla="*/ 26 w 63"/>
                <a:gd name="T3" fmla="*/ 94 h 106"/>
                <a:gd name="T4" fmla="*/ 26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3F00FC28-059A-4882-9951-BB7C5E8EF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100" y="4191000"/>
              <a:ext cx="125413" cy="92075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4139622-8C9C-4CE8-8694-6B745DA9C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4256088"/>
              <a:ext cx="50800" cy="61913"/>
            </a:xfrm>
            <a:custGeom>
              <a:avLst/>
              <a:gdLst>
                <a:gd name="T0" fmla="*/ 67 w 67"/>
                <a:gd name="T1" fmla="*/ 34 h 82"/>
                <a:gd name="T2" fmla="*/ 67 w 67"/>
                <a:gd name="T3" fmla="*/ 82 h 82"/>
                <a:gd name="T4" fmla="*/ 54 w 67"/>
                <a:gd name="T5" fmla="*/ 82 h 82"/>
                <a:gd name="T6" fmla="*/ 54 w 67"/>
                <a:gd name="T7" fmla="*/ 34 h 82"/>
                <a:gd name="T8" fmla="*/ 50 w 67"/>
                <a:gd name="T9" fmla="*/ 17 h 82"/>
                <a:gd name="T10" fmla="*/ 36 w 67"/>
                <a:gd name="T11" fmla="*/ 12 h 82"/>
                <a:gd name="T12" fmla="*/ 20 w 67"/>
                <a:gd name="T13" fmla="*/ 18 h 82"/>
                <a:gd name="T14" fmla="*/ 13 w 67"/>
                <a:gd name="T15" fmla="*/ 37 h 82"/>
                <a:gd name="T16" fmla="*/ 13 w 67"/>
                <a:gd name="T17" fmla="*/ 82 h 82"/>
                <a:gd name="T18" fmla="*/ 0 w 67"/>
                <a:gd name="T19" fmla="*/ 82 h 82"/>
                <a:gd name="T20" fmla="*/ 0 w 67"/>
                <a:gd name="T21" fmla="*/ 2 h 82"/>
                <a:gd name="T22" fmla="*/ 13 w 67"/>
                <a:gd name="T23" fmla="*/ 2 h 82"/>
                <a:gd name="T24" fmla="*/ 13 w 67"/>
                <a:gd name="T25" fmla="*/ 14 h 82"/>
                <a:gd name="T26" fmla="*/ 24 w 67"/>
                <a:gd name="T27" fmla="*/ 4 h 82"/>
                <a:gd name="T28" fmla="*/ 39 w 67"/>
                <a:gd name="T29" fmla="*/ 0 h 82"/>
                <a:gd name="T30" fmla="*/ 60 w 67"/>
                <a:gd name="T31" fmla="*/ 9 h 82"/>
                <a:gd name="T32" fmla="*/ 67 w 67"/>
                <a:gd name="T3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82">
                  <a:moveTo>
                    <a:pt x="67" y="34"/>
                  </a:moveTo>
                  <a:lnTo>
                    <a:pt x="67" y="82"/>
                  </a:lnTo>
                  <a:lnTo>
                    <a:pt x="54" y="82"/>
                  </a:lnTo>
                  <a:lnTo>
                    <a:pt x="54" y="34"/>
                  </a:lnTo>
                  <a:cubicBezTo>
                    <a:pt x="54" y="27"/>
                    <a:pt x="53" y="21"/>
                    <a:pt x="50" y="17"/>
                  </a:cubicBezTo>
                  <a:cubicBezTo>
                    <a:pt x="47" y="13"/>
                    <a:pt x="42" y="12"/>
                    <a:pt x="36" y="12"/>
                  </a:cubicBezTo>
                  <a:cubicBezTo>
                    <a:pt x="29" y="12"/>
                    <a:pt x="24" y="14"/>
                    <a:pt x="20" y="18"/>
                  </a:cubicBezTo>
                  <a:cubicBezTo>
                    <a:pt x="15" y="23"/>
                    <a:pt x="13" y="29"/>
                    <a:pt x="13" y="37"/>
                  </a:cubicBezTo>
                  <a:lnTo>
                    <a:pt x="13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4"/>
                  </a:lnTo>
                  <a:cubicBezTo>
                    <a:pt x="17" y="10"/>
                    <a:pt x="20" y="6"/>
                    <a:pt x="24" y="4"/>
                  </a:cubicBezTo>
                  <a:cubicBezTo>
                    <a:pt x="29" y="1"/>
                    <a:pt x="34" y="0"/>
                    <a:pt x="39" y="0"/>
                  </a:cubicBezTo>
                  <a:cubicBezTo>
                    <a:pt x="48" y="0"/>
                    <a:pt x="55" y="3"/>
                    <a:pt x="60" y="9"/>
                  </a:cubicBezTo>
                  <a:cubicBezTo>
                    <a:pt x="65" y="14"/>
                    <a:pt x="67" y="23"/>
                    <a:pt x="67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B2B14386-A45A-4ED8-A41A-65A360080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2825750"/>
              <a:ext cx="0" cy="2222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A0D706D3-42E5-4D77-A25D-D7E2C748E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63" y="2932113"/>
              <a:ext cx="95250" cy="130175"/>
            </a:xfrm>
            <a:custGeom>
              <a:avLst/>
              <a:gdLst>
                <a:gd name="T0" fmla="*/ 127 w 127"/>
                <a:gd name="T1" fmla="*/ 0 h 173"/>
                <a:gd name="T2" fmla="*/ 63 w 127"/>
                <a:gd name="T3" fmla="*/ 173 h 173"/>
                <a:gd name="T4" fmla="*/ 0 w 127"/>
                <a:gd name="T5" fmla="*/ 0 h 173"/>
                <a:gd name="T6" fmla="*/ 127 w 127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3">
                  <a:moveTo>
                    <a:pt x="127" y="0"/>
                  </a:moveTo>
                  <a:lnTo>
                    <a:pt x="63" y="173"/>
                  </a:lnTo>
                  <a:lnTo>
                    <a:pt x="0" y="0"/>
                  </a:lnTo>
                  <a:cubicBezTo>
                    <a:pt x="37" y="28"/>
                    <a:pt x="89" y="27"/>
                    <a:pt x="127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CF51AB38-7F7C-4AAD-BCDD-29AA6ACC6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80088" y="3944938"/>
              <a:ext cx="0" cy="22225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830AB411-13A6-4E57-AE7A-F39301711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63" y="4051300"/>
              <a:ext cx="95250" cy="130175"/>
            </a:xfrm>
            <a:custGeom>
              <a:avLst/>
              <a:gdLst>
                <a:gd name="T0" fmla="*/ 127 w 127"/>
                <a:gd name="T1" fmla="*/ 0 h 173"/>
                <a:gd name="T2" fmla="*/ 63 w 127"/>
                <a:gd name="T3" fmla="*/ 173 h 173"/>
                <a:gd name="T4" fmla="*/ 0 w 127"/>
                <a:gd name="T5" fmla="*/ 0 h 173"/>
                <a:gd name="T6" fmla="*/ 127 w 127"/>
                <a:gd name="T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73">
                  <a:moveTo>
                    <a:pt x="127" y="0"/>
                  </a:moveTo>
                  <a:lnTo>
                    <a:pt x="63" y="173"/>
                  </a:lnTo>
                  <a:lnTo>
                    <a:pt x="0" y="0"/>
                  </a:lnTo>
                  <a:cubicBezTo>
                    <a:pt x="37" y="28"/>
                    <a:pt x="88" y="28"/>
                    <a:pt x="127" y="0"/>
                  </a:cubicBezTo>
                  <a:close/>
                </a:path>
              </a:pathLst>
            </a:custGeom>
            <a:solidFill>
              <a:srgbClr val="0000E8"/>
            </a:solidFill>
            <a:ln w="7938" cap="flat">
              <a:solidFill>
                <a:srgbClr val="0000E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930EAED7-2D61-466F-9FA7-D5D133C8F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8800" y="4713288"/>
              <a:ext cx="153988" cy="484188"/>
            </a:xfrm>
            <a:custGeom>
              <a:avLst/>
              <a:gdLst>
                <a:gd name="T0" fmla="*/ 98 w 205"/>
                <a:gd name="T1" fmla="*/ 0 h 643"/>
                <a:gd name="T2" fmla="*/ 205 w 205"/>
                <a:gd name="T3" fmla="*/ 54 h 643"/>
                <a:gd name="T4" fmla="*/ 0 w 205"/>
                <a:gd name="T5" fmla="*/ 107 h 643"/>
                <a:gd name="T6" fmla="*/ 196 w 205"/>
                <a:gd name="T7" fmla="*/ 179 h 643"/>
                <a:gd name="T8" fmla="*/ 9 w 205"/>
                <a:gd name="T9" fmla="*/ 223 h 643"/>
                <a:gd name="T10" fmla="*/ 196 w 205"/>
                <a:gd name="T11" fmla="*/ 286 h 643"/>
                <a:gd name="T12" fmla="*/ 89 w 205"/>
                <a:gd name="T13" fmla="*/ 339 h 643"/>
                <a:gd name="T14" fmla="*/ 89 w 205"/>
                <a:gd name="T15" fmla="*/ 64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5" h="643">
                  <a:moveTo>
                    <a:pt x="98" y="0"/>
                  </a:moveTo>
                  <a:lnTo>
                    <a:pt x="205" y="54"/>
                  </a:lnTo>
                  <a:lnTo>
                    <a:pt x="0" y="107"/>
                  </a:lnTo>
                  <a:lnTo>
                    <a:pt x="196" y="179"/>
                  </a:lnTo>
                  <a:lnTo>
                    <a:pt x="9" y="223"/>
                  </a:lnTo>
                  <a:lnTo>
                    <a:pt x="196" y="286"/>
                  </a:lnTo>
                  <a:lnTo>
                    <a:pt x="89" y="339"/>
                  </a:lnTo>
                  <a:lnTo>
                    <a:pt x="89" y="643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70AED277-D6E1-433B-8343-40CC06B82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413" y="5194300"/>
              <a:ext cx="250825" cy="127000"/>
            </a:xfrm>
            <a:custGeom>
              <a:avLst/>
              <a:gdLst>
                <a:gd name="T0" fmla="*/ 0 w 331"/>
                <a:gd name="T1" fmla="*/ 0 h 170"/>
                <a:gd name="T2" fmla="*/ 331 w 331"/>
                <a:gd name="T3" fmla="*/ 0 h 170"/>
                <a:gd name="T4" fmla="*/ 161 w 331"/>
                <a:gd name="T5" fmla="*/ 170 h 170"/>
                <a:gd name="T6" fmla="*/ 0 w 331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170">
                  <a:moveTo>
                    <a:pt x="0" y="0"/>
                  </a:moveTo>
                  <a:lnTo>
                    <a:pt x="331" y="0"/>
                  </a:lnTo>
                  <a:lnTo>
                    <a:pt x="161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01">
              <a:extLst>
                <a:ext uri="{FF2B5EF4-FFF2-40B4-BE49-F238E27FC236}">
                  <a16:creationId xmlns:a16="http://schemas.microsoft.com/office/drawing/2014/main" id="{CAFCFCA4-70A0-4597-B588-0C48AB165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3600" y="4672013"/>
              <a:ext cx="534988" cy="344488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824F58DF-A4AA-4BD7-9A8C-85F81E9670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0438" y="4797425"/>
              <a:ext cx="114300" cy="123825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7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7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05D234B2-FA7E-464A-A551-1F5BD1805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2200" y="4797425"/>
              <a:ext cx="104775" cy="123825"/>
            </a:xfrm>
            <a:custGeom>
              <a:avLst/>
              <a:gdLst>
                <a:gd name="T0" fmla="*/ 22 w 138"/>
                <a:gd name="T1" fmla="*/ 18 h 164"/>
                <a:gd name="T2" fmla="*/ 22 w 138"/>
                <a:gd name="T3" fmla="*/ 146 h 164"/>
                <a:gd name="T4" fmla="*/ 49 w 138"/>
                <a:gd name="T5" fmla="*/ 146 h 164"/>
                <a:gd name="T6" fmla="*/ 99 w 138"/>
                <a:gd name="T7" fmla="*/ 130 h 164"/>
                <a:gd name="T8" fmla="*/ 114 w 138"/>
                <a:gd name="T9" fmla="*/ 82 h 164"/>
                <a:gd name="T10" fmla="*/ 99 w 138"/>
                <a:gd name="T11" fmla="*/ 34 h 164"/>
                <a:gd name="T12" fmla="*/ 49 w 138"/>
                <a:gd name="T13" fmla="*/ 18 h 164"/>
                <a:gd name="T14" fmla="*/ 22 w 138"/>
                <a:gd name="T15" fmla="*/ 18 h 164"/>
                <a:gd name="T16" fmla="*/ 0 w 138"/>
                <a:gd name="T17" fmla="*/ 0 h 164"/>
                <a:gd name="T18" fmla="*/ 46 w 138"/>
                <a:gd name="T19" fmla="*/ 0 h 164"/>
                <a:gd name="T20" fmla="*/ 116 w 138"/>
                <a:gd name="T21" fmla="*/ 20 h 164"/>
                <a:gd name="T22" fmla="*/ 138 w 138"/>
                <a:gd name="T23" fmla="*/ 82 h 164"/>
                <a:gd name="T24" fmla="*/ 115 w 138"/>
                <a:gd name="T25" fmla="*/ 144 h 164"/>
                <a:gd name="T26" fmla="*/ 46 w 138"/>
                <a:gd name="T27" fmla="*/ 164 h 164"/>
                <a:gd name="T28" fmla="*/ 0 w 138"/>
                <a:gd name="T29" fmla="*/ 164 h 164"/>
                <a:gd name="T30" fmla="*/ 0 w 138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64">
                  <a:moveTo>
                    <a:pt x="22" y="18"/>
                  </a:moveTo>
                  <a:lnTo>
                    <a:pt x="22" y="146"/>
                  </a:lnTo>
                  <a:lnTo>
                    <a:pt x="49" y="146"/>
                  </a:lnTo>
                  <a:cubicBezTo>
                    <a:pt x="72" y="146"/>
                    <a:pt x="88" y="141"/>
                    <a:pt x="99" y="130"/>
                  </a:cubicBezTo>
                  <a:cubicBezTo>
                    <a:pt x="109" y="120"/>
                    <a:pt x="114" y="104"/>
                    <a:pt x="114" y="82"/>
                  </a:cubicBezTo>
                  <a:cubicBezTo>
                    <a:pt x="114" y="60"/>
                    <a:pt x="109" y="44"/>
                    <a:pt x="99" y="34"/>
                  </a:cubicBezTo>
                  <a:cubicBezTo>
                    <a:pt x="88" y="23"/>
                    <a:pt x="72" y="18"/>
                    <a:pt x="49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46" y="0"/>
                  </a:lnTo>
                  <a:cubicBezTo>
                    <a:pt x="77" y="0"/>
                    <a:pt x="101" y="7"/>
                    <a:pt x="116" y="20"/>
                  </a:cubicBezTo>
                  <a:cubicBezTo>
                    <a:pt x="130" y="33"/>
                    <a:pt x="138" y="54"/>
                    <a:pt x="138" y="82"/>
                  </a:cubicBezTo>
                  <a:cubicBezTo>
                    <a:pt x="138" y="110"/>
                    <a:pt x="130" y="131"/>
                    <a:pt x="115" y="144"/>
                  </a:cubicBezTo>
                  <a:cubicBezTo>
                    <a:pt x="100" y="157"/>
                    <a:pt x="77" y="164"/>
                    <a:pt x="46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7304D5AD-2B9D-49ED-AF05-0DC7258AE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6025" y="4794250"/>
              <a:ext cx="100013" cy="12858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3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4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7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8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5" y="32"/>
                    <a:pt x="117" y="27"/>
                    <a:pt x="108" y="23"/>
                  </a:cubicBezTo>
                  <a:cubicBezTo>
                    <a:pt x="100" y="20"/>
                    <a:pt x="91" y="18"/>
                    <a:pt x="81" y="18"/>
                  </a:cubicBezTo>
                  <a:cubicBezTo>
                    <a:pt x="62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2" y="152"/>
                    <a:pt x="81" y="152"/>
                  </a:cubicBezTo>
                  <a:cubicBezTo>
                    <a:pt x="91" y="152"/>
                    <a:pt x="100" y="150"/>
                    <a:pt x="108" y="147"/>
                  </a:cubicBezTo>
                  <a:cubicBezTo>
                    <a:pt x="117" y="143"/>
                    <a:pt x="125" y="138"/>
                    <a:pt x="132" y="131"/>
                  </a:cubicBezTo>
                  <a:lnTo>
                    <a:pt x="132" y="154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9" y="169"/>
                    <a:pt x="89" y="170"/>
                    <a:pt x="80" y="170"/>
                  </a:cubicBezTo>
                  <a:cubicBezTo>
                    <a:pt x="55" y="170"/>
                    <a:pt x="35" y="163"/>
                    <a:pt x="21" y="147"/>
                  </a:cubicBezTo>
                  <a:cubicBezTo>
                    <a:pt x="7" y="132"/>
                    <a:pt x="0" y="111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5" y="8"/>
                    <a:pt x="55" y="0"/>
                    <a:pt x="80" y="0"/>
                  </a:cubicBezTo>
                  <a:cubicBezTo>
                    <a:pt x="90" y="0"/>
                    <a:pt x="99" y="1"/>
                    <a:pt x="108" y="4"/>
                  </a:cubicBezTo>
                  <a:cubicBezTo>
                    <a:pt x="116" y="7"/>
                    <a:pt x="124" y="10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720121A3-52CE-476F-87E6-4D46FCF2B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4560888"/>
              <a:ext cx="492125" cy="120650"/>
            </a:xfrm>
            <a:custGeom>
              <a:avLst/>
              <a:gdLst>
                <a:gd name="T0" fmla="*/ 0 w 652"/>
                <a:gd name="T1" fmla="*/ 0 h 161"/>
                <a:gd name="T2" fmla="*/ 652 w 652"/>
                <a:gd name="T3" fmla="*/ 0 h 161"/>
                <a:gd name="T4" fmla="*/ 652 w 652"/>
                <a:gd name="T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2" h="161">
                  <a:moveTo>
                    <a:pt x="0" y="0"/>
                  </a:moveTo>
                  <a:lnTo>
                    <a:pt x="652" y="0"/>
                  </a:lnTo>
                  <a:lnTo>
                    <a:pt x="652" y="161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1C9F7AE6-8D0D-4639-8D8C-4AF00A91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9125" y="5016500"/>
              <a:ext cx="504825" cy="93663"/>
            </a:xfrm>
            <a:custGeom>
              <a:avLst/>
              <a:gdLst>
                <a:gd name="T0" fmla="*/ 670 w 670"/>
                <a:gd name="T1" fmla="*/ 0 h 125"/>
                <a:gd name="T2" fmla="*/ 670 w 670"/>
                <a:gd name="T3" fmla="*/ 125 h 125"/>
                <a:gd name="T4" fmla="*/ 0 w 670"/>
                <a:gd name="T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0" h="125">
                  <a:moveTo>
                    <a:pt x="670" y="0"/>
                  </a:moveTo>
                  <a:lnTo>
                    <a:pt x="670" y="125"/>
                  </a:lnTo>
                  <a:lnTo>
                    <a:pt x="0" y="125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7">
              <a:extLst>
                <a:ext uri="{FF2B5EF4-FFF2-40B4-BE49-F238E27FC236}">
                  <a16:creationId xmlns:a16="http://schemas.microsoft.com/office/drawing/2014/main" id="{72CE890E-09A9-4444-9BC0-9875C7CC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1188" y="4540250"/>
              <a:ext cx="55563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8">
              <a:extLst>
                <a:ext uri="{FF2B5EF4-FFF2-40B4-BE49-F238E27FC236}">
                  <a16:creationId xmlns:a16="http://schemas.microsoft.com/office/drawing/2014/main" id="{5BBF0FE1-3975-462B-88CE-F9131EBD2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8488" y="5078413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F870EC9A-CCDC-4FBC-8AEB-026CFCCCB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5025" y="1285875"/>
              <a:ext cx="1790700" cy="325438"/>
            </a:xfrm>
            <a:custGeom>
              <a:avLst/>
              <a:gdLst>
                <a:gd name="T0" fmla="*/ 202 w 2374"/>
                <a:gd name="T1" fmla="*/ 0 h 430"/>
                <a:gd name="T2" fmla="*/ 2172 w 2374"/>
                <a:gd name="T3" fmla="*/ 0 h 430"/>
                <a:gd name="T4" fmla="*/ 2374 w 2374"/>
                <a:gd name="T5" fmla="*/ 202 h 430"/>
                <a:gd name="T6" fmla="*/ 2374 w 2374"/>
                <a:gd name="T7" fmla="*/ 228 h 430"/>
                <a:gd name="T8" fmla="*/ 2172 w 2374"/>
                <a:gd name="T9" fmla="*/ 430 h 430"/>
                <a:gd name="T10" fmla="*/ 202 w 2374"/>
                <a:gd name="T11" fmla="*/ 430 h 430"/>
                <a:gd name="T12" fmla="*/ 0 w 2374"/>
                <a:gd name="T13" fmla="*/ 228 h 430"/>
                <a:gd name="T14" fmla="*/ 0 w 2374"/>
                <a:gd name="T15" fmla="*/ 202 h 430"/>
                <a:gd name="T16" fmla="*/ 202 w 2374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4" h="430">
                  <a:moveTo>
                    <a:pt x="202" y="0"/>
                  </a:moveTo>
                  <a:lnTo>
                    <a:pt x="2172" y="0"/>
                  </a:lnTo>
                  <a:cubicBezTo>
                    <a:pt x="2284" y="0"/>
                    <a:pt x="2374" y="90"/>
                    <a:pt x="2374" y="202"/>
                  </a:cubicBezTo>
                  <a:lnTo>
                    <a:pt x="2374" y="228"/>
                  </a:lnTo>
                  <a:cubicBezTo>
                    <a:pt x="2374" y="340"/>
                    <a:pt x="2284" y="430"/>
                    <a:pt x="2172" y="430"/>
                  </a:cubicBezTo>
                  <a:lnTo>
                    <a:pt x="202" y="430"/>
                  </a:lnTo>
                  <a:cubicBezTo>
                    <a:pt x="90" y="430"/>
                    <a:pt x="0" y="340"/>
                    <a:pt x="0" y="228"/>
                  </a:cubicBezTo>
                  <a:lnTo>
                    <a:pt x="0" y="202"/>
                  </a:lnTo>
                  <a:cubicBezTo>
                    <a:pt x="0" y="90"/>
                    <a:pt x="90" y="0"/>
                    <a:pt x="202" y="0"/>
                  </a:cubicBezTo>
                  <a:close/>
                </a:path>
              </a:pathLst>
            </a:custGeom>
            <a:solidFill>
              <a:srgbClr val="F6FF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AA6C2921-05E9-4E88-A6E5-DA21A35C1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0" y="1370013"/>
              <a:ext cx="100013" cy="12858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4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5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8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7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4" y="32"/>
                    <a:pt x="116" y="27"/>
                    <a:pt x="108" y="24"/>
                  </a:cubicBezTo>
                  <a:cubicBezTo>
                    <a:pt x="100" y="20"/>
                    <a:pt x="91" y="18"/>
                    <a:pt x="81" y="18"/>
                  </a:cubicBezTo>
                  <a:cubicBezTo>
                    <a:pt x="62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2" y="152"/>
                    <a:pt x="81" y="152"/>
                  </a:cubicBezTo>
                  <a:cubicBezTo>
                    <a:pt x="91" y="152"/>
                    <a:pt x="100" y="150"/>
                    <a:pt x="108" y="147"/>
                  </a:cubicBezTo>
                  <a:cubicBezTo>
                    <a:pt x="116" y="144"/>
                    <a:pt x="124" y="138"/>
                    <a:pt x="132" y="131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9" y="169"/>
                    <a:pt x="89" y="170"/>
                    <a:pt x="80" y="170"/>
                  </a:cubicBezTo>
                  <a:cubicBezTo>
                    <a:pt x="55" y="170"/>
                    <a:pt x="35" y="163"/>
                    <a:pt x="21" y="148"/>
                  </a:cubicBezTo>
                  <a:cubicBezTo>
                    <a:pt x="7" y="132"/>
                    <a:pt x="0" y="112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5" y="8"/>
                    <a:pt x="55" y="0"/>
                    <a:pt x="80" y="0"/>
                  </a:cubicBezTo>
                  <a:cubicBezTo>
                    <a:pt x="90" y="0"/>
                    <a:pt x="99" y="1"/>
                    <a:pt x="107" y="4"/>
                  </a:cubicBezTo>
                  <a:cubicBezTo>
                    <a:pt x="116" y="7"/>
                    <a:pt x="124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42DDFB4B-900D-4577-BD16-14A3E1CCC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6338" y="1401763"/>
              <a:ext cx="77788" cy="96838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8 w 103"/>
                <a:gd name="T11" fmla="*/ 112 h 129"/>
                <a:gd name="T12" fmla="*/ 74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8"/>
                    <a:pt x="23" y="97"/>
                    <a:pt x="27" y="103"/>
                  </a:cubicBezTo>
                  <a:cubicBezTo>
                    <a:pt x="32" y="109"/>
                    <a:pt x="39" y="112"/>
                    <a:pt x="48" y="112"/>
                  </a:cubicBezTo>
                  <a:cubicBezTo>
                    <a:pt x="59" y="112"/>
                    <a:pt x="67" y="108"/>
                    <a:pt x="74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2" y="120"/>
                    <a:pt x="66" y="124"/>
                  </a:cubicBezTo>
                  <a:cubicBezTo>
                    <a:pt x="59" y="128"/>
                    <a:pt x="52" y="129"/>
                    <a:pt x="43" y="129"/>
                  </a:cubicBezTo>
                  <a:cubicBezTo>
                    <a:pt x="29" y="129"/>
                    <a:pt x="19" y="125"/>
                    <a:pt x="11" y="116"/>
                  </a:cubicBezTo>
                  <a:cubicBezTo>
                    <a:pt x="4" y="107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A02CBA7F-7675-420E-9262-343411DF3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875" y="1401763"/>
              <a:ext cx="53975" cy="95250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5" y="19"/>
                  </a:cubicBezTo>
                  <a:cubicBezTo>
                    <a:pt x="62" y="19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B741F820-EF22-44C6-86B6-E8E3F7543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1401763"/>
              <a:ext cx="53975" cy="95250"/>
            </a:xfrm>
            <a:custGeom>
              <a:avLst/>
              <a:gdLst>
                <a:gd name="T0" fmla="*/ 72 w 72"/>
                <a:gd name="T1" fmla="*/ 22 h 126"/>
                <a:gd name="T2" fmla="*/ 64 w 72"/>
                <a:gd name="T3" fmla="*/ 19 h 126"/>
                <a:gd name="T4" fmla="*/ 56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6 h 126"/>
                <a:gd name="T22" fmla="*/ 61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7" y="20"/>
                    <a:pt x="64" y="19"/>
                  </a:cubicBezTo>
                  <a:cubicBezTo>
                    <a:pt x="62" y="19"/>
                    <a:pt x="59" y="18"/>
                    <a:pt x="56" y="18"/>
                  </a:cubicBezTo>
                  <a:cubicBezTo>
                    <a:pt x="44" y="18"/>
                    <a:pt x="35" y="22"/>
                    <a:pt x="29" y="29"/>
                  </a:cubicBezTo>
                  <a:cubicBezTo>
                    <a:pt x="23" y="37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7" y="6"/>
                  </a:cubicBezTo>
                  <a:cubicBezTo>
                    <a:pt x="43" y="2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966CC612-AD13-4205-8383-0069A8B340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2875" y="1401763"/>
              <a:ext cx="85725" cy="96838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1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5"/>
                    <a:pt x="110" y="101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9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6" y="30"/>
                    <a:pt x="17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6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5" y="27"/>
                  </a:cubicBezTo>
                  <a:cubicBezTo>
                    <a:pt x="79" y="21"/>
                    <a:pt x="71" y="17"/>
                    <a:pt x="61" y="17"/>
                  </a:cubicBezTo>
                  <a:cubicBezTo>
                    <a:pt x="50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88CC5A5B-EA3B-451A-8412-575107FD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4000" y="1401763"/>
              <a:ext cx="77788" cy="95250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5 w 103"/>
                <a:gd name="T11" fmla="*/ 18 h 126"/>
                <a:gd name="T12" fmla="*/ 29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944D7BE4-6F33-4602-812F-8F576F8A9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1376363"/>
              <a:ext cx="57150" cy="120650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756FC682-179B-4688-9EB9-FF63C181F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6250" y="1401763"/>
              <a:ext cx="69850" cy="96838"/>
            </a:xfrm>
            <a:custGeom>
              <a:avLst/>
              <a:gdLst>
                <a:gd name="T0" fmla="*/ 87 w 94"/>
                <a:gd name="T1" fmla="*/ 7 h 129"/>
                <a:gd name="T2" fmla="*/ 87 w 94"/>
                <a:gd name="T3" fmla="*/ 26 h 129"/>
                <a:gd name="T4" fmla="*/ 69 w 94"/>
                <a:gd name="T5" fmla="*/ 19 h 129"/>
                <a:gd name="T6" fmla="*/ 50 w 94"/>
                <a:gd name="T7" fmla="*/ 17 h 129"/>
                <a:gd name="T8" fmla="*/ 28 w 94"/>
                <a:gd name="T9" fmla="*/ 22 h 129"/>
                <a:gd name="T10" fmla="*/ 20 w 94"/>
                <a:gd name="T11" fmla="*/ 36 h 129"/>
                <a:gd name="T12" fmla="*/ 26 w 94"/>
                <a:gd name="T13" fmla="*/ 47 h 129"/>
                <a:gd name="T14" fmla="*/ 47 w 94"/>
                <a:gd name="T15" fmla="*/ 54 h 129"/>
                <a:gd name="T16" fmla="*/ 54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3 w 94"/>
                <a:gd name="T35" fmla="*/ 112 h 129"/>
                <a:gd name="T36" fmla="*/ 65 w 94"/>
                <a:gd name="T37" fmla="*/ 108 h 129"/>
                <a:gd name="T38" fmla="*/ 73 w 94"/>
                <a:gd name="T39" fmla="*/ 94 h 129"/>
                <a:gd name="T40" fmla="*/ 67 w 94"/>
                <a:gd name="T41" fmla="*/ 81 h 129"/>
                <a:gd name="T42" fmla="*/ 43 w 94"/>
                <a:gd name="T43" fmla="*/ 73 h 129"/>
                <a:gd name="T44" fmla="*/ 36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10 h 129"/>
                <a:gd name="T52" fmla="*/ 48 w 94"/>
                <a:gd name="T53" fmla="*/ 0 h 129"/>
                <a:gd name="T54" fmla="*/ 69 w 94"/>
                <a:gd name="T55" fmla="*/ 2 h 129"/>
                <a:gd name="T56" fmla="*/ 87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7"/>
                  </a:moveTo>
                  <a:lnTo>
                    <a:pt x="87" y="26"/>
                  </a:lnTo>
                  <a:cubicBezTo>
                    <a:pt x="82" y="23"/>
                    <a:pt x="76" y="21"/>
                    <a:pt x="69" y="19"/>
                  </a:cubicBezTo>
                  <a:cubicBezTo>
                    <a:pt x="63" y="18"/>
                    <a:pt x="57" y="17"/>
                    <a:pt x="50" y="17"/>
                  </a:cubicBezTo>
                  <a:cubicBezTo>
                    <a:pt x="40" y="17"/>
                    <a:pt x="33" y="19"/>
                    <a:pt x="28" y="22"/>
                  </a:cubicBezTo>
                  <a:cubicBezTo>
                    <a:pt x="23" y="25"/>
                    <a:pt x="20" y="29"/>
                    <a:pt x="20" y="36"/>
                  </a:cubicBezTo>
                  <a:cubicBezTo>
                    <a:pt x="20" y="40"/>
                    <a:pt x="22" y="44"/>
                    <a:pt x="26" y="47"/>
                  </a:cubicBezTo>
                  <a:cubicBezTo>
                    <a:pt x="29" y="49"/>
                    <a:pt x="36" y="52"/>
                    <a:pt x="47" y="54"/>
                  </a:cubicBezTo>
                  <a:lnTo>
                    <a:pt x="54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89" y="113"/>
                    <a:pt x="80" y="119"/>
                  </a:cubicBezTo>
                  <a:cubicBezTo>
                    <a:pt x="71" y="126"/>
                    <a:pt x="59" y="129"/>
                    <a:pt x="43" y="129"/>
                  </a:cubicBezTo>
                  <a:cubicBezTo>
                    <a:pt x="36" y="129"/>
                    <a:pt x="29" y="129"/>
                    <a:pt x="22" y="127"/>
                  </a:cubicBezTo>
                  <a:cubicBezTo>
                    <a:pt x="15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7" y="105"/>
                    <a:pt x="15" y="108"/>
                    <a:pt x="22" y="110"/>
                  </a:cubicBezTo>
                  <a:cubicBezTo>
                    <a:pt x="29" y="111"/>
                    <a:pt x="36" y="112"/>
                    <a:pt x="43" y="112"/>
                  </a:cubicBezTo>
                  <a:cubicBezTo>
                    <a:pt x="53" y="112"/>
                    <a:pt x="60" y="111"/>
                    <a:pt x="65" y="108"/>
                  </a:cubicBezTo>
                  <a:cubicBezTo>
                    <a:pt x="71" y="104"/>
                    <a:pt x="73" y="100"/>
                    <a:pt x="73" y="94"/>
                  </a:cubicBezTo>
                  <a:cubicBezTo>
                    <a:pt x="73" y="88"/>
                    <a:pt x="71" y="84"/>
                    <a:pt x="67" y="81"/>
                  </a:cubicBezTo>
                  <a:cubicBezTo>
                    <a:pt x="64" y="78"/>
                    <a:pt x="56" y="75"/>
                    <a:pt x="43" y="73"/>
                  </a:cubicBezTo>
                  <a:lnTo>
                    <a:pt x="36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3" y="53"/>
                    <a:pt x="1" y="46"/>
                    <a:pt x="1" y="36"/>
                  </a:cubicBezTo>
                  <a:cubicBezTo>
                    <a:pt x="1" y="25"/>
                    <a:pt x="5" y="16"/>
                    <a:pt x="13" y="10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5" y="0"/>
                    <a:pt x="62" y="1"/>
                    <a:pt x="69" y="2"/>
                  </a:cubicBezTo>
                  <a:cubicBezTo>
                    <a:pt x="76" y="3"/>
                    <a:pt x="82" y="5"/>
                    <a:pt x="87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E0DBC0DC-8618-4853-95EA-C588BA2A6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8325" y="1401763"/>
              <a:ext cx="77788" cy="96838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7 w 103"/>
                <a:gd name="T11" fmla="*/ 112 h 129"/>
                <a:gd name="T12" fmla="*/ 73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8"/>
                    <a:pt x="22" y="97"/>
                    <a:pt x="27" y="103"/>
                  </a:cubicBezTo>
                  <a:cubicBezTo>
                    <a:pt x="32" y="109"/>
                    <a:pt x="38" y="112"/>
                    <a:pt x="47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80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2" y="120"/>
                    <a:pt x="66" y="124"/>
                  </a:cubicBezTo>
                  <a:cubicBezTo>
                    <a:pt x="59" y="128"/>
                    <a:pt x="52" y="129"/>
                    <a:pt x="43" y="129"/>
                  </a:cubicBezTo>
                  <a:cubicBezTo>
                    <a:pt x="29" y="129"/>
                    <a:pt x="18" y="125"/>
                    <a:pt x="11" y="116"/>
                  </a:cubicBezTo>
                  <a:cubicBezTo>
                    <a:pt x="4" y="107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3BB63A9D-0B35-4C31-BB55-F41FCA8FC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863" y="1401763"/>
              <a:ext cx="134938" cy="95250"/>
            </a:xfrm>
            <a:custGeom>
              <a:avLst/>
              <a:gdLst>
                <a:gd name="T0" fmla="*/ 96 w 179"/>
                <a:gd name="T1" fmla="*/ 27 h 126"/>
                <a:gd name="T2" fmla="*/ 115 w 179"/>
                <a:gd name="T3" fmla="*/ 7 h 126"/>
                <a:gd name="T4" fmla="*/ 139 w 179"/>
                <a:gd name="T5" fmla="*/ 0 h 126"/>
                <a:gd name="T6" fmla="*/ 169 w 179"/>
                <a:gd name="T7" fmla="*/ 14 h 126"/>
                <a:gd name="T8" fmla="*/ 179 w 179"/>
                <a:gd name="T9" fmla="*/ 52 h 126"/>
                <a:gd name="T10" fmla="*/ 179 w 179"/>
                <a:gd name="T11" fmla="*/ 126 h 126"/>
                <a:gd name="T12" fmla="*/ 159 w 179"/>
                <a:gd name="T13" fmla="*/ 126 h 126"/>
                <a:gd name="T14" fmla="*/ 159 w 179"/>
                <a:gd name="T15" fmla="*/ 53 h 126"/>
                <a:gd name="T16" fmla="*/ 153 w 179"/>
                <a:gd name="T17" fmla="*/ 26 h 126"/>
                <a:gd name="T18" fmla="*/ 134 w 179"/>
                <a:gd name="T19" fmla="*/ 18 h 126"/>
                <a:gd name="T20" fmla="*/ 109 w 179"/>
                <a:gd name="T21" fmla="*/ 28 h 126"/>
                <a:gd name="T22" fmla="*/ 100 w 179"/>
                <a:gd name="T23" fmla="*/ 57 h 126"/>
                <a:gd name="T24" fmla="*/ 100 w 179"/>
                <a:gd name="T25" fmla="*/ 126 h 126"/>
                <a:gd name="T26" fmla="*/ 80 w 179"/>
                <a:gd name="T27" fmla="*/ 126 h 126"/>
                <a:gd name="T28" fmla="*/ 80 w 179"/>
                <a:gd name="T29" fmla="*/ 53 h 126"/>
                <a:gd name="T30" fmla="*/ 73 w 179"/>
                <a:gd name="T31" fmla="*/ 26 h 126"/>
                <a:gd name="T32" fmla="*/ 54 w 179"/>
                <a:gd name="T33" fmla="*/ 18 h 126"/>
                <a:gd name="T34" fmla="*/ 29 w 179"/>
                <a:gd name="T35" fmla="*/ 28 h 126"/>
                <a:gd name="T36" fmla="*/ 20 w 179"/>
                <a:gd name="T37" fmla="*/ 57 h 126"/>
                <a:gd name="T38" fmla="*/ 20 w 179"/>
                <a:gd name="T39" fmla="*/ 126 h 126"/>
                <a:gd name="T40" fmla="*/ 0 w 179"/>
                <a:gd name="T41" fmla="*/ 126 h 126"/>
                <a:gd name="T42" fmla="*/ 0 w 179"/>
                <a:gd name="T43" fmla="*/ 3 h 126"/>
                <a:gd name="T44" fmla="*/ 20 w 179"/>
                <a:gd name="T45" fmla="*/ 3 h 126"/>
                <a:gd name="T46" fmla="*/ 20 w 179"/>
                <a:gd name="T47" fmla="*/ 22 h 126"/>
                <a:gd name="T48" fmla="*/ 37 w 179"/>
                <a:gd name="T49" fmla="*/ 6 h 126"/>
                <a:gd name="T50" fmla="*/ 60 w 179"/>
                <a:gd name="T51" fmla="*/ 0 h 126"/>
                <a:gd name="T52" fmla="*/ 82 w 179"/>
                <a:gd name="T53" fmla="*/ 7 h 126"/>
                <a:gd name="T54" fmla="*/ 96 w 179"/>
                <a:gd name="T5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9" h="126">
                  <a:moveTo>
                    <a:pt x="96" y="27"/>
                  </a:moveTo>
                  <a:cubicBezTo>
                    <a:pt x="101" y="18"/>
                    <a:pt x="108" y="11"/>
                    <a:pt x="115" y="7"/>
                  </a:cubicBezTo>
                  <a:cubicBezTo>
                    <a:pt x="122" y="2"/>
                    <a:pt x="130" y="0"/>
                    <a:pt x="139" y="0"/>
                  </a:cubicBezTo>
                  <a:cubicBezTo>
                    <a:pt x="152" y="0"/>
                    <a:pt x="162" y="5"/>
                    <a:pt x="169" y="14"/>
                  </a:cubicBezTo>
                  <a:cubicBezTo>
                    <a:pt x="176" y="23"/>
                    <a:pt x="179" y="35"/>
                    <a:pt x="179" y="52"/>
                  </a:cubicBezTo>
                  <a:lnTo>
                    <a:pt x="179" y="126"/>
                  </a:lnTo>
                  <a:lnTo>
                    <a:pt x="159" y="126"/>
                  </a:lnTo>
                  <a:lnTo>
                    <a:pt x="159" y="53"/>
                  </a:lnTo>
                  <a:cubicBezTo>
                    <a:pt x="159" y="41"/>
                    <a:pt x="157" y="32"/>
                    <a:pt x="153" y="26"/>
                  </a:cubicBezTo>
                  <a:cubicBezTo>
                    <a:pt x="149" y="21"/>
                    <a:pt x="142" y="18"/>
                    <a:pt x="134" y="18"/>
                  </a:cubicBezTo>
                  <a:cubicBezTo>
                    <a:pt x="123" y="18"/>
                    <a:pt x="115" y="21"/>
                    <a:pt x="109" y="28"/>
                  </a:cubicBezTo>
                  <a:cubicBezTo>
                    <a:pt x="103" y="35"/>
                    <a:pt x="100" y="45"/>
                    <a:pt x="100" y="57"/>
                  </a:cubicBezTo>
                  <a:lnTo>
                    <a:pt x="100" y="126"/>
                  </a:lnTo>
                  <a:lnTo>
                    <a:pt x="80" y="126"/>
                  </a:lnTo>
                  <a:lnTo>
                    <a:pt x="80" y="53"/>
                  </a:lnTo>
                  <a:cubicBezTo>
                    <a:pt x="80" y="41"/>
                    <a:pt x="77" y="32"/>
                    <a:pt x="73" y="26"/>
                  </a:cubicBezTo>
                  <a:cubicBezTo>
                    <a:pt x="69" y="21"/>
                    <a:pt x="63" y="18"/>
                    <a:pt x="54" y="18"/>
                  </a:cubicBezTo>
                  <a:cubicBezTo>
                    <a:pt x="44" y="18"/>
                    <a:pt x="35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69" y="0"/>
                    <a:pt x="76" y="2"/>
                    <a:pt x="82" y="7"/>
                  </a:cubicBezTo>
                  <a:cubicBezTo>
                    <a:pt x="89" y="12"/>
                    <a:pt x="93" y="18"/>
                    <a:pt x="9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EDF578FC-50D4-4147-9B0A-251C8819F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963" y="1401763"/>
              <a:ext cx="136525" cy="95250"/>
            </a:xfrm>
            <a:custGeom>
              <a:avLst/>
              <a:gdLst>
                <a:gd name="T0" fmla="*/ 97 w 180"/>
                <a:gd name="T1" fmla="*/ 27 h 126"/>
                <a:gd name="T2" fmla="*/ 115 w 180"/>
                <a:gd name="T3" fmla="*/ 7 h 126"/>
                <a:gd name="T4" fmla="*/ 140 w 180"/>
                <a:gd name="T5" fmla="*/ 0 h 126"/>
                <a:gd name="T6" fmla="*/ 169 w 180"/>
                <a:gd name="T7" fmla="*/ 14 h 126"/>
                <a:gd name="T8" fmla="*/ 180 w 180"/>
                <a:gd name="T9" fmla="*/ 52 h 126"/>
                <a:gd name="T10" fmla="*/ 180 w 180"/>
                <a:gd name="T11" fmla="*/ 126 h 126"/>
                <a:gd name="T12" fmla="*/ 159 w 180"/>
                <a:gd name="T13" fmla="*/ 126 h 126"/>
                <a:gd name="T14" fmla="*/ 159 w 180"/>
                <a:gd name="T15" fmla="*/ 53 h 126"/>
                <a:gd name="T16" fmla="*/ 153 w 180"/>
                <a:gd name="T17" fmla="*/ 26 h 126"/>
                <a:gd name="T18" fmla="*/ 134 w 180"/>
                <a:gd name="T19" fmla="*/ 18 h 126"/>
                <a:gd name="T20" fmla="*/ 109 w 180"/>
                <a:gd name="T21" fmla="*/ 28 h 126"/>
                <a:gd name="T22" fmla="*/ 100 w 180"/>
                <a:gd name="T23" fmla="*/ 57 h 126"/>
                <a:gd name="T24" fmla="*/ 100 w 180"/>
                <a:gd name="T25" fmla="*/ 126 h 126"/>
                <a:gd name="T26" fmla="*/ 80 w 180"/>
                <a:gd name="T27" fmla="*/ 126 h 126"/>
                <a:gd name="T28" fmla="*/ 80 w 180"/>
                <a:gd name="T29" fmla="*/ 53 h 126"/>
                <a:gd name="T30" fmla="*/ 73 w 180"/>
                <a:gd name="T31" fmla="*/ 26 h 126"/>
                <a:gd name="T32" fmla="*/ 54 w 180"/>
                <a:gd name="T33" fmla="*/ 18 h 126"/>
                <a:gd name="T34" fmla="*/ 29 w 180"/>
                <a:gd name="T35" fmla="*/ 28 h 126"/>
                <a:gd name="T36" fmla="*/ 20 w 180"/>
                <a:gd name="T37" fmla="*/ 57 h 126"/>
                <a:gd name="T38" fmla="*/ 20 w 180"/>
                <a:gd name="T39" fmla="*/ 126 h 126"/>
                <a:gd name="T40" fmla="*/ 0 w 180"/>
                <a:gd name="T41" fmla="*/ 126 h 126"/>
                <a:gd name="T42" fmla="*/ 0 w 180"/>
                <a:gd name="T43" fmla="*/ 3 h 126"/>
                <a:gd name="T44" fmla="*/ 20 w 180"/>
                <a:gd name="T45" fmla="*/ 3 h 126"/>
                <a:gd name="T46" fmla="*/ 20 w 180"/>
                <a:gd name="T47" fmla="*/ 22 h 126"/>
                <a:gd name="T48" fmla="*/ 37 w 180"/>
                <a:gd name="T49" fmla="*/ 6 h 126"/>
                <a:gd name="T50" fmla="*/ 60 w 180"/>
                <a:gd name="T51" fmla="*/ 0 h 126"/>
                <a:gd name="T52" fmla="*/ 83 w 180"/>
                <a:gd name="T53" fmla="*/ 7 h 126"/>
                <a:gd name="T54" fmla="*/ 97 w 180"/>
                <a:gd name="T5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126">
                  <a:moveTo>
                    <a:pt x="97" y="27"/>
                  </a:moveTo>
                  <a:cubicBezTo>
                    <a:pt x="102" y="18"/>
                    <a:pt x="108" y="11"/>
                    <a:pt x="115" y="7"/>
                  </a:cubicBezTo>
                  <a:cubicBezTo>
                    <a:pt x="122" y="2"/>
                    <a:pt x="130" y="0"/>
                    <a:pt x="140" y="0"/>
                  </a:cubicBezTo>
                  <a:cubicBezTo>
                    <a:pt x="152" y="0"/>
                    <a:pt x="162" y="5"/>
                    <a:pt x="169" y="14"/>
                  </a:cubicBezTo>
                  <a:cubicBezTo>
                    <a:pt x="176" y="23"/>
                    <a:pt x="180" y="35"/>
                    <a:pt x="180" y="52"/>
                  </a:cubicBezTo>
                  <a:lnTo>
                    <a:pt x="180" y="126"/>
                  </a:lnTo>
                  <a:lnTo>
                    <a:pt x="159" y="126"/>
                  </a:lnTo>
                  <a:lnTo>
                    <a:pt x="159" y="53"/>
                  </a:lnTo>
                  <a:cubicBezTo>
                    <a:pt x="159" y="41"/>
                    <a:pt x="157" y="32"/>
                    <a:pt x="153" y="26"/>
                  </a:cubicBezTo>
                  <a:cubicBezTo>
                    <a:pt x="149" y="21"/>
                    <a:pt x="143" y="18"/>
                    <a:pt x="134" y="18"/>
                  </a:cubicBezTo>
                  <a:cubicBezTo>
                    <a:pt x="123" y="18"/>
                    <a:pt x="115" y="21"/>
                    <a:pt x="109" y="28"/>
                  </a:cubicBezTo>
                  <a:cubicBezTo>
                    <a:pt x="103" y="35"/>
                    <a:pt x="100" y="45"/>
                    <a:pt x="100" y="57"/>
                  </a:cubicBezTo>
                  <a:lnTo>
                    <a:pt x="100" y="126"/>
                  </a:lnTo>
                  <a:lnTo>
                    <a:pt x="80" y="126"/>
                  </a:lnTo>
                  <a:lnTo>
                    <a:pt x="80" y="53"/>
                  </a:lnTo>
                  <a:cubicBezTo>
                    <a:pt x="80" y="41"/>
                    <a:pt x="78" y="32"/>
                    <a:pt x="73" y="26"/>
                  </a:cubicBezTo>
                  <a:cubicBezTo>
                    <a:pt x="69" y="21"/>
                    <a:pt x="63" y="18"/>
                    <a:pt x="54" y="18"/>
                  </a:cubicBezTo>
                  <a:cubicBezTo>
                    <a:pt x="44" y="18"/>
                    <a:pt x="36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69" y="0"/>
                    <a:pt x="76" y="2"/>
                    <a:pt x="83" y="7"/>
                  </a:cubicBezTo>
                  <a:cubicBezTo>
                    <a:pt x="89" y="12"/>
                    <a:pt x="94" y="18"/>
                    <a:pt x="97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8130BB37-369B-40AF-8479-B5353A2C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9650" y="1366838"/>
              <a:ext cx="14288" cy="130175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9E893F99-D59E-4938-A9F4-164EF12F1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401763"/>
              <a:ext cx="77788" cy="95250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5 w 103"/>
                <a:gd name="T11" fmla="*/ 18 h 126"/>
                <a:gd name="T12" fmla="*/ 30 w 103"/>
                <a:gd name="T13" fmla="*/ 28 h 126"/>
                <a:gd name="T14" fmla="*/ 20 w 103"/>
                <a:gd name="T15" fmla="*/ 57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6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1"/>
                    <a:pt x="64" y="18"/>
                    <a:pt x="55" y="18"/>
                  </a:cubicBezTo>
                  <a:cubicBezTo>
                    <a:pt x="44" y="18"/>
                    <a:pt x="36" y="21"/>
                    <a:pt x="30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5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D2FEEFBA-A57C-4454-A51F-DB2033555D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7288" y="1401763"/>
              <a:ext cx="82550" cy="130175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6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6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8 h 173"/>
                <a:gd name="T22" fmla="*/ 54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3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5 h 173"/>
                <a:gd name="T38" fmla="*/ 90 w 110"/>
                <a:gd name="T39" fmla="*/ 105 h 173"/>
                <a:gd name="T40" fmla="*/ 74 w 110"/>
                <a:gd name="T41" fmla="*/ 121 h 173"/>
                <a:gd name="T42" fmla="*/ 51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1 w 110"/>
                <a:gd name="T51" fmla="*/ 0 h 173"/>
                <a:gd name="T52" fmla="*/ 74 w 110"/>
                <a:gd name="T53" fmla="*/ 6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9"/>
                    <a:pt x="87" y="37"/>
                    <a:pt x="81" y="29"/>
                  </a:cubicBezTo>
                  <a:cubicBezTo>
                    <a:pt x="75" y="21"/>
                    <a:pt x="66" y="17"/>
                    <a:pt x="56" y="17"/>
                  </a:cubicBezTo>
                  <a:cubicBezTo>
                    <a:pt x="45" y="17"/>
                    <a:pt x="36" y="21"/>
                    <a:pt x="30" y="29"/>
                  </a:cubicBezTo>
                  <a:cubicBezTo>
                    <a:pt x="24" y="37"/>
                    <a:pt x="21" y="49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5" y="109"/>
                    <a:pt x="56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6" y="147"/>
                    <a:pt x="96" y="158"/>
                  </a:cubicBezTo>
                  <a:cubicBezTo>
                    <a:pt x="87" y="168"/>
                    <a:pt x="73" y="173"/>
                    <a:pt x="54" y="173"/>
                  </a:cubicBezTo>
                  <a:cubicBezTo>
                    <a:pt x="46" y="173"/>
                    <a:pt x="40" y="172"/>
                    <a:pt x="33" y="171"/>
                  </a:cubicBezTo>
                  <a:cubicBezTo>
                    <a:pt x="27" y="170"/>
                    <a:pt x="21" y="169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7" y="152"/>
                    <a:pt x="33" y="154"/>
                  </a:cubicBezTo>
                  <a:cubicBezTo>
                    <a:pt x="39" y="156"/>
                    <a:pt x="44" y="156"/>
                    <a:pt x="50" y="156"/>
                  </a:cubicBezTo>
                  <a:cubicBezTo>
                    <a:pt x="64" y="156"/>
                    <a:pt x="74" y="153"/>
                    <a:pt x="80" y="146"/>
                  </a:cubicBezTo>
                  <a:cubicBezTo>
                    <a:pt x="87" y="139"/>
                    <a:pt x="90" y="129"/>
                    <a:pt x="90" y="115"/>
                  </a:cubicBezTo>
                  <a:lnTo>
                    <a:pt x="90" y="105"/>
                  </a:lnTo>
                  <a:cubicBezTo>
                    <a:pt x="86" y="112"/>
                    <a:pt x="81" y="117"/>
                    <a:pt x="74" y="121"/>
                  </a:cubicBezTo>
                  <a:cubicBezTo>
                    <a:pt x="68" y="124"/>
                    <a:pt x="60" y="126"/>
                    <a:pt x="51" y="126"/>
                  </a:cubicBezTo>
                  <a:cubicBezTo>
                    <a:pt x="36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6" y="0"/>
                    <a:pt x="51" y="0"/>
                  </a:cubicBezTo>
                  <a:cubicBezTo>
                    <a:pt x="60" y="0"/>
                    <a:pt x="68" y="2"/>
                    <a:pt x="74" y="6"/>
                  </a:cubicBezTo>
                  <a:cubicBezTo>
                    <a:pt x="81" y="9"/>
                    <a:pt x="86" y="15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B8BEB4D-733A-41B0-97FC-1BCBFA06DCAB}"/>
              </a:ext>
            </a:extLst>
          </p:cNvPr>
          <p:cNvSpPr/>
          <p:nvPr/>
        </p:nvSpPr>
        <p:spPr>
          <a:xfrm>
            <a:off x="3129517" y="1743741"/>
            <a:ext cx="2860157" cy="6695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Ohm’s law: V/R = I</a:t>
            </a:r>
          </a:p>
        </p:txBody>
      </p:sp>
      <p:sp>
        <p:nvSpPr>
          <p:cNvPr id="144" name="AutoShape 3">
            <a:extLst>
              <a:ext uri="{FF2B5EF4-FFF2-40B4-BE49-F238E27FC236}">
                <a16:creationId xmlns:a16="http://schemas.microsoft.com/office/drawing/2014/main" id="{67CBEB1B-8601-4994-A462-08F27934027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80617" y="2725842"/>
            <a:ext cx="5527675" cy="118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are </a:t>
            </a:r>
            <a:r>
              <a:rPr lang="en-US" sz="2000" dirty="0">
                <a:solidFill>
                  <a:srgbClr val="E21A23"/>
                </a:solidFill>
              </a:rPr>
              <a:t>multiplying</a:t>
            </a:r>
            <a:r>
              <a:rPr lang="en-US" sz="2000" dirty="0"/>
              <a:t> the voltage with the</a:t>
            </a:r>
            <a:br>
              <a:rPr lang="en-US" sz="2000" dirty="0"/>
            </a:br>
            <a:r>
              <a:rPr lang="en-US" sz="2000" dirty="0"/>
              <a:t>conductance (1/R)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9F2241"/>
                </a:solidFill>
              </a:rPr>
              <a:t>current</a:t>
            </a:r>
            <a:r>
              <a:rPr lang="en-US" sz="2000" dirty="0"/>
              <a:t> will get </a:t>
            </a:r>
            <a:r>
              <a:rPr lang="en-US" sz="2000" dirty="0">
                <a:solidFill>
                  <a:srgbClr val="00B050"/>
                </a:solidFill>
              </a:rPr>
              <a:t>summed</a:t>
            </a:r>
            <a:r>
              <a:rPr lang="en-US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8" name="AutoShape 3">
            <a:extLst>
              <a:ext uri="{FF2B5EF4-FFF2-40B4-BE49-F238E27FC236}">
                <a16:creationId xmlns:a16="http://schemas.microsoft.com/office/drawing/2014/main" id="{D53E512D-545B-47CA-A7D5-B5DB8B2CF07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773971" y="5049655"/>
            <a:ext cx="4981559" cy="4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effectively a dot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9" name="Picture 58" descr="A picture containing seat&#10;&#10;Description automatically generated">
            <a:extLst>
              <a:ext uri="{FF2B5EF4-FFF2-40B4-BE49-F238E27FC236}">
                <a16:creationId xmlns:a16="http://schemas.microsoft.com/office/drawing/2014/main" id="{0A1D44BB-EE92-43EB-8453-9D1686988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896" y="4741842"/>
            <a:ext cx="1265178" cy="128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6723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A301-3C70-4A77-9A1E-CFB76035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FD166-69AC-42FE-8E2C-58AA60F45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59732" cy="299167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use </a:t>
            </a:r>
            <a:r>
              <a:rPr lang="en-US" dirty="0">
                <a:solidFill>
                  <a:srgbClr val="00B050"/>
                </a:solidFill>
              </a:rPr>
              <a:t>regular</a:t>
            </a:r>
            <a:r>
              <a:rPr lang="en-US" dirty="0"/>
              <a:t> CMOS transistors as </a:t>
            </a:r>
            <a:r>
              <a:rPr lang="en-US" dirty="0">
                <a:solidFill>
                  <a:schemeClr val="accent1"/>
                </a:solidFill>
              </a:rPr>
              <a:t>multipliers</a:t>
            </a:r>
            <a:r>
              <a:rPr lang="en-US" dirty="0"/>
              <a:t> by operating them in their linear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Resistive RAMs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ReRAMs</a:t>
            </a:r>
            <a:r>
              <a:rPr lang="en-US" dirty="0"/>
              <a:t>) are the most suitable for such applications. </a:t>
            </a:r>
          </a:p>
          <a:p>
            <a:pPr marL="573088" lvl="1" indent="-342900"/>
            <a:r>
              <a:rPr lang="en-US" dirty="0"/>
              <a:t>Their </a:t>
            </a:r>
            <a:r>
              <a:rPr lang="en-US" dirty="0">
                <a:solidFill>
                  <a:schemeClr val="accent3"/>
                </a:solidFill>
              </a:rPr>
              <a:t>resistance</a:t>
            </a:r>
            <a:r>
              <a:rPr lang="en-US" dirty="0"/>
              <a:t> can be easily varied by changing the voltage across the cell.</a:t>
            </a:r>
          </a:p>
          <a:p>
            <a:pPr marL="573088" lvl="1" indent="-342900"/>
            <a:r>
              <a:rPr lang="en-US" dirty="0"/>
              <a:t>We can then use either </a:t>
            </a:r>
            <a:r>
              <a:rPr lang="en-US" dirty="0">
                <a:solidFill>
                  <a:srgbClr val="00B050"/>
                </a:solidFill>
              </a:rPr>
              <a:t>charge sharing</a:t>
            </a:r>
            <a:r>
              <a:rPr lang="en-US" dirty="0"/>
              <a:t> or </a:t>
            </a:r>
            <a:r>
              <a:rPr lang="en-US" dirty="0">
                <a:solidFill>
                  <a:srgbClr val="002060"/>
                </a:solidFill>
              </a:rPr>
              <a:t>current summing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997D-4C23-4D2B-BBE2-AD476015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7C63E7-2F50-48FA-8C1F-F103F777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101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F35885-5C9B-42CB-8207-D6D31D842296}"/>
              </a:ext>
            </a:extLst>
          </p:cNvPr>
          <p:cNvSpPr/>
          <p:nvPr/>
        </p:nvSpPr>
        <p:spPr>
          <a:xfrm>
            <a:off x="2714959" y="4932459"/>
            <a:ext cx="7208637" cy="53141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Such circuits are known as neuromorphic circuits.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E4197C6-3C56-4A67-94E0-3FCBCF98C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21808">
            <a:off x="1630411" y="4695816"/>
            <a:ext cx="1004699" cy="10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802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102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60885" y="1286313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566053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Any semi-systolic array can be converted to an equivalent</a:t>
            </a:r>
            <a:b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</a:br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systolic array using retiming.</a:t>
            </a:r>
            <a:endParaRPr sz="2000" b="1" dirty="0">
              <a:solidFill>
                <a:schemeClr val="bg2"/>
              </a:solidFill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ReRAM-based neuromorphic circuits can be created</a:t>
            </a:r>
          </a:p>
          <a:p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using charge sharing and current summing.</a:t>
            </a:r>
            <a:endParaRPr sz="2000" b="1" dirty="0">
              <a:solidFill>
                <a:schemeClr val="bg2"/>
              </a:solidFill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There are five kinds of architectures: IS, OS, WS, RS, and NLR.</a:t>
            </a:r>
            <a:b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</a:br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Key concepts in accelerator design: tiling, caching, and parallelism.</a:t>
            </a:r>
            <a:endParaRPr sz="2000" b="1" dirty="0">
              <a:solidFill>
                <a:schemeClr val="bg2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2000" b="1" dirty="0">
                <a:latin typeface="Lato Light" panose="020F0502020204030203" pitchFamily="34" charset="0"/>
              </a:rPr>
              <a:t>The convolutional layer is the most performance sensitive</a:t>
            </a:r>
          </a:p>
          <a:p>
            <a:r>
              <a:rPr lang="en-US" sz="2000" b="1" dirty="0">
                <a:latin typeface="Lato Light" panose="020F0502020204030203" pitchFamily="34" charset="0"/>
              </a:rPr>
              <a:t>layer. 		</a:t>
            </a:r>
            <a:endParaRPr sz="2000" b="1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CNN-based deep neural networks are one of the </a:t>
            </a:r>
            <a:b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</a:br>
            <a:r>
              <a:rPr lang="en-US" sz="2000" b="1" dirty="0">
                <a:solidFill>
                  <a:schemeClr val="bg2"/>
                </a:solidFill>
                <a:latin typeface="Lato Light" panose="020F0502020204030203" pitchFamily="34" charset="0"/>
              </a:rPr>
              <a:t>most popular machine learning technologies. </a:t>
            </a:r>
            <a:r>
              <a:rPr lang="en-US" sz="2000" dirty="0">
                <a:solidFill>
                  <a:schemeClr val="bg2"/>
                </a:solidFill>
                <a:latin typeface="Lato Light" panose="020F0502020204030203" pitchFamily="34" charset="0"/>
              </a:rPr>
              <a:t>  </a:t>
            </a:r>
            <a:endParaRPr sz="2000" dirty="0">
              <a:solidFill>
                <a:schemeClr val="bg2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375460" y="1740149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F9AB0-691D-4AC0-B47A-D6589339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ReLU</a:t>
            </a:r>
            <a:r>
              <a:rPr lang="en-US" dirty="0"/>
              <a:t>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81494-BD15-4ADE-B41A-E5875A91F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979" y="1027477"/>
            <a:ext cx="6858000" cy="112258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>
                <a:solidFill>
                  <a:srgbClr val="00B050"/>
                </a:solidFill>
              </a:rPr>
              <a:t>Sigmoid</a:t>
            </a:r>
            <a:r>
              <a:rPr lang="en-US" dirty="0"/>
              <a:t> and </a:t>
            </a:r>
            <a:r>
              <a:rPr lang="en-US" i="1" dirty="0">
                <a:solidFill>
                  <a:srgbClr val="C00000"/>
                </a:solidFill>
              </a:rPr>
              <a:t>tanh</a:t>
            </a:r>
            <a:r>
              <a:rPr lang="en-US" dirty="0"/>
              <a:t> functions are hard to </a:t>
            </a:r>
            <a:r>
              <a:rPr lang="en-US" dirty="0">
                <a:solidFill>
                  <a:srgbClr val="0070C0"/>
                </a:solidFill>
              </a:rPr>
              <a:t>compute</a:t>
            </a:r>
            <a:r>
              <a:rPr lang="en-US" dirty="0"/>
              <a:t> in hardware. We need a simpler function.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C8C23-7CC4-4592-8800-A0DFA676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0A69F-273C-48FB-97A2-2A325191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7291-7554-4E60-B2A1-98FF4E8AAF7E}"/>
                  </a:ext>
                </a:extLst>
              </p:cNvPr>
              <p:cNvSpPr txBox="1"/>
              <p:nvPr/>
            </p:nvSpPr>
            <p:spPr>
              <a:xfrm>
                <a:off x="3204629" y="2327487"/>
                <a:ext cx="4534703" cy="951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0,     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&lt;0)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     (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 ≥0)</m:t>
                              </m:r>
                            </m:e>
                          </m:eqAr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AD7291-7554-4E60-B2A1-98FF4E8AA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29" y="2327487"/>
                <a:ext cx="4534703" cy="95122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00AA73-3561-4C6D-91D5-7A2F5F083772}"/>
              </a:ext>
            </a:extLst>
          </p:cNvPr>
          <p:cNvSpPr/>
          <p:nvPr/>
        </p:nvSpPr>
        <p:spPr>
          <a:xfrm>
            <a:off x="3461187" y="3609179"/>
            <a:ext cx="4021585" cy="56595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Rectified Linear Unit</a:t>
            </a:r>
          </a:p>
        </p:txBody>
      </p:sp>
    </p:spTree>
    <p:extLst>
      <p:ext uri="{BB962C8B-B14F-4D97-AF65-F5344CB8AC3E}">
        <p14:creationId xmlns:p14="http://schemas.microsoft.com/office/powerpoint/2010/main" val="3588773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8EF6-C418-4436-88AE-60BA85F3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all three functions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F08A70-6D1A-4A6D-8706-A60493B7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1B43B5-BA0E-4E09-81DD-FC162B3E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D32BF-9D05-4B13-85FF-3E0A83FA3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8" y="1143000"/>
            <a:ext cx="76295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242B-1437-43D7-BCF3-86156D4C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3708F-CC9D-41EE-A993-A7D7BA96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132783-3E28-4D12-9B3C-5639AB0A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EA5EA25-7FB6-440F-98C3-65B9510AA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15" y="1012054"/>
            <a:ext cx="589698" cy="5896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D9F6A5-2551-41D3-84E8-2FDF7A8757CD}"/>
              </a:ext>
            </a:extLst>
          </p:cNvPr>
          <p:cNvSpPr txBox="1"/>
          <p:nvPr/>
        </p:nvSpPr>
        <p:spPr>
          <a:xfrm>
            <a:off x="2820141" y="1012055"/>
            <a:ext cx="7630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two Boolean inputs, </a:t>
            </a:r>
            <a:r>
              <a:rPr lang="en-US" sz="2400" i="1" dirty="0"/>
              <a:t>a </a:t>
            </a:r>
            <a:r>
              <a:rPr lang="en-US" sz="2400" dirty="0"/>
              <a:t>and </a:t>
            </a:r>
            <a:r>
              <a:rPr lang="en-US" sz="2400" i="1" dirty="0"/>
              <a:t>b</a:t>
            </a:r>
            <a:r>
              <a:rPr lang="en-US" sz="2400" dirty="0"/>
              <a:t>, can you implement</a:t>
            </a:r>
            <a:br>
              <a:rPr lang="en-US" sz="2400" dirty="0"/>
            </a:br>
            <a:r>
              <a:rPr lang="en-US" sz="2400" dirty="0"/>
              <a:t>the XOR function.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6B37B-7F48-4C71-BE03-E1C5CF1DB694}"/>
              </a:ext>
            </a:extLst>
          </p:cNvPr>
          <p:cNvSpPr txBox="1"/>
          <p:nvPr/>
        </p:nvSpPr>
        <p:spPr>
          <a:xfrm>
            <a:off x="2276364" y="2086252"/>
            <a:ext cx="837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This is a nonlinear function. No linear combination of inputs can produce</a:t>
            </a:r>
          </a:p>
          <a:p>
            <a:r>
              <a:rPr lang="en-US" sz="2000" dirty="0"/>
              <a:t>the output of the XOR function.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9C7EE3-F4D7-4B23-AD93-B50CA336F0E4}"/>
              </a:ext>
            </a:extLst>
          </p:cNvPr>
          <p:cNvSpPr txBox="1"/>
          <p:nvPr/>
        </p:nvSpPr>
        <p:spPr>
          <a:xfrm>
            <a:off x="1715184" y="3198168"/>
            <a:ext cx="1476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1708C"/>
                </a:solidFill>
                <a:latin typeface="Comic Sans MS" panose="030F0702030302020204" pitchFamily="66" charset="0"/>
              </a:rPr>
              <a:t>Insights:</a:t>
            </a:r>
            <a:endParaRPr lang="en-US" dirty="0">
              <a:solidFill>
                <a:srgbClr val="01708C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31D925-96CF-4F0B-96DE-119AA0B1C24F}"/>
              </a:ext>
            </a:extLst>
          </p:cNvPr>
          <p:cNvSpPr txBox="1"/>
          <p:nvPr/>
        </p:nvSpPr>
        <p:spPr>
          <a:xfrm>
            <a:off x="3110057" y="3561662"/>
            <a:ext cx="534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(a-b) is the correct output when a=b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Otherwise |a-b| is the correct output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0D3BA11-D0EE-4F16-BE9C-A2DD1E93D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829" y="4754200"/>
            <a:ext cx="589698" cy="5896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559C3F-7AA3-431A-883B-E4A4530B0346}"/>
              </a:ext>
            </a:extLst>
          </p:cNvPr>
          <p:cNvSpPr txBox="1"/>
          <p:nvPr/>
        </p:nvSpPr>
        <p:spPr>
          <a:xfrm>
            <a:off x="2728780" y="4764273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do we compute |x|?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198258-4426-451E-B9DD-C66565763022}"/>
              </a:ext>
            </a:extLst>
          </p:cNvPr>
          <p:cNvSpPr txBox="1"/>
          <p:nvPr/>
        </p:nvSpPr>
        <p:spPr>
          <a:xfrm>
            <a:off x="1578658" y="5483993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Answer: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91C82B-309E-4EB9-9A42-05868D507B23}"/>
              </a:ext>
            </a:extLst>
          </p:cNvPr>
          <p:cNvSpPr txBox="1"/>
          <p:nvPr/>
        </p:nvSpPr>
        <p:spPr>
          <a:xfrm>
            <a:off x="3110056" y="5483992"/>
            <a:ext cx="42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ReLU</a:t>
            </a:r>
            <a:r>
              <a:rPr lang="en-US" sz="2400" dirty="0"/>
              <a:t>(x) + </a:t>
            </a:r>
            <a:r>
              <a:rPr lang="en-US" sz="2400" dirty="0" err="1"/>
              <a:t>ReLU</a:t>
            </a:r>
            <a:r>
              <a:rPr lang="en-US" sz="2400" dirty="0"/>
              <a:t> (-x)</a:t>
            </a:r>
          </a:p>
        </p:txBody>
      </p:sp>
    </p:spTree>
    <p:extLst>
      <p:ext uri="{BB962C8B-B14F-4D97-AF65-F5344CB8AC3E}">
        <p14:creationId xmlns:p14="http://schemas.microsoft.com/office/powerpoint/2010/main" val="78140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182F-F9B5-4B35-8349-22F1D2D3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78DC6-7055-43A0-92BD-D5AD187AB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DE16A-7658-4790-B6ED-131B77BC1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663E45D-3B83-4162-A123-D34667429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8781" y="1049829"/>
            <a:ext cx="6417333" cy="4758343"/>
          </a:xfr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F2CDE66A-29FC-46EE-99F5-C165715548D9}"/>
              </a:ext>
            </a:extLst>
          </p:cNvPr>
          <p:cNvSpPr/>
          <p:nvPr/>
        </p:nvSpPr>
        <p:spPr>
          <a:xfrm>
            <a:off x="2225337" y="985421"/>
            <a:ext cx="2494625" cy="648070"/>
          </a:xfrm>
          <a:prstGeom prst="wedgeRoundRectCallout">
            <a:avLst>
              <a:gd name="adj1" fmla="val -18342"/>
              <a:gd name="adj2" fmla="val 73459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Truth table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5B9AD8-4E3D-4ED9-A260-027848A6D84C}"/>
              </a:ext>
            </a:extLst>
          </p:cNvPr>
          <p:cNvSpPr/>
          <p:nvPr/>
        </p:nvSpPr>
        <p:spPr>
          <a:xfrm>
            <a:off x="8103721" y="1872788"/>
            <a:ext cx="2494625" cy="648070"/>
          </a:xfrm>
          <a:prstGeom prst="wedgeRoundRectCallout">
            <a:avLst>
              <a:gd name="adj1" fmla="val -52150"/>
              <a:gd name="adj2" fmla="val 80308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- b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EC22A5E4-8279-4DE3-BA5D-8A3EB333527F}"/>
              </a:ext>
            </a:extLst>
          </p:cNvPr>
          <p:cNvSpPr/>
          <p:nvPr/>
        </p:nvSpPr>
        <p:spPr>
          <a:xfrm>
            <a:off x="5805884" y="5727177"/>
            <a:ext cx="2494625" cy="648070"/>
          </a:xfrm>
          <a:prstGeom prst="wedgeRoundRectCallout">
            <a:avLst>
              <a:gd name="adj1" fmla="val -37559"/>
              <a:gd name="adj2" fmla="val -81336"/>
              <a:gd name="adj3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nonlinear layer is essential</a:t>
            </a:r>
          </a:p>
        </p:txBody>
      </p:sp>
    </p:spTree>
    <p:extLst>
      <p:ext uri="{BB962C8B-B14F-4D97-AF65-F5344CB8AC3E}">
        <p14:creationId xmlns:p14="http://schemas.microsoft.com/office/powerpoint/2010/main" val="3917767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B834-E431-4F6E-9A66-C27A7149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DE5F6-605C-48C3-921C-DE1387C1F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916" y="2291777"/>
            <a:ext cx="904808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was necessary to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sandwich</a:t>
            </a:r>
            <a:r>
              <a:rPr lang="en-US" sz="2400" dirty="0"/>
              <a:t> a nonlinear layer between two linear layers.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Two consecutive linear layers are </a:t>
            </a:r>
            <a:r>
              <a:rPr lang="en-US" sz="2400" dirty="0">
                <a:solidFill>
                  <a:srgbClr val="00B050"/>
                </a:solidFill>
              </a:rPr>
              <a:t>equivalent</a:t>
            </a:r>
            <a:r>
              <a:rPr lang="en-US" sz="2400" dirty="0"/>
              <a:t> to a single linear layer.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an </a:t>
            </a:r>
            <a:r>
              <a:rPr lang="en-US" sz="2400" dirty="0">
                <a:solidFill>
                  <a:srgbClr val="00B050"/>
                </a:solidFill>
              </a:rPr>
              <a:t>example</a:t>
            </a:r>
            <a:r>
              <a:rPr lang="en-US" sz="2400" dirty="0"/>
              <a:t> of a neural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can on these lines create a </a:t>
            </a:r>
            <a:r>
              <a:rPr lang="en-US" sz="2400" dirty="0">
                <a:solidFill>
                  <a:srgbClr val="7030A0"/>
                </a:solidFill>
              </a:rPr>
              <a:t>deep neural network </a:t>
            </a:r>
            <a:r>
              <a:rPr lang="en-US" sz="2400" dirty="0"/>
              <a:t>with a large number of layers and </a:t>
            </a:r>
            <a:r>
              <a:rPr lang="en-US" sz="2400" dirty="0">
                <a:solidFill>
                  <a:srgbClr val="0070C0"/>
                </a:solidFill>
              </a:rPr>
              <a:t>parameters</a:t>
            </a:r>
            <a:r>
              <a:rPr lang="en-US" sz="2400" dirty="0"/>
              <a:t> per 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Parameter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weights and biases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A8858-0873-4DC6-BB1C-91D4E3A8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D3DA3-29CA-47DA-9420-305F1E19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C2CBB8-21C9-4690-BD92-ADBAD3EF4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800" y="-548644"/>
            <a:ext cx="3291847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36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EF9CB-06E5-4359-A716-EE3BBB6A3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 the Idea: Deep Neural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5DFE7-9285-4D5E-9636-0E60D243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270" y="3651092"/>
            <a:ext cx="7826970" cy="167925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This is an </a:t>
            </a:r>
            <a:r>
              <a:rPr lang="en-US" dirty="0">
                <a:solidFill>
                  <a:srgbClr val="0070C0"/>
                </a:solidFill>
              </a:rPr>
              <a:t>example</a:t>
            </a:r>
            <a:r>
              <a:rPr lang="en-US" dirty="0"/>
              <a:t> of a feed-forward neural network   </a:t>
            </a:r>
          </a:p>
          <a:p>
            <a:pPr marL="457200" indent="-457200">
              <a:buAutoNum type="arabicPeriod"/>
            </a:pPr>
            <a:r>
              <a:rPr lang="en-US" dirty="0"/>
              <a:t>One layer </a:t>
            </a:r>
            <a:r>
              <a:rPr lang="en-US" dirty="0">
                <a:solidFill>
                  <a:srgbClr val="00B050"/>
                </a:solidFill>
              </a:rPr>
              <a:t>feeds</a:t>
            </a:r>
            <a:r>
              <a:rPr lang="en-US" dirty="0"/>
              <a:t> intermediate results to the one in </a:t>
            </a:r>
            <a:r>
              <a:rPr lang="en-US" dirty="0">
                <a:solidFill>
                  <a:srgbClr val="720F11"/>
                </a:solidFill>
              </a:rPr>
              <a:t>front</a:t>
            </a:r>
            <a:r>
              <a:rPr lang="en-US" dirty="0"/>
              <a:t> of it </a:t>
            </a:r>
          </a:p>
          <a:p>
            <a:pPr marL="457200" indent="-457200">
              <a:buAutoNum type="arabicPeriod"/>
            </a:pPr>
            <a:r>
              <a:rPr lang="en-US" dirty="0"/>
              <a:t>We can </a:t>
            </a:r>
            <a:r>
              <a:rPr lang="en-US" dirty="0">
                <a:solidFill>
                  <a:srgbClr val="FF0000"/>
                </a:solidFill>
              </a:rPr>
              <a:t>hundreds</a:t>
            </a:r>
            <a:r>
              <a:rPr lang="en-US" dirty="0"/>
              <a:t> of such layers: linear and nonlinear</a:t>
            </a:r>
          </a:p>
          <a:p>
            <a:pPr marL="457200" indent="-457200">
              <a:buAutoNum type="arabicPeriod"/>
            </a:pPr>
            <a:r>
              <a:rPr lang="en-US" dirty="0"/>
              <a:t>We can also add </a:t>
            </a:r>
            <a:r>
              <a:rPr lang="en-US" dirty="0">
                <a:solidFill>
                  <a:srgbClr val="7030A0"/>
                </a:solidFill>
              </a:rPr>
              <a:t>skip</a:t>
            </a:r>
            <a:r>
              <a:rPr lang="en-US" dirty="0"/>
              <a:t> connections and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back</a:t>
            </a:r>
            <a:r>
              <a:rPr lang="en-US" dirty="0"/>
              <a:t> edges 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4817F-5F6E-4865-9285-4C9E379A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B6B20-34AC-4B7A-9AFF-483C4B64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E3CA9-3EA0-4E6F-A171-8C84B0AB5A4C}"/>
              </a:ext>
            </a:extLst>
          </p:cNvPr>
          <p:cNvSpPr/>
          <p:nvPr/>
        </p:nvSpPr>
        <p:spPr>
          <a:xfrm>
            <a:off x="2860860" y="1349690"/>
            <a:ext cx="502100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80577E-4F64-41FB-8110-112A9D92BDEF}"/>
              </a:ext>
            </a:extLst>
          </p:cNvPr>
          <p:cNvSpPr/>
          <p:nvPr/>
        </p:nvSpPr>
        <p:spPr>
          <a:xfrm>
            <a:off x="3566160" y="1949132"/>
            <a:ext cx="502100" cy="4063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EF504E-98EC-436D-8614-8DA640C33B12}"/>
              </a:ext>
            </a:extLst>
          </p:cNvPr>
          <p:cNvSpPr/>
          <p:nvPr/>
        </p:nvSpPr>
        <p:spPr>
          <a:xfrm>
            <a:off x="4283260" y="1337940"/>
            <a:ext cx="502100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1C3B1C1-A9AF-4F1B-A3EF-E3FDE8F8936E}"/>
              </a:ext>
            </a:extLst>
          </p:cNvPr>
          <p:cNvSpPr/>
          <p:nvPr/>
        </p:nvSpPr>
        <p:spPr>
          <a:xfrm>
            <a:off x="5054110" y="1949132"/>
            <a:ext cx="502100" cy="4063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4465C3-EEE0-481E-A159-BD539FB37C30}"/>
              </a:ext>
            </a:extLst>
          </p:cNvPr>
          <p:cNvSpPr/>
          <p:nvPr/>
        </p:nvSpPr>
        <p:spPr>
          <a:xfrm>
            <a:off x="5756460" y="1349691"/>
            <a:ext cx="502100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2A0B4A4-F2BC-45B0-B162-ADDCC34CA903}"/>
              </a:ext>
            </a:extLst>
          </p:cNvPr>
          <p:cNvSpPr/>
          <p:nvPr/>
        </p:nvSpPr>
        <p:spPr>
          <a:xfrm>
            <a:off x="6664960" y="2164082"/>
            <a:ext cx="203200" cy="19144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302DB0-BD5C-4D7C-BD0D-06F38B06632C}"/>
              </a:ext>
            </a:extLst>
          </p:cNvPr>
          <p:cNvSpPr/>
          <p:nvPr/>
        </p:nvSpPr>
        <p:spPr>
          <a:xfrm>
            <a:off x="7128060" y="2152331"/>
            <a:ext cx="203200" cy="19144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BDBFEF-709F-4FB0-A5F5-AA9587AEB6E8}"/>
              </a:ext>
            </a:extLst>
          </p:cNvPr>
          <p:cNvSpPr/>
          <p:nvPr/>
        </p:nvSpPr>
        <p:spPr>
          <a:xfrm>
            <a:off x="7550520" y="2152331"/>
            <a:ext cx="203200" cy="191449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2EA404-1164-43F9-A7CE-2A620049D636}"/>
              </a:ext>
            </a:extLst>
          </p:cNvPr>
          <p:cNvSpPr/>
          <p:nvPr/>
        </p:nvSpPr>
        <p:spPr>
          <a:xfrm>
            <a:off x="8033940" y="1349690"/>
            <a:ext cx="502100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C3E53FB-3261-472C-ADA2-902F4EC6B0A2}"/>
              </a:ext>
            </a:extLst>
          </p:cNvPr>
          <p:cNvSpPr/>
          <p:nvPr/>
        </p:nvSpPr>
        <p:spPr>
          <a:xfrm>
            <a:off x="8804790" y="1960882"/>
            <a:ext cx="502100" cy="4063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73F0BF-2873-42C9-B038-66B99018204D}"/>
              </a:ext>
            </a:extLst>
          </p:cNvPr>
          <p:cNvSpPr/>
          <p:nvPr/>
        </p:nvSpPr>
        <p:spPr>
          <a:xfrm>
            <a:off x="9507140" y="1361441"/>
            <a:ext cx="502100" cy="172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92E2D2D-6229-40BE-9795-2851F1D3CE35}"/>
              </a:ext>
            </a:extLst>
          </p:cNvPr>
          <p:cNvSpPr/>
          <p:nvPr/>
        </p:nvSpPr>
        <p:spPr>
          <a:xfrm>
            <a:off x="1635760" y="2020249"/>
            <a:ext cx="1093020" cy="6705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Inputs</a:t>
            </a:r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3E96AC7-55D4-4F5B-A6E5-3144FEDEC8BA}"/>
              </a:ext>
            </a:extLst>
          </p:cNvPr>
          <p:cNvSpPr/>
          <p:nvPr/>
        </p:nvSpPr>
        <p:spPr>
          <a:xfrm>
            <a:off x="10164260" y="1949132"/>
            <a:ext cx="502100" cy="40639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4FA6-DB00-4EE8-880A-36936BF6C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Inferencing in a DNN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A4677-5628-402A-BDA7-13FCFC616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942809"/>
            <a:ext cx="8219213" cy="49785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modern </a:t>
            </a:r>
            <a:r>
              <a:rPr lang="en-US" dirty="0">
                <a:solidFill>
                  <a:srgbClr val="0070C0"/>
                </a:solidFill>
              </a:rPr>
              <a:t>deep neural network </a:t>
            </a:r>
            <a:r>
              <a:rPr lang="en-US" dirty="0"/>
              <a:t>can have hundreds of layers and millions of weights.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can be used for all kinds of things:</a:t>
            </a:r>
          </a:p>
          <a:p>
            <a:pPr marL="573088" lvl="1" indent="-342900"/>
            <a:r>
              <a:rPr lang="en-US" dirty="0"/>
              <a:t>Face detection, speech recognition, recommending movies and videos, finding credit card frauds,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dirty="0">
                <a:solidFill>
                  <a:srgbClr val="E21A23"/>
                </a:solidFill>
              </a:rPr>
              <a:t>train</a:t>
            </a:r>
            <a:r>
              <a:rPr lang="en-US" dirty="0"/>
              <a:t> such a neural network we need a large amount of </a:t>
            </a:r>
            <a:r>
              <a:rPr lang="en-US" dirty="0">
                <a:solidFill>
                  <a:schemeClr val="accent6"/>
                </a:solidFill>
              </a:rPr>
              <a:t>golden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data (input-output pairs)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>
                <a:solidFill>
                  <a:srgbClr val="00B050"/>
                </a:solidFill>
              </a:rPr>
              <a:t>backpropagation</a:t>
            </a:r>
            <a:r>
              <a:rPr lang="en-US" i="1" dirty="0"/>
              <a:t> </a:t>
            </a:r>
            <a:r>
              <a:rPr lang="en-US" dirty="0"/>
              <a:t>algorithm is used to train neural networks</a:t>
            </a:r>
          </a:p>
          <a:p>
            <a:pPr marL="573088" lvl="1" indent="-342900"/>
            <a:r>
              <a:rPr lang="en-US" dirty="0">
                <a:solidFill>
                  <a:srgbClr val="01708C"/>
                </a:solidFill>
                <a:latin typeface="Comic Sans MS" panose="030F0702030302020204" pitchFamily="66" charset="0"/>
              </a:rPr>
              <a:t>Key idea</a:t>
            </a:r>
            <a:r>
              <a:rPr lang="en-US" dirty="0"/>
              <a:t>: Try to </a:t>
            </a:r>
            <a:r>
              <a:rPr lang="en-US" dirty="0">
                <a:solidFill>
                  <a:srgbClr val="7030A0"/>
                </a:solidFill>
              </a:rPr>
              <a:t>adjust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weights</a:t>
            </a:r>
            <a:r>
              <a:rPr lang="en-US" dirty="0"/>
              <a:t> such that the </a:t>
            </a:r>
            <a:r>
              <a:rPr lang="en-US" dirty="0">
                <a:solidFill>
                  <a:srgbClr val="00B050"/>
                </a:solidFill>
              </a:rPr>
              <a:t>output</a:t>
            </a:r>
            <a:r>
              <a:rPr lang="en-US" dirty="0"/>
              <a:t> of the neural network is as close to the </a:t>
            </a:r>
            <a:r>
              <a:rPr lang="en-US" dirty="0">
                <a:solidFill>
                  <a:srgbClr val="E21A23"/>
                </a:solidFill>
              </a:rPr>
              <a:t>test</a:t>
            </a:r>
            <a:r>
              <a:rPr lang="en-US" dirty="0"/>
              <a:t> output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7030A0"/>
                </a:solidFill>
                <a:latin typeface="Comic Sans MS" panose="030F0702030302020204" pitchFamily="66" charset="0"/>
              </a:rPr>
              <a:t>key operation </a:t>
            </a:r>
            <a:r>
              <a:rPr lang="en-US" dirty="0"/>
              <a:t>that is implemented in hardware is </a:t>
            </a:r>
            <a:r>
              <a:rPr lang="en-US" dirty="0">
                <a:solidFill>
                  <a:srgbClr val="7030A0"/>
                </a:solidFill>
              </a:rPr>
              <a:t>inferencing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Given an input, </a:t>
            </a:r>
            <a:r>
              <a:rPr lang="en-US" dirty="0">
                <a:solidFill>
                  <a:srgbClr val="01708C"/>
                </a:solidFill>
              </a:rPr>
              <a:t>compute</a:t>
            </a:r>
            <a:r>
              <a:rPr lang="en-US" dirty="0">
                <a:solidFill>
                  <a:schemeClr val="tx1"/>
                </a:solidFill>
              </a:rPr>
              <a:t> the output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429D53-F9CC-4589-A8B6-3C4447E1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B9503-F089-4317-9878-82564AAE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45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BFDD-68BC-4635-B5D2-6976B6DF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neural networks “hot” now?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3471-3419-4FAC-9B48-37763D63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D40F42-30E6-4A5A-BF79-6C011A39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7F8010-BFB0-42D5-9122-332DE678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154" y="-456051"/>
            <a:ext cx="3291847" cy="329184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7448DFD-49A3-413E-A7B9-30ED557F0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183702" cy="47300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basic mathematics was developed</a:t>
            </a:r>
            <a:br>
              <a:rPr lang="en-US" dirty="0"/>
            </a:br>
            <a:r>
              <a:rPr lang="en-US" dirty="0"/>
              <a:t>at least two decades ago.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 did they catch traction after 2016?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Reason:</a:t>
            </a:r>
          </a:p>
          <a:p>
            <a:pPr marL="573088" lvl="1" indent="-342900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hardware</a:t>
            </a:r>
            <a:r>
              <a:rPr lang="en-US" dirty="0"/>
              <a:t> did not exist to process such large neural networks</a:t>
            </a:r>
          </a:p>
          <a:p>
            <a:pPr marL="573088" lvl="1" indent="-342900"/>
            <a:r>
              <a:rPr lang="en-US" dirty="0"/>
              <a:t>There were no </a:t>
            </a:r>
            <a:r>
              <a:rPr lang="en-US" dirty="0">
                <a:solidFill>
                  <a:srgbClr val="C00000"/>
                </a:solidFill>
              </a:rPr>
              <a:t>GPUs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fast FPGA boards</a:t>
            </a:r>
            <a:r>
              <a:rPr lang="en-US" dirty="0"/>
              <a:t>, and such affordable HPC (high-performance computing) </a:t>
            </a:r>
            <a:r>
              <a:rPr lang="en-US" dirty="0">
                <a:solidFill>
                  <a:srgbClr val="00B050"/>
                </a:solidFill>
              </a:rPr>
              <a:t>facilities</a:t>
            </a:r>
            <a:r>
              <a:rPr lang="en-US" dirty="0"/>
              <a:t> 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On-chip memory and off-chip storage space were </a:t>
            </a:r>
            <a:r>
              <a:rPr lang="en-US" dirty="0">
                <a:solidFill>
                  <a:srgbClr val="625D9C"/>
                </a:solidFill>
              </a:rPr>
              <a:t>limited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Large </a:t>
            </a:r>
            <a:r>
              <a:rPr lang="en-US" dirty="0">
                <a:solidFill>
                  <a:srgbClr val="7030A0"/>
                </a:solidFill>
              </a:rPr>
              <a:t>datasets</a:t>
            </a:r>
            <a:r>
              <a:rPr lang="en-US" dirty="0">
                <a:solidFill>
                  <a:schemeClr val="tx1"/>
                </a:solidFill>
              </a:rPr>
              <a:t> for training such neural networks did not exist. Cloud computing had to come first to create the </a:t>
            </a:r>
            <a:r>
              <a:rPr lang="en-US" dirty="0">
                <a:solidFill>
                  <a:srgbClr val="00B050"/>
                </a:solidFill>
              </a:rPr>
              <a:t>data</a:t>
            </a:r>
            <a:r>
              <a:rPr lang="en-US" dirty="0">
                <a:solidFill>
                  <a:schemeClr val="tx1"/>
                </a:solidFill>
              </a:rPr>
              <a:t> and the </a:t>
            </a:r>
            <a:r>
              <a:rPr lang="en-US" dirty="0">
                <a:solidFill>
                  <a:srgbClr val="692146"/>
                </a:solidFill>
              </a:rPr>
              <a:t>market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Finally, there was no </a:t>
            </a:r>
            <a:r>
              <a:rPr lang="en-US" dirty="0">
                <a:solidFill>
                  <a:srgbClr val="E21A23"/>
                </a:solidFill>
              </a:rPr>
              <a:t>market</a:t>
            </a:r>
            <a:r>
              <a:rPr lang="en-US" dirty="0">
                <a:solidFill>
                  <a:schemeClr val="tx1"/>
                </a:solidFill>
              </a:rPr>
              <a:t> need</a:t>
            </a:r>
          </a:p>
        </p:txBody>
      </p:sp>
    </p:spTree>
    <p:extLst>
      <p:ext uri="{BB962C8B-B14F-4D97-AF65-F5344CB8AC3E}">
        <p14:creationId xmlns:p14="http://schemas.microsoft.com/office/powerpoint/2010/main" val="1130928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F8EA6E-C3EA-4249-B357-C771A82D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D53A8-CD93-48D9-87A6-422AAC97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0CE731-D723-4141-98B4-4D1DB8BA1238}"/>
              </a:ext>
            </a:extLst>
          </p:cNvPr>
          <p:cNvSpPr/>
          <p:nvPr/>
        </p:nvSpPr>
        <p:spPr>
          <a:xfrm>
            <a:off x="3563344" y="2062480"/>
            <a:ext cx="5175273" cy="2590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/>
              <a:t>CNNs</a:t>
            </a:r>
          </a:p>
        </p:txBody>
      </p:sp>
    </p:spTree>
    <p:extLst>
      <p:ext uri="{BB962C8B-B14F-4D97-AF65-F5344CB8AC3E}">
        <p14:creationId xmlns:p14="http://schemas.microsoft.com/office/powerpoint/2010/main" val="91625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130809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86A73-88B4-4E7A-8F91-A3CC98E23123}"/>
              </a:ext>
            </a:extLst>
          </p:cNvPr>
          <p:cNvSpPr/>
          <p:nvPr/>
        </p:nvSpPr>
        <p:spPr>
          <a:xfrm>
            <a:off x="8428384" y="3677576"/>
            <a:ext cx="2107095" cy="109728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veat" panose="00000500000000000000" pitchFamily="2" charset="0"/>
              </a:rPr>
              <a:t>Chapters 6 and 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296E-25AB-4961-AA19-DA39DAB30215}"/>
              </a:ext>
            </a:extLst>
          </p:cNvPr>
          <p:cNvSpPr txBox="1"/>
          <p:nvPr/>
        </p:nvSpPr>
        <p:spPr>
          <a:xfrm>
            <a:off x="2327738" y="5592593"/>
            <a:ext cx="886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presentations uses various images licensed under the CC-SA licenses</a:t>
            </a:r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569F-0827-4CFE-A1F1-962FD371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Networks: CNNs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008B-6117-4BDD-BFEB-5EEFDDA9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816" y="904240"/>
            <a:ext cx="8503299" cy="3810000"/>
          </a:xfrm>
        </p:spPr>
        <p:txBody>
          <a:bodyPr/>
          <a:lstStyle/>
          <a:p>
            <a:r>
              <a:rPr lang="en-US" sz="2400" dirty="0">
                <a:solidFill>
                  <a:srgbClr val="01708C"/>
                </a:solidFill>
                <a:latin typeface="Comic Sans MS" panose="030F0702030302020204" pitchFamily="66" charset="0"/>
              </a:rPr>
              <a:t>Basic Terminology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Input feature map or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ifmap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to a functional unit (FU) in a </a:t>
            </a:r>
            <a:r>
              <a:rPr lang="en-US" sz="2400" dirty="0">
                <a:solidFill>
                  <a:srgbClr val="9F2241"/>
                </a:solidFill>
                <a:latin typeface="+mj-lt"/>
              </a:rPr>
              <a:t>layer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 Typically, a 2D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matrix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Output feature map or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ofmap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of a functional unit.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 layer has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multiple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functional units. Each functional unit takes several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ifmaps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as </a:t>
            </a:r>
            <a:r>
              <a:rPr lang="en-US" sz="2400" dirty="0">
                <a:solidFill>
                  <a:srgbClr val="00B050"/>
                </a:solidFill>
                <a:latin typeface="+mj-lt"/>
              </a:rPr>
              <a:t>input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and generates an </a:t>
            </a:r>
            <a:r>
              <a:rPr lang="en-US" sz="2400" dirty="0">
                <a:solidFill>
                  <a:schemeClr val="accent1"/>
                </a:solidFill>
                <a:latin typeface="+mj-lt"/>
              </a:rPr>
              <a:t>output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ofmap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Typically, a 2D matrix.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Each entry of the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ifmap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ofmap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is called a </a:t>
            </a:r>
            <a:r>
              <a:rPr lang="en-US" sz="2400" i="1" dirty="0">
                <a:solidFill>
                  <a:srgbClr val="0070C0"/>
                </a:solidFill>
                <a:latin typeface="+mj-lt"/>
              </a:rPr>
              <a:t>pixel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80445-09BB-4025-B613-2DB3BF645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3E910-1A1D-4A9E-B5FA-40D805D5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E315D28-C3D7-4F2C-A916-032631C15055}"/>
              </a:ext>
            </a:extLst>
          </p:cNvPr>
          <p:cNvSpPr/>
          <p:nvPr/>
        </p:nvSpPr>
        <p:spPr>
          <a:xfrm>
            <a:off x="4958277" y="5077144"/>
            <a:ext cx="2275446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EA0EDC-A15D-4E58-A65A-E5753CCF1864}"/>
              </a:ext>
            </a:extLst>
          </p:cNvPr>
          <p:cNvCxnSpPr/>
          <p:nvPr/>
        </p:nvCxnSpPr>
        <p:spPr>
          <a:xfrm>
            <a:off x="4033521" y="4846320"/>
            <a:ext cx="924757" cy="599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514E60-D1EC-499F-A7A5-724244C587C0}"/>
              </a:ext>
            </a:extLst>
          </p:cNvPr>
          <p:cNvCxnSpPr>
            <a:cxnSpLocks/>
          </p:cNvCxnSpPr>
          <p:nvPr/>
        </p:nvCxnSpPr>
        <p:spPr>
          <a:xfrm>
            <a:off x="4033520" y="5610544"/>
            <a:ext cx="9247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40071C-67BD-47D6-9590-A01077BA43CF}"/>
              </a:ext>
            </a:extLst>
          </p:cNvPr>
          <p:cNvCxnSpPr>
            <a:cxnSpLocks/>
          </p:cNvCxnSpPr>
          <p:nvPr/>
        </p:nvCxnSpPr>
        <p:spPr>
          <a:xfrm flipV="1">
            <a:off x="4104640" y="5877560"/>
            <a:ext cx="853636" cy="360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Brace 12">
            <a:extLst>
              <a:ext uri="{FF2B5EF4-FFF2-40B4-BE49-F238E27FC236}">
                <a16:creationId xmlns:a16="http://schemas.microsoft.com/office/drawing/2014/main" id="{021325BB-3B5C-43CC-AF3A-3AE27CF1980B}"/>
              </a:ext>
            </a:extLst>
          </p:cNvPr>
          <p:cNvSpPr/>
          <p:nvPr/>
        </p:nvSpPr>
        <p:spPr>
          <a:xfrm>
            <a:off x="3642360" y="4762501"/>
            <a:ext cx="284480" cy="1557013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1D38F3-D240-48DF-BBF7-CEE4943AA08A}"/>
              </a:ext>
            </a:extLst>
          </p:cNvPr>
          <p:cNvSpPr txBox="1"/>
          <p:nvPr/>
        </p:nvSpPr>
        <p:spPr>
          <a:xfrm>
            <a:off x="2728781" y="527304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ifmaps</a:t>
            </a:r>
            <a:endParaRPr lang="en-US" sz="2000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1DFE20-C0F6-4C98-83EB-A9308E2826B9}"/>
              </a:ext>
            </a:extLst>
          </p:cNvPr>
          <p:cNvCxnSpPr>
            <a:cxnSpLocks/>
          </p:cNvCxnSpPr>
          <p:nvPr/>
        </p:nvCxnSpPr>
        <p:spPr>
          <a:xfrm>
            <a:off x="7228350" y="5622928"/>
            <a:ext cx="12450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173394D-22CB-4665-AC82-465FDFE4DB98}"/>
              </a:ext>
            </a:extLst>
          </p:cNvPr>
          <p:cNvSpPr txBox="1"/>
          <p:nvPr/>
        </p:nvSpPr>
        <p:spPr>
          <a:xfrm>
            <a:off x="8523540" y="5416971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ofmap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7984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A43B0-06CE-47E9-8E56-3270061E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93D65-F2A9-4A45-87A4-8B8D053B6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1178560"/>
            <a:ext cx="8609831" cy="4934209"/>
          </a:xfrm>
        </p:spPr>
        <p:txBody>
          <a:bodyPr/>
          <a:lstStyle/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Nonlinear layers: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Pooling</a:t>
            </a:r>
            <a:r>
              <a:rPr lang="en-US" sz="2400" dirty="0">
                <a:solidFill>
                  <a:schemeClr val="tx1"/>
                </a:solidFill>
              </a:rPr>
              <a:t> layers: </a:t>
            </a:r>
            <a:r>
              <a:rPr lang="en-US" sz="2400" dirty="0">
                <a:solidFill>
                  <a:srgbClr val="0070C0"/>
                </a:solidFill>
              </a:rPr>
              <a:t>Divide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i="1" dirty="0" err="1">
                <a:solidFill>
                  <a:schemeClr val="tx1"/>
                </a:solidFill>
              </a:rPr>
              <a:t>ifmap</a:t>
            </a:r>
            <a:r>
              <a:rPr lang="en-US" sz="2400" dirty="0">
                <a:solidFill>
                  <a:schemeClr val="tx1"/>
                </a:solidFill>
              </a:rPr>
              <a:t> into groups of K×K pixels.</a:t>
            </a:r>
          </a:p>
          <a:p>
            <a:pPr marL="573088" lvl="1" indent="-342900"/>
            <a:r>
              <a:rPr lang="en-US" sz="2400" dirty="0">
                <a:solidFill>
                  <a:srgbClr val="00B050"/>
                </a:solidFill>
              </a:rPr>
              <a:t>Compute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dirty="0">
                <a:solidFill>
                  <a:srgbClr val="E21A23"/>
                </a:solidFill>
              </a:rPr>
              <a:t>maximum</a:t>
            </a:r>
            <a:r>
              <a:rPr lang="en-US" sz="2400" dirty="0">
                <a:solidFill>
                  <a:schemeClr val="tx1"/>
                </a:solidFill>
              </a:rPr>
              <a:t> value of each group [</a:t>
            </a:r>
            <a:r>
              <a:rPr lang="en-US" sz="2400" dirty="0">
                <a:solidFill>
                  <a:schemeClr val="accent5"/>
                </a:solidFill>
              </a:rPr>
              <a:t>Max pooling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</a:rPr>
              <a:t>Set the corresponding </a:t>
            </a:r>
            <a:r>
              <a:rPr lang="en-US" sz="2400" dirty="0">
                <a:solidFill>
                  <a:srgbClr val="0070C0"/>
                </a:solidFill>
              </a:rPr>
              <a:t>pixel</a:t>
            </a:r>
            <a:r>
              <a:rPr lang="en-US" sz="2400" dirty="0">
                <a:solidFill>
                  <a:schemeClr val="tx1"/>
                </a:solidFill>
              </a:rPr>
              <a:t> in the </a:t>
            </a:r>
            <a:r>
              <a:rPr lang="en-US" sz="2400" i="1" dirty="0" err="1">
                <a:solidFill>
                  <a:schemeClr val="tx1"/>
                </a:solidFill>
              </a:rPr>
              <a:t>ofmap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with the maximum value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</a:rPr>
              <a:t>Alternatively, we can </a:t>
            </a:r>
            <a:r>
              <a:rPr lang="en-US" sz="2400" dirty="0">
                <a:solidFill>
                  <a:srgbClr val="0070C0"/>
                </a:solidFill>
              </a:rPr>
              <a:t>compute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dirty="0">
                <a:solidFill>
                  <a:srgbClr val="692146"/>
                </a:solidFill>
              </a:rPr>
              <a:t>mean</a:t>
            </a:r>
            <a:r>
              <a:rPr lang="en-US" sz="2400" dirty="0">
                <a:solidFill>
                  <a:schemeClr val="tx1"/>
                </a:solidFill>
              </a:rPr>
              <a:t> value [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Average</a:t>
            </a:r>
            <a:r>
              <a:rPr lang="en-US" sz="2400" dirty="0">
                <a:solidFill>
                  <a:schemeClr val="tx1"/>
                </a:solidFill>
              </a:rPr>
              <a:t> pooling]</a:t>
            </a:r>
          </a:p>
          <a:p>
            <a:pPr marL="573088" lvl="1" indent="-342900"/>
            <a:r>
              <a:rPr lang="en-US" sz="2400" dirty="0">
                <a:solidFill>
                  <a:srgbClr val="E21A23"/>
                </a:solidFill>
              </a:rPr>
              <a:t>Advantage</a:t>
            </a:r>
            <a:r>
              <a:rPr lang="en-US" sz="2400" dirty="0">
                <a:solidFill>
                  <a:schemeClr val="tx1"/>
                </a:solidFill>
              </a:rPr>
              <a:t>: Corrects for small </a:t>
            </a:r>
            <a:r>
              <a:rPr lang="en-US" sz="2400" dirty="0">
                <a:solidFill>
                  <a:srgbClr val="625D9C"/>
                </a:solidFill>
              </a:rPr>
              <a:t>shifts</a:t>
            </a:r>
            <a:r>
              <a:rPr lang="en-US" sz="2400" dirty="0">
                <a:solidFill>
                  <a:schemeClr val="tx1"/>
                </a:solidFill>
              </a:rPr>
              <a:t> in the image.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70C0"/>
                </a:solidFill>
              </a:rPr>
              <a:t>ReLU</a:t>
            </a:r>
            <a:r>
              <a:rPr lang="en-US" sz="2400" dirty="0">
                <a:solidFill>
                  <a:schemeClr val="tx1"/>
                </a:solidFill>
              </a:rPr>
              <a:t> layers: </a:t>
            </a:r>
            <a:r>
              <a:rPr lang="en-US" sz="2400" dirty="0">
                <a:solidFill>
                  <a:srgbClr val="0070C0"/>
                </a:solidFill>
              </a:rPr>
              <a:t>Compute</a:t>
            </a:r>
            <a:r>
              <a:rPr lang="en-US" sz="2400" dirty="0">
                <a:solidFill>
                  <a:schemeClr val="tx1"/>
                </a:solidFill>
              </a:rPr>
              <a:t> the </a:t>
            </a:r>
            <a:r>
              <a:rPr lang="en-US" sz="2400" dirty="0" err="1">
                <a:solidFill>
                  <a:schemeClr val="tx1"/>
                </a:solidFill>
              </a:rPr>
              <a:t>ReLU</a:t>
            </a:r>
            <a:r>
              <a:rPr lang="en-US" sz="2400" dirty="0">
                <a:solidFill>
                  <a:schemeClr val="tx1"/>
                </a:solidFill>
              </a:rPr>
              <a:t> function for each pixel. 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</a:rPr>
              <a:t>Provide a degree of </a:t>
            </a:r>
            <a:r>
              <a:rPr lang="en-US" sz="2400" dirty="0">
                <a:solidFill>
                  <a:srgbClr val="625D9C"/>
                </a:solidFill>
              </a:rPr>
              <a:t>nonlinearity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B1CD0-19B3-4E22-ACA0-6E0BA5E0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C84E1A-A9AD-4B0E-B7FB-192891F4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7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9222B-C5E7-43B1-8392-D41DC002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Fully Connected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2CE41-8F7C-4AD3-A98C-6558B569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543" y="1411355"/>
            <a:ext cx="8103803" cy="3558170"/>
          </a:xfrm>
        </p:spPr>
        <p:txBody>
          <a:bodyPr/>
          <a:lstStyle/>
          <a:p>
            <a:r>
              <a:rPr lang="en-US" dirty="0"/>
              <a:t>The fully connected (FC) layer computes a </a:t>
            </a:r>
            <a:r>
              <a:rPr lang="en-US" dirty="0">
                <a:solidFill>
                  <a:srgbClr val="0070C0"/>
                </a:solidFill>
              </a:rPr>
              <a:t>linear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function</a:t>
            </a:r>
            <a:r>
              <a:rPr lang="en-US" dirty="0"/>
              <a:t> (mostly a dot product) over all the </a:t>
            </a:r>
            <a:r>
              <a:rPr lang="en-US" dirty="0">
                <a:solidFill>
                  <a:schemeClr val="accent5"/>
                </a:solidFill>
              </a:rPr>
              <a:t>pixels</a:t>
            </a:r>
            <a:r>
              <a:rPr lang="en-US" dirty="0"/>
              <a:t> in an </a:t>
            </a:r>
            <a:r>
              <a:rPr lang="en-US" i="1" dirty="0" err="1"/>
              <a:t>ifmap</a:t>
            </a:r>
            <a:r>
              <a:rPr lang="en-US" i="1" dirty="0"/>
              <a:t> </a:t>
            </a:r>
            <a:r>
              <a:rPr lang="en-US" dirty="0"/>
              <a:t>or a set of </a:t>
            </a:r>
            <a:r>
              <a:rPr lang="en-US" i="1" dirty="0" err="1"/>
              <a:t>ifmaps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Very </a:t>
            </a:r>
            <a:r>
              <a:rPr lang="en-US" dirty="0">
                <a:solidFill>
                  <a:srgbClr val="0070C0"/>
                </a:solidFill>
              </a:rPr>
              <a:t>expensive</a:t>
            </a:r>
            <a:r>
              <a:rPr lang="en-US" dirty="0"/>
              <a:t> in terms of computational requirements.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memory </a:t>
            </a:r>
            <a:r>
              <a:rPr lang="en-US" dirty="0">
                <a:solidFill>
                  <a:schemeClr val="accent1"/>
                </a:solidFill>
              </a:rPr>
              <a:t>requirement</a:t>
            </a:r>
            <a:r>
              <a:rPr lang="en-US" dirty="0"/>
              <a:t> because we need to </a:t>
            </a:r>
            <a:r>
              <a:rPr lang="en-US" dirty="0">
                <a:solidFill>
                  <a:srgbClr val="0070C0"/>
                </a:solidFill>
              </a:rPr>
              <a:t>store</a:t>
            </a:r>
            <a:r>
              <a:rPr lang="en-US" dirty="0"/>
              <a:t> 1000s/millions of weights.     #weights (w) = #inputs 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cannot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afford</a:t>
            </a:r>
            <a:r>
              <a:rPr lang="en-US" dirty="0"/>
              <a:t> many such layers (too much of time and energy)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FC layer is typically the </a:t>
            </a:r>
            <a:r>
              <a:rPr lang="en-US" dirty="0">
                <a:solidFill>
                  <a:srgbClr val="0070C0"/>
                </a:solidFill>
              </a:rPr>
              <a:t>last</a:t>
            </a:r>
            <a:r>
              <a:rPr lang="en-US" dirty="0"/>
              <a:t> layer in a CNN and we make it produce very few values (typically only the class label)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EFDD69-49E9-4CB1-8ED7-F782C1E4F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7DFA6-EF7B-430E-97FA-590F1029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4ECFB-B6EA-45D4-8AFF-5D2D103DC371}"/>
              </a:ext>
            </a:extLst>
          </p:cNvPr>
          <p:cNvSpPr/>
          <p:nvPr/>
        </p:nvSpPr>
        <p:spPr>
          <a:xfrm>
            <a:off x="4437079" y="4905066"/>
            <a:ext cx="2275446" cy="1066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FC layer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6FF9B2-92C0-4B0C-AC9F-C75AB06C09C3}"/>
              </a:ext>
            </a:extLst>
          </p:cNvPr>
          <p:cNvCxnSpPr/>
          <p:nvPr/>
        </p:nvCxnSpPr>
        <p:spPr>
          <a:xfrm>
            <a:off x="3512323" y="4674242"/>
            <a:ext cx="924757" cy="599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3FA6335-8F03-4097-A5B6-99A3ABEFB088}"/>
              </a:ext>
            </a:extLst>
          </p:cNvPr>
          <p:cNvCxnSpPr>
            <a:cxnSpLocks/>
          </p:cNvCxnSpPr>
          <p:nvPr/>
        </p:nvCxnSpPr>
        <p:spPr>
          <a:xfrm>
            <a:off x="3512322" y="5438466"/>
            <a:ext cx="9247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BBE30B-B5C4-4D76-A077-7482659C0E20}"/>
              </a:ext>
            </a:extLst>
          </p:cNvPr>
          <p:cNvCxnSpPr>
            <a:cxnSpLocks/>
          </p:cNvCxnSpPr>
          <p:nvPr/>
        </p:nvCxnSpPr>
        <p:spPr>
          <a:xfrm flipV="1">
            <a:off x="3583442" y="5705482"/>
            <a:ext cx="853636" cy="360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8DD38A6F-4906-4D34-8B96-15F85B66893E}"/>
              </a:ext>
            </a:extLst>
          </p:cNvPr>
          <p:cNvSpPr/>
          <p:nvPr/>
        </p:nvSpPr>
        <p:spPr>
          <a:xfrm>
            <a:off x="3121162" y="4590423"/>
            <a:ext cx="284480" cy="1557013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FDF57C-D013-4FAA-B965-3AA74F539E51}"/>
              </a:ext>
            </a:extLst>
          </p:cNvPr>
          <p:cNvSpPr txBox="1"/>
          <p:nvPr/>
        </p:nvSpPr>
        <p:spPr>
          <a:xfrm>
            <a:off x="2207583" y="5100962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ifmaps</a:t>
            </a:r>
            <a:endParaRPr lang="en-US" sz="20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C07B00-64A9-4392-8125-E1A3B88B626C}"/>
              </a:ext>
            </a:extLst>
          </p:cNvPr>
          <p:cNvCxnSpPr>
            <a:cxnSpLocks/>
          </p:cNvCxnSpPr>
          <p:nvPr/>
        </p:nvCxnSpPr>
        <p:spPr>
          <a:xfrm>
            <a:off x="6707152" y="5450850"/>
            <a:ext cx="12450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C4847DA-9C6F-4B3F-A295-4DD680686948}"/>
              </a:ext>
            </a:extLst>
          </p:cNvPr>
          <p:cNvSpPr txBox="1"/>
          <p:nvPr/>
        </p:nvSpPr>
        <p:spPr>
          <a:xfrm>
            <a:off x="8002341" y="5244893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single integer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92C0BE-F7F5-4A42-8755-ACDD1626C78F}"/>
              </a:ext>
            </a:extLst>
          </p:cNvPr>
          <p:cNvSpPr txBox="1"/>
          <p:nvPr/>
        </p:nvSpPr>
        <p:spPr>
          <a:xfrm>
            <a:off x="4137964" y="5992154"/>
            <a:ext cx="3616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Computes a </a:t>
            </a:r>
            <a:r>
              <a:rPr lang="en-US" sz="2000" dirty="0">
                <a:solidFill>
                  <a:srgbClr val="00B050"/>
                </a:solidFill>
              </a:rPr>
              <a:t>dot product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845EA5-D8EF-4DD4-8B94-F15769F340AB}"/>
              </a:ext>
            </a:extLst>
          </p:cNvPr>
          <p:cNvSpPr/>
          <p:nvPr/>
        </p:nvSpPr>
        <p:spPr>
          <a:xfrm>
            <a:off x="6458931" y="307689"/>
            <a:ext cx="3512498" cy="82296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w</a:t>
            </a:r>
            <a:r>
              <a:rPr lang="en-US" sz="3600" baseline="30000" dirty="0" err="1"/>
              <a:t>T</a:t>
            </a:r>
            <a:r>
              <a:rPr lang="en-US" sz="3600" dirty="0" err="1"/>
              <a:t>x</a:t>
            </a:r>
            <a:r>
              <a:rPr lang="en-US" sz="3600" dirty="0"/>
              <a:t> + b</a:t>
            </a:r>
          </a:p>
        </p:txBody>
      </p:sp>
    </p:spTree>
    <p:extLst>
      <p:ext uri="{BB962C8B-B14F-4D97-AF65-F5344CB8AC3E}">
        <p14:creationId xmlns:p14="http://schemas.microsoft.com/office/powerpoint/2010/main" val="211220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DA73-454E-4298-9874-72313360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9AC6B-BCE0-4C5E-A1CC-00B0E7E5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486496"/>
          </a:xfrm>
        </p:spPr>
        <p:txBody>
          <a:bodyPr/>
          <a:lstStyle/>
          <a:p>
            <a:r>
              <a:rPr lang="en-US" sz="2400" dirty="0"/>
              <a:t>This is the most important layer in a CNN.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008ED-69B5-4B82-9CBA-0F0EBD85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BB44A-0AB0-4344-BD72-EE53DB894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22ADE36-2F8C-4174-9F67-8F0AF6EE9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7" y="2043578"/>
            <a:ext cx="587785" cy="58778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1398DD-EAA7-4D0D-B87A-0482E6C32FE8}"/>
              </a:ext>
            </a:extLst>
          </p:cNvPr>
          <p:cNvSpPr txBox="1">
            <a:spLocks/>
          </p:cNvSpPr>
          <p:nvPr/>
        </p:nvSpPr>
        <p:spPr>
          <a:xfrm>
            <a:off x="2574553" y="2094221"/>
            <a:ext cx="6858000" cy="1075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cannot have </a:t>
            </a:r>
            <a:r>
              <a:rPr lang="en-US" sz="2400" dirty="0">
                <a:solidFill>
                  <a:srgbClr val="FF0000"/>
                </a:solidFill>
              </a:rPr>
              <a:t>many</a:t>
            </a:r>
            <a:r>
              <a:rPr lang="en-US" sz="2400" dirty="0"/>
              <a:t> FC layers. We need a </a:t>
            </a:r>
            <a:r>
              <a:rPr lang="en-US" sz="2400" dirty="0">
                <a:solidFill>
                  <a:srgbClr val="0070C0"/>
                </a:solidFill>
              </a:rPr>
              <a:t>computationally-efficient </a:t>
            </a:r>
            <a:r>
              <a:rPr lang="en-US" sz="2400" dirty="0"/>
              <a:t>approximation.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59DAB-0FA0-4E95-834D-DC598A31DC4E}"/>
              </a:ext>
            </a:extLst>
          </p:cNvPr>
          <p:cNvSpPr txBox="1"/>
          <p:nvPr/>
        </p:nvSpPr>
        <p:spPr>
          <a:xfrm>
            <a:off x="1621968" y="3035227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Solution: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BA2E0A-639A-4224-B5F3-B858BACABAEC}"/>
              </a:ext>
            </a:extLst>
          </p:cNvPr>
          <p:cNvSpPr txBox="1"/>
          <p:nvPr/>
        </p:nvSpPr>
        <p:spPr>
          <a:xfrm>
            <a:off x="3215033" y="3030902"/>
            <a:ext cx="615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 a small set of weights known as a </a:t>
            </a:r>
            <a:r>
              <a:rPr lang="en-US" sz="2400" dirty="0">
                <a:solidFill>
                  <a:srgbClr val="0070C0"/>
                </a:solidFill>
              </a:rPr>
              <a:t>filter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or a </a:t>
            </a:r>
            <a:r>
              <a:rPr lang="en-US" sz="2400" dirty="0">
                <a:solidFill>
                  <a:srgbClr val="0070C0"/>
                </a:solidFill>
              </a:rPr>
              <a:t>kernel</a:t>
            </a:r>
            <a:r>
              <a:rPr lang="en-US" sz="24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FF97B-4C7C-46AB-B61C-6377B39447A8}"/>
              </a:ext>
            </a:extLst>
          </p:cNvPr>
          <p:cNvSpPr txBox="1"/>
          <p:nvPr/>
        </p:nvSpPr>
        <p:spPr>
          <a:xfrm>
            <a:off x="2248422" y="4134681"/>
            <a:ext cx="8089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kernel is used to </a:t>
            </a:r>
            <a:r>
              <a:rPr lang="en-US" sz="2000" dirty="0">
                <a:solidFill>
                  <a:srgbClr val="9F2241"/>
                </a:solidFill>
              </a:rPr>
              <a:t>detect</a:t>
            </a:r>
            <a:r>
              <a:rPr lang="en-US" sz="2000" dirty="0"/>
              <a:t> a specific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we are trying to </a:t>
            </a:r>
            <a:r>
              <a:rPr lang="en-US" sz="2000" dirty="0">
                <a:solidFill>
                  <a:srgbClr val="FF0000"/>
                </a:solidFill>
              </a:rPr>
              <a:t>classify</a:t>
            </a:r>
            <a:r>
              <a:rPr lang="en-US" sz="2000" dirty="0"/>
              <a:t> the image of an animal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First </a:t>
            </a:r>
            <a:r>
              <a:rPr lang="en-US" sz="2000" dirty="0">
                <a:solidFill>
                  <a:srgbClr val="00B050"/>
                </a:solidFill>
              </a:rPr>
              <a:t>detect</a:t>
            </a:r>
            <a:r>
              <a:rPr lang="en-US" sz="2000" dirty="0"/>
              <a:t> the smaller features such as horns, ears, teeth,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Combine them into larger </a:t>
            </a:r>
            <a:r>
              <a:rPr lang="en-US" sz="2000" dirty="0">
                <a:solidFill>
                  <a:srgbClr val="0070C0"/>
                </a:solidFill>
              </a:rPr>
              <a:t>features</a:t>
            </a:r>
            <a:r>
              <a:rPr lang="en-US" sz="2000" dirty="0"/>
              <a:t> in later layers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Keep doing so until a </a:t>
            </a:r>
            <a:r>
              <a:rPr lang="en-US" sz="2000" dirty="0">
                <a:solidFill>
                  <a:srgbClr val="00B050"/>
                </a:solidFill>
              </a:rPr>
              <a:t>decision</a:t>
            </a:r>
            <a:r>
              <a:rPr lang="en-US" sz="2000" dirty="0"/>
              <a:t> is made in the last layer.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0" descr="A picture containing airplane&#10;&#10;Description automatically generated">
            <a:extLst>
              <a:ext uri="{FF2B5EF4-FFF2-40B4-BE49-F238E27FC236}">
                <a16:creationId xmlns:a16="http://schemas.microsoft.com/office/drawing/2014/main" id="{67EA26D5-AF03-41B3-965C-0B3AEEBAC7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492754" y="4655238"/>
            <a:ext cx="946308" cy="94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8B250-32CA-4A74-ABC7-7103AC677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Idea of the Convolution Operation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B3108F7-8C1A-40CB-B2B3-DADB7F3C4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60514" y="1097282"/>
            <a:ext cx="6727755" cy="269744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3DFFA-03BC-41F6-B16C-20DAD6FD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F4C49-EF42-40E5-88D9-5DE211559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702A01-79C0-4922-860D-85B73055680D}"/>
              </a:ext>
            </a:extLst>
          </p:cNvPr>
          <p:cNvSpPr txBox="1"/>
          <p:nvPr/>
        </p:nvSpPr>
        <p:spPr>
          <a:xfrm>
            <a:off x="2269725" y="3932807"/>
            <a:ext cx="78973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an R × S element </a:t>
            </a:r>
            <a:r>
              <a:rPr lang="en-US" sz="2400" dirty="0">
                <a:solidFill>
                  <a:srgbClr val="00B050"/>
                </a:solidFill>
              </a:rPr>
              <a:t>filter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</a:t>
            </a:r>
            <a:r>
              <a:rPr lang="en-US" sz="2400" b="1" dirty="0">
                <a:solidFill>
                  <a:srgbClr val="625D9C"/>
                </a:solidFill>
              </a:rPr>
              <a:t>each position </a:t>
            </a:r>
            <a:r>
              <a:rPr lang="en-US" sz="2400" dirty="0"/>
              <a:t>(</a:t>
            </a:r>
            <a:r>
              <a:rPr lang="en-US" sz="2400" dirty="0" err="1"/>
              <a:t>h,w</a:t>
            </a:r>
            <a:r>
              <a:rPr lang="en-US" sz="2400" dirty="0"/>
              <a:t>) of the </a:t>
            </a:r>
            <a:r>
              <a:rPr lang="en-US" sz="2400" i="1" dirty="0" err="1"/>
              <a:t>ifmap</a:t>
            </a:r>
            <a:r>
              <a:rPr lang="en-US" sz="2400" i="1" dirty="0"/>
              <a:t> </a:t>
            </a:r>
            <a:r>
              <a:rPr lang="en-US" sz="2400" dirty="0"/>
              <a:t>compute a </a:t>
            </a:r>
            <a:r>
              <a:rPr lang="en-US" sz="2400" dirty="0">
                <a:solidFill>
                  <a:srgbClr val="00B050"/>
                </a:solidFill>
              </a:rPr>
              <a:t>dot</a:t>
            </a:r>
            <a:br>
              <a:rPr lang="en-US" sz="2400" dirty="0"/>
            </a:br>
            <a:r>
              <a:rPr lang="en-US" sz="2400" dirty="0"/>
              <a:t>product with the </a:t>
            </a:r>
            <a:r>
              <a:rPr lang="en-US" sz="2400" dirty="0">
                <a:solidFill>
                  <a:srgbClr val="0070C0"/>
                </a:solidFill>
              </a:rPr>
              <a:t>filter</a:t>
            </a:r>
            <a:r>
              <a:rPr lang="en-US" sz="2400" dirty="0"/>
              <a:t>. Set the (</a:t>
            </a:r>
            <a:r>
              <a:rPr lang="en-US" sz="2400" dirty="0" err="1"/>
              <a:t>h,w</a:t>
            </a:r>
            <a:r>
              <a:rPr lang="en-US" sz="2400" dirty="0"/>
              <a:t>)</a:t>
            </a:r>
            <a:r>
              <a:rPr lang="en-US" sz="2400" baseline="30000" dirty="0" err="1"/>
              <a:t>th</a:t>
            </a:r>
            <a:r>
              <a:rPr lang="en-US" sz="2400" dirty="0"/>
              <a:t> pixel of the </a:t>
            </a:r>
            <a:r>
              <a:rPr lang="en-US" sz="2400" i="1" dirty="0" err="1"/>
              <a:t>ofmap</a:t>
            </a: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Dot product </a:t>
            </a:r>
            <a:r>
              <a:rPr lang="en-US" sz="2400" dirty="0"/>
              <a:t>of two matrices: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Compute</a:t>
            </a:r>
            <a:r>
              <a:rPr lang="en-US" sz="2400" dirty="0"/>
              <a:t> the elementwise 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21A23"/>
                </a:solidFill>
              </a:rPr>
              <a:t>Add</a:t>
            </a:r>
            <a:r>
              <a:rPr lang="en-US" sz="2400" dirty="0"/>
              <a:t> all of them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4B1FD-9DA4-40D3-8309-3E1FC7434519}"/>
              </a:ext>
            </a:extLst>
          </p:cNvPr>
          <p:cNvSpPr txBox="1"/>
          <p:nvPr/>
        </p:nvSpPr>
        <p:spPr>
          <a:xfrm>
            <a:off x="6765076" y="1010292"/>
            <a:ext cx="3320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ifmap</a:t>
            </a:r>
            <a:r>
              <a:rPr lang="en-US" sz="2400" i="1" dirty="0"/>
              <a:t>       filter = </a:t>
            </a:r>
            <a:r>
              <a:rPr lang="en-US" sz="2400" i="1" dirty="0" err="1"/>
              <a:t>ofmap</a:t>
            </a:r>
            <a:endParaRPr lang="en-US" sz="2400" i="1" dirty="0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3E4C3A4-7888-4A80-8752-7D6B0E4A1712}"/>
              </a:ext>
            </a:extLst>
          </p:cNvPr>
          <p:cNvSpPr/>
          <p:nvPr/>
        </p:nvSpPr>
        <p:spPr>
          <a:xfrm>
            <a:off x="7706360" y="1084516"/>
            <a:ext cx="375920" cy="278482"/>
          </a:xfrm>
          <a:prstGeom prst="star5">
            <a:avLst>
              <a:gd name="adj" fmla="val 28998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14225309-3FE6-4847-A5AA-ECBED71C3933}"/>
              </a:ext>
            </a:extLst>
          </p:cNvPr>
          <p:cNvSpPr/>
          <p:nvPr/>
        </p:nvSpPr>
        <p:spPr>
          <a:xfrm>
            <a:off x="7929880" y="320329"/>
            <a:ext cx="375920" cy="278482"/>
          </a:xfrm>
          <a:prstGeom prst="star5">
            <a:avLst>
              <a:gd name="adj" fmla="val 28998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</p:spTree>
    <p:extLst>
      <p:ext uri="{BB962C8B-B14F-4D97-AF65-F5344CB8AC3E}">
        <p14:creationId xmlns:p14="http://schemas.microsoft.com/office/powerpoint/2010/main" val="2065592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1D2FA-048B-4C57-8447-145BF53B2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Convolution FU (Functional Unit)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1CA1A-3635-46F3-BD08-F8E0919A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BC11CF-4016-472E-AB05-EC194210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FEFCFDB-FE7A-4F15-A1CA-96B6E8423161}"/>
              </a:ext>
            </a:extLst>
          </p:cNvPr>
          <p:cNvSpPr/>
          <p:nvPr/>
        </p:nvSpPr>
        <p:spPr>
          <a:xfrm>
            <a:off x="3982720" y="1278807"/>
            <a:ext cx="2225040" cy="16357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Convolution block</a:t>
            </a:r>
            <a:endParaRPr lang="en-US" sz="2000" i="1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A9B9222-48D3-4B8E-A47B-64B73BA6FE51}"/>
              </a:ext>
            </a:extLst>
          </p:cNvPr>
          <p:cNvSpPr/>
          <p:nvPr/>
        </p:nvSpPr>
        <p:spPr>
          <a:xfrm>
            <a:off x="2418080" y="1644567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C8F7BC0-C20A-4701-BD15-7D1E6E807F7F}"/>
              </a:ext>
            </a:extLst>
          </p:cNvPr>
          <p:cNvSpPr/>
          <p:nvPr/>
        </p:nvSpPr>
        <p:spPr>
          <a:xfrm>
            <a:off x="2418080" y="2365927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328067-9029-462D-BE61-BD583F97AFC7}"/>
              </a:ext>
            </a:extLst>
          </p:cNvPr>
          <p:cNvSpPr txBox="1"/>
          <p:nvPr/>
        </p:nvSpPr>
        <p:spPr>
          <a:xfrm>
            <a:off x="2472568" y="1276734"/>
            <a:ext cx="119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ifmap</a:t>
            </a:r>
            <a:r>
              <a:rPr lang="en-US" sz="2400" i="1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A4447-1D9F-45D5-ADDA-1E807C309B09}"/>
              </a:ext>
            </a:extLst>
          </p:cNvPr>
          <p:cNvSpPr txBox="1"/>
          <p:nvPr/>
        </p:nvSpPr>
        <p:spPr>
          <a:xfrm>
            <a:off x="2583174" y="2590430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filter 1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54FEFD3F-579D-4548-9F61-6951EC97D92A}"/>
              </a:ext>
            </a:extLst>
          </p:cNvPr>
          <p:cNvSpPr/>
          <p:nvPr/>
        </p:nvSpPr>
        <p:spPr>
          <a:xfrm>
            <a:off x="6207760" y="1918887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AE8DE3-3E0F-41AD-846A-05644138E81D}"/>
              </a:ext>
            </a:extLst>
          </p:cNvPr>
          <p:cNvSpPr/>
          <p:nvPr/>
        </p:nvSpPr>
        <p:spPr>
          <a:xfrm>
            <a:off x="3982720" y="3544696"/>
            <a:ext cx="2225040" cy="163576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Convolution block</a:t>
            </a:r>
            <a:endParaRPr lang="en-US" sz="2000" i="1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A06CB69-D2B2-4640-86EF-3226C14B96F8}"/>
              </a:ext>
            </a:extLst>
          </p:cNvPr>
          <p:cNvSpPr/>
          <p:nvPr/>
        </p:nvSpPr>
        <p:spPr>
          <a:xfrm>
            <a:off x="2418080" y="3910456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726F635-8BA6-4F39-9F3A-755C6328AFDC}"/>
              </a:ext>
            </a:extLst>
          </p:cNvPr>
          <p:cNvSpPr/>
          <p:nvPr/>
        </p:nvSpPr>
        <p:spPr>
          <a:xfrm>
            <a:off x="2418080" y="4631816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0A5498-0D4C-46B2-A175-F5CD2DB70993}"/>
              </a:ext>
            </a:extLst>
          </p:cNvPr>
          <p:cNvSpPr txBox="1"/>
          <p:nvPr/>
        </p:nvSpPr>
        <p:spPr>
          <a:xfrm>
            <a:off x="2472567" y="3542623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ifmap</a:t>
            </a:r>
            <a:r>
              <a:rPr lang="en-US" sz="2400" i="1" dirty="0"/>
              <a:t> 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3E1036-4299-453D-802D-4D47CDB91FD3}"/>
              </a:ext>
            </a:extLst>
          </p:cNvPr>
          <p:cNvSpPr txBox="1"/>
          <p:nvPr/>
        </p:nvSpPr>
        <p:spPr>
          <a:xfrm>
            <a:off x="2531878" y="4855953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filter C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3AB129F-371B-4B5D-B1C0-2F9877CE8782}"/>
              </a:ext>
            </a:extLst>
          </p:cNvPr>
          <p:cNvSpPr/>
          <p:nvPr/>
        </p:nvSpPr>
        <p:spPr>
          <a:xfrm>
            <a:off x="6207760" y="4184776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611CC7-0D86-4245-A76B-135C0D649CA7}"/>
              </a:ext>
            </a:extLst>
          </p:cNvPr>
          <p:cNvSpPr/>
          <p:nvPr/>
        </p:nvSpPr>
        <p:spPr>
          <a:xfrm>
            <a:off x="4546624" y="3134976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31CDF77-78D5-431A-B9CE-91C55581E7E2}"/>
              </a:ext>
            </a:extLst>
          </p:cNvPr>
          <p:cNvSpPr/>
          <p:nvPr/>
        </p:nvSpPr>
        <p:spPr>
          <a:xfrm>
            <a:off x="4912412" y="3126784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DD8B3B-59CA-41A1-A14C-8F1661F7DC23}"/>
              </a:ext>
            </a:extLst>
          </p:cNvPr>
          <p:cNvSpPr/>
          <p:nvPr/>
        </p:nvSpPr>
        <p:spPr>
          <a:xfrm>
            <a:off x="5246100" y="3126784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D3FE5F-4B94-461D-936F-0A52AC77B8F6}"/>
              </a:ext>
            </a:extLst>
          </p:cNvPr>
          <p:cNvSpPr/>
          <p:nvPr/>
        </p:nvSpPr>
        <p:spPr>
          <a:xfrm>
            <a:off x="7772401" y="1351281"/>
            <a:ext cx="766557" cy="3966337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6" name="Plus Sign 25">
            <a:extLst>
              <a:ext uri="{FF2B5EF4-FFF2-40B4-BE49-F238E27FC236}">
                <a16:creationId xmlns:a16="http://schemas.microsoft.com/office/drawing/2014/main" id="{CCA6FE26-1D0E-43F7-B639-5716D8BFA5AB}"/>
              </a:ext>
            </a:extLst>
          </p:cNvPr>
          <p:cNvSpPr/>
          <p:nvPr/>
        </p:nvSpPr>
        <p:spPr>
          <a:xfrm>
            <a:off x="7772401" y="3026615"/>
            <a:ext cx="766557" cy="615666"/>
          </a:xfrm>
          <a:prstGeom prst="mathPlu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9E565A5-07B3-412E-B77C-D4C65B342FB6}"/>
              </a:ext>
            </a:extLst>
          </p:cNvPr>
          <p:cNvSpPr/>
          <p:nvPr/>
        </p:nvSpPr>
        <p:spPr>
          <a:xfrm>
            <a:off x="8538957" y="3274442"/>
            <a:ext cx="1564640" cy="3556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D3A584-3A8E-4C50-822E-39AFA7FB1762}"/>
              </a:ext>
            </a:extLst>
          </p:cNvPr>
          <p:cNvSpPr txBox="1"/>
          <p:nvPr/>
        </p:nvSpPr>
        <p:spPr>
          <a:xfrm>
            <a:off x="8789669" y="286695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ofmap</a:t>
            </a:r>
            <a:endParaRPr lang="en-US" sz="24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7EF3EB-B563-475F-93B4-B594DE2BA565}"/>
              </a:ext>
            </a:extLst>
          </p:cNvPr>
          <p:cNvSpPr txBox="1"/>
          <p:nvPr/>
        </p:nvSpPr>
        <p:spPr>
          <a:xfrm>
            <a:off x="7111211" y="5344509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Add all the</a:t>
            </a:r>
            <a:br>
              <a:rPr lang="en-US" sz="2400" dirty="0"/>
            </a:br>
            <a:r>
              <a:rPr lang="en-US" sz="2400" dirty="0"/>
              <a:t>convolution results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E0F9C0-6C0A-4D99-BCDC-CC1FE394201D}"/>
              </a:ext>
            </a:extLst>
          </p:cNvPr>
          <p:cNvSpPr txBox="1"/>
          <p:nvPr/>
        </p:nvSpPr>
        <p:spPr>
          <a:xfrm>
            <a:off x="8738617" y="3656933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 feature</a:t>
            </a:r>
            <a:br>
              <a:rPr lang="en-US" sz="2000" dirty="0"/>
            </a:br>
            <a:r>
              <a:rPr lang="en-US" sz="2000" dirty="0"/>
              <a:t>map </a:t>
            </a:r>
            <a:r>
              <a:rPr lang="en-US" sz="2000"/>
              <a:t>of an </a:t>
            </a:r>
            <a:r>
              <a:rPr lang="en-US" sz="2000" dirty="0"/>
              <a:t>FU</a:t>
            </a:r>
          </a:p>
        </p:txBody>
      </p:sp>
    </p:spTree>
    <p:extLst>
      <p:ext uri="{BB962C8B-B14F-4D97-AF65-F5344CB8AC3E}">
        <p14:creationId xmlns:p14="http://schemas.microsoft.com/office/powerpoint/2010/main" val="1678206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7DE097A7-CB68-43BA-B4CE-DF570A319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0"/>
            <a:ext cx="4106116" cy="822960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A79B1B-023A-415F-A742-ACB90D5CA8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49278" y="951686"/>
            <a:ext cx="4392089" cy="528931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070C0"/>
                </a:solidFill>
              </a:rPr>
              <a:t>filter</a:t>
            </a:r>
            <a:r>
              <a:rPr lang="en-US" sz="2400" dirty="0"/>
              <a:t> remains the same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It is typically quite </a:t>
            </a:r>
            <a:r>
              <a:rPr lang="en-US" sz="2400" dirty="0">
                <a:solidFill>
                  <a:srgbClr val="7030A0"/>
                </a:solidFill>
              </a:rPr>
              <a:t>small</a:t>
            </a:r>
          </a:p>
          <a:p>
            <a:pPr marL="573088" lvl="1" indent="-342900"/>
            <a:r>
              <a:rPr lang="en-US" sz="2400" dirty="0"/>
              <a:t>3 × 3,  5 × 5, or 7 × 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Convolution operations for different </a:t>
            </a:r>
            <a:r>
              <a:rPr lang="en-US" sz="2400" i="1" dirty="0" err="1"/>
              <a:t>ofmap</a:t>
            </a:r>
            <a:r>
              <a:rPr lang="en-US" sz="2400" i="1" dirty="0"/>
              <a:t> </a:t>
            </a:r>
            <a:r>
              <a:rPr lang="en-US" sz="2400" dirty="0"/>
              <a:t>pixels are mutually </a:t>
            </a:r>
            <a:r>
              <a:rPr lang="en-US" sz="2400" dirty="0">
                <a:solidFill>
                  <a:srgbClr val="0070C0"/>
                </a:solidFill>
              </a:rPr>
              <a:t>independent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Convolutions at the right and bottom edges will remain incomplete.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Assume</a:t>
            </a:r>
            <a:r>
              <a:rPr lang="en-US" sz="2400" dirty="0"/>
              <a:t> 0-padding (0-valued pixels) at the right and </a:t>
            </a:r>
            <a:r>
              <a:rPr lang="en-US" sz="2400" dirty="0">
                <a:solidFill>
                  <a:srgbClr val="9F2241"/>
                </a:solidFill>
              </a:rPr>
              <a:t>bottom</a:t>
            </a:r>
            <a:r>
              <a:rPr lang="en-US" sz="2400" dirty="0"/>
              <a:t> edges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13AF9B-091B-445E-AE9E-FEE444C3BB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1974" r="16189" b="3"/>
          <a:stretch/>
        </p:blipFill>
        <p:spPr>
          <a:xfrm>
            <a:off x="6096000" y="10"/>
            <a:ext cx="4572000" cy="6364214"/>
          </a:xfr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48B8F-A907-41FD-981B-30774EAA8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1034" y="6528815"/>
            <a:ext cx="958613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19517F-009E-4769-83B0-88E0C9B89C50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201B5-2DCD-4B4A-A9A5-97CC8725C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9540" y="6528816"/>
            <a:ext cx="5486400" cy="228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61642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F112DDB-4A41-479E-9F01-1D0012A3A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74C5092-7A45-4878-A561-80A498CD37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99908" y="1097282"/>
            <a:ext cx="9000173" cy="104647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CNN is a </a:t>
            </a:r>
            <a:r>
              <a:rPr lang="en-US" dirty="0">
                <a:solidFill>
                  <a:srgbClr val="00B050"/>
                </a:solidFill>
              </a:rPr>
              <a:t>feed-forward</a:t>
            </a:r>
            <a:r>
              <a:rPr lang="en-US" dirty="0"/>
              <a:t> network </a:t>
            </a:r>
          </a:p>
          <a:p>
            <a:pPr marL="687388" lvl="1" indent="-457200"/>
            <a:r>
              <a:rPr lang="en-US" dirty="0"/>
              <a:t>The layers are </a:t>
            </a:r>
            <a:r>
              <a:rPr lang="en-US" dirty="0">
                <a:solidFill>
                  <a:srgbClr val="FF0000"/>
                </a:solidFill>
              </a:rPr>
              <a:t>organized</a:t>
            </a:r>
            <a:r>
              <a:rPr lang="en-US" dirty="0"/>
              <a:t> as a </a:t>
            </a:r>
            <a:r>
              <a:rPr lang="en-US" dirty="0">
                <a:solidFill>
                  <a:srgbClr val="0070C0"/>
                </a:solidFill>
              </a:rPr>
              <a:t>linked list </a:t>
            </a:r>
            <a:r>
              <a:rPr lang="en-US" dirty="0"/>
              <a:t>(one after the other)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040DA-2FCF-4938-9B94-A96443586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9C38E-82BB-402A-92EE-8A8C24086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9BC4C1-CAA7-43CE-B861-1B3780DCF9BE}"/>
              </a:ext>
            </a:extLst>
          </p:cNvPr>
          <p:cNvSpPr/>
          <p:nvPr/>
        </p:nvSpPr>
        <p:spPr>
          <a:xfrm>
            <a:off x="3606194" y="2135568"/>
            <a:ext cx="443448" cy="12536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7566CF9-33A2-484F-8B5B-29B50EED2245}"/>
              </a:ext>
            </a:extLst>
          </p:cNvPr>
          <p:cNvSpPr/>
          <p:nvPr/>
        </p:nvSpPr>
        <p:spPr>
          <a:xfrm>
            <a:off x="4163288" y="2591355"/>
            <a:ext cx="443448" cy="29496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2AC642-971C-404B-8112-EE80705EBCDF}"/>
              </a:ext>
            </a:extLst>
          </p:cNvPr>
          <p:cNvSpPr/>
          <p:nvPr/>
        </p:nvSpPr>
        <p:spPr>
          <a:xfrm>
            <a:off x="4729702" y="2127377"/>
            <a:ext cx="443448" cy="12536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A7F3EB1-53D7-425C-BDD0-07B86FDC5882}"/>
              </a:ext>
            </a:extLst>
          </p:cNvPr>
          <p:cNvSpPr/>
          <p:nvPr/>
        </p:nvSpPr>
        <p:spPr>
          <a:xfrm>
            <a:off x="5338572" y="2591355"/>
            <a:ext cx="443448" cy="29496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412548-BA60-4A22-AB00-3507427A40E1}"/>
              </a:ext>
            </a:extLst>
          </p:cNvPr>
          <p:cNvSpPr/>
          <p:nvPr/>
        </p:nvSpPr>
        <p:spPr>
          <a:xfrm>
            <a:off x="5893336" y="2135569"/>
            <a:ext cx="443448" cy="12536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9EC3A7D-4C03-40EA-BAEA-B8979C681497}"/>
              </a:ext>
            </a:extLst>
          </p:cNvPr>
          <p:cNvSpPr/>
          <p:nvPr/>
        </p:nvSpPr>
        <p:spPr>
          <a:xfrm>
            <a:off x="6610931" y="2747369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D730944-578A-4150-BB2F-4F5DFC41033E}"/>
              </a:ext>
            </a:extLst>
          </p:cNvPr>
          <p:cNvSpPr/>
          <p:nvPr/>
        </p:nvSpPr>
        <p:spPr>
          <a:xfrm>
            <a:off x="6976719" y="2739177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E6C488B-9B58-4508-9F71-171837C1F9E6}"/>
              </a:ext>
            </a:extLst>
          </p:cNvPr>
          <p:cNvSpPr/>
          <p:nvPr/>
        </p:nvSpPr>
        <p:spPr>
          <a:xfrm>
            <a:off x="7310407" y="2739177"/>
            <a:ext cx="179464" cy="138955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BFA342-8C55-425E-A9F3-90E1A9E9B722}"/>
              </a:ext>
            </a:extLst>
          </p:cNvPr>
          <p:cNvSpPr/>
          <p:nvPr/>
        </p:nvSpPr>
        <p:spPr>
          <a:xfrm>
            <a:off x="7692246" y="2135568"/>
            <a:ext cx="443448" cy="12536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0ED2A6B2-6000-46A9-8A16-D09134B48701}"/>
              </a:ext>
            </a:extLst>
          </p:cNvPr>
          <p:cNvSpPr/>
          <p:nvPr/>
        </p:nvSpPr>
        <p:spPr>
          <a:xfrm>
            <a:off x="8301116" y="2599546"/>
            <a:ext cx="443448" cy="29496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CE9646-CF2E-4946-9FBC-E23EB2E42168}"/>
              </a:ext>
            </a:extLst>
          </p:cNvPr>
          <p:cNvSpPr/>
          <p:nvPr/>
        </p:nvSpPr>
        <p:spPr>
          <a:xfrm>
            <a:off x="8855880" y="2143760"/>
            <a:ext cx="443448" cy="12536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F830F1-0ACF-42F0-BA0D-87594B61F092}"/>
              </a:ext>
            </a:extLst>
          </p:cNvPr>
          <p:cNvSpPr/>
          <p:nvPr/>
        </p:nvSpPr>
        <p:spPr>
          <a:xfrm>
            <a:off x="2065609" y="2527220"/>
            <a:ext cx="965341" cy="48669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Inputs</a:t>
            </a:r>
            <a:endParaRPr lang="en-US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EE1C1BF-54F3-44F6-A80F-C2217D71D04B}"/>
              </a:ext>
            </a:extLst>
          </p:cNvPr>
          <p:cNvSpPr/>
          <p:nvPr/>
        </p:nvSpPr>
        <p:spPr>
          <a:xfrm>
            <a:off x="9374918" y="2591355"/>
            <a:ext cx="443448" cy="29496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4D72005-C609-4733-94A3-18889B5D9122}"/>
              </a:ext>
            </a:extLst>
          </p:cNvPr>
          <p:cNvSpPr/>
          <p:nvPr/>
        </p:nvSpPr>
        <p:spPr>
          <a:xfrm>
            <a:off x="3142612" y="2623085"/>
            <a:ext cx="443448" cy="294968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72AFE24C-04E2-466C-96D2-940B90DF4C84}"/>
              </a:ext>
            </a:extLst>
          </p:cNvPr>
          <p:cNvSpPr txBox="1">
            <a:spLocks/>
          </p:cNvSpPr>
          <p:nvPr/>
        </p:nvSpPr>
        <p:spPr>
          <a:xfrm>
            <a:off x="1879915" y="3617945"/>
            <a:ext cx="9000173" cy="2725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has both </a:t>
            </a:r>
            <a:r>
              <a:rPr lang="en-US" dirty="0">
                <a:solidFill>
                  <a:srgbClr val="00B050"/>
                </a:solidFill>
              </a:rPr>
              <a:t>linear</a:t>
            </a:r>
            <a:r>
              <a:rPr lang="en-US" dirty="0"/>
              <a:t> and </a:t>
            </a:r>
            <a:r>
              <a:rPr lang="en-US" dirty="0">
                <a:solidFill>
                  <a:srgbClr val="002060"/>
                </a:solidFill>
              </a:rPr>
              <a:t>non-linear</a:t>
            </a:r>
            <a:r>
              <a:rPr lang="en-US" dirty="0"/>
              <a:t>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final output is typically an </a:t>
            </a:r>
            <a:r>
              <a:rPr lang="en-US" dirty="0">
                <a:solidFill>
                  <a:srgbClr val="0070C0"/>
                </a:solidFill>
              </a:rPr>
              <a:t>integer</a:t>
            </a:r>
            <a:r>
              <a:rPr lang="en-US" dirty="0"/>
              <a:t>: </a:t>
            </a:r>
            <a:r>
              <a:rPr lang="en-US" dirty="0">
                <a:solidFill>
                  <a:srgbClr val="C00000"/>
                </a:solidFill>
              </a:rPr>
              <a:t>classification</a:t>
            </a:r>
            <a:r>
              <a:rPr lang="en-US" dirty="0"/>
              <a:t> label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FF0000"/>
                </a:solidFill>
              </a:rPr>
              <a:t>never</a:t>
            </a:r>
            <a:r>
              <a:rPr lang="en-US" dirty="0"/>
              <a:t> have two linear layers one after the other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fully connected (FC) layer is too </a:t>
            </a:r>
            <a:r>
              <a:rPr lang="en-US" dirty="0">
                <a:solidFill>
                  <a:srgbClr val="FF0000"/>
                </a:solidFill>
              </a:rPr>
              <a:t>computational heavy</a:t>
            </a:r>
          </a:p>
          <a:p>
            <a:pPr marL="687388" lvl="1" indent="-457200"/>
            <a:r>
              <a:rPr lang="en-US" dirty="0"/>
              <a:t>Replace it with a </a:t>
            </a:r>
            <a:r>
              <a:rPr lang="en-US" dirty="0">
                <a:solidFill>
                  <a:srgbClr val="00B050"/>
                </a:solidFill>
              </a:rPr>
              <a:t>lighter</a:t>
            </a:r>
            <a:r>
              <a:rPr lang="en-US" dirty="0"/>
              <a:t> version: Convolution layer </a:t>
            </a:r>
          </a:p>
          <a:p>
            <a:pPr marL="687388" lvl="1" indent="-457200"/>
            <a:r>
              <a:rPr lang="en-US" dirty="0">
                <a:solidFill>
                  <a:srgbClr val="C00000"/>
                </a:solidFill>
              </a:rPr>
              <a:t>Both</a:t>
            </a:r>
            <a:r>
              <a:rPr lang="en-US" dirty="0"/>
              <a:t> are linear layers. The FC layer is typically the </a:t>
            </a:r>
            <a:r>
              <a:rPr lang="en-US" dirty="0">
                <a:solidFill>
                  <a:srgbClr val="625D9C"/>
                </a:solidFill>
              </a:rPr>
              <a:t>last</a:t>
            </a:r>
            <a:r>
              <a:rPr lang="en-US" dirty="0"/>
              <a:t> layer.</a:t>
            </a: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1960F38-5AC5-49F2-8679-DC8084ED86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55" y="4477917"/>
            <a:ext cx="536893" cy="5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8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CE55-B550-43E4-B7DA-2DECD79B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– II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B63C13-C7B7-4C14-B4CC-9B8AF847D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37F96-5DCA-4986-ADE9-3DA1B05C3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C27AC-BB79-42B9-8444-43456D444DD3}"/>
              </a:ext>
            </a:extLst>
          </p:cNvPr>
          <p:cNvSpPr/>
          <p:nvPr/>
        </p:nvSpPr>
        <p:spPr>
          <a:xfrm>
            <a:off x="5581799" y="1512873"/>
            <a:ext cx="1371600" cy="23977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4AC647-6B57-428A-9592-EAC692BF11ED}"/>
              </a:ext>
            </a:extLst>
          </p:cNvPr>
          <p:cNvSpPr txBox="1"/>
          <p:nvPr/>
        </p:nvSpPr>
        <p:spPr>
          <a:xfrm>
            <a:off x="5463646" y="1000102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Conv. Layer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77BE8B2-FE65-4B76-885A-D9BA65245959}"/>
              </a:ext>
            </a:extLst>
          </p:cNvPr>
          <p:cNvSpPr/>
          <p:nvPr/>
        </p:nvSpPr>
        <p:spPr>
          <a:xfrm>
            <a:off x="5768447" y="1736393"/>
            <a:ext cx="1022393" cy="680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 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5D64E2-49B0-4236-9E34-C5066DD25C90}"/>
              </a:ext>
            </a:extLst>
          </p:cNvPr>
          <p:cNvSpPr/>
          <p:nvPr/>
        </p:nvSpPr>
        <p:spPr>
          <a:xfrm>
            <a:off x="5768447" y="3105961"/>
            <a:ext cx="1022393" cy="68072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 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0180D7E-A233-4AC2-B948-72F0954BC323}"/>
              </a:ext>
            </a:extLst>
          </p:cNvPr>
          <p:cNvSpPr/>
          <p:nvPr/>
        </p:nvSpPr>
        <p:spPr>
          <a:xfrm>
            <a:off x="5768447" y="269143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095501-394A-4962-9DA7-E23497F2ACD3}"/>
              </a:ext>
            </a:extLst>
          </p:cNvPr>
          <p:cNvSpPr/>
          <p:nvPr/>
        </p:nvSpPr>
        <p:spPr>
          <a:xfrm>
            <a:off x="6200247" y="269143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1C68D6-B9E1-461D-A73E-07BEFFFE4D64}"/>
              </a:ext>
            </a:extLst>
          </p:cNvPr>
          <p:cNvSpPr/>
          <p:nvPr/>
        </p:nvSpPr>
        <p:spPr>
          <a:xfrm>
            <a:off x="6632047" y="269143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83F0D8-6077-48A1-8A04-05E8FD006683}"/>
              </a:ext>
            </a:extLst>
          </p:cNvPr>
          <p:cNvSpPr/>
          <p:nvPr/>
        </p:nvSpPr>
        <p:spPr>
          <a:xfrm>
            <a:off x="3005349" y="1361489"/>
            <a:ext cx="1487340" cy="51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ifmap</a:t>
            </a:r>
            <a:r>
              <a:rPr lang="en-US" sz="2000" i="1" dirty="0"/>
              <a:t>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BE645D-8C7F-4274-BDDC-7114802E4715}"/>
              </a:ext>
            </a:extLst>
          </p:cNvPr>
          <p:cNvSpPr/>
          <p:nvPr/>
        </p:nvSpPr>
        <p:spPr>
          <a:xfrm>
            <a:off x="3005349" y="3187241"/>
            <a:ext cx="1487340" cy="51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ifmap</a:t>
            </a:r>
            <a:r>
              <a:rPr lang="en-US" sz="2000" i="1" dirty="0"/>
              <a:t> 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AB6586-9EB8-4606-BB71-0F9700C99372}"/>
              </a:ext>
            </a:extLst>
          </p:cNvPr>
          <p:cNvSpPr/>
          <p:nvPr/>
        </p:nvSpPr>
        <p:spPr>
          <a:xfrm>
            <a:off x="3208127" y="265079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77AF3A5-053D-40D2-B547-E90E1488ED39}"/>
              </a:ext>
            </a:extLst>
          </p:cNvPr>
          <p:cNvSpPr/>
          <p:nvPr/>
        </p:nvSpPr>
        <p:spPr>
          <a:xfrm>
            <a:off x="3639927" y="265079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05A03FF-CB3B-48AA-8823-E41C1D7D85BD}"/>
              </a:ext>
            </a:extLst>
          </p:cNvPr>
          <p:cNvSpPr/>
          <p:nvPr/>
        </p:nvSpPr>
        <p:spPr>
          <a:xfrm>
            <a:off x="4071727" y="265079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3A67DD0-8FBB-4A02-9F40-CBF620FC3C13}"/>
              </a:ext>
            </a:extLst>
          </p:cNvPr>
          <p:cNvCxnSpPr>
            <a:stCxn id="13" idx="3"/>
            <a:endCxn id="8" idx="1"/>
          </p:cNvCxnSpPr>
          <p:nvPr/>
        </p:nvCxnSpPr>
        <p:spPr>
          <a:xfrm>
            <a:off x="4492690" y="1620569"/>
            <a:ext cx="1275757" cy="45618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05E3A4-E9CF-4685-B285-1B72C327D37D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4492690" y="2076753"/>
            <a:ext cx="1275757" cy="140512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3C31ED6-1089-401F-BD7B-FF2E961EE16E}"/>
              </a:ext>
            </a:extLst>
          </p:cNvPr>
          <p:cNvSpPr/>
          <p:nvPr/>
        </p:nvSpPr>
        <p:spPr>
          <a:xfrm>
            <a:off x="3007444" y="1989176"/>
            <a:ext cx="1487340" cy="518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ifmap</a:t>
            </a:r>
            <a:r>
              <a:rPr lang="en-US" sz="2000" i="1" dirty="0"/>
              <a:t> 2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DE7E81E-65C2-4713-B9D9-5593BAF9803D}"/>
              </a:ext>
            </a:extLst>
          </p:cNvPr>
          <p:cNvCxnSpPr>
            <a:cxnSpLocks/>
          </p:cNvCxnSpPr>
          <p:nvPr/>
        </p:nvCxnSpPr>
        <p:spPr>
          <a:xfrm flipV="1">
            <a:off x="4478338" y="2076753"/>
            <a:ext cx="1244706" cy="1950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11B33B0-C025-4FC1-91B4-729E72B2402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4492689" y="1620569"/>
            <a:ext cx="1244706" cy="181203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4E85DCB-A686-4554-BCA4-5C56A7EB30BF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494785" y="2248257"/>
            <a:ext cx="1251353" cy="118434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925A5D6-F0D8-48CA-9A7A-3D8BBEFDB1F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4492690" y="3402481"/>
            <a:ext cx="1251299" cy="4384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9F9C49E-57DE-4BF7-9838-875744003406}"/>
              </a:ext>
            </a:extLst>
          </p:cNvPr>
          <p:cNvCxnSpPr>
            <a:cxnSpLocks/>
          </p:cNvCxnSpPr>
          <p:nvPr/>
        </p:nvCxnSpPr>
        <p:spPr>
          <a:xfrm>
            <a:off x="6779029" y="2076753"/>
            <a:ext cx="14240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758FA7A-F123-4AF3-A5BA-13A91CA6672A}"/>
              </a:ext>
            </a:extLst>
          </p:cNvPr>
          <p:cNvCxnSpPr>
            <a:cxnSpLocks/>
          </p:cNvCxnSpPr>
          <p:nvPr/>
        </p:nvCxnSpPr>
        <p:spPr>
          <a:xfrm>
            <a:off x="6779029" y="3415841"/>
            <a:ext cx="1424051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20AC2E1A-72F4-4E21-9E7C-392111AF287A}"/>
              </a:ext>
            </a:extLst>
          </p:cNvPr>
          <p:cNvSpPr/>
          <p:nvPr/>
        </p:nvSpPr>
        <p:spPr>
          <a:xfrm>
            <a:off x="8209666" y="1848657"/>
            <a:ext cx="1371600" cy="60959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ofmap</a:t>
            </a:r>
            <a:r>
              <a:rPr lang="en-US" sz="2000" i="1" dirty="0"/>
              <a:t> 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F707BB-8163-4676-9DED-C3C239C834DB}"/>
              </a:ext>
            </a:extLst>
          </p:cNvPr>
          <p:cNvSpPr/>
          <p:nvPr/>
        </p:nvSpPr>
        <p:spPr>
          <a:xfrm>
            <a:off x="8209666" y="3127807"/>
            <a:ext cx="1371600" cy="60959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/>
              <a:t>ofmap</a:t>
            </a:r>
            <a:r>
              <a:rPr lang="en-US" sz="2000" i="1" dirty="0"/>
              <a:t> K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0EA42C0-7121-42F5-B106-455DAC9D2D13}"/>
              </a:ext>
            </a:extLst>
          </p:cNvPr>
          <p:cNvSpPr/>
          <p:nvPr/>
        </p:nvSpPr>
        <p:spPr>
          <a:xfrm>
            <a:off x="8369407" y="273207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3F3E8C-EAD4-4CD5-BE08-EDD18A6E102B}"/>
              </a:ext>
            </a:extLst>
          </p:cNvPr>
          <p:cNvSpPr/>
          <p:nvPr/>
        </p:nvSpPr>
        <p:spPr>
          <a:xfrm>
            <a:off x="8801207" y="273207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954A527-99C9-4731-9384-D52A405D62B3}"/>
              </a:ext>
            </a:extLst>
          </p:cNvPr>
          <p:cNvSpPr/>
          <p:nvPr/>
        </p:nvSpPr>
        <p:spPr>
          <a:xfrm>
            <a:off x="9233007" y="2732073"/>
            <a:ext cx="148633" cy="142240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F3D22A49-4A8A-4F5F-A04E-AD86B4257B6B}"/>
              </a:ext>
            </a:extLst>
          </p:cNvPr>
          <p:cNvSpPr/>
          <p:nvPr/>
        </p:nvSpPr>
        <p:spPr>
          <a:xfrm rot="16200000">
            <a:off x="3560004" y="3321438"/>
            <a:ext cx="388872" cy="1498177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3A34C0-A69C-4C97-88A9-536D73822BE6}"/>
              </a:ext>
            </a:extLst>
          </p:cNvPr>
          <p:cNvSpPr txBox="1"/>
          <p:nvPr/>
        </p:nvSpPr>
        <p:spPr>
          <a:xfrm flipH="1">
            <a:off x="3108940" y="4323180"/>
            <a:ext cx="157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C inputs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B5D648-DF93-4973-9A02-D92AC52FEC73}"/>
              </a:ext>
            </a:extLst>
          </p:cNvPr>
          <p:cNvSpPr txBox="1"/>
          <p:nvPr/>
        </p:nvSpPr>
        <p:spPr>
          <a:xfrm flipH="1">
            <a:off x="8162989" y="4323246"/>
            <a:ext cx="157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K </a:t>
            </a:r>
            <a:r>
              <a:rPr lang="en-US" sz="2400" dirty="0"/>
              <a:t>outputs</a:t>
            </a:r>
            <a:endParaRPr lang="en-US" sz="2400" i="1" dirty="0"/>
          </a:p>
        </p:txBody>
      </p:sp>
      <p:sp>
        <p:nvSpPr>
          <p:cNvPr id="47" name="Left Brace 46">
            <a:extLst>
              <a:ext uri="{FF2B5EF4-FFF2-40B4-BE49-F238E27FC236}">
                <a16:creationId xmlns:a16="http://schemas.microsoft.com/office/drawing/2014/main" id="{70E73005-67E2-40F5-8A89-F8283CB819ED}"/>
              </a:ext>
            </a:extLst>
          </p:cNvPr>
          <p:cNvSpPr/>
          <p:nvPr/>
        </p:nvSpPr>
        <p:spPr>
          <a:xfrm rot="16200000">
            <a:off x="8718304" y="3401998"/>
            <a:ext cx="354329" cy="1371601"/>
          </a:xfrm>
          <a:prstGeom prst="lef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EFC9552C-A4A4-4688-9797-3367EA1FB3A4}"/>
              </a:ext>
            </a:extLst>
          </p:cNvPr>
          <p:cNvSpPr txBox="1">
            <a:spLocks/>
          </p:cNvSpPr>
          <p:nvPr/>
        </p:nvSpPr>
        <p:spPr>
          <a:xfrm>
            <a:off x="1982216" y="5012994"/>
            <a:ext cx="9000173" cy="2725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</a:t>
            </a:r>
            <a:r>
              <a:rPr lang="en-US" i="1" dirty="0"/>
              <a:t>CK </a:t>
            </a:r>
            <a:r>
              <a:rPr lang="en-US" dirty="0">
                <a:solidFill>
                  <a:srgbClr val="00B050"/>
                </a:solidFill>
              </a:rPr>
              <a:t>filters</a:t>
            </a:r>
            <a:r>
              <a:rPr lang="en-US" dirty="0"/>
              <a:t>: one for each </a:t>
            </a:r>
            <a:r>
              <a:rPr lang="en-US" i="1" dirty="0" err="1"/>
              <a:t>ifmap</a:t>
            </a:r>
            <a:r>
              <a:rPr lang="en-US" i="1" dirty="0"/>
              <a:t>, </a:t>
            </a:r>
            <a:r>
              <a:rPr lang="en-US" i="1" dirty="0" err="1"/>
              <a:t>ofmap</a:t>
            </a:r>
            <a:r>
              <a:rPr lang="en-US" i="1" dirty="0"/>
              <a:t> </a:t>
            </a:r>
            <a:r>
              <a:rPr lang="en-US" dirty="0"/>
              <a:t>pair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conv. layer takes as input </a:t>
            </a:r>
            <a:r>
              <a:rPr lang="en-US" i="1" dirty="0"/>
              <a:t>C </a:t>
            </a:r>
            <a:r>
              <a:rPr lang="en-US" i="1" dirty="0" err="1"/>
              <a:t>ifmaps</a:t>
            </a:r>
            <a:r>
              <a:rPr lang="en-US" i="1" dirty="0"/>
              <a:t> </a:t>
            </a:r>
            <a:r>
              <a:rPr lang="en-US" dirty="0"/>
              <a:t>and produces </a:t>
            </a:r>
            <a:r>
              <a:rPr lang="en-US" i="1" dirty="0"/>
              <a:t>K </a:t>
            </a:r>
            <a:r>
              <a:rPr lang="en-US" i="1" dirty="0" err="1"/>
              <a:t>ofmaps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272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CF47A-3684-43C7-9C94-2F191FE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CD8A-BFF7-49C5-B141-AD466EF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  <p:sp>
        <p:nvSpPr>
          <p:cNvPr id="6" name="Round Same Side Corner Rectangle 3">
            <a:extLst>
              <a:ext uri="{FF2B5EF4-FFF2-40B4-BE49-F238E27FC236}">
                <a16:creationId xmlns:a16="http://schemas.microsoft.com/office/drawing/2014/main" id="{BA8129A7-0FC5-493E-AF34-A3115DCBEDC2}"/>
              </a:ext>
            </a:extLst>
          </p:cNvPr>
          <p:cNvSpPr/>
          <p:nvPr/>
        </p:nvSpPr>
        <p:spPr>
          <a:xfrm rot="16200000">
            <a:off x="3812777" y="173523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4F14C-5F50-411A-A3D4-27C19F5B0386}"/>
              </a:ext>
            </a:extLst>
          </p:cNvPr>
          <p:cNvSpPr txBox="1"/>
          <p:nvPr/>
        </p:nvSpPr>
        <p:spPr>
          <a:xfrm>
            <a:off x="3963430" y="1876898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67BD1-BC64-4EE3-BB0E-0F4AD9816019}"/>
              </a:ext>
            </a:extLst>
          </p:cNvPr>
          <p:cNvSpPr/>
          <p:nvPr/>
        </p:nvSpPr>
        <p:spPr>
          <a:xfrm>
            <a:off x="4534731" y="1812822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95C9-CBE9-4548-B292-63D903C30E2A}"/>
              </a:ext>
            </a:extLst>
          </p:cNvPr>
          <p:cNvSpPr txBox="1"/>
          <p:nvPr/>
        </p:nvSpPr>
        <p:spPr>
          <a:xfrm>
            <a:off x="4670670" y="1894045"/>
            <a:ext cx="392126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Basics of Deep Learning</a:t>
            </a:r>
          </a:p>
        </p:txBody>
      </p:sp>
      <p:sp>
        <p:nvSpPr>
          <p:cNvPr id="10" name="Round Same Side Corner Rectangle 19">
            <a:extLst>
              <a:ext uri="{FF2B5EF4-FFF2-40B4-BE49-F238E27FC236}">
                <a16:creationId xmlns:a16="http://schemas.microsoft.com/office/drawing/2014/main" id="{0476ACE2-BE16-4E50-9114-E73481A0F5D6}"/>
              </a:ext>
            </a:extLst>
          </p:cNvPr>
          <p:cNvSpPr/>
          <p:nvPr/>
        </p:nvSpPr>
        <p:spPr>
          <a:xfrm rot="16200000">
            <a:off x="3812777" y="237838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5B69E-0CD3-43A5-AF9E-9AB491312C29}"/>
              </a:ext>
            </a:extLst>
          </p:cNvPr>
          <p:cNvSpPr txBox="1"/>
          <p:nvPr/>
        </p:nvSpPr>
        <p:spPr>
          <a:xfrm>
            <a:off x="3932171" y="2520056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299DF-62DE-49CB-821D-81CAFC9213BF}"/>
              </a:ext>
            </a:extLst>
          </p:cNvPr>
          <p:cNvSpPr/>
          <p:nvPr/>
        </p:nvSpPr>
        <p:spPr>
          <a:xfrm>
            <a:off x="4534731" y="2455980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35-A8B4-4733-A3D3-56C929D6EC13}"/>
              </a:ext>
            </a:extLst>
          </p:cNvPr>
          <p:cNvSpPr txBox="1"/>
          <p:nvPr/>
        </p:nvSpPr>
        <p:spPr>
          <a:xfrm>
            <a:off x="4584732" y="2522237"/>
            <a:ext cx="268374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Design of a CNN</a:t>
            </a:r>
          </a:p>
        </p:txBody>
      </p:sp>
      <p:sp>
        <p:nvSpPr>
          <p:cNvPr id="14" name="Round Same Side Corner Rectangle 27">
            <a:extLst>
              <a:ext uri="{FF2B5EF4-FFF2-40B4-BE49-F238E27FC236}">
                <a16:creationId xmlns:a16="http://schemas.microsoft.com/office/drawing/2014/main" id="{5BB01C14-D36F-4404-B071-97886B157B62}"/>
              </a:ext>
            </a:extLst>
          </p:cNvPr>
          <p:cNvSpPr/>
          <p:nvPr/>
        </p:nvSpPr>
        <p:spPr>
          <a:xfrm rot="16200000">
            <a:off x="3812777" y="302154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EC42-F060-4795-9A72-D526B7F3710D}"/>
              </a:ext>
            </a:extLst>
          </p:cNvPr>
          <p:cNvSpPr txBox="1"/>
          <p:nvPr/>
        </p:nvSpPr>
        <p:spPr>
          <a:xfrm>
            <a:off x="3926561" y="3163214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34742-46E5-4842-B636-78D7F4E6F616}"/>
              </a:ext>
            </a:extLst>
          </p:cNvPr>
          <p:cNvSpPr/>
          <p:nvPr/>
        </p:nvSpPr>
        <p:spPr>
          <a:xfrm>
            <a:off x="4534731" y="3099137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ound Same Side Corner Rectangle 35">
            <a:extLst>
              <a:ext uri="{FF2B5EF4-FFF2-40B4-BE49-F238E27FC236}">
                <a16:creationId xmlns:a16="http://schemas.microsoft.com/office/drawing/2014/main" id="{15D56ACB-800D-4659-83A5-1D5764131444}"/>
              </a:ext>
            </a:extLst>
          </p:cNvPr>
          <p:cNvSpPr/>
          <p:nvPr/>
        </p:nvSpPr>
        <p:spPr>
          <a:xfrm rot="16200000">
            <a:off x="3812777" y="366470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27781-DB8E-460E-9EBD-E1C60114DFC4}"/>
              </a:ext>
            </a:extLst>
          </p:cNvPr>
          <p:cNvSpPr txBox="1"/>
          <p:nvPr/>
        </p:nvSpPr>
        <p:spPr>
          <a:xfrm>
            <a:off x="3915339" y="3806372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0F8DA-62D6-4C44-B903-23C784414943}"/>
              </a:ext>
            </a:extLst>
          </p:cNvPr>
          <p:cNvSpPr/>
          <p:nvPr/>
        </p:nvSpPr>
        <p:spPr>
          <a:xfrm>
            <a:off x="4534731" y="3742295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Round Same Side Corner Rectangle 43">
            <a:extLst>
              <a:ext uri="{FF2B5EF4-FFF2-40B4-BE49-F238E27FC236}">
                <a16:creationId xmlns:a16="http://schemas.microsoft.com/office/drawing/2014/main" id="{280DD94B-D21C-4F14-9F3D-6A077CB7DA7D}"/>
              </a:ext>
            </a:extLst>
          </p:cNvPr>
          <p:cNvSpPr/>
          <p:nvPr/>
        </p:nvSpPr>
        <p:spPr>
          <a:xfrm rot="16200000">
            <a:off x="3812777" y="430786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31D14-0772-43C4-BC81-DFACD7D419FB}"/>
              </a:ext>
            </a:extLst>
          </p:cNvPr>
          <p:cNvSpPr txBox="1"/>
          <p:nvPr/>
        </p:nvSpPr>
        <p:spPr>
          <a:xfrm>
            <a:off x="3919347" y="4449530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6D802-F50B-4459-9D0A-D8BF41332A13}"/>
              </a:ext>
            </a:extLst>
          </p:cNvPr>
          <p:cNvSpPr/>
          <p:nvPr/>
        </p:nvSpPr>
        <p:spPr>
          <a:xfrm>
            <a:off x="4534731" y="4385453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296FF50B-1A06-434F-955C-81F3A0AC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05" y="2414310"/>
            <a:ext cx="756674" cy="601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D1D0D5-777C-480F-81EA-0A4763433743}"/>
              </a:ext>
            </a:extLst>
          </p:cNvPr>
          <p:cNvSpPr txBox="1"/>
          <p:nvPr/>
        </p:nvSpPr>
        <p:spPr>
          <a:xfrm>
            <a:off x="4584732" y="3134836"/>
            <a:ext cx="334258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Intra-PE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6B4A7-2D47-484B-9636-4AA78718CBE0}"/>
              </a:ext>
            </a:extLst>
          </p:cNvPr>
          <p:cNvSpPr txBox="1"/>
          <p:nvPr/>
        </p:nvSpPr>
        <p:spPr>
          <a:xfrm>
            <a:off x="4579452" y="3802584"/>
            <a:ext cx="2419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3C027-1276-4672-B658-B2A109C33762}"/>
              </a:ext>
            </a:extLst>
          </p:cNvPr>
          <p:cNvSpPr txBox="1"/>
          <p:nvPr/>
        </p:nvSpPr>
        <p:spPr>
          <a:xfrm>
            <a:off x="4579453" y="4448512"/>
            <a:ext cx="340509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Memory System</a:t>
            </a:r>
          </a:p>
        </p:txBody>
      </p:sp>
    </p:spTree>
    <p:extLst>
      <p:ext uri="{BB962C8B-B14F-4D97-AF65-F5344CB8AC3E}">
        <p14:creationId xmlns:p14="http://schemas.microsoft.com/office/powerpoint/2010/main" val="137491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CF47A-3684-43C7-9C94-2F191FE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CD8A-BFF7-49C5-B141-AD466EF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6" name="Round Same Side Corner Rectangle 3">
            <a:extLst>
              <a:ext uri="{FF2B5EF4-FFF2-40B4-BE49-F238E27FC236}">
                <a16:creationId xmlns:a16="http://schemas.microsoft.com/office/drawing/2014/main" id="{BA8129A7-0FC5-493E-AF34-A3115DCBEDC2}"/>
              </a:ext>
            </a:extLst>
          </p:cNvPr>
          <p:cNvSpPr/>
          <p:nvPr/>
        </p:nvSpPr>
        <p:spPr>
          <a:xfrm rot="16200000">
            <a:off x="3812777" y="173523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4F14C-5F50-411A-A3D4-27C19F5B0386}"/>
              </a:ext>
            </a:extLst>
          </p:cNvPr>
          <p:cNvSpPr txBox="1"/>
          <p:nvPr/>
        </p:nvSpPr>
        <p:spPr>
          <a:xfrm>
            <a:off x="3963430" y="1876898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67BD1-BC64-4EE3-BB0E-0F4AD9816019}"/>
              </a:ext>
            </a:extLst>
          </p:cNvPr>
          <p:cNvSpPr/>
          <p:nvPr/>
        </p:nvSpPr>
        <p:spPr>
          <a:xfrm>
            <a:off x="4534731" y="1812822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95C9-CBE9-4548-B292-63D903C30E2A}"/>
              </a:ext>
            </a:extLst>
          </p:cNvPr>
          <p:cNvSpPr txBox="1"/>
          <p:nvPr/>
        </p:nvSpPr>
        <p:spPr>
          <a:xfrm>
            <a:off x="4670670" y="1894045"/>
            <a:ext cx="392126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Basics of Deep Learning</a:t>
            </a:r>
          </a:p>
        </p:txBody>
      </p:sp>
      <p:sp>
        <p:nvSpPr>
          <p:cNvPr id="10" name="Round Same Side Corner Rectangle 19">
            <a:extLst>
              <a:ext uri="{FF2B5EF4-FFF2-40B4-BE49-F238E27FC236}">
                <a16:creationId xmlns:a16="http://schemas.microsoft.com/office/drawing/2014/main" id="{0476ACE2-BE16-4E50-9114-E73481A0F5D6}"/>
              </a:ext>
            </a:extLst>
          </p:cNvPr>
          <p:cNvSpPr/>
          <p:nvPr/>
        </p:nvSpPr>
        <p:spPr>
          <a:xfrm rot="16200000">
            <a:off x="3812777" y="237838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5B69E-0CD3-43A5-AF9E-9AB491312C29}"/>
              </a:ext>
            </a:extLst>
          </p:cNvPr>
          <p:cNvSpPr txBox="1"/>
          <p:nvPr/>
        </p:nvSpPr>
        <p:spPr>
          <a:xfrm>
            <a:off x="3932171" y="2520056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299DF-62DE-49CB-821D-81CAFC9213BF}"/>
              </a:ext>
            </a:extLst>
          </p:cNvPr>
          <p:cNvSpPr/>
          <p:nvPr/>
        </p:nvSpPr>
        <p:spPr>
          <a:xfrm>
            <a:off x="4534731" y="2455980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35-A8B4-4733-A3D3-56C929D6EC13}"/>
              </a:ext>
            </a:extLst>
          </p:cNvPr>
          <p:cNvSpPr txBox="1"/>
          <p:nvPr/>
        </p:nvSpPr>
        <p:spPr>
          <a:xfrm>
            <a:off x="4584732" y="2522237"/>
            <a:ext cx="268374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Design of a CNN</a:t>
            </a:r>
          </a:p>
        </p:txBody>
      </p:sp>
      <p:sp>
        <p:nvSpPr>
          <p:cNvPr id="14" name="Round Same Side Corner Rectangle 27">
            <a:extLst>
              <a:ext uri="{FF2B5EF4-FFF2-40B4-BE49-F238E27FC236}">
                <a16:creationId xmlns:a16="http://schemas.microsoft.com/office/drawing/2014/main" id="{5BB01C14-D36F-4404-B071-97886B157B62}"/>
              </a:ext>
            </a:extLst>
          </p:cNvPr>
          <p:cNvSpPr/>
          <p:nvPr/>
        </p:nvSpPr>
        <p:spPr>
          <a:xfrm rot="16200000">
            <a:off x="3812777" y="302154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EC42-F060-4795-9A72-D526B7F3710D}"/>
              </a:ext>
            </a:extLst>
          </p:cNvPr>
          <p:cNvSpPr txBox="1"/>
          <p:nvPr/>
        </p:nvSpPr>
        <p:spPr>
          <a:xfrm>
            <a:off x="3926561" y="3163214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34742-46E5-4842-B636-78D7F4E6F616}"/>
              </a:ext>
            </a:extLst>
          </p:cNvPr>
          <p:cNvSpPr/>
          <p:nvPr/>
        </p:nvSpPr>
        <p:spPr>
          <a:xfrm>
            <a:off x="4534731" y="3099137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ound Same Side Corner Rectangle 35">
            <a:extLst>
              <a:ext uri="{FF2B5EF4-FFF2-40B4-BE49-F238E27FC236}">
                <a16:creationId xmlns:a16="http://schemas.microsoft.com/office/drawing/2014/main" id="{15D56ACB-800D-4659-83A5-1D5764131444}"/>
              </a:ext>
            </a:extLst>
          </p:cNvPr>
          <p:cNvSpPr/>
          <p:nvPr/>
        </p:nvSpPr>
        <p:spPr>
          <a:xfrm rot="16200000">
            <a:off x="3812777" y="366470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27781-DB8E-460E-9EBD-E1C60114DFC4}"/>
              </a:ext>
            </a:extLst>
          </p:cNvPr>
          <p:cNvSpPr txBox="1"/>
          <p:nvPr/>
        </p:nvSpPr>
        <p:spPr>
          <a:xfrm>
            <a:off x="3915339" y="3806372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0F8DA-62D6-4C44-B903-23C784414943}"/>
              </a:ext>
            </a:extLst>
          </p:cNvPr>
          <p:cNvSpPr/>
          <p:nvPr/>
        </p:nvSpPr>
        <p:spPr>
          <a:xfrm>
            <a:off x="4534731" y="3742295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Round Same Side Corner Rectangle 43">
            <a:extLst>
              <a:ext uri="{FF2B5EF4-FFF2-40B4-BE49-F238E27FC236}">
                <a16:creationId xmlns:a16="http://schemas.microsoft.com/office/drawing/2014/main" id="{280DD94B-D21C-4F14-9F3D-6A077CB7DA7D}"/>
              </a:ext>
            </a:extLst>
          </p:cNvPr>
          <p:cNvSpPr/>
          <p:nvPr/>
        </p:nvSpPr>
        <p:spPr>
          <a:xfrm rot="16200000">
            <a:off x="3812777" y="430786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31D14-0772-43C4-BC81-DFACD7D419FB}"/>
              </a:ext>
            </a:extLst>
          </p:cNvPr>
          <p:cNvSpPr txBox="1"/>
          <p:nvPr/>
        </p:nvSpPr>
        <p:spPr>
          <a:xfrm>
            <a:off x="3919347" y="4449530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6D802-F50B-4459-9D0A-D8BF41332A13}"/>
              </a:ext>
            </a:extLst>
          </p:cNvPr>
          <p:cNvSpPr/>
          <p:nvPr/>
        </p:nvSpPr>
        <p:spPr>
          <a:xfrm>
            <a:off x="4534731" y="4385453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296FF50B-1A06-434F-955C-81F3A0AC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05" y="1854488"/>
            <a:ext cx="756674" cy="601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D1D0D5-777C-480F-81EA-0A4763433743}"/>
              </a:ext>
            </a:extLst>
          </p:cNvPr>
          <p:cNvSpPr txBox="1"/>
          <p:nvPr/>
        </p:nvSpPr>
        <p:spPr>
          <a:xfrm>
            <a:off x="4584732" y="3134836"/>
            <a:ext cx="334258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Intra-PE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6B4A7-2D47-484B-9636-4AA78718CBE0}"/>
              </a:ext>
            </a:extLst>
          </p:cNvPr>
          <p:cNvSpPr txBox="1"/>
          <p:nvPr/>
        </p:nvSpPr>
        <p:spPr>
          <a:xfrm>
            <a:off x="4579452" y="3802584"/>
            <a:ext cx="2419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3C027-1276-4672-B658-B2A109C33762}"/>
              </a:ext>
            </a:extLst>
          </p:cNvPr>
          <p:cNvSpPr txBox="1"/>
          <p:nvPr/>
        </p:nvSpPr>
        <p:spPr>
          <a:xfrm>
            <a:off x="4579453" y="4448512"/>
            <a:ext cx="340509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Memory System</a:t>
            </a:r>
          </a:p>
        </p:txBody>
      </p:sp>
    </p:spTree>
    <p:extLst>
      <p:ext uri="{BB962C8B-B14F-4D97-AF65-F5344CB8AC3E}">
        <p14:creationId xmlns:p14="http://schemas.microsoft.com/office/powerpoint/2010/main" val="2581789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6AB239-E3CC-44C5-AB49-D1D0AE01CC2A}"/>
              </a:ext>
            </a:extLst>
          </p:cNvPr>
          <p:cNvSpPr/>
          <p:nvPr/>
        </p:nvSpPr>
        <p:spPr>
          <a:xfrm>
            <a:off x="3250146" y="2817865"/>
            <a:ext cx="1170432" cy="1117408"/>
          </a:xfrm>
          <a:prstGeom prst="rect">
            <a:avLst/>
          </a:prstGeom>
          <a:solidFill>
            <a:srgbClr val="F7B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451BC-42C5-41A4-96D3-4274F3C31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Representation of a Convolution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E24E40-7420-4A36-8D04-9BFC6279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ED01D-48FD-4724-8F1A-E8BAA28C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818DF9E-FC68-41B9-8C8E-78ACEA057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335661"/>
              </p:ext>
            </p:extLst>
          </p:nvPr>
        </p:nvGraphicFramePr>
        <p:xfrm>
          <a:off x="2131530" y="1730650"/>
          <a:ext cx="30480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7539005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48335995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34829186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51512977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57578239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10392177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6631305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011112686"/>
                    </a:ext>
                  </a:extLst>
                </a:gridCol>
              </a:tblGrid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3124179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7411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74141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742712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96901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38679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498531"/>
                  </a:ext>
                </a:extLst>
              </a:tr>
              <a:tr h="3134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02981"/>
                  </a:ext>
                </a:extLst>
              </a:tr>
            </a:tbl>
          </a:graphicData>
        </a:graphic>
      </p:graphicFrame>
      <p:sp>
        <p:nvSpPr>
          <p:cNvPr id="7" name="Star: 5 Points 6">
            <a:extLst>
              <a:ext uri="{FF2B5EF4-FFF2-40B4-BE49-F238E27FC236}">
                <a16:creationId xmlns:a16="http://schemas.microsoft.com/office/drawing/2014/main" id="{7F10CC13-1197-44FE-95D3-BC10A95940DD}"/>
              </a:ext>
            </a:extLst>
          </p:cNvPr>
          <p:cNvSpPr/>
          <p:nvPr/>
        </p:nvSpPr>
        <p:spPr>
          <a:xfrm>
            <a:off x="5351234" y="3010811"/>
            <a:ext cx="375920" cy="278482"/>
          </a:xfrm>
          <a:prstGeom prst="star5">
            <a:avLst>
              <a:gd name="adj" fmla="val 28998"/>
              <a:gd name="hf" fmla="val 105146"/>
              <a:gd name="vf" fmla="val 11055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B5FA0D1-3023-461C-B876-B4088C244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2022"/>
              </p:ext>
            </p:extLst>
          </p:nvPr>
        </p:nvGraphicFramePr>
        <p:xfrm>
          <a:off x="6184356" y="2462171"/>
          <a:ext cx="1124712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904">
                  <a:extLst>
                    <a:ext uri="{9D8B030D-6E8A-4147-A177-3AD203B41FA5}">
                      <a16:colId xmlns:a16="http://schemas.microsoft.com/office/drawing/2014/main" val="2952915057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4041963809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val="110474609"/>
                    </a:ext>
                  </a:extLst>
                </a:gridCol>
              </a:tblGrid>
              <a:tr h="360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25227"/>
                  </a:ext>
                </a:extLst>
              </a:tr>
              <a:tr h="360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449864"/>
                  </a:ext>
                </a:extLst>
              </a:tr>
              <a:tr h="36034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180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1E280A3-1B4A-4D6A-B421-AD6214FFF557}"/>
              </a:ext>
            </a:extLst>
          </p:cNvPr>
          <p:cNvSpPr/>
          <p:nvPr/>
        </p:nvSpPr>
        <p:spPr>
          <a:xfrm>
            <a:off x="3250146" y="2809834"/>
            <a:ext cx="411480" cy="4041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726509-CE5C-40F8-A00B-30811867707C}"/>
              </a:ext>
            </a:extLst>
          </p:cNvPr>
          <p:cNvCxnSpPr>
            <a:cxnSpLocks/>
          </p:cNvCxnSpPr>
          <p:nvPr/>
        </p:nvCxnSpPr>
        <p:spPr>
          <a:xfrm>
            <a:off x="1934624" y="1765196"/>
            <a:ext cx="0" cy="108721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1E7A88-5234-408E-AF8C-1BDCC57D675D}"/>
              </a:ext>
            </a:extLst>
          </p:cNvPr>
          <p:cNvCxnSpPr>
            <a:cxnSpLocks/>
          </p:cNvCxnSpPr>
          <p:nvPr/>
        </p:nvCxnSpPr>
        <p:spPr>
          <a:xfrm flipH="1">
            <a:off x="2131530" y="1558946"/>
            <a:ext cx="1118616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9638557-8B59-44AD-957D-365E4281DCFF}"/>
              </a:ext>
            </a:extLst>
          </p:cNvPr>
          <p:cNvSpPr txBox="1"/>
          <p:nvPr/>
        </p:nvSpPr>
        <p:spPr>
          <a:xfrm>
            <a:off x="1524000" y="20779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8FFF3-A1CD-433D-975B-A218F5EBEBBC}"/>
              </a:ext>
            </a:extLst>
          </p:cNvPr>
          <p:cNvSpPr txBox="1"/>
          <p:nvPr/>
        </p:nvSpPr>
        <p:spPr>
          <a:xfrm>
            <a:off x="2487096" y="109728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w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3FCBB9-58E3-40E6-B184-A255A99B5579}"/>
              </a:ext>
            </a:extLst>
          </p:cNvPr>
          <p:cNvCxnSpPr>
            <a:cxnSpLocks/>
          </p:cNvCxnSpPr>
          <p:nvPr/>
        </p:nvCxnSpPr>
        <p:spPr>
          <a:xfrm flipV="1">
            <a:off x="4403504" y="2462172"/>
            <a:ext cx="1780852" cy="3476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2BCEA2B-75E0-4C40-BCD9-F7DD85B97484}"/>
              </a:ext>
            </a:extLst>
          </p:cNvPr>
          <p:cNvCxnSpPr>
            <a:cxnSpLocks/>
          </p:cNvCxnSpPr>
          <p:nvPr/>
        </p:nvCxnSpPr>
        <p:spPr>
          <a:xfrm flipV="1">
            <a:off x="4374956" y="3541355"/>
            <a:ext cx="1809400" cy="39135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Equals 24">
            <a:extLst>
              <a:ext uri="{FF2B5EF4-FFF2-40B4-BE49-F238E27FC236}">
                <a16:creationId xmlns:a16="http://schemas.microsoft.com/office/drawing/2014/main" id="{08F3F7D1-4A12-4914-B1FA-A1E72CC46C01}"/>
              </a:ext>
            </a:extLst>
          </p:cNvPr>
          <p:cNvSpPr/>
          <p:nvPr/>
        </p:nvSpPr>
        <p:spPr>
          <a:xfrm>
            <a:off x="7574246" y="2789109"/>
            <a:ext cx="547624" cy="527919"/>
          </a:xfrm>
          <a:prstGeom prst="mathEqua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>
              <a:solidFill>
                <a:schemeClr val="tx1"/>
              </a:solidFill>
            </a:endParaRPr>
          </a:p>
        </p:txBody>
      </p:sp>
      <p:sp>
        <p:nvSpPr>
          <p:cNvPr id="26" name="Rectangle: Single Corner Rounded 25">
            <a:extLst>
              <a:ext uri="{FF2B5EF4-FFF2-40B4-BE49-F238E27FC236}">
                <a16:creationId xmlns:a16="http://schemas.microsoft.com/office/drawing/2014/main" id="{44894308-2A43-4DE0-BE15-A223F0AEFC38}"/>
              </a:ext>
            </a:extLst>
          </p:cNvPr>
          <p:cNvSpPr/>
          <p:nvPr/>
        </p:nvSpPr>
        <p:spPr>
          <a:xfrm>
            <a:off x="8313894" y="2640372"/>
            <a:ext cx="2079786" cy="900984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output pixel</a:t>
            </a:r>
          </a:p>
          <a:p>
            <a:pPr algn="ctr"/>
            <a:r>
              <a:rPr lang="en-US" sz="2400" dirty="0"/>
              <a:t>O[h][w]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99D7979-95B2-4E9B-83D5-6C933325C546}"/>
              </a:ext>
            </a:extLst>
          </p:cNvPr>
          <p:cNvSpPr txBox="1"/>
          <p:nvPr/>
        </p:nvSpPr>
        <p:spPr>
          <a:xfrm>
            <a:off x="3655531" y="1275177"/>
            <a:ext cx="96693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 err="1"/>
              <a:t>ifmap</a:t>
            </a:r>
            <a:r>
              <a:rPr lang="en-US" sz="2000" i="1" dirty="0"/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1517C4-C474-425F-8F9B-28D395F99882}"/>
              </a:ext>
            </a:extLst>
          </p:cNvPr>
          <p:cNvSpPr txBox="1"/>
          <p:nvPr/>
        </p:nvSpPr>
        <p:spPr>
          <a:xfrm>
            <a:off x="6263247" y="1908691"/>
            <a:ext cx="982961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i="1" dirty="0"/>
              <a:t>Filter F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7E0249-415A-47AF-8630-090A06756253}"/>
                  </a:ext>
                </a:extLst>
              </p:cNvPr>
              <p:cNvSpPr txBox="1"/>
              <p:nvPr/>
            </p:nvSpPr>
            <p:spPr>
              <a:xfrm>
                <a:off x="3455887" y="5079461"/>
                <a:ext cx="5685403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A7E0249-415A-47AF-8630-090A06756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87" y="5079461"/>
                <a:ext cx="5685403" cy="1070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FDABB9A-8F1C-441E-8704-1AFDAF3DC144}"/>
              </a:ext>
            </a:extLst>
          </p:cNvPr>
          <p:cNvCxnSpPr>
            <a:cxnSpLocks/>
          </p:cNvCxnSpPr>
          <p:nvPr/>
        </p:nvCxnSpPr>
        <p:spPr>
          <a:xfrm flipH="1">
            <a:off x="6754726" y="4737778"/>
            <a:ext cx="630578" cy="8450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6E58FFB-185A-4D9F-9773-9A329BAA8755}"/>
              </a:ext>
            </a:extLst>
          </p:cNvPr>
          <p:cNvCxnSpPr>
            <a:cxnSpLocks/>
          </p:cNvCxnSpPr>
          <p:nvPr/>
        </p:nvCxnSpPr>
        <p:spPr>
          <a:xfrm>
            <a:off x="7385305" y="4723072"/>
            <a:ext cx="257193" cy="8210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CFC68D35-6894-4038-B3D9-D949238026FF}"/>
              </a:ext>
            </a:extLst>
          </p:cNvPr>
          <p:cNvSpPr/>
          <p:nvPr/>
        </p:nvSpPr>
        <p:spPr>
          <a:xfrm>
            <a:off x="7246207" y="4143557"/>
            <a:ext cx="3211481" cy="594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Coordinates in the 3x3 filter and the pink window</a:t>
            </a:r>
          </a:p>
        </p:txBody>
      </p:sp>
    </p:spTree>
    <p:extLst>
      <p:ext uri="{BB962C8B-B14F-4D97-AF65-F5344CB8AC3E}">
        <p14:creationId xmlns:p14="http://schemas.microsoft.com/office/powerpoint/2010/main" val="4083083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8F9A-FF61-445B-AC3A-90ADD270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Equation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AA7FB-DCA3-411D-9A93-98C6315D9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168DC5-B319-4634-B356-1E309896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5EA73-8B55-4937-9515-7DC3EAE5CF53}"/>
                  </a:ext>
                </a:extLst>
              </p:cNvPr>
              <p:cNvSpPr txBox="1"/>
              <p:nvPr/>
            </p:nvSpPr>
            <p:spPr>
              <a:xfrm>
                <a:off x="4287991" y="1097282"/>
                <a:ext cx="5685403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55EA73-8B55-4937-9515-7DC3EAE5C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991" y="1097282"/>
                <a:ext cx="5685403" cy="1070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C1F9A5-9F96-4C21-89F3-446F665672E4}"/>
              </a:ext>
            </a:extLst>
          </p:cNvPr>
          <p:cNvSpPr/>
          <p:nvPr/>
        </p:nvSpPr>
        <p:spPr>
          <a:xfrm>
            <a:off x="1880616" y="1271593"/>
            <a:ext cx="2212848" cy="72237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Basic Equation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C112B8E-7EB6-4630-90F7-97D1A79E5D39}"/>
              </a:ext>
            </a:extLst>
          </p:cNvPr>
          <p:cNvSpPr/>
          <p:nvPr/>
        </p:nvSpPr>
        <p:spPr>
          <a:xfrm>
            <a:off x="1880616" y="2710271"/>
            <a:ext cx="5212080" cy="55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Effect of multiple channels (c), single </a:t>
            </a:r>
            <a:r>
              <a:rPr lang="en-US" sz="2000" i="1" dirty="0" err="1"/>
              <a:t>ofmap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7A31A-C04B-4D52-9488-185ADD992929}"/>
                  </a:ext>
                </a:extLst>
              </p:cNvPr>
              <p:cNvSpPr txBox="1"/>
              <p:nvPr/>
            </p:nvSpPr>
            <p:spPr>
              <a:xfrm>
                <a:off x="3181566" y="3267750"/>
                <a:ext cx="6875921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67A31A-C04B-4D52-9488-185ADD992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66" y="3267750"/>
                <a:ext cx="6875921" cy="1070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A6FC66E-80FC-4623-A393-4D1F6D233219}"/>
              </a:ext>
            </a:extLst>
          </p:cNvPr>
          <p:cNvSpPr/>
          <p:nvPr/>
        </p:nvSpPr>
        <p:spPr>
          <a:xfrm>
            <a:off x="1880616" y="4742992"/>
            <a:ext cx="5952744" cy="55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Effect of multiple channels (c), multiple </a:t>
            </a:r>
            <a:r>
              <a:rPr lang="en-US" sz="2000" i="1" dirty="0" err="1"/>
              <a:t>ofmaps</a:t>
            </a:r>
            <a:r>
              <a:rPr lang="en-US" sz="2000" i="1" dirty="0"/>
              <a:t> (k)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3437E9-4ADE-435B-835D-D5B5617A7776}"/>
                  </a:ext>
                </a:extLst>
              </p:cNvPr>
              <p:cNvSpPr txBox="1"/>
              <p:nvPr/>
            </p:nvSpPr>
            <p:spPr>
              <a:xfrm>
                <a:off x="2359802" y="5159771"/>
                <a:ext cx="7697685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3437E9-4ADE-435B-835D-D5B5617A7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802" y="5159771"/>
                <a:ext cx="7697685" cy="10709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31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088E-E031-43CA-B737-04686107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083296" cy="822960"/>
          </a:xfrm>
        </p:spPr>
        <p:txBody>
          <a:bodyPr/>
          <a:lstStyle/>
          <a:p>
            <a:r>
              <a:rPr lang="en-US" dirty="0"/>
              <a:t>Convolution in its Full Glory: Add multiple images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82C0A7E-B28B-4B7F-9D0A-4EEB6C33D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233829"/>
              </p:ext>
            </p:extLst>
          </p:nvPr>
        </p:nvGraphicFramePr>
        <p:xfrm>
          <a:off x="2493033" y="2237659"/>
          <a:ext cx="6858000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4482">
                  <a:extLst>
                    <a:ext uri="{9D8B030D-6E8A-4147-A177-3AD203B41FA5}">
                      <a16:colId xmlns:a16="http://schemas.microsoft.com/office/drawing/2014/main" val="1203402493"/>
                    </a:ext>
                  </a:extLst>
                </a:gridCol>
                <a:gridCol w="1921565">
                  <a:extLst>
                    <a:ext uri="{9D8B030D-6E8A-4147-A177-3AD203B41FA5}">
                      <a16:colId xmlns:a16="http://schemas.microsoft.com/office/drawing/2014/main" val="2334684000"/>
                    </a:ext>
                  </a:extLst>
                </a:gridCol>
                <a:gridCol w="1211953">
                  <a:extLst>
                    <a:ext uri="{9D8B030D-6E8A-4147-A177-3AD203B41FA5}">
                      <a16:colId xmlns:a16="http://schemas.microsoft.com/office/drawing/2014/main" val="840143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652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input images (matrices)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227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input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222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Number of </a:t>
                      </a:r>
                      <a:r>
                        <a:rPr lang="en-US" i="1" dirty="0" err="1"/>
                        <a:t>ofmaps</a:t>
                      </a:r>
                      <a:r>
                        <a:rPr lang="en-US" i="1" dirty="0"/>
                        <a:t> </a:t>
                      </a:r>
                      <a:r>
                        <a:rPr lang="en-US" i="0" dirty="0"/>
                        <a:t>produced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284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Dimensions of the </a:t>
                      </a:r>
                      <a:r>
                        <a:rPr lang="en-US" i="1" dirty="0" err="1"/>
                        <a:t>ifmaps</a:t>
                      </a:r>
                      <a:r>
                        <a:rPr lang="en-US" i="1" dirty="0"/>
                        <a:t>/ </a:t>
                      </a:r>
                      <a:r>
                        <a:rPr lang="en-US" i="1" dirty="0" err="1"/>
                        <a:t>ofmaps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 × </a:t>
                      </a:r>
                      <a:r>
                        <a:rPr lang="en-US" i="0" dirty="0"/>
                        <a:t>W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h </a:t>
                      </a:r>
                      <a:r>
                        <a:rPr lang="en-US" i="0" dirty="0"/>
                        <a:t>and </a:t>
                      </a:r>
                      <a:r>
                        <a:rPr lang="en-US" i="1" dirty="0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58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Dimensions of the filter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 × </a:t>
                      </a:r>
                      <a:r>
                        <a:rPr lang="en-US" i="0" dirty="0"/>
                        <a:t>S</a:t>
                      </a:r>
                      <a:r>
                        <a:rPr lang="en-US" i="1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r </a:t>
                      </a:r>
                      <a:r>
                        <a:rPr lang="en-US" i="0" dirty="0"/>
                        <a:t>and </a:t>
                      </a:r>
                      <a:r>
                        <a:rPr lang="en-US" i="1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49151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C70B7-99BA-4D4D-9CBD-E9D7C11A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5E02C-C701-4A69-B584-A0914324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5254DF-2BCB-4293-92A4-3E1D634F008A}"/>
                  </a:ext>
                </a:extLst>
              </p:cNvPr>
              <p:cNvSpPr txBox="1"/>
              <p:nvPr/>
            </p:nvSpPr>
            <p:spPr>
              <a:xfrm>
                <a:off x="1996027" y="1048357"/>
                <a:ext cx="8460073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]=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65254DF-2BCB-4293-92A4-3E1D634F0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027" y="1048357"/>
                <a:ext cx="8460073" cy="1070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945D38-4F5D-473F-AD81-97E2C0853B73}"/>
              </a:ext>
            </a:extLst>
          </p:cNvPr>
          <p:cNvSpPr txBox="1"/>
          <p:nvPr/>
        </p:nvSpPr>
        <p:spPr>
          <a:xfrm>
            <a:off x="2186075" y="4738647"/>
            <a:ext cx="74719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consider a </a:t>
            </a:r>
            <a:r>
              <a:rPr lang="en-US" sz="2400" dirty="0">
                <a:solidFill>
                  <a:srgbClr val="7030A0"/>
                </a:solidFill>
              </a:rPr>
              <a:t>batch</a:t>
            </a:r>
            <a:r>
              <a:rPr lang="en-US" sz="2400" dirty="0"/>
              <a:t> of </a:t>
            </a:r>
            <a:r>
              <a:rPr lang="en-US" sz="2400" i="1" dirty="0"/>
              <a:t>N </a:t>
            </a:r>
            <a:r>
              <a:rPr lang="en-US" sz="2400" dirty="0"/>
              <a:t>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Each </a:t>
            </a:r>
            <a:r>
              <a:rPr lang="en-US" sz="2400" i="1" dirty="0" err="1"/>
              <a:t>ofmap</a:t>
            </a:r>
            <a:r>
              <a:rPr lang="en-US" sz="2400" i="1" dirty="0"/>
              <a:t> </a:t>
            </a:r>
            <a:r>
              <a:rPr lang="en-US" sz="2400" dirty="0"/>
              <a:t>is </a:t>
            </a:r>
            <a:r>
              <a:rPr lang="en-US" sz="2400" dirty="0">
                <a:solidFill>
                  <a:srgbClr val="00B050"/>
                </a:solidFill>
              </a:rPr>
              <a:t>produced</a:t>
            </a:r>
            <a:r>
              <a:rPr lang="en-US" sz="2400" dirty="0"/>
              <a:t> from </a:t>
            </a:r>
            <a:r>
              <a:rPr lang="en-US" sz="2400" i="1" dirty="0"/>
              <a:t>C </a:t>
            </a:r>
            <a:r>
              <a:rPr lang="en-US" sz="2400" i="1" dirty="0" err="1"/>
              <a:t>ifmaps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is a separate </a:t>
            </a:r>
            <a:r>
              <a:rPr lang="en-US" sz="2400" dirty="0">
                <a:solidFill>
                  <a:srgbClr val="0070C0"/>
                </a:solidFill>
              </a:rPr>
              <a:t>filter</a:t>
            </a:r>
            <a:r>
              <a:rPr lang="en-US" sz="2400" dirty="0"/>
              <a:t> for each </a:t>
            </a:r>
            <a:r>
              <a:rPr lang="en-US" sz="2400" i="1" dirty="0" err="1"/>
              <a:t>ifmap-ofmap</a:t>
            </a:r>
            <a:r>
              <a:rPr lang="en-US" sz="2400" i="1" dirty="0"/>
              <a:t> </a:t>
            </a:r>
            <a:r>
              <a:rPr lang="en-US" sz="2400" dirty="0">
                <a:solidFill>
                  <a:srgbClr val="720F11"/>
                </a:solidFill>
              </a:rPr>
              <a:t>pair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560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899B-D526-4B11-833B-3502854E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Classic 7-Loop Structure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0C246-715D-473A-9355-F93131D4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7C30-DBEE-4209-9423-0DD3D0E1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B8F6F-FB82-4F6B-B3BD-D1920F33D5D3}"/>
              </a:ext>
            </a:extLst>
          </p:cNvPr>
          <p:cNvSpPr/>
          <p:nvPr/>
        </p:nvSpPr>
        <p:spPr>
          <a:xfrm>
            <a:off x="1819697" y="907624"/>
            <a:ext cx="855260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t-BR" sz="2400" dirty="0">
                <a:solidFill>
                  <a:srgbClr val="000000"/>
                </a:solidFill>
                <a:latin typeface="CMTT9"/>
              </a:rPr>
              <a:t>(n=0; n&lt;N; n++) { </a:t>
            </a:r>
            <a:r>
              <a:rPr lang="pt-BR" sz="2400" dirty="0">
                <a:solidFill>
                  <a:srgbClr val="C08040"/>
                </a:solidFill>
                <a:latin typeface="CMTT9"/>
              </a:rPr>
              <a:t>/* input images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(k=0; k&lt;K; k++)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outputs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(c=0; c&lt;C; </a:t>
            </a:r>
            <a:r>
              <a:rPr lang="en-US" sz="2400" dirty="0" err="1">
                <a:solidFill>
                  <a:srgbClr val="000000"/>
                </a:solidFill>
                <a:latin typeface="CMTT9"/>
              </a:rPr>
              <a:t>c++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input channels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(h=0; h&lt;H; h++)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(w=0; w&lt;W; w++)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(r=0; r&lt;R; r++)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filter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(s=0; s&lt;S; s++)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filter */</a:t>
            </a:r>
          </a:p>
          <a:p>
            <a:endParaRPr lang="pt-BR" sz="2400" dirty="0">
              <a:solidFill>
                <a:srgbClr val="000000"/>
              </a:solidFill>
              <a:latin typeface="CMTT9"/>
            </a:endParaRPr>
          </a:p>
          <a:p>
            <a:r>
              <a:rPr lang="pt-BR" sz="2400" dirty="0">
                <a:solidFill>
                  <a:srgbClr val="000000"/>
                </a:solidFill>
                <a:latin typeface="CMTT9"/>
              </a:rPr>
              <a:t>                            O[n][k][h][w] += I[n][c][h+r][w+s] * F[k][c][r][s];</a:t>
            </a:r>
          </a:p>
          <a:p>
            <a:endParaRPr lang="en-US" sz="2400" dirty="0">
              <a:solidFill>
                <a:srgbClr val="000000"/>
              </a:solidFill>
              <a:latin typeface="CMTT9"/>
            </a:endParaRPr>
          </a:p>
          <a:p>
            <a:r>
              <a:rPr lang="en-US" sz="2400" dirty="0">
                <a:solidFill>
                  <a:srgbClr val="000000"/>
                </a:solidFill>
                <a:latin typeface="CMTT9"/>
              </a:rPr>
              <a:t>}}}}}}}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6C1F5C-1517-4839-92E3-467AA627E8C9}"/>
              </a:ext>
            </a:extLst>
          </p:cNvPr>
          <p:cNvSpPr txBox="1"/>
          <p:nvPr/>
        </p:nvSpPr>
        <p:spPr>
          <a:xfrm>
            <a:off x="2265515" y="5280413"/>
            <a:ext cx="8287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that this is just a </a:t>
            </a:r>
            <a:r>
              <a:rPr lang="en-US" sz="2400" dirty="0">
                <a:solidFill>
                  <a:srgbClr val="0070C0"/>
                </a:solidFill>
              </a:rPr>
              <a:t>sum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00B050"/>
                </a:solidFill>
              </a:rPr>
              <a:t>products</a:t>
            </a:r>
            <a:r>
              <a:rPr lang="en-US" sz="2400" dirty="0"/>
              <a:t>. The partial products</a:t>
            </a:r>
          </a:p>
          <a:p>
            <a:r>
              <a:rPr lang="en-US" sz="2400" dirty="0"/>
              <a:t>can be computed </a:t>
            </a:r>
            <a:r>
              <a:rPr lang="en-US" sz="2400" dirty="0">
                <a:solidFill>
                  <a:srgbClr val="E21A23"/>
                </a:solidFill>
              </a:rPr>
              <a:t>independently</a:t>
            </a:r>
            <a:r>
              <a:rPr lang="en-US" sz="2400" dirty="0"/>
              <a:t>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F426D81-66AF-423E-B021-5979A9973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07" y="5388701"/>
            <a:ext cx="614418" cy="6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2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1569-DE4F-4F14-B2B1-6EFA77D9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624409" cy="822960"/>
          </a:xfrm>
        </p:spPr>
        <p:txBody>
          <a:bodyPr/>
          <a:lstStyle/>
          <a:p>
            <a:r>
              <a:rPr lang="en-US" dirty="0"/>
              <a:t>Example: Structure of a CNN with Multiple Layers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E7E3A8-6BFE-4041-8A88-A8FE55BFA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81188" y="1709531"/>
            <a:ext cx="8759750" cy="28685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21A37-540A-433B-A68C-8C0C2B46A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D5830-A3A4-42D9-8096-A0CF3404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6778BA-6B5C-4E13-906D-D04AC0D485B8}"/>
              </a:ext>
            </a:extLst>
          </p:cNvPr>
          <p:cNvSpPr txBox="1"/>
          <p:nvPr/>
        </p:nvSpPr>
        <p:spPr>
          <a:xfrm>
            <a:off x="2325538" y="5300655"/>
            <a:ext cx="798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have </a:t>
            </a:r>
            <a:r>
              <a:rPr lang="en-US" sz="2400" dirty="0">
                <a:solidFill>
                  <a:srgbClr val="9F2241"/>
                </a:solidFill>
              </a:rPr>
              <a:t>hundreds</a:t>
            </a:r>
            <a:r>
              <a:rPr lang="en-US" sz="2400" dirty="0"/>
              <a:t> of layers with millions of weights.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85171FE-FF86-439F-8103-3BE102E5C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1563081" y="5187551"/>
            <a:ext cx="841540" cy="8415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52242E-F8E0-498A-8301-65BA16459C7C}"/>
              </a:ext>
            </a:extLst>
          </p:cNvPr>
          <p:cNvSpPr/>
          <p:nvPr/>
        </p:nvSpPr>
        <p:spPr>
          <a:xfrm>
            <a:off x="8130482" y="4645924"/>
            <a:ext cx="2341060" cy="41670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2673026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D1C81-4892-4F29-8FA6-DFBC2AEB9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846" y="215724"/>
            <a:ext cx="6858000" cy="822960"/>
          </a:xfrm>
        </p:spPr>
        <p:txBody>
          <a:bodyPr/>
          <a:lstStyle/>
          <a:p>
            <a:r>
              <a:rPr lang="en-US" dirty="0"/>
              <a:t>Reference Architecture for a CNN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4EFAE5E-B90E-4E5E-A69C-07CFF8CD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45114" y="753065"/>
            <a:ext cx="7684397" cy="379828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37E4E-7530-4263-A587-82F48E1F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01B8F-552F-46D3-A3FA-97832C3B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4A9D3-575E-4797-8AEA-8F7986A08380}"/>
              </a:ext>
            </a:extLst>
          </p:cNvPr>
          <p:cNvSpPr txBox="1"/>
          <p:nvPr/>
        </p:nvSpPr>
        <p:spPr>
          <a:xfrm>
            <a:off x="1611094" y="4803076"/>
            <a:ext cx="49471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have an array of PEs.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Each PE has a local buffer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They are connected via an NoC.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40E024-9547-4BA0-B113-35C5DF9D1DB9}"/>
              </a:ext>
            </a:extLst>
          </p:cNvPr>
          <p:cNvSpPr txBox="1"/>
          <p:nvPr/>
        </p:nvSpPr>
        <p:spPr>
          <a:xfrm>
            <a:off x="6831694" y="4781108"/>
            <a:ext cx="38363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is a shared global</a:t>
            </a:r>
            <a:br>
              <a:rPr lang="en-US" sz="2400" dirty="0"/>
            </a:br>
            <a:r>
              <a:rPr lang="en-US" sz="2400" dirty="0"/>
              <a:t>buffer.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connected to a</a:t>
            </a:r>
            <a:br>
              <a:rPr lang="en-US" sz="2400" dirty="0"/>
            </a:br>
            <a:r>
              <a:rPr lang="en-US" sz="2400" dirty="0"/>
              <a:t>large off-chip memory.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9C8FCC-445E-4779-B536-C6158B261107}"/>
              </a:ext>
            </a:extLst>
          </p:cNvPr>
          <p:cNvCxnSpPr/>
          <p:nvPr/>
        </p:nvCxnSpPr>
        <p:spPr>
          <a:xfrm>
            <a:off x="6558282" y="4803076"/>
            <a:ext cx="0" cy="148231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100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7A67-9D0D-43DE-9861-1B33537B4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Representation of the Nested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4AD80-9F00-4772-BDD2-7DD42260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059415" cy="36558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 the 7-loop structure, loops can be </a:t>
            </a:r>
            <a:r>
              <a:rPr lang="en-US" sz="2400" dirty="0">
                <a:solidFill>
                  <a:srgbClr val="0070C0"/>
                </a:solidFill>
              </a:rPr>
              <a:t>reordered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Their </a:t>
            </a:r>
            <a:r>
              <a:rPr lang="en-US" sz="2400" dirty="0">
                <a:solidFill>
                  <a:srgbClr val="01708C"/>
                </a:solidFill>
              </a:rPr>
              <a:t>ordering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</a:rPr>
              <a:t>important</a:t>
            </a:r>
          </a:p>
          <a:p>
            <a:pPr marL="573088" lvl="1" indent="-342900"/>
            <a:r>
              <a:rPr lang="en-US" sz="2400" dirty="0"/>
              <a:t>Determines the order of </a:t>
            </a:r>
            <a:r>
              <a:rPr lang="en-US" sz="2400" dirty="0">
                <a:solidFill>
                  <a:srgbClr val="00B050"/>
                </a:solidFill>
              </a:rPr>
              <a:t>accesses </a:t>
            </a:r>
            <a:r>
              <a:rPr lang="en-US" sz="2400" dirty="0">
                <a:solidFill>
                  <a:schemeClr val="tx1"/>
                </a:solidFill>
              </a:rPr>
              <a:t>and the </a:t>
            </a:r>
            <a:r>
              <a:rPr lang="en-US" sz="2400" dirty="0">
                <a:solidFill>
                  <a:srgbClr val="0070C0"/>
                </a:solidFill>
              </a:rPr>
              <a:t>locality</a:t>
            </a:r>
          </a:p>
          <a:p>
            <a:pPr marL="573088" lvl="1" indent="-342900"/>
            <a:r>
              <a:rPr lang="en-US" sz="2400" dirty="0"/>
              <a:t>Determines the cache, NoC, and memory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We can further </a:t>
            </a:r>
            <a:r>
              <a:rPr lang="en-US" sz="2400" dirty="0">
                <a:solidFill>
                  <a:srgbClr val="C00000"/>
                </a:solidFill>
              </a:rPr>
              <a:t>tile</a:t>
            </a:r>
            <a:r>
              <a:rPr lang="en-US" sz="2400" dirty="0">
                <a:solidFill>
                  <a:schemeClr val="tx1"/>
                </a:solidFill>
              </a:rPr>
              <a:t> the loops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</a:rPr>
              <a:t>Opportunity for </a:t>
            </a:r>
            <a:r>
              <a:rPr lang="en-US" sz="2400" dirty="0">
                <a:solidFill>
                  <a:srgbClr val="00B050"/>
                </a:solidFill>
              </a:rPr>
              <a:t>controlling</a:t>
            </a:r>
            <a:r>
              <a:rPr lang="en-US" sz="2400" dirty="0">
                <a:solidFill>
                  <a:schemeClr val="tx1"/>
                </a:solidFill>
              </a:rPr>
              <a:t> the locality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</a:rPr>
              <a:t>Any loop iterator can be </a:t>
            </a:r>
            <a:r>
              <a:rPr lang="en-US" sz="2400" dirty="0">
                <a:solidFill>
                  <a:srgbClr val="C00000"/>
                </a:solidFill>
              </a:rPr>
              <a:t>tiled</a:t>
            </a:r>
          </a:p>
          <a:p>
            <a:pPr marL="573088" lvl="1" indent="-342900"/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AF721-DFE5-4290-B7C2-266AA3B1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E67D1C-D238-47D5-836B-EE853571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2AF8EEA-7BB3-4F2B-9521-B5EBCC6B731D}"/>
              </a:ext>
            </a:extLst>
          </p:cNvPr>
          <p:cNvSpPr/>
          <p:nvPr/>
        </p:nvSpPr>
        <p:spPr>
          <a:xfrm>
            <a:off x="7755630" y="3708401"/>
            <a:ext cx="2631440" cy="8026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See Chapter 5</a:t>
            </a:r>
          </a:p>
        </p:txBody>
      </p:sp>
    </p:spTree>
    <p:extLst>
      <p:ext uri="{BB962C8B-B14F-4D97-AF65-F5344CB8AC3E}">
        <p14:creationId xmlns:p14="http://schemas.microsoft.com/office/powerpoint/2010/main" val="3435052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FD157-F784-47AA-8C46-DA9AD2B3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Tiled Loops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CEF12-D2C0-4988-B55B-E181CC361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089" y="5766856"/>
            <a:ext cx="6858000" cy="367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0BBB90-32B7-4CC0-9423-3EB548EDB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5C0CB-5BBE-4507-88F7-D752AF88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D6137-CEF8-4744-911D-7852BA47EA31}"/>
              </a:ext>
            </a:extLst>
          </p:cNvPr>
          <p:cNvSpPr/>
          <p:nvPr/>
        </p:nvSpPr>
        <p:spPr>
          <a:xfrm>
            <a:off x="1671849" y="870918"/>
            <a:ext cx="8848303" cy="526297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t-BR" sz="2400" dirty="0">
                <a:solidFill>
                  <a:srgbClr val="000000"/>
                </a:solidFill>
                <a:latin typeface="CMTT9"/>
              </a:rPr>
              <a:t>(n=0; n&lt;N; n++) { </a:t>
            </a:r>
            <a:r>
              <a:rPr lang="pt-BR" sz="2400" dirty="0">
                <a:solidFill>
                  <a:srgbClr val="C08040"/>
                </a:solidFill>
                <a:latin typeface="CMTT9"/>
              </a:rPr>
              <a:t>/* input images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(k=0; k&lt;K; k++)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outputs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(c=0; c&lt;C; </a:t>
            </a:r>
            <a:r>
              <a:rPr lang="en-US" sz="2400" dirty="0" err="1">
                <a:solidFill>
                  <a:srgbClr val="000000"/>
                </a:solidFill>
                <a:latin typeface="CMTT9"/>
              </a:rPr>
              <a:t>c++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input channels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(h1=0; h1&lt;H; h1+= Th)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(w1=0; w1&lt;W; w1 += Tw)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(r=0; r&lt;R; r++)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filter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(s=0; s&lt;S; s++)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filter */</a:t>
            </a:r>
          </a:p>
          <a:p>
            <a:endParaRPr lang="pt-BR" sz="2400" dirty="0">
              <a:solidFill>
                <a:srgbClr val="000000"/>
              </a:solidFill>
              <a:latin typeface="CMTT9"/>
            </a:endParaRPr>
          </a:p>
          <a:p>
            <a:r>
              <a:rPr lang="pt-BR" sz="2400" dirty="0">
                <a:solidFill>
                  <a:srgbClr val="000000"/>
                </a:solidFill>
                <a:latin typeface="CMTT9"/>
              </a:rPr>
              <a:t>		   </a:t>
            </a:r>
            <a:r>
              <a:rPr lang="en-US" sz="2400" dirty="0">
                <a:solidFill>
                  <a:srgbClr val="0000FF"/>
                </a:solidFill>
                <a:latin typeface="CMTT9"/>
              </a:rPr>
              <a:t>for</a:t>
            </a:r>
            <a:r>
              <a:rPr lang="pt-BR" sz="2400" dirty="0">
                <a:solidFill>
                  <a:srgbClr val="000000"/>
                </a:solidFill>
                <a:latin typeface="CMTT9"/>
              </a:rPr>
              <a:t> (h2=h1; h2&lt; h1 + Th; h2++) {</a:t>
            </a:r>
          </a:p>
          <a:p>
            <a:r>
              <a:rPr lang="pt-BR" sz="2400" dirty="0">
                <a:solidFill>
                  <a:srgbClr val="000000"/>
                </a:solidFill>
                <a:latin typeface="CMTT9"/>
              </a:rPr>
              <a:t>                                   </a:t>
            </a:r>
            <a:r>
              <a:rPr lang="en-US" sz="2400" dirty="0">
                <a:solidFill>
                  <a:srgbClr val="0000FF"/>
                </a:solidFill>
                <a:latin typeface="CMTT9"/>
              </a:rPr>
              <a:t>for</a:t>
            </a:r>
            <a:r>
              <a:rPr lang="pt-BR" sz="2400" dirty="0">
                <a:solidFill>
                  <a:srgbClr val="000000"/>
                </a:solidFill>
                <a:latin typeface="CMTT9"/>
              </a:rPr>
              <a:t> (w2=w1; w2&lt; w1 + Tw; w2++) {</a:t>
            </a:r>
          </a:p>
          <a:p>
            <a:endParaRPr lang="pt-BR" sz="2400" dirty="0">
              <a:solidFill>
                <a:srgbClr val="000000"/>
              </a:solidFill>
              <a:latin typeface="CMTT9"/>
            </a:endParaRPr>
          </a:p>
          <a:p>
            <a:r>
              <a:rPr lang="pt-BR" sz="2400" dirty="0">
                <a:solidFill>
                  <a:srgbClr val="000000"/>
                </a:solidFill>
                <a:latin typeface="CMTT9"/>
              </a:rPr>
              <a:t>                               O[n][k][h2][w2] += I[n][c][h2+r][w2+s] * F[k][c][r][s];</a:t>
            </a:r>
          </a:p>
          <a:p>
            <a:endParaRPr lang="en-US" sz="2400" dirty="0">
              <a:solidFill>
                <a:srgbClr val="000000"/>
              </a:solidFill>
              <a:latin typeface="CMTT9"/>
            </a:endParaRPr>
          </a:p>
          <a:p>
            <a:r>
              <a:rPr lang="en-US" sz="2400" dirty="0">
                <a:solidFill>
                  <a:srgbClr val="000000"/>
                </a:solidFill>
                <a:latin typeface="CMTT9"/>
              </a:rPr>
              <a:t>}}}}}}}}}</a:t>
            </a:r>
            <a:endParaRPr lang="en-US" sz="24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BF03C74-0A77-47DF-8D92-C232351D2301}"/>
              </a:ext>
            </a:extLst>
          </p:cNvPr>
          <p:cNvSpPr/>
          <p:nvPr/>
        </p:nvSpPr>
        <p:spPr>
          <a:xfrm>
            <a:off x="1816963" y="4101484"/>
            <a:ext cx="1828800" cy="905523"/>
          </a:xfrm>
          <a:prstGeom prst="wedgeRoundRectCallout">
            <a:avLst>
              <a:gd name="adj1" fmla="val 65575"/>
              <a:gd name="adj2" fmla="val -3946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Iterating within a tile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B48CF9C-3E9A-48FD-8FB0-28B9AD13FC64}"/>
              </a:ext>
            </a:extLst>
          </p:cNvPr>
          <p:cNvSpPr/>
          <p:nvPr/>
        </p:nvSpPr>
        <p:spPr>
          <a:xfrm>
            <a:off x="7522233" y="841980"/>
            <a:ext cx="1828800" cy="905523"/>
          </a:xfrm>
          <a:prstGeom prst="wedgeRoundRectCallout">
            <a:avLst>
              <a:gd name="adj1" fmla="val -145590"/>
              <a:gd name="adj2" fmla="val 8995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Tiling</a:t>
            </a:r>
          </a:p>
        </p:txBody>
      </p:sp>
    </p:spTree>
    <p:extLst>
      <p:ext uri="{BB962C8B-B14F-4D97-AF65-F5344CB8AC3E}">
        <p14:creationId xmlns:p14="http://schemas.microsoft.com/office/powerpoint/2010/main" val="722492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20DB5-1AEE-452F-8B47-CEC0D2380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Representation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B4D2-1702-4CE0-B5BD-B6FA8DC11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904" y="1097282"/>
            <a:ext cx="8429030" cy="2466217"/>
          </a:xfrm>
        </p:spPr>
        <p:txBody>
          <a:bodyPr/>
          <a:lstStyle/>
          <a:p>
            <a:r>
              <a:rPr lang="en-US" sz="2400" dirty="0"/>
              <a:t>We need a </a:t>
            </a:r>
            <a:r>
              <a:rPr lang="en-US" sz="2400" dirty="0">
                <a:solidFill>
                  <a:srgbClr val="7030A0"/>
                </a:solidFill>
              </a:rPr>
              <a:t>method</a:t>
            </a:r>
            <a:r>
              <a:rPr lang="en-US" sz="2400" dirty="0"/>
              <a:t> to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Specify the </a:t>
            </a:r>
            <a:r>
              <a:rPr lang="en-US" sz="2400" dirty="0">
                <a:solidFill>
                  <a:srgbClr val="0070C0"/>
                </a:solidFill>
              </a:rPr>
              <a:t>order</a:t>
            </a:r>
            <a:r>
              <a:rPr lang="en-US" sz="2400" dirty="0"/>
              <a:t> of loops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Specify the nature of </a:t>
            </a:r>
            <a:r>
              <a:rPr lang="en-US" sz="2400" dirty="0">
                <a:solidFill>
                  <a:srgbClr val="C00000"/>
                </a:solidFill>
              </a:rPr>
              <a:t>tiling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Specify the </a:t>
            </a:r>
            <a:r>
              <a:rPr lang="en-US" sz="2400" dirty="0">
                <a:solidFill>
                  <a:srgbClr val="00B050"/>
                </a:solidFill>
              </a:rPr>
              <a:t>data locality </a:t>
            </a:r>
            <a:r>
              <a:rPr lang="en-US" sz="2400" dirty="0"/>
              <a:t>(what is cached in the local buffers (LBs))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0726EB-2CC1-4CB4-830F-D592F7D8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4379E-776F-47A7-8A02-AAE01DAF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8D1C0B02-712E-4D09-8B06-68EDDF652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49256" y="528805"/>
            <a:ext cx="3037840" cy="202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12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899B-D526-4B11-833B-3502854EC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the Formal Notation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E0C246-715D-473A-9355-F93131D4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7C30-DBEE-4209-9423-0DD3D0E19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B8F6F-FB82-4F6B-B3BD-D1920F33D5D3}"/>
              </a:ext>
            </a:extLst>
          </p:cNvPr>
          <p:cNvSpPr/>
          <p:nvPr/>
        </p:nvSpPr>
        <p:spPr>
          <a:xfrm>
            <a:off x="1819697" y="907624"/>
            <a:ext cx="8552606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t-BR" sz="2400" dirty="0">
                <a:solidFill>
                  <a:srgbClr val="000000"/>
                </a:solidFill>
                <a:latin typeface="CMTT9"/>
              </a:rPr>
              <a:t>(n=0; n&lt;N; n++) { </a:t>
            </a:r>
            <a:r>
              <a:rPr lang="pt-BR" sz="2400" dirty="0">
                <a:solidFill>
                  <a:srgbClr val="C08040"/>
                </a:solidFill>
                <a:latin typeface="CMTT9"/>
              </a:rPr>
              <a:t>/* input images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(k=0; k&lt;K; k++)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outputs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(c=0; c&lt;C; </a:t>
            </a:r>
            <a:r>
              <a:rPr lang="en-US" sz="2400" dirty="0" err="1">
                <a:solidFill>
                  <a:srgbClr val="000000"/>
                </a:solidFill>
                <a:latin typeface="CMTT9"/>
              </a:rPr>
              <a:t>c++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input channels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(h=0; h&lt;H; h++)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(w=0; w&lt;W; w++)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24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(r=0; r&lt;R; r++)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rows of the filter */</a:t>
            </a:r>
          </a:p>
          <a:p>
            <a:r>
              <a:rPr lang="en-US" sz="2400" dirty="0">
                <a:solidFill>
                  <a:srgbClr val="0000FF"/>
                </a:solidFill>
                <a:latin typeface="CMTT9"/>
              </a:rPr>
              <a:t>                        for </a:t>
            </a:r>
            <a:r>
              <a:rPr lang="en-US" sz="2400" dirty="0">
                <a:solidFill>
                  <a:srgbClr val="000000"/>
                </a:solidFill>
                <a:latin typeface="CMTT9"/>
              </a:rPr>
              <a:t>(s=0; s&lt;S; s++) { </a:t>
            </a:r>
            <a:r>
              <a:rPr lang="en-US" sz="2400" dirty="0">
                <a:solidFill>
                  <a:srgbClr val="C08040"/>
                </a:solidFill>
                <a:latin typeface="CMTT9"/>
              </a:rPr>
              <a:t>/* cols of the filter */</a:t>
            </a:r>
          </a:p>
          <a:p>
            <a:endParaRPr lang="pt-BR" sz="2400" dirty="0">
              <a:solidFill>
                <a:srgbClr val="000000"/>
              </a:solidFill>
              <a:latin typeface="CMTT9"/>
            </a:endParaRPr>
          </a:p>
          <a:p>
            <a:r>
              <a:rPr lang="pt-BR" sz="2400" dirty="0">
                <a:solidFill>
                  <a:srgbClr val="000000"/>
                </a:solidFill>
                <a:latin typeface="CMTT9"/>
              </a:rPr>
              <a:t>                            O[n][k][h][w] += I[n][c][h+r][w+s] * F[k][c][r][s];</a:t>
            </a:r>
          </a:p>
          <a:p>
            <a:endParaRPr lang="en-US" sz="2400" dirty="0">
              <a:solidFill>
                <a:srgbClr val="000000"/>
              </a:solidFill>
              <a:latin typeface="CMTT9"/>
            </a:endParaRPr>
          </a:p>
          <a:p>
            <a:r>
              <a:rPr lang="en-US" sz="2400" dirty="0">
                <a:solidFill>
                  <a:srgbClr val="000000"/>
                </a:solidFill>
                <a:latin typeface="CMTT9"/>
              </a:rPr>
              <a:t>}}}}}}}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907BD-9150-4B57-9B54-B7B0F5F97439}"/>
                  </a:ext>
                </a:extLst>
              </p:cNvPr>
              <p:cNvSpPr txBox="1"/>
              <p:nvPr/>
            </p:nvSpPr>
            <p:spPr>
              <a:xfrm>
                <a:off x="3842724" y="5203469"/>
                <a:ext cx="4895892" cy="49244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3E907BD-9150-4B57-9B54-B7B0F5F97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2724" y="5203469"/>
                <a:ext cx="489589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F73E4ED8-2E68-4EA8-BD80-7392AFE46153}"/>
              </a:ext>
            </a:extLst>
          </p:cNvPr>
          <p:cNvSpPr/>
          <p:nvPr/>
        </p:nvSpPr>
        <p:spPr>
          <a:xfrm>
            <a:off x="2391771" y="5825746"/>
            <a:ext cx="7797798" cy="4882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Captures the sequential ordering of loops in software</a:t>
            </a:r>
          </a:p>
        </p:txBody>
      </p:sp>
    </p:spTree>
    <p:extLst>
      <p:ext uri="{BB962C8B-B14F-4D97-AF65-F5344CB8AC3E}">
        <p14:creationId xmlns:p14="http://schemas.microsoft.com/office/powerpoint/2010/main" val="285170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8280-8F7A-44F1-B965-2E4738748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122552"/>
            <a:ext cx="6858000" cy="822960"/>
          </a:xfrm>
        </p:spPr>
        <p:txBody>
          <a:bodyPr/>
          <a:lstStyle/>
          <a:p>
            <a:r>
              <a:rPr lang="en-US" dirty="0"/>
              <a:t>Function Estimator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1C60-F1ED-4CFC-883B-2D4C3D2FC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555" y="3090522"/>
            <a:ext cx="8174968" cy="16657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do not </a:t>
            </a:r>
            <a:r>
              <a:rPr lang="en-US" sz="2400" dirty="0">
                <a:solidFill>
                  <a:srgbClr val="FF0000"/>
                </a:solidFill>
              </a:rPr>
              <a:t>know</a:t>
            </a:r>
            <a:r>
              <a:rPr lang="en-US" sz="2400" dirty="0"/>
              <a:t> what this function 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just know the set of </a:t>
            </a:r>
            <a:r>
              <a:rPr lang="en-US" sz="2400" dirty="0">
                <a:solidFill>
                  <a:srgbClr val="0070C0"/>
                </a:solidFill>
              </a:rPr>
              <a:t>outputs</a:t>
            </a:r>
            <a:r>
              <a:rPr lang="en-US" sz="2400" dirty="0"/>
              <a:t> for a given set of </a:t>
            </a:r>
            <a:r>
              <a:rPr lang="en-US" sz="2400" dirty="0">
                <a:solidFill>
                  <a:srgbClr val="00B050"/>
                </a:solidFill>
              </a:rPr>
              <a:t>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Examples: A face recognizer, speech recognizer, object recognizer, a movie recommender,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68984-44E4-48BD-9B6C-5A9E27422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EBB50-B449-4484-AA2E-4024BDFD3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197CF9-586B-488B-BDC2-ADFA30885B0B}"/>
              </a:ext>
            </a:extLst>
          </p:cNvPr>
          <p:cNvSpPr/>
          <p:nvPr/>
        </p:nvSpPr>
        <p:spPr>
          <a:xfrm>
            <a:off x="4837043" y="1325218"/>
            <a:ext cx="2239618" cy="12722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9E45DD6-04DD-48E5-AD1E-8A378948E9D9}"/>
              </a:ext>
            </a:extLst>
          </p:cNvPr>
          <p:cNvSpPr/>
          <p:nvPr/>
        </p:nvSpPr>
        <p:spPr>
          <a:xfrm>
            <a:off x="3803375" y="1774466"/>
            <a:ext cx="1033669" cy="385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AAE854-1ADC-4821-BB5D-79F3813512F4}"/>
              </a:ext>
            </a:extLst>
          </p:cNvPr>
          <p:cNvSpPr txBox="1"/>
          <p:nvPr/>
        </p:nvSpPr>
        <p:spPr>
          <a:xfrm>
            <a:off x="3803375" y="1460443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B09393-EE75-4791-8422-83E659BBF012}"/>
              </a:ext>
            </a:extLst>
          </p:cNvPr>
          <p:cNvSpPr/>
          <p:nvPr/>
        </p:nvSpPr>
        <p:spPr>
          <a:xfrm>
            <a:off x="7076662" y="1800970"/>
            <a:ext cx="1033669" cy="385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E39D16-D143-4927-99F9-642B32E2BE1D}"/>
              </a:ext>
            </a:extLst>
          </p:cNvPr>
          <p:cNvSpPr txBox="1"/>
          <p:nvPr/>
        </p:nvSpPr>
        <p:spPr>
          <a:xfrm>
            <a:off x="7163933" y="146044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outputs</a:t>
            </a:r>
          </a:p>
        </p:txBody>
      </p:sp>
      <p:pic>
        <p:nvPicPr>
          <p:cNvPr id="12" name="Picture 11" descr="A picture containing airplane&#10;&#10;Description automatically generated">
            <a:extLst>
              <a:ext uri="{FF2B5EF4-FFF2-40B4-BE49-F238E27FC236}">
                <a16:creationId xmlns:a16="http://schemas.microsoft.com/office/drawing/2014/main" id="{C47F075A-00DD-4386-8019-00D8865B7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9480">
            <a:off x="1629510" y="2629906"/>
            <a:ext cx="946308" cy="94630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621F9E5-6FBD-4F6B-B1D1-08D52221A2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51" y="5059549"/>
            <a:ext cx="881986" cy="88198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6CEF20E-6901-4D70-9B2F-717514C5FF32}"/>
              </a:ext>
            </a:extLst>
          </p:cNvPr>
          <p:cNvSpPr txBox="1">
            <a:spLocks/>
          </p:cNvSpPr>
          <p:nvPr/>
        </p:nvSpPr>
        <p:spPr>
          <a:xfrm>
            <a:off x="2625555" y="5251969"/>
            <a:ext cx="8174968" cy="82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What is this function?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D1DD-12D1-4EFB-BFE5-6CDE9FD13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Parallelism and Tiling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3FB9-09F1-4655-A4F9-F227311A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409" y="5261692"/>
            <a:ext cx="7890740" cy="63613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Execution folding</a:t>
            </a:r>
            <a:r>
              <a:rPr lang="en-US" dirty="0">
                <a:sym typeface="Wingdings" panose="05000000000000000000" pitchFamily="2" charset="2"/>
              </a:rPr>
              <a:t>: If we have more iterations than the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number</a:t>
            </a:r>
            <a:r>
              <a:rPr lang="en-US" dirty="0">
                <a:sym typeface="Wingdings" panose="05000000000000000000" pitchFamily="2" charset="2"/>
              </a:rPr>
              <a:t> of PEs, then we will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process</a:t>
            </a:r>
            <a:r>
              <a:rPr lang="en-US" dirty="0">
                <a:sym typeface="Wingdings" panose="05000000000000000000" pitchFamily="2" charset="2"/>
              </a:rPr>
              <a:t> a set of iterations, then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process</a:t>
            </a:r>
            <a:r>
              <a:rPr lang="en-US" dirty="0">
                <a:sym typeface="Wingdings" panose="05000000000000000000" pitchFamily="2" charset="2"/>
              </a:rPr>
              <a:t> the next set, and so on.</a:t>
            </a:r>
            <a:br>
              <a:rPr lang="en-US" dirty="0">
                <a:sym typeface="Wingdings" panose="05000000000000000000" pitchFamily="2" charset="2"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AF7C3-97D4-4B16-8CED-9363CAF5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15C0C1-ACB5-462D-814E-B714C375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1079343-20E3-4665-819E-BB306CACC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284106"/>
                  </p:ext>
                </p:extLst>
              </p:nvPr>
            </p:nvGraphicFramePr>
            <p:xfrm>
              <a:off x="2728779" y="960172"/>
              <a:ext cx="6858000" cy="417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20230">
                      <a:extLst>
                        <a:ext uri="{9D8B030D-6E8A-4147-A177-3AD203B41FA5}">
                          <a16:colId xmlns:a16="http://schemas.microsoft.com/office/drawing/2014/main" val="302425683"/>
                        </a:ext>
                      </a:extLst>
                    </a:gridCol>
                    <a:gridCol w="4737770">
                      <a:extLst>
                        <a:ext uri="{9D8B030D-6E8A-4147-A177-3AD203B41FA5}">
                          <a16:colId xmlns:a16="http://schemas.microsoft.com/office/drawing/2014/main" val="38234781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03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Process all the images in parallel. Run a </a:t>
                          </a:r>
                          <a:r>
                            <a:rPr lang="en-US" sz="2000" i="1" dirty="0">
                              <a:solidFill>
                                <a:srgbClr val="0070C0"/>
                              </a:solidFill>
                            </a:rPr>
                            <a:t>parallel for </a:t>
                          </a:r>
                          <a:r>
                            <a:rPr lang="en-US" sz="2000" dirty="0"/>
                            <a:t>loop.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2632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Process all (</a:t>
                          </a:r>
                          <a:r>
                            <a:rPr lang="en-US" sz="2000" dirty="0" err="1"/>
                            <a:t>h,w</a:t>
                          </a:r>
                          <a:r>
                            <a:rPr lang="en-US" sz="2000" dirty="0"/>
                            <a:t>) pairs in parallel by mapping them to different PEs.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0833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⊳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First parallelize the loop with the iterator </a:t>
                          </a:r>
                          <a:r>
                            <a:rPr lang="en-US" sz="2000" i="1" dirty="0"/>
                            <a:t>h. </a:t>
                          </a:r>
                          <a:r>
                            <a:rPr lang="en-US" sz="2000" i="0" dirty="0"/>
                            <a:t>Map each iteration to one group of PEs. Then within each group map each value of </a:t>
                          </a:r>
                          <a:r>
                            <a:rPr lang="en-US" sz="2000" i="1" dirty="0"/>
                            <a:t>w </a:t>
                          </a:r>
                          <a:r>
                            <a:rPr lang="en-US" sz="2000" i="0" dirty="0"/>
                            <a:t>to a PE.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29086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0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en-US" sz="2000" i="1" dirty="0"/>
                            <a:t> </a:t>
                          </a:r>
                          <a:r>
                            <a:rPr lang="en-US" sz="2000" i="0" dirty="0"/>
                            <a:t>is</a:t>
                          </a:r>
                          <a:r>
                            <a:rPr lang="en-US" sz="2000" i="0" baseline="0" dirty="0"/>
                            <a:t> incremented by the tile size </a:t>
                          </a:r>
                          <a:r>
                            <a:rPr lang="en-US" sz="2000" i="1" baseline="0" dirty="0"/>
                            <a:t>T</a:t>
                          </a:r>
                          <a:r>
                            <a:rPr lang="en-US" sz="2000" i="1" baseline="-25000" dirty="0"/>
                            <a:t>h</a:t>
                          </a:r>
                          <a:r>
                            <a:rPr lang="en-US" sz="2000" i="0" baseline="0" dirty="0"/>
                            <a:t>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i="1" dirty="0"/>
                            <a:t> </a:t>
                          </a:r>
                          <a:r>
                            <a:rPr lang="en-US" sz="2000" i="0" dirty="0"/>
                            <a:t>i</a:t>
                          </a:r>
                          <a:r>
                            <a:rPr lang="en-US" sz="2000" i="0" baseline="0" dirty="0"/>
                            <a:t>s the iterator for accessing values within the tile. </a:t>
                          </a:r>
                          <a:endParaRPr lang="en-US" sz="2000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1268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81079343-20E3-4665-819E-BB306CACCF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8284106"/>
                  </p:ext>
                </p:extLst>
              </p:nvPr>
            </p:nvGraphicFramePr>
            <p:xfrm>
              <a:off x="2728779" y="960172"/>
              <a:ext cx="6858000" cy="417576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2120230">
                      <a:extLst>
                        <a:ext uri="{9D8B030D-6E8A-4147-A177-3AD203B41FA5}">
                          <a16:colId xmlns:a16="http://schemas.microsoft.com/office/drawing/2014/main" val="302425683"/>
                        </a:ext>
                      </a:extLst>
                    </a:gridCol>
                    <a:gridCol w="4737770">
                      <a:extLst>
                        <a:ext uri="{9D8B030D-6E8A-4147-A177-3AD203B41FA5}">
                          <a16:colId xmlns:a16="http://schemas.microsoft.com/office/drawing/2014/main" val="3823478187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03249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70435" r="-224713" b="-4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Process all the images in parallel. Run a </a:t>
                          </a:r>
                          <a:r>
                            <a:rPr lang="en-US" sz="2000" i="1" dirty="0">
                              <a:solidFill>
                                <a:srgbClr val="0070C0"/>
                              </a:solidFill>
                            </a:rPr>
                            <a:t>parallel for </a:t>
                          </a:r>
                          <a:r>
                            <a:rPr lang="en-US" sz="2000" dirty="0"/>
                            <a:t>loop.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65263254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170435" r="-224713" b="-3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Process all (</a:t>
                          </a:r>
                          <a:r>
                            <a:rPr lang="en-US" sz="2000" dirty="0" err="1"/>
                            <a:t>h,w</a:t>
                          </a:r>
                          <a:r>
                            <a:rPr lang="en-US" sz="2000" dirty="0"/>
                            <a:t>) pairs in parallel by mapping them to different PEs.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5083333"/>
                      </a:ext>
                    </a:extLst>
                  </a:tr>
                  <a:tr h="1310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143981" r="-224713" b="-8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First parallelize the loop with the iterator </a:t>
                          </a:r>
                          <a:r>
                            <a:rPr lang="en-US" sz="2000" i="1" dirty="0"/>
                            <a:t>h. </a:t>
                          </a:r>
                          <a:r>
                            <a:rPr lang="en-US" sz="2000" i="0" dirty="0"/>
                            <a:t>Map each iteration to one group of PEs. Then within each group map each value of </a:t>
                          </a:r>
                          <a:r>
                            <a:rPr lang="en-US" sz="2000" i="1" dirty="0"/>
                            <a:t>w </a:t>
                          </a:r>
                          <a:r>
                            <a:rPr lang="en-US" sz="2000" i="0" dirty="0"/>
                            <a:t>to a PE.</a:t>
                          </a:r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629086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7" t="-319394" r="-224713" b="-1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59" t="-319394" r="-514" b="-115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81268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37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893173-4062-450B-93FF-0BF4FE7A345D}"/>
              </a:ext>
            </a:extLst>
          </p:cNvPr>
          <p:cNvSpPr/>
          <p:nvPr/>
        </p:nvSpPr>
        <p:spPr>
          <a:xfrm>
            <a:off x="3237391" y="4125507"/>
            <a:ext cx="692459" cy="31332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3D6CB-6E64-40AE-B869-FD5B14C8E9F4}"/>
              </a:ext>
            </a:extLst>
          </p:cNvPr>
          <p:cNvSpPr/>
          <p:nvPr/>
        </p:nvSpPr>
        <p:spPr>
          <a:xfrm>
            <a:off x="6877236" y="3361340"/>
            <a:ext cx="936041" cy="43088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4629F-4E78-45B9-84E7-0886B6BBC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and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58134-974E-41B4-BD21-D3EB5835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589" y="933930"/>
            <a:ext cx="6858000" cy="495374"/>
          </a:xfrm>
        </p:spPr>
        <p:txBody>
          <a:bodyPr/>
          <a:lstStyle/>
          <a:p>
            <a:r>
              <a:rPr lang="en-US" dirty="0"/>
              <a:t>Representation of our example that has </a:t>
            </a:r>
            <a:r>
              <a:rPr lang="en-US" dirty="0">
                <a:solidFill>
                  <a:srgbClr val="0070C0"/>
                </a:solidFill>
              </a:rPr>
              <a:t>tiled</a:t>
            </a:r>
            <a:r>
              <a:rPr lang="en-US" dirty="0"/>
              <a:t> execution.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5B2890-8E5B-4946-B4A5-E2979D15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A6F59-4AF8-4CEC-9827-B7818FDE4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5DE2E-E9FD-4464-AA49-D723C3526AAA}"/>
                  </a:ext>
                </a:extLst>
              </p:cNvPr>
              <p:cNvSpPr txBox="1"/>
              <p:nvPr/>
            </p:nvSpPr>
            <p:spPr>
              <a:xfrm>
                <a:off x="2804036" y="1510670"/>
                <a:ext cx="6287106" cy="43088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675DE2E-E9FD-4464-AA49-D723C3526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4036" y="1510670"/>
                <a:ext cx="628710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3AFA7127-40D7-4FE1-8157-42A169F79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60" y="826120"/>
            <a:ext cx="710997" cy="710997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65B87A8-3C92-4D93-8CFD-7A3D454C8A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59" y="2707184"/>
            <a:ext cx="710997" cy="721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4C4EB6-3267-478A-8B16-2DD6E5F65E43}"/>
                  </a:ext>
                </a:extLst>
              </p:cNvPr>
              <p:cNvSpPr txBox="1"/>
              <p:nvPr/>
            </p:nvSpPr>
            <p:spPr>
              <a:xfrm>
                <a:off x="3542364" y="3361340"/>
                <a:ext cx="4270913" cy="430887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94C4EB6-3267-478A-8B16-2DD6E5F65E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2364" y="3361340"/>
                <a:ext cx="427091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578FEB7-C61E-4156-859E-0D3B793B3227}"/>
              </a:ext>
            </a:extLst>
          </p:cNvPr>
          <p:cNvSpPr txBox="1">
            <a:spLocks/>
          </p:cNvSpPr>
          <p:nvPr/>
        </p:nvSpPr>
        <p:spPr>
          <a:xfrm>
            <a:off x="2493033" y="2785844"/>
            <a:ext cx="6858000" cy="4953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 the following mapping: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87AD79-260B-49AF-BC10-A1ECD93ADD7F}"/>
                  </a:ext>
                </a:extLst>
              </p:cNvPr>
              <p:cNvSpPr txBox="1"/>
              <p:nvPr/>
            </p:nvSpPr>
            <p:spPr>
              <a:xfrm>
                <a:off x="3201879" y="4079705"/>
                <a:ext cx="622978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means that we keep the R×S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elements</a:t>
                </a:r>
                <a:r>
                  <a:rPr lang="en-US" sz="2000" dirty="0"/>
                  <a:t> of each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00B050"/>
                    </a:solidFill>
                  </a:rPr>
                  <a:t>filter</a:t>
                </a:r>
                <a:r>
                  <a:rPr lang="en-US" sz="2000" dirty="0"/>
                  <a:t> cached in each LB. We </a:t>
                </a:r>
                <a:r>
                  <a:rPr lang="en-US" sz="2000" dirty="0">
                    <a:solidFill>
                      <a:srgbClr val="E21A23"/>
                    </a:solidFill>
                  </a:rPr>
                  <a:t>reuse</a:t>
                </a:r>
                <a:r>
                  <a:rPr lang="en-US" sz="2000" dirty="0"/>
                  <a:t> them as much as</a:t>
                </a:r>
                <a:br>
                  <a:rPr lang="en-US" sz="2000" dirty="0"/>
                </a:br>
                <a:r>
                  <a:rPr lang="en-US" sz="2000" dirty="0">
                    <a:solidFill>
                      <a:srgbClr val="625D9C"/>
                    </a:solidFill>
                  </a:rPr>
                  <a:t>possible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87AD79-260B-49AF-BC10-A1ECD93AD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879" y="4079705"/>
                <a:ext cx="6229782" cy="1015663"/>
              </a:xfrm>
              <a:prstGeom prst="rect">
                <a:avLst/>
              </a:prstGeom>
              <a:blipFill>
                <a:blip r:embed="rId7"/>
                <a:stretch>
                  <a:fillRect l="-978" t="-2395" b="-1018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632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78FC443-1791-4351-9428-79E9953A3C1C}"/>
              </a:ext>
            </a:extLst>
          </p:cNvPr>
          <p:cNvSpPr/>
          <p:nvPr/>
        </p:nvSpPr>
        <p:spPr>
          <a:xfrm>
            <a:off x="7740004" y="2101840"/>
            <a:ext cx="80309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B528D-A161-4D14-82D6-0343CAB2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Weight-Stationary Architecture (WS)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AEF7F-623A-4515-8AD3-07C283C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EA520-43FE-4BD3-A24C-83CE05EF9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70A663-7CEF-41F9-A97C-591E50F87452}"/>
                  </a:ext>
                </a:extLst>
              </p:cNvPr>
              <p:cNvSpPr txBox="1"/>
              <p:nvPr/>
            </p:nvSpPr>
            <p:spPr>
              <a:xfrm>
                <a:off x="3288074" y="2101840"/>
                <a:ext cx="5255028" cy="369332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70A663-7CEF-41F9-A97C-591E50F87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074" y="2101840"/>
                <a:ext cx="5255028" cy="369332"/>
              </a:xfrm>
              <a:prstGeom prst="rect">
                <a:avLst/>
              </a:prstGeom>
              <a:blipFill>
                <a:blip r:embed="rId3"/>
                <a:stretch>
                  <a:fillRect l="-694" b="-2096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E21A379-B68D-49B0-AB30-6290729592C3}"/>
              </a:ext>
            </a:extLst>
          </p:cNvPr>
          <p:cNvSpPr/>
          <p:nvPr/>
        </p:nvSpPr>
        <p:spPr>
          <a:xfrm>
            <a:off x="6388964" y="3706999"/>
            <a:ext cx="80309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7DF20-74B7-442A-A3DD-30C05725ABAD}"/>
                  </a:ext>
                </a:extLst>
              </p:cNvPr>
              <p:cNvSpPr txBox="1"/>
              <p:nvPr/>
            </p:nvSpPr>
            <p:spPr>
              <a:xfrm>
                <a:off x="3583149" y="3706999"/>
                <a:ext cx="3648243" cy="369332"/>
              </a:xfrm>
              <a:prstGeom prst="rect">
                <a:avLst/>
              </a:prstGeom>
              <a:noFill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7DF20-74B7-442A-A3DD-30C05725A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149" y="3706999"/>
                <a:ext cx="3648243" cy="369332"/>
              </a:xfrm>
              <a:prstGeom prst="rect">
                <a:avLst/>
              </a:prstGeom>
              <a:blipFill>
                <a:blip r:embed="rId4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EA8C08C-3473-421D-B659-67C925E60F2E}"/>
              </a:ext>
            </a:extLst>
          </p:cNvPr>
          <p:cNvSpPr txBox="1"/>
          <p:nvPr/>
        </p:nvSpPr>
        <p:spPr>
          <a:xfrm>
            <a:off x="1950129" y="932537"/>
            <a:ext cx="7182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Reuse </a:t>
            </a:r>
            <a:r>
              <a:rPr lang="en-US" sz="2000" dirty="0">
                <a:solidFill>
                  <a:srgbClr val="0070C0"/>
                </a:solidFill>
              </a:rPr>
              <a:t>filter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2060"/>
                </a:solidFill>
              </a:rPr>
              <a:t>weights</a:t>
            </a:r>
            <a:r>
              <a:rPr lang="en-US" sz="2000" dirty="0"/>
              <a:t> as much as </a:t>
            </a:r>
            <a:r>
              <a:rPr lang="en-US" sz="2000" dirty="0">
                <a:solidFill>
                  <a:srgbClr val="00B050"/>
                </a:solidFill>
              </a:rPr>
              <a:t>possible</a:t>
            </a:r>
            <a:r>
              <a:rPr lang="en-US" sz="2000" dirty="0"/>
              <a:t>. The row-column iterations are parallelized. </a:t>
            </a:r>
          </a:p>
          <a:p>
            <a:r>
              <a:rPr lang="en-US" sz="2000" dirty="0"/>
              <a:t>       We need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reload</a:t>
            </a:r>
            <a:r>
              <a:rPr lang="en-US" sz="2000" dirty="0"/>
              <a:t> images several times.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E4B66A-B167-46DA-8D39-1982704917C0}"/>
              </a:ext>
            </a:extLst>
          </p:cNvPr>
          <p:cNvSpPr txBox="1"/>
          <p:nvPr/>
        </p:nvSpPr>
        <p:spPr>
          <a:xfrm>
            <a:off x="1880617" y="2843840"/>
            <a:ext cx="718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different kind of </a:t>
            </a:r>
            <a:r>
              <a:rPr lang="en-US" sz="2000" dirty="0">
                <a:solidFill>
                  <a:srgbClr val="0070C0"/>
                </a:solidFill>
              </a:rPr>
              <a:t>mapping</a:t>
            </a:r>
            <a:r>
              <a:rPr lang="en-US" sz="2000" dirty="0"/>
              <a:t> that does not reload images. </a:t>
            </a:r>
            <a:r>
              <a:rPr lang="en-US" sz="2000" dirty="0">
                <a:solidFill>
                  <a:srgbClr val="00B050"/>
                </a:solidFill>
              </a:rPr>
              <a:t>Parallelize</a:t>
            </a:r>
            <a:r>
              <a:rPr lang="en-US" sz="2000" dirty="0"/>
              <a:t> on the basis of the input-output </a:t>
            </a:r>
            <a:r>
              <a:rPr lang="en-US" sz="2000" dirty="0">
                <a:solidFill>
                  <a:schemeClr val="accent4"/>
                </a:solidFill>
              </a:rPr>
              <a:t>channels</a:t>
            </a:r>
            <a:r>
              <a:rPr lang="en-US" sz="2000" dirty="0"/>
              <a:t>. </a:t>
            </a:r>
          </a:p>
        </p:txBody>
      </p:sp>
      <p:pic>
        <p:nvPicPr>
          <p:cNvPr id="13" name="Picture 12" descr="Background pattern, rectangle&#10;&#10;Description automatically generated">
            <a:extLst>
              <a:ext uri="{FF2B5EF4-FFF2-40B4-BE49-F238E27FC236}">
                <a16:creationId xmlns:a16="http://schemas.microsoft.com/office/drawing/2014/main" id="{BAF2BDDA-54BB-43A4-94A6-F33BA91A6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28" y="1698166"/>
            <a:ext cx="461722" cy="1146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EDC53D-C293-482D-875A-A63554F14C9F}"/>
              </a:ext>
            </a:extLst>
          </p:cNvPr>
          <p:cNvSpPr txBox="1"/>
          <p:nvPr/>
        </p:nvSpPr>
        <p:spPr>
          <a:xfrm>
            <a:off x="1974982" y="4264463"/>
            <a:ext cx="7182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Process</a:t>
            </a:r>
            <a:r>
              <a:rPr lang="en-US" sz="2000" dirty="0"/>
              <a:t> one image at a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Keep the filter weights </a:t>
            </a:r>
            <a:r>
              <a:rPr lang="en-US" sz="2000" dirty="0">
                <a:solidFill>
                  <a:srgbClr val="00B050"/>
                </a:solidFill>
              </a:rPr>
              <a:t>cached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55383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E0DE-B22B-45F2-B9EF-78E4F4FB7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Stationary (IS)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79038-A17D-4639-9F21-F0B98E5F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084" y="2109726"/>
            <a:ext cx="7409825" cy="41223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Process</a:t>
            </a:r>
            <a:r>
              <a:rPr lang="en-US" dirty="0"/>
              <a:t> one </a:t>
            </a:r>
            <a:r>
              <a:rPr lang="en-US" dirty="0">
                <a:solidFill>
                  <a:srgbClr val="00B050"/>
                </a:solidFill>
              </a:rPr>
              <a:t>image</a:t>
            </a:r>
            <a:r>
              <a:rPr lang="en-US" dirty="0"/>
              <a:t>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Distribute</a:t>
            </a:r>
            <a:r>
              <a:rPr lang="en-US" dirty="0"/>
              <a:t> the rows and columns of the </a:t>
            </a:r>
            <a:r>
              <a:rPr lang="en-US" i="1" dirty="0" err="1"/>
              <a:t>ifmap</a:t>
            </a:r>
            <a:r>
              <a:rPr lang="en-US" i="1" dirty="0"/>
              <a:t>/</a:t>
            </a:r>
            <a:r>
              <a:rPr lang="en-US" i="1" dirty="0" err="1"/>
              <a:t>ofmap</a:t>
            </a:r>
            <a:r>
              <a:rPr lang="en-US" i="1" dirty="0"/>
              <a:t> </a:t>
            </a:r>
            <a:r>
              <a:rPr lang="en-US" dirty="0"/>
              <a:t>data across the 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Tile</a:t>
            </a:r>
            <a:r>
              <a:rPr lang="en-US" dirty="0"/>
              <a:t> the row and column iteration spaces.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PE stores </a:t>
            </a:r>
            <a:r>
              <a:rPr lang="en-US" i="1" dirty="0"/>
              <a:t>C </a:t>
            </a:r>
            <a:r>
              <a:rPr lang="en-US" dirty="0"/>
              <a:t>tiles of </a:t>
            </a:r>
            <a:r>
              <a:rPr lang="en-US" dirty="0">
                <a:solidFill>
                  <a:srgbClr val="7030A0"/>
                </a:solidFill>
              </a:rPr>
              <a:t>input data</a:t>
            </a:r>
            <a:r>
              <a:rPr lang="en-US" dirty="0"/>
              <a:t>. It can compute all the convolutions.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that a tile should actually be of </a:t>
            </a:r>
            <a:r>
              <a:rPr lang="en-US" dirty="0">
                <a:solidFill>
                  <a:srgbClr val="01708C"/>
                </a:solidFill>
              </a:rPr>
              <a:t>size</a:t>
            </a:r>
            <a:r>
              <a:rPr lang="en-US" dirty="0"/>
              <a:t> (T</a:t>
            </a:r>
            <a:r>
              <a:rPr lang="en-US" baseline="-25000" dirty="0"/>
              <a:t>h</a:t>
            </a:r>
            <a:r>
              <a:rPr lang="en-US" dirty="0"/>
              <a:t> + R – 1) × (T</a:t>
            </a:r>
            <a:r>
              <a:rPr lang="en-US" baseline="-25000" dirty="0"/>
              <a:t>W</a:t>
            </a:r>
            <a:r>
              <a:rPr lang="en-US" dirty="0"/>
              <a:t> + S – 1). Otherwise, we need to </a:t>
            </a:r>
            <a:r>
              <a:rPr lang="en-US" dirty="0">
                <a:solidFill>
                  <a:srgbClr val="E21A23"/>
                </a:solidFill>
              </a:rPr>
              <a:t>communicate</a:t>
            </a:r>
            <a:r>
              <a:rPr lang="en-US" dirty="0"/>
              <a:t> values for computing the </a:t>
            </a:r>
            <a:r>
              <a:rPr lang="en-US" dirty="0">
                <a:solidFill>
                  <a:srgbClr val="0070C0"/>
                </a:solidFill>
              </a:rPr>
              <a:t>convolutions</a:t>
            </a:r>
            <a:r>
              <a:rPr lang="en-US" dirty="0"/>
              <a:t> for the right and bottom edges.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are known as </a:t>
            </a:r>
            <a:r>
              <a:rPr lang="en-US" dirty="0">
                <a:solidFill>
                  <a:srgbClr val="00B050"/>
                </a:solidFill>
              </a:rPr>
              <a:t>halo pixels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EDE93-5EB3-48FE-BF47-A247E8D44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F5ADD-A938-44CA-8BFE-5A2E8A1C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317793-37EA-4EAB-871C-17370D0ECD19}"/>
              </a:ext>
            </a:extLst>
          </p:cNvPr>
          <p:cNvGrpSpPr/>
          <p:nvPr/>
        </p:nvGrpSpPr>
        <p:grpSpPr>
          <a:xfrm>
            <a:off x="3350861" y="1338975"/>
            <a:ext cx="5234446" cy="391962"/>
            <a:chOff x="3229533" y="1580669"/>
            <a:chExt cx="5234446" cy="3919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87CC36-7D22-49F5-B198-219599F3DDE0}"/>
                </a:ext>
              </a:extLst>
            </p:cNvPr>
            <p:cNvSpPr/>
            <p:nvPr/>
          </p:nvSpPr>
          <p:spPr>
            <a:xfrm>
              <a:off x="6691180" y="1580669"/>
              <a:ext cx="1772799" cy="3919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680A9-5F98-460B-9043-774423F7FF46}"/>
                    </a:ext>
                  </a:extLst>
                </p:cNvPr>
                <p:cNvSpPr txBox="1"/>
                <p:nvPr/>
              </p:nvSpPr>
              <p:spPr>
                <a:xfrm>
                  <a:off x="3229533" y="1580669"/>
                  <a:ext cx="52344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680A9-5F98-460B-9043-774423F7F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533" y="1580669"/>
                  <a:ext cx="5234446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33" r="-1049" b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21200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11538B-34D4-46AF-AF4E-BB8F6DEC2371}"/>
              </a:ext>
            </a:extLst>
          </p:cNvPr>
          <p:cNvSpPr/>
          <p:nvPr/>
        </p:nvSpPr>
        <p:spPr>
          <a:xfrm>
            <a:off x="6850602" y="1912218"/>
            <a:ext cx="1819922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90C80E-FE98-41B0-BF55-5DE4FFDD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Stationary (OS)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44C44-C403-411E-8DEF-F4427DBC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2154" y="2903893"/>
            <a:ext cx="7677675" cy="17963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Tile</a:t>
            </a:r>
            <a:r>
              <a:rPr lang="en-US" dirty="0"/>
              <a:t> the iteration space in the same manner as the IS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PE </a:t>
            </a:r>
            <a:r>
              <a:rPr lang="en-US" dirty="0">
                <a:solidFill>
                  <a:srgbClr val="0070C0"/>
                </a:solidFill>
              </a:rPr>
              <a:t>computes</a:t>
            </a:r>
            <a:r>
              <a:rPr lang="en-US" dirty="0"/>
              <a:t> all the </a:t>
            </a:r>
            <a:r>
              <a:rPr lang="en-US" i="1" dirty="0" err="1"/>
              <a:t>ofmaps</a:t>
            </a:r>
            <a:r>
              <a:rPr lang="en-US" i="1" dirty="0"/>
              <a:t> </a:t>
            </a:r>
            <a:r>
              <a:rPr lang="en-US" dirty="0"/>
              <a:t>for the given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</a:t>
            </a:r>
            <a:r>
              <a:rPr lang="en-US" dirty="0">
                <a:solidFill>
                  <a:srgbClr val="7030A0"/>
                </a:solidFill>
              </a:rPr>
              <a:t>stream in </a:t>
            </a:r>
            <a:r>
              <a:rPr lang="en-US" dirty="0"/>
              <a:t>the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Again, we need to take care of </a:t>
            </a:r>
            <a:r>
              <a:rPr lang="en-US" dirty="0">
                <a:solidFill>
                  <a:srgbClr val="720F11"/>
                </a:solidFill>
              </a:rPr>
              <a:t>halo pixels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87CE-4862-433C-B57E-86B3648E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1A3D-6908-48FC-B64D-11DA86E69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7411FF-D18A-42D5-9523-A0266D088C6E}"/>
                  </a:ext>
                </a:extLst>
              </p:cNvPr>
              <p:cNvSpPr txBox="1"/>
              <p:nvPr/>
            </p:nvSpPr>
            <p:spPr>
              <a:xfrm>
                <a:off x="3241278" y="1912218"/>
                <a:ext cx="54973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67411FF-D18A-42D5-9523-A0266D088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278" y="1912218"/>
                <a:ext cx="5497338" cy="369332"/>
              </a:xfrm>
              <a:prstGeom prst="rect">
                <a:avLst/>
              </a:prstGeom>
              <a:blipFill>
                <a:blip r:embed="rId3"/>
                <a:stretch>
                  <a:fillRect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70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8B9CAA-8DCC-4CF8-80E2-D5E1456647B6}"/>
              </a:ext>
            </a:extLst>
          </p:cNvPr>
          <p:cNvSpPr/>
          <p:nvPr/>
        </p:nvSpPr>
        <p:spPr>
          <a:xfrm>
            <a:off x="6238240" y="1579378"/>
            <a:ext cx="1127761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1AC8B2-15D3-4002-AB41-9D07548E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Row Stationary (RS)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84FD3-E8C3-4558-83BF-0B8E39D7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033" y="2430808"/>
            <a:ext cx="6858000" cy="2847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Distribute</a:t>
            </a:r>
            <a:r>
              <a:rPr lang="en-US" dirty="0"/>
              <a:t> rows of the filter and </a:t>
            </a:r>
            <a:r>
              <a:rPr lang="en-US" i="1" dirty="0" err="1"/>
              <a:t>ifmaps</a:t>
            </a:r>
            <a:r>
              <a:rPr lang="en-US" i="1" dirty="0"/>
              <a:t> </a:t>
            </a:r>
            <a:r>
              <a:rPr lang="en-US" dirty="0"/>
              <a:t>to the 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PE </a:t>
            </a:r>
            <a:r>
              <a:rPr lang="en-US" dirty="0">
                <a:solidFill>
                  <a:srgbClr val="E21A23"/>
                </a:solidFill>
              </a:rPr>
              <a:t>computes</a:t>
            </a:r>
            <a:r>
              <a:rPr lang="en-US" dirty="0"/>
              <a:t> partial sums for a set of rows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</a:t>
            </a:r>
            <a:r>
              <a:rPr lang="en-US" dirty="0">
                <a:solidFill>
                  <a:srgbClr val="7030A0"/>
                </a:solidFill>
              </a:rPr>
              <a:t>values</a:t>
            </a:r>
            <a:r>
              <a:rPr lang="en-US" dirty="0"/>
              <a:t> (partial sums) are </a:t>
            </a:r>
            <a:r>
              <a:rPr lang="en-US" dirty="0">
                <a:solidFill>
                  <a:srgbClr val="0070C0"/>
                </a:solidFill>
              </a:rPr>
              <a:t>communicated</a:t>
            </a:r>
            <a:r>
              <a:rPr lang="en-US" dirty="0"/>
              <a:t> across the 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4775F8-44B2-4D28-9DF0-96071F1E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3144A-57BC-49C5-B97C-64ADB89F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0F0286-6752-4EF1-8FE9-A888C1483F6B}"/>
                  </a:ext>
                </a:extLst>
              </p:cNvPr>
              <p:cNvSpPr txBox="1"/>
              <p:nvPr/>
            </p:nvSpPr>
            <p:spPr>
              <a:xfrm>
                <a:off x="3395250" y="1579378"/>
                <a:ext cx="51512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0F0286-6752-4EF1-8FE9-A888C148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250" y="1579378"/>
                <a:ext cx="5151218" cy="369332"/>
              </a:xfrm>
              <a:prstGeom prst="rect">
                <a:avLst/>
              </a:prstGeom>
              <a:blipFill>
                <a:blip r:embed="rId3"/>
                <a:stretch>
                  <a:fillRect l="-237" b="-2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8243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BE442-4480-4D0B-9CE6-F35329FB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634ED3-E2C8-4A5A-910F-004ECDD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74039D-0F8C-45DB-848E-B08D93179524}"/>
              </a:ext>
            </a:extLst>
          </p:cNvPr>
          <p:cNvSpPr/>
          <p:nvPr/>
        </p:nvSpPr>
        <p:spPr>
          <a:xfrm>
            <a:off x="3574742" y="2192785"/>
            <a:ext cx="5042516" cy="251238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Hardware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748006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7B352-3653-41DF-A14C-B2718E7E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and Spatial Reuse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17913-0D12-4A1F-933A-7DF75FC4A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287058" cy="4351338"/>
          </a:xfrm>
        </p:spPr>
        <p:txBody>
          <a:bodyPr/>
          <a:lstStyle/>
          <a:p>
            <a:r>
              <a:rPr lang="en-US" dirty="0"/>
              <a:t>There are two methods of </a:t>
            </a:r>
            <a:r>
              <a:rPr lang="en-US" dirty="0">
                <a:solidFill>
                  <a:srgbClr val="00B050"/>
                </a:solidFill>
              </a:rPr>
              <a:t>data</a:t>
            </a:r>
            <a:r>
              <a:rPr lang="en-US" dirty="0"/>
              <a:t> reuse.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25D9C"/>
                </a:solidFill>
              </a:rPr>
              <a:t>Temporal reuse </a:t>
            </a:r>
            <a:r>
              <a:rPr lang="en-US" dirty="0">
                <a:solidFill>
                  <a:schemeClr val="tx1"/>
                </a:solidFill>
              </a:rPr>
              <a:t>: We load some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data</a:t>
            </a:r>
            <a:r>
              <a:rPr lang="en-US" dirty="0">
                <a:solidFill>
                  <a:schemeClr val="tx1"/>
                </a:solidFill>
              </a:rPr>
              <a:t> into the </a:t>
            </a:r>
            <a:r>
              <a:rPr lang="en-US" dirty="0" err="1">
                <a:solidFill>
                  <a:schemeClr val="tx1"/>
                </a:solidFill>
              </a:rPr>
              <a:t>LBs.</a:t>
            </a:r>
            <a:r>
              <a:rPr lang="en-US" dirty="0">
                <a:solidFill>
                  <a:schemeClr val="tx1"/>
                </a:solidFill>
              </a:rPr>
              <a:t> We keep reusing it as much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Spatial reuse</a:t>
            </a:r>
            <a:r>
              <a:rPr lang="en-US" dirty="0">
                <a:solidFill>
                  <a:schemeClr val="tx1"/>
                </a:solidFill>
              </a:rPr>
              <a:t>: After </a:t>
            </a:r>
            <a:r>
              <a:rPr lang="en-US" dirty="0">
                <a:solidFill>
                  <a:srgbClr val="0070C0"/>
                </a:solidFill>
              </a:rPr>
              <a:t>producing</a:t>
            </a:r>
            <a:r>
              <a:rPr lang="en-US" dirty="0">
                <a:solidFill>
                  <a:schemeClr val="tx1"/>
                </a:solidFill>
              </a:rPr>
              <a:t> a partial output or after </a:t>
            </a:r>
            <a:r>
              <a:rPr lang="en-US" dirty="0">
                <a:solidFill>
                  <a:srgbClr val="00B050"/>
                </a:solidFill>
              </a:rPr>
              <a:t>loading</a:t>
            </a:r>
            <a:r>
              <a:rPr lang="en-US" dirty="0">
                <a:solidFill>
                  <a:schemeClr val="tx1"/>
                </a:solidFill>
              </a:rPr>
              <a:t> some data, we do not write it back or </a:t>
            </a:r>
            <a:r>
              <a:rPr lang="en-US" dirty="0">
                <a:solidFill>
                  <a:srgbClr val="FF0000"/>
                </a:solidFill>
              </a:rPr>
              <a:t>discard</a:t>
            </a:r>
            <a:r>
              <a:rPr lang="en-US" dirty="0">
                <a:solidFill>
                  <a:schemeClr val="tx1"/>
                </a:solidFill>
              </a:rPr>
              <a:t> it immediately. We instead keep </a:t>
            </a:r>
            <a:r>
              <a:rPr lang="en-US" dirty="0">
                <a:solidFill>
                  <a:srgbClr val="00B050"/>
                </a:solidFill>
              </a:rPr>
              <a:t>passing</a:t>
            </a:r>
            <a:r>
              <a:rPr lang="en-US" dirty="0">
                <a:solidFill>
                  <a:schemeClr val="tx1"/>
                </a:solidFill>
              </a:rPr>
              <a:t> it to other PEs.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72E1B-68E6-4F5D-83E8-B16376BA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C6937-67F1-4F9A-8F48-ACF39261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31D9C0-20E9-4A7A-BF9F-41815B8D9F96}"/>
              </a:ext>
            </a:extLst>
          </p:cNvPr>
          <p:cNvSpPr/>
          <p:nvPr/>
        </p:nvSpPr>
        <p:spPr>
          <a:xfrm>
            <a:off x="2544849" y="3859373"/>
            <a:ext cx="6636818" cy="1473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will use the same notation that we used for software. It will specify the parallelism, the order of computation, the tiling and caching. 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C2C0CFF-E722-4C17-A2BB-8A1E7FF7D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648" y="5577841"/>
            <a:ext cx="693133" cy="693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71E32B-9046-4BA4-81CD-AD3D0DB5A741}"/>
              </a:ext>
            </a:extLst>
          </p:cNvPr>
          <p:cNvSpPr txBox="1"/>
          <p:nvPr/>
        </p:nvSpPr>
        <p:spPr>
          <a:xfrm>
            <a:off x="2883811" y="5652945"/>
            <a:ext cx="6172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May not </a:t>
            </a:r>
            <a:r>
              <a:rPr lang="en-US" sz="2400" dirty="0">
                <a:solidFill>
                  <a:srgbClr val="FF0000"/>
                </a:solidFill>
              </a:rPr>
              <a:t>capture</a:t>
            </a:r>
            <a:r>
              <a:rPr lang="en-US" sz="2400" dirty="0"/>
              <a:t> all aspects of the </a:t>
            </a:r>
            <a:r>
              <a:rPr lang="en-US" sz="2400" dirty="0">
                <a:solidFill>
                  <a:srgbClr val="625D9C"/>
                </a:solidFill>
              </a:rPr>
              <a:t>data flow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66729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561A-088B-41AE-8B65-7A7C7D9DA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and Systolic 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CC5E2-FC9D-4268-9329-FC136A3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91336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Broadcast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</a:p>
          <a:p>
            <a:pPr marL="573088" lvl="1" indent="-342900"/>
            <a:r>
              <a:rPr lang="en-US" sz="2400" dirty="0">
                <a:sym typeface="Wingdings" panose="05000000000000000000" pitchFamily="2" charset="2"/>
              </a:rPr>
              <a:t>Send values to all the PEs in the same cycle.</a:t>
            </a:r>
          </a:p>
          <a:p>
            <a:pPr marL="573088" lvl="1" indent="-342900"/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Easy</a:t>
            </a:r>
            <a:r>
              <a:rPr lang="en-US" sz="2400" dirty="0">
                <a:sym typeface="Wingdings" panose="05000000000000000000" pitchFamily="2" charset="2"/>
              </a:rPr>
              <a:t> to implement</a:t>
            </a:r>
          </a:p>
          <a:p>
            <a:pPr marL="573088" lvl="1" indent="-342900"/>
            <a:r>
              <a:rPr lang="en-US" sz="2400" dirty="0">
                <a:sym typeface="Wingdings" panose="05000000000000000000" pitchFamily="2" charset="2"/>
              </a:rPr>
              <a:t>Hard to </a:t>
            </a:r>
            <a:r>
              <a:rPr lang="en-US" sz="2400" dirty="0">
                <a:solidFill>
                  <a:srgbClr val="0070C0"/>
                </a:solidFill>
                <a:sym typeface="Wingdings" panose="05000000000000000000" pitchFamily="2" charset="2"/>
              </a:rPr>
              <a:t>guarantee</a:t>
            </a:r>
            <a:r>
              <a:rPr lang="en-US" sz="2400" dirty="0">
                <a:sym typeface="Wingdings" panose="05000000000000000000" pitchFamily="2" charset="2"/>
              </a:rPr>
              <a:t> the timing if we have a lot of PEs</a:t>
            </a:r>
          </a:p>
          <a:p>
            <a:pPr marL="573088" lvl="1" indent="-342900"/>
            <a:r>
              <a:rPr lang="en-US" sz="2400" dirty="0">
                <a:sym typeface="Wingdings" panose="05000000000000000000" pitchFamily="2" charset="2"/>
              </a:rPr>
              <a:t>There might be a small 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amount</a:t>
            </a:r>
            <a:r>
              <a:rPr lang="en-US" sz="2400" dirty="0">
                <a:sym typeface="Wingdings" panose="05000000000000000000" pitchFamily="2" charset="2"/>
              </a:rPr>
              <a:t> of </a:t>
            </a: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clock skew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sym typeface="Wingdings" panose="05000000000000000000" pitchFamily="2" charset="2"/>
              </a:rPr>
              <a:t>Systolic Transfer </a:t>
            </a:r>
          </a:p>
          <a:p>
            <a:pPr marL="573088" lvl="1" indent="-342900"/>
            <a:r>
              <a:rPr lang="en-US" sz="2400" dirty="0">
                <a:solidFill>
                  <a:srgbClr val="00B050"/>
                </a:solidFill>
                <a:sym typeface="Wingdings" panose="05000000000000000000" pitchFamily="2" charset="2"/>
              </a:rPr>
              <a:t>Send data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to the </a:t>
            </a:r>
            <a:r>
              <a:rPr lang="en-US" sz="2400" dirty="0">
                <a:solidFill>
                  <a:srgbClr val="625D9C"/>
                </a:solidFill>
                <a:sym typeface="Wingdings" panose="05000000000000000000" pitchFamily="2" charset="2"/>
              </a:rPr>
              <a:t>neighboring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PE at the clock cycle</a:t>
            </a:r>
            <a:b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boundary.</a:t>
            </a:r>
          </a:p>
          <a:p>
            <a:pPr marL="573088" lvl="1" indent="-342900"/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Does not require </a:t>
            </a:r>
            <a:r>
              <a:rPr lang="en-US" sz="2400" dirty="0">
                <a:solidFill>
                  <a:srgbClr val="E21A23"/>
                </a:solidFill>
                <a:sym typeface="Wingdings" panose="05000000000000000000" pitchFamily="2" charset="2"/>
              </a:rPr>
              <a:t>tight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 synchronization</a:t>
            </a:r>
          </a:p>
          <a:p>
            <a:pPr marL="573088" lvl="1" indent="-342900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A3C28-4B0F-40E5-9FA8-44563068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765C8C-679A-45A8-A864-D1A6D274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075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2E898-8547-402E-B67C-DDACF82FE9F3}"/>
              </a:ext>
            </a:extLst>
          </p:cNvPr>
          <p:cNvSpPr/>
          <p:nvPr/>
        </p:nvSpPr>
        <p:spPr>
          <a:xfrm>
            <a:off x="7484872" y="839814"/>
            <a:ext cx="803912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0C8E7-DDB5-4262-A058-197EC026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573" y="182477"/>
            <a:ext cx="6858000" cy="822960"/>
          </a:xfrm>
        </p:spPr>
        <p:txBody>
          <a:bodyPr/>
          <a:lstStyle/>
          <a:p>
            <a:r>
              <a:rPr lang="en-US" dirty="0"/>
              <a:t>WS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495C21-F3BF-4907-88DC-09893A9EE7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62335" y="1393447"/>
            <a:ext cx="5871591" cy="478425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73318-C1A0-40F9-8225-4D191710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DAF25-3EA7-4390-9D49-0DA0C5C00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B9281-2BF8-4C5C-99CD-900AC717CF97}"/>
                  </a:ext>
                </a:extLst>
              </p:cNvPr>
              <p:cNvSpPr txBox="1"/>
              <p:nvPr/>
            </p:nvSpPr>
            <p:spPr>
              <a:xfrm>
                <a:off x="4780168" y="817396"/>
                <a:ext cx="341272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∥⊳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∥⊳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17B9281-2BF8-4C5C-99CD-900AC717C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168" y="817396"/>
                <a:ext cx="3412729" cy="307777"/>
              </a:xfrm>
              <a:prstGeom prst="rect">
                <a:avLst/>
              </a:prstGeom>
              <a:blipFill>
                <a:blip r:embed="rId4"/>
                <a:stretch>
                  <a:fillRect l="-357" r="-179" b="-215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23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B71B-E117-4E07-B3FA-B8348A41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Simple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10BF-08F5-4F7A-86C8-E3D520126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808" y="1516578"/>
            <a:ext cx="8429030" cy="1197997"/>
          </a:xfrm>
        </p:spPr>
        <p:txBody>
          <a:bodyPr/>
          <a:lstStyle/>
          <a:p>
            <a:r>
              <a:rPr lang="en-US" sz="2400" dirty="0"/>
              <a:t>Analyze the input-output patterns </a:t>
            </a:r>
            <a:br>
              <a:rPr lang="en-US" sz="2400" dirty="0"/>
            </a:br>
            <a:r>
              <a:rPr lang="en-US" sz="2400" dirty="0"/>
              <a:t>and make a good guess.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7B41A-B1A1-4DAE-BCC8-432B8D0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408A1D-526F-4568-B614-A7CC5641F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CBFCB-3509-41DA-B8BF-44EE79683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692" y="868277"/>
            <a:ext cx="2480955" cy="19797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B033BE-3A43-4C26-9B0D-057DBBE7F2C7}"/>
              </a:ext>
            </a:extLst>
          </p:cNvPr>
          <p:cNvSpPr txBox="1">
            <a:spLocks/>
          </p:cNvSpPr>
          <p:nvPr/>
        </p:nvSpPr>
        <p:spPr>
          <a:xfrm>
            <a:off x="2593022" y="4010018"/>
            <a:ext cx="8429030" cy="1197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Perform curve fitting. </a:t>
            </a:r>
          </a:p>
        </p:txBody>
      </p:sp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DED483ED-D6C9-41C8-B05C-309DAA08A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1" y="1537153"/>
            <a:ext cx="760693" cy="760693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7AEF6A53-A7BB-4ADB-B618-8FA41ECF98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3786046"/>
            <a:ext cx="802394" cy="8023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84A8F4-3457-414A-BC7C-78EDF5DC2EAC}"/>
              </a:ext>
            </a:extLst>
          </p:cNvPr>
          <p:cNvSpPr txBox="1"/>
          <p:nvPr/>
        </p:nvSpPr>
        <p:spPr>
          <a:xfrm>
            <a:off x="2728781" y="2928731"/>
            <a:ext cx="3035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quite </a:t>
            </a:r>
            <a:r>
              <a:rPr lang="en-US" sz="2400" dirty="0">
                <a:solidFill>
                  <a:srgbClr val="FF0000"/>
                </a:solidFill>
              </a:rPr>
              <a:t>difficult</a:t>
            </a:r>
            <a:r>
              <a:rPr lang="en-US" sz="2400" dirty="0"/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5BDF9-44B6-4E70-9611-AD8E09B17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4897" y="2485922"/>
            <a:ext cx="1390687" cy="139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302BAB-899F-46C2-8420-FFA0508D3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522" y="4187243"/>
            <a:ext cx="1985055" cy="13178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29BDC9-B869-4BFD-BE3B-B47D75E30B91}"/>
              </a:ext>
            </a:extLst>
          </p:cNvPr>
          <p:cNvSpPr txBox="1"/>
          <p:nvPr/>
        </p:nvSpPr>
        <p:spPr>
          <a:xfrm>
            <a:off x="2593023" y="4977182"/>
            <a:ext cx="6349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Not possible </a:t>
            </a:r>
            <a:r>
              <a:rPr lang="en-US" sz="2400" dirty="0"/>
              <a:t>for large multi-dimensional data.</a:t>
            </a:r>
          </a:p>
          <a:p>
            <a:r>
              <a:rPr lang="en-US" sz="2400" dirty="0"/>
              <a:t>Need to know the form of the function. 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506EF78-BA42-4EDB-994A-EFD69EE4BE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347" y="5107665"/>
            <a:ext cx="570029" cy="5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440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213AC-9355-4D35-996D-C910EBEF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6D16-5614-4D14-9B50-C2BB513CE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Phase I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Load</a:t>
            </a:r>
            <a:r>
              <a:rPr lang="en-US" dirty="0"/>
              <a:t> the filter weights in each PE by reading the GB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Phase II</a:t>
            </a:r>
            <a:r>
              <a:rPr lang="en-US" dirty="0"/>
              <a:t>: </a:t>
            </a:r>
            <a:r>
              <a:rPr lang="en-US" dirty="0">
                <a:solidFill>
                  <a:srgbClr val="0070C0"/>
                </a:solidFill>
              </a:rPr>
              <a:t>Send</a:t>
            </a:r>
            <a:r>
              <a:rPr lang="en-US" dirty="0"/>
              <a:t> a block of pixels along each row (for each channel)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Phase III</a:t>
            </a:r>
            <a:r>
              <a:rPr lang="en-US" dirty="0"/>
              <a:t>: Each PE </a:t>
            </a:r>
            <a:r>
              <a:rPr lang="en-US" dirty="0">
                <a:solidFill>
                  <a:srgbClr val="7030A0"/>
                </a:solidFill>
              </a:rPr>
              <a:t>computes</a:t>
            </a:r>
            <a:r>
              <a:rPr lang="en-US" dirty="0"/>
              <a:t> the convolutions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Black" panose="020B0A04020102020204" pitchFamily="34" charset="0"/>
              </a:rPr>
              <a:t>Phase IV</a:t>
            </a:r>
            <a:r>
              <a:rPr lang="en-US" dirty="0"/>
              <a:t>: Add the values </a:t>
            </a:r>
            <a:r>
              <a:rPr lang="en-US" dirty="0">
                <a:solidFill>
                  <a:srgbClr val="00B050"/>
                </a:solidFill>
              </a:rPr>
              <a:t>produced</a:t>
            </a:r>
            <a:r>
              <a:rPr lang="en-US" dirty="0"/>
              <a:t> by each column</a:t>
            </a:r>
          </a:p>
          <a:p>
            <a:pPr marL="573088" lvl="1" indent="-342900"/>
            <a:r>
              <a:rPr lang="en-US" dirty="0"/>
              <a:t>Have a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tree</a:t>
            </a:r>
            <a:r>
              <a:rPr lang="en-US" dirty="0"/>
              <a:t> of adders that can </a:t>
            </a:r>
            <a:r>
              <a:rPr lang="en-US" dirty="0">
                <a:solidFill>
                  <a:srgbClr val="0070C0"/>
                </a:solidFill>
              </a:rPr>
              <a:t>add</a:t>
            </a:r>
            <a:r>
              <a:rPr lang="en-US" dirty="0"/>
              <a:t> the values</a:t>
            </a:r>
          </a:p>
          <a:p>
            <a:pPr marL="573088" lvl="1" indent="-342900"/>
            <a:r>
              <a:rPr lang="en-US" dirty="0"/>
              <a:t>Perform a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systolic transfer </a:t>
            </a:r>
            <a:r>
              <a:rPr lang="en-US" dirty="0"/>
              <a:t>between PEs (</a:t>
            </a:r>
            <a:r>
              <a:rPr lang="en-US" dirty="0" err="1"/>
              <a:t>columnwise</a:t>
            </a:r>
            <a:r>
              <a:rPr lang="en-US" dirty="0"/>
              <a:t>)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17CCD3-65B3-4A1A-B0E3-93924C33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07E6C-1FA4-4B56-A97F-FA8DB0E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32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96E9D-4594-4C27-9310-3EBFB414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ED3606-4DE8-4A1F-B427-3DACD220A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3873" y="1482744"/>
            <a:ext cx="7516467" cy="474152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FF5CF-61C9-4E8E-BEDF-9464820C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727D0-72A9-4E4A-AFDF-6E8A83F4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A93A2C-B517-4642-A0A9-4F2C956E0869}"/>
              </a:ext>
            </a:extLst>
          </p:cNvPr>
          <p:cNvGrpSpPr/>
          <p:nvPr/>
        </p:nvGrpSpPr>
        <p:grpSpPr>
          <a:xfrm>
            <a:off x="3386372" y="830833"/>
            <a:ext cx="5234446" cy="391962"/>
            <a:chOff x="3229533" y="1580669"/>
            <a:chExt cx="5234446" cy="3919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B0A6AB2-4488-4772-BD6E-629C6412F662}"/>
                </a:ext>
              </a:extLst>
            </p:cNvPr>
            <p:cNvSpPr/>
            <p:nvPr/>
          </p:nvSpPr>
          <p:spPr>
            <a:xfrm>
              <a:off x="6691180" y="1580669"/>
              <a:ext cx="1772799" cy="39196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8B57D62-354B-4509-B33F-7C9CD2C12978}"/>
                    </a:ext>
                  </a:extLst>
                </p:cNvPr>
                <p:cNvSpPr txBox="1"/>
                <p:nvPr/>
              </p:nvSpPr>
              <p:spPr>
                <a:xfrm>
                  <a:off x="3229533" y="1580669"/>
                  <a:ext cx="523444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⊳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680A9-5F98-460B-9043-774423F7FF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9533" y="1580669"/>
                  <a:ext cx="523444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33" r="-1049" b="-213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08859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1CC5-6249-40EB-B3C1-5723E6B5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Architecture: </a:t>
            </a:r>
            <a:r>
              <a:rPr lang="en-US" dirty="0" err="1"/>
              <a:t>Columnwise</a:t>
            </a:r>
            <a:r>
              <a:rPr lang="en-US" dirty="0"/>
              <a:t> Reduction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A18034-4E10-48C8-999B-ED89F9193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2131" y="1746781"/>
            <a:ext cx="7368209" cy="455127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99616-7A20-42A8-BA36-8A38263F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34549-57B3-40F6-9D9B-B3E15E3D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08EF76-95CB-4936-8FE9-403C1D172117}"/>
              </a:ext>
            </a:extLst>
          </p:cNvPr>
          <p:cNvSpPr/>
          <p:nvPr/>
        </p:nvSpPr>
        <p:spPr>
          <a:xfrm>
            <a:off x="7478487" y="983745"/>
            <a:ext cx="1290334" cy="391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9030C-46B0-423E-B274-6F4980890A4F}"/>
                  </a:ext>
                </a:extLst>
              </p:cNvPr>
              <p:cNvSpPr txBox="1"/>
              <p:nvPr/>
            </p:nvSpPr>
            <p:spPr>
              <a:xfrm>
                <a:off x="3324383" y="983745"/>
                <a:ext cx="5444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69030C-46B0-423E-B274-6F4980890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383" y="983745"/>
                <a:ext cx="5444439" cy="369332"/>
              </a:xfrm>
              <a:prstGeom prst="rect">
                <a:avLst/>
              </a:prstGeom>
              <a:blipFill>
                <a:blip r:embed="rId4"/>
                <a:stretch>
                  <a:fillRect l="-112" r="-1008" b="-2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75242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94D3C35-78CE-4D9B-B5BA-D70A972806B9}"/>
              </a:ext>
            </a:extLst>
          </p:cNvPr>
          <p:cNvSpPr/>
          <p:nvPr/>
        </p:nvSpPr>
        <p:spPr>
          <a:xfrm>
            <a:off x="7791635" y="890648"/>
            <a:ext cx="122576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71D25-3BD7-4F2A-A381-0257EF51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02AB250-00AB-45BC-A176-FF0618919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4198" y="1657828"/>
            <a:ext cx="7522466" cy="45261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E91D4-7494-4141-AFEB-A66133335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C937-1CE8-4BFC-B931-84B04397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36295B-FAF7-4B39-9E0B-B4C32A0902F0}"/>
                  </a:ext>
                </a:extLst>
              </p:cNvPr>
              <p:cNvSpPr txBox="1"/>
              <p:nvPr/>
            </p:nvSpPr>
            <p:spPr>
              <a:xfrm>
                <a:off x="3572957" y="890648"/>
                <a:ext cx="5444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36295B-FAF7-4B39-9E0B-B4C32A090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957" y="890648"/>
                <a:ext cx="5444439" cy="369332"/>
              </a:xfrm>
              <a:prstGeom prst="rect">
                <a:avLst/>
              </a:prstGeom>
              <a:blipFill>
                <a:blip r:embed="rId4"/>
                <a:stretch>
                  <a:fillRect l="-112" r="-1008" b="-2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35460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5CB9C-F962-45B3-AB65-9E5AC39E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Architecture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2E064DA-AB7B-4A7E-9565-4D3886DC1A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695" y="1806331"/>
            <a:ext cx="3360609" cy="205751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19390-F9E6-497E-8B78-2FD93AB0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2ACFC-DE19-4B38-A523-DB3E5DAAC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B2ED0B-D285-49BA-96C3-C1746B610C63}"/>
              </a:ext>
            </a:extLst>
          </p:cNvPr>
          <p:cNvSpPr txBox="1"/>
          <p:nvPr/>
        </p:nvSpPr>
        <p:spPr>
          <a:xfrm>
            <a:off x="2305236" y="1097281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Flow</a:t>
            </a:r>
            <a:r>
              <a:rPr lang="en-US" sz="2000" dirty="0"/>
              <a:t> of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actions</a:t>
            </a:r>
            <a:r>
              <a:rPr lang="en-US" sz="2000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B3BC7-0061-4215-8822-C2B761E8E965}"/>
              </a:ext>
            </a:extLst>
          </p:cNvPr>
          <p:cNvSpPr txBox="1"/>
          <p:nvPr/>
        </p:nvSpPr>
        <p:spPr>
          <a:xfrm>
            <a:off x="2723923" y="4140392"/>
            <a:ext cx="6744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dirty="0">
                <a:solidFill>
                  <a:srgbClr val="00B050"/>
                </a:solidFill>
              </a:rPr>
              <a:t>arrangement of data</a:t>
            </a:r>
            <a:r>
              <a:rPr lang="en-US" sz="2000" dirty="0"/>
              <a:t> can be represented as a </a:t>
            </a:r>
            <a:r>
              <a:rPr lang="en-US" sz="2000" dirty="0">
                <a:solidFill>
                  <a:srgbClr val="FF0000"/>
                </a:solidFill>
              </a:rPr>
              <a:t>matrix</a:t>
            </a:r>
            <a:r>
              <a:rPr lang="en-US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B18B1-FEE9-44E4-AFD6-CC14FB71EA62}"/>
                  </a:ext>
                </a:extLst>
              </p:cNvPr>
              <p:cNvSpPr txBox="1"/>
              <p:nvPr/>
            </p:nvSpPr>
            <p:spPr>
              <a:xfrm>
                <a:off x="5246944" y="4881838"/>
                <a:ext cx="189410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5B18B1-FEE9-44E4-AFD6-CC14FB71E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44" y="4881838"/>
                <a:ext cx="1894108" cy="1173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87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63996-970F-407C-9C37-E60C34AC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Architecture – II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C5401-7D90-4D3B-9F78-D536258E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542190"/>
            <a:ext cx="8183702" cy="20893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computation</a:t>
            </a:r>
            <a:r>
              <a:rPr lang="en-US" dirty="0"/>
              <a:t> is only for a single input </a:t>
            </a:r>
            <a:r>
              <a:rPr lang="en-US" dirty="0">
                <a:solidFill>
                  <a:schemeClr val="accent5"/>
                </a:solidFill>
              </a:rPr>
              <a:t>channel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filter</a:t>
            </a:r>
            <a:r>
              <a:rPr lang="en-US" dirty="0"/>
              <a:t> pair.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to do this for every </a:t>
            </a:r>
            <a:r>
              <a:rPr lang="en-US" i="1" dirty="0" err="1"/>
              <a:t>ifmap-ofmap</a:t>
            </a:r>
            <a:r>
              <a:rPr lang="en-US" i="1" dirty="0"/>
              <a:t> </a:t>
            </a:r>
            <a:r>
              <a:rPr lang="en-US" dirty="0">
                <a:solidFill>
                  <a:srgbClr val="00B050"/>
                </a:solidFill>
              </a:rPr>
              <a:t>pair</a:t>
            </a:r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thus need to have many </a:t>
            </a:r>
            <a:r>
              <a:rPr lang="en-US" dirty="0">
                <a:solidFill>
                  <a:srgbClr val="01708C"/>
                </a:solidFill>
              </a:rPr>
              <a:t>parallel</a:t>
            </a:r>
            <a:r>
              <a:rPr lang="en-US" dirty="0"/>
              <a:t> units for performing these </a:t>
            </a:r>
            <a:r>
              <a:rPr lang="en-US" dirty="0">
                <a:solidFill>
                  <a:srgbClr val="7030A0"/>
                </a:solidFill>
              </a:rPr>
              <a:t>operations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Advantage</a:t>
            </a:r>
            <a:r>
              <a:rPr lang="en-US" dirty="0"/>
              <a:t>: A PE can process more data at once.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A30FD-4A13-47D1-9296-42118A37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17A3A9-A6E7-46BB-821B-3E1E4AC53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D3C9DC-32AF-4A93-877C-7E4D25DE3195}"/>
                  </a:ext>
                </a:extLst>
              </p:cNvPr>
              <p:cNvSpPr txBox="1"/>
              <p:nvPr/>
            </p:nvSpPr>
            <p:spPr>
              <a:xfrm>
                <a:off x="6321072" y="1519623"/>
                <a:ext cx="189410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D3C9DC-32AF-4A93-877C-7E4D25DE31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72" y="1519623"/>
                <a:ext cx="1894108" cy="1173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7B2ED8D-8630-445B-BB6D-DA30263D81ED}"/>
              </a:ext>
            </a:extLst>
          </p:cNvPr>
          <p:cNvSpPr txBox="1"/>
          <p:nvPr/>
        </p:nvSpPr>
        <p:spPr>
          <a:xfrm>
            <a:off x="3601247" y="980958"/>
            <a:ext cx="498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next cycle we </a:t>
            </a:r>
            <a:r>
              <a:rPr lang="en-US" dirty="0">
                <a:solidFill>
                  <a:srgbClr val="0070C0"/>
                </a:solidFill>
              </a:rPr>
              <a:t>process</a:t>
            </a:r>
            <a:r>
              <a:rPr lang="en-US" dirty="0"/>
              <a:t> a different matrix.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2D187-1DAE-4896-8C16-DF5DAA812721}"/>
              </a:ext>
            </a:extLst>
          </p:cNvPr>
          <p:cNvSpPr txBox="1"/>
          <p:nvPr/>
        </p:nvSpPr>
        <p:spPr>
          <a:xfrm>
            <a:off x="2430237" y="2813578"/>
            <a:ext cx="671850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The </a:t>
            </a:r>
            <a:r>
              <a:rPr lang="en-US" sz="2000" i="1" dirty="0" err="1"/>
              <a:t>ifmap</a:t>
            </a:r>
            <a:r>
              <a:rPr lang="en-US" sz="2000" i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rows</a:t>
            </a:r>
            <a:r>
              <a:rPr lang="en-US" sz="2000" dirty="0"/>
              <a:t> or the filter </a:t>
            </a:r>
            <a:r>
              <a:rPr lang="en-US" sz="2000" dirty="0">
                <a:solidFill>
                  <a:srgbClr val="0070C0"/>
                </a:solidFill>
              </a:rPr>
              <a:t>weights</a:t>
            </a:r>
            <a:r>
              <a:rPr lang="en-US" sz="2000" dirty="0"/>
              <a:t> need to move around.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D9047-FFB9-46CB-B664-57485BEF1761}"/>
                  </a:ext>
                </a:extLst>
              </p:cNvPr>
              <p:cNvSpPr txBox="1"/>
              <p:nvPr/>
            </p:nvSpPr>
            <p:spPr>
              <a:xfrm>
                <a:off x="2912693" y="1492993"/>
                <a:ext cx="1894108" cy="1173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D9047-FFB9-46CB-B664-57485BEF1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693" y="1492993"/>
                <a:ext cx="1894108" cy="1173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Right 10">
            <a:extLst>
              <a:ext uri="{FF2B5EF4-FFF2-40B4-BE49-F238E27FC236}">
                <a16:creationId xmlns:a16="http://schemas.microsoft.com/office/drawing/2014/main" id="{643D8292-871F-4F72-91A4-B0D28D834D22}"/>
              </a:ext>
            </a:extLst>
          </p:cNvPr>
          <p:cNvSpPr/>
          <p:nvPr/>
        </p:nvSpPr>
        <p:spPr>
          <a:xfrm>
            <a:off x="5209427" y="1870509"/>
            <a:ext cx="514905" cy="36933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88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46DF6-5745-4B53-8450-CC9C8D658963}"/>
              </a:ext>
            </a:extLst>
          </p:cNvPr>
          <p:cNvSpPr/>
          <p:nvPr/>
        </p:nvSpPr>
        <p:spPr>
          <a:xfrm>
            <a:off x="5935808" y="1387216"/>
            <a:ext cx="1145220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B5FE9-CE8B-4597-B302-F1389B1DC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 Architecture – Full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53BCA-8681-437F-AC25-FBFF1176B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876" y="2098128"/>
            <a:ext cx="7892248" cy="6569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Representation of </a:t>
            </a:r>
            <a:r>
              <a:rPr lang="en-US" sz="2400" dirty="0">
                <a:solidFill>
                  <a:srgbClr val="0070C0"/>
                </a:solidFill>
              </a:rPr>
              <a:t>computations</a:t>
            </a:r>
            <a:r>
              <a:rPr lang="en-US" sz="2400" dirty="0"/>
              <a:t> for the entire </a:t>
            </a:r>
            <a:r>
              <a:rPr lang="en-US" sz="2400" dirty="0">
                <a:solidFill>
                  <a:srgbClr val="7030A0"/>
                </a:solidFill>
              </a:rPr>
              <a:t>system</a:t>
            </a:r>
            <a:r>
              <a:rPr lang="en-US" sz="24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3193E9-B460-46C3-8BFE-3EAB831B3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17689-D3ED-4FB2-B715-F3D84B3F4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52943-90AF-4EC1-9AC1-2259F82C71C1}"/>
                  </a:ext>
                </a:extLst>
              </p:cNvPr>
              <p:cNvSpPr txBox="1"/>
              <p:nvPr/>
            </p:nvSpPr>
            <p:spPr>
              <a:xfrm>
                <a:off x="3026825" y="1367462"/>
                <a:ext cx="52012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′′⊳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E52943-90AF-4EC1-9AC1-2259F82C7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825" y="1367462"/>
                <a:ext cx="5201296" cy="369332"/>
              </a:xfrm>
              <a:prstGeom prst="rect">
                <a:avLst/>
              </a:prstGeom>
              <a:blipFill>
                <a:blip r:embed="rId2"/>
                <a:stretch>
                  <a:fillRect l="-234" b="-213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88B74DB-3305-440B-BE5A-0F84D3CE2C29}"/>
              </a:ext>
            </a:extLst>
          </p:cNvPr>
          <p:cNvSpPr txBox="1"/>
          <p:nvPr/>
        </p:nvSpPr>
        <p:spPr>
          <a:xfrm>
            <a:off x="2299404" y="3429000"/>
            <a:ext cx="7972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</a:t>
            </a:r>
            <a:r>
              <a:rPr lang="en-US" sz="2400" dirty="0">
                <a:solidFill>
                  <a:srgbClr val="0070C0"/>
                </a:solidFill>
              </a:rPr>
              <a:t>parallelize</a:t>
            </a:r>
            <a:r>
              <a:rPr lang="en-US" sz="2400" dirty="0"/>
              <a:t> based on input-output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Then </a:t>
            </a:r>
            <a:r>
              <a:rPr lang="en-US" sz="2400" dirty="0">
                <a:solidFill>
                  <a:srgbClr val="00B050"/>
                </a:solidFill>
              </a:rPr>
              <a:t>parallelize</a:t>
            </a:r>
            <a:r>
              <a:rPr lang="en-US" sz="2400" dirty="0"/>
              <a:t> on the basis of </a:t>
            </a:r>
            <a:r>
              <a:rPr lang="en-US" sz="2400" dirty="0">
                <a:solidFill>
                  <a:srgbClr val="00B050"/>
                </a:solidFill>
              </a:rPr>
              <a:t>filter</a:t>
            </a:r>
            <a:r>
              <a:rPr lang="en-US" sz="2400" dirty="0"/>
              <a:t> and </a:t>
            </a:r>
            <a:r>
              <a:rPr lang="en-US" sz="2400" i="1" dirty="0" err="1">
                <a:solidFill>
                  <a:srgbClr val="E21A23"/>
                </a:solidFill>
              </a:rPr>
              <a:t>ifmap</a:t>
            </a:r>
            <a:r>
              <a:rPr lang="en-US" sz="2400" i="1" dirty="0"/>
              <a:t> </a:t>
            </a:r>
            <a:r>
              <a:rPr lang="en-US" sz="2400" dirty="0"/>
              <a:t>rows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each PE: </a:t>
            </a:r>
            <a:r>
              <a:rPr lang="en-US" sz="2400" dirty="0">
                <a:solidFill>
                  <a:srgbClr val="C00000"/>
                </a:solidFill>
              </a:rPr>
              <a:t>iterate</a:t>
            </a:r>
            <a:r>
              <a:rPr lang="en-US" sz="2400" dirty="0"/>
              <a:t> through a </a:t>
            </a:r>
            <a:r>
              <a:rPr lang="en-US" sz="2400" dirty="0">
                <a:solidFill>
                  <a:srgbClr val="9F2241"/>
                </a:solidFill>
              </a:rPr>
              <a:t>row</a:t>
            </a:r>
            <a:r>
              <a:rPr lang="en-US" sz="2400" dirty="0"/>
              <a:t> of the </a:t>
            </a:r>
            <a:r>
              <a:rPr lang="en-US" sz="2400" i="1" dirty="0" err="1"/>
              <a:t>ifmap</a:t>
            </a:r>
            <a:r>
              <a:rPr lang="en-US" sz="2400" i="1" dirty="0"/>
              <a:t> </a:t>
            </a:r>
            <a:r>
              <a:rPr lang="en-US" sz="2400" dirty="0"/>
              <a:t>and filter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Compute</a:t>
            </a:r>
            <a:r>
              <a:rPr lang="en-US" sz="2400" dirty="0"/>
              <a:t> a 1D convolution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essentially need a </a:t>
            </a:r>
            <a:r>
              <a:rPr lang="en-US" sz="2400" dirty="0">
                <a:solidFill>
                  <a:srgbClr val="720F11"/>
                </a:solidFill>
              </a:rPr>
              <a:t>bunch</a:t>
            </a:r>
            <a:r>
              <a:rPr lang="en-US" sz="2400" dirty="0"/>
              <a:t> of 1D convolution units</a:t>
            </a: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0D1B7725-9AD0-4A35-8753-1CCF2AFEF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60305" y="3915145"/>
            <a:ext cx="985421" cy="2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821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BCD76-E01A-40D1-9B0C-1F937C10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NLR (No Local Reuse)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B5A2-7D31-494E-9C21-2E35957E7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5DD36-C65C-41B5-8E4E-E459EBC4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8BA0572-96C5-4AD1-974D-0262C8EE4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8684" y="2053856"/>
            <a:ext cx="7434159" cy="200506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5E352-668D-4ED2-9CC9-9C8A632648E1}"/>
              </a:ext>
            </a:extLst>
          </p:cNvPr>
          <p:cNvSpPr txBox="1"/>
          <p:nvPr/>
        </p:nvSpPr>
        <p:spPr>
          <a:xfrm>
            <a:off x="2099973" y="4598238"/>
            <a:ext cx="782156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data is </a:t>
            </a:r>
            <a:r>
              <a:rPr lang="en-US" sz="2000" dirty="0">
                <a:solidFill>
                  <a:srgbClr val="0070C0"/>
                </a:solidFill>
              </a:rPr>
              <a:t>stored</a:t>
            </a:r>
            <a:r>
              <a:rPr lang="en-US" sz="2000" dirty="0"/>
              <a:t> in any PE.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simultaneously compute </a:t>
            </a:r>
            <a:r>
              <a:rPr lang="en-US" sz="2000" dirty="0">
                <a:solidFill>
                  <a:srgbClr val="9F2241"/>
                </a:solidFill>
              </a:rPr>
              <a:t>convolutions</a:t>
            </a:r>
            <a:r>
              <a:rPr lang="en-US" sz="2000" dirty="0"/>
              <a:t> for each </a:t>
            </a:r>
            <a:r>
              <a:rPr lang="en-US" sz="2000" dirty="0">
                <a:solidFill>
                  <a:srgbClr val="0070C0"/>
                </a:solidFill>
              </a:rPr>
              <a:t>input</a:t>
            </a:r>
            <a:r>
              <a:rPr lang="en-US" sz="2000" dirty="0"/>
              <a:t> channel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Then the results are aggregated in </a:t>
            </a:r>
            <a:r>
              <a:rPr lang="en-US" sz="2000" dirty="0">
                <a:solidFill>
                  <a:srgbClr val="00B050"/>
                </a:solidFill>
              </a:rPr>
              <a:t>systolic</a:t>
            </a:r>
            <a:r>
              <a:rPr lang="en-US" sz="2000" dirty="0"/>
              <a:t> fashion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Reuse is </a:t>
            </a:r>
            <a:r>
              <a:rPr lang="en-US" sz="2000" dirty="0">
                <a:solidFill>
                  <a:srgbClr val="00B050"/>
                </a:solidFill>
              </a:rPr>
              <a:t>inversely proportional </a:t>
            </a:r>
            <a:r>
              <a:rPr lang="en-US" sz="2000" dirty="0"/>
              <a:t>to the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EE779-61F8-465B-9398-B4B11B4C1FB8}"/>
                  </a:ext>
                </a:extLst>
              </p:cNvPr>
              <p:cNvSpPr txBox="1"/>
              <p:nvPr/>
            </p:nvSpPr>
            <p:spPr>
              <a:xfrm>
                <a:off x="4298040" y="1230199"/>
                <a:ext cx="359592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⊳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0AEE779-61F8-465B-9398-B4B11B4C1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040" y="1230199"/>
                <a:ext cx="3595921" cy="369332"/>
              </a:xfrm>
              <a:prstGeom prst="rect">
                <a:avLst/>
              </a:prstGeom>
              <a:blipFill>
                <a:blip r:embed="rId4"/>
                <a:stretch>
                  <a:fillRect l="-339" r="-339" b="-2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651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CF47A-3684-43C7-9C94-2F191FE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CD8A-BFF7-49C5-B141-AD466EF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  <p:sp>
        <p:nvSpPr>
          <p:cNvPr id="6" name="Round Same Side Corner Rectangle 3">
            <a:extLst>
              <a:ext uri="{FF2B5EF4-FFF2-40B4-BE49-F238E27FC236}">
                <a16:creationId xmlns:a16="http://schemas.microsoft.com/office/drawing/2014/main" id="{BA8129A7-0FC5-493E-AF34-A3115DCBEDC2}"/>
              </a:ext>
            </a:extLst>
          </p:cNvPr>
          <p:cNvSpPr/>
          <p:nvPr/>
        </p:nvSpPr>
        <p:spPr>
          <a:xfrm rot="16200000">
            <a:off x="3812777" y="173523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4F14C-5F50-411A-A3D4-27C19F5B0386}"/>
              </a:ext>
            </a:extLst>
          </p:cNvPr>
          <p:cNvSpPr txBox="1"/>
          <p:nvPr/>
        </p:nvSpPr>
        <p:spPr>
          <a:xfrm>
            <a:off x="3963430" y="1876898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67BD1-BC64-4EE3-BB0E-0F4AD9816019}"/>
              </a:ext>
            </a:extLst>
          </p:cNvPr>
          <p:cNvSpPr/>
          <p:nvPr/>
        </p:nvSpPr>
        <p:spPr>
          <a:xfrm>
            <a:off x="4534731" y="1812822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95C9-CBE9-4548-B292-63D903C30E2A}"/>
              </a:ext>
            </a:extLst>
          </p:cNvPr>
          <p:cNvSpPr txBox="1"/>
          <p:nvPr/>
        </p:nvSpPr>
        <p:spPr>
          <a:xfrm>
            <a:off x="4670670" y="1894045"/>
            <a:ext cx="392126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Basics of Deep Learning</a:t>
            </a:r>
          </a:p>
        </p:txBody>
      </p:sp>
      <p:sp>
        <p:nvSpPr>
          <p:cNvPr id="10" name="Round Same Side Corner Rectangle 19">
            <a:extLst>
              <a:ext uri="{FF2B5EF4-FFF2-40B4-BE49-F238E27FC236}">
                <a16:creationId xmlns:a16="http://schemas.microsoft.com/office/drawing/2014/main" id="{0476ACE2-BE16-4E50-9114-E73481A0F5D6}"/>
              </a:ext>
            </a:extLst>
          </p:cNvPr>
          <p:cNvSpPr/>
          <p:nvPr/>
        </p:nvSpPr>
        <p:spPr>
          <a:xfrm rot="16200000">
            <a:off x="3812777" y="237838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5B69E-0CD3-43A5-AF9E-9AB491312C29}"/>
              </a:ext>
            </a:extLst>
          </p:cNvPr>
          <p:cNvSpPr txBox="1"/>
          <p:nvPr/>
        </p:nvSpPr>
        <p:spPr>
          <a:xfrm>
            <a:off x="3932171" y="2520056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299DF-62DE-49CB-821D-81CAFC9213BF}"/>
              </a:ext>
            </a:extLst>
          </p:cNvPr>
          <p:cNvSpPr/>
          <p:nvPr/>
        </p:nvSpPr>
        <p:spPr>
          <a:xfrm>
            <a:off x="4534731" y="2455980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35-A8B4-4733-A3D3-56C929D6EC13}"/>
              </a:ext>
            </a:extLst>
          </p:cNvPr>
          <p:cNvSpPr txBox="1"/>
          <p:nvPr/>
        </p:nvSpPr>
        <p:spPr>
          <a:xfrm>
            <a:off x="4584732" y="2522237"/>
            <a:ext cx="268374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Design of a CNN</a:t>
            </a:r>
          </a:p>
        </p:txBody>
      </p:sp>
      <p:sp>
        <p:nvSpPr>
          <p:cNvPr id="14" name="Round Same Side Corner Rectangle 27">
            <a:extLst>
              <a:ext uri="{FF2B5EF4-FFF2-40B4-BE49-F238E27FC236}">
                <a16:creationId xmlns:a16="http://schemas.microsoft.com/office/drawing/2014/main" id="{5BB01C14-D36F-4404-B071-97886B157B62}"/>
              </a:ext>
            </a:extLst>
          </p:cNvPr>
          <p:cNvSpPr/>
          <p:nvPr/>
        </p:nvSpPr>
        <p:spPr>
          <a:xfrm rot="16200000">
            <a:off x="3812777" y="302154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EC42-F060-4795-9A72-D526B7F3710D}"/>
              </a:ext>
            </a:extLst>
          </p:cNvPr>
          <p:cNvSpPr txBox="1"/>
          <p:nvPr/>
        </p:nvSpPr>
        <p:spPr>
          <a:xfrm>
            <a:off x="3926561" y="3163214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34742-46E5-4842-B636-78D7F4E6F616}"/>
              </a:ext>
            </a:extLst>
          </p:cNvPr>
          <p:cNvSpPr/>
          <p:nvPr/>
        </p:nvSpPr>
        <p:spPr>
          <a:xfrm>
            <a:off x="4534731" y="3099137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ound Same Side Corner Rectangle 35">
            <a:extLst>
              <a:ext uri="{FF2B5EF4-FFF2-40B4-BE49-F238E27FC236}">
                <a16:creationId xmlns:a16="http://schemas.microsoft.com/office/drawing/2014/main" id="{15D56ACB-800D-4659-83A5-1D5764131444}"/>
              </a:ext>
            </a:extLst>
          </p:cNvPr>
          <p:cNvSpPr/>
          <p:nvPr/>
        </p:nvSpPr>
        <p:spPr>
          <a:xfrm rot="16200000">
            <a:off x="3812777" y="366470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27781-DB8E-460E-9EBD-E1C60114DFC4}"/>
              </a:ext>
            </a:extLst>
          </p:cNvPr>
          <p:cNvSpPr txBox="1"/>
          <p:nvPr/>
        </p:nvSpPr>
        <p:spPr>
          <a:xfrm>
            <a:off x="3915339" y="3806372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0F8DA-62D6-4C44-B903-23C784414943}"/>
              </a:ext>
            </a:extLst>
          </p:cNvPr>
          <p:cNvSpPr/>
          <p:nvPr/>
        </p:nvSpPr>
        <p:spPr>
          <a:xfrm>
            <a:off x="4534731" y="3742295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Round Same Side Corner Rectangle 43">
            <a:extLst>
              <a:ext uri="{FF2B5EF4-FFF2-40B4-BE49-F238E27FC236}">
                <a16:creationId xmlns:a16="http://schemas.microsoft.com/office/drawing/2014/main" id="{280DD94B-D21C-4F14-9F3D-6A077CB7DA7D}"/>
              </a:ext>
            </a:extLst>
          </p:cNvPr>
          <p:cNvSpPr/>
          <p:nvPr/>
        </p:nvSpPr>
        <p:spPr>
          <a:xfrm rot="16200000">
            <a:off x="3812777" y="430786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31D14-0772-43C4-BC81-DFACD7D419FB}"/>
              </a:ext>
            </a:extLst>
          </p:cNvPr>
          <p:cNvSpPr txBox="1"/>
          <p:nvPr/>
        </p:nvSpPr>
        <p:spPr>
          <a:xfrm>
            <a:off x="3919347" y="4449530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6D802-F50B-4459-9D0A-D8BF41332A13}"/>
              </a:ext>
            </a:extLst>
          </p:cNvPr>
          <p:cNvSpPr/>
          <p:nvPr/>
        </p:nvSpPr>
        <p:spPr>
          <a:xfrm>
            <a:off x="4534731" y="4385453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296FF50B-1A06-434F-955C-81F3A0AC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05" y="3099135"/>
            <a:ext cx="756674" cy="601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D1D0D5-777C-480F-81EA-0A4763433743}"/>
              </a:ext>
            </a:extLst>
          </p:cNvPr>
          <p:cNvSpPr txBox="1"/>
          <p:nvPr/>
        </p:nvSpPr>
        <p:spPr>
          <a:xfrm>
            <a:off x="4584732" y="3134836"/>
            <a:ext cx="334258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Intra-PE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6B4A7-2D47-484B-9636-4AA78718CBE0}"/>
              </a:ext>
            </a:extLst>
          </p:cNvPr>
          <p:cNvSpPr txBox="1"/>
          <p:nvPr/>
        </p:nvSpPr>
        <p:spPr>
          <a:xfrm>
            <a:off x="4579452" y="3802584"/>
            <a:ext cx="2419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3C027-1276-4672-B658-B2A109C33762}"/>
              </a:ext>
            </a:extLst>
          </p:cNvPr>
          <p:cNvSpPr txBox="1"/>
          <p:nvPr/>
        </p:nvSpPr>
        <p:spPr>
          <a:xfrm>
            <a:off x="4579453" y="4448512"/>
            <a:ext cx="340509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Memory System</a:t>
            </a:r>
          </a:p>
        </p:txBody>
      </p:sp>
    </p:spTree>
    <p:extLst>
      <p:ext uri="{BB962C8B-B14F-4D97-AF65-F5344CB8AC3E}">
        <p14:creationId xmlns:p14="http://schemas.microsoft.com/office/powerpoint/2010/main" val="16437601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CFC1-7A25-4687-BF93-BAD44692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940" y="256566"/>
            <a:ext cx="6858000" cy="822960"/>
          </a:xfrm>
        </p:spPr>
        <p:txBody>
          <a:bodyPr/>
          <a:lstStyle/>
          <a:p>
            <a:r>
              <a:rPr lang="en-US" dirty="0"/>
              <a:t>Intra-PE Parallelism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EE34-1DC0-415B-A52D-5770F6F68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704" y="2689166"/>
            <a:ext cx="8486297" cy="24493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look at the convolution </a:t>
            </a:r>
            <a:r>
              <a:rPr lang="en-US" sz="2400" dirty="0">
                <a:solidFill>
                  <a:srgbClr val="00B050"/>
                </a:solidFill>
              </a:rPr>
              <a:t>process</a:t>
            </a:r>
            <a:r>
              <a:rPr lang="en-US" sz="2400" dirty="0"/>
              <a:t> within a 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us first consider the </a:t>
            </a:r>
            <a:r>
              <a:rPr lang="en-US" sz="2400" dirty="0">
                <a:solidFill>
                  <a:srgbClr val="0070C0"/>
                </a:solidFill>
              </a:rPr>
              <a:t>simpler</a:t>
            </a:r>
            <a:r>
              <a:rPr lang="en-US" sz="2400" dirty="0"/>
              <a:t> case of a 1D </a:t>
            </a:r>
            <a:r>
              <a:rPr lang="en-US" sz="2400" dirty="0">
                <a:solidFill>
                  <a:srgbClr val="0070C0"/>
                </a:solidFill>
              </a:rPr>
              <a:t>convolution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9F2241"/>
                </a:solidFill>
              </a:rPr>
              <a:t>2D convolution </a:t>
            </a:r>
            <a:r>
              <a:rPr lang="en-US" sz="2400" dirty="0"/>
              <a:t>can be broken down into a </a:t>
            </a:r>
            <a:r>
              <a:rPr lang="en-US" sz="2400" dirty="0">
                <a:solidFill>
                  <a:srgbClr val="720F11"/>
                </a:solidFill>
              </a:rPr>
              <a:t>series</a:t>
            </a:r>
            <a:r>
              <a:rPr lang="en-US" sz="2400" dirty="0"/>
              <a:t> of 1D convolutions.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068285-EFF8-431B-BD12-BA58A4A3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7557E-D246-4968-A51F-B96934AD7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AE4A2E-29C7-465E-8CCF-0D3917808A86}"/>
                  </a:ext>
                </a:extLst>
              </p:cNvPr>
              <p:cNvSpPr txBox="1"/>
              <p:nvPr/>
            </p:nvSpPr>
            <p:spPr>
              <a:xfrm>
                <a:off x="5407577" y="780276"/>
                <a:ext cx="16174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⋆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AE4A2E-29C7-465E-8CCF-0D3917808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577" y="780276"/>
                <a:ext cx="16174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542D6-EA7F-4170-856E-8FB352EA25A5}"/>
                  </a:ext>
                </a:extLst>
              </p:cNvPr>
              <p:cNvSpPr txBox="1"/>
              <p:nvPr/>
            </p:nvSpPr>
            <p:spPr>
              <a:xfrm>
                <a:off x="4222812" y="1470230"/>
                <a:ext cx="4072268" cy="11092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∀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E8542D6-EA7F-4170-856E-8FB352EA2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812" y="1470230"/>
                <a:ext cx="4072268" cy="1109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CDD41D5-0E24-4213-B122-3923093AAD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12" y="5088127"/>
            <a:ext cx="856382" cy="8563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5461A5-A434-4746-B521-292DD16ACDEE}"/>
              </a:ext>
            </a:extLst>
          </p:cNvPr>
          <p:cNvSpPr txBox="1"/>
          <p:nvPr/>
        </p:nvSpPr>
        <p:spPr>
          <a:xfrm>
            <a:off x="2953305" y="5248184"/>
            <a:ext cx="7729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How can we create an efficient design for implementing</a:t>
            </a:r>
          </a:p>
          <a:p>
            <a:r>
              <a:rPr lang="en-US" sz="2400" dirty="0"/>
              <a:t> a 1D convolution?</a:t>
            </a:r>
          </a:p>
        </p:txBody>
      </p:sp>
    </p:spTree>
    <p:extLst>
      <p:ext uri="{BB962C8B-B14F-4D97-AF65-F5344CB8AC3E}">
        <p14:creationId xmlns:p14="http://schemas.microsoft.com/office/powerpoint/2010/main" val="53460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CF2E-27F7-4E78-B98C-1326A3143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design a universal approximator?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630EFA-2920-4A49-931A-82D96113B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050" y="919732"/>
            <a:ext cx="3291840" cy="219456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17AF9-05DF-43A7-BAB4-757AEC4D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61528-FA66-4D4C-8573-39A032D4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238E99-17AE-4185-9846-E613AF093E5D}"/>
              </a:ext>
            </a:extLst>
          </p:cNvPr>
          <p:cNvSpPr txBox="1"/>
          <p:nvPr/>
        </p:nvSpPr>
        <p:spPr>
          <a:xfrm>
            <a:off x="2540261" y="3495661"/>
            <a:ext cx="7037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do not know the </a:t>
            </a:r>
            <a:r>
              <a:rPr lang="en-US" sz="2000" dirty="0">
                <a:solidFill>
                  <a:srgbClr val="00B050"/>
                </a:solidFill>
              </a:rPr>
              <a:t>form</a:t>
            </a:r>
            <a:r>
              <a:rPr lang="en-US" sz="2000" dirty="0"/>
              <a:t> of the </a:t>
            </a:r>
            <a:r>
              <a:rPr lang="en-US" sz="2000" dirty="0">
                <a:solidFill>
                  <a:srgbClr val="0070C0"/>
                </a:solidFill>
              </a:rPr>
              <a:t>function</a:t>
            </a:r>
            <a:r>
              <a:rPr lang="en-US" sz="2000" dirty="0"/>
              <a:t>. We don’t know whether it is linear, nonlinear, exponential,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there are multiple </a:t>
            </a:r>
            <a:r>
              <a:rPr lang="en-US" sz="2000" dirty="0">
                <a:solidFill>
                  <a:srgbClr val="0070C0"/>
                </a:solidFill>
              </a:rPr>
              <a:t>variables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Could be </a:t>
            </a:r>
            <a:r>
              <a:rPr lang="en-US" sz="2000" dirty="0">
                <a:solidFill>
                  <a:srgbClr val="E21A23"/>
                </a:solidFill>
              </a:rPr>
              <a:t>linear</a:t>
            </a:r>
            <a:r>
              <a:rPr lang="en-US" sz="2000" dirty="0"/>
              <a:t> for a few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Nonlinear</a:t>
            </a:r>
            <a:r>
              <a:rPr lang="en-US" sz="2000" dirty="0"/>
              <a:t> for a few more.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is impossible to </a:t>
            </a:r>
            <a:r>
              <a:rPr lang="en-US" sz="2000" dirty="0">
                <a:solidFill>
                  <a:srgbClr val="C00000"/>
                </a:solidFill>
              </a:rPr>
              <a:t>capture</a:t>
            </a:r>
            <a:r>
              <a:rPr lang="en-US" sz="2000" dirty="0"/>
              <a:t> so many patterns a priori.</a:t>
            </a:r>
            <a:endParaRPr lang="en-US" dirty="0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B429E442-10DA-4764-91E6-3477D28B28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4" y="5569650"/>
            <a:ext cx="527886" cy="527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E18723-D36B-474B-8EBB-74723A7B8812}"/>
              </a:ext>
            </a:extLst>
          </p:cNvPr>
          <p:cNvSpPr txBox="1"/>
          <p:nvPr/>
        </p:nvSpPr>
        <p:spPr>
          <a:xfrm>
            <a:off x="2728781" y="5584325"/>
            <a:ext cx="722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We need a </a:t>
            </a:r>
            <a:r>
              <a:rPr lang="en-US" sz="2000" dirty="0">
                <a:solidFill>
                  <a:srgbClr val="0070C0"/>
                </a:solidFill>
              </a:rPr>
              <a:t>universal approximator</a:t>
            </a:r>
            <a:r>
              <a:rPr lang="en-US" sz="2000" dirty="0"/>
              <a:t>. A master function that can </a:t>
            </a:r>
          </a:p>
          <a:p>
            <a:r>
              <a:rPr lang="en-US" sz="2000" dirty="0"/>
              <a:t>approximate any function. </a:t>
            </a:r>
          </a:p>
        </p:txBody>
      </p:sp>
    </p:spTree>
    <p:extLst>
      <p:ext uri="{BB962C8B-B14F-4D97-AF65-F5344CB8AC3E}">
        <p14:creationId xmlns:p14="http://schemas.microsoft.com/office/powerpoint/2010/main" val="39662976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1DCC-1565-40C2-B5C9-BAE3339C5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a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DBD57-C4BE-4C1F-9790-598748904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8429030" cy="5220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convolution is a sliding-window based convolution.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B270A2-B5CB-4DF4-BB57-00F718393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DF817-F70C-454F-9F75-B8D178856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E7C2E6-78F2-4F65-86CC-12F3796F81E3}"/>
              </a:ext>
            </a:extLst>
          </p:cNvPr>
          <p:cNvSpPr/>
          <p:nvPr/>
        </p:nvSpPr>
        <p:spPr>
          <a:xfrm>
            <a:off x="329065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C92A9-76A6-4AD9-BBAE-0F2C038E6CE7}"/>
              </a:ext>
            </a:extLst>
          </p:cNvPr>
          <p:cNvSpPr/>
          <p:nvPr/>
        </p:nvSpPr>
        <p:spPr>
          <a:xfrm>
            <a:off x="367239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85C53-FC14-42C1-8A94-2B609DDF78FD}"/>
              </a:ext>
            </a:extLst>
          </p:cNvPr>
          <p:cNvSpPr/>
          <p:nvPr/>
        </p:nvSpPr>
        <p:spPr>
          <a:xfrm>
            <a:off x="405413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4F12E-7785-48A3-92F3-EFB08E5FD1A3}"/>
              </a:ext>
            </a:extLst>
          </p:cNvPr>
          <p:cNvSpPr/>
          <p:nvPr/>
        </p:nvSpPr>
        <p:spPr>
          <a:xfrm>
            <a:off x="443587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8940E-987C-46DF-B3B0-4F439C342B33}"/>
              </a:ext>
            </a:extLst>
          </p:cNvPr>
          <p:cNvSpPr/>
          <p:nvPr/>
        </p:nvSpPr>
        <p:spPr>
          <a:xfrm>
            <a:off x="481761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14C84E-04D5-4ACF-80B9-2F01C1A39945}"/>
              </a:ext>
            </a:extLst>
          </p:cNvPr>
          <p:cNvSpPr/>
          <p:nvPr/>
        </p:nvSpPr>
        <p:spPr>
          <a:xfrm>
            <a:off x="519935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85836F-17CB-4103-B757-F22710E66C96}"/>
              </a:ext>
            </a:extLst>
          </p:cNvPr>
          <p:cNvSpPr/>
          <p:nvPr/>
        </p:nvSpPr>
        <p:spPr>
          <a:xfrm>
            <a:off x="558109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275367-35E0-4E4D-AAD8-945C0212DFB1}"/>
              </a:ext>
            </a:extLst>
          </p:cNvPr>
          <p:cNvSpPr/>
          <p:nvPr/>
        </p:nvSpPr>
        <p:spPr>
          <a:xfrm>
            <a:off x="596283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E66F92-2AE0-48FF-ABE4-B31AC5F35162}"/>
              </a:ext>
            </a:extLst>
          </p:cNvPr>
          <p:cNvSpPr/>
          <p:nvPr/>
        </p:nvSpPr>
        <p:spPr>
          <a:xfrm>
            <a:off x="634457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C7C731-275A-4AF9-BFE0-BAA7524363AA}"/>
              </a:ext>
            </a:extLst>
          </p:cNvPr>
          <p:cNvSpPr/>
          <p:nvPr/>
        </p:nvSpPr>
        <p:spPr>
          <a:xfrm>
            <a:off x="672631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BFD10-9C85-4308-9F3D-26F0464A9289}"/>
              </a:ext>
            </a:extLst>
          </p:cNvPr>
          <p:cNvSpPr/>
          <p:nvPr/>
        </p:nvSpPr>
        <p:spPr>
          <a:xfrm>
            <a:off x="710805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D7A0D8-F4DC-4271-95B9-D9B49803646C}"/>
              </a:ext>
            </a:extLst>
          </p:cNvPr>
          <p:cNvSpPr/>
          <p:nvPr/>
        </p:nvSpPr>
        <p:spPr>
          <a:xfrm>
            <a:off x="748979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A328791-318E-4902-8AD7-5E0264641D97}"/>
              </a:ext>
            </a:extLst>
          </p:cNvPr>
          <p:cNvSpPr/>
          <p:nvPr/>
        </p:nvSpPr>
        <p:spPr>
          <a:xfrm>
            <a:off x="787153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93A498-37E8-4AA0-9641-88FAD84F45A9}"/>
              </a:ext>
            </a:extLst>
          </p:cNvPr>
          <p:cNvSpPr/>
          <p:nvPr/>
        </p:nvSpPr>
        <p:spPr>
          <a:xfrm>
            <a:off x="825327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C3022D-82E1-4B1F-9A5E-7D9EBA06A767}"/>
              </a:ext>
            </a:extLst>
          </p:cNvPr>
          <p:cNvSpPr/>
          <p:nvPr/>
        </p:nvSpPr>
        <p:spPr>
          <a:xfrm>
            <a:off x="8635016" y="217502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FD4C6A-D290-4441-B459-09769BA73CED}"/>
              </a:ext>
            </a:extLst>
          </p:cNvPr>
          <p:cNvSpPr/>
          <p:nvPr/>
        </p:nvSpPr>
        <p:spPr>
          <a:xfrm>
            <a:off x="9016756" y="217502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DF60CD-2669-49BA-A7EE-EEDFD4994799}"/>
                  </a:ext>
                </a:extLst>
              </p:cNvPr>
              <p:cNvSpPr txBox="1"/>
              <p:nvPr/>
            </p:nvSpPr>
            <p:spPr>
              <a:xfrm>
                <a:off x="2569725" y="217502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DF60CD-2669-49BA-A7EE-EEDFD4994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25" y="2175025"/>
                <a:ext cx="44755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31623E-061B-493D-9866-513F6A2BA6B3}"/>
                  </a:ext>
                </a:extLst>
              </p:cNvPr>
              <p:cNvSpPr txBox="1"/>
              <p:nvPr/>
            </p:nvSpPr>
            <p:spPr>
              <a:xfrm>
                <a:off x="2569726" y="2966618"/>
                <a:ext cx="511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531623E-061B-493D-9866-513F6A2BA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726" y="2966618"/>
                <a:ext cx="51167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49E9B44D-F6AB-413A-8002-F194CB91DE4D}"/>
              </a:ext>
            </a:extLst>
          </p:cNvPr>
          <p:cNvGrpSpPr/>
          <p:nvPr/>
        </p:nvGrpSpPr>
        <p:grpSpPr>
          <a:xfrm>
            <a:off x="3290656" y="2966617"/>
            <a:ext cx="1526960" cy="452762"/>
            <a:chOff x="1830280" y="3082030"/>
            <a:chExt cx="1526960" cy="4527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027F056-D0BE-4A87-A2E5-C6F51936CE32}"/>
                </a:ext>
              </a:extLst>
            </p:cNvPr>
            <p:cNvSpPr/>
            <p:nvPr/>
          </p:nvSpPr>
          <p:spPr>
            <a:xfrm>
              <a:off x="183028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393C99B-DCA9-4EA9-B2E9-3CB9F455D497}"/>
                </a:ext>
              </a:extLst>
            </p:cNvPr>
            <p:cNvSpPr/>
            <p:nvPr/>
          </p:nvSpPr>
          <p:spPr>
            <a:xfrm>
              <a:off x="221202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088A6A-D0EF-4DFD-B8B2-275E7EB84FF1}"/>
                </a:ext>
              </a:extLst>
            </p:cNvPr>
            <p:cNvSpPr/>
            <p:nvPr/>
          </p:nvSpPr>
          <p:spPr>
            <a:xfrm>
              <a:off x="259376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6DD31E-60AA-4FD2-A3F1-74B5707C246E}"/>
                </a:ext>
              </a:extLst>
            </p:cNvPr>
            <p:cNvSpPr/>
            <p:nvPr/>
          </p:nvSpPr>
          <p:spPr>
            <a:xfrm>
              <a:off x="297550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92687F-52DE-4013-9D7D-530D8894B622}"/>
              </a:ext>
            </a:extLst>
          </p:cNvPr>
          <p:cNvCxnSpPr/>
          <p:nvPr/>
        </p:nvCxnSpPr>
        <p:spPr>
          <a:xfrm>
            <a:off x="1866546" y="3701989"/>
            <a:ext cx="8192580" cy="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EF31422A-18D9-427A-85BA-15C817230CE9}"/>
              </a:ext>
            </a:extLst>
          </p:cNvPr>
          <p:cNvSpPr/>
          <p:nvPr/>
        </p:nvSpPr>
        <p:spPr>
          <a:xfrm>
            <a:off x="326982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E0604B-4582-47DA-B5B3-B02F4509958E}"/>
              </a:ext>
            </a:extLst>
          </p:cNvPr>
          <p:cNvSpPr/>
          <p:nvPr/>
        </p:nvSpPr>
        <p:spPr>
          <a:xfrm>
            <a:off x="365156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813331-C989-4EED-9FB1-6CA21B01E244}"/>
              </a:ext>
            </a:extLst>
          </p:cNvPr>
          <p:cNvSpPr/>
          <p:nvPr/>
        </p:nvSpPr>
        <p:spPr>
          <a:xfrm>
            <a:off x="403330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BF31D8-87CC-4108-B769-A8095736C7B5}"/>
              </a:ext>
            </a:extLst>
          </p:cNvPr>
          <p:cNvSpPr/>
          <p:nvPr/>
        </p:nvSpPr>
        <p:spPr>
          <a:xfrm>
            <a:off x="441504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14F789-0A68-4D39-B9B1-D54AD8868D26}"/>
              </a:ext>
            </a:extLst>
          </p:cNvPr>
          <p:cNvSpPr/>
          <p:nvPr/>
        </p:nvSpPr>
        <p:spPr>
          <a:xfrm>
            <a:off x="479678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22652BD-E050-4258-8AE9-D0A514858ADF}"/>
              </a:ext>
            </a:extLst>
          </p:cNvPr>
          <p:cNvSpPr/>
          <p:nvPr/>
        </p:nvSpPr>
        <p:spPr>
          <a:xfrm>
            <a:off x="517852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A898964-C2C0-4781-9ED6-B0F0C6CA1D49}"/>
              </a:ext>
            </a:extLst>
          </p:cNvPr>
          <p:cNvSpPr/>
          <p:nvPr/>
        </p:nvSpPr>
        <p:spPr>
          <a:xfrm>
            <a:off x="556026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80D7C67-5E6B-4333-AA56-EA9C39C17F86}"/>
              </a:ext>
            </a:extLst>
          </p:cNvPr>
          <p:cNvSpPr/>
          <p:nvPr/>
        </p:nvSpPr>
        <p:spPr>
          <a:xfrm>
            <a:off x="594200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8F61F3D-0BDA-48AC-8824-2C3FF80E4221}"/>
              </a:ext>
            </a:extLst>
          </p:cNvPr>
          <p:cNvSpPr/>
          <p:nvPr/>
        </p:nvSpPr>
        <p:spPr>
          <a:xfrm>
            <a:off x="632374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AB9B22D-1ADC-4A1D-8C85-42A6A760472D}"/>
              </a:ext>
            </a:extLst>
          </p:cNvPr>
          <p:cNvSpPr/>
          <p:nvPr/>
        </p:nvSpPr>
        <p:spPr>
          <a:xfrm>
            <a:off x="670548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3E79A27-6CFC-461D-ADD4-5514FB99FAEB}"/>
              </a:ext>
            </a:extLst>
          </p:cNvPr>
          <p:cNvSpPr/>
          <p:nvPr/>
        </p:nvSpPr>
        <p:spPr>
          <a:xfrm>
            <a:off x="708722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1C85A3-2649-42E7-AC2A-268ED5B92ABE}"/>
              </a:ext>
            </a:extLst>
          </p:cNvPr>
          <p:cNvSpPr/>
          <p:nvPr/>
        </p:nvSpPr>
        <p:spPr>
          <a:xfrm>
            <a:off x="746896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3C90DF0-35F3-428E-974A-169EE54134FF}"/>
              </a:ext>
            </a:extLst>
          </p:cNvPr>
          <p:cNvSpPr/>
          <p:nvPr/>
        </p:nvSpPr>
        <p:spPr>
          <a:xfrm>
            <a:off x="785070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8F2A0-FBCA-4501-A1D3-6950FA080B07}"/>
              </a:ext>
            </a:extLst>
          </p:cNvPr>
          <p:cNvSpPr/>
          <p:nvPr/>
        </p:nvSpPr>
        <p:spPr>
          <a:xfrm>
            <a:off x="823244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1859AD-AA9E-4252-A817-622312754B0D}"/>
              </a:ext>
            </a:extLst>
          </p:cNvPr>
          <p:cNvSpPr/>
          <p:nvPr/>
        </p:nvSpPr>
        <p:spPr>
          <a:xfrm>
            <a:off x="8614186" y="4199596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C60997-A5F4-42D0-B469-406D662018C6}"/>
              </a:ext>
            </a:extLst>
          </p:cNvPr>
          <p:cNvSpPr/>
          <p:nvPr/>
        </p:nvSpPr>
        <p:spPr>
          <a:xfrm>
            <a:off x="8995926" y="4199595"/>
            <a:ext cx="381740" cy="452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735A7A-5FEE-461D-AE61-9887749D51B4}"/>
                  </a:ext>
                </a:extLst>
              </p:cNvPr>
              <p:cNvSpPr txBox="1"/>
              <p:nvPr/>
            </p:nvSpPr>
            <p:spPr>
              <a:xfrm>
                <a:off x="2548895" y="4199595"/>
                <a:ext cx="4475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2735A7A-5FEE-461D-AE61-9887749D5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895" y="4199595"/>
                <a:ext cx="44755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13D90E7-61C8-464F-A2A0-7ADFFBA1FBAF}"/>
              </a:ext>
            </a:extLst>
          </p:cNvPr>
          <p:cNvGrpSpPr/>
          <p:nvPr/>
        </p:nvGrpSpPr>
        <p:grpSpPr>
          <a:xfrm>
            <a:off x="3269826" y="4999039"/>
            <a:ext cx="1526960" cy="452762"/>
            <a:chOff x="1830280" y="3082030"/>
            <a:chExt cx="1526960" cy="45276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4E073FC-3E00-468B-8AAE-EE6558F47BE8}"/>
                </a:ext>
              </a:extLst>
            </p:cNvPr>
            <p:cNvSpPr/>
            <p:nvPr/>
          </p:nvSpPr>
          <p:spPr>
            <a:xfrm>
              <a:off x="183028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78C3932-C1CC-4F81-9889-FF4C91C82A36}"/>
                </a:ext>
              </a:extLst>
            </p:cNvPr>
            <p:cNvSpPr/>
            <p:nvPr/>
          </p:nvSpPr>
          <p:spPr>
            <a:xfrm>
              <a:off x="221202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22D6F3A-034B-4347-B567-1D450B84F69D}"/>
                </a:ext>
              </a:extLst>
            </p:cNvPr>
            <p:cNvSpPr/>
            <p:nvPr/>
          </p:nvSpPr>
          <p:spPr>
            <a:xfrm>
              <a:off x="259376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3E8802B-E34C-4D4A-9F0B-06E1F69F3ED2}"/>
                </a:ext>
              </a:extLst>
            </p:cNvPr>
            <p:cNvSpPr/>
            <p:nvPr/>
          </p:nvSpPr>
          <p:spPr>
            <a:xfrm>
              <a:off x="297550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1FBCBB-DABD-4875-BDB8-54887C97777E}"/>
                  </a:ext>
                </a:extLst>
              </p:cNvPr>
              <p:cNvSpPr txBox="1"/>
              <p:nvPr/>
            </p:nvSpPr>
            <p:spPr>
              <a:xfrm>
                <a:off x="3803263" y="4547720"/>
                <a:ext cx="3125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1FBCBB-DABD-4875-BDB8-54887C977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263" y="4547720"/>
                <a:ext cx="31258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>
            <a:extLst>
              <a:ext uri="{FF2B5EF4-FFF2-40B4-BE49-F238E27FC236}">
                <a16:creationId xmlns:a16="http://schemas.microsoft.com/office/drawing/2014/main" id="{001AD7EF-6B90-4D31-BCA9-4A53BBAF3F29}"/>
              </a:ext>
            </a:extLst>
          </p:cNvPr>
          <p:cNvSpPr/>
          <p:nvPr/>
        </p:nvSpPr>
        <p:spPr>
          <a:xfrm>
            <a:off x="3651566" y="5664948"/>
            <a:ext cx="585926" cy="5237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807614-A399-4C5E-9066-E0FF7547D2B8}"/>
                  </a:ext>
                </a:extLst>
              </p:cNvPr>
              <p:cNvSpPr txBox="1"/>
              <p:nvPr/>
            </p:nvSpPr>
            <p:spPr>
              <a:xfrm>
                <a:off x="3780293" y="5692193"/>
                <a:ext cx="382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7807614-A399-4C5E-9066-E0FF7547D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293" y="5692193"/>
                <a:ext cx="382669" cy="369332"/>
              </a:xfrm>
              <a:prstGeom prst="rect">
                <a:avLst/>
              </a:prstGeom>
              <a:blipFill>
                <a:blip r:embed="rId7"/>
                <a:stretch>
                  <a:fillRect l="-17460" r="-3175" b="-3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9901A5F5-FA61-4E5D-94E6-00C21A477C06}"/>
              </a:ext>
            </a:extLst>
          </p:cNvPr>
          <p:cNvGrpSpPr/>
          <p:nvPr/>
        </p:nvGrpSpPr>
        <p:grpSpPr>
          <a:xfrm>
            <a:off x="3651566" y="4999552"/>
            <a:ext cx="1526960" cy="452762"/>
            <a:chOff x="1830280" y="3082030"/>
            <a:chExt cx="1526960" cy="45276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B0B2844-EA22-43EA-84F9-80E1E7BFD1CA}"/>
                </a:ext>
              </a:extLst>
            </p:cNvPr>
            <p:cNvSpPr/>
            <p:nvPr/>
          </p:nvSpPr>
          <p:spPr>
            <a:xfrm>
              <a:off x="183028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94528B9-B35A-4A81-8521-EC394C95D689}"/>
                </a:ext>
              </a:extLst>
            </p:cNvPr>
            <p:cNvSpPr/>
            <p:nvPr/>
          </p:nvSpPr>
          <p:spPr>
            <a:xfrm>
              <a:off x="221202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702779-E9CD-47B2-B161-D28F171AFF42}"/>
                </a:ext>
              </a:extLst>
            </p:cNvPr>
            <p:cNvSpPr/>
            <p:nvPr/>
          </p:nvSpPr>
          <p:spPr>
            <a:xfrm>
              <a:off x="259376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FE43850-B42A-4186-8FE2-6F7C284B43B8}"/>
                </a:ext>
              </a:extLst>
            </p:cNvPr>
            <p:cNvSpPr/>
            <p:nvPr/>
          </p:nvSpPr>
          <p:spPr>
            <a:xfrm>
              <a:off x="297550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65BAEA-ABC9-4527-A1A2-88ABEA013014}"/>
                  </a:ext>
                </a:extLst>
              </p:cNvPr>
              <p:cNvSpPr txBox="1"/>
              <p:nvPr/>
            </p:nvSpPr>
            <p:spPr>
              <a:xfrm>
                <a:off x="4185003" y="4548233"/>
                <a:ext cx="3125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565BAEA-ABC9-4527-A1A2-88ABEA01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003" y="4548233"/>
                <a:ext cx="31258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CECC65C9-BE1E-460D-A6D8-CFFB00CBF31F}"/>
              </a:ext>
            </a:extLst>
          </p:cNvPr>
          <p:cNvSpPr/>
          <p:nvPr/>
        </p:nvSpPr>
        <p:spPr>
          <a:xfrm>
            <a:off x="4033306" y="5665461"/>
            <a:ext cx="585926" cy="5237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D9DFF5B-B7E8-48BA-9BA7-E77F71553BA9}"/>
                  </a:ext>
                </a:extLst>
              </p:cNvPr>
              <p:cNvSpPr txBox="1"/>
              <p:nvPr/>
            </p:nvSpPr>
            <p:spPr>
              <a:xfrm>
                <a:off x="4162032" y="5692706"/>
                <a:ext cx="3897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AD9DFF5B-B7E8-48BA-9BA7-E77F71553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032" y="5692706"/>
                <a:ext cx="389786" cy="369332"/>
              </a:xfrm>
              <a:prstGeom prst="rect">
                <a:avLst/>
              </a:prstGeom>
              <a:blipFill>
                <a:blip r:embed="rId9"/>
                <a:stretch>
                  <a:fillRect l="-17188" r="-3125" b="-3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AFE2F49F-C187-40E3-BB9C-7F3125191DCE}"/>
              </a:ext>
            </a:extLst>
          </p:cNvPr>
          <p:cNvGrpSpPr/>
          <p:nvPr/>
        </p:nvGrpSpPr>
        <p:grpSpPr>
          <a:xfrm>
            <a:off x="4033306" y="4999039"/>
            <a:ext cx="1526960" cy="452762"/>
            <a:chOff x="1830280" y="3082030"/>
            <a:chExt cx="1526960" cy="45276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E536-A2CB-4001-9D6C-AFBB94572792}"/>
                </a:ext>
              </a:extLst>
            </p:cNvPr>
            <p:cNvSpPr/>
            <p:nvPr/>
          </p:nvSpPr>
          <p:spPr>
            <a:xfrm>
              <a:off x="183028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3D5C9E-C9B3-4FA6-945D-354CFBF47236}"/>
                </a:ext>
              </a:extLst>
            </p:cNvPr>
            <p:cNvSpPr/>
            <p:nvPr/>
          </p:nvSpPr>
          <p:spPr>
            <a:xfrm>
              <a:off x="221202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DDBF743-28A1-43D0-9B50-99C83929E4AE}"/>
                </a:ext>
              </a:extLst>
            </p:cNvPr>
            <p:cNvSpPr/>
            <p:nvPr/>
          </p:nvSpPr>
          <p:spPr>
            <a:xfrm>
              <a:off x="2593760" y="3082030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4C2FC8-09E5-4505-8155-401DC7323F46}"/>
                </a:ext>
              </a:extLst>
            </p:cNvPr>
            <p:cNvSpPr/>
            <p:nvPr/>
          </p:nvSpPr>
          <p:spPr>
            <a:xfrm>
              <a:off x="2975500" y="3082031"/>
              <a:ext cx="381740" cy="45276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283505B-152D-4334-B4CA-4B8EF3613455}"/>
                  </a:ext>
                </a:extLst>
              </p:cNvPr>
              <p:cNvSpPr txBox="1"/>
              <p:nvPr/>
            </p:nvSpPr>
            <p:spPr>
              <a:xfrm>
                <a:off x="4566743" y="4547720"/>
                <a:ext cx="3125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283505B-152D-4334-B4CA-4B8EF3613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43" y="4547720"/>
                <a:ext cx="31258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Oval 70">
            <a:extLst>
              <a:ext uri="{FF2B5EF4-FFF2-40B4-BE49-F238E27FC236}">
                <a16:creationId xmlns:a16="http://schemas.microsoft.com/office/drawing/2014/main" id="{09A9EA3D-CDF0-4653-A17A-85457891CA7A}"/>
              </a:ext>
            </a:extLst>
          </p:cNvPr>
          <p:cNvSpPr/>
          <p:nvPr/>
        </p:nvSpPr>
        <p:spPr>
          <a:xfrm>
            <a:off x="4415046" y="5664948"/>
            <a:ext cx="585926" cy="52378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9770B8-5EA8-48C6-9FC3-9F211840A6FD}"/>
                  </a:ext>
                </a:extLst>
              </p:cNvPr>
              <p:cNvSpPr txBox="1"/>
              <p:nvPr/>
            </p:nvSpPr>
            <p:spPr>
              <a:xfrm>
                <a:off x="4543772" y="5692193"/>
                <a:ext cx="3897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F9770B8-5EA8-48C6-9FC3-9F211840A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772" y="5692193"/>
                <a:ext cx="389786" cy="369332"/>
              </a:xfrm>
              <a:prstGeom prst="rect">
                <a:avLst/>
              </a:prstGeom>
              <a:blipFill>
                <a:blip r:embed="rId11"/>
                <a:stretch>
                  <a:fillRect l="-17188" r="-3125" b="-3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F835003D-5035-445E-985F-F0C686200331}"/>
              </a:ext>
            </a:extLst>
          </p:cNvPr>
          <p:cNvSpPr txBox="1"/>
          <p:nvPr/>
        </p:nvSpPr>
        <p:spPr>
          <a:xfrm>
            <a:off x="3334656" y="3841587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44B9677-F4F7-4B46-A146-E4C9CB095682}"/>
              </a:ext>
            </a:extLst>
          </p:cNvPr>
          <p:cNvSpPr txBox="1"/>
          <p:nvPr/>
        </p:nvSpPr>
        <p:spPr>
          <a:xfrm>
            <a:off x="3716396" y="3835529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24192D-BADB-46B6-BD23-8A131C16A19A}"/>
              </a:ext>
            </a:extLst>
          </p:cNvPr>
          <p:cNvSpPr txBox="1"/>
          <p:nvPr/>
        </p:nvSpPr>
        <p:spPr>
          <a:xfrm>
            <a:off x="4084819" y="3829471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9EF6464-19B4-D0E9-B028-6330FAF927FD}"/>
              </a:ext>
            </a:extLst>
          </p:cNvPr>
          <p:cNvSpPr/>
          <p:nvPr/>
        </p:nvSpPr>
        <p:spPr>
          <a:xfrm>
            <a:off x="8006080" y="4999039"/>
            <a:ext cx="3820160" cy="10624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/>
              <a:t>Slight abuse of notation: Let us start the count from 1</a:t>
            </a:r>
          </a:p>
        </p:txBody>
      </p:sp>
    </p:spTree>
    <p:extLst>
      <p:ext uri="{BB962C8B-B14F-4D97-AF65-F5344CB8AC3E}">
        <p14:creationId xmlns:p14="http://schemas.microsoft.com/office/powerpoint/2010/main" val="8174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5" grpId="0" animBg="1"/>
      <p:bldP spid="55" grpId="1" animBg="1"/>
      <p:bldP spid="56" grpId="0"/>
      <p:bldP spid="56" grpId="1"/>
      <p:bldP spid="62" grpId="0"/>
      <p:bldP spid="62" grpId="1"/>
      <p:bldP spid="63" grpId="0" animBg="1"/>
      <p:bldP spid="63" grpId="1" animBg="1"/>
      <p:bldP spid="64" grpId="0"/>
      <p:bldP spid="64" grpId="1"/>
      <p:bldP spid="70" grpId="0"/>
      <p:bldP spid="70" grpId="1"/>
      <p:bldP spid="71" grpId="0" animBg="1"/>
      <p:bldP spid="71" grpId="1" animBg="1"/>
      <p:bldP spid="72" grpId="0"/>
      <p:bldP spid="72" grpId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80CC-26C4-42B1-8EE7-E9181663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Semi-systolic Array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F8181-904E-4F62-9DE6-68EE1A4C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CBB2E-638E-457E-90BE-0CD4403B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61BD4C5E-78A4-4240-871C-AABE5191D9CD}"/>
              </a:ext>
            </a:extLst>
          </p:cNvPr>
          <p:cNvGrpSpPr/>
          <p:nvPr/>
        </p:nvGrpSpPr>
        <p:grpSpPr>
          <a:xfrm>
            <a:off x="4041449" y="4417890"/>
            <a:ext cx="4311746" cy="1872662"/>
            <a:chOff x="6129338" y="2479676"/>
            <a:chExt cx="2987675" cy="1495425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B6D85097-DC03-46D6-AB2C-0E88D93C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8" y="2479676"/>
              <a:ext cx="2987675" cy="1495425"/>
            </a:xfrm>
            <a:custGeom>
              <a:avLst/>
              <a:gdLst>
                <a:gd name="T0" fmla="*/ 157 w 4937"/>
                <a:gd name="T1" fmla="*/ 0 h 2473"/>
                <a:gd name="T2" fmla="*/ 4781 w 4937"/>
                <a:gd name="T3" fmla="*/ 0 h 2473"/>
                <a:gd name="T4" fmla="*/ 4937 w 4937"/>
                <a:gd name="T5" fmla="*/ 157 h 2473"/>
                <a:gd name="T6" fmla="*/ 4937 w 4937"/>
                <a:gd name="T7" fmla="*/ 2316 h 2473"/>
                <a:gd name="T8" fmla="*/ 4781 w 4937"/>
                <a:gd name="T9" fmla="*/ 2473 h 2473"/>
                <a:gd name="T10" fmla="*/ 157 w 4937"/>
                <a:gd name="T11" fmla="*/ 2473 h 2473"/>
                <a:gd name="T12" fmla="*/ 0 w 4937"/>
                <a:gd name="T13" fmla="*/ 2316 h 2473"/>
                <a:gd name="T14" fmla="*/ 0 w 4937"/>
                <a:gd name="T15" fmla="*/ 157 h 2473"/>
                <a:gd name="T16" fmla="*/ 157 w 4937"/>
                <a:gd name="T17" fmla="*/ 0 h 2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37" h="2473">
                  <a:moveTo>
                    <a:pt x="157" y="0"/>
                  </a:moveTo>
                  <a:lnTo>
                    <a:pt x="4781" y="0"/>
                  </a:lnTo>
                  <a:cubicBezTo>
                    <a:pt x="4867" y="0"/>
                    <a:pt x="4937" y="70"/>
                    <a:pt x="4937" y="157"/>
                  </a:cubicBezTo>
                  <a:lnTo>
                    <a:pt x="4937" y="2316"/>
                  </a:lnTo>
                  <a:cubicBezTo>
                    <a:pt x="4937" y="2403"/>
                    <a:pt x="4867" y="2473"/>
                    <a:pt x="4781" y="2473"/>
                  </a:cubicBezTo>
                  <a:lnTo>
                    <a:pt x="157" y="2473"/>
                  </a:lnTo>
                  <a:cubicBezTo>
                    <a:pt x="70" y="2473"/>
                    <a:pt x="0" y="2403"/>
                    <a:pt x="0" y="2316"/>
                  </a:cubicBezTo>
                  <a:lnTo>
                    <a:pt x="0" y="157"/>
                  </a:lnTo>
                  <a:cubicBezTo>
                    <a:pt x="0" y="70"/>
                    <a:pt x="70" y="0"/>
                    <a:pt x="157" y="0"/>
                  </a:cubicBezTo>
                  <a:close/>
                </a:path>
              </a:pathLst>
            </a:custGeom>
            <a:solidFill>
              <a:srgbClr val="D5D5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99636ED2-69C4-43D9-A2ED-E94C73611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2932113"/>
              <a:ext cx="366713" cy="211138"/>
            </a:xfrm>
            <a:custGeom>
              <a:avLst/>
              <a:gdLst>
                <a:gd name="T0" fmla="*/ 89 w 607"/>
                <a:gd name="T1" fmla="*/ 0 h 348"/>
                <a:gd name="T2" fmla="*/ 517 w 607"/>
                <a:gd name="T3" fmla="*/ 0 h 348"/>
                <a:gd name="T4" fmla="*/ 607 w 607"/>
                <a:gd name="T5" fmla="*/ 89 h 348"/>
                <a:gd name="T6" fmla="*/ 607 w 607"/>
                <a:gd name="T7" fmla="*/ 259 h 348"/>
                <a:gd name="T8" fmla="*/ 517 w 607"/>
                <a:gd name="T9" fmla="*/ 348 h 348"/>
                <a:gd name="T10" fmla="*/ 89 w 607"/>
                <a:gd name="T11" fmla="*/ 348 h 348"/>
                <a:gd name="T12" fmla="*/ 0 w 607"/>
                <a:gd name="T13" fmla="*/ 259 h 348"/>
                <a:gd name="T14" fmla="*/ 0 w 607"/>
                <a:gd name="T15" fmla="*/ 89 h 348"/>
                <a:gd name="T16" fmla="*/ 89 w 60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7" h="348">
                  <a:moveTo>
                    <a:pt x="89" y="0"/>
                  </a:moveTo>
                  <a:lnTo>
                    <a:pt x="517" y="0"/>
                  </a:lnTo>
                  <a:cubicBezTo>
                    <a:pt x="567" y="0"/>
                    <a:pt x="607" y="40"/>
                    <a:pt x="607" y="89"/>
                  </a:cubicBezTo>
                  <a:lnTo>
                    <a:pt x="607" y="259"/>
                  </a:lnTo>
                  <a:cubicBezTo>
                    <a:pt x="607" y="308"/>
                    <a:pt x="567" y="348"/>
                    <a:pt x="517" y="348"/>
                  </a:cubicBezTo>
                  <a:lnTo>
                    <a:pt x="89" y="348"/>
                  </a:lnTo>
                  <a:cubicBezTo>
                    <a:pt x="39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39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90">
              <a:extLst>
                <a:ext uri="{FF2B5EF4-FFF2-40B4-BE49-F238E27FC236}">
                  <a16:creationId xmlns:a16="http://schemas.microsoft.com/office/drawing/2014/main" id="{DAD6ECB4-97DD-43B2-8566-6F28BE197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9513" y="2554288"/>
              <a:ext cx="719138" cy="227013"/>
            </a:xfrm>
            <a:custGeom>
              <a:avLst/>
              <a:gdLst>
                <a:gd name="T0" fmla="*/ 134 w 1188"/>
                <a:gd name="T1" fmla="*/ 0 h 375"/>
                <a:gd name="T2" fmla="*/ 1054 w 1188"/>
                <a:gd name="T3" fmla="*/ 0 h 375"/>
                <a:gd name="T4" fmla="*/ 1188 w 1188"/>
                <a:gd name="T5" fmla="*/ 134 h 375"/>
                <a:gd name="T6" fmla="*/ 1188 w 1188"/>
                <a:gd name="T7" fmla="*/ 241 h 375"/>
                <a:gd name="T8" fmla="*/ 1054 w 1188"/>
                <a:gd name="T9" fmla="*/ 375 h 375"/>
                <a:gd name="T10" fmla="*/ 134 w 1188"/>
                <a:gd name="T11" fmla="*/ 375 h 375"/>
                <a:gd name="T12" fmla="*/ 0 w 1188"/>
                <a:gd name="T13" fmla="*/ 241 h 375"/>
                <a:gd name="T14" fmla="*/ 0 w 1188"/>
                <a:gd name="T15" fmla="*/ 134 h 375"/>
                <a:gd name="T16" fmla="*/ 134 w 1188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8" h="375">
                  <a:moveTo>
                    <a:pt x="134" y="0"/>
                  </a:moveTo>
                  <a:lnTo>
                    <a:pt x="1054" y="0"/>
                  </a:lnTo>
                  <a:cubicBezTo>
                    <a:pt x="1128" y="0"/>
                    <a:pt x="1188" y="60"/>
                    <a:pt x="1188" y="134"/>
                  </a:cubicBezTo>
                  <a:lnTo>
                    <a:pt x="1188" y="241"/>
                  </a:lnTo>
                  <a:cubicBezTo>
                    <a:pt x="1188" y="315"/>
                    <a:pt x="1128" y="375"/>
                    <a:pt x="1054" y="375"/>
                  </a:cubicBezTo>
                  <a:lnTo>
                    <a:pt x="134" y="375"/>
                  </a:lnTo>
                  <a:cubicBezTo>
                    <a:pt x="60" y="375"/>
                    <a:pt x="0" y="315"/>
                    <a:pt x="0" y="241"/>
                  </a:cubicBezTo>
                  <a:lnTo>
                    <a:pt x="0" y="134"/>
                  </a:lnTo>
                  <a:cubicBezTo>
                    <a:pt x="0" y="60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F6FF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91">
              <a:extLst>
                <a:ext uri="{FF2B5EF4-FFF2-40B4-BE49-F238E27FC236}">
                  <a16:creationId xmlns:a16="http://schemas.microsoft.com/office/drawing/2014/main" id="{5E58A7F7-26F6-4546-BBCC-5D94B1601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51" y="2611438"/>
              <a:ext cx="84138" cy="100013"/>
            </a:xfrm>
            <a:custGeom>
              <a:avLst/>
              <a:gdLst>
                <a:gd name="T0" fmla="*/ 0 w 139"/>
                <a:gd name="T1" fmla="*/ 0 h 164"/>
                <a:gd name="T2" fmla="*/ 139 w 139"/>
                <a:gd name="T3" fmla="*/ 0 h 164"/>
                <a:gd name="T4" fmla="*/ 139 w 139"/>
                <a:gd name="T5" fmla="*/ 18 h 164"/>
                <a:gd name="T6" fmla="*/ 80 w 139"/>
                <a:gd name="T7" fmla="*/ 18 h 164"/>
                <a:gd name="T8" fmla="*/ 80 w 139"/>
                <a:gd name="T9" fmla="*/ 164 h 164"/>
                <a:gd name="T10" fmla="*/ 58 w 139"/>
                <a:gd name="T11" fmla="*/ 164 h 164"/>
                <a:gd name="T12" fmla="*/ 58 w 139"/>
                <a:gd name="T13" fmla="*/ 18 h 164"/>
                <a:gd name="T14" fmla="*/ 0 w 139"/>
                <a:gd name="T15" fmla="*/ 18 h 164"/>
                <a:gd name="T16" fmla="*/ 0 w 139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4">
                  <a:moveTo>
                    <a:pt x="0" y="0"/>
                  </a:moveTo>
                  <a:lnTo>
                    <a:pt x="139" y="0"/>
                  </a:lnTo>
                  <a:lnTo>
                    <a:pt x="139" y="18"/>
                  </a:lnTo>
                  <a:lnTo>
                    <a:pt x="80" y="18"/>
                  </a:lnTo>
                  <a:lnTo>
                    <a:pt x="80" y="164"/>
                  </a:lnTo>
                  <a:lnTo>
                    <a:pt x="58" y="164"/>
                  </a:lnTo>
                  <a:lnTo>
                    <a:pt x="5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92">
              <a:extLst>
                <a:ext uri="{FF2B5EF4-FFF2-40B4-BE49-F238E27FC236}">
                  <a16:creationId xmlns:a16="http://schemas.microsoft.com/office/drawing/2014/main" id="{1945719B-3AE7-4114-BF5F-CC749CE47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0326" y="2608263"/>
              <a:ext cx="12700" cy="103188"/>
            </a:xfrm>
            <a:custGeom>
              <a:avLst/>
              <a:gdLst>
                <a:gd name="T0" fmla="*/ 0 w 21"/>
                <a:gd name="T1" fmla="*/ 48 h 171"/>
                <a:gd name="T2" fmla="*/ 21 w 21"/>
                <a:gd name="T3" fmla="*/ 48 h 171"/>
                <a:gd name="T4" fmla="*/ 21 w 21"/>
                <a:gd name="T5" fmla="*/ 171 h 171"/>
                <a:gd name="T6" fmla="*/ 0 w 21"/>
                <a:gd name="T7" fmla="*/ 171 h 171"/>
                <a:gd name="T8" fmla="*/ 0 w 21"/>
                <a:gd name="T9" fmla="*/ 48 h 171"/>
                <a:gd name="T10" fmla="*/ 0 w 21"/>
                <a:gd name="T11" fmla="*/ 0 h 171"/>
                <a:gd name="T12" fmla="*/ 21 w 21"/>
                <a:gd name="T13" fmla="*/ 0 h 171"/>
                <a:gd name="T14" fmla="*/ 21 w 21"/>
                <a:gd name="T15" fmla="*/ 25 h 171"/>
                <a:gd name="T16" fmla="*/ 0 w 21"/>
                <a:gd name="T17" fmla="*/ 25 h 171"/>
                <a:gd name="T18" fmla="*/ 0 w 21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71">
                  <a:moveTo>
                    <a:pt x="0" y="48"/>
                  </a:moveTo>
                  <a:lnTo>
                    <a:pt x="21" y="48"/>
                  </a:lnTo>
                  <a:lnTo>
                    <a:pt x="21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1" y="0"/>
                  </a:lnTo>
                  <a:lnTo>
                    <a:pt x="21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93">
              <a:extLst>
                <a:ext uri="{FF2B5EF4-FFF2-40B4-BE49-F238E27FC236}">
                  <a16:creationId xmlns:a16="http://schemas.microsoft.com/office/drawing/2014/main" id="{EE68D3D6-AEBF-49D6-B08C-8CC7C729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8426" y="2635251"/>
              <a:ext cx="109538" cy="76200"/>
            </a:xfrm>
            <a:custGeom>
              <a:avLst/>
              <a:gdLst>
                <a:gd name="T0" fmla="*/ 97 w 180"/>
                <a:gd name="T1" fmla="*/ 26 h 126"/>
                <a:gd name="T2" fmla="*/ 115 w 180"/>
                <a:gd name="T3" fmla="*/ 6 h 126"/>
                <a:gd name="T4" fmla="*/ 140 w 180"/>
                <a:gd name="T5" fmla="*/ 0 h 126"/>
                <a:gd name="T6" fmla="*/ 169 w 180"/>
                <a:gd name="T7" fmla="*/ 13 h 126"/>
                <a:gd name="T8" fmla="*/ 180 w 180"/>
                <a:gd name="T9" fmla="*/ 52 h 126"/>
                <a:gd name="T10" fmla="*/ 180 w 180"/>
                <a:gd name="T11" fmla="*/ 126 h 126"/>
                <a:gd name="T12" fmla="*/ 159 w 180"/>
                <a:gd name="T13" fmla="*/ 126 h 126"/>
                <a:gd name="T14" fmla="*/ 159 w 180"/>
                <a:gd name="T15" fmla="*/ 52 h 126"/>
                <a:gd name="T16" fmla="*/ 153 w 180"/>
                <a:gd name="T17" fmla="*/ 26 h 126"/>
                <a:gd name="T18" fmla="*/ 134 w 180"/>
                <a:gd name="T19" fmla="*/ 17 h 126"/>
                <a:gd name="T20" fmla="*/ 109 w 180"/>
                <a:gd name="T21" fmla="*/ 28 h 126"/>
                <a:gd name="T22" fmla="*/ 100 w 180"/>
                <a:gd name="T23" fmla="*/ 56 h 126"/>
                <a:gd name="T24" fmla="*/ 100 w 180"/>
                <a:gd name="T25" fmla="*/ 126 h 126"/>
                <a:gd name="T26" fmla="*/ 80 w 180"/>
                <a:gd name="T27" fmla="*/ 126 h 126"/>
                <a:gd name="T28" fmla="*/ 80 w 180"/>
                <a:gd name="T29" fmla="*/ 52 h 126"/>
                <a:gd name="T30" fmla="*/ 73 w 180"/>
                <a:gd name="T31" fmla="*/ 26 h 126"/>
                <a:gd name="T32" fmla="*/ 54 w 180"/>
                <a:gd name="T33" fmla="*/ 17 h 126"/>
                <a:gd name="T34" fmla="*/ 29 w 180"/>
                <a:gd name="T35" fmla="*/ 28 h 126"/>
                <a:gd name="T36" fmla="*/ 20 w 180"/>
                <a:gd name="T37" fmla="*/ 56 h 126"/>
                <a:gd name="T38" fmla="*/ 20 w 180"/>
                <a:gd name="T39" fmla="*/ 126 h 126"/>
                <a:gd name="T40" fmla="*/ 0 w 180"/>
                <a:gd name="T41" fmla="*/ 126 h 126"/>
                <a:gd name="T42" fmla="*/ 0 w 180"/>
                <a:gd name="T43" fmla="*/ 3 h 126"/>
                <a:gd name="T44" fmla="*/ 20 w 180"/>
                <a:gd name="T45" fmla="*/ 3 h 126"/>
                <a:gd name="T46" fmla="*/ 20 w 180"/>
                <a:gd name="T47" fmla="*/ 22 h 126"/>
                <a:gd name="T48" fmla="*/ 37 w 180"/>
                <a:gd name="T49" fmla="*/ 5 h 126"/>
                <a:gd name="T50" fmla="*/ 60 w 180"/>
                <a:gd name="T51" fmla="*/ 0 h 126"/>
                <a:gd name="T52" fmla="*/ 83 w 180"/>
                <a:gd name="T53" fmla="*/ 7 h 126"/>
                <a:gd name="T54" fmla="*/ 97 w 180"/>
                <a:gd name="T55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0" h="126">
                  <a:moveTo>
                    <a:pt x="97" y="26"/>
                  </a:moveTo>
                  <a:cubicBezTo>
                    <a:pt x="102" y="17"/>
                    <a:pt x="108" y="11"/>
                    <a:pt x="115" y="6"/>
                  </a:cubicBezTo>
                  <a:cubicBezTo>
                    <a:pt x="122" y="2"/>
                    <a:pt x="130" y="0"/>
                    <a:pt x="140" y="0"/>
                  </a:cubicBezTo>
                  <a:cubicBezTo>
                    <a:pt x="152" y="0"/>
                    <a:pt x="162" y="4"/>
                    <a:pt x="169" y="13"/>
                  </a:cubicBezTo>
                  <a:cubicBezTo>
                    <a:pt x="176" y="22"/>
                    <a:pt x="180" y="35"/>
                    <a:pt x="180" y="52"/>
                  </a:cubicBezTo>
                  <a:lnTo>
                    <a:pt x="180" y="126"/>
                  </a:lnTo>
                  <a:lnTo>
                    <a:pt x="159" y="126"/>
                  </a:lnTo>
                  <a:lnTo>
                    <a:pt x="159" y="52"/>
                  </a:lnTo>
                  <a:cubicBezTo>
                    <a:pt x="159" y="40"/>
                    <a:pt x="157" y="32"/>
                    <a:pt x="153" y="26"/>
                  </a:cubicBezTo>
                  <a:cubicBezTo>
                    <a:pt x="149" y="20"/>
                    <a:pt x="143" y="17"/>
                    <a:pt x="134" y="17"/>
                  </a:cubicBezTo>
                  <a:cubicBezTo>
                    <a:pt x="123" y="17"/>
                    <a:pt x="115" y="21"/>
                    <a:pt x="109" y="28"/>
                  </a:cubicBezTo>
                  <a:cubicBezTo>
                    <a:pt x="103" y="35"/>
                    <a:pt x="100" y="44"/>
                    <a:pt x="100" y="56"/>
                  </a:cubicBezTo>
                  <a:lnTo>
                    <a:pt x="100" y="126"/>
                  </a:lnTo>
                  <a:lnTo>
                    <a:pt x="80" y="126"/>
                  </a:lnTo>
                  <a:lnTo>
                    <a:pt x="80" y="52"/>
                  </a:lnTo>
                  <a:cubicBezTo>
                    <a:pt x="80" y="40"/>
                    <a:pt x="78" y="32"/>
                    <a:pt x="73" y="26"/>
                  </a:cubicBezTo>
                  <a:cubicBezTo>
                    <a:pt x="69" y="20"/>
                    <a:pt x="63" y="17"/>
                    <a:pt x="54" y="17"/>
                  </a:cubicBezTo>
                  <a:cubicBezTo>
                    <a:pt x="44" y="17"/>
                    <a:pt x="36" y="21"/>
                    <a:pt x="29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1" y="9"/>
                    <a:pt x="37" y="5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69" y="0"/>
                    <a:pt x="76" y="2"/>
                    <a:pt x="83" y="7"/>
                  </a:cubicBezTo>
                  <a:cubicBezTo>
                    <a:pt x="89" y="11"/>
                    <a:pt x="94" y="18"/>
                    <a:pt x="97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>
              <a:extLst>
                <a:ext uri="{FF2B5EF4-FFF2-40B4-BE49-F238E27FC236}">
                  <a16:creationId xmlns:a16="http://schemas.microsoft.com/office/drawing/2014/main" id="{70E9B0AB-4FA4-44D1-AED7-01B3B5887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5426" y="2635251"/>
              <a:ext cx="69850" cy="77788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4"/>
                    <a:pt x="110" y="100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6"/>
                  </a:cubicBezTo>
                  <a:cubicBezTo>
                    <a:pt x="0" y="45"/>
                    <a:pt x="6" y="29"/>
                    <a:pt x="16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49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95">
              <a:extLst>
                <a:ext uri="{FF2B5EF4-FFF2-40B4-BE49-F238E27FC236}">
                  <a16:creationId xmlns:a16="http://schemas.microsoft.com/office/drawing/2014/main" id="{564A5C2F-F2A2-4743-AC15-3CB9BA5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4326" y="2608263"/>
              <a:ext cx="12700" cy="1031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6">
              <a:extLst>
                <a:ext uri="{FF2B5EF4-FFF2-40B4-BE49-F238E27FC236}">
                  <a16:creationId xmlns:a16="http://schemas.microsoft.com/office/drawing/2014/main" id="{111F38B7-DD90-486E-B1B3-1E2DD7A42E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02426" y="2608263"/>
              <a:ext cx="12700" cy="103188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7">
              <a:extLst>
                <a:ext uri="{FF2B5EF4-FFF2-40B4-BE49-F238E27FC236}">
                  <a16:creationId xmlns:a16="http://schemas.microsoft.com/office/drawing/2014/main" id="{CC6DB8C2-9C27-4F69-9884-2FE3040E1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6" y="2635251"/>
              <a:ext cx="61913" cy="76200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5 w 103"/>
                <a:gd name="T11" fmla="*/ 17 h 126"/>
                <a:gd name="T12" fmla="*/ 29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1"/>
                    <a:pt x="80" y="32"/>
                    <a:pt x="76" y="26"/>
                  </a:cubicBezTo>
                  <a:cubicBezTo>
                    <a:pt x="71" y="20"/>
                    <a:pt x="64" y="17"/>
                    <a:pt x="55" y="17"/>
                  </a:cubicBezTo>
                  <a:cubicBezTo>
                    <a:pt x="44" y="17"/>
                    <a:pt x="36" y="21"/>
                    <a:pt x="29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1" y="9"/>
                    <a:pt x="37" y="5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8">
              <a:extLst>
                <a:ext uri="{FF2B5EF4-FFF2-40B4-BE49-F238E27FC236}">
                  <a16:creationId xmlns:a16="http://schemas.microsoft.com/office/drawing/2014/main" id="{2535E802-B3DF-49D1-ABA9-0AE9050FCC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1488" y="2635251"/>
              <a:ext cx="69850" cy="77788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7 w 114"/>
                <a:gd name="T25" fmla="*/ 18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7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4"/>
                    <a:pt x="110" y="100"/>
                  </a:cubicBezTo>
                  <a:lnTo>
                    <a:pt x="110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6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0" y="20"/>
                    <a:pt x="34" y="27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9">
              <a:extLst>
                <a:ext uri="{FF2B5EF4-FFF2-40B4-BE49-F238E27FC236}">
                  <a16:creationId xmlns:a16="http://schemas.microsoft.com/office/drawing/2014/main" id="{37319ED0-36FC-4F25-8655-85A02DE22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3513" y="2982913"/>
              <a:ext cx="46038" cy="95250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7"/>
                    <a:pt x="36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00">
              <a:extLst>
                <a:ext uri="{FF2B5EF4-FFF2-40B4-BE49-F238E27FC236}">
                  <a16:creationId xmlns:a16="http://schemas.microsoft.com/office/drawing/2014/main" id="{7C31C2D7-6C77-4C23-917F-01AD0EC8B7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7013" y="3016251"/>
              <a:ext cx="85725" cy="38100"/>
            </a:xfrm>
            <a:custGeom>
              <a:avLst/>
              <a:gdLst>
                <a:gd name="T0" fmla="*/ 0 w 141"/>
                <a:gd name="T1" fmla="*/ 0 h 63"/>
                <a:gd name="T2" fmla="*/ 141 w 141"/>
                <a:gd name="T3" fmla="*/ 0 h 63"/>
                <a:gd name="T4" fmla="*/ 141 w 141"/>
                <a:gd name="T5" fmla="*/ 18 h 63"/>
                <a:gd name="T6" fmla="*/ 0 w 141"/>
                <a:gd name="T7" fmla="*/ 18 h 63"/>
                <a:gd name="T8" fmla="*/ 0 w 141"/>
                <a:gd name="T9" fmla="*/ 0 h 63"/>
                <a:gd name="T10" fmla="*/ 0 w 141"/>
                <a:gd name="T11" fmla="*/ 45 h 63"/>
                <a:gd name="T12" fmla="*/ 141 w 141"/>
                <a:gd name="T13" fmla="*/ 45 h 63"/>
                <a:gd name="T14" fmla="*/ 141 w 141"/>
                <a:gd name="T15" fmla="*/ 63 h 63"/>
                <a:gd name="T16" fmla="*/ 0 w 141"/>
                <a:gd name="T17" fmla="*/ 63 h 63"/>
                <a:gd name="T18" fmla="*/ 0 w 141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3">
                  <a:moveTo>
                    <a:pt x="0" y="0"/>
                  </a:moveTo>
                  <a:lnTo>
                    <a:pt x="141" y="0"/>
                  </a:lnTo>
                  <a:lnTo>
                    <a:pt x="141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1" y="45"/>
                  </a:lnTo>
                  <a:lnTo>
                    <a:pt x="141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01">
              <a:extLst>
                <a:ext uri="{FF2B5EF4-FFF2-40B4-BE49-F238E27FC236}">
                  <a16:creationId xmlns:a16="http://schemas.microsoft.com/office/drawing/2014/main" id="{A5D9DCCE-FAD2-47B7-AFBC-2AF36B413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2979738"/>
              <a:ext cx="60325" cy="98425"/>
            </a:xfrm>
            <a:custGeom>
              <a:avLst/>
              <a:gdLst>
                <a:gd name="T0" fmla="*/ 4 w 98"/>
                <a:gd name="T1" fmla="*/ 145 h 164"/>
                <a:gd name="T2" fmla="*/ 40 w 98"/>
                <a:gd name="T3" fmla="*/ 145 h 164"/>
                <a:gd name="T4" fmla="*/ 40 w 98"/>
                <a:gd name="T5" fmla="*/ 20 h 164"/>
                <a:gd name="T6" fmla="*/ 0 w 98"/>
                <a:gd name="T7" fmla="*/ 28 h 164"/>
                <a:gd name="T8" fmla="*/ 0 w 98"/>
                <a:gd name="T9" fmla="*/ 8 h 164"/>
                <a:gd name="T10" fmla="*/ 40 w 98"/>
                <a:gd name="T11" fmla="*/ 0 h 164"/>
                <a:gd name="T12" fmla="*/ 62 w 98"/>
                <a:gd name="T13" fmla="*/ 0 h 164"/>
                <a:gd name="T14" fmla="*/ 62 w 98"/>
                <a:gd name="T15" fmla="*/ 145 h 164"/>
                <a:gd name="T16" fmla="*/ 98 w 98"/>
                <a:gd name="T17" fmla="*/ 145 h 164"/>
                <a:gd name="T18" fmla="*/ 98 w 98"/>
                <a:gd name="T19" fmla="*/ 164 h 164"/>
                <a:gd name="T20" fmla="*/ 4 w 98"/>
                <a:gd name="T21" fmla="*/ 164 h 164"/>
                <a:gd name="T22" fmla="*/ 4 w 98"/>
                <a:gd name="T23" fmla="*/ 1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64">
                  <a:moveTo>
                    <a:pt x="4" y="145"/>
                  </a:moveTo>
                  <a:lnTo>
                    <a:pt x="40" y="145"/>
                  </a:lnTo>
                  <a:lnTo>
                    <a:pt x="40" y="20"/>
                  </a:lnTo>
                  <a:lnTo>
                    <a:pt x="0" y="28"/>
                  </a:lnTo>
                  <a:lnTo>
                    <a:pt x="0" y="8"/>
                  </a:lnTo>
                  <a:lnTo>
                    <a:pt x="40" y="0"/>
                  </a:lnTo>
                  <a:lnTo>
                    <a:pt x="62" y="0"/>
                  </a:lnTo>
                  <a:lnTo>
                    <a:pt x="62" y="145"/>
                  </a:lnTo>
                  <a:lnTo>
                    <a:pt x="98" y="145"/>
                  </a:lnTo>
                  <a:lnTo>
                    <a:pt x="98" y="164"/>
                  </a:lnTo>
                  <a:lnTo>
                    <a:pt x="4" y="164"/>
                  </a:lnTo>
                  <a:lnTo>
                    <a:pt x="4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02">
              <a:extLst>
                <a:ext uri="{FF2B5EF4-FFF2-40B4-BE49-F238E27FC236}">
                  <a16:creationId xmlns:a16="http://schemas.microsoft.com/office/drawing/2014/main" id="{116BA1C3-0230-4C04-833A-260879AB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2987676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3">
              <a:extLst>
                <a:ext uri="{FF2B5EF4-FFF2-40B4-BE49-F238E27FC236}">
                  <a16:creationId xmlns:a16="http://schemas.microsoft.com/office/drawing/2014/main" id="{4B643BF6-34E4-412A-A035-AEB0D70A2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6438" y="3025776"/>
              <a:ext cx="39688" cy="63500"/>
            </a:xfrm>
            <a:custGeom>
              <a:avLst/>
              <a:gdLst>
                <a:gd name="T0" fmla="*/ 2 w 64"/>
                <a:gd name="T1" fmla="*/ 94 h 106"/>
                <a:gd name="T2" fmla="*/ 26 w 64"/>
                <a:gd name="T3" fmla="*/ 94 h 106"/>
                <a:gd name="T4" fmla="*/ 26 w 64"/>
                <a:gd name="T5" fmla="*/ 13 h 106"/>
                <a:gd name="T6" fmla="*/ 0 w 64"/>
                <a:gd name="T7" fmla="*/ 18 h 106"/>
                <a:gd name="T8" fmla="*/ 0 w 64"/>
                <a:gd name="T9" fmla="*/ 5 h 106"/>
                <a:gd name="T10" fmla="*/ 26 w 64"/>
                <a:gd name="T11" fmla="*/ 0 h 106"/>
                <a:gd name="T12" fmla="*/ 40 w 64"/>
                <a:gd name="T13" fmla="*/ 0 h 106"/>
                <a:gd name="T14" fmla="*/ 40 w 64"/>
                <a:gd name="T15" fmla="*/ 94 h 106"/>
                <a:gd name="T16" fmla="*/ 64 w 64"/>
                <a:gd name="T17" fmla="*/ 94 h 106"/>
                <a:gd name="T18" fmla="*/ 64 w 64"/>
                <a:gd name="T19" fmla="*/ 106 h 106"/>
                <a:gd name="T20" fmla="*/ 2 w 64"/>
                <a:gd name="T21" fmla="*/ 106 h 106"/>
                <a:gd name="T22" fmla="*/ 2 w 64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4" y="94"/>
                  </a:lnTo>
                  <a:lnTo>
                    <a:pt x="64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4">
              <a:extLst>
                <a:ext uri="{FF2B5EF4-FFF2-40B4-BE49-F238E27FC236}">
                  <a16:creationId xmlns:a16="http://schemas.microsoft.com/office/drawing/2014/main" id="{DFEE8263-64D2-41D3-B788-87C46FC59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7238" y="2960688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5">
              <a:extLst>
                <a:ext uri="{FF2B5EF4-FFF2-40B4-BE49-F238E27FC236}">
                  <a16:creationId xmlns:a16="http://schemas.microsoft.com/office/drawing/2014/main" id="{D280980C-EB88-40EB-B14C-067382E1D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5501" y="2987676"/>
              <a:ext cx="73025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6">
              <a:extLst>
                <a:ext uri="{FF2B5EF4-FFF2-40B4-BE49-F238E27FC236}">
                  <a16:creationId xmlns:a16="http://schemas.microsoft.com/office/drawing/2014/main" id="{B79D944F-30E6-4BD3-87E4-B7FC9642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2813" y="3025776"/>
              <a:ext cx="38100" cy="63500"/>
            </a:xfrm>
            <a:custGeom>
              <a:avLst/>
              <a:gdLst>
                <a:gd name="T0" fmla="*/ 2 w 63"/>
                <a:gd name="T1" fmla="*/ 94 h 106"/>
                <a:gd name="T2" fmla="*/ 26 w 63"/>
                <a:gd name="T3" fmla="*/ 94 h 106"/>
                <a:gd name="T4" fmla="*/ 26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7">
              <a:extLst>
                <a:ext uri="{FF2B5EF4-FFF2-40B4-BE49-F238E27FC236}">
                  <a16:creationId xmlns:a16="http://schemas.microsoft.com/office/drawing/2014/main" id="{34417452-A2B2-4EDC-8BFD-70BBB7C2E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1" y="2976563"/>
              <a:ext cx="85725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2 w 141"/>
                <a:gd name="T13" fmla="*/ 141 h 141"/>
                <a:gd name="T14" fmla="*/ 62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2 w 141"/>
                <a:gd name="T21" fmla="*/ 61 h 141"/>
                <a:gd name="T22" fmla="*/ 62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2" y="141"/>
                  </a:lnTo>
                  <a:lnTo>
                    <a:pt x="62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8">
              <a:extLst>
                <a:ext uri="{FF2B5EF4-FFF2-40B4-BE49-F238E27FC236}">
                  <a16:creationId xmlns:a16="http://schemas.microsoft.com/office/drawing/2014/main" id="{54F021EA-4C3B-4E42-98F7-49A7AE697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226" y="2987676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1 w 165"/>
                <a:gd name="T7" fmla="*/ 0 h 123"/>
                <a:gd name="T8" fmla="*/ 94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9">
              <a:extLst>
                <a:ext uri="{FF2B5EF4-FFF2-40B4-BE49-F238E27FC236}">
                  <a16:creationId xmlns:a16="http://schemas.microsoft.com/office/drawing/2014/main" id="{AD3351CD-8CE7-4DDD-B2C9-A156AE32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6351" y="3024188"/>
              <a:ext cx="41275" cy="65088"/>
            </a:xfrm>
            <a:custGeom>
              <a:avLst/>
              <a:gdLst>
                <a:gd name="T0" fmla="*/ 18 w 68"/>
                <a:gd name="T1" fmla="*/ 96 h 108"/>
                <a:gd name="T2" fmla="*/ 68 w 68"/>
                <a:gd name="T3" fmla="*/ 96 h 108"/>
                <a:gd name="T4" fmla="*/ 68 w 68"/>
                <a:gd name="T5" fmla="*/ 108 h 108"/>
                <a:gd name="T6" fmla="*/ 0 w 68"/>
                <a:gd name="T7" fmla="*/ 108 h 108"/>
                <a:gd name="T8" fmla="*/ 0 w 68"/>
                <a:gd name="T9" fmla="*/ 96 h 108"/>
                <a:gd name="T10" fmla="*/ 23 w 68"/>
                <a:gd name="T11" fmla="*/ 73 h 108"/>
                <a:gd name="T12" fmla="*/ 40 w 68"/>
                <a:gd name="T13" fmla="*/ 55 h 108"/>
                <a:gd name="T14" fmla="*/ 50 w 68"/>
                <a:gd name="T15" fmla="*/ 42 h 108"/>
                <a:gd name="T16" fmla="*/ 53 w 68"/>
                <a:gd name="T17" fmla="*/ 31 h 108"/>
                <a:gd name="T18" fmla="*/ 47 w 68"/>
                <a:gd name="T19" fmla="*/ 17 h 108"/>
                <a:gd name="T20" fmla="*/ 31 w 68"/>
                <a:gd name="T21" fmla="*/ 12 h 108"/>
                <a:gd name="T22" fmla="*/ 17 w 68"/>
                <a:gd name="T23" fmla="*/ 14 h 108"/>
                <a:gd name="T24" fmla="*/ 1 w 68"/>
                <a:gd name="T25" fmla="*/ 21 h 108"/>
                <a:gd name="T26" fmla="*/ 1 w 68"/>
                <a:gd name="T27" fmla="*/ 7 h 108"/>
                <a:gd name="T28" fmla="*/ 17 w 68"/>
                <a:gd name="T29" fmla="*/ 1 h 108"/>
                <a:gd name="T30" fmla="*/ 31 w 68"/>
                <a:gd name="T31" fmla="*/ 0 h 108"/>
                <a:gd name="T32" fmla="*/ 58 w 68"/>
                <a:gd name="T33" fmla="*/ 8 h 108"/>
                <a:gd name="T34" fmla="*/ 67 w 68"/>
                <a:gd name="T35" fmla="*/ 30 h 108"/>
                <a:gd name="T36" fmla="*/ 65 w 68"/>
                <a:gd name="T37" fmla="*/ 43 h 108"/>
                <a:gd name="T38" fmla="*/ 56 w 68"/>
                <a:gd name="T39" fmla="*/ 56 h 108"/>
                <a:gd name="T40" fmla="*/ 45 w 68"/>
                <a:gd name="T41" fmla="*/ 68 h 108"/>
                <a:gd name="T42" fmla="*/ 18 w 68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8">
                  <a:moveTo>
                    <a:pt x="18" y="96"/>
                  </a:moveTo>
                  <a:lnTo>
                    <a:pt x="68" y="96"/>
                  </a:lnTo>
                  <a:lnTo>
                    <a:pt x="68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6" y="90"/>
                    <a:pt x="13" y="83"/>
                    <a:pt x="23" y="73"/>
                  </a:cubicBezTo>
                  <a:cubicBezTo>
                    <a:pt x="32" y="64"/>
                    <a:pt x="38" y="58"/>
                    <a:pt x="40" y="55"/>
                  </a:cubicBezTo>
                  <a:cubicBezTo>
                    <a:pt x="45" y="50"/>
                    <a:pt x="48" y="45"/>
                    <a:pt x="50" y="42"/>
                  </a:cubicBezTo>
                  <a:cubicBezTo>
                    <a:pt x="52" y="38"/>
                    <a:pt x="53" y="34"/>
                    <a:pt x="53" y="31"/>
                  </a:cubicBezTo>
                  <a:cubicBezTo>
                    <a:pt x="53" y="25"/>
                    <a:pt x="51" y="21"/>
                    <a:pt x="47" y="17"/>
                  </a:cubicBezTo>
                  <a:cubicBezTo>
                    <a:pt x="43" y="14"/>
                    <a:pt x="38" y="12"/>
                    <a:pt x="31" y="12"/>
                  </a:cubicBezTo>
                  <a:cubicBezTo>
                    <a:pt x="27" y="12"/>
                    <a:pt x="22" y="13"/>
                    <a:pt x="17" y="14"/>
                  </a:cubicBezTo>
                  <a:cubicBezTo>
                    <a:pt x="12" y="16"/>
                    <a:pt x="7" y="18"/>
                    <a:pt x="1" y="21"/>
                  </a:cubicBezTo>
                  <a:lnTo>
                    <a:pt x="1" y="7"/>
                  </a:lnTo>
                  <a:cubicBezTo>
                    <a:pt x="7" y="4"/>
                    <a:pt x="12" y="3"/>
                    <a:pt x="17" y="1"/>
                  </a:cubicBezTo>
                  <a:cubicBezTo>
                    <a:pt x="22" y="0"/>
                    <a:pt x="27" y="0"/>
                    <a:pt x="31" y="0"/>
                  </a:cubicBezTo>
                  <a:cubicBezTo>
                    <a:pt x="42" y="0"/>
                    <a:pt x="51" y="2"/>
                    <a:pt x="58" y="8"/>
                  </a:cubicBezTo>
                  <a:cubicBezTo>
                    <a:pt x="64" y="13"/>
                    <a:pt x="67" y="21"/>
                    <a:pt x="67" y="30"/>
                  </a:cubicBezTo>
                  <a:cubicBezTo>
                    <a:pt x="67" y="34"/>
                    <a:pt x="67" y="39"/>
                    <a:pt x="65" y="43"/>
                  </a:cubicBezTo>
                  <a:cubicBezTo>
                    <a:pt x="63" y="46"/>
                    <a:pt x="60" y="51"/>
                    <a:pt x="56" y="56"/>
                  </a:cubicBezTo>
                  <a:cubicBezTo>
                    <a:pt x="55" y="58"/>
                    <a:pt x="51" y="62"/>
                    <a:pt x="45" y="68"/>
                  </a:cubicBezTo>
                  <a:cubicBezTo>
                    <a:pt x="38" y="75"/>
                    <a:pt x="29" y="84"/>
                    <a:pt x="18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0">
              <a:extLst>
                <a:ext uri="{FF2B5EF4-FFF2-40B4-BE49-F238E27FC236}">
                  <a16:creationId xmlns:a16="http://schemas.microsoft.com/office/drawing/2014/main" id="{67504AF0-AF6A-4C96-8D63-C9EF86FA0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0326" y="2960688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4 w 99"/>
                <a:gd name="T13" fmla="*/ 103 h 103"/>
                <a:gd name="T14" fmla="*/ 44 w 99"/>
                <a:gd name="T15" fmla="*/ 61 h 103"/>
                <a:gd name="T16" fmla="*/ 7 w 99"/>
                <a:gd name="T17" fmla="*/ 84 h 103"/>
                <a:gd name="T18" fmla="*/ 0 w 99"/>
                <a:gd name="T19" fmla="*/ 73 h 103"/>
                <a:gd name="T20" fmla="*/ 40 w 99"/>
                <a:gd name="T21" fmla="*/ 52 h 103"/>
                <a:gd name="T22" fmla="*/ 0 w 99"/>
                <a:gd name="T23" fmla="*/ 30 h 103"/>
                <a:gd name="T24" fmla="*/ 7 w 99"/>
                <a:gd name="T25" fmla="*/ 19 h 103"/>
                <a:gd name="T26" fmla="*/ 44 w 99"/>
                <a:gd name="T27" fmla="*/ 42 h 103"/>
                <a:gd name="T28" fmla="*/ 44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4" y="103"/>
                  </a:lnTo>
                  <a:lnTo>
                    <a:pt x="44" y="61"/>
                  </a:lnTo>
                  <a:lnTo>
                    <a:pt x="7" y="84"/>
                  </a:lnTo>
                  <a:lnTo>
                    <a:pt x="0" y="73"/>
                  </a:lnTo>
                  <a:lnTo>
                    <a:pt x="40" y="52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1">
              <a:extLst>
                <a:ext uri="{FF2B5EF4-FFF2-40B4-BE49-F238E27FC236}">
                  <a16:creationId xmlns:a16="http://schemas.microsoft.com/office/drawing/2014/main" id="{64B6D197-2F56-4A0D-A335-D8EA89B0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588" y="2987676"/>
              <a:ext cx="73025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2">
              <a:extLst>
                <a:ext uri="{FF2B5EF4-FFF2-40B4-BE49-F238E27FC236}">
                  <a16:creationId xmlns:a16="http://schemas.microsoft.com/office/drawing/2014/main" id="{99F488D8-15DD-4231-90F6-5ADBA0BCA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6" y="3024188"/>
              <a:ext cx="41275" cy="65088"/>
            </a:xfrm>
            <a:custGeom>
              <a:avLst/>
              <a:gdLst>
                <a:gd name="T0" fmla="*/ 17 w 68"/>
                <a:gd name="T1" fmla="*/ 96 h 108"/>
                <a:gd name="T2" fmla="*/ 68 w 68"/>
                <a:gd name="T3" fmla="*/ 96 h 108"/>
                <a:gd name="T4" fmla="*/ 68 w 68"/>
                <a:gd name="T5" fmla="*/ 108 h 108"/>
                <a:gd name="T6" fmla="*/ 0 w 68"/>
                <a:gd name="T7" fmla="*/ 108 h 108"/>
                <a:gd name="T8" fmla="*/ 0 w 68"/>
                <a:gd name="T9" fmla="*/ 96 h 108"/>
                <a:gd name="T10" fmla="*/ 22 w 68"/>
                <a:gd name="T11" fmla="*/ 73 h 108"/>
                <a:gd name="T12" fmla="*/ 40 w 68"/>
                <a:gd name="T13" fmla="*/ 55 h 108"/>
                <a:gd name="T14" fmla="*/ 50 w 68"/>
                <a:gd name="T15" fmla="*/ 42 h 108"/>
                <a:gd name="T16" fmla="*/ 53 w 68"/>
                <a:gd name="T17" fmla="*/ 31 h 108"/>
                <a:gd name="T18" fmla="*/ 47 w 68"/>
                <a:gd name="T19" fmla="*/ 17 h 108"/>
                <a:gd name="T20" fmla="*/ 31 w 68"/>
                <a:gd name="T21" fmla="*/ 12 h 108"/>
                <a:gd name="T22" fmla="*/ 17 w 68"/>
                <a:gd name="T23" fmla="*/ 14 h 108"/>
                <a:gd name="T24" fmla="*/ 1 w 68"/>
                <a:gd name="T25" fmla="*/ 21 h 108"/>
                <a:gd name="T26" fmla="*/ 1 w 68"/>
                <a:gd name="T27" fmla="*/ 7 h 108"/>
                <a:gd name="T28" fmla="*/ 17 w 68"/>
                <a:gd name="T29" fmla="*/ 1 h 108"/>
                <a:gd name="T30" fmla="*/ 31 w 68"/>
                <a:gd name="T31" fmla="*/ 0 h 108"/>
                <a:gd name="T32" fmla="*/ 57 w 68"/>
                <a:gd name="T33" fmla="*/ 8 h 108"/>
                <a:gd name="T34" fmla="*/ 67 w 68"/>
                <a:gd name="T35" fmla="*/ 30 h 108"/>
                <a:gd name="T36" fmla="*/ 65 w 68"/>
                <a:gd name="T37" fmla="*/ 43 h 108"/>
                <a:gd name="T38" fmla="*/ 56 w 68"/>
                <a:gd name="T39" fmla="*/ 56 h 108"/>
                <a:gd name="T40" fmla="*/ 44 w 68"/>
                <a:gd name="T41" fmla="*/ 68 h 108"/>
                <a:gd name="T42" fmla="*/ 17 w 68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8">
                  <a:moveTo>
                    <a:pt x="17" y="96"/>
                  </a:moveTo>
                  <a:lnTo>
                    <a:pt x="68" y="96"/>
                  </a:lnTo>
                  <a:lnTo>
                    <a:pt x="68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0"/>
                    <a:pt x="13" y="83"/>
                    <a:pt x="22" y="73"/>
                  </a:cubicBezTo>
                  <a:cubicBezTo>
                    <a:pt x="32" y="64"/>
                    <a:pt x="38" y="58"/>
                    <a:pt x="40" y="55"/>
                  </a:cubicBezTo>
                  <a:cubicBezTo>
                    <a:pt x="45" y="50"/>
                    <a:pt x="48" y="45"/>
                    <a:pt x="50" y="42"/>
                  </a:cubicBezTo>
                  <a:cubicBezTo>
                    <a:pt x="52" y="38"/>
                    <a:pt x="53" y="34"/>
                    <a:pt x="53" y="31"/>
                  </a:cubicBezTo>
                  <a:cubicBezTo>
                    <a:pt x="53" y="25"/>
                    <a:pt x="51" y="21"/>
                    <a:pt x="47" y="17"/>
                  </a:cubicBezTo>
                  <a:cubicBezTo>
                    <a:pt x="43" y="14"/>
                    <a:pt x="38" y="12"/>
                    <a:pt x="31" y="12"/>
                  </a:cubicBezTo>
                  <a:cubicBezTo>
                    <a:pt x="27" y="12"/>
                    <a:pt x="22" y="13"/>
                    <a:pt x="17" y="14"/>
                  </a:cubicBezTo>
                  <a:cubicBezTo>
                    <a:pt x="12" y="16"/>
                    <a:pt x="6" y="18"/>
                    <a:pt x="1" y="21"/>
                  </a:cubicBezTo>
                  <a:lnTo>
                    <a:pt x="1" y="7"/>
                  </a:lnTo>
                  <a:cubicBezTo>
                    <a:pt x="7" y="4"/>
                    <a:pt x="12" y="3"/>
                    <a:pt x="17" y="1"/>
                  </a:cubicBezTo>
                  <a:cubicBezTo>
                    <a:pt x="22" y="0"/>
                    <a:pt x="27" y="0"/>
                    <a:pt x="31" y="0"/>
                  </a:cubicBezTo>
                  <a:cubicBezTo>
                    <a:pt x="42" y="0"/>
                    <a:pt x="51" y="2"/>
                    <a:pt x="57" y="8"/>
                  </a:cubicBezTo>
                  <a:cubicBezTo>
                    <a:pt x="64" y="13"/>
                    <a:pt x="67" y="21"/>
                    <a:pt x="67" y="30"/>
                  </a:cubicBezTo>
                  <a:cubicBezTo>
                    <a:pt x="67" y="34"/>
                    <a:pt x="66" y="39"/>
                    <a:pt x="65" y="43"/>
                  </a:cubicBezTo>
                  <a:cubicBezTo>
                    <a:pt x="63" y="46"/>
                    <a:pt x="60" y="51"/>
                    <a:pt x="56" y="56"/>
                  </a:cubicBezTo>
                  <a:cubicBezTo>
                    <a:pt x="55" y="58"/>
                    <a:pt x="51" y="62"/>
                    <a:pt x="44" y="68"/>
                  </a:cubicBezTo>
                  <a:cubicBezTo>
                    <a:pt x="38" y="75"/>
                    <a:pt x="29" y="84"/>
                    <a:pt x="17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3">
              <a:extLst>
                <a:ext uri="{FF2B5EF4-FFF2-40B4-BE49-F238E27FC236}">
                  <a16:creationId xmlns:a16="http://schemas.microsoft.com/office/drawing/2014/main" id="{32E498E8-6011-4AD4-AA09-50FE93F6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9088" y="2976563"/>
              <a:ext cx="85725" cy="85725"/>
            </a:xfrm>
            <a:custGeom>
              <a:avLst/>
              <a:gdLst>
                <a:gd name="T0" fmla="*/ 79 w 141"/>
                <a:gd name="T1" fmla="*/ 0 h 141"/>
                <a:gd name="T2" fmla="*/ 79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79 w 141"/>
                <a:gd name="T9" fmla="*/ 80 h 141"/>
                <a:gd name="T10" fmla="*/ 79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79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79" y="0"/>
                  </a:moveTo>
                  <a:lnTo>
                    <a:pt x="79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79" y="80"/>
                  </a:lnTo>
                  <a:lnTo>
                    <a:pt x="79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4">
              <a:extLst>
                <a:ext uri="{FF2B5EF4-FFF2-40B4-BE49-F238E27FC236}">
                  <a16:creationId xmlns:a16="http://schemas.microsoft.com/office/drawing/2014/main" id="{8D7DB770-CAD6-43E9-BE32-747C15D9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8313" y="2987676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5">
              <a:extLst>
                <a:ext uri="{FF2B5EF4-FFF2-40B4-BE49-F238E27FC236}">
                  <a16:creationId xmlns:a16="http://schemas.microsoft.com/office/drawing/2014/main" id="{36FF2532-7F21-46EB-9C92-729324ECD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1026" y="3024188"/>
              <a:ext cx="41275" cy="66675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9 w 70"/>
                <a:gd name="T9" fmla="*/ 110 h 110"/>
                <a:gd name="T10" fmla="*/ 15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6 h 110"/>
                <a:gd name="T18" fmla="*/ 28 w 70"/>
                <a:gd name="T19" fmla="*/ 98 h 110"/>
                <a:gd name="T20" fmla="*/ 49 w 70"/>
                <a:gd name="T21" fmla="*/ 93 h 110"/>
                <a:gd name="T22" fmla="*/ 56 w 70"/>
                <a:gd name="T23" fmla="*/ 77 h 110"/>
                <a:gd name="T24" fmla="*/ 49 w 70"/>
                <a:gd name="T25" fmla="*/ 62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8 w 70"/>
                <a:gd name="T35" fmla="*/ 41 h 110"/>
                <a:gd name="T36" fmla="*/ 53 w 70"/>
                <a:gd name="T37" fmla="*/ 29 h 110"/>
                <a:gd name="T38" fmla="*/ 48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9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8 w 70"/>
                <a:gd name="T55" fmla="*/ 27 h 110"/>
                <a:gd name="T56" fmla="*/ 63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1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7" y="96"/>
                    <a:pt x="59" y="102"/>
                  </a:cubicBezTo>
                  <a:cubicBezTo>
                    <a:pt x="52" y="107"/>
                    <a:pt x="42" y="110"/>
                    <a:pt x="29" y="110"/>
                  </a:cubicBezTo>
                  <a:cubicBezTo>
                    <a:pt x="24" y="110"/>
                    <a:pt x="19" y="110"/>
                    <a:pt x="15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3"/>
                    <a:pt x="8" y="95"/>
                    <a:pt x="13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9" y="93"/>
                  </a:cubicBezTo>
                  <a:cubicBezTo>
                    <a:pt x="54" y="89"/>
                    <a:pt x="56" y="84"/>
                    <a:pt x="56" y="77"/>
                  </a:cubicBezTo>
                  <a:cubicBezTo>
                    <a:pt x="56" y="71"/>
                    <a:pt x="54" y="66"/>
                    <a:pt x="49" y="62"/>
                  </a:cubicBezTo>
                  <a:cubicBezTo>
                    <a:pt x="45" y="59"/>
                    <a:pt x="39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9" y="45"/>
                    <a:pt x="44" y="44"/>
                    <a:pt x="48" y="41"/>
                  </a:cubicBezTo>
                  <a:cubicBezTo>
                    <a:pt x="52" y="38"/>
                    <a:pt x="53" y="34"/>
                    <a:pt x="53" y="29"/>
                  </a:cubicBezTo>
                  <a:cubicBezTo>
                    <a:pt x="53" y="23"/>
                    <a:pt x="51" y="19"/>
                    <a:pt x="48" y="16"/>
                  </a:cubicBezTo>
                  <a:cubicBezTo>
                    <a:pt x="44" y="13"/>
                    <a:pt x="38" y="12"/>
                    <a:pt x="31" y="12"/>
                  </a:cubicBezTo>
                  <a:cubicBezTo>
                    <a:pt x="27" y="12"/>
                    <a:pt x="23" y="12"/>
                    <a:pt x="18" y="13"/>
                  </a:cubicBezTo>
                  <a:cubicBezTo>
                    <a:pt x="14" y="14"/>
                    <a:pt x="9" y="15"/>
                    <a:pt x="3" y="17"/>
                  </a:cubicBezTo>
                  <a:lnTo>
                    <a:pt x="3" y="4"/>
                  </a:lnTo>
                  <a:cubicBezTo>
                    <a:pt x="9" y="3"/>
                    <a:pt x="14" y="2"/>
                    <a:pt x="19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5" y="12"/>
                    <a:pt x="68" y="19"/>
                    <a:pt x="68" y="27"/>
                  </a:cubicBezTo>
                  <a:cubicBezTo>
                    <a:pt x="68" y="33"/>
                    <a:pt x="66" y="38"/>
                    <a:pt x="63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6">
              <a:extLst>
                <a:ext uri="{FF2B5EF4-FFF2-40B4-BE49-F238E27FC236}">
                  <a16:creationId xmlns:a16="http://schemas.microsoft.com/office/drawing/2014/main" id="{EBB00CF3-11AD-4DED-9ECB-2C3793F60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01" y="2960688"/>
              <a:ext cx="58738" cy="63500"/>
            </a:xfrm>
            <a:custGeom>
              <a:avLst/>
              <a:gdLst>
                <a:gd name="T0" fmla="*/ 99 w 99"/>
                <a:gd name="T1" fmla="*/ 30 h 103"/>
                <a:gd name="T2" fmla="*/ 59 w 99"/>
                <a:gd name="T3" fmla="*/ 52 h 103"/>
                <a:gd name="T4" fmla="*/ 99 w 99"/>
                <a:gd name="T5" fmla="*/ 73 h 103"/>
                <a:gd name="T6" fmla="*/ 92 w 99"/>
                <a:gd name="T7" fmla="*/ 84 h 103"/>
                <a:gd name="T8" fmla="*/ 55 w 99"/>
                <a:gd name="T9" fmla="*/ 61 h 103"/>
                <a:gd name="T10" fmla="*/ 55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5 w 99"/>
                <a:gd name="T31" fmla="*/ 0 h 103"/>
                <a:gd name="T32" fmla="*/ 55 w 99"/>
                <a:gd name="T33" fmla="*/ 42 h 103"/>
                <a:gd name="T34" fmla="*/ 92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59" y="52"/>
                  </a:lnTo>
                  <a:lnTo>
                    <a:pt x="99" y="73"/>
                  </a:lnTo>
                  <a:lnTo>
                    <a:pt x="92" y="84"/>
                  </a:lnTo>
                  <a:lnTo>
                    <a:pt x="55" y="61"/>
                  </a:lnTo>
                  <a:lnTo>
                    <a:pt x="55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42"/>
                  </a:lnTo>
                  <a:lnTo>
                    <a:pt x="92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7">
              <a:extLst>
                <a:ext uri="{FF2B5EF4-FFF2-40B4-BE49-F238E27FC236}">
                  <a16:creationId xmlns:a16="http://schemas.microsoft.com/office/drawing/2014/main" id="{081CB693-7A3C-4FC0-9C8D-CA0A08DDC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1676" y="2987676"/>
              <a:ext cx="73025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8">
              <a:extLst>
                <a:ext uri="{FF2B5EF4-FFF2-40B4-BE49-F238E27FC236}">
                  <a16:creationId xmlns:a16="http://schemas.microsoft.com/office/drawing/2014/main" id="{A9850652-9AED-4C23-B4E2-B8B7FA4B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5813" y="3024188"/>
              <a:ext cx="42863" cy="66675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8 w 70"/>
                <a:gd name="T9" fmla="*/ 110 h 110"/>
                <a:gd name="T10" fmla="*/ 14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6 h 110"/>
                <a:gd name="T18" fmla="*/ 28 w 70"/>
                <a:gd name="T19" fmla="*/ 98 h 110"/>
                <a:gd name="T20" fmla="*/ 48 w 70"/>
                <a:gd name="T21" fmla="*/ 93 h 110"/>
                <a:gd name="T22" fmla="*/ 56 w 70"/>
                <a:gd name="T23" fmla="*/ 77 h 110"/>
                <a:gd name="T24" fmla="*/ 49 w 70"/>
                <a:gd name="T25" fmla="*/ 62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7 w 70"/>
                <a:gd name="T35" fmla="*/ 41 h 110"/>
                <a:gd name="T36" fmla="*/ 53 w 70"/>
                <a:gd name="T37" fmla="*/ 29 h 110"/>
                <a:gd name="T38" fmla="*/ 47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8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7 w 70"/>
                <a:gd name="T55" fmla="*/ 27 h 110"/>
                <a:gd name="T56" fmla="*/ 62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0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7"/>
                    <a:pt x="42" y="110"/>
                    <a:pt x="28" y="110"/>
                  </a:cubicBezTo>
                  <a:cubicBezTo>
                    <a:pt x="24" y="110"/>
                    <a:pt x="19" y="110"/>
                    <a:pt x="14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3"/>
                    <a:pt x="8" y="95"/>
                    <a:pt x="13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8" y="93"/>
                  </a:cubicBezTo>
                  <a:cubicBezTo>
                    <a:pt x="53" y="89"/>
                    <a:pt x="56" y="84"/>
                    <a:pt x="56" y="77"/>
                  </a:cubicBezTo>
                  <a:cubicBezTo>
                    <a:pt x="56" y="71"/>
                    <a:pt x="53" y="66"/>
                    <a:pt x="49" y="62"/>
                  </a:cubicBezTo>
                  <a:cubicBezTo>
                    <a:pt x="45" y="59"/>
                    <a:pt x="38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8" y="45"/>
                    <a:pt x="44" y="44"/>
                    <a:pt x="47" y="41"/>
                  </a:cubicBezTo>
                  <a:cubicBezTo>
                    <a:pt x="51" y="38"/>
                    <a:pt x="53" y="34"/>
                    <a:pt x="53" y="29"/>
                  </a:cubicBezTo>
                  <a:cubicBezTo>
                    <a:pt x="53" y="23"/>
                    <a:pt x="51" y="19"/>
                    <a:pt x="47" y="16"/>
                  </a:cubicBezTo>
                  <a:cubicBezTo>
                    <a:pt x="43" y="13"/>
                    <a:pt x="38" y="12"/>
                    <a:pt x="31" y="12"/>
                  </a:cubicBezTo>
                  <a:cubicBezTo>
                    <a:pt x="27" y="12"/>
                    <a:pt x="22" y="12"/>
                    <a:pt x="18" y="13"/>
                  </a:cubicBezTo>
                  <a:cubicBezTo>
                    <a:pt x="13" y="14"/>
                    <a:pt x="8" y="15"/>
                    <a:pt x="3" y="17"/>
                  </a:cubicBezTo>
                  <a:lnTo>
                    <a:pt x="3" y="4"/>
                  </a:lnTo>
                  <a:cubicBezTo>
                    <a:pt x="8" y="3"/>
                    <a:pt x="14" y="2"/>
                    <a:pt x="18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4" y="12"/>
                    <a:pt x="67" y="19"/>
                    <a:pt x="67" y="27"/>
                  </a:cubicBezTo>
                  <a:cubicBezTo>
                    <a:pt x="67" y="33"/>
                    <a:pt x="66" y="38"/>
                    <a:pt x="62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9">
              <a:extLst>
                <a:ext uri="{FF2B5EF4-FFF2-40B4-BE49-F238E27FC236}">
                  <a16:creationId xmlns:a16="http://schemas.microsoft.com/office/drawing/2014/main" id="{A3C3E279-47DC-4608-94E7-9A0282D2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6" y="2976563"/>
              <a:ext cx="85725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20">
              <a:extLst>
                <a:ext uri="{FF2B5EF4-FFF2-40B4-BE49-F238E27FC236}">
                  <a16:creationId xmlns:a16="http://schemas.microsoft.com/office/drawing/2014/main" id="{333BDA00-DFB4-4F2D-A3FB-E4DA1267C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401" y="2987676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21">
              <a:extLst>
                <a:ext uri="{FF2B5EF4-FFF2-40B4-BE49-F238E27FC236}">
                  <a16:creationId xmlns:a16="http://schemas.microsoft.com/office/drawing/2014/main" id="{8956C588-B73A-4D7A-B622-AC8D58ADB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0938" y="3025776"/>
              <a:ext cx="47625" cy="63500"/>
            </a:xfrm>
            <a:custGeom>
              <a:avLst/>
              <a:gdLst>
                <a:gd name="T0" fmla="*/ 49 w 78"/>
                <a:gd name="T1" fmla="*/ 12 h 106"/>
                <a:gd name="T2" fmla="*/ 12 w 78"/>
                <a:gd name="T3" fmla="*/ 69 h 106"/>
                <a:gd name="T4" fmla="*/ 49 w 78"/>
                <a:gd name="T5" fmla="*/ 69 h 106"/>
                <a:gd name="T6" fmla="*/ 49 w 78"/>
                <a:gd name="T7" fmla="*/ 12 h 106"/>
                <a:gd name="T8" fmla="*/ 45 w 78"/>
                <a:gd name="T9" fmla="*/ 0 h 106"/>
                <a:gd name="T10" fmla="*/ 63 w 78"/>
                <a:gd name="T11" fmla="*/ 0 h 106"/>
                <a:gd name="T12" fmla="*/ 63 w 78"/>
                <a:gd name="T13" fmla="*/ 69 h 106"/>
                <a:gd name="T14" fmla="*/ 78 w 78"/>
                <a:gd name="T15" fmla="*/ 69 h 106"/>
                <a:gd name="T16" fmla="*/ 78 w 78"/>
                <a:gd name="T17" fmla="*/ 81 h 106"/>
                <a:gd name="T18" fmla="*/ 63 w 78"/>
                <a:gd name="T19" fmla="*/ 81 h 106"/>
                <a:gd name="T20" fmla="*/ 63 w 78"/>
                <a:gd name="T21" fmla="*/ 106 h 106"/>
                <a:gd name="T22" fmla="*/ 49 w 78"/>
                <a:gd name="T23" fmla="*/ 106 h 106"/>
                <a:gd name="T24" fmla="*/ 49 w 78"/>
                <a:gd name="T25" fmla="*/ 81 h 106"/>
                <a:gd name="T26" fmla="*/ 0 w 78"/>
                <a:gd name="T27" fmla="*/ 81 h 106"/>
                <a:gd name="T28" fmla="*/ 0 w 78"/>
                <a:gd name="T29" fmla="*/ 67 h 106"/>
                <a:gd name="T30" fmla="*/ 45 w 78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6">
                  <a:moveTo>
                    <a:pt x="49" y="12"/>
                  </a:moveTo>
                  <a:lnTo>
                    <a:pt x="12" y="69"/>
                  </a:lnTo>
                  <a:lnTo>
                    <a:pt x="49" y="69"/>
                  </a:lnTo>
                  <a:lnTo>
                    <a:pt x="49" y="12"/>
                  </a:lnTo>
                  <a:close/>
                  <a:moveTo>
                    <a:pt x="45" y="0"/>
                  </a:moveTo>
                  <a:lnTo>
                    <a:pt x="63" y="0"/>
                  </a:lnTo>
                  <a:lnTo>
                    <a:pt x="63" y="69"/>
                  </a:lnTo>
                  <a:lnTo>
                    <a:pt x="78" y="69"/>
                  </a:lnTo>
                  <a:lnTo>
                    <a:pt x="78" y="81"/>
                  </a:lnTo>
                  <a:lnTo>
                    <a:pt x="63" y="81"/>
                  </a:lnTo>
                  <a:lnTo>
                    <a:pt x="63" y="106"/>
                  </a:lnTo>
                  <a:lnTo>
                    <a:pt x="49" y="106"/>
                  </a:lnTo>
                  <a:lnTo>
                    <a:pt x="49" y="81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22">
              <a:extLst>
                <a:ext uri="{FF2B5EF4-FFF2-40B4-BE49-F238E27FC236}">
                  <a16:creationId xmlns:a16="http://schemas.microsoft.com/office/drawing/2014/main" id="{ACE06DE2-E83B-4547-A21E-124FF42BA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088" y="2960688"/>
              <a:ext cx="58738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23">
              <a:extLst>
                <a:ext uri="{FF2B5EF4-FFF2-40B4-BE49-F238E27FC236}">
                  <a16:creationId xmlns:a16="http://schemas.microsoft.com/office/drawing/2014/main" id="{E6C0A9C1-CBD4-431D-BC64-C65A2C1A8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4763" y="2987676"/>
              <a:ext cx="73025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24">
              <a:extLst>
                <a:ext uri="{FF2B5EF4-FFF2-40B4-BE49-F238E27FC236}">
                  <a16:creationId xmlns:a16="http://schemas.microsoft.com/office/drawing/2014/main" id="{B8E2CFD2-FFFC-4034-BAA8-917BFB294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5726" y="3025776"/>
              <a:ext cx="47625" cy="63500"/>
            </a:xfrm>
            <a:custGeom>
              <a:avLst/>
              <a:gdLst>
                <a:gd name="T0" fmla="*/ 48 w 78"/>
                <a:gd name="T1" fmla="*/ 12 h 106"/>
                <a:gd name="T2" fmla="*/ 12 w 78"/>
                <a:gd name="T3" fmla="*/ 69 h 106"/>
                <a:gd name="T4" fmla="*/ 48 w 78"/>
                <a:gd name="T5" fmla="*/ 69 h 106"/>
                <a:gd name="T6" fmla="*/ 48 w 78"/>
                <a:gd name="T7" fmla="*/ 12 h 106"/>
                <a:gd name="T8" fmla="*/ 44 w 78"/>
                <a:gd name="T9" fmla="*/ 0 h 106"/>
                <a:gd name="T10" fmla="*/ 63 w 78"/>
                <a:gd name="T11" fmla="*/ 0 h 106"/>
                <a:gd name="T12" fmla="*/ 63 w 78"/>
                <a:gd name="T13" fmla="*/ 69 h 106"/>
                <a:gd name="T14" fmla="*/ 78 w 78"/>
                <a:gd name="T15" fmla="*/ 69 h 106"/>
                <a:gd name="T16" fmla="*/ 78 w 78"/>
                <a:gd name="T17" fmla="*/ 81 h 106"/>
                <a:gd name="T18" fmla="*/ 63 w 78"/>
                <a:gd name="T19" fmla="*/ 81 h 106"/>
                <a:gd name="T20" fmla="*/ 63 w 78"/>
                <a:gd name="T21" fmla="*/ 106 h 106"/>
                <a:gd name="T22" fmla="*/ 48 w 78"/>
                <a:gd name="T23" fmla="*/ 106 h 106"/>
                <a:gd name="T24" fmla="*/ 48 w 78"/>
                <a:gd name="T25" fmla="*/ 81 h 106"/>
                <a:gd name="T26" fmla="*/ 0 w 78"/>
                <a:gd name="T27" fmla="*/ 81 h 106"/>
                <a:gd name="T28" fmla="*/ 0 w 78"/>
                <a:gd name="T29" fmla="*/ 67 h 106"/>
                <a:gd name="T30" fmla="*/ 44 w 78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6">
                  <a:moveTo>
                    <a:pt x="48" y="12"/>
                  </a:moveTo>
                  <a:lnTo>
                    <a:pt x="12" y="69"/>
                  </a:lnTo>
                  <a:lnTo>
                    <a:pt x="48" y="69"/>
                  </a:lnTo>
                  <a:lnTo>
                    <a:pt x="48" y="12"/>
                  </a:lnTo>
                  <a:close/>
                  <a:moveTo>
                    <a:pt x="44" y="0"/>
                  </a:moveTo>
                  <a:lnTo>
                    <a:pt x="63" y="0"/>
                  </a:lnTo>
                  <a:lnTo>
                    <a:pt x="63" y="69"/>
                  </a:lnTo>
                  <a:lnTo>
                    <a:pt x="78" y="69"/>
                  </a:lnTo>
                  <a:lnTo>
                    <a:pt x="78" y="81"/>
                  </a:lnTo>
                  <a:lnTo>
                    <a:pt x="63" y="81"/>
                  </a:lnTo>
                  <a:lnTo>
                    <a:pt x="63" y="106"/>
                  </a:lnTo>
                  <a:lnTo>
                    <a:pt x="48" y="106"/>
                  </a:lnTo>
                  <a:lnTo>
                    <a:pt x="48" y="81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5">
              <a:extLst>
                <a:ext uri="{FF2B5EF4-FFF2-40B4-BE49-F238E27FC236}">
                  <a16:creationId xmlns:a16="http://schemas.microsoft.com/office/drawing/2014/main" id="{D5DE4065-A69C-42B3-B163-F83F0D8C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3259138"/>
              <a:ext cx="366713" cy="211138"/>
            </a:xfrm>
            <a:custGeom>
              <a:avLst/>
              <a:gdLst>
                <a:gd name="T0" fmla="*/ 89 w 607"/>
                <a:gd name="T1" fmla="*/ 0 h 348"/>
                <a:gd name="T2" fmla="*/ 518 w 607"/>
                <a:gd name="T3" fmla="*/ 0 h 348"/>
                <a:gd name="T4" fmla="*/ 607 w 607"/>
                <a:gd name="T5" fmla="*/ 89 h 348"/>
                <a:gd name="T6" fmla="*/ 607 w 607"/>
                <a:gd name="T7" fmla="*/ 259 h 348"/>
                <a:gd name="T8" fmla="*/ 518 w 607"/>
                <a:gd name="T9" fmla="*/ 348 h 348"/>
                <a:gd name="T10" fmla="*/ 89 w 607"/>
                <a:gd name="T11" fmla="*/ 348 h 348"/>
                <a:gd name="T12" fmla="*/ 0 w 607"/>
                <a:gd name="T13" fmla="*/ 259 h 348"/>
                <a:gd name="T14" fmla="*/ 0 w 607"/>
                <a:gd name="T15" fmla="*/ 89 h 348"/>
                <a:gd name="T16" fmla="*/ 89 w 60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7" h="348">
                  <a:moveTo>
                    <a:pt x="89" y="0"/>
                  </a:moveTo>
                  <a:lnTo>
                    <a:pt x="518" y="0"/>
                  </a:lnTo>
                  <a:cubicBezTo>
                    <a:pt x="567" y="0"/>
                    <a:pt x="607" y="40"/>
                    <a:pt x="607" y="89"/>
                  </a:cubicBezTo>
                  <a:lnTo>
                    <a:pt x="607" y="259"/>
                  </a:lnTo>
                  <a:cubicBezTo>
                    <a:pt x="607" y="308"/>
                    <a:pt x="567" y="348"/>
                    <a:pt x="518" y="348"/>
                  </a:cubicBezTo>
                  <a:lnTo>
                    <a:pt x="89" y="348"/>
                  </a:lnTo>
                  <a:cubicBezTo>
                    <a:pt x="40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6">
              <a:extLst>
                <a:ext uri="{FF2B5EF4-FFF2-40B4-BE49-F238E27FC236}">
                  <a16:creationId xmlns:a16="http://schemas.microsoft.com/office/drawing/2014/main" id="{5FF4885C-7E82-4959-B4B5-E8E639C5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309938"/>
              <a:ext cx="46038" cy="95250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7">
              <a:extLst>
                <a:ext uri="{FF2B5EF4-FFF2-40B4-BE49-F238E27FC236}">
                  <a16:creationId xmlns:a16="http://schemas.microsoft.com/office/drawing/2014/main" id="{960C1805-774F-41E9-AACB-8B904CF42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1" y="3343276"/>
              <a:ext cx="85725" cy="38100"/>
            </a:xfrm>
            <a:custGeom>
              <a:avLst/>
              <a:gdLst>
                <a:gd name="T0" fmla="*/ 0 w 141"/>
                <a:gd name="T1" fmla="*/ 0 h 63"/>
                <a:gd name="T2" fmla="*/ 141 w 141"/>
                <a:gd name="T3" fmla="*/ 0 h 63"/>
                <a:gd name="T4" fmla="*/ 141 w 141"/>
                <a:gd name="T5" fmla="*/ 18 h 63"/>
                <a:gd name="T6" fmla="*/ 0 w 141"/>
                <a:gd name="T7" fmla="*/ 18 h 63"/>
                <a:gd name="T8" fmla="*/ 0 w 141"/>
                <a:gd name="T9" fmla="*/ 0 h 63"/>
                <a:gd name="T10" fmla="*/ 0 w 141"/>
                <a:gd name="T11" fmla="*/ 45 h 63"/>
                <a:gd name="T12" fmla="*/ 141 w 141"/>
                <a:gd name="T13" fmla="*/ 45 h 63"/>
                <a:gd name="T14" fmla="*/ 141 w 141"/>
                <a:gd name="T15" fmla="*/ 63 h 63"/>
                <a:gd name="T16" fmla="*/ 0 w 141"/>
                <a:gd name="T17" fmla="*/ 63 h 63"/>
                <a:gd name="T18" fmla="*/ 0 w 141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3">
                  <a:moveTo>
                    <a:pt x="0" y="0"/>
                  </a:moveTo>
                  <a:lnTo>
                    <a:pt x="141" y="0"/>
                  </a:lnTo>
                  <a:lnTo>
                    <a:pt x="141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1" y="45"/>
                  </a:lnTo>
                  <a:lnTo>
                    <a:pt x="141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8">
              <a:extLst>
                <a:ext uri="{FF2B5EF4-FFF2-40B4-BE49-F238E27FC236}">
                  <a16:creationId xmlns:a16="http://schemas.microsoft.com/office/drawing/2014/main" id="{87AC590D-211C-4CF1-973A-B69E6C98F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303588"/>
              <a:ext cx="63500" cy="101600"/>
            </a:xfrm>
            <a:custGeom>
              <a:avLst/>
              <a:gdLst>
                <a:gd name="T0" fmla="*/ 27 w 105"/>
                <a:gd name="T1" fmla="*/ 148 h 167"/>
                <a:gd name="T2" fmla="*/ 105 w 105"/>
                <a:gd name="T3" fmla="*/ 148 h 167"/>
                <a:gd name="T4" fmla="*/ 105 w 105"/>
                <a:gd name="T5" fmla="*/ 167 h 167"/>
                <a:gd name="T6" fmla="*/ 0 w 105"/>
                <a:gd name="T7" fmla="*/ 167 h 167"/>
                <a:gd name="T8" fmla="*/ 0 w 105"/>
                <a:gd name="T9" fmla="*/ 148 h 167"/>
                <a:gd name="T10" fmla="*/ 35 w 105"/>
                <a:gd name="T11" fmla="*/ 113 h 167"/>
                <a:gd name="T12" fmla="*/ 62 w 105"/>
                <a:gd name="T13" fmla="*/ 85 h 167"/>
                <a:gd name="T14" fmla="*/ 77 w 105"/>
                <a:gd name="T15" fmla="*/ 65 h 167"/>
                <a:gd name="T16" fmla="*/ 81 w 105"/>
                <a:gd name="T17" fmla="*/ 48 h 167"/>
                <a:gd name="T18" fmla="*/ 72 w 105"/>
                <a:gd name="T19" fmla="*/ 27 h 167"/>
                <a:gd name="T20" fmla="*/ 48 w 105"/>
                <a:gd name="T21" fmla="*/ 19 h 167"/>
                <a:gd name="T22" fmla="*/ 26 w 105"/>
                <a:gd name="T23" fmla="*/ 22 h 167"/>
                <a:gd name="T24" fmla="*/ 1 w 105"/>
                <a:gd name="T25" fmla="*/ 33 h 167"/>
                <a:gd name="T26" fmla="*/ 1 w 105"/>
                <a:gd name="T27" fmla="*/ 11 h 167"/>
                <a:gd name="T28" fmla="*/ 27 w 105"/>
                <a:gd name="T29" fmla="*/ 3 h 167"/>
                <a:gd name="T30" fmla="*/ 48 w 105"/>
                <a:gd name="T31" fmla="*/ 0 h 167"/>
                <a:gd name="T32" fmla="*/ 89 w 105"/>
                <a:gd name="T33" fmla="*/ 13 h 167"/>
                <a:gd name="T34" fmla="*/ 104 w 105"/>
                <a:gd name="T35" fmla="*/ 47 h 167"/>
                <a:gd name="T36" fmla="*/ 100 w 105"/>
                <a:gd name="T37" fmla="*/ 66 h 167"/>
                <a:gd name="T38" fmla="*/ 86 w 105"/>
                <a:gd name="T39" fmla="*/ 88 h 167"/>
                <a:gd name="T40" fmla="*/ 69 w 105"/>
                <a:gd name="T41" fmla="*/ 106 h 167"/>
                <a:gd name="T42" fmla="*/ 27 w 105"/>
                <a:gd name="T43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" h="167">
                  <a:moveTo>
                    <a:pt x="27" y="148"/>
                  </a:moveTo>
                  <a:lnTo>
                    <a:pt x="105" y="148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0" y="148"/>
                  </a:lnTo>
                  <a:cubicBezTo>
                    <a:pt x="9" y="140"/>
                    <a:pt x="20" y="128"/>
                    <a:pt x="35" y="113"/>
                  </a:cubicBezTo>
                  <a:cubicBezTo>
                    <a:pt x="49" y="99"/>
                    <a:pt x="59" y="89"/>
                    <a:pt x="62" y="85"/>
                  </a:cubicBezTo>
                  <a:cubicBezTo>
                    <a:pt x="69" y="77"/>
                    <a:pt x="74" y="70"/>
                    <a:pt x="77" y="65"/>
                  </a:cubicBezTo>
                  <a:cubicBezTo>
                    <a:pt x="80" y="59"/>
                    <a:pt x="81" y="54"/>
                    <a:pt x="81" y="48"/>
                  </a:cubicBezTo>
                  <a:cubicBezTo>
                    <a:pt x="81" y="40"/>
                    <a:pt x="78" y="33"/>
                    <a:pt x="72" y="27"/>
                  </a:cubicBezTo>
                  <a:cubicBezTo>
                    <a:pt x="66" y="22"/>
                    <a:pt x="58" y="19"/>
                    <a:pt x="48" y="19"/>
                  </a:cubicBezTo>
                  <a:cubicBezTo>
                    <a:pt x="41" y="19"/>
                    <a:pt x="34" y="20"/>
                    <a:pt x="26" y="22"/>
                  </a:cubicBezTo>
                  <a:cubicBezTo>
                    <a:pt x="19" y="25"/>
                    <a:pt x="10" y="29"/>
                    <a:pt x="1" y="33"/>
                  </a:cubicBezTo>
                  <a:lnTo>
                    <a:pt x="1" y="11"/>
                  </a:lnTo>
                  <a:cubicBezTo>
                    <a:pt x="10" y="7"/>
                    <a:pt x="19" y="5"/>
                    <a:pt x="27" y="3"/>
                  </a:cubicBezTo>
                  <a:cubicBezTo>
                    <a:pt x="34" y="1"/>
                    <a:pt x="41" y="0"/>
                    <a:pt x="48" y="0"/>
                  </a:cubicBezTo>
                  <a:cubicBezTo>
                    <a:pt x="65" y="0"/>
                    <a:pt x="78" y="4"/>
                    <a:pt x="89" y="13"/>
                  </a:cubicBezTo>
                  <a:cubicBezTo>
                    <a:pt x="99" y="21"/>
                    <a:pt x="104" y="33"/>
                    <a:pt x="104" y="47"/>
                  </a:cubicBezTo>
                  <a:cubicBezTo>
                    <a:pt x="104" y="54"/>
                    <a:pt x="102" y="60"/>
                    <a:pt x="100" y="66"/>
                  </a:cubicBezTo>
                  <a:cubicBezTo>
                    <a:pt x="97" y="72"/>
                    <a:pt x="93" y="79"/>
                    <a:pt x="86" y="88"/>
                  </a:cubicBezTo>
                  <a:cubicBezTo>
                    <a:pt x="84" y="90"/>
                    <a:pt x="78" y="96"/>
                    <a:pt x="69" y="106"/>
                  </a:cubicBezTo>
                  <a:cubicBezTo>
                    <a:pt x="59" y="116"/>
                    <a:pt x="45" y="130"/>
                    <a:pt x="27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9">
              <a:extLst>
                <a:ext uri="{FF2B5EF4-FFF2-40B4-BE49-F238E27FC236}">
                  <a16:creationId xmlns:a16="http://schemas.microsoft.com/office/drawing/2014/main" id="{B7022E1C-6B84-4B7E-AE93-F76F48504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601" y="3587751"/>
              <a:ext cx="366713" cy="211138"/>
            </a:xfrm>
            <a:custGeom>
              <a:avLst/>
              <a:gdLst>
                <a:gd name="T0" fmla="*/ 89 w 607"/>
                <a:gd name="T1" fmla="*/ 0 h 348"/>
                <a:gd name="T2" fmla="*/ 517 w 607"/>
                <a:gd name="T3" fmla="*/ 0 h 348"/>
                <a:gd name="T4" fmla="*/ 607 w 607"/>
                <a:gd name="T5" fmla="*/ 89 h 348"/>
                <a:gd name="T6" fmla="*/ 607 w 607"/>
                <a:gd name="T7" fmla="*/ 259 h 348"/>
                <a:gd name="T8" fmla="*/ 517 w 607"/>
                <a:gd name="T9" fmla="*/ 348 h 348"/>
                <a:gd name="T10" fmla="*/ 89 w 607"/>
                <a:gd name="T11" fmla="*/ 348 h 348"/>
                <a:gd name="T12" fmla="*/ 0 w 607"/>
                <a:gd name="T13" fmla="*/ 259 h 348"/>
                <a:gd name="T14" fmla="*/ 0 w 607"/>
                <a:gd name="T15" fmla="*/ 89 h 348"/>
                <a:gd name="T16" fmla="*/ 89 w 607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7" h="348">
                  <a:moveTo>
                    <a:pt x="89" y="0"/>
                  </a:moveTo>
                  <a:lnTo>
                    <a:pt x="517" y="0"/>
                  </a:lnTo>
                  <a:cubicBezTo>
                    <a:pt x="567" y="0"/>
                    <a:pt x="607" y="40"/>
                    <a:pt x="607" y="89"/>
                  </a:cubicBezTo>
                  <a:lnTo>
                    <a:pt x="607" y="259"/>
                  </a:lnTo>
                  <a:cubicBezTo>
                    <a:pt x="607" y="308"/>
                    <a:pt x="567" y="348"/>
                    <a:pt x="517" y="348"/>
                  </a:cubicBezTo>
                  <a:lnTo>
                    <a:pt x="89" y="348"/>
                  </a:lnTo>
                  <a:cubicBezTo>
                    <a:pt x="39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39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0">
              <a:extLst>
                <a:ext uri="{FF2B5EF4-FFF2-40B4-BE49-F238E27FC236}">
                  <a16:creationId xmlns:a16="http://schemas.microsoft.com/office/drawing/2014/main" id="{13375CC1-DDF6-4B2C-B535-DBD83580C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638551"/>
              <a:ext cx="46038" cy="95250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7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1">
              <a:extLst>
                <a:ext uri="{FF2B5EF4-FFF2-40B4-BE49-F238E27FC236}">
                  <a16:creationId xmlns:a16="http://schemas.microsoft.com/office/drawing/2014/main" id="{3B1D84DC-5A88-4FF8-8EB4-4A01E773B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1" y="3671888"/>
              <a:ext cx="85725" cy="38100"/>
            </a:xfrm>
            <a:custGeom>
              <a:avLst/>
              <a:gdLst>
                <a:gd name="T0" fmla="*/ 0 w 141"/>
                <a:gd name="T1" fmla="*/ 0 h 63"/>
                <a:gd name="T2" fmla="*/ 141 w 141"/>
                <a:gd name="T3" fmla="*/ 0 h 63"/>
                <a:gd name="T4" fmla="*/ 141 w 141"/>
                <a:gd name="T5" fmla="*/ 18 h 63"/>
                <a:gd name="T6" fmla="*/ 0 w 141"/>
                <a:gd name="T7" fmla="*/ 18 h 63"/>
                <a:gd name="T8" fmla="*/ 0 w 141"/>
                <a:gd name="T9" fmla="*/ 0 h 63"/>
                <a:gd name="T10" fmla="*/ 0 w 141"/>
                <a:gd name="T11" fmla="*/ 45 h 63"/>
                <a:gd name="T12" fmla="*/ 141 w 141"/>
                <a:gd name="T13" fmla="*/ 45 h 63"/>
                <a:gd name="T14" fmla="*/ 141 w 141"/>
                <a:gd name="T15" fmla="*/ 63 h 63"/>
                <a:gd name="T16" fmla="*/ 0 w 141"/>
                <a:gd name="T17" fmla="*/ 63 h 63"/>
                <a:gd name="T18" fmla="*/ 0 w 141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63">
                  <a:moveTo>
                    <a:pt x="0" y="0"/>
                  </a:moveTo>
                  <a:lnTo>
                    <a:pt x="141" y="0"/>
                  </a:lnTo>
                  <a:lnTo>
                    <a:pt x="141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1" y="45"/>
                  </a:lnTo>
                  <a:lnTo>
                    <a:pt x="141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2">
              <a:extLst>
                <a:ext uri="{FF2B5EF4-FFF2-40B4-BE49-F238E27FC236}">
                  <a16:creationId xmlns:a16="http://schemas.microsoft.com/office/drawing/2014/main" id="{44F1B8A1-AC8D-4345-B63B-3E53606EC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38" y="3632201"/>
              <a:ext cx="65088" cy="103188"/>
            </a:xfrm>
            <a:custGeom>
              <a:avLst/>
              <a:gdLst>
                <a:gd name="T0" fmla="*/ 74 w 108"/>
                <a:gd name="T1" fmla="*/ 79 h 170"/>
                <a:gd name="T2" fmla="*/ 99 w 108"/>
                <a:gd name="T3" fmla="*/ 93 h 170"/>
                <a:gd name="T4" fmla="*/ 108 w 108"/>
                <a:gd name="T5" fmla="*/ 119 h 170"/>
                <a:gd name="T6" fmla="*/ 91 w 108"/>
                <a:gd name="T7" fmla="*/ 157 h 170"/>
                <a:gd name="T8" fmla="*/ 44 w 108"/>
                <a:gd name="T9" fmla="*/ 170 h 170"/>
                <a:gd name="T10" fmla="*/ 22 w 108"/>
                <a:gd name="T11" fmla="*/ 168 h 170"/>
                <a:gd name="T12" fmla="*/ 0 w 108"/>
                <a:gd name="T13" fmla="*/ 162 h 170"/>
                <a:gd name="T14" fmla="*/ 0 w 108"/>
                <a:gd name="T15" fmla="*/ 141 h 170"/>
                <a:gd name="T16" fmla="*/ 20 w 108"/>
                <a:gd name="T17" fmla="*/ 149 h 170"/>
                <a:gd name="T18" fmla="*/ 43 w 108"/>
                <a:gd name="T19" fmla="*/ 152 h 170"/>
                <a:gd name="T20" fmla="*/ 75 w 108"/>
                <a:gd name="T21" fmla="*/ 143 h 170"/>
                <a:gd name="T22" fmla="*/ 86 w 108"/>
                <a:gd name="T23" fmla="*/ 119 h 170"/>
                <a:gd name="T24" fmla="*/ 75 w 108"/>
                <a:gd name="T25" fmla="*/ 97 h 170"/>
                <a:gd name="T26" fmla="*/ 47 w 108"/>
                <a:gd name="T27" fmla="*/ 88 h 170"/>
                <a:gd name="T28" fmla="*/ 28 w 108"/>
                <a:gd name="T29" fmla="*/ 88 h 170"/>
                <a:gd name="T30" fmla="*/ 28 w 108"/>
                <a:gd name="T31" fmla="*/ 70 h 170"/>
                <a:gd name="T32" fmla="*/ 48 w 108"/>
                <a:gd name="T33" fmla="*/ 70 h 170"/>
                <a:gd name="T34" fmla="*/ 73 w 108"/>
                <a:gd name="T35" fmla="*/ 64 h 170"/>
                <a:gd name="T36" fmla="*/ 82 w 108"/>
                <a:gd name="T37" fmla="*/ 45 h 170"/>
                <a:gd name="T38" fmla="*/ 73 w 108"/>
                <a:gd name="T39" fmla="*/ 26 h 170"/>
                <a:gd name="T40" fmla="*/ 47 w 108"/>
                <a:gd name="T41" fmla="*/ 19 h 170"/>
                <a:gd name="T42" fmla="*/ 28 w 108"/>
                <a:gd name="T43" fmla="*/ 21 h 170"/>
                <a:gd name="T44" fmla="*/ 5 w 108"/>
                <a:gd name="T45" fmla="*/ 27 h 170"/>
                <a:gd name="T46" fmla="*/ 5 w 108"/>
                <a:gd name="T47" fmla="*/ 7 h 170"/>
                <a:gd name="T48" fmla="*/ 28 w 108"/>
                <a:gd name="T49" fmla="*/ 2 h 170"/>
                <a:gd name="T50" fmla="*/ 49 w 108"/>
                <a:gd name="T51" fmla="*/ 0 h 170"/>
                <a:gd name="T52" fmla="*/ 89 w 108"/>
                <a:gd name="T53" fmla="*/ 12 h 170"/>
                <a:gd name="T54" fmla="*/ 104 w 108"/>
                <a:gd name="T55" fmla="*/ 43 h 170"/>
                <a:gd name="T56" fmla="*/ 96 w 108"/>
                <a:gd name="T57" fmla="*/ 66 h 170"/>
                <a:gd name="T58" fmla="*/ 74 w 108"/>
                <a:gd name="T59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8" h="170">
                  <a:moveTo>
                    <a:pt x="74" y="79"/>
                  </a:moveTo>
                  <a:cubicBezTo>
                    <a:pt x="84" y="81"/>
                    <a:pt x="93" y="86"/>
                    <a:pt x="99" y="93"/>
                  </a:cubicBezTo>
                  <a:cubicBezTo>
                    <a:pt x="105" y="100"/>
                    <a:pt x="108" y="109"/>
                    <a:pt x="108" y="119"/>
                  </a:cubicBezTo>
                  <a:cubicBezTo>
                    <a:pt x="108" y="136"/>
                    <a:pt x="102" y="148"/>
                    <a:pt x="91" y="157"/>
                  </a:cubicBezTo>
                  <a:cubicBezTo>
                    <a:pt x="80" y="166"/>
                    <a:pt x="64" y="170"/>
                    <a:pt x="44" y="170"/>
                  </a:cubicBezTo>
                  <a:cubicBezTo>
                    <a:pt x="37" y="170"/>
                    <a:pt x="30" y="170"/>
                    <a:pt x="22" y="168"/>
                  </a:cubicBezTo>
                  <a:cubicBezTo>
                    <a:pt x="15" y="167"/>
                    <a:pt x="7" y="165"/>
                    <a:pt x="0" y="162"/>
                  </a:cubicBezTo>
                  <a:lnTo>
                    <a:pt x="0" y="141"/>
                  </a:lnTo>
                  <a:cubicBezTo>
                    <a:pt x="6" y="144"/>
                    <a:pt x="13" y="147"/>
                    <a:pt x="20" y="149"/>
                  </a:cubicBezTo>
                  <a:cubicBezTo>
                    <a:pt x="27" y="151"/>
                    <a:pt x="35" y="152"/>
                    <a:pt x="43" y="152"/>
                  </a:cubicBezTo>
                  <a:cubicBezTo>
                    <a:pt x="57" y="152"/>
                    <a:pt x="67" y="149"/>
                    <a:pt x="75" y="143"/>
                  </a:cubicBezTo>
                  <a:cubicBezTo>
                    <a:pt x="82" y="138"/>
                    <a:pt x="86" y="130"/>
                    <a:pt x="86" y="119"/>
                  </a:cubicBezTo>
                  <a:cubicBezTo>
                    <a:pt x="86" y="110"/>
                    <a:pt x="82" y="102"/>
                    <a:pt x="75" y="97"/>
                  </a:cubicBezTo>
                  <a:cubicBezTo>
                    <a:pt x="69" y="91"/>
                    <a:pt x="59" y="88"/>
                    <a:pt x="47" y="88"/>
                  </a:cubicBezTo>
                  <a:lnTo>
                    <a:pt x="28" y="88"/>
                  </a:lnTo>
                  <a:lnTo>
                    <a:pt x="28" y="70"/>
                  </a:lnTo>
                  <a:lnTo>
                    <a:pt x="48" y="70"/>
                  </a:lnTo>
                  <a:cubicBezTo>
                    <a:pt x="59" y="70"/>
                    <a:pt x="67" y="68"/>
                    <a:pt x="73" y="64"/>
                  </a:cubicBezTo>
                  <a:cubicBezTo>
                    <a:pt x="79" y="59"/>
                    <a:pt x="82" y="53"/>
                    <a:pt x="82" y="45"/>
                  </a:cubicBezTo>
                  <a:cubicBezTo>
                    <a:pt x="82" y="36"/>
                    <a:pt x="79" y="30"/>
                    <a:pt x="73" y="26"/>
                  </a:cubicBezTo>
                  <a:cubicBezTo>
                    <a:pt x="67" y="21"/>
                    <a:pt x="58" y="19"/>
                    <a:pt x="47" y="19"/>
                  </a:cubicBezTo>
                  <a:cubicBezTo>
                    <a:pt x="41" y="19"/>
                    <a:pt x="35" y="19"/>
                    <a:pt x="28" y="21"/>
                  </a:cubicBezTo>
                  <a:cubicBezTo>
                    <a:pt x="21" y="22"/>
                    <a:pt x="13" y="24"/>
                    <a:pt x="5" y="27"/>
                  </a:cubicBezTo>
                  <a:lnTo>
                    <a:pt x="5" y="7"/>
                  </a:lnTo>
                  <a:cubicBezTo>
                    <a:pt x="13" y="5"/>
                    <a:pt x="21" y="3"/>
                    <a:pt x="28" y="2"/>
                  </a:cubicBezTo>
                  <a:cubicBezTo>
                    <a:pt x="36" y="1"/>
                    <a:pt x="43" y="0"/>
                    <a:pt x="49" y="0"/>
                  </a:cubicBezTo>
                  <a:cubicBezTo>
                    <a:pt x="66" y="0"/>
                    <a:pt x="79" y="4"/>
                    <a:pt x="89" y="12"/>
                  </a:cubicBezTo>
                  <a:cubicBezTo>
                    <a:pt x="99" y="19"/>
                    <a:pt x="104" y="29"/>
                    <a:pt x="104" y="43"/>
                  </a:cubicBezTo>
                  <a:cubicBezTo>
                    <a:pt x="104" y="52"/>
                    <a:pt x="101" y="59"/>
                    <a:pt x="96" y="66"/>
                  </a:cubicBezTo>
                  <a:cubicBezTo>
                    <a:pt x="91" y="72"/>
                    <a:pt x="83" y="76"/>
                    <a:pt x="74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33">
              <a:extLst>
                <a:ext uri="{FF2B5EF4-FFF2-40B4-BE49-F238E27FC236}">
                  <a16:creationId xmlns:a16="http://schemas.microsoft.com/office/drawing/2014/main" id="{BB750F07-96B4-4CD5-8E1F-0461CDEA97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78576" y="2781301"/>
              <a:ext cx="0" cy="1135063"/>
            </a:xfrm>
            <a:prstGeom prst="line">
              <a:avLst/>
            </a:prstGeom>
            <a:noFill/>
            <a:ln w="12700" cap="flat">
              <a:solidFill>
                <a:srgbClr val="1010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5">
              <a:extLst>
                <a:ext uri="{FF2B5EF4-FFF2-40B4-BE49-F238E27FC236}">
                  <a16:creationId xmlns:a16="http://schemas.microsoft.com/office/drawing/2014/main" id="{FC245C96-92F9-4238-B30E-99FE4702B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6901" y="3309938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3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3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6">
              <a:extLst>
                <a:ext uri="{FF2B5EF4-FFF2-40B4-BE49-F238E27FC236}">
                  <a16:creationId xmlns:a16="http://schemas.microsoft.com/office/drawing/2014/main" id="{A77C6BC2-92F0-4F63-98F9-4F6FE497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2788" y="3348038"/>
              <a:ext cx="38100" cy="63500"/>
            </a:xfrm>
            <a:custGeom>
              <a:avLst/>
              <a:gdLst>
                <a:gd name="T0" fmla="*/ 2 w 64"/>
                <a:gd name="T1" fmla="*/ 94 h 106"/>
                <a:gd name="T2" fmla="*/ 26 w 64"/>
                <a:gd name="T3" fmla="*/ 94 h 106"/>
                <a:gd name="T4" fmla="*/ 26 w 64"/>
                <a:gd name="T5" fmla="*/ 13 h 106"/>
                <a:gd name="T6" fmla="*/ 0 w 64"/>
                <a:gd name="T7" fmla="*/ 18 h 106"/>
                <a:gd name="T8" fmla="*/ 0 w 64"/>
                <a:gd name="T9" fmla="*/ 5 h 106"/>
                <a:gd name="T10" fmla="*/ 26 w 64"/>
                <a:gd name="T11" fmla="*/ 0 h 106"/>
                <a:gd name="T12" fmla="*/ 40 w 64"/>
                <a:gd name="T13" fmla="*/ 0 h 106"/>
                <a:gd name="T14" fmla="*/ 40 w 64"/>
                <a:gd name="T15" fmla="*/ 94 h 106"/>
                <a:gd name="T16" fmla="*/ 64 w 64"/>
                <a:gd name="T17" fmla="*/ 94 h 106"/>
                <a:gd name="T18" fmla="*/ 64 w 64"/>
                <a:gd name="T19" fmla="*/ 106 h 106"/>
                <a:gd name="T20" fmla="*/ 2 w 64"/>
                <a:gd name="T21" fmla="*/ 106 h 106"/>
                <a:gd name="T22" fmla="*/ 2 w 64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4" y="94"/>
                  </a:lnTo>
                  <a:lnTo>
                    <a:pt x="64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7">
              <a:extLst>
                <a:ext uri="{FF2B5EF4-FFF2-40B4-BE49-F238E27FC236}">
                  <a16:creationId xmlns:a16="http://schemas.microsoft.com/office/drawing/2014/main" id="{B8DA8549-2566-4AE2-9BA2-ADD176119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588" y="3282951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2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2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2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2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8">
              <a:extLst>
                <a:ext uri="{FF2B5EF4-FFF2-40B4-BE49-F238E27FC236}">
                  <a16:creationId xmlns:a16="http://schemas.microsoft.com/office/drawing/2014/main" id="{67FF8089-8483-4A84-B017-0B31134FC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1851" y="3309938"/>
              <a:ext cx="71438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9">
              <a:extLst>
                <a:ext uri="{FF2B5EF4-FFF2-40B4-BE49-F238E27FC236}">
                  <a16:creationId xmlns:a16="http://schemas.microsoft.com/office/drawing/2014/main" id="{22F66207-E7AB-4457-9D40-461727F2A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01" y="3346451"/>
              <a:ext cx="41275" cy="65088"/>
            </a:xfrm>
            <a:custGeom>
              <a:avLst/>
              <a:gdLst>
                <a:gd name="T0" fmla="*/ 17 w 67"/>
                <a:gd name="T1" fmla="*/ 96 h 108"/>
                <a:gd name="T2" fmla="*/ 67 w 67"/>
                <a:gd name="T3" fmla="*/ 96 h 108"/>
                <a:gd name="T4" fmla="*/ 67 w 67"/>
                <a:gd name="T5" fmla="*/ 108 h 108"/>
                <a:gd name="T6" fmla="*/ 0 w 67"/>
                <a:gd name="T7" fmla="*/ 108 h 108"/>
                <a:gd name="T8" fmla="*/ 0 w 67"/>
                <a:gd name="T9" fmla="*/ 96 h 108"/>
                <a:gd name="T10" fmla="*/ 22 w 67"/>
                <a:gd name="T11" fmla="*/ 73 h 108"/>
                <a:gd name="T12" fmla="*/ 40 w 67"/>
                <a:gd name="T13" fmla="*/ 55 h 108"/>
                <a:gd name="T14" fmla="*/ 49 w 67"/>
                <a:gd name="T15" fmla="*/ 42 h 108"/>
                <a:gd name="T16" fmla="*/ 52 w 67"/>
                <a:gd name="T17" fmla="*/ 31 h 108"/>
                <a:gd name="T18" fmla="*/ 46 w 67"/>
                <a:gd name="T19" fmla="*/ 17 h 108"/>
                <a:gd name="T20" fmla="*/ 31 w 67"/>
                <a:gd name="T21" fmla="*/ 12 h 108"/>
                <a:gd name="T22" fmla="*/ 16 w 67"/>
                <a:gd name="T23" fmla="*/ 14 h 108"/>
                <a:gd name="T24" fmla="*/ 0 w 67"/>
                <a:gd name="T25" fmla="*/ 21 h 108"/>
                <a:gd name="T26" fmla="*/ 0 w 67"/>
                <a:gd name="T27" fmla="*/ 7 h 108"/>
                <a:gd name="T28" fmla="*/ 17 w 67"/>
                <a:gd name="T29" fmla="*/ 2 h 108"/>
                <a:gd name="T30" fmla="*/ 30 w 67"/>
                <a:gd name="T31" fmla="*/ 0 h 108"/>
                <a:gd name="T32" fmla="*/ 57 w 67"/>
                <a:gd name="T33" fmla="*/ 8 h 108"/>
                <a:gd name="T34" fmla="*/ 67 w 67"/>
                <a:gd name="T35" fmla="*/ 30 h 108"/>
                <a:gd name="T36" fmla="*/ 64 w 67"/>
                <a:gd name="T37" fmla="*/ 43 h 108"/>
                <a:gd name="T38" fmla="*/ 55 w 67"/>
                <a:gd name="T39" fmla="*/ 57 h 108"/>
                <a:gd name="T40" fmla="*/ 44 w 67"/>
                <a:gd name="T41" fmla="*/ 69 h 108"/>
                <a:gd name="T42" fmla="*/ 17 w 67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108">
                  <a:moveTo>
                    <a:pt x="17" y="96"/>
                  </a:moveTo>
                  <a:lnTo>
                    <a:pt x="67" y="96"/>
                  </a:lnTo>
                  <a:lnTo>
                    <a:pt x="67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1"/>
                    <a:pt x="13" y="83"/>
                    <a:pt x="22" y="73"/>
                  </a:cubicBezTo>
                  <a:cubicBezTo>
                    <a:pt x="31" y="64"/>
                    <a:pt x="37" y="58"/>
                    <a:pt x="40" y="55"/>
                  </a:cubicBezTo>
                  <a:cubicBezTo>
                    <a:pt x="44" y="50"/>
                    <a:pt x="48" y="45"/>
                    <a:pt x="49" y="42"/>
                  </a:cubicBezTo>
                  <a:cubicBezTo>
                    <a:pt x="51" y="38"/>
                    <a:pt x="52" y="35"/>
                    <a:pt x="52" y="31"/>
                  </a:cubicBezTo>
                  <a:cubicBezTo>
                    <a:pt x="52" y="26"/>
                    <a:pt x="50" y="21"/>
                    <a:pt x="46" y="17"/>
                  </a:cubicBezTo>
                  <a:cubicBezTo>
                    <a:pt x="42" y="14"/>
                    <a:pt x="37" y="12"/>
                    <a:pt x="31" y="12"/>
                  </a:cubicBezTo>
                  <a:cubicBezTo>
                    <a:pt x="26" y="12"/>
                    <a:pt x="21" y="13"/>
                    <a:pt x="16" y="14"/>
                  </a:cubicBezTo>
                  <a:cubicBezTo>
                    <a:pt x="11" y="16"/>
                    <a:pt x="6" y="18"/>
                    <a:pt x="0" y="21"/>
                  </a:cubicBezTo>
                  <a:lnTo>
                    <a:pt x="0" y="7"/>
                  </a:lnTo>
                  <a:cubicBezTo>
                    <a:pt x="6" y="5"/>
                    <a:pt x="12" y="3"/>
                    <a:pt x="17" y="2"/>
                  </a:cubicBezTo>
                  <a:cubicBezTo>
                    <a:pt x="22" y="0"/>
                    <a:pt x="26" y="0"/>
                    <a:pt x="30" y="0"/>
                  </a:cubicBezTo>
                  <a:cubicBezTo>
                    <a:pt x="42" y="0"/>
                    <a:pt x="50" y="3"/>
                    <a:pt x="57" y="8"/>
                  </a:cubicBezTo>
                  <a:cubicBezTo>
                    <a:pt x="63" y="14"/>
                    <a:pt x="67" y="21"/>
                    <a:pt x="67" y="30"/>
                  </a:cubicBezTo>
                  <a:cubicBezTo>
                    <a:pt x="67" y="35"/>
                    <a:pt x="66" y="39"/>
                    <a:pt x="64" y="43"/>
                  </a:cubicBezTo>
                  <a:cubicBezTo>
                    <a:pt x="63" y="47"/>
                    <a:pt x="60" y="51"/>
                    <a:pt x="55" y="57"/>
                  </a:cubicBezTo>
                  <a:cubicBezTo>
                    <a:pt x="54" y="58"/>
                    <a:pt x="50" y="62"/>
                    <a:pt x="44" y="69"/>
                  </a:cubicBezTo>
                  <a:cubicBezTo>
                    <a:pt x="38" y="75"/>
                    <a:pt x="29" y="84"/>
                    <a:pt x="17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60">
              <a:extLst>
                <a:ext uri="{FF2B5EF4-FFF2-40B4-BE49-F238E27FC236}">
                  <a16:creationId xmlns:a16="http://schemas.microsoft.com/office/drawing/2014/main" id="{BCCEB229-843A-4635-921E-84DBDC0C5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2351" y="3298826"/>
              <a:ext cx="84138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2 w 141"/>
                <a:gd name="T13" fmla="*/ 141 h 141"/>
                <a:gd name="T14" fmla="*/ 62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2 w 141"/>
                <a:gd name="T21" fmla="*/ 61 h 141"/>
                <a:gd name="T22" fmla="*/ 62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2" y="141"/>
                  </a:lnTo>
                  <a:lnTo>
                    <a:pt x="62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61">
              <a:extLst>
                <a:ext uri="{FF2B5EF4-FFF2-40B4-BE49-F238E27FC236}">
                  <a16:creationId xmlns:a16="http://schemas.microsoft.com/office/drawing/2014/main" id="{D3BD4DED-633C-4A37-BEDD-21D853268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988" y="3309938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1 w 165"/>
                <a:gd name="T7" fmla="*/ 0 h 123"/>
                <a:gd name="T8" fmla="*/ 94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3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3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62">
              <a:extLst>
                <a:ext uri="{FF2B5EF4-FFF2-40B4-BE49-F238E27FC236}">
                  <a16:creationId xmlns:a16="http://schemas.microsoft.com/office/drawing/2014/main" id="{5217FEFC-F037-4748-847C-B7FDDB40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2701" y="3346451"/>
              <a:ext cx="41275" cy="65088"/>
            </a:xfrm>
            <a:custGeom>
              <a:avLst/>
              <a:gdLst>
                <a:gd name="T0" fmla="*/ 18 w 68"/>
                <a:gd name="T1" fmla="*/ 96 h 108"/>
                <a:gd name="T2" fmla="*/ 68 w 68"/>
                <a:gd name="T3" fmla="*/ 96 h 108"/>
                <a:gd name="T4" fmla="*/ 68 w 68"/>
                <a:gd name="T5" fmla="*/ 108 h 108"/>
                <a:gd name="T6" fmla="*/ 0 w 68"/>
                <a:gd name="T7" fmla="*/ 108 h 108"/>
                <a:gd name="T8" fmla="*/ 0 w 68"/>
                <a:gd name="T9" fmla="*/ 96 h 108"/>
                <a:gd name="T10" fmla="*/ 23 w 68"/>
                <a:gd name="T11" fmla="*/ 73 h 108"/>
                <a:gd name="T12" fmla="*/ 40 w 68"/>
                <a:gd name="T13" fmla="*/ 55 h 108"/>
                <a:gd name="T14" fmla="*/ 50 w 68"/>
                <a:gd name="T15" fmla="*/ 42 h 108"/>
                <a:gd name="T16" fmla="*/ 53 w 68"/>
                <a:gd name="T17" fmla="*/ 31 h 108"/>
                <a:gd name="T18" fmla="*/ 47 w 68"/>
                <a:gd name="T19" fmla="*/ 17 h 108"/>
                <a:gd name="T20" fmla="*/ 31 w 68"/>
                <a:gd name="T21" fmla="*/ 12 h 108"/>
                <a:gd name="T22" fmla="*/ 17 w 68"/>
                <a:gd name="T23" fmla="*/ 14 h 108"/>
                <a:gd name="T24" fmla="*/ 1 w 68"/>
                <a:gd name="T25" fmla="*/ 21 h 108"/>
                <a:gd name="T26" fmla="*/ 1 w 68"/>
                <a:gd name="T27" fmla="*/ 7 h 108"/>
                <a:gd name="T28" fmla="*/ 17 w 68"/>
                <a:gd name="T29" fmla="*/ 2 h 108"/>
                <a:gd name="T30" fmla="*/ 31 w 68"/>
                <a:gd name="T31" fmla="*/ 0 h 108"/>
                <a:gd name="T32" fmla="*/ 58 w 68"/>
                <a:gd name="T33" fmla="*/ 8 h 108"/>
                <a:gd name="T34" fmla="*/ 67 w 68"/>
                <a:gd name="T35" fmla="*/ 30 h 108"/>
                <a:gd name="T36" fmla="*/ 65 w 68"/>
                <a:gd name="T37" fmla="*/ 43 h 108"/>
                <a:gd name="T38" fmla="*/ 56 w 68"/>
                <a:gd name="T39" fmla="*/ 57 h 108"/>
                <a:gd name="T40" fmla="*/ 45 w 68"/>
                <a:gd name="T41" fmla="*/ 69 h 108"/>
                <a:gd name="T42" fmla="*/ 18 w 68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8">
                  <a:moveTo>
                    <a:pt x="18" y="96"/>
                  </a:moveTo>
                  <a:lnTo>
                    <a:pt x="68" y="96"/>
                  </a:lnTo>
                  <a:lnTo>
                    <a:pt x="68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6" y="91"/>
                    <a:pt x="13" y="83"/>
                    <a:pt x="23" y="73"/>
                  </a:cubicBezTo>
                  <a:cubicBezTo>
                    <a:pt x="32" y="64"/>
                    <a:pt x="38" y="58"/>
                    <a:pt x="40" y="55"/>
                  </a:cubicBezTo>
                  <a:cubicBezTo>
                    <a:pt x="45" y="50"/>
                    <a:pt x="48" y="45"/>
                    <a:pt x="50" y="42"/>
                  </a:cubicBezTo>
                  <a:cubicBezTo>
                    <a:pt x="52" y="38"/>
                    <a:pt x="53" y="35"/>
                    <a:pt x="53" y="31"/>
                  </a:cubicBezTo>
                  <a:cubicBezTo>
                    <a:pt x="53" y="26"/>
                    <a:pt x="51" y="21"/>
                    <a:pt x="47" y="17"/>
                  </a:cubicBezTo>
                  <a:cubicBezTo>
                    <a:pt x="43" y="14"/>
                    <a:pt x="38" y="12"/>
                    <a:pt x="31" y="12"/>
                  </a:cubicBezTo>
                  <a:cubicBezTo>
                    <a:pt x="27" y="12"/>
                    <a:pt x="22" y="13"/>
                    <a:pt x="17" y="14"/>
                  </a:cubicBezTo>
                  <a:cubicBezTo>
                    <a:pt x="12" y="16"/>
                    <a:pt x="7" y="18"/>
                    <a:pt x="1" y="21"/>
                  </a:cubicBezTo>
                  <a:lnTo>
                    <a:pt x="1" y="7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2" y="0"/>
                    <a:pt x="27" y="0"/>
                    <a:pt x="31" y="0"/>
                  </a:cubicBezTo>
                  <a:cubicBezTo>
                    <a:pt x="42" y="0"/>
                    <a:pt x="51" y="3"/>
                    <a:pt x="58" y="8"/>
                  </a:cubicBezTo>
                  <a:cubicBezTo>
                    <a:pt x="64" y="14"/>
                    <a:pt x="67" y="21"/>
                    <a:pt x="67" y="30"/>
                  </a:cubicBezTo>
                  <a:cubicBezTo>
                    <a:pt x="67" y="35"/>
                    <a:pt x="67" y="39"/>
                    <a:pt x="65" y="43"/>
                  </a:cubicBezTo>
                  <a:cubicBezTo>
                    <a:pt x="63" y="47"/>
                    <a:pt x="60" y="51"/>
                    <a:pt x="56" y="57"/>
                  </a:cubicBezTo>
                  <a:cubicBezTo>
                    <a:pt x="55" y="58"/>
                    <a:pt x="51" y="62"/>
                    <a:pt x="45" y="69"/>
                  </a:cubicBezTo>
                  <a:cubicBezTo>
                    <a:pt x="38" y="75"/>
                    <a:pt x="29" y="84"/>
                    <a:pt x="18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63">
              <a:extLst>
                <a:ext uri="{FF2B5EF4-FFF2-40B4-BE49-F238E27FC236}">
                  <a16:creationId xmlns:a16="http://schemas.microsoft.com/office/drawing/2014/main" id="{ED3E88C6-D9C4-448E-A170-8B61C03A0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76" y="3282951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2 h 103"/>
                <a:gd name="T10" fmla="*/ 56 w 99"/>
                <a:gd name="T11" fmla="*/ 103 h 103"/>
                <a:gd name="T12" fmla="*/ 44 w 99"/>
                <a:gd name="T13" fmla="*/ 103 h 103"/>
                <a:gd name="T14" fmla="*/ 44 w 99"/>
                <a:gd name="T15" fmla="*/ 62 h 103"/>
                <a:gd name="T16" fmla="*/ 7 w 99"/>
                <a:gd name="T17" fmla="*/ 84 h 103"/>
                <a:gd name="T18" fmla="*/ 0 w 99"/>
                <a:gd name="T19" fmla="*/ 73 h 103"/>
                <a:gd name="T20" fmla="*/ 40 w 99"/>
                <a:gd name="T21" fmla="*/ 52 h 103"/>
                <a:gd name="T22" fmla="*/ 0 w 99"/>
                <a:gd name="T23" fmla="*/ 30 h 103"/>
                <a:gd name="T24" fmla="*/ 7 w 99"/>
                <a:gd name="T25" fmla="*/ 19 h 103"/>
                <a:gd name="T26" fmla="*/ 44 w 99"/>
                <a:gd name="T27" fmla="*/ 42 h 103"/>
                <a:gd name="T28" fmla="*/ 44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2"/>
                  </a:lnTo>
                  <a:lnTo>
                    <a:pt x="56" y="103"/>
                  </a:lnTo>
                  <a:lnTo>
                    <a:pt x="44" y="103"/>
                  </a:lnTo>
                  <a:lnTo>
                    <a:pt x="44" y="62"/>
                  </a:lnTo>
                  <a:lnTo>
                    <a:pt x="7" y="84"/>
                  </a:lnTo>
                  <a:lnTo>
                    <a:pt x="0" y="73"/>
                  </a:lnTo>
                  <a:lnTo>
                    <a:pt x="40" y="52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44" y="42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64">
              <a:extLst>
                <a:ext uri="{FF2B5EF4-FFF2-40B4-BE49-F238E27FC236}">
                  <a16:creationId xmlns:a16="http://schemas.microsoft.com/office/drawing/2014/main" id="{BA5080A7-4B1B-4E26-8293-DF4F631F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4938" y="3309938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7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5">
              <a:extLst>
                <a:ext uri="{FF2B5EF4-FFF2-40B4-BE49-F238E27FC236}">
                  <a16:creationId xmlns:a16="http://schemas.microsoft.com/office/drawing/2014/main" id="{16AFBAD7-64BB-45E8-93DE-AD5B799A1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3346451"/>
              <a:ext cx="42863" cy="66675"/>
            </a:xfrm>
            <a:custGeom>
              <a:avLst/>
              <a:gdLst>
                <a:gd name="T0" fmla="*/ 49 w 71"/>
                <a:gd name="T1" fmla="*/ 51 h 110"/>
                <a:gd name="T2" fmla="*/ 65 w 71"/>
                <a:gd name="T3" fmla="*/ 60 h 110"/>
                <a:gd name="T4" fmla="*/ 71 w 71"/>
                <a:gd name="T5" fmla="*/ 77 h 110"/>
                <a:gd name="T6" fmla="*/ 60 w 71"/>
                <a:gd name="T7" fmla="*/ 102 h 110"/>
                <a:gd name="T8" fmla="*/ 29 w 71"/>
                <a:gd name="T9" fmla="*/ 110 h 110"/>
                <a:gd name="T10" fmla="*/ 15 w 71"/>
                <a:gd name="T11" fmla="*/ 109 h 110"/>
                <a:gd name="T12" fmla="*/ 0 w 71"/>
                <a:gd name="T13" fmla="*/ 105 h 110"/>
                <a:gd name="T14" fmla="*/ 0 w 71"/>
                <a:gd name="T15" fmla="*/ 91 h 110"/>
                <a:gd name="T16" fmla="*/ 14 w 71"/>
                <a:gd name="T17" fmla="*/ 97 h 110"/>
                <a:gd name="T18" fmla="*/ 28 w 71"/>
                <a:gd name="T19" fmla="*/ 98 h 110"/>
                <a:gd name="T20" fmla="*/ 49 w 71"/>
                <a:gd name="T21" fmla="*/ 93 h 110"/>
                <a:gd name="T22" fmla="*/ 56 w 71"/>
                <a:gd name="T23" fmla="*/ 77 h 110"/>
                <a:gd name="T24" fmla="*/ 50 w 71"/>
                <a:gd name="T25" fmla="*/ 63 h 110"/>
                <a:gd name="T26" fmla="*/ 31 w 71"/>
                <a:gd name="T27" fmla="*/ 57 h 110"/>
                <a:gd name="T28" fmla="*/ 19 w 71"/>
                <a:gd name="T29" fmla="*/ 57 h 110"/>
                <a:gd name="T30" fmla="*/ 19 w 71"/>
                <a:gd name="T31" fmla="*/ 45 h 110"/>
                <a:gd name="T32" fmla="*/ 32 w 71"/>
                <a:gd name="T33" fmla="*/ 45 h 110"/>
                <a:gd name="T34" fmla="*/ 48 w 71"/>
                <a:gd name="T35" fmla="*/ 41 h 110"/>
                <a:gd name="T36" fmla="*/ 54 w 71"/>
                <a:gd name="T37" fmla="*/ 29 h 110"/>
                <a:gd name="T38" fmla="*/ 48 w 71"/>
                <a:gd name="T39" fmla="*/ 16 h 110"/>
                <a:gd name="T40" fmla="*/ 31 w 71"/>
                <a:gd name="T41" fmla="*/ 12 h 110"/>
                <a:gd name="T42" fmla="*/ 19 w 71"/>
                <a:gd name="T43" fmla="*/ 13 h 110"/>
                <a:gd name="T44" fmla="*/ 4 w 71"/>
                <a:gd name="T45" fmla="*/ 17 h 110"/>
                <a:gd name="T46" fmla="*/ 4 w 71"/>
                <a:gd name="T47" fmla="*/ 4 h 110"/>
                <a:gd name="T48" fmla="*/ 19 w 71"/>
                <a:gd name="T49" fmla="*/ 1 h 110"/>
                <a:gd name="T50" fmla="*/ 33 w 71"/>
                <a:gd name="T51" fmla="*/ 0 h 110"/>
                <a:gd name="T52" fmla="*/ 59 w 71"/>
                <a:gd name="T53" fmla="*/ 7 h 110"/>
                <a:gd name="T54" fmla="*/ 68 w 71"/>
                <a:gd name="T55" fmla="*/ 27 h 110"/>
                <a:gd name="T56" fmla="*/ 63 w 71"/>
                <a:gd name="T57" fmla="*/ 42 h 110"/>
                <a:gd name="T58" fmla="*/ 49 w 71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110">
                  <a:moveTo>
                    <a:pt x="49" y="51"/>
                  </a:moveTo>
                  <a:cubicBezTo>
                    <a:pt x="55" y="52"/>
                    <a:pt x="61" y="55"/>
                    <a:pt x="65" y="60"/>
                  </a:cubicBezTo>
                  <a:cubicBezTo>
                    <a:pt x="69" y="65"/>
                    <a:pt x="71" y="71"/>
                    <a:pt x="71" y="77"/>
                  </a:cubicBezTo>
                  <a:cubicBezTo>
                    <a:pt x="71" y="88"/>
                    <a:pt x="67" y="96"/>
                    <a:pt x="60" y="102"/>
                  </a:cubicBezTo>
                  <a:cubicBezTo>
                    <a:pt x="52" y="108"/>
                    <a:pt x="42" y="110"/>
                    <a:pt x="29" y="110"/>
                  </a:cubicBezTo>
                  <a:cubicBezTo>
                    <a:pt x="24" y="110"/>
                    <a:pt x="20" y="110"/>
                    <a:pt x="15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4"/>
                    <a:pt x="9" y="95"/>
                    <a:pt x="14" y="97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8" y="98"/>
                    <a:pt x="44" y="97"/>
                    <a:pt x="49" y="93"/>
                  </a:cubicBezTo>
                  <a:cubicBezTo>
                    <a:pt x="54" y="89"/>
                    <a:pt x="56" y="84"/>
                    <a:pt x="56" y="77"/>
                  </a:cubicBezTo>
                  <a:cubicBezTo>
                    <a:pt x="56" y="71"/>
                    <a:pt x="54" y="66"/>
                    <a:pt x="50" y="63"/>
                  </a:cubicBezTo>
                  <a:cubicBezTo>
                    <a:pt x="45" y="59"/>
                    <a:pt x="39" y="57"/>
                    <a:pt x="31" y="57"/>
                  </a:cubicBezTo>
                  <a:lnTo>
                    <a:pt x="19" y="57"/>
                  </a:lnTo>
                  <a:lnTo>
                    <a:pt x="19" y="45"/>
                  </a:lnTo>
                  <a:lnTo>
                    <a:pt x="32" y="45"/>
                  </a:lnTo>
                  <a:cubicBezTo>
                    <a:pt x="39" y="45"/>
                    <a:pt x="44" y="44"/>
                    <a:pt x="48" y="41"/>
                  </a:cubicBezTo>
                  <a:cubicBezTo>
                    <a:pt x="52" y="38"/>
                    <a:pt x="54" y="34"/>
                    <a:pt x="54" y="29"/>
                  </a:cubicBezTo>
                  <a:cubicBezTo>
                    <a:pt x="54" y="23"/>
                    <a:pt x="52" y="19"/>
                    <a:pt x="48" y="16"/>
                  </a:cubicBezTo>
                  <a:cubicBezTo>
                    <a:pt x="44" y="13"/>
                    <a:pt x="38" y="12"/>
                    <a:pt x="31" y="12"/>
                  </a:cubicBezTo>
                  <a:cubicBezTo>
                    <a:pt x="27" y="12"/>
                    <a:pt x="23" y="12"/>
                    <a:pt x="19" y="13"/>
                  </a:cubicBezTo>
                  <a:cubicBezTo>
                    <a:pt x="14" y="14"/>
                    <a:pt x="9" y="15"/>
                    <a:pt x="4" y="17"/>
                  </a:cubicBezTo>
                  <a:lnTo>
                    <a:pt x="4" y="4"/>
                  </a:lnTo>
                  <a:cubicBezTo>
                    <a:pt x="9" y="3"/>
                    <a:pt x="14" y="2"/>
                    <a:pt x="19" y="1"/>
                  </a:cubicBezTo>
                  <a:cubicBezTo>
                    <a:pt x="24" y="0"/>
                    <a:pt x="28" y="0"/>
                    <a:pt x="33" y="0"/>
                  </a:cubicBezTo>
                  <a:cubicBezTo>
                    <a:pt x="43" y="0"/>
                    <a:pt x="52" y="2"/>
                    <a:pt x="59" y="7"/>
                  </a:cubicBezTo>
                  <a:cubicBezTo>
                    <a:pt x="65" y="12"/>
                    <a:pt x="68" y="19"/>
                    <a:pt x="68" y="27"/>
                  </a:cubicBezTo>
                  <a:cubicBezTo>
                    <a:pt x="68" y="33"/>
                    <a:pt x="66" y="38"/>
                    <a:pt x="63" y="42"/>
                  </a:cubicBezTo>
                  <a:cubicBezTo>
                    <a:pt x="60" y="46"/>
                    <a:pt x="55" y="49"/>
                    <a:pt x="49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6">
              <a:extLst>
                <a:ext uri="{FF2B5EF4-FFF2-40B4-BE49-F238E27FC236}">
                  <a16:creationId xmlns:a16="http://schemas.microsoft.com/office/drawing/2014/main" id="{716615FB-5EF4-40D4-B652-0674B23D0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5438" y="3298826"/>
              <a:ext cx="85725" cy="85725"/>
            </a:xfrm>
            <a:custGeom>
              <a:avLst/>
              <a:gdLst>
                <a:gd name="T0" fmla="*/ 79 w 141"/>
                <a:gd name="T1" fmla="*/ 0 h 141"/>
                <a:gd name="T2" fmla="*/ 79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79 w 141"/>
                <a:gd name="T9" fmla="*/ 80 h 141"/>
                <a:gd name="T10" fmla="*/ 79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79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79" y="0"/>
                  </a:moveTo>
                  <a:lnTo>
                    <a:pt x="79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79" y="80"/>
                  </a:lnTo>
                  <a:lnTo>
                    <a:pt x="79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7">
              <a:extLst>
                <a:ext uri="{FF2B5EF4-FFF2-40B4-BE49-F238E27FC236}">
                  <a16:creationId xmlns:a16="http://schemas.microsoft.com/office/drawing/2014/main" id="{D3FFC9D5-7D05-4D65-8232-642432208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3076" y="3309938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3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3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8">
              <a:extLst>
                <a:ext uri="{FF2B5EF4-FFF2-40B4-BE49-F238E27FC236}">
                  <a16:creationId xmlns:a16="http://schemas.microsoft.com/office/drawing/2014/main" id="{EE906624-447F-4A6C-B0A7-2EAD302A7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5788" y="3346451"/>
              <a:ext cx="42863" cy="66675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9 w 70"/>
                <a:gd name="T9" fmla="*/ 110 h 110"/>
                <a:gd name="T10" fmla="*/ 15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7 h 110"/>
                <a:gd name="T18" fmla="*/ 28 w 70"/>
                <a:gd name="T19" fmla="*/ 98 h 110"/>
                <a:gd name="T20" fmla="*/ 49 w 70"/>
                <a:gd name="T21" fmla="*/ 93 h 110"/>
                <a:gd name="T22" fmla="*/ 56 w 70"/>
                <a:gd name="T23" fmla="*/ 77 h 110"/>
                <a:gd name="T24" fmla="*/ 49 w 70"/>
                <a:gd name="T25" fmla="*/ 63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8 w 70"/>
                <a:gd name="T35" fmla="*/ 41 h 110"/>
                <a:gd name="T36" fmla="*/ 53 w 70"/>
                <a:gd name="T37" fmla="*/ 29 h 110"/>
                <a:gd name="T38" fmla="*/ 48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9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8 w 70"/>
                <a:gd name="T55" fmla="*/ 27 h 110"/>
                <a:gd name="T56" fmla="*/ 63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1" y="55"/>
                    <a:pt x="64" y="60"/>
                  </a:cubicBezTo>
                  <a:cubicBezTo>
                    <a:pt x="68" y="65"/>
                    <a:pt x="70" y="71"/>
                    <a:pt x="70" y="77"/>
                  </a:cubicBezTo>
                  <a:cubicBezTo>
                    <a:pt x="70" y="88"/>
                    <a:pt x="67" y="96"/>
                    <a:pt x="59" y="102"/>
                  </a:cubicBezTo>
                  <a:cubicBezTo>
                    <a:pt x="52" y="108"/>
                    <a:pt x="42" y="110"/>
                    <a:pt x="29" y="110"/>
                  </a:cubicBezTo>
                  <a:cubicBezTo>
                    <a:pt x="24" y="110"/>
                    <a:pt x="19" y="110"/>
                    <a:pt x="15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4"/>
                    <a:pt x="8" y="95"/>
                    <a:pt x="13" y="97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7"/>
                    <a:pt x="49" y="93"/>
                  </a:cubicBezTo>
                  <a:cubicBezTo>
                    <a:pt x="53" y="89"/>
                    <a:pt x="56" y="84"/>
                    <a:pt x="56" y="77"/>
                  </a:cubicBezTo>
                  <a:cubicBezTo>
                    <a:pt x="56" y="71"/>
                    <a:pt x="54" y="66"/>
                    <a:pt x="49" y="63"/>
                  </a:cubicBezTo>
                  <a:cubicBezTo>
                    <a:pt x="45" y="59"/>
                    <a:pt x="39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9" y="45"/>
                    <a:pt x="44" y="44"/>
                    <a:pt x="48" y="41"/>
                  </a:cubicBezTo>
                  <a:cubicBezTo>
                    <a:pt x="51" y="38"/>
                    <a:pt x="53" y="34"/>
                    <a:pt x="53" y="29"/>
                  </a:cubicBezTo>
                  <a:cubicBezTo>
                    <a:pt x="53" y="23"/>
                    <a:pt x="51" y="19"/>
                    <a:pt x="48" y="16"/>
                  </a:cubicBezTo>
                  <a:cubicBezTo>
                    <a:pt x="44" y="13"/>
                    <a:pt x="38" y="12"/>
                    <a:pt x="31" y="12"/>
                  </a:cubicBezTo>
                  <a:cubicBezTo>
                    <a:pt x="27" y="12"/>
                    <a:pt x="23" y="12"/>
                    <a:pt x="18" y="13"/>
                  </a:cubicBezTo>
                  <a:cubicBezTo>
                    <a:pt x="14" y="14"/>
                    <a:pt x="9" y="15"/>
                    <a:pt x="3" y="17"/>
                  </a:cubicBezTo>
                  <a:lnTo>
                    <a:pt x="3" y="4"/>
                  </a:lnTo>
                  <a:cubicBezTo>
                    <a:pt x="9" y="3"/>
                    <a:pt x="14" y="2"/>
                    <a:pt x="19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5" y="12"/>
                    <a:pt x="68" y="19"/>
                    <a:pt x="68" y="27"/>
                  </a:cubicBezTo>
                  <a:cubicBezTo>
                    <a:pt x="68" y="33"/>
                    <a:pt x="66" y="38"/>
                    <a:pt x="63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9">
              <a:extLst>
                <a:ext uri="{FF2B5EF4-FFF2-40B4-BE49-F238E27FC236}">
                  <a16:creationId xmlns:a16="http://schemas.microsoft.com/office/drawing/2014/main" id="{D3CD5E7C-AC73-4D9F-B6B7-FB027AE3F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9763" y="3282951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59 w 99"/>
                <a:gd name="T3" fmla="*/ 52 h 103"/>
                <a:gd name="T4" fmla="*/ 99 w 99"/>
                <a:gd name="T5" fmla="*/ 73 h 103"/>
                <a:gd name="T6" fmla="*/ 92 w 99"/>
                <a:gd name="T7" fmla="*/ 84 h 103"/>
                <a:gd name="T8" fmla="*/ 55 w 99"/>
                <a:gd name="T9" fmla="*/ 62 h 103"/>
                <a:gd name="T10" fmla="*/ 55 w 99"/>
                <a:gd name="T11" fmla="*/ 103 h 103"/>
                <a:gd name="T12" fmla="*/ 43 w 99"/>
                <a:gd name="T13" fmla="*/ 103 h 103"/>
                <a:gd name="T14" fmla="*/ 43 w 99"/>
                <a:gd name="T15" fmla="*/ 62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5 w 99"/>
                <a:gd name="T31" fmla="*/ 0 h 103"/>
                <a:gd name="T32" fmla="*/ 55 w 99"/>
                <a:gd name="T33" fmla="*/ 42 h 103"/>
                <a:gd name="T34" fmla="*/ 92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59" y="52"/>
                  </a:lnTo>
                  <a:lnTo>
                    <a:pt x="99" y="73"/>
                  </a:lnTo>
                  <a:lnTo>
                    <a:pt x="92" y="84"/>
                  </a:lnTo>
                  <a:lnTo>
                    <a:pt x="55" y="62"/>
                  </a:lnTo>
                  <a:lnTo>
                    <a:pt x="55" y="103"/>
                  </a:lnTo>
                  <a:lnTo>
                    <a:pt x="43" y="103"/>
                  </a:lnTo>
                  <a:lnTo>
                    <a:pt x="43" y="62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42"/>
                  </a:lnTo>
                  <a:lnTo>
                    <a:pt x="92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70">
              <a:extLst>
                <a:ext uri="{FF2B5EF4-FFF2-40B4-BE49-F238E27FC236}">
                  <a16:creationId xmlns:a16="http://schemas.microsoft.com/office/drawing/2014/main" id="{8886F1E8-97C9-47E2-86A5-9EB631AF7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026" y="3309938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71">
              <a:extLst>
                <a:ext uri="{FF2B5EF4-FFF2-40B4-BE49-F238E27FC236}">
                  <a16:creationId xmlns:a16="http://schemas.microsoft.com/office/drawing/2014/main" id="{04D4E4A8-F524-4C92-9473-D58C54CC08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08988" y="3348038"/>
              <a:ext cx="46038" cy="63500"/>
            </a:xfrm>
            <a:custGeom>
              <a:avLst/>
              <a:gdLst>
                <a:gd name="T0" fmla="*/ 48 w 77"/>
                <a:gd name="T1" fmla="*/ 12 h 106"/>
                <a:gd name="T2" fmla="*/ 11 w 77"/>
                <a:gd name="T3" fmla="*/ 69 h 106"/>
                <a:gd name="T4" fmla="*/ 48 w 77"/>
                <a:gd name="T5" fmla="*/ 69 h 106"/>
                <a:gd name="T6" fmla="*/ 48 w 77"/>
                <a:gd name="T7" fmla="*/ 12 h 106"/>
                <a:gd name="T8" fmla="*/ 44 w 77"/>
                <a:gd name="T9" fmla="*/ 0 h 106"/>
                <a:gd name="T10" fmla="*/ 62 w 77"/>
                <a:gd name="T11" fmla="*/ 0 h 106"/>
                <a:gd name="T12" fmla="*/ 62 w 77"/>
                <a:gd name="T13" fmla="*/ 69 h 106"/>
                <a:gd name="T14" fmla="*/ 77 w 77"/>
                <a:gd name="T15" fmla="*/ 69 h 106"/>
                <a:gd name="T16" fmla="*/ 77 w 77"/>
                <a:gd name="T17" fmla="*/ 81 h 106"/>
                <a:gd name="T18" fmla="*/ 62 w 77"/>
                <a:gd name="T19" fmla="*/ 81 h 106"/>
                <a:gd name="T20" fmla="*/ 62 w 77"/>
                <a:gd name="T21" fmla="*/ 106 h 106"/>
                <a:gd name="T22" fmla="*/ 48 w 77"/>
                <a:gd name="T23" fmla="*/ 106 h 106"/>
                <a:gd name="T24" fmla="*/ 48 w 77"/>
                <a:gd name="T25" fmla="*/ 81 h 106"/>
                <a:gd name="T26" fmla="*/ 0 w 77"/>
                <a:gd name="T27" fmla="*/ 81 h 106"/>
                <a:gd name="T28" fmla="*/ 0 w 77"/>
                <a:gd name="T29" fmla="*/ 67 h 106"/>
                <a:gd name="T30" fmla="*/ 44 w 77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106">
                  <a:moveTo>
                    <a:pt x="48" y="12"/>
                  </a:moveTo>
                  <a:lnTo>
                    <a:pt x="11" y="69"/>
                  </a:lnTo>
                  <a:lnTo>
                    <a:pt x="48" y="69"/>
                  </a:lnTo>
                  <a:lnTo>
                    <a:pt x="48" y="12"/>
                  </a:lnTo>
                  <a:close/>
                  <a:moveTo>
                    <a:pt x="44" y="0"/>
                  </a:moveTo>
                  <a:lnTo>
                    <a:pt x="62" y="0"/>
                  </a:lnTo>
                  <a:lnTo>
                    <a:pt x="62" y="69"/>
                  </a:lnTo>
                  <a:lnTo>
                    <a:pt x="77" y="69"/>
                  </a:lnTo>
                  <a:lnTo>
                    <a:pt x="77" y="81"/>
                  </a:lnTo>
                  <a:lnTo>
                    <a:pt x="62" y="81"/>
                  </a:lnTo>
                  <a:lnTo>
                    <a:pt x="62" y="106"/>
                  </a:lnTo>
                  <a:lnTo>
                    <a:pt x="48" y="106"/>
                  </a:lnTo>
                  <a:lnTo>
                    <a:pt x="48" y="81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72">
              <a:extLst>
                <a:ext uri="{FF2B5EF4-FFF2-40B4-BE49-F238E27FC236}">
                  <a16:creationId xmlns:a16="http://schemas.microsoft.com/office/drawing/2014/main" id="{79E6E081-5C3E-494B-BC7E-AE42F747B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8526" y="3298826"/>
              <a:ext cx="85725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73">
              <a:extLst>
                <a:ext uri="{FF2B5EF4-FFF2-40B4-BE49-F238E27FC236}">
                  <a16:creationId xmlns:a16="http://schemas.microsoft.com/office/drawing/2014/main" id="{90F05B6A-C14D-4CD1-8EAC-7BAD295AE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751" y="3309938"/>
              <a:ext cx="98425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3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3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74">
              <a:extLst>
                <a:ext uri="{FF2B5EF4-FFF2-40B4-BE49-F238E27FC236}">
                  <a16:creationId xmlns:a16="http://schemas.microsoft.com/office/drawing/2014/main" id="{ACC8CF32-7394-47E8-9411-EC0B19039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7288" y="3348038"/>
              <a:ext cx="46038" cy="63500"/>
            </a:xfrm>
            <a:custGeom>
              <a:avLst/>
              <a:gdLst>
                <a:gd name="T0" fmla="*/ 48 w 78"/>
                <a:gd name="T1" fmla="*/ 12 h 106"/>
                <a:gd name="T2" fmla="*/ 12 w 78"/>
                <a:gd name="T3" fmla="*/ 69 h 106"/>
                <a:gd name="T4" fmla="*/ 48 w 78"/>
                <a:gd name="T5" fmla="*/ 69 h 106"/>
                <a:gd name="T6" fmla="*/ 48 w 78"/>
                <a:gd name="T7" fmla="*/ 12 h 106"/>
                <a:gd name="T8" fmla="*/ 45 w 78"/>
                <a:gd name="T9" fmla="*/ 0 h 106"/>
                <a:gd name="T10" fmla="*/ 63 w 78"/>
                <a:gd name="T11" fmla="*/ 0 h 106"/>
                <a:gd name="T12" fmla="*/ 63 w 78"/>
                <a:gd name="T13" fmla="*/ 69 h 106"/>
                <a:gd name="T14" fmla="*/ 78 w 78"/>
                <a:gd name="T15" fmla="*/ 69 h 106"/>
                <a:gd name="T16" fmla="*/ 78 w 78"/>
                <a:gd name="T17" fmla="*/ 81 h 106"/>
                <a:gd name="T18" fmla="*/ 63 w 78"/>
                <a:gd name="T19" fmla="*/ 81 h 106"/>
                <a:gd name="T20" fmla="*/ 63 w 78"/>
                <a:gd name="T21" fmla="*/ 106 h 106"/>
                <a:gd name="T22" fmla="*/ 48 w 78"/>
                <a:gd name="T23" fmla="*/ 106 h 106"/>
                <a:gd name="T24" fmla="*/ 48 w 78"/>
                <a:gd name="T25" fmla="*/ 81 h 106"/>
                <a:gd name="T26" fmla="*/ 0 w 78"/>
                <a:gd name="T27" fmla="*/ 81 h 106"/>
                <a:gd name="T28" fmla="*/ 0 w 78"/>
                <a:gd name="T29" fmla="*/ 67 h 106"/>
                <a:gd name="T30" fmla="*/ 45 w 78"/>
                <a:gd name="T3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6">
                  <a:moveTo>
                    <a:pt x="48" y="12"/>
                  </a:moveTo>
                  <a:lnTo>
                    <a:pt x="12" y="69"/>
                  </a:lnTo>
                  <a:lnTo>
                    <a:pt x="48" y="69"/>
                  </a:lnTo>
                  <a:lnTo>
                    <a:pt x="48" y="12"/>
                  </a:lnTo>
                  <a:close/>
                  <a:moveTo>
                    <a:pt x="45" y="0"/>
                  </a:moveTo>
                  <a:lnTo>
                    <a:pt x="63" y="0"/>
                  </a:lnTo>
                  <a:lnTo>
                    <a:pt x="63" y="69"/>
                  </a:lnTo>
                  <a:lnTo>
                    <a:pt x="78" y="69"/>
                  </a:lnTo>
                  <a:lnTo>
                    <a:pt x="78" y="81"/>
                  </a:lnTo>
                  <a:lnTo>
                    <a:pt x="63" y="81"/>
                  </a:lnTo>
                  <a:lnTo>
                    <a:pt x="63" y="106"/>
                  </a:lnTo>
                  <a:lnTo>
                    <a:pt x="48" y="106"/>
                  </a:lnTo>
                  <a:lnTo>
                    <a:pt x="48" y="81"/>
                  </a:lnTo>
                  <a:lnTo>
                    <a:pt x="0" y="81"/>
                  </a:lnTo>
                  <a:lnTo>
                    <a:pt x="0" y="6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5">
              <a:extLst>
                <a:ext uri="{FF2B5EF4-FFF2-40B4-BE49-F238E27FC236}">
                  <a16:creationId xmlns:a16="http://schemas.microsoft.com/office/drawing/2014/main" id="{112F26FC-6C91-4D6E-9645-DB4F9CC1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2851" y="3282951"/>
              <a:ext cx="60325" cy="63500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2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2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2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2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2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2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6">
              <a:extLst>
                <a:ext uri="{FF2B5EF4-FFF2-40B4-BE49-F238E27FC236}">
                  <a16:creationId xmlns:a16="http://schemas.microsoft.com/office/drawing/2014/main" id="{64160E0E-F3A6-4D08-8492-23FDD09AF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1113" y="3309938"/>
              <a:ext cx="71438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7">
              <a:extLst>
                <a:ext uri="{FF2B5EF4-FFF2-40B4-BE49-F238E27FC236}">
                  <a16:creationId xmlns:a16="http://schemas.microsoft.com/office/drawing/2014/main" id="{972DE95C-2275-4E69-8141-773D3CA3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663" y="3348038"/>
              <a:ext cx="42863" cy="65088"/>
            </a:xfrm>
            <a:custGeom>
              <a:avLst/>
              <a:gdLst>
                <a:gd name="T0" fmla="*/ 5 w 69"/>
                <a:gd name="T1" fmla="*/ 0 h 108"/>
                <a:gd name="T2" fmla="*/ 61 w 69"/>
                <a:gd name="T3" fmla="*/ 0 h 108"/>
                <a:gd name="T4" fmla="*/ 61 w 69"/>
                <a:gd name="T5" fmla="*/ 12 h 108"/>
                <a:gd name="T6" fmla="*/ 18 w 69"/>
                <a:gd name="T7" fmla="*/ 12 h 108"/>
                <a:gd name="T8" fmla="*/ 18 w 69"/>
                <a:gd name="T9" fmla="*/ 38 h 108"/>
                <a:gd name="T10" fmla="*/ 24 w 69"/>
                <a:gd name="T11" fmla="*/ 36 h 108"/>
                <a:gd name="T12" fmla="*/ 30 w 69"/>
                <a:gd name="T13" fmla="*/ 36 h 108"/>
                <a:gd name="T14" fmla="*/ 59 w 69"/>
                <a:gd name="T15" fmla="*/ 46 h 108"/>
                <a:gd name="T16" fmla="*/ 69 w 69"/>
                <a:gd name="T17" fmla="*/ 72 h 108"/>
                <a:gd name="T18" fmla="*/ 58 w 69"/>
                <a:gd name="T19" fmla="*/ 99 h 108"/>
                <a:gd name="T20" fmla="*/ 28 w 69"/>
                <a:gd name="T21" fmla="*/ 108 h 108"/>
                <a:gd name="T22" fmla="*/ 15 w 69"/>
                <a:gd name="T23" fmla="*/ 107 h 108"/>
                <a:gd name="T24" fmla="*/ 0 w 69"/>
                <a:gd name="T25" fmla="*/ 104 h 108"/>
                <a:gd name="T26" fmla="*/ 0 w 69"/>
                <a:gd name="T27" fmla="*/ 89 h 108"/>
                <a:gd name="T28" fmla="*/ 13 w 69"/>
                <a:gd name="T29" fmla="*/ 95 h 108"/>
                <a:gd name="T30" fmla="*/ 28 w 69"/>
                <a:gd name="T31" fmla="*/ 96 h 108"/>
                <a:gd name="T32" fmla="*/ 48 w 69"/>
                <a:gd name="T33" fmla="*/ 90 h 108"/>
                <a:gd name="T34" fmla="*/ 55 w 69"/>
                <a:gd name="T35" fmla="*/ 72 h 108"/>
                <a:gd name="T36" fmla="*/ 48 w 69"/>
                <a:gd name="T37" fmla="*/ 55 h 108"/>
                <a:gd name="T38" fmla="*/ 28 w 69"/>
                <a:gd name="T39" fmla="*/ 48 h 108"/>
                <a:gd name="T40" fmla="*/ 16 w 69"/>
                <a:gd name="T41" fmla="*/ 49 h 108"/>
                <a:gd name="T42" fmla="*/ 5 w 69"/>
                <a:gd name="T43" fmla="*/ 53 h 108"/>
                <a:gd name="T44" fmla="*/ 5 w 69"/>
                <a:gd name="T4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8">
                  <a:moveTo>
                    <a:pt x="5" y="0"/>
                  </a:moveTo>
                  <a:lnTo>
                    <a:pt x="61" y="0"/>
                  </a:lnTo>
                  <a:lnTo>
                    <a:pt x="61" y="12"/>
                  </a:lnTo>
                  <a:lnTo>
                    <a:pt x="18" y="12"/>
                  </a:lnTo>
                  <a:lnTo>
                    <a:pt x="18" y="38"/>
                  </a:lnTo>
                  <a:cubicBezTo>
                    <a:pt x="20" y="37"/>
                    <a:pt x="22" y="37"/>
                    <a:pt x="24" y="36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42" y="36"/>
                    <a:pt x="52" y="39"/>
                    <a:pt x="59" y="46"/>
                  </a:cubicBezTo>
                  <a:cubicBezTo>
                    <a:pt x="66" y="52"/>
                    <a:pt x="69" y="61"/>
                    <a:pt x="69" y="72"/>
                  </a:cubicBezTo>
                  <a:cubicBezTo>
                    <a:pt x="69" y="84"/>
                    <a:pt x="66" y="93"/>
                    <a:pt x="58" y="99"/>
                  </a:cubicBezTo>
                  <a:cubicBezTo>
                    <a:pt x="51" y="105"/>
                    <a:pt x="41" y="108"/>
                    <a:pt x="28" y="108"/>
                  </a:cubicBezTo>
                  <a:cubicBezTo>
                    <a:pt x="24" y="108"/>
                    <a:pt x="19" y="108"/>
                    <a:pt x="15" y="107"/>
                  </a:cubicBezTo>
                  <a:cubicBezTo>
                    <a:pt x="10" y="107"/>
                    <a:pt x="5" y="105"/>
                    <a:pt x="0" y="104"/>
                  </a:cubicBezTo>
                  <a:lnTo>
                    <a:pt x="0" y="89"/>
                  </a:lnTo>
                  <a:cubicBezTo>
                    <a:pt x="4" y="92"/>
                    <a:pt x="9" y="93"/>
                    <a:pt x="13" y="95"/>
                  </a:cubicBezTo>
                  <a:cubicBezTo>
                    <a:pt x="18" y="96"/>
                    <a:pt x="23" y="96"/>
                    <a:pt x="28" y="96"/>
                  </a:cubicBezTo>
                  <a:cubicBezTo>
                    <a:pt x="36" y="96"/>
                    <a:pt x="43" y="94"/>
                    <a:pt x="48" y="90"/>
                  </a:cubicBezTo>
                  <a:cubicBezTo>
                    <a:pt x="52" y="85"/>
                    <a:pt x="55" y="80"/>
                    <a:pt x="55" y="72"/>
                  </a:cubicBezTo>
                  <a:cubicBezTo>
                    <a:pt x="55" y="65"/>
                    <a:pt x="52" y="59"/>
                    <a:pt x="48" y="55"/>
                  </a:cubicBezTo>
                  <a:cubicBezTo>
                    <a:pt x="43" y="50"/>
                    <a:pt x="36" y="48"/>
                    <a:pt x="28" y="48"/>
                  </a:cubicBezTo>
                  <a:cubicBezTo>
                    <a:pt x="24" y="48"/>
                    <a:pt x="20" y="48"/>
                    <a:pt x="16" y="49"/>
                  </a:cubicBezTo>
                  <a:cubicBezTo>
                    <a:pt x="13" y="50"/>
                    <a:pt x="9" y="51"/>
                    <a:pt x="5" y="5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8">
              <a:extLst>
                <a:ext uri="{FF2B5EF4-FFF2-40B4-BE49-F238E27FC236}">
                  <a16:creationId xmlns:a16="http://schemas.microsoft.com/office/drawing/2014/main" id="{285AA5CA-1436-45C9-9ACD-D045D613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7376" y="3640138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9">
              <a:extLst>
                <a:ext uri="{FF2B5EF4-FFF2-40B4-BE49-F238E27FC236}">
                  <a16:creationId xmlns:a16="http://schemas.microsoft.com/office/drawing/2014/main" id="{15DBFC36-E8E2-46BA-92BA-30877EA1A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3263" y="3676651"/>
              <a:ext cx="38100" cy="65088"/>
            </a:xfrm>
            <a:custGeom>
              <a:avLst/>
              <a:gdLst>
                <a:gd name="T0" fmla="*/ 2 w 63"/>
                <a:gd name="T1" fmla="*/ 95 h 107"/>
                <a:gd name="T2" fmla="*/ 25 w 63"/>
                <a:gd name="T3" fmla="*/ 95 h 107"/>
                <a:gd name="T4" fmla="*/ 25 w 63"/>
                <a:gd name="T5" fmla="*/ 14 h 107"/>
                <a:gd name="T6" fmla="*/ 0 w 63"/>
                <a:gd name="T7" fmla="*/ 19 h 107"/>
                <a:gd name="T8" fmla="*/ 0 w 63"/>
                <a:gd name="T9" fmla="*/ 6 h 107"/>
                <a:gd name="T10" fmla="*/ 25 w 63"/>
                <a:gd name="T11" fmla="*/ 0 h 107"/>
                <a:gd name="T12" fmla="*/ 40 w 63"/>
                <a:gd name="T13" fmla="*/ 0 h 107"/>
                <a:gd name="T14" fmla="*/ 40 w 63"/>
                <a:gd name="T15" fmla="*/ 95 h 107"/>
                <a:gd name="T16" fmla="*/ 63 w 63"/>
                <a:gd name="T17" fmla="*/ 95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5"/>
                  </a:moveTo>
                  <a:lnTo>
                    <a:pt x="25" y="95"/>
                  </a:lnTo>
                  <a:lnTo>
                    <a:pt x="25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5"/>
                  </a:lnTo>
                  <a:lnTo>
                    <a:pt x="63" y="95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80">
              <a:extLst>
                <a:ext uri="{FF2B5EF4-FFF2-40B4-BE49-F238E27FC236}">
                  <a16:creationId xmlns:a16="http://schemas.microsoft.com/office/drawing/2014/main" id="{F787CCAF-A279-4486-BCDD-8B99982FA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4063" y="3613151"/>
              <a:ext cx="58738" cy="61913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1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4 w 99"/>
                <a:gd name="T13" fmla="*/ 103 h 103"/>
                <a:gd name="T14" fmla="*/ 44 w 99"/>
                <a:gd name="T15" fmla="*/ 61 h 103"/>
                <a:gd name="T16" fmla="*/ 7 w 99"/>
                <a:gd name="T17" fmla="*/ 84 h 103"/>
                <a:gd name="T18" fmla="*/ 0 w 99"/>
                <a:gd name="T19" fmla="*/ 73 h 103"/>
                <a:gd name="T20" fmla="*/ 40 w 99"/>
                <a:gd name="T21" fmla="*/ 51 h 103"/>
                <a:gd name="T22" fmla="*/ 0 w 99"/>
                <a:gd name="T23" fmla="*/ 30 h 103"/>
                <a:gd name="T24" fmla="*/ 7 w 99"/>
                <a:gd name="T25" fmla="*/ 19 h 103"/>
                <a:gd name="T26" fmla="*/ 44 w 99"/>
                <a:gd name="T27" fmla="*/ 41 h 103"/>
                <a:gd name="T28" fmla="*/ 44 w 99"/>
                <a:gd name="T29" fmla="*/ 0 h 103"/>
                <a:gd name="T30" fmla="*/ 56 w 99"/>
                <a:gd name="T31" fmla="*/ 0 h 103"/>
                <a:gd name="T32" fmla="*/ 56 w 99"/>
                <a:gd name="T33" fmla="*/ 41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1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4" y="103"/>
                  </a:lnTo>
                  <a:lnTo>
                    <a:pt x="44" y="61"/>
                  </a:lnTo>
                  <a:lnTo>
                    <a:pt x="7" y="84"/>
                  </a:lnTo>
                  <a:lnTo>
                    <a:pt x="0" y="73"/>
                  </a:lnTo>
                  <a:lnTo>
                    <a:pt x="40" y="51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44" y="41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41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81">
              <a:extLst>
                <a:ext uri="{FF2B5EF4-FFF2-40B4-BE49-F238E27FC236}">
                  <a16:creationId xmlns:a16="http://schemas.microsoft.com/office/drawing/2014/main" id="{48978F4E-BCDD-40B9-BA18-367B5BD84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2326" y="3640138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82">
              <a:extLst>
                <a:ext uri="{FF2B5EF4-FFF2-40B4-BE49-F238E27FC236}">
                  <a16:creationId xmlns:a16="http://schemas.microsoft.com/office/drawing/2014/main" id="{E0B48B4E-6161-4BC0-B145-A913ABD8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876" y="3675063"/>
              <a:ext cx="42863" cy="68263"/>
            </a:xfrm>
            <a:custGeom>
              <a:avLst/>
              <a:gdLst>
                <a:gd name="T0" fmla="*/ 49 w 71"/>
                <a:gd name="T1" fmla="*/ 52 h 111"/>
                <a:gd name="T2" fmla="*/ 65 w 71"/>
                <a:gd name="T3" fmla="*/ 61 h 111"/>
                <a:gd name="T4" fmla="*/ 71 w 71"/>
                <a:gd name="T5" fmla="*/ 78 h 111"/>
                <a:gd name="T6" fmla="*/ 60 w 71"/>
                <a:gd name="T7" fmla="*/ 102 h 111"/>
                <a:gd name="T8" fmla="*/ 29 w 71"/>
                <a:gd name="T9" fmla="*/ 111 h 111"/>
                <a:gd name="T10" fmla="*/ 15 w 71"/>
                <a:gd name="T11" fmla="*/ 110 h 111"/>
                <a:gd name="T12" fmla="*/ 0 w 71"/>
                <a:gd name="T13" fmla="*/ 106 h 111"/>
                <a:gd name="T14" fmla="*/ 0 w 71"/>
                <a:gd name="T15" fmla="*/ 92 h 111"/>
                <a:gd name="T16" fmla="*/ 14 w 71"/>
                <a:gd name="T17" fmla="*/ 97 h 111"/>
                <a:gd name="T18" fmla="*/ 29 w 71"/>
                <a:gd name="T19" fmla="*/ 99 h 111"/>
                <a:gd name="T20" fmla="*/ 49 w 71"/>
                <a:gd name="T21" fmla="*/ 94 h 111"/>
                <a:gd name="T22" fmla="*/ 56 w 71"/>
                <a:gd name="T23" fmla="*/ 78 h 111"/>
                <a:gd name="T24" fmla="*/ 50 w 71"/>
                <a:gd name="T25" fmla="*/ 63 h 111"/>
                <a:gd name="T26" fmla="*/ 31 w 71"/>
                <a:gd name="T27" fmla="*/ 58 h 111"/>
                <a:gd name="T28" fmla="*/ 19 w 71"/>
                <a:gd name="T29" fmla="*/ 58 h 111"/>
                <a:gd name="T30" fmla="*/ 19 w 71"/>
                <a:gd name="T31" fmla="*/ 46 h 111"/>
                <a:gd name="T32" fmla="*/ 32 w 71"/>
                <a:gd name="T33" fmla="*/ 46 h 111"/>
                <a:gd name="T34" fmla="*/ 48 w 71"/>
                <a:gd name="T35" fmla="*/ 42 h 111"/>
                <a:gd name="T36" fmla="*/ 54 w 71"/>
                <a:gd name="T37" fmla="*/ 30 h 111"/>
                <a:gd name="T38" fmla="*/ 48 w 71"/>
                <a:gd name="T39" fmla="*/ 17 h 111"/>
                <a:gd name="T40" fmla="*/ 31 w 71"/>
                <a:gd name="T41" fmla="*/ 13 h 111"/>
                <a:gd name="T42" fmla="*/ 19 w 71"/>
                <a:gd name="T43" fmla="*/ 14 h 111"/>
                <a:gd name="T44" fmla="*/ 4 w 71"/>
                <a:gd name="T45" fmla="*/ 18 h 111"/>
                <a:gd name="T46" fmla="*/ 4 w 71"/>
                <a:gd name="T47" fmla="*/ 5 h 111"/>
                <a:gd name="T48" fmla="*/ 19 w 71"/>
                <a:gd name="T49" fmla="*/ 2 h 111"/>
                <a:gd name="T50" fmla="*/ 33 w 71"/>
                <a:gd name="T51" fmla="*/ 0 h 111"/>
                <a:gd name="T52" fmla="*/ 59 w 71"/>
                <a:gd name="T53" fmla="*/ 8 h 111"/>
                <a:gd name="T54" fmla="*/ 68 w 71"/>
                <a:gd name="T55" fmla="*/ 28 h 111"/>
                <a:gd name="T56" fmla="*/ 63 w 71"/>
                <a:gd name="T57" fmla="*/ 43 h 111"/>
                <a:gd name="T58" fmla="*/ 49 w 71"/>
                <a:gd name="T59" fmla="*/ 5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111">
                  <a:moveTo>
                    <a:pt x="49" y="52"/>
                  </a:moveTo>
                  <a:cubicBezTo>
                    <a:pt x="56" y="53"/>
                    <a:pt x="61" y="56"/>
                    <a:pt x="65" y="61"/>
                  </a:cubicBezTo>
                  <a:cubicBezTo>
                    <a:pt x="69" y="65"/>
                    <a:pt x="71" y="71"/>
                    <a:pt x="71" y="78"/>
                  </a:cubicBezTo>
                  <a:cubicBezTo>
                    <a:pt x="71" y="89"/>
                    <a:pt x="67" y="97"/>
                    <a:pt x="60" y="102"/>
                  </a:cubicBezTo>
                  <a:cubicBezTo>
                    <a:pt x="53" y="108"/>
                    <a:pt x="42" y="111"/>
                    <a:pt x="29" y="111"/>
                  </a:cubicBezTo>
                  <a:cubicBezTo>
                    <a:pt x="24" y="111"/>
                    <a:pt x="20" y="111"/>
                    <a:pt x="15" y="110"/>
                  </a:cubicBezTo>
                  <a:cubicBezTo>
                    <a:pt x="10" y="109"/>
                    <a:pt x="6" y="108"/>
                    <a:pt x="0" y="106"/>
                  </a:cubicBezTo>
                  <a:lnTo>
                    <a:pt x="0" y="92"/>
                  </a:lnTo>
                  <a:cubicBezTo>
                    <a:pt x="4" y="94"/>
                    <a:pt x="9" y="96"/>
                    <a:pt x="14" y="97"/>
                  </a:cubicBezTo>
                  <a:cubicBezTo>
                    <a:pt x="18" y="98"/>
                    <a:pt x="23" y="99"/>
                    <a:pt x="29" y="99"/>
                  </a:cubicBezTo>
                  <a:cubicBezTo>
                    <a:pt x="38" y="99"/>
                    <a:pt x="44" y="97"/>
                    <a:pt x="49" y="94"/>
                  </a:cubicBezTo>
                  <a:cubicBezTo>
                    <a:pt x="54" y="90"/>
                    <a:pt x="56" y="85"/>
                    <a:pt x="56" y="78"/>
                  </a:cubicBezTo>
                  <a:cubicBezTo>
                    <a:pt x="56" y="72"/>
                    <a:pt x="54" y="67"/>
                    <a:pt x="50" y="63"/>
                  </a:cubicBezTo>
                  <a:cubicBezTo>
                    <a:pt x="45" y="60"/>
                    <a:pt x="39" y="58"/>
                    <a:pt x="31" y="58"/>
                  </a:cubicBezTo>
                  <a:lnTo>
                    <a:pt x="19" y="58"/>
                  </a:lnTo>
                  <a:lnTo>
                    <a:pt x="19" y="46"/>
                  </a:lnTo>
                  <a:lnTo>
                    <a:pt x="32" y="46"/>
                  </a:lnTo>
                  <a:cubicBezTo>
                    <a:pt x="39" y="46"/>
                    <a:pt x="44" y="45"/>
                    <a:pt x="48" y="42"/>
                  </a:cubicBezTo>
                  <a:cubicBezTo>
                    <a:pt x="52" y="39"/>
                    <a:pt x="54" y="35"/>
                    <a:pt x="54" y="30"/>
                  </a:cubicBezTo>
                  <a:cubicBezTo>
                    <a:pt x="54" y="24"/>
                    <a:pt x="52" y="20"/>
                    <a:pt x="48" y="17"/>
                  </a:cubicBezTo>
                  <a:cubicBezTo>
                    <a:pt x="44" y="14"/>
                    <a:pt x="39" y="13"/>
                    <a:pt x="31" y="13"/>
                  </a:cubicBezTo>
                  <a:cubicBezTo>
                    <a:pt x="27" y="13"/>
                    <a:pt x="23" y="13"/>
                    <a:pt x="19" y="14"/>
                  </a:cubicBezTo>
                  <a:cubicBezTo>
                    <a:pt x="14" y="15"/>
                    <a:pt x="9" y="16"/>
                    <a:pt x="4" y="18"/>
                  </a:cubicBezTo>
                  <a:lnTo>
                    <a:pt x="4" y="5"/>
                  </a:lnTo>
                  <a:cubicBezTo>
                    <a:pt x="9" y="4"/>
                    <a:pt x="14" y="2"/>
                    <a:pt x="19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44" y="0"/>
                    <a:pt x="52" y="3"/>
                    <a:pt x="59" y="8"/>
                  </a:cubicBezTo>
                  <a:cubicBezTo>
                    <a:pt x="65" y="13"/>
                    <a:pt x="68" y="20"/>
                    <a:pt x="68" y="28"/>
                  </a:cubicBezTo>
                  <a:cubicBezTo>
                    <a:pt x="68" y="34"/>
                    <a:pt x="66" y="39"/>
                    <a:pt x="63" y="43"/>
                  </a:cubicBezTo>
                  <a:cubicBezTo>
                    <a:pt x="60" y="47"/>
                    <a:pt x="55" y="50"/>
                    <a:pt x="49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83">
              <a:extLst>
                <a:ext uri="{FF2B5EF4-FFF2-40B4-BE49-F238E27FC236}">
                  <a16:creationId xmlns:a16="http://schemas.microsoft.com/office/drawing/2014/main" id="{00754EFB-5F9F-4EC6-975E-BC2D66952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826" y="3629026"/>
              <a:ext cx="85725" cy="85725"/>
            </a:xfrm>
            <a:custGeom>
              <a:avLst/>
              <a:gdLst>
                <a:gd name="T0" fmla="*/ 79 w 141"/>
                <a:gd name="T1" fmla="*/ 0 h 141"/>
                <a:gd name="T2" fmla="*/ 79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79 w 141"/>
                <a:gd name="T9" fmla="*/ 80 h 141"/>
                <a:gd name="T10" fmla="*/ 79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79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79" y="0"/>
                  </a:moveTo>
                  <a:lnTo>
                    <a:pt x="79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79" y="80"/>
                  </a:lnTo>
                  <a:lnTo>
                    <a:pt x="79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84">
              <a:extLst>
                <a:ext uri="{FF2B5EF4-FFF2-40B4-BE49-F238E27FC236}">
                  <a16:creationId xmlns:a16="http://schemas.microsoft.com/office/drawing/2014/main" id="{A3AFF369-B402-43E9-BC9D-D7F12D6C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0463" y="3640138"/>
              <a:ext cx="101600" cy="74613"/>
            </a:xfrm>
            <a:custGeom>
              <a:avLst/>
              <a:gdLst>
                <a:gd name="T0" fmla="*/ 0 w 166"/>
                <a:gd name="T1" fmla="*/ 0 h 123"/>
                <a:gd name="T2" fmla="*/ 21 w 166"/>
                <a:gd name="T3" fmla="*/ 0 h 123"/>
                <a:gd name="T4" fmla="*/ 46 w 166"/>
                <a:gd name="T5" fmla="*/ 96 h 123"/>
                <a:gd name="T6" fmla="*/ 71 w 166"/>
                <a:gd name="T7" fmla="*/ 0 h 123"/>
                <a:gd name="T8" fmla="*/ 95 w 166"/>
                <a:gd name="T9" fmla="*/ 0 h 123"/>
                <a:gd name="T10" fmla="*/ 120 w 166"/>
                <a:gd name="T11" fmla="*/ 96 h 123"/>
                <a:gd name="T12" fmla="*/ 145 w 166"/>
                <a:gd name="T13" fmla="*/ 0 h 123"/>
                <a:gd name="T14" fmla="*/ 166 w 166"/>
                <a:gd name="T15" fmla="*/ 0 h 123"/>
                <a:gd name="T16" fmla="*/ 133 w 166"/>
                <a:gd name="T17" fmla="*/ 123 h 123"/>
                <a:gd name="T18" fmla="*/ 109 w 166"/>
                <a:gd name="T19" fmla="*/ 123 h 123"/>
                <a:gd name="T20" fmla="*/ 83 w 166"/>
                <a:gd name="T21" fmla="*/ 22 h 123"/>
                <a:gd name="T22" fmla="*/ 56 w 166"/>
                <a:gd name="T23" fmla="*/ 123 h 123"/>
                <a:gd name="T24" fmla="*/ 33 w 166"/>
                <a:gd name="T25" fmla="*/ 123 h 123"/>
                <a:gd name="T26" fmla="*/ 0 w 166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6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6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5">
              <a:extLst>
                <a:ext uri="{FF2B5EF4-FFF2-40B4-BE49-F238E27FC236}">
                  <a16:creationId xmlns:a16="http://schemas.microsoft.com/office/drawing/2014/main" id="{03E16072-9087-41F7-864A-22ED3CEF4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176" y="3675063"/>
              <a:ext cx="41275" cy="66675"/>
            </a:xfrm>
            <a:custGeom>
              <a:avLst/>
              <a:gdLst>
                <a:gd name="T0" fmla="*/ 17 w 67"/>
                <a:gd name="T1" fmla="*/ 97 h 109"/>
                <a:gd name="T2" fmla="*/ 67 w 67"/>
                <a:gd name="T3" fmla="*/ 97 h 109"/>
                <a:gd name="T4" fmla="*/ 67 w 67"/>
                <a:gd name="T5" fmla="*/ 109 h 109"/>
                <a:gd name="T6" fmla="*/ 0 w 67"/>
                <a:gd name="T7" fmla="*/ 109 h 109"/>
                <a:gd name="T8" fmla="*/ 0 w 67"/>
                <a:gd name="T9" fmla="*/ 97 h 109"/>
                <a:gd name="T10" fmla="*/ 22 w 67"/>
                <a:gd name="T11" fmla="*/ 74 h 109"/>
                <a:gd name="T12" fmla="*/ 40 w 67"/>
                <a:gd name="T13" fmla="*/ 56 h 109"/>
                <a:gd name="T14" fmla="*/ 50 w 67"/>
                <a:gd name="T15" fmla="*/ 42 h 109"/>
                <a:gd name="T16" fmla="*/ 52 w 67"/>
                <a:gd name="T17" fmla="*/ 32 h 109"/>
                <a:gd name="T18" fmla="*/ 46 w 67"/>
                <a:gd name="T19" fmla="*/ 18 h 109"/>
                <a:gd name="T20" fmla="*/ 31 w 67"/>
                <a:gd name="T21" fmla="*/ 13 h 109"/>
                <a:gd name="T22" fmla="*/ 16 w 67"/>
                <a:gd name="T23" fmla="*/ 15 h 109"/>
                <a:gd name="T24" fmla="*/ 0 w 67"/>
                <a:gd name="T25" fmla="*/ 22 h 109"/>
                <a:gd name="T26" fmla="*/ 0 w 67"/>
                <a:gd name="T27" fmla="*/ 8 h 109"/>
                <a:gd name="T28" fmla="*/ 17 w 67"/>
                <a:gd name="T29" fmla="*/ 2 h 109"/>
                <a:gd name="T30" fmla="*/ 31 w 67"/>
                <a:gd name="T31" fmla="*/ 0 h 109"/>
                <a:gd name="T32" fmla="*/ 57 w 67"/>
                <a:gd name="T33" fmla="*/ 9 h 109"/>
                <a:gd name="T34" fmla="*/ 67 w 67"/>
                <a:gd name="T35" fmla="*/ 31 h 109"/>
                <a:gd name="T36" fmla="*/ 64 w 67"/>
                <a:gd name="T37" fmla="*/ 43 h 109"/>
                <a:gd name="T38" fmla="*/ 55 w 67"/>
                <a:gd name="T39" fmla="*/ 57 h 109"/>
                <a:gd name="T40" fmla="*/ 44 w 67"/>
                <a:gd name="T41" fmla="*/ 69 h 109"/>
                <a:gd name="T42" fmla="*/ 17 w 67"/>
                <a:gd name="T4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109">
                  <a:moveTo>
                    <a:pt x="17" y="97"/>
                  </a:moveTo>
                  <a:lnTo>
                    <a:pt x="67" y="97"/>
                  </a:lnTo>
                  <a:lnTo>
                    <a:pt x="67" y="109"/>
                  </a:lnTo>
                  <a:lnTo>
                    <a:pt x="0" y="109"/>
                  </a:lnTo>
                  <a:lnTo>
                    <a:pt x="0" y="97"/>
                  </a:lnTo>
                  <a:cubicBezTo>
                    <a:pt x="5" y="91"/>
                    <a:pt x="13" y="84"/>
                    <a:pt x="22" y="74"/>
                  </a:cubicBezTo>
                  <a:cubicBezTo>
                    <a:pt x="32" y="65"/>
                    <a:pt x="37" y="58"/>
                    <a:pt x="40" y="56"/>
                  </a:cubicBezTo>
                  <a:cubicBezTo>
                    <a:pt x="45" y="50"/>
                    <a:pt x="48" y="46"/>
                    <a:pt x="50" y="42"/>
                  </a:cubicBezTo>
                  <a:cubicBezTo>
                    <a:pt x="51" y="39"/>
                    <a:pt x="52" y="35"/>
                    <a:pt x="52" y="32"/>
                  </a:cubicBezTo>
                  <a:cubicBezTo>
                    <a:pt x="52" y="26"/>
                    <a:pt x="50" y="22"/>
                    <a:pt x="46" y="18"/>
                  </a:cubicBezTo>
                  <a:cubicBezTo>
                    <a:pt x="42" y="14"/>
                    <a:pt x="37" y="13"/>
                    <a:pt x="31" y="13"/>
                  </a:cubicBezTo>
                  <a:cubicBezTo>
                    <a:pt x="26" y="13"/>
                    <a:pt x="22" y="13"/>
                    <a:pt x="16" y="15"/>
                  </a:cubicBezTo>
                  <a:cubicBezTo>
                    <a:pt x="11" y="17"/>
                    <a:pt x="6" y="19"/>
                    <a:pt x="0" y="22"/>
                  </a:cubicBezTo>
                  <a:lnTo>
                    <a:pt x="0" y="8"/>
                  </a:lnTo>
                  <a:cubicBezTo>
                    <a:pt x="6" y="5"/>
                    <a:pt x="12" y="3"/>
                    <a:pt x="17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42" y="0"/>
                    <a:pt x="50" y="3"/>
                    <a:pt x="57" y="9"/>
                  </a:cubicBezTo>
                  <a:cubicBezTo>
                    <a:pt x="64" y="14"/>
                    <a:pt x="67" y="22"/>
                    <a:pt x="67" y="31"/>
                  </a:cubicBezTo>
                  <a:cubicBezTo>
                    <a:pt x="67" y="35"/>
                    <a:pt x="66" y="39"/>
                    <a:pt x="64" y="43"/>
                  </a:cubicBezTo>
                  <a:cubicBezTo>
                    <a:pt x="63" y="47"/>
                    <a:pt x="60" y="52"/>
                    <a:pt x="55" y="57"/>
                  </a:cubicBezTo>
                  <a:cubicBezTo>
                    <a:pt x="54" y="59"/>
                    <a:pt x="50" y="63"/>
                    <a:pt x="44" y="69"/>
                  </a:cubicBezTo>
                  <a:cubicBezTo>
                    <a:pt x="38" y="76"/>
                    <a:pt x="29" y="85"/>
                    <a:pt x="17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6">
              <a:extLst>
                <a:ext uri="{FF2B5EF4-FFF2-40B4-BE49-F238E27FC236}">
                  <a16:creationId xmlns:a16="http://schemas.microsoft.com/office/drawing/2014/main" id="{2A2C76F9-A40E-4A0E-ABCC-9C90B600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151" y="3613151"/>
              <a:ext cx="60325" cy="61913"/>
            </a:xfrm>
            <a:custGeom>
              <a:avLst/>
              <a:gdLst>
                <a:gd name="T0" fmla="*/ 99 w 99"/>
                <a:gd name="T1" fmla="*/ 30 h 103"/>
                <a:gd name="T2" fmla="*/ 59 w 99"/>
                <a:gd name="T3" fmla="*/ 51 h 103"/>
                <a:gd name="T4" fmla="*/ 99 w 99"/>
                <a:gd name="T5" fmla="*/ 73 h 103"/>
                <a:gd name="T6" fmla="*/ 92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1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1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1 h 103"/>
                <a:gd name="T34" fmla="*/ 92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59" y="51"/>
                  </a:lnTo>
                  <a:lnTo>
                    <a:pt x="99" y="73"/>
                  </a:lnTo>
                  <a:lnTo>
                    <a:pt x="92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1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1"/>
                  </a:lnTo>
                  <a:lnTo>
                    <a:pt x="92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7">
              <a:extLst>
                <a:ext uri="{FF2B5EF4-FFF2-40B4-BE49-F238E27FC236}">
                  <a16:creationId xmlns:a16="http://schemas.microsoft.com/office/drawing/2014/main" id="{1010D03A-74AD-434E-BD9F-150EAB573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3640138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3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3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8">
              <a:extLst>
                <a:ext uri="{FF2B5EF4-FFF2-40B4-BE49-F238E27FC236}">
                  <a16:creationId xmlns:a16="http://schemas.microsoft.com/office/drawing/2014/main" id="{D40F5E3C-792B-42A2-AA13-37CEB2E6C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26376" y="3676651"/>
              <a:ext cx="47625" cy="65088"/>
            </a:xfrm>
            <a:custGeom>
              <a:avLst/>
              <a:gdLst>
                <a:gd name="T0" fmla="*/ 48 w 78"/>
                <a:gd name="T1" fmla="*/ 13 h 107"/>
                <a:gd name="T2" fmla="*/ 12 w 78"/>
                <a:gd name="T3" fmla="*/ 70 h 107"/>
                <a:gd name="T4" fmla="*/ 48 w 78"/>
                <a:gd name="T5" fmla="*/ 70 h 107"/>
                <a:gd name="T6" fmla="*/ 48 w 78"/>
                <a:gd name="T7" fmla="*/ 13 h 107"/>
                <a:gd name="T8" fmla="*/ 44 w 78"/>
                <a:gd name="T9" fmla="*/ 0 h 107"/>
                <a:gd name="T10" fmla="*/ 62 w 78"/>
                <a:gd name="T11" fmla="*/ 0 h 107"/>
                <a:gd name="T12" fmla="*/ 62 w 78"/>
                <a:gd name="T13" fmla="*/ 70 h 107"/>
                <a:gd name="T14" fmla="*/ 78 w 78"/>
                <a:gd name="T15" fmla="*/ 70 h 107"/>
                <a:gd name="T16" fmla="*/ 78 w 78"/>
                <a:gd name="T17" fmla="*/ 82 h 107"/>
                <a:gd name="T18" fmla="*/ 62 w 78"/>
                <a:gd name="T19" fmla="*/ 82 h 107"/>
                <a:gd name="T20" fmla="*/ 62 w 78"/>
                <a:gd name="T21" fmla="*/ 107 h 107"/>
                <a:gd name="T22" fmla="*/ 48 w 78"/>
                <a:gd name="T23" fmla="*/ 107 h 107"/>
                <a:gd name="T24" fmla="*/ 48 w 78"/>
                <a:gd name="T25" fmla="*/ 82 h 107"/>
                <a:gd name="T26" fmla="*/ 0 w 78"/>
                <a:gd name="T27" fmla="*/ 82 h 107"/>
                <a:gd name="T28" fmla="*/ 0 w 78"/>
                <a:gd name="T29" fmla="*/ 68 h 107"/>
                <a:gd name="T30" fmla="*/ 44 w 78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4" y="0"/>
                  </a:moveTo>
                  <a:lnTo>
                    <a:pt x="62" y="0"/>
                  </a:lnTo>
                  <a:lnTo>
                    <a:pt x="62" y="70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62" y="82"/>
                  </a:lnTo>
                  <a:lnTo>
                    <a:pt x="62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9">
              <a:extLst>
                <a:ext uri="{FF2B5EF4-FFF2-40B4-BE49-F238E27FC236}">
                  <a16:creationId xmlns:a16="http://schemas.microsoft.com/office/drawing/2014/main" id="{827D6651-5DF0-4BF0-97D8-5E748226B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5913" y="3629026"/>
              <a:ext cx="85725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1 w 141"/>
                <a:gd name="T13" fmla="*/ 141 h 141"/>
                <a:gd name="T14" fmla="*/ 61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1 w 141"/>
                <a:gd name="T21" fmla="*/ 61 h 141"/>
                <a:gd name="T22" fmla="*/ 61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90">
              <a:extLst>
                <a:ext uri="{FF2B5EF4-FFF2-40B4-BE49-F238E27FC236}">
                  <a16:creationId xmlns:a16="http://schemas.microsoft.com/office/drawing/2014/main" id="{5E9F6167-2E5C-4913-8995-C9731340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5138" y="3640138"/>
              <a:ext cx="98425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91">
              <a:extLst>
                <a:ext uri="{FF2B5EF4-FFF2-40B4-BE49-F238E27FC236}">
                  <a16:creationId xmlns:a16="http://schemas.microsoft.com/office/drawing/2014/main" id="{4DBD5762-B7BC-406E-8DA9-2BAA97FE2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3675063"/>
              <a:ext cx="42863" cy="68263"/>
            </a:xfrm>
            <a:custGeom>
              <a:avLst/>
              <a:gdLst>
                <a:gd name="T0" fmla="*/ 49 w 71"/>
                <a:gd name="T1" fmla="*/ 52 h 111"/>
                <a:gd name="T2" fmla="*/ 65 w 71"/>
                <a:gd name="T3" fmla="*/ 61 h 111"/>
                <a:gd name="T4" fmla="*/ 71 w 71"/>
                <a:gd name="T5" fmla="*/ 78 h 111"/>
                <a:gd name="T6" fmla="*/ 60 w 71"/>
                <a:gd name="T7" fmla="*/ 102 h 111"/>
                <a:gd name="T8" fmla="*/ 29 w 71"/>
                <a:gd name="T9" fmla="*/ 111 h 111"/>
                <a:gd name="T10" fmla="*/ 15 w 71"/>
                <a:gd name="T11" fmla="*/ 110 h 111"/>
                <a:gd name="T12" fmla="*/ 0 w 71"/>
                <a:gd name="T13" fmla="*/ 106 h 111"/>
                <a:gd name="T14" fmla="*/ 0 w 71"/>
                <a:gd name="T15" fmla="*/ 92 h 111"/>
                <a:gd name="T16" fmla="*/ 14 w 71"/>
                <a:gd name="T17" fmla="*/ 97 h 111"/>
                <a:gd name="T18" fmla="*/ 29 w 71"/>
                <a:gd name="T19" fmla="*/ 99 h 111"/>
                <a:gd name="T20" fmla="*/ 49 w 71"/>
                <a:gd name="T21" fmla="*/ 94 h 111"/>
                <a:gd name="T22" fmla="*/ 56 w 71"/>
                <a:gd name="T23" fmla="*/ 78 h 111"/>
                <a:gd name="T24" fmla="*/ 50 w 71"/>
                <a:gd name="T25" fmla="*/ 63 h 111"/>
                <a:gd name="T26" fmla="*/ 31 w 71"/>
                <a:gd name="T27" fmla="*/ 58 h 111"/>
                <a:gd name="T28" fmla="*/ 19 w 71"/>
                <a:gd name="T29" fmla="*/ 58 h 111"/>
                <a:gd name="T30" fmla="*/ 19 w 71"/>
                <a:gd name="T31" fmla="*/ 46 h 111"/>
                <a:gd name="T32" fmla="*/ 32 w 71"/>
                <a:gd name="T33" fmla="*/ 46 h 111"/>
                <a:gd name="T34" fmla="*/ 48 w 71"/>
                <a:gd name="T35" fmla="*/ 42 h 111"/>
                <a:gd name="T36" fmla="*/ 54 w 71"/>
                <a:gd name="T37" fmla="*/ 30 h 111"/>
                <a:gd name="T38" fmla="*/ 48 w 71"/>
                <a:gd name="T39" fmla="*/ 17 h 111"/>
                <a:gd name="T40" fmla="*/ 31 w 71"/>
                <a:gd name="T41" fmla="*/ 13 h 111"/>
                <a:gd name="T42" fmla="*/ 19 w 71"/>
                <a:gd name="T43" fmla="*/ 14 h 111"/>
                <a:gd name="T44" fmla="*/ 4 w 71"/>
                <a:gd name="T45" fmla="*/ 18 h 111"/>
                <a:gd name="T46" fmla="*/ 4 w 71"/>
                <a:gd name="T47" fmla="*/ 5 h 111"/>
                <a:gd name="T48" fmla="*/ 19 w 71"/>
                <a:gd name="T49" fmla="*/ 2 h 111"/>
                <a:gd name="T50" fmla="*/ 33 w 71"/>
                <a:gd name="T51" fmla="*/ 0 h 111"/>
                <a:gd name="T52" fmla="*/ 59 w 71"/>
                <a:gd name="T53" fmla="*/ 8 h 111"/>
                <a:gd name="T54" fmla="*/ 68 w 71"/>
                <a:gd name="T55" fmla="*/ 28 h 111"/>
                <a:gd name="T56" fmla="*/ 63 w 71"/>
                <a:gd name="T57" fmla="*/ 43 h 111"/>
                <a:gd name="T58" fmla="*/ 49 w 71"/>
                <a:gd name="T59" fmla="*/ 5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111">
                  <a:moveTo>
                    <a:pt x="49" y="52"/>
                  </a:moveTo>
                  <a:cubicBezTo>
                    <a:pt x="56" y="53"/>
                    <a:pt x="61" y="56"/>
                    <a:pt x="65" y="61"/>
                  </a:cubicBezTo>
                  <a:cubicBezTo>
                    <a:pt x="69" y="65"/>
                    <a:pt x="71" y="71"/>
                    <a:pt x="71" y="78"/>
                  </a:cubicBezTo>
                  <a:cubicBezTo>
                    <a:pt x="71" y="89"/>
                    <a:pt x="67" y="97"/>
                    <a:pt x="60" y="102"/>
                  </a:cubicBezTo>
                  <a:cubicBezTo>
                    <a:pt x="53" y="108"/>
                    <a:pt x="42" y="111"/>
                    <a:pt x="29" y="111"/>
                  </a:cubicBezTo>
                  <a:cubicBezTo>
                    <a:pt x="24" y="111"/>
                    <a:pt x="20" y="111"/>
                    <a:pt x="15" y="110"/>
                  </a:cubicBezTo>
                  <a:cubicBezTo>
                    <a:pt x="10" y="109"/>
                    <a:pt x="6" y="108"/>
                    <a:pt x="0" y="106"/>
                  </a:cubicBezTo>
                  <a:lnTo>
                    <a:pt x="0" y="92"/>
                  </a:lnTo>
                  <a:cubicBezTo>
                    <a:pt x="4" y="94"/>
                    <a:pt x="9" y="96"/>
                    <a:pt x="14" y="97"/>
                  </a:cubicBezTo>
                  <a:cubicBezTo>
                    <a:pt x="18" y="98"/>
                    <a:pt x="23" y="99"/>
                    <a:pt x="29" y="99"/>
                  </a:cubicBezTo>
                  <a:cubicBezTo>
                    <a:pt x="38" y="99"/>
                    <a:pt x="44" y="97"/>
                    <a:pt x="49" y="94"/>
                  </a:cubicBezTo>
                  <a:cubicBezTo>
                    <a:pt x="54" y="90"/>
                    <a:pt x="56" y="85"/>
                    <a:pt x="56" y="78"/>
                  </a:cubicBezTo>
                  <a:cubicBezTo>
                    <a:pt x="56" y="72"/>
                    <a:pt x="54" y="67"/>
                    <a:pt x="50" y="63"/>
                  </a:cubicBezTo>
                  <a:cubicBezTo>
                    <a:pt x="45" y="60"/>
                    <a:pt x="39" y="58"/>
                    <a:pt x="31" y="58"/>
                  </a:cubicBezTo>
                  <a:lnTo>
                    <a:pt x="19" y="58"/>
                  </a:lnTo>
                  <a:lnTo>
                    <a:pt x="19" y="46"/>
                  </a:lnTo>
                  <a:lnTo>
                    <a:pt x="32" y="46"/>
                  </a:lnTo>
                  <a:cubicBezTo>
                    <a:pt x="39" y="46"/>
                    <a:pt x="44" y="45"/>
                    <a:pt x="48" y="42"/>
                  </a:cubicBezTo>
                  <a:cubicBezTo>
                    <a:pt x="52" y="39"/>
                    <a:pt x="54" y="35"/>
                    <a:pt x="54" y="30"/>
                  </a:cubicBezTo>
                  <a:cubicBezTo>
                    <a:pt x="54" y="24"/>
                    <a:pt x="52" y="20"/>
                    <a:pt x="48" y="17"/>
                  </a:cubicBezTo>
                  <a:cubicBezTo>
                    <a:pt x="44" y="14"/>
                    <a:pt x="39" y="13"/>
                    <a:pt x="31" y="13"/>
                  </a:cubicBezTo>
                  <a:cubicBezTo>
                    <a:pt x="27" y="13"/>
                    <a:pt x="23" y="13"/>
                    <a:pt x="19" y="14"/>
                  </a:cubicBezTo>
                  <a:cubicBezTo>
                    <a:pt x="14" y="15"/>
                    <a:pt x="9" y="16"/>
                    <a:pt x="4" y="18"/>
                  </a:cubicBezTo>
                  <a:lnTo>
                    <a:pt x="4" y="5"/>
                  </a:lnTo>
                  <a:cubicBezTo>
                    <a:pt x="9" y="4"/>
                    <a:pt x="14" y="2"/>
                    <a:pt x="19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44" y="0"/>
                    <a:pt x="52" y="3"/>
                    <a:pt x="59" y="8"/>
                  </a:cubicBezTo>
                  <a:cubicBezTo>
                    <a:pt x="65" y="13"/>
                    <a:pt x="68" y="20"/>
                    <a:pt x="68" y="28"/>
                  </a:cubicBezTo>
                  <a:cubicBezTo>
                    <a:pt x="68" y="34"/>
                    <a:pt x="66" y="39"/>
                    <a:pt x="63" y="43"/>
                  </a:cubicBezTo>
                  <a:cubicBezTo>
                    <a:pt x="60" y="47"/>
                    <a:pt x="55" y="50"/>
                    <a:pt x="49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92">
              <a:extLst>
                <a:ext uri="{FF2B5EF4-FFF2-40B4-BE49-F238E27FC236}">
                  <a16:creationId xmlns:a16="http://schemas.microsoft.com/office/drawing/2014/main" id="{8B16DE35-B569-4A37-89F1-246B2C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0238" y="3613151"/>
              <a:ext cx="60325" cy="61913"/>
            </a:xfrm>
            <a:custGeom>
              <a:avLst/>
              <a:gdLst>
                <a:gd name="T0" fmla="*/ 99 w 99"/>
                <a:gd name="T1" fmla="*/ 30 h 103"/>
                <a:gd name="T2" fmla="*/ 60 w 99"/>
                <a:gd name="T3" fmla="*/ 51 h 103"/>
                <a:gd name="T4" fmla="*/ 99 w 99"/>
                <a:gd name="T5" fmla="*/ 73 h 103"/>
                <a:gd name="T6" fmla="*/ 93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40 w 99"/>
                <a:gd name="T21" fmla="*/ 51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1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1 h 103"/>
                <a:gd name="T34" fmla="*/ 93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60" y="51"/>
                  </a:lnTo>
                  <a:lnTo>
                    <a:pt x="99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40" y="51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1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1"/>
                  </a:lnTo>
                  <a:lnTo>
                    <a:pt x="93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93">
              <a:extLst>
                <a:ext uri="{FF2B5EF4-FFF2-40B4-BE49-F238E27FC236}">
                  <a16:creationId xmlns:a16="http://schemas.microsoft.com/office/drawing/2014/main" id="{549B9F56-2E9B-499A-8685-09E74AAD6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01" y="3640138"/>
              <a:ext cx="71438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4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4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94">
              <a:extLst>
                <a:ext uri="{FF2B5EF4-FFF2-40B4-BE49-F238E27FC236}">
                  <a16:creationId xmlns:a16="http://schemas.microsoft.com/office/drawing/2014/main" id="{1F2FB4D0-4032-490E-B91C-04D00B6A6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051" y="3676651"/>
              <a:ext cx="42863" cy="66675"/>
            </a:xfrm>
            <a:custGeom>
              <a:avLst/>
              <a:gdLst>
                <a:gd name="T0" fmla="*/ 5 w 69"/>
                <a:gd name="T1" fmla="*/ 0 h 109"/>
                <a:gd name="T2" fmla="*/ 61 w 69"/>
                <a:gd name="T3" fmla="*/ 0 h 109"/>
                <a:gd name="T4" fmla="*/ 61 w 69"/>
                <a:gd name="T5" fmla="*/ 13 h 109"/>
                <a:gd name="T6" fmla="*/ 18 w 69"/>
                <a:gd name="T7" fmla="*/ 13 h 109"/>
                <a:gd name="T8" fmla="*/ 18 w 69"/>
                <a:gd name="T9" fmla="*/ 39 h 109"/>
                <a:gd name="T10" fmla="*/ 24 w 69"/>
                <a:gd name="T11" fmla="*/ 37 h 109"/>
                <a:gd name="T12" fmla="*/ 31 w 69"/>
                <a:gd name="T13" fmla="*/ 37 h 109"/>
                <a:gd name="T14" fmla="*/ 59 w 69"/>
                <a:gd name="T15" fmla="*/ 46 h 109"/>
                <a:gd name="T16" fmla="*/ 69 w 69"/>
                <a:gd name="T17" fmla="*/ 73 h 109"/>
                <a:gd name="T18" fmla="*/ 59 w 69"/>
                <a:gd name="T19" fmla="*/ 100 h 109"/>
                <a:gd name="T20" fmla="*/ 28 w 69"/>
                <a:gd name="T21" fmla="*/ 109 h 109"/>
                <a:gd name="T22" fmla="*/ 15 w 69"/>
                <a:gd name="T23" fmla="*/ 108 h 109"/>
                <a:gd name="T24" fmla="*/ 0 w 69"/>
                <a:gd name="T25" fmla="*/ 105 h 109"/>
                <a:gd name="T26" fmla="*/ 0 w 69"/>
                <a:gd name="T27" fmla="*/ 90 h 109"/>
                <a:gd name="T28" fmla="*/ 14 w 69"/>
                <a:gd name="T29" fmla="*/ 95 h 109"/>
                <a:gd name="T30" fmla="*/ 28 w 69"/>
                <a:gd name="T31" fmla="*/ 97 h 109"/>
                <a:gd name="T32" fmla="*/ 48 w 69"/>
                <a:gd name="T33" fmla="*/ 90 h 109"/>
                <a:gd name="T34" fmla="*/ 55 w 69"/>
                <a:gd name="T35" fmla="*/ 73 h 109"/>
                <a:gd name="T36" fmla="*/ 48 w 69"/>
                <a:gd name="T37" fmla="*/ 55 h 109"/>
                <a:gd name="T38" fmla="*/ 28 w 69"/>
                <a:gd name="T39" fmla="*/ 49 h 109"/>
                <a:gd name="T40" fmla="*/ 17 w 69"/>
                <a:gd name="T41" fmla="*/ 50 h 109"/>
                <a:gd name="T42" fmla="*/ 5 w 69"/>
                <a:gd name="T43" fmla="*/ 54 h 109"/>
                <a:gd name="T44" fmla="*/ 5 w 69"/>
                <a:gd name="T4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9">
                  <a:moveTo>
                    <a:pt x="5" y="0"/>
                  </a:moveTo>
                  <a:lnTo>
                    <a:pt x="61" y="0"/>
                  </a:lnTo>
                  <a:lnTo>
                    <a:pt x="61" y="13"/>
                  </a:lnTo>
                  <a:lnTo>
                    <a:pt x="18" y="13"/>
                  </a:lnTo>
                  <a:lnTo>
                    <a:pt x="18" y="39"/>
                  </a:lnTo>
                  <a:cubicBezTo>
                    <a:pt x="20" y="38"/>
                    <a:pt x="22" y="37"/>
                    <a:pt x="24" y="37"/>
                  </a:cubicBezTo>
                  <a:cubicBezTo>
                    <a:pt x="26" y="37"/>
                    <a:pt x="28" y="37"/>
                    <a:pt x="31" y="37"/>
                  </a:cubicBezTo>
                  <a:cubicBezTo>
                    <a:pt x="42" y="37"/>
                    <a:pt x="52" y="40"/>
                    <a:pt x="59" y="46"/>
                  </a:cubicBezTo>
                  <a:cubicBezTo>
                    <a:pt x="66" y="53"/>
                    <a:pt x="69" y="62"/>
                    <a:pt x="69" y="73"/>
                  </a:cubicBezTo>
                  <a:cubicBezTo>
                    <a:pt x="69" y="84"/>
                    <a:pt x="66" y="93"/>
                    <a:pt x="59" y="100"/>
                  </a:cubicBezTo>
                  <a:cubicBezTo>
                    <a:pt x="51" y="106"/>
                    <a:pt x="41" y="109"/>
                    <a:pt x="28" y="109"/>
                  </a:cubicBezTo>
                  <a:cubicBezTo>
                    <a:pt x="24" y="109"/>
                    <a:pt x="19" y="109"/>
                    <a:pt x="15" y="108"/>
                  </a:cubicBezTo>
                  <a:cubicBezTo>
                    <a:pt x="10" y="107"/>
                    <a:pt x="5" y="106"/>
                    <a:pt x="0" y="105"/>
                  </a:cubicBezTo>
                  <a:lnTo>
                    <a:pt x="0" y="90"/>
                  </a:lnTo>
                  <a:cubicBezTo>
                    <a:pt x="5" y="92"/>
                    <a:pt x="9" y="94"/>
                    <a:pt x="14" y="95"/>
                  </a:cubicBezTo>
                  <a:cubicBezTo>
                    <a:pt x="18" y="96"/>
                    <a:pt x="23" y="97"/>
                    <a:pt x="28" y="97"/>
                  </a:cubicBezTo>
                  <a:cubicBezTo>
                    <a:pt x="36" y="97"/>
                    <a:pt x="43" y="95"/>
                    <a:pt x="48" y="90"/>
                  </a:cubicBezTo>
                  <a:cubicBezTo>
                    <a:pt x="52" y="86"/>
                    <a:pt x="55" y="80"/>
                    <a:pt x="55" y="73"/>
                  </a:cubicBezTo>
                  <a:cubicBezTo>
                    <a:pt x="55" y="65"/>
                    <a:pt x="52" y="59"/>
                    <a:pt x="48" y="55"/>
                  </a:cubicBezTo>
                  <a:cubicBezTo>
                    <a:pt x="43" y="51"/>
                    <a:pt x="36" y="49"/>
                    <a:pt x="28" y="49"/>
                  </a:cubicBezTo>
                  <a:cubicBezTo>
                    <a:pt x="24" y="49"/>
                    <a:pt x="20" y="49"/>
                    <a:pt x="17" y="50"/>
                  </a:cubicBezTo>
                  <a:cubicBezTo>
                    <a:pt x="13" y="51"/>
                    <a:pt x="9" y="52"/>
                    <a:pt x="5" y="5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5">
              <a:extLst>
                <a:ext uri="{FF2B5EF4-FFF2-40B4-BE49-F238E27FC236}">
                  <a16:creationId xmlns:a16="http://schemas.microsoft.com/office/drawing/2014/main" id="{AEDDBB38-84D0-4DF3-9BBB-57B0A452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9001" y="3629026"/>
              <a:ext cx="84138" cy="85725"/>
            </a:xfrm>
            <a:custGeom>
              <a:avLst/>
              <a:gdLst>
                <a:gd name="T0" fmla="*/ 80 w 141"/>
                <a:gd name="T1" fmla="*/ 0 h 141"/>
                <a:gd name="T2" fmla="*/ 80 w 141"/>
                <a:gd name="T3" fmla="*/ 61 h 141"/>
                <a:gd name="T4" fmla="*/ 141 w 141"/>
                <a:gd name="T5" fmla="*/ 61 h 141"/>
                <a:gd name="T6" fmla="*/ 141 w 141"/>
                <a:gd name="T7" fmla="*/ 80 h 141"/>
                <a:gd name="T8" fmla="*/ 80 w 141"/>
                <a:gd name="T9" fmla="*/ 80 h 141"/>
                <a:gd name="T10" fmla="*/ 80 w 141"/>
                <a:gd name="T11" fmla="*/ 141 h 141"/>
                <a:gd name="T12" fmla="*/ 62 w 141"/>
                <a:gd name="T13" fmla="*/ 141 h 141"/>
                <a:gd name="T14" fmla="*/ 62 w 141"/>
                <a:gd name="T15" fmla="*/ 80 h 141"/>
                <a:gd name="T16" fmla="*/ 0 w 141"/>
                <a:gd name="T17" fmla="*/ 80 h 141"/>
                <a:gd name="T18" fmla="*/ 0 w 141"/>
                <a:gd name="T19" fmla="*/ 61 h 141"/>
                <a:gd name="T20" fmla="*/ 62 w 141"/>
                <a:gd name="T21" fmla="*/ 61 h 141"/>
                <a:gd name="T22" fmla="*/ 62 w 141"/>
                <a:gd name="T23" fmla="*/ 0 h 141"/>
                <a:gd name="T24" fmla="*/ 80 w 141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41">
                  <a:moveTo>
                    <a:pt x="80" y="0"/>
                  </a:moveTo>
                  <a:lnTo>
                    <a:pt x="80" y="61"/>
                  </a:lnTo>
                  <a:lnTo>
                    <a:pt x="141" y="61"/>
                  </a:lnTo>
                  <a:lnTo>
                    <a:pt x="141" y="80"/>
                  </a:lnTo>
                  <a:lnTo>
                    <a:pt x="80" y="80"/>
                  </a:lnTo>
                  <a:lnTo>
                    <a:pt x="80" y="141"/>
                  </a:lnTo>
                  <a:lnTo>
                    <a:pt x="62" y="141"/>
                  </a:lnTo>
                  <a:lnTo>
                    <a:pt x="62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2" y="61"/>
                  </a:lnTo>
                  <a:lnTo>
                    <a:pt x="62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6">
              <a:extLst>
                <a:ext uri="{FF2B5EF4-FFF2-40B4-BE49-F238E27FC236}">
                  <a16:creationId xmlns:a16="http://schemas.microsoft.com/office/drawing/2014/main" id="{A9F16DAB-A513-4A58-AB6F-A9FA1E5D6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6" y="3640138"/>
              <a:ext cx="98425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7">
              <a:extLst>
                <a:ext uri="{FF2B5EF4-FFF2-40B4-BE49-F238E27FC236}">
                  <a16:creationId xmlns:a16="http://schemas.microsoft.com/office/drawing/2014/main" id="{F15E19CB-859A-423B-8FA3-FF774976C9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67763" y="3676651"/>
              <a:ext cx="46038" cy="65088"/>
            </a:xfrm>
            <a:custGeom>
              <a:avLst/>
              <a:gdLst>
                <a:gd name="T0" fmla="*/ 48 w 77"/>
                <a:gd name="T1" fmla="*/ 13 h 107"/>
                <a:gd name="T2" fmla="*/ 12 w 77"/>
                <a:gd name="T3" fmla="*/ 70 h 107"/>
                <a:gd name="T4" fmla="*/ 48 w 77"/>
                <a:gd name="T5" fmla="*/ 70 h 107"/>
                <a:gd name="T6" fmla="*/ 48 w 77"/>
                <a:gd name="T7" fmla="*/ 13 h 107"/>
                <a:gd name="T8" fmla="*/ 44 w 77"/>
                <a:gd name="T9" fmla="*/ 0 h 107"/>
                <a:gd name="T10" fmla="*/ 62 w 77"/>
                <a:gd name="T11" fmla="*/ 0 h 107"/>
                <a:gd name="T12" fmla="*/ 62 w 77"/>
                <a:gd name="T13" fmla="*/ 70 h 107"/>
                <a:gd name="T14" fmla="*/ 77 w 77"/>
                <a:gd name="T15" fmla="*/ 70 h 107"/>
                <a:gd name="T16" fmla="*/ 77 w 77"/>
                <a:gd name="T17" fmla="*/ 82 h 107"/>
                <a:gd name="T18" fmla="*/ 62 w 77"/>
                <a:gd name="T19" fmla="*/ 82 h 107"/>
                <a:gd name="T20" fmla="*/ 62 w 77"/>
                <a:gd name="T21" fmla="*/ 107 h 107"/>
                <a:gd name="T22" fmla="*/ 48 w 77"/>
                <a:gd name="T23" fmla="*/ 107 h 107"/>
                <a:gd name="T24" fmla="*/ 48 w 77"/>
                <a:gd name="T25" fmla="*/ 82 h 107"/>
                <a:gd name="T26" fmla="*/ 0 w 77"/>
                <a:gd name="T27" fmla="*/ 82 h 107"/>
                <a:gd name="T28" fmla="*/ 0 w 77"/>
                <a:gd name="T29" fmla="*/ 68 h 107"/>
                <a:gd name="T30" fmla="*/ 44 w 77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4" y="0"/>
                  </a:moveTo>
                  <a:lnTo>
                    <a:pt x="62" y="0"/>
                  </a:lnTo>
                  <a:lnTo>
                    <a:pt x="62" y="70"/>
                  </a:lnTo>
                  <a:lnTo>
                    <a:pt x="77" y="70"/>
                  </a:lnTo>
                  <a:lnTo>
                    <a:pt x="77" y="82"/>
                  </a:lnTo>
                  <a:lnTo>
                    <a:pt x="62" y="82"/>
                  </a:lnTo>
                  <a:lnTo>
                    <a:pt x="62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8">
              <a:extLst>
                <a:ext uri="{FF2B5EF4-FFF2-40B4-BE49-F238E27FC236}">
                  <a16:creationId xmlns:a16="http://schemas.microsoft.com/office/drawing/2014/main" id="{CDE051FF-2B7B-49C1-A1F9-11BC932F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326" y="3613151"/>
              <a:ext cx="60325" cy="61913"/>
            </a:xfrm>
            <a:custGeom>
              <a:avLst/>
              <a:gdLst>
                <a:gd name="T0" fmla="*/ 100 w 100"/>
                <a:gd name="T1" fmla="*/ 30 h 103"/>
                <a:gd name="T2" fmla="*/ 60 w 100"/>
                <a:gd name="T3" fmla="*/ 51 h 103"/>
                <a:gd name="T4" fmla="*/ 100 w 100"/>
                <a:gd name="T5" fmla="*/ 73 h 103"/>
                <a:gd name="T6" fmla="*/ 93 w 100"/>
                <a:gd name="T7" fmla="*/ 84 h 103"/>
                <a:gd name="T8" fmla="*/ 56 w 100"/>
                <a:gd name="T9" fmla="*/ 61 h 103"/>
                <a:gd name="T10" fmla="*/ 56 w 100"/>
                <a:gd name="T11" fmla="*/ 103 h 103"/>
                <a:gd name="T12" fmla="*/ 44 w 100"/>
                <a:gd name="T13" fmla="*/ 103 h 103"/>
                <a:gd name="T14" fmla="*/ 44 w 100"/>
                <a:gd name="T15" fmla="*/ 61 h 103"/>
                <a:gd name="T16" fmla="*/ 7 w 100"/>
                <a:gd name="T17" fmla="*/ 84 h 103"/>
                <a:gd name="T18" fmla="*/ 0 w 100"/>
                <a:gd name="T19" fmla="*/ 73 h 103"/>
                <a:gd name="T20" fmla="*/ 40 w 100"/>
                <a:gd name="T21" fmla="*/ 51 h 103"/>
                <a:gd name="T22" fmla="*/ 0 w 100"/>
                <a:gd name="T23" fmla="*/ 30 h 103"/>
                <a:gd name="T24" fmla="*/ 7 w 100"/>
                <a:gd name="T25" fmla="*/ 19 h 103"/>
                <a:gd name="T26" fmla="*/ 44 w 100"/>
                <a:gd name="T27" fmla="*/ 41 h 103"/>
                <a:gd name="T28" fmla="*/ 44 w 100"/>
                <a:gd name="T29" fmla="*/ 0 h 103"/>
                <a:gd name="T30" fmla="*/ 56 w 100"/>
                <a:gd name="T31" fmla="*/ 0 h 103"/>
                <a:gd name="T32" fmla="*/ 56 w 100"/>
                <a:gd name="T33" fmla="*/ 41 h 103"/>
                <a:gd name="T34" fmla="*/ 93 w 100"/>
                <a:gd name="T35" fmla="*/ 19 h 103"/>
                <a:gd name="T36" fmla="*/ 100 w 100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0" h="103">
                  <a:moveTo>
                    <a:pt x="100" y="30"/>
                  </a:moveTo>
                  <a:lnTo>
                    <a:pt x="60" y="51"/>
                  </a:lnTo>
                  <a:lnTo>
                    <a:pt x="100" y="73"/>
                  </a:lnTo>
                  <a:lnTo>
                    <a:pt x="93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4" y="103"/>
                  </a:lnTo>
                  <a:lnTo>
                    <a:pt x="44" y="61"/>
                  </a:lnTo>
                  <a:lnTo>
                    <a:pt x="7" y="84"/>
                  </a:lnTo>
                  <a:lnTo>
                    <a:pt x="0" y="73"/>
                  </a:lnTo>
                  <a:lnTo>
                    <a:pt x="40" y="51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44" y="41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56" y="41"/>
                  </a:lnTo>
                  <a:lnTo>
                    <a:pt x="93" y="19"/>
                  </a:lnTo>
                  <a:lnTo>
                    <a:pt x="10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9">
              <a:extLst>
                <a:ext uri="{FF2B5EF4-FFF2-40B4-BE49-F238E27FC236}">
                  <a16:creationId xmlns:a16="http://schemas.microsoft.com/office/drawing/2014/main" id="{15A32DA1-BC65-4C3E-AEC6-4A3130FFE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588" y="3640138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00">
              <a:extLst>
                <a:ext uri="{FF2B5EF4-FFF2-40B4-BE49-F238E27FC236}">
                  <a16:creationId xmlns:a16="http://schemas.microsoft.com/office/drawing/2014/main" id="{2E168EE4-BDCB-40DD-8168-66DBF5D717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4138" y="3675063"/>
              <a:ext cx="44450" cy="68263"/>
            </a:xfrm>
            <a:custGeom>
              <a:avLst/>
              <a:gdLst>
                <a:gd name="T0" fmla="*/ 38 w 73"/>
                <a:gd name="T1" fmla="*/ 50 h 111"/>
                <a:gd name="T2" fmla="*/ 22 w 73"/>
                <a:gd name="T3" fmla="*/ 57 h 111"/>
                <a:gd name="T4" fmla="*/ 17 w 73"/>
                <a:gd name="T5" fmla="*/ 75 h 111"/>
                <a:gd name="T6" fmla="*/ 22 w 73"/>
                <a:gd name="T7" fmla="*/ 93 h 111"/>
                <a:gd name="T8" fmla="*/ 38 w 73"/>
                <a:gd name="T9" fmla="*/ 100 h 111"/>
                <a:gd name="T10" fmla="*/ 53 w 73"/>
                <a:gd name="T11" fmla="*/ 93 h 111"/>
                <a:gd name="T12" fmla="*/ 59 w 73"/>
                <a:gd name="T13" fmla="*/ 75 h 111"/>
                <a:gd name="T14" fmla="*/ 53 w 73"/>
                <a:gd name="T15" fmla="*/ 57 h 111"/>
                <a:gd name="T16" fmla="*/ 38 w 73"/>
                <a:gd name="T17" fmla="*/ 50 h 111"/>
                <a:gd name="T18" fmla="*/ 66 w 73"/>
                <a:gd name="T19" fmla="*/ 5 h 111"/>
                <a:gd name="T20" fmla="*/ 66 w 73"/>
                <a:gd name="T21" fmla="*/ 18 h 111"/>
                <a:gd name="T22" fmla="*/ 55 w 73"/>
                <a:gd name="T23" fmla="*/ 14 h 111"/>
                <a:gd name="T24" fmla="*/ 44 w 73"/>
                <a:gd name="T25" fmla="*/ 13 h 111"/>
                <a:gd name="T26" fmla="*/ 22 w 73"/>
                <a:gd name="T27" fmla="*/ 22 h 111"/>
                <a:gd name="T28" fmla="*/ 14 w 73"/>
                <a:gd name="T29" fmla="*/ 51 h 111"/>
                <a:gd name="T30" fmla="*/ 24 w 73"/>
                <a:gd name="T31" fmla="*/ 42 h 111"/>
                <a:gd name="T32" fmla="*/ 38 w 73"/>
                <a:gd name="T33" fmla="*/ 39 h 111"/>
                <a:gd name="T34" fmla="*/ 64 w 73"/>
                <a:gd name="T35" fmla="*/ 48 h 111"/>
                <a:gd name="T36" fmla="*/ 73 w 73"/>
                <a:gd name="T37" fmla="*/ 75 h 111"/>
                <a:gd name="T38" fmla="*/ 63 w 73"/>
                <a:gd name="T39" fmla="*/ 101 h 111"/>
                <a:gd name="T40" fmla="*/ 38 w 73"/>
                <a:gd name="T41" fmla="*/ 111 h 111"/>
                <a:gd name="T42" fmla="*/ 9 w 73"/>
                <a:gd name="T43" fmla="*/ 97 h 111"/>
                <a:gd name="T44" fmla="*/ 0 w 73"/>
                <a:gd name="T45" fmla="*/ 56 h 111"/>
                <a:gd name="T46" fmla="*/ 12 w 73"/>
                <a:gd name="T47" fmla="*/ 16 h 111"/>
                <a:gd name="T48" fmla="*/ 44 w 73"/>
                <a:gd name="T49" fmla="*/ 0 h 111"/>
                <a:gd name="T50" fmla="*/ 55 w 73"/>
                <a:gd name="T51" fmla="*/ 2 h 111"/>
                <a:gd name="T52" fmla="*/ 66 w 73"/>
                <a:gd name="T53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11">
                  <a:moveTo>
                    <a:pt x="38" y="50"/>
                  </a:moveTo>
                  <a:cubicBezTo>
                    <a:pt x="31" y="50"/>
                    <a:pt x="26" y="52"/>
                    <a:pt x="22" y="57"/>
                  </a:cubicBezTo>
                  <a:cubicBezTo>
                    <a:pt x="18" y="61"/>
                    <a:pt x="17" y="67"/>
                    <a:pt x="17" y="75"/>
                  </a:cubicBezTo>
                  <a:cubicBezTo>
                    <a:pt x="17" y="82"/>
                    <a:pt x="18" y="89"/>
                    <a:pt x="22" y="93"/>
                  </a:cubicBezTo>
                  <a:cubicBezTo>
                    <a:pt x="26" y="97"/>
                    <a:pt x="31" y="100"/>
                    <a:pt x="38" y="100"/>
                  </a:cubicBezTo>
                  <a:cubicBezTo>
                    <a:pt x="44" y="100"/>
                    <a:pt x="49" y="97"/>
                    <a:pt x="53" y="93"/>
                  </a:cubicBezTo>
                  <a:cubicBezTo>
                    <a:pt x="57" y="89"/>
                    <a:pt x="59" y="82"/>
                    <a:pt x="59" y="75"/>
                  </a:cubicBezTo>
                  <a:cubicBezTo>
                    <a:pt x="59" y="67"/>
                    <a:pt x="57" y="61"/>
                    <a:pt x="53" y="57"/>
                  </a:cubicBezTo>
                  <a:cubicBezTo>
                    <a:pt x="49" y="52"/>
                    <a:pt x="44" y="50"/>
                    <a:pt x="38" y="50"/>
                  </a:cubicBezTo>
                  <a:close/>
                  <a:moveTo>
                    <a:pt x="66" y="5"/>
                  </a:moveTo>
                  <a:lnTo>
                    <a:pt x="66" y="18"/>
                  </a:lnTo>
                  <a:cubicBezTo>
                    <a:pt x="63" y="16"/>
                    <a:pt x="59" y="15"/>
                    <a:pt x="55" y="14"/>
                  </a:cubicBezTo>
                  <a:cubicBezTo>
                    <a:pt x="52" y="13"/>
                    <a:pt x="48" y="13"/>
                    <a:pt x="44" y="13"/>
                  </a:cubicBezTo>
                  <a:cubicBezTo>
                    <a:pt x="35" y="13"/>
                    <a:pt x="28" y="16"/>
                    <a:pt x="22" y="22"/>
                  </a:cubicBezTo>
                  <a:cubicBezTo>
                    <a:pt x="17" y="29"/>
                    <a:pt x="15" y="38"/>
                    <a:pt x="14" y="51"/>
                  </a:cubicBezTo>
                  <a:cubicBezTo>
                    <a:pt x="17" y="47"/>
                    <a:pt x="20" y="44"/>
                    <a:pt x="24" y="42"/>
                  </a:cubicBezTo>
                  <a:cubicBezTo>
                    <a:pt x="29" y="40"/>
                    <a:pt x="33" y="39"/>
                    <a:pt x="38" y="39"/>
                  </a:cubicBezTo>
                  <a:cubicBezTo>
                    <a:pt x="49" y="39"/>
                    <a:pt x="58" y="42"/>
                    <a:pt x="64" y="48"/>
                  </a:cubicBezTo>
                  <a:cubicBezTo>
                    <a:pt x="70" y="55"/>
                    <a:pt x="73" y="64"/>
                    <a:pt x="73" y="75"/>
                  </a:cubicBezTo>
                  <a:cubicBezTo>
                    <a:pt x="73" y="86"/>
                    <a:pt x="70" y="95"/>
                    <a:pt x="63" y="101"/>
                  </a:cubicBezTo>
                  <a:cubicBezTo>
                    <a:pt x="57" y="108"/>
                    <a:pt x="48" y="111"/>
                    <a:pt x="38" y="111"/>
                  </a:cubicBezTo>
                  <a:cubicBezTo>
                    <a:pt x="25" y="111"/>
                    <a:pt x="16" y="106"/>
                    <a:pt x="9" y="97"/>
                  </a:cubicBezTo>
                  <a:cubicBezTo>
                    <a:pt x="3" y="87"/>
                    <a:pt x="0" y="74"/>
                    <a:pt x="0" y="56"/>
                  </a:cubicBezTo>
                  <a:cubicBezTo>
                    <a:pt x="0" y="39"/>
                    <a:pt x="4" y="26"/>
                    <a:pt x="12" y="16"/>
                  </a:cubicBezTo>
                  <a:cubicBezTo>
                    <a:pt x="20" y="5"/>
                    <a:pt x="30" y="0"/>
                    <a:pt x="44" y="0"/>
                  </a:cubicBezTo>
                  <a:cubicBezTo>
                    <a:pt x="47" y="0"/>
                    <a:pt x="51" y="1"/>
                    <a:pt x="55" y="2"/>
                  </a:cubicBezTo>
                  <a:cubicBezTo>
                    <a:pt x="58" y="2"/>
                    <a:pt x="62" y="3"/>
                    <a:pt x="66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0457274-C500-4596-864E-742E45E497E1}"/>
              </a:ext>
            </a:extLst>
          </p:cNvPr>
          <p:cNvGrpSpPr/>
          <p:nvPr/>
        </p:nvGrpSpPr>
        <p:grpSpPr>
          <a:xfrm>
            <a:off x="2210672" y="1362033"/>
            <a:ext cx="7641593" cy="2798764"/>
            <a:chOff x="357188" y="2166938"/>
            <a:chExt cx="5924551" cy="2100263"/>
          </a:xfrm>
        </p:grpSpPr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FD470ABA-C111-48A5-8E51-AC7170F81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9563" y="3362326"/>
              <a:ext cx="573088" cy="901700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8">
              <a:extLst>
                <a:ext uri="{FF2B5EF4-FFF2-40B4-BE49-F238E27FC236}">
                  <a16:creationId xmlns:a16="http://schemas.microsoft.com/office/drawing/2014/main" id="{84FD6078-675C-4A26-B310-71D65634D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1" y="3457576"/>
              <a:ext cx="344488" cy="280988"/>
            </a:xfrm>
            <a:prstGeom prst="ellipse">
              <a:avLst/>
            </a:prstGeom>
            <a:solidFill>
              <a:srgbClr val="FFE6D5"/>
            </a:solidFill>
            <a:ln w="7938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9">
              <a:extLst>
                <a:ext uri="{FF2B5EF4-FFF2-40B4-BE49-F238E27FC236}">
                  <a16:creationId xmlns:a16="http://schemas.microsoft.com/office/drawing/2014/main" id="{CCC9B524-5028-42D6-A6D9-12B2B96DC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91176" y="3538538"/>
              <a:ext cx="166688" cy="1301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0">
              <a:extLst>
                <a:ext uri="{FF2B5EF4-FFF2-40B4-BE49-F238E27FC236}">
                  <a16:creationId xmlns:a16="http://schemas.microsoft.com/office/drawing/2014/main" id="{700AA1F2-AB63-4199-8C9F-8A6E3CD58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4826" y="3538538"/>
              <a:ext cx="173038" cy="1349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1">
              <a:extLst>
                <a:ext uri="{FF2B5EF4-FFF2-40B4-BE49-F238E27FC236}">
                  <a16:creationId xmlns:a16="http://schemas.microsoft.com/office/drawing/2014/main" id="{8D638C23-467C-4933-B2D0-EBB4B65FB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1" y="3978276"/>
              <a:ext cx="350838" cy="20478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D132096F-4B03-4CCF-9575-4FC55DD14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7051" y="4038601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695DBD68-1986-4243-87FA-B514A7184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2938" y="4075113"/>
              <a:ext cx="38100" cy="65088"/>
            </a:xfrm>
            <a:custGeom>
              <a:avLst/>
              <a:gdLst>
                <a:gd name="T0" fmla="*/ 2 w 63"/>
                <a:gd name="T1" fmla="*/ 95 h 107"/>
                <a:gd name="T2" fmla="*/ 25 w 63"/>
                <a:gd name="T3" fmla="*/ 95 h 107"/>
                <a:gd name="T4" fmla="*/ 25 w 63"/>
                <a:gd name="T5" fmla="*/ 14 h 107"/>
                <a:gd name="T6" fmla="*/ 0 w 63"/>
                <a:gd name="T7" fmla="*/ 19 h 107"/>
                <a:gd name="T8" fmla="*/ 0 w 63"/>
                <a:gd name="T9" fmla="*/ 6 h 107"/>
                <a:gd name="T10" fmla="*/ 25 w 63"/>
                <a:gd name="T11" fmla="*/ 0 h 107"/>
                <a:gd name="T12" fmla="*/ 40 w 63"/>
                <a:gd name="T13" fmla="*/ 0 h 107"/>
                <a:gd name="T14" fmla="*/ 40 w 63"/>
                <a:gd name="T15" fmla="*/ 95 h 107"/>
                <a:gd name="T16" fmla="*/ 63 w 63"/>
                <a:gd name="T17" fmla="*/ 95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5"/>
                  </a:moveTo>
                  <a:lnTo>
                    <a:pt x="25" y="95"/>
                  </a:lnTo>
                  <a:lnTo>
                    <a:pt x="25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5"/>
                  </a:lnTo>
                  <a:lnTo>
                    <a:pt x="63" y="95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CEB2F189-5378-423B-AF50-B5C2EDA7B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56188" y="3587751"/>
              <a:ext cx="431800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5">
              <a:extLst>
                <a:ext uri="{FF2B5EF4-FFF2-40B4-BE49-F238E27FC236}">
                  <a16:creationId xmlns:a16="http://schemas.microsoft.com/office/drawing/2014/main" id="{C7E23BF6-5CBB-4133-9181-B726A9076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5751" y="3552826"/>
              <a:ext cx="122238" cy="69850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6">
              <a:extLst>
                <a:ext uri="{FF2B5EF4-FFF2-40B4-BE49-F238E27FC236}">
                  <a16:creationId xmlns:a16="http://schemas.microsoft.com/office/drawing/2014/main" id="{8E76E1F4-F4E2-4622-887F-D7D192172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288" y="3416301"/>
              <a:ext cx="71438" cy="73025"/>
            </a:xfrm>
            <a:custGeom>
              <a:avLst/>
              <a:gdLst>
                <a:gd name="T0" fmla="*/ 117 w 119"/>
                <a:gd name="T1" fmla="*/ 0 h 123"/>
                <a:gd name="T2" fmla="*/ 73 w 119"/>
                <a:gd name="T3" fmla="*/ 60 h 123"/>
                <a:gd name="T4" fmla="*/ 119 w 119"/>
                <a:gd name="T5" fmla="*/ 123 h 123"/>
                <a:gd name="T6" fmla="*/ 96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3" y="60"/>
                  </a:lnTo>
                  <a:lnTo>
                    <a:pt x="119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7">
              <a:extLst>
                <a:ext uri="{FF2B5EF4-FFF2-40B4-BE49-F238E27FC236}">
                  <a16:creationId xmlns:a16="http://schemas.microsoft.com/office/drawing/2014/main" id="{71F84E9D-77B5-4AB7-9C5E-9450CC49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601" y="3452813"/>
              <a:ext cx="38100" cy="65088"/>
            </a:xfrm>
            <a:custGeom>
              <a:avLst/>
              <a:gdLst>
                <a:gd name="T0" fmla="*/ 2 w 63"/>
                <a:gd name="T1" fmla="*/ 94 h 106"/>
                <a:gd name="T2" fmla="*/ 26 w 63"/>
                <a:gd name="T3" fmla="*/ 94 h 106"/>
                <a:gd name="T4" fmla="*/ 26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18">
              <a:extLst>
                <a:ext uri="{FF2B5EF4-FFF2-40B4-BE49-F238E27FC236}">
                  <a16:creationId xmlns:a16="http://schemas.microsoft.com/office/drawing/2014/main" id="{8FE8AB53-B2CD-42EF-8E25-0364BE7F85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2138" y="3740151"/>
              <a:ext cx="0" cy="236538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F02390CC-C574-4C43-B657-FB40F07E1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6" y="3740151"/>
              <a:ext cx="71438" cy="120650"/>
            </a:xfrm>
            <a:custGeom>
              <a:avLst/>
              <a:gdLst>
                <a:gd name="T0" fmla="*/ 58 w 116"/>
                <a:gd name="T1" fmla="*/ 143 h 201"/>
                <a:gd name="T2" fmla="*/ 116 w 116"/>
                <a:gd name="T3" fmla="*/ 201 h 201"/>
                <a:gd name="T4" fmla="*/ 58 w 116"/>
                <a:gd name="T5" fmla="*/ 0 h 201"/>
                <a:gd name="T6" fmla="*/ 0 w 116"/>
                <a:gd name="T7" fmla="*/ 201 h 201"/>
                <a:gd name="T8" fmla="*/ 58 w 116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201">
                  <a:moveTo>
                    <a:pt x="58" y="143"/>
                  </a:moveTo>
                  <a:lnTo>
                    <a:pt x="116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0">
              <a:extLst>
                <a:ext uri="{FF2B5EF4-FFF2-40B4-BE49-F238E27FC236}">
                  <a16:creationId xmlns:a16="http://schemas.microsoft.com/office/drawing/2014/main" id="{AE2FF51E-74F1-4ACE-B26E-4FBEACD3EF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68963" y="3016251"/>
              <a:ext cx="0" cy="43180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95CB6D69-38D4-4869-A491-C30CAE9F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4038" y="3016251"/>
              <a:ext cx="68263" cy="122238"/>
            </a:xfrm>
            <a:custGeom>
              <a:avLst/>
              <a:gdLst>
                <a:gd name="T0" fmla="*/ 58 w 115"/>
                <a:gd name="T1" fmla="*/ 143 h 201"/>
                <a:gd name="T2" fmla="*/ 115 w 115"/>
                <a:gd name="T3" fmla="*/ 201 h 201"/>
                <a:gd name="T4" fmla="*/ 58 w 115"/>
                <a:gd name="T5" fmla="*/ 0 h 201"/>
                <a:gd name="T6" fmla="*/ 0 w 115"/>
                <a:gd name="T7" fmla="*/ 201 h 201"/>
                <a:gd name="T8" fmla="*/ 58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143"/>
                  </a:moveTo>
                  <a:lnTo>
                    <a:pt x="115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2">
              <a:extLst>
                <a:ext uri="{FF2B5EF4-FFF2-40B4-BE49-F238E27FC236}">
                  <a16:creationId xmlns:a16="http://schemas.microsoft.com/office/drawing/2014/main" id="{09188847-41E6-4EF9-B1EC-1FE44252A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1" y="3360738"/>
              <a:ext cx="571500" cy="901700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23">
              <a:extLst>
                <a:ext uri="{FF2B5EF4-FFF2-40B4-BE49-F238E27FC236}">
                  <a16:creationId xmlns:a16="http://schemas.microsoft.com/office/drawing/2014/main" id="{1CF6901A-639B-48A1-AD2C-48B36EF3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263" y="3457576"/>
              <a:ext cx="346075" cy="280988"/>
            </a:xfrm>
            <a:prstGeom prst="ellipse">
              <a:avLst/>
            </a:prstGeom>
            <a:solidFill>
              <a:srgbClr val="FFE6D5"/>
            </a:solidFill>
            <a:ln w="7938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24">
              <a:extLst>
                <a:ext uri="{FF2B5EF4-FFF2-40B4-BE49-F238E27FC236}">
                  <a16:creationId xmlns:a16="http://schemas.microsoft.com/office/drawing/2014/main" id="{A8F973B0-A568-4BE3-A7A3-3132C74A9E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8338" y="3538538"/>
              <a:ext cx="168275" cy="1301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25">
              <a:extLst>
                <a:ext uri="{FF2B5EF4-FFF2-40B4-BE49-F238E27FC236}">
                  <a16:creationId xmlns:a16="http://schemas.microsoft.com/office/drawing/2014/main" id="{9C69A111-5113-4C6F-AA6B-380D87D00A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3576" y="3538538"/>
              <a:ext cx="173038" cy="1349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6">
              <a:extLst>
                <a:ext uri="{FF2B5EF4-FFF2-40B4-BE49-F238E27FC236}">
                  <a16:creationId xmlns:a16="http://schemas.microsoft.com/office/drawing/2014/main" id="{C9A682E2-BDEA-49A8-808F-753736213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6263" y="3976688"/>
              <a:ext cx="350838" cy="2063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2CE34AC2-9D77-46BF-B679-6E574AA46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801" y="4037013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3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3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6C19FFAB-85B5-4AAA-B05F-4EE65E9AB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6" y="4073526"/>
              <a:ext cx="41275" cy="65088"/>
            </a:xfrm>
            <a:custGeom>
              <a:avLst/>
              <a:gdLst>
                <a:gd name="T0" fmla="*/ 18 w 68"/>
                <a:gd name="T1" fmla="*/ 96 h 108"/>
                <a:gd name="T2" fmla="*/ 68 w 68"/>
                <a:gd name="T3" fmla="*/ 96 h 108"/>
                <a:gd name="T4" fmla="*/ 68 w 68"/>
                <a:gd name="T5" fmla="*/ 108 h 108"/>
                <a:gd name="T6" fmla="*/ 0 w 68"/>
                <a:gd name="T7" fmla="*/ 108 h 108"/>
                <a:gd name="T8" fmla="*/ 0 w 68"/>
                <a:gd name="T9" fmla="*/ 96 h 108"/>
                <a:gd name="T10" fmla="*/ 23 w 68"/>
                <a:gd name="T11" fmla="*/ 74 h 108"/>
                <a:gd name="T12" fmla="*/ 41 w 68"/>
                <a:gd name="T13" fmla="*/ 55 h 108"/>
                <a:gd name="T14" fmla="*/ 50 w 68"/>
                <a:gd name="T15" fmla="*/ 42 h 108"/>
                <a:gd name="T16" fmla="*/ 53 w 68"/>
                <a:gd name="T17" fmla="*/ 31 h 108"/>
                <a:gd name="T18" fmla="*/ 47 w 68"/>
                <a:gd name="T19" fmla="*/ 17 h 108"/>
                <a:gd name="T20" fmla="*/ 32 w 68"/>
                <a:gd name="T21" fmla="*/ 12 h 108"/>
                <a:gd name="T22" fmla="*/ 17 w 68"/>
                <a:gd name="T23" fmla="*/ 14 h 108"/>
                <a:gd name="T24" fmla="*/ 1 w 68"/>
                <a:gd name="T25" fmla="*/ 22 h 108"/>
                <a:gd name="T26" fmla="*/ 1 w 68"/>
                <a:gd name="T27" fmla="*/ 7 h 108"/>
                <a:gd name="T28" fmla="*/ 17 w 68"/>
                <a:gd name="T29" fmla="*/ 2 h 108"/>
                <a:gd name="T30" fmla="*/ 31 w 68"/>
                <a:gd name="T31" fmla="*/ 0 h 108"/>
                <a:gd name="T32" fmla="*/ 58 w 68"/>
                <a:gd name="T33" fmla="*/ 8 h 108"/>
                <a:gd name="T34" fmla="*/ 68 w 68"/>
                <a:gd name="T35" fmla="*/ 30 h 108"/>
                <a:gd name="T36" fmla="*/ 65 w 68"/>
                <a:gd name="T37" fmla="*/ 43 h 108"/>
                <a:gd name="T38" fmla="*/ 56 w 68"/>
                <a:gd name="T39" fmla="*/ 57 h 108"/>
                <a:gd name="T40" fmla="*/ 45 w 68"/>
                <a:gd name="T41" fmla="*/ 69 h 108"/>
                <a:gd name="T42" fmla="*/ 18 w 68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8">
                  <a:moveTo>
                    <a:pt x="18" y="96"/>
                  </a:moveTo>
                  <a:lnTo>
                    <a:pt x="68" y="96"/>
                  </a:lnTo>
                  <a:lnTo>
                    <a:pt x="68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6" y="91"/>
                    <a:pt x="13" y="83"/>
                    <a:pt x="23" y="74"/>
                  </a:cubicBezTo>
                  <a:cubicBezTo>
                    <a:pt x="32" y="64"/>
                    <a:pt x="38" y="58"/>
                    <a:pt x="41" y="55"/>
                  </a:cubicBezTo>
                  <a:cubicBezTo>
                    <a:pt x="45" y="50"/>
                    <a:pt x="49" y="45"/>
                    <a:pt x="50" y="42"/>
                  </a:cubicBezTo>
                  <a:cubicBezTo>
                    <a:pt x="52" y="38"/>
                    <a:pt x="53" y="35"/>
                    <a:pt x="53" y="31"/>
                  </a:cubicBezTo>
                  <a:cubicBezTo>
                    <a:pt x="53" y="26"/>
                    <a:pt x="51" y="21"/>
                    <a:pt x="47" y="17"/>
                  </a:cubicBezTo>
                  <a:cubicBezTo>
                    <a:pt x="43" y="14"/>
                    <a:pt x="38" y="12"/>
                    <a:pt x="32" y="12"/>
                  </a:cubicBezTo>
                  <a:cubicBezTo>
                    <a:pt x="27" y="12"/>
                    <a:pt x="22" y="13"/>
                    <a:pt x="17" y="14"/>
                  </a:cubicBezTo>
                  <a:cubicBezTo>
                    <a:pt x="12" y="16"/>
                    <a:pt x="7" y="18"/>
                    <a:pt x="1" y="22"/>
                  </a:cubicBezTo>
                  <a:lnTo>
                    <a:pt x="1" y="7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42" y="0"/>
                    <a:pt x="51" y="3"/>
                    <a:pt x="58" y="8"/>
                  </a:cubicBezTo>
                  <a:cubicBezTo>
                    <a:pt x="64" y="14"/>
                    <a:pt x="68" y="21"/>
                    <a:pt x="68" y="30"/>
                  </a:cubicBezTo>
                  <a:cubicBezTo>
                    <a:pt x="68" y="35"/>
                    <a:pt x="67" y="39"/>
                    <a:pt x="65" y="43"/>
                  </a:cubicBezTo>
                  <a:cubicBezTo>
                    <a:pt x="63" y="47"/>
                    <a:pt x="61" y="51"/>
                    <a:pt x="56" y="57"/>
                  </a:cubicBezTo>
                  <a:cubicBezTo>
                    <a:pt x="55" y="58"/>
                    <a:pt x="51" y="62"/>
                    <a:pt x="45" y="69"/>
                  </a:cubicBezTo>
                  <a:cubicBezTo>
                    <a:pt x="38" y="75"/>
                    <a:pt x="29" y="84"/>
                    <a:pt x="18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29">
              <a:extLst>
                <a:ext uri="{FF2B5EF4-FFF2-40B4-BE49-F238E27FC236}">
                  <a16:creationId xmlns:a16="http://schemas.microsoft.com/office/drawing/2014/main" id="{167AB595-893F-4DE5-BAE8-A79154A9E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0313" y="3587751"/>
              <a:ext cx="606425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09F9E4DC-17E5-49EE-BD1F-606886AC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1" y="3552826"/>
              <a:ext cx="122238" cy="68263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37BD4E2A-D0E3-4440-86FD-0258C9FB8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1" y="3405188"/>
              <a:ext cx="73025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65721DC4-6A63-44B4-A9A5-4FF074E25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288" y="3440113"/>
              <a:ext cx="41275" cy="66675"/>
            </a:xfrm>
            <a:custGeom>
              <a:avLst/>
              <a:gdLst>
                <a:gd name="T0" fmla="*/ 18 w 68"/>
                <a:gd name="T1" fmla="*/ 97 h 109"/>
                <a:gd name="T2" fmla="*/ 68 w 68"/>
                <a:gd name="T3" fmla="*/ 97 h 109"/>
                <a:gd name="T4" fmla="*/ 68 w 68"/>
                <a:gd name="T5" fmla="*/ 109 h 109"/>
                <a:gd name="T6" fmla="*/ 0 w 68"/>
                <a:gd name="T7" fmla="*/ 109 h 109"/>
                <a:gd name="T8" fmla="*/ 0 w 68"/>
                <a:gd name="T9" fmla="*/ 97 h 109"/>
                <a:gd name="T10" fmla="*/ 23 w 68"/>
                <a:gd name="T11" fmla="*/ 74 h 109"/>
                <a:gd name="T12" fmla="*/ 41 w 68"/>
                <a:gd name="T13" fmla="*/ 56 h 109"/>
                <a:gd name="T14" fmla="*/ 50 w 68"/>
                <a:gd name="T15" fmla="*/ 42 h 109"/>
                <a:gd name="T16" fmla="*/ 53 w 68"/>
                <a:gd name="T17" fmla="*/ 32 h 109"/>
                <a:gd name="T18" fmla="*/ 47 w 68"/>
                <a:gd name="T19" fmla="*/ 18 h 109"/>
                <a:gd name="T20" fmla="*/ 31 w 68"/>
                <a:gd name="T21" fmla="*/ 13 h 109"/>
                <a:gd name="T22" fmla="*/ 17 w 68"/>
                <a:gd name="T23" fmla="*/ 15 h 109"/>
                <a:gd name="T24" fmla="*/ 1 w 68"/>
                <a:gd name="T25" fmla="*/ 22 h 109"/>
                <a:gd name="T26" fmla="*/ 1 w 68"/>
                <a:gd name="T27" fmla="*/ 8 h 109"/>
                <a:gd name="T28" fmla="*/ 17 w 68"/>
                <a:gd name="T29" fmla="*/ 2 h 109"/>
                <a:gd name="T30" fmla="*/ 31 w 68"/>
                <a:gd name="T31" fmla="*/ 0 h 109"/>
                <a:gd name="T32" fmla="*/ 58 w 68"/>
                <a:gd name="T33" fmla="*/ 9 h 109"/>
                <a:gd name="T34" fmla="*/ 67 w 68"/>
                <a:gd name="T35" fmla="*/ 31 h 109"/>
                <a:gd name="T36" fmla="*/ 65 w 68"/>
                <a:gd name="T37" fmla="*/ 43 h 109"/>
                <a:gd name="T38" fmla="*/ 56 w 68"/>
                <a:gd name="T39" fmla="*/ 57 h 109"/>
                <a:gd name="T40" fmla="*/ 45 w 68"/>
                <a:gd name="T41" fmla="*/ 69 h 109"/>
                <a:gd name="T42" fmla="*/ 18 w 68"/>
                <a:gd name="T4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9">
                  <a:moveTo>
                    <a:pt x="18" y="97"/>
                  </a:moveTo>
                  <a:lnTo>
                    <a:pt x="68" y="97"/>
                  </a:lnTo>
                  <a:lnTo>
                    <a:pt x="68" y="109"/>
                  </a:lnTo>
                  <a:lnTo>
                    <a:pt x="0" y="109"/>
                  </a:lnTo>
                  <a:lnTo>
                    <a:pt x="0" y="97"/>
                  </a:lnTo>
                  <a:cubicBezTo>
                    <a:pt x="6" y="91"/>
                    <a:pt x="13" y="84"/>
                    <a:pt x="23" y="74"/>
                  </a:cubicBezTo>
                  <a:cubicBezTo>
                    <a:pt x="32" y="65"/>
                    <a:pt x="38" y="58"/>
                    <a:pt x="41" y="56"/>
                  </a:cubicBezTo>
                  <a:cubicBezTo>
                    <a:pt x="45" y="50"/>
                    <a:pt x="48" y="46"/>
                    <a:pt x="50" y="42"/>
                  </a:cubicBezTo>
                  <a:cubicBezTo>
                    <a:pt x="52" y="39"/>
                    <a:pt x="53" y="35"/>
                    <a:pt x="53" y="32"/>
                  </a:cubicBezTo>
                  <a:cubicBezTo>
                    <a:pt x="53" y="26"/>
                    <a:pt x="51" y="22"/>
                    <a:pt x="47" y="18"/>
                  </a:cubicBezTo>
                  <a:cubicBezTo>
                    <a:pt x="43" y="14"/>
                    <a:pt x="38" y="13"/>
                    <a:pt x="31" y="13"/>
                  </a:cubicBezTo>
                  <a:cubicBezTo>
                    <a:pt x="27" y="13"/>
                    <a:pt x="22" y="13"/>
                    <a:pt x="17" y="15"/>
                  </a:cubicBezTo>
                  <a:cubicBezTo>
                    <a:pt x="12" y="17"/>
                    <a:pt x="7" y="19"/>
                    <a:pt x="1" y="22"/>
                  </a:cubicBezTo>
                  <a:lnTo>
                    <a:pt x="1" y="8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2" y="1"/>
                    <a:pt x="27" y="0"/>
                    <a:pt x="31" y="0"/>
                  </a:cubicBezTo>
                  <a:cubicBezTo>
                    <a:pt x="42" y="0"/>
                    <a:pt x="51" y="3"/>
                    <a:pt x="58" y="9"/>
                  </a:cubicBezTo>
                  <a:cubicBezTo>
                    <a:pt x="64" y="14"/>
                    <a:pt x="67" y="22"/>
                    <a:pt x="67" y="31"/>
                  </a:cubicBezTo>
                  <a:cubicBezTo>
                    <a:pt x="67" y="35"/>
                    <a:pt x="67" y="39"/>
                    <a:pt x="65" y="43"/>
                  </a:cubicBezTo>
                  <a:cubicBezTo>
                    <a:pt x="63" y="47"/>
                    <a:pt x="60" y="52"/>
                    <a:pt x="56" y="57"/>
                  </a:cubicBezTo>
                  <a:cubicBezTo>
                    <a:pt x="55" y="59"/>
                    <a:pt x="51" y="63"/>
                    <a:pt x="45" y="69"/>
                  </a:cubicBezTo>
                  <a:cubicBezTo>
                    <a:pt x="38" y="76"/>
                    <a:pt x="29" y="85"/>
                    <a:pt x="18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33">
              <a:extLst>
                <a:ext uri="{FF2B5EF4-FFF2-40B4-BE49-F238E27FC236}">
                  <a16:creationId xmlns:a16="http://schemas.microsoft.com/office/drawing/2014/main" id="{3E460C64-A112-4738-A6C9-32439B5149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9301" y="3738563"/>
              <a:ext cx="0" cy="23812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4">
              <a:extLst>
                <a:ext uri="{FF2B5EF4-FFF2-40B4-BE49-F238E27FC236}">
                  <a16:creationId xmlns:a16="http://schemas.microsoft.com/office/drawing/2014/main" id="{87FF6184-31F2-432B-BBB6-A444DE9E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3" y="3738563"/>
              <a:ext cx="69850" cy="122238"/>
            </a:xfrm>
            <a:custGeom>
              <a:avLst/>
              <a:gdLst>
                <a:gd name="T0" fmla="*/ 57 w 115"/>
                <a:gd name="T1" fmla="*/ 144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4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35">
              <a:extLst>
                <a:ext uri="{FF2B5EF4-FFF2-40B4-BE49-F238E27FC236}">
                  <a16:creationId xmlns:a16="http://schemas.microsoft.com/office/drawing/2014/main" id="{48BF02CE-4F1F-4DAF-8157-E60CAE5A53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7713" y="3016251"/>
              <a:ext cx="0" cy="43180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6">
              <a:extLst>
                <a:ext uri="{FF2B5EF4-FFF2-40B4-BE49-F238E27FC236}">
                  <a16:creationId xmlns:a16="http://schemas.microsoft.com/office/drawing/2014/main" id="{BF7A1FC4-038B-4428-825D-F724BD3C7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201" y="3016251"/>
              <a:ext cx="69850" cy="120650"/>
            </a:xfrm>
            <a:custGeom>
              <a:avLst/>
              <a:gdLst>
                <a:gd name="T0" fmla="*/ 58 w 115"/>
                <a:gd name="T1" fmla="*/ 144 h 201"/>
                <a:gd name="T2" fmla="*/ 115 w 115"/>
                <a:gd name="T3" fmla="*/ 201 h 201"/>
                <a:gd name="T4" fmla="*/ 58 w 115"/>
                <a:gd name="T5" fmla="*/ 0 h 201"/>
                <a:gd name="T6" fmla="*/ 0 w 115"/>
                <a:gd name="T7" fmla="*/ 201 h 201"/>
                <a:gd name="T8" fmla="*/ 58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144"/>
                  </a:moveTo>
                  <a:lnTo>
                    <a:pt x="115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7">
              <a:extLst>
                <a:ext uri="{FF2B5EF4-FFF2-40B4-BE49-F238E27FC236}">
                  <a16:creationId xmlns:a16="http://schemas.microsoft.com/office/drawing/2014/main" id="{949EB472-9B49-4021-BC2D-9A7625585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63" y="3365501"/>
              <a:ext cx="573088" cy="901700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38">
              <a:extLst>
                <a:ext uri="{FF2B5EF4-FFF2-40B4-BE49-F238E27FC236}">
                  <a16:creationId xmlns:a16="http://schemas.microsoft.com/office/drawing/2014/main" id="{DCEC901D-BFD8-443A-88E9-C0D59B779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3" y="3460751"/>
              <a:ext cx="346075" cy="280988"/>
            </a:xfrm>
            <a:prstGeom prst="ellipse">
              <a:avLst/>
            </a:prstGeom>
            <a:solidFill>
              <a:srgbClr val="FFE6D5"/>
            </a:solidFill>
            <a:ln w="7938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39">
              <a:extLst>
                <a:ext uri="{FF2B5EF4-FFF2-40B4-BE49-F238E27FC236}">
                  <a16:creationId xmlns:a16="http://schemas.microsoft.com/office/drawing/2014/main" id="{00396A4E-13EF-4F4C-9257-7DD634949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5188" y="3541713"/>
              <a:ext cx="166688" cy="13017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0">
              <a:extLst>
                <a:ext uri="{FF2B5EF4-FFF2-40B4-BE49-F238E27FC236}">
                  <a16:creationId xmlns:a16="http://schemas.microsoft.com/office/drawing/2014/main" id="{D7505071-0D2E-4C7D-A03A-19A6EF247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838" y="3541713"/>
              <a:ext cx="173038" cy="13493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41">
              <a:extLst>
                <a:ext uri="{FF2B5EF4-FFF2-40B4-BE49-F238E27FC236}">
                  <a16:creationId xmlns:a16="http://schemas.microsoft.com/office/drawing/2014/main" id="{9F52DBD3-D125-462A-99DE-44E244D37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3113" y="3979863"/>
              <a:ext cx="350838" cy="206375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42">
              <a:extLst>
                <a:ext uri="{FF2B5EF4-FFF2-40B4-BE49-F238E27FC236}">
                  <a16:creationId xmlns:a16="http://schemas.microsoft.com/office/drawing/2014/main" id="{9F1156AE-04B7-4B7C-8D4C-C7804B32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063" y="4041776"/>
              <a:ext cx="100013" cy="73025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3">
              <a:extLst>
                <a:ext uri="{FF2B5EF4-FFF2-40B4-BE49-F238E27FC236}">
                  <a16:creationId xmlns:a16="http://schemas.microsoft.com/office/drawing/2014/main" id="{9401D90A-A032-419F-8080-2BDFA9870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776" y="4076701"/>
              <a:ext cx="42863" cy="66675"/>
            </a:xfrm>
            <a:custGeom>
              <a:avLst/>
              <a:gdLst>
                <a:gd name="T0" fmla="*/ 48 w 70"/>
                <a:gd name="T1" fmla="*/ 51 h 111"/>
                <a:gd name="T2" fmla="*/ 64 w 70"/>
                <a:gd name="T3" fmla="*/ 61 h 111"/>
                <a:gd name="T4" fmla="*/ 70 w 70"/>
                <a:gd name="T5" fmla="*/ 78 h 111"/>
                <a:gd name="T6" fmla="*/ 59 w 70"/>
                <a:gd name="T7" fmla="*/ 102 h 111"/>
                <a:gd name="T8" fmla="*/ 28 w 70"/>
                <a:gd name="T9" fmla="*/ 111 h 111"/>
                <a:gd name="T10" fmla="*/ 15 w 70"/>
                <a:gd name="T11" fmla="*/ 110 h 111"/>
                <a:gd name="T12" fmla="*/ 0 w 70"/>
                <a:gd name="T13" fmla="*/ 106 h 111"/>
                <a:gd name="T14" fmla="*/ 0 w 70"/>
                <a:gd name="T15" fmla="*/ 92 h 111"/>
                <a:gd name="T16" fmla="*/ 13 w 70"/>
                <a:gd name="T17" fmla="*/ 97 h 111"/>
                <a:gd name="T18" fmla="*/ 28 w 70"/>
                <a:gd name="T19" fmla="*/ 99 h 111"/>
                <a:gd name="T20" fmla="*/ 49 w 70"/>
                <a:gd name="T21" fmla="*/ 93 h 111"/>
                <a:gd name="T22" fmla="*/ 56 w 70"/>
                <a:gd name="T23" fmla="*/ 78 h 111"/>
                <a:gd name="T24" fmla="*/ 49 w 70"/>
                <a:gd name="T25" fmla="*/ 63 h 111"/>
                <a:gd name="T26" fmla="*/ 31 w 70"/>
                <a:gd name="T27" fmla="*/ 58 h 111"/>
                <a:gd name="T28" fmla="*/ 18 w 70"/>
                <a:gd name="T29" fmla="*/ 58 h 111"/>
                <a:gd name="T30" fmla="*/ 18 w 70"/>
                <a:gd name="T31" fmla="*/ 46 h 111"/>
                <a:gd name="T32" fmla="*/ 31 w 70"/>
                <a:gd name="T33" fmla="*/ 46 h 111"/>
                <a:gd name="T34" fmla="*/ 48 w 70"/>
                <a:gd name="T35" fmla="*/ 42 h 111"/>
                <a:gd name="T36" fmla="*/ 53 w 70"/>
                <a:gd name="T37" fmla="*/ 29 h 111"/>
                <a:gd name="T38" fmla="*/ 47 w 70"/>
                <a:gd name="T39" fmla="*/ 17 h 111"/>
                <a:gd name="T40" fmla="*/ 31 w 70"/>
                <a:gd name="T41" fmla="*/ 12 h 111"/>
                <a:gd name="T42" fmla="*/ 18 w 70"/>
                <a:gd name="T43" fmla="*/ 14 h 111"/>
                <a:gd name="T44" fmla="*/ 3 w 70"/>
                <a:gd name="T45" fmla="*/ 18 h 111"/>
                <a:gd name="T46" fmla="*/ 3 w 70"/>
                <a:gd name="T47" fmla="*/ 5 h 111"/>
                <a:gd name="T48" fmla="*/ 18 w 70"/>
                <a:gd name="T49" fmla="*/ 1 h 111"/>
                <a:gd name="T50" fmla="*/ 32 w 70"/>
                <a:gd name="T51" fmla="*/ 0 h 111"/>
                <a:gd name="T52" fmla="*/ 58 w 70"/>
                <a:gd name="T53" fmla="*/ 8 h 111"/>
                <a:gd name="T54" fmla="*/ 68 w 70"/>
                <a:gd name="T55" fmla="*/ 28 h 111"/>
                <a:gd name="T56" fmla="*/ 63 w 70"/>
                <a:gd name="T57" fmla="*/ 43 h 111"/>
                <a:gd name="T58" fmla="*/ 48 w 70"/>
                <a:gd name="T59" fmla="*/ 5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1">
                  <a:moveTo>
                    <a:pt x="48" y="51"/>
                  </a:moveTo>
                  <a:cubicBezTo>
                    <a:pt x="55" y="53"/>
                    <a:pt x="60" y="56"/>
                    <a:pt x="64" y="61"/>
                  </a:cubicBezTo>
                  <a:cubicBezTo>
                    <a:pt x="68" y="65"/>
                    <a:pt x="70" y="71"/>
                    <a:pt x="70" y="78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8"/>
                    <a:pt x="42" y="111"/>
                    <a:pt x="28" y="111"/>
                  </a:cubicBezTo>
                  <a:cubicBezTo>
                    <a:pt x="24" y="111"/>
                    <a:pt x="19" y="110"/>
                    <a:pt x="15" y="110"/>
                  </a:cubicBezTo>
                  <a:cubicBezTo>
                    <a:pt x="10" y="109"/>
                    <a:pt x="5" y="107"/>
                    <a:pt x="0" y="106"/>
                  </a:cubicBezTo>
                  <a:lnTo>
                    <a:pt x="0" y="92"/>
                  </a:lnTo>
                  <a:cubicBezTo>
                    <a:pt x="4" y="94"/>
                    <a:pt x="8" y="96"/>
                    <a:pt x="13" y="97"/>
                  </a:cubicBezTo>
                  <a:cubicBezTo>
                    <a:pt x="18" y="98"/>
                    <a:pt x="23" y="99"/>
                    <a:pt x="28" y="99"/>
                  </a:cubicBezTo>
                  <a:cubicBezTo>
                    <a:pt x="37" y="99"/>
                    <a:pt x="44" y="97"/>
                    <a:pt x="49" y="93"/>
                  </a:cubicBezTo>
                  <a:cubicBezTo>
                    <a:pt x="53" y="90"/>
                    <a:pt x="56" y="85"/>
                    <a:pt x="56" y="78"/>
                  </a:cubicBezTo>
                  <a:cubicBezTo>
                    <a:pt x="56" y="72"/>
                    <a:pt x="54" y="67"/>
                    <a:pt x="49" y="63"/>
                  </a:cubicBezTo>
                  <a:cubicBezTo>
                    <a:pt x="45" y="60"/>
                    <a:pt x="39" y="58"/>
                    <a:pt x="31" y="58"/>
                  </a:cubicBezTo>
                  <a:lnTo>
                    <a:pt x="18" y="58"/>
                  </a:lnTo>
                  <a:lnTo>
                    <a:pt x="18" y="46"/>
                  </a:lnTo>
                  <a:lnTo>
                    <a:pt x="31" y="46"/>
                  </a:lnTo>
                  <a:cubicBezTo>
                    <a:pt x="38" y="46"/>
                    <a:pt x="44" y="44"/>
                    <a:pt x="48" y="42"/>
                  </a:cubicBezTo>
                  <a:cubicBezTo>
                    <a:pt x="51" y="39"/>
                    <a:pt x="53" y="35"/>
                    <a:pt x="53" y="29"/>
                  </a:cubicBezTo>
                  <a:cubicBezTo>
                    <a:pt x="53" y="24"/>
                    <a:pt x="51" y="20"/>
                    <a:pt x="47" y="17"/>
                  </a:cubicBezTo>
                  <a:cubicBezTo>
                    <a:pt x="44" y="14"/>
                    <a:pt x="38" y="12"/>
                    <a:pt x="31" y="12"/>
                  </a:cubicBezTo>
                  <a:cubicBezTo>
                    <a:pt x="27" y="12"/>
                    <a:pt x="23" y="13"/>
                    <a:pt x="18" y="14"/>
                  </a:cubicBezTo>
                  <a:cubicBezTo>
                    <a:pt x="14" y="15"/>
                    <a:pt x="9" y="16"/>
                    <a:pt x="3" y="18"/>
                  </a:cubicBezTo>
                  <a:lnTo>
                    <a:pt x="3" y="5"/>
                  </a:lnTo>
                  <a:cubicBezTo>
                    <a:pt x="9" y="3"/>
                    <a:pt x="14" y="2"/>
                    <a:pt x="18" y="1"/>
                  </a:cubicBezTo>
                  <a:cubicBezTo>
                    <a:pt x="23" y="1"/>
                    <a:pt x="28" y="0"/>
                    <a:pt x="32" y="0"/>
                  </a:cubicBezTo>
                  <a:cubicBezTo>
                    <a:pt x="43" y="0"/>
                    <a:pt x="52" y="3"/>
                    <a:pt x="58" y="8"/>
                  </a:cubicBezTo>
                  <a:cubicBezTo>
                    <a:pt x="64" y="13"/>
                    <a:pt x="68" y="19"/>
                    <a:pt x="68" y="28"/>
                  </a:cubicBezTo>
                  <a:cubicBezTo>
                    <a:pt x="68" y="34"/>
                    <a:pt x="66" y="39"/>
                    <a:pt x="63" y="43"/>
                  </a:cubicBezTo>
                  <a:cubicBezTo>
                    <a:pt x="59" y="47"/>
                    <a:pt x="54" y="50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44">
              <a:extLst>
                <a:ext uri="{FF2B5EF4-FFF2-40B4-BE49-F238E27FC236}">
                  <a16:creationId xmlns:a16="http://schemas.microsoft.com/office/drawing/2014/main" id="{41BDACA6-DD90-45F4-8A4A-840731D8E1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7163" y="3590926"/>
              <a:ext cx="604838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5">
              <a:extLst>
                <a:ext uri="{FF2B5EF4-FFF2-40B4-BE49-F238E27FC236}">
                  <a16:creationId xmlns:a16="http://schemas.microsoft.com/office/drawing/2014/main" id="{617F486B-2657-4E28-B33F-132E0C32B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9763" y="3556001"/>
              <a:ext cx="122238" cy="69850"/>
            </a:xfrm>
            <a:custGeom>
              <a:avLst/>
              <a:gdLst>
                <a:gd name="T0" fmla="*/ 57 w 201"/>
                <a:gd name="T1" fmla="*/ 58 h 116"/>
                <a:gd name="T2" fmla="*/ 0 w 201"/>
                <a:gd name="T3" fmla="*/ 116 h 116"/>
                <a:gd name="T4" fmla="*/ 201 w 201"/>
                <a:gd name="T5" fmla="*/ 58 h 116"/>
                <a:gd name="T6" fmla="*/ 0 w 201"/>
                <a:gd name="T7" fmla="*/ 0 h 116"/>
                <a:gd name="T8" fmla="*/ 57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57" y="58"/>
                  </a:moveTo>
                  <a:lnTo>
                    <a:pt x="0" y="116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6">
              <a:extLst>
                <a:ext uri="{FF2B5EF4-FFF2-40B4-BE49-F238E27FC236}">
                  <a16:creationId xmlns:a16="http://schemas.microsoft.com/office/drawing/2014/main" id="{313950D9-C86B-46BD-8BF1-F8455BAE8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526" y="3413126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3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3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7">
              <a:extLst>
                <a:ext uri="{FF2B5EF4-FFF2-40B4-BE49-F238E27FC236}">
                  <a16:creationId xmlns:a16="http://schemas.microsoft.com/office/drawing/2014/main" id="{1D8CB5B5-9291-4DA3-822F-CE85A700C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663" y="3449638"/>
              <a:ext cx="41275" cy="66675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8 w 70"/>
                <a:gd name="T9" fmla="*/ 110 h 110"/>
                <a:gd name="T10" fmla="*/ 14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6 h 110"/>
                <a:gd name="T18" fmla="*/ 28 w 70"/>
                <a:gd name="T19" fmla="*/ 98 h 110"/>
                <a:gd name="T20" fmla="*/ 49 w 70"/>
                <a:gd name="T21" fmla="*/ 93 h 110"/>
                <a:gd name="T22" fmla="*/ 56 w 70"/>
                <a:gd name="T23" fmla="*/ 77 h 110"/>
                <a:gd name="T24" fmla="*/ 49 w 70"/>
                <a:gd name="T25" fmla="*/ 63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8 w 70"/>
                <a:gd name="T35" fmla="*/ 41 h 110"/>
                <a:gd name="T36" fmla="*/ 53 w 70"/>
                <a:gd name="T37" fmla="*/ 29 h 110"/>
                <a:gd name="T38" fmla="*/ 47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8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8 w 70"/>
                <a:gd name="T55" fmla="*/ 27 h 110"/>
                <a:gd name="T56" fmla="*/ 62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0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8"/>
                    <a:pt x="42" y="110"/>
                    <a:pt x="28" y="110"/>
                  </a:cubicBezTo>
                  <a:cubicBezTo>
                    <a:pt x="24" y="110"/>
                    <a:pt x="19" y="110"/>
                    <a:pt x="14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4"/>
                    <a:pt x="8" y="95"/>
                    <a:pt x="13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9" y="93"/>
                  </a:cubicBezTo>
                  <a:cubicBezTo>
                    <a:pt x="53" y="89"/>
                    <a:pt x="56" y="84"/>
                    <a:pt x="56" y="77"/>
                  </a:cubicBezTo>
                  <a:cubicBezTo>
                    <a:pt x="56" y="71"/>
                    <a:pt x="53" y="66"/>
                    <a:pt x="49" y="63"/>
                  </a:cubicBezTo>
                  <a:cubicBezTo>
                    <a:pt x="45" y="59"/>
                    <a:pt x="39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8" y="45"/>
                    <a:pt x="44" y="44"/>
                    <a:pt x="48" y="41"/>
                  </a:cubicBezTo>
                  <a:cubicBezTo>
                    <a:pt x="51" y="38"/>
                    <a:pt x="53" y="34"/>
                    <a:pt x="53" y="29"/>
                  </a:cubicBezTo>
                  <a:cubicBezTo>
                    <a:pt x="53" y="23"/>
                    <a:pt x="51" y="19"/>
                    <a:pt x="47" y="16"/>
                  </a:cubicBezTo>
                  <a:cubicBezTo>
                    <a:pt x="43" y="13"/>
                    <a:pt x="38" y="12"/>
                    <a:pt x="31" y="12"/>
                  </a:cubicBezTo>
                  <a:cubicBezTo>
                    <a:pt x="27" y="12"/>
                    <a:pt x="22" y="12"/>
                    <a:pt x="18" y="13"/>
                  </a:cubicBezTo>
                  <a:cubicBezTo>
                    <a:pt x="13" y="14"/>
                    <a:pt x="8" y="15"/>
                    <a:pt x="3" y="17"/>
                  </a:cubicBezTo>
                  <a:lnTo>
                    <a:pt x="3" y="4"/>
                  </a:lnTo>
                  <a:cubicBezTo>
                    <a:pt x="9" y="3"/>
                    <a:pt x="14" y="2"/>
                    <a:pt x="18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4" y="12"/>
                    <a:pt x="68" y="19"/>
                    <a:pt x="68" y="27"/>
                  </a:cubicBezTo>
                  <a:cubicBezTo>
                    <a:pt x="68" y="33"/>
                    <a:pt x="66" y="38"/>
                    <a:pt x="62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48">
              <a:extLst>
                <a:ext uri="{FF2B5EF4-FFF2-40B4-BE49-F238E27FC236}">
                  <a16:creationId xmlns:a16="http://schemas.microsoft.com/office/drawing/2014/main" id="{8CEA5874-8D1F-47FB-80E8-2210FFE43C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6151" y="3741738"/>
              <a:ext cx="0" cy="23812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9">
              <a:extLst>
                <a:ext uri="{FF2B5EF4-FFF2-40B4-BE49-F238E27FC236}">
                  <a16:creationId xmlns:a16="http://schemas.microsoft.com/office/drawing/2014/main" id="{6B204BBD-2FA5-4E86-B7A1-EBE2819B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6" y="3741738"/>
              <a:ext cx="69850" cy="122238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50">
              <a:extLst>
                <a:ext uri="{FF2B5EF4-FFF2-40B4-BE49-F238E27FC236}">
                  <a16:creationId xmlns:a16="http://schemas.microsoft.com/office/drawing/2014/main" id="{B650A18A-0205-419A-B994-614ED7DBA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2976" y="3019426"/>
              <a:ext cx="0" cy="43180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1">
              <a:extLst>
                <a:ext uri="{FF2B5EF4-FFF2-40B4-BE49-F238E27FC236}">
                  <a16:creationId xmlns:a16="http://schemas.microsoft.com/office/drawing/2014/main" id="{4F6DB22D-0FC8-404E-A9BE-AA2ADB887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051" y="3019426"/>
              <a:ext cx="69850" cy="122238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52">
              <a:extLst>
                <a:ext uri="{FF2B5EF4-FFF2-40B4-BE49-F238E27FC236}">
                  <a16:creationId xmlns:a16="http://schemas.microsoft.com/office/drawing/2014/main" id="{6E4DF40E-001B-4045-88BD-C2724515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01" y="3359151"/>
              <a:ext cx="571500" cy="901700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53">
              <a:extLst>
                <a:ext uri="{FF2B5EF4-FFF2-40B4-BE49-F238E27FC236}">
                  <a16:creationId xmlns:a16="http://schemas.microsoft.com/office/drawing/2014/main" id="{165D693B-47AC-4675-A526-E6266C995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851" y="3455988"/>
              <a:ext cx="346075" cy="279400"/>
            </a:xfrm>
            <a:prstGeom prst="ellipse">
              <a:avLst/>
            </a:prstGeom>
            <a:solidFill>
              <a:srgbClr val="FFE6D5"/>
            </a:solidFill>
            <a:ln w="7938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54">
              <a:extLst>
                <a:ext uri="{FF2B5EF4-FFF2-40B4-BE49-F238E27FC236}">
                  <a16:creationId xmlns:a16="http://schemas.microsoft.com/office/drawing/2014/main" id="{2078B9E6-8554-4F99-8F2B-1CEFA4BC8D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9338" y="3536951"/>
              <a:ext cx="168275" cy="128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55">
              <a:extLst>
                <a:ext uri="{FF2B5EF4-FFF2-40B4-BE49-F238E27FC236}">
                  <a16:creationId xmlns:a16="http://schemas.microsoft.com/office/drawing/2014/main" id="{9A6E04A8-C4CE-4462-9092-F1A8B7504E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4576" y="3535363"/>
              <a:ext cx="173038" cy="1365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56">
              <a:extLst>
                <a:ext uri="{FF2B5EF4-FFF2-40B4-BE49-F238E27FC236}">
                  <a16:creationId xmlns:a16="http://schemas.microsoft.com/office/drawing/2014/main" id="{8ADB138F-85D0-4C06-B2DA-DA1B6E707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851" y="3975101"/>
              <a:ext cx="350838" cy="20478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7">
              <a:extLst>
                <a:ext uri="{FF2B5EF4-FFF2-40B4-BE49-F238E27FC236}">
                  <a16:creationId xmlns:a16="http://schemas.microsoft.com/office/drawing/2014/main" id="{E74A87AB-4D05-41DB-BB30-F43FF9EFF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801" y="4035426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8">
              <a:extLst>
                <a:ext uri="{FF2B5EF4-FFF2-40B4-BE49-F238E27FC236}">
                  <a16:creationId xmlns:a16="http://schemas.microsoft.com/office/drawing/2014/main" id="{816CDB9C-5724-41E8-A05B-F93CAA4995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6338" y="4071938"/>
              <a:ext cx="47625" cy="65088"/>
            </a:xfrm>
            <a:custGeom>
              <a:avLst/>
              <a:gdLst>
                <a:gd name="T0" fmla="*/ 48 w 78"/>
                <a:gd name="T1" fmla="*/ 13 h 107"/>
                <a:gd name="T2" fmla="*/ 12 w 78"/>
                <a:gd name="T3" fmla="*/ 70 h 107"/>
                <a:gd name="T4" fmla="*/ 48 w 78"/>
                <a:gd name="T5" fmla="*/ 70 h 107"/>
                <a:gd name="T6" fmla="*/ 48 w 78"/>
                <a:gd name="T7" fmla="*/ 13 h 107"/>
                <a:gd name="T8" fmla="*/ 44 w 78"/>
                <a:gd name="T9" fmla="*/ 0 h 107"/>
                <a:gd name="T10" fmla="*/ 63 w 78"/>
                <a:gd name="T11" fmla="*/ 0 h 107"/>
                <a:gd name="T12" fmla="*/ 63 w 78"/>
                <a:gd name="T13" fmla="*/ 70 h 107"/>
                <a:gd name="T14" fmla="*/ 78 w 78"/>
                <a:gd name="T15" fmla="*/ 70 h 107"/>
                <a:gd name="T16" fmla="*/ 78 w 78"/>
                <a:gd name="T17" fmla="*/ 82 h 107"/>
                <a:gd name="T18" fmla="*/ 63 w 78"/>
                <a:gd name="T19" fmla="*/ 82 h 107"/>
                <a:gd name="T20" fmla="*/ 63 w 78"/>
                <a:gd name="T21" fmla="*/ 107 h 107"/>
                <a:gd name="T22" fmla="*/ 48 w 78"/>
                <a:gd name="T23" fmla="*/ 107 h 107"/>
                <a:gd name="T24" fmla="*/ 48 w 78"/>
                <a:gd name="T25" fmla="*/ 82 h 107"/>
                <a:gd name="T26" fmla="*/ 0 w 78"/>
                <a:gd name="T27" fmla="*/ 82 h 107"/>
                <a:gd name="T28" fmla="*/ 0 w 78"/>
                <a:gd name="T29" fmla="*/ 68 h 107"/>
                <a:gd name="T30" fmla="*/ 44 w 78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4" y="0"/>
                  </a:moveTo>
                  <a:lnTo>
                    <a:pt x="63" y="0"/>
                  </a:lnTo>
                  <a:lnTo>
                    <a:pt x="63" y="70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63" y="82"/>
                  </a:lnTo>
                  <a:lnTo>
                    <a:pt x="63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59">
              <a:extLst>
                <a:ext uri="{FF2B5EF4-FFF2-40B4-BE49-F238E27FC236}">
                  <a16:creationId xmlns:a16="http://schemas.microsoft.com/office/drawing/2014/main" id="{E8C6AE54-3E94-4494-BAB5-A6B8632A9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5938" y="3584576"/>
              <a:ext cx="431800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0">
              <a:extLst>
                <a:ext uri="{FF2B5EF4-FFF2-40B4-BE49-F238E27FC236}">
                  <a16:creationId xmlns:a16="http://schemas.microsoft.com/office/drawing/2014/main" id="{76B63361-6349-47E9-AD76-48DA685D6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01" y="3549651"/>
              <a:ext cx="122238" cy="69850"/>
            </a:xfrm>
            <a:custGeom>
              <a:avLst/>
              <a:gdLst>
                <a:gd name="T0" fmla="*/ 58 w 201"/>
                <a:gd name="T1" fmla="*/ 58 h 116"/>
                <a:gd name="T2" fmla="*/ 0 w 201"/>
                <a:gd name="T3" fmla="*/ 116 h 116"/>
                <a:gd name="T4" fmla="*/ 201 w 201"/>
                <a:gd name="T5" fmla="*/ 58 h 116"/>
                <a:gd name="T6" fmla="*/ 0 w 201"/>
                <a:gd name="T7" fmla="*/ 0 h 116"/>
                <a:gd name="T8" fmla="*/ 58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58" y="58"/>
                  </a:moveTo>
                  <a:lnTo>
                    <a:pt x="0" y="116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1">
              <a:extLst>
                <a:ext uri="{FF2B5EF4-FFF2-40B4-BE49-F238E27FC236}">
                  <a16:creationId xmlns:a16="http://schemas.microsoft.com/office/drawing/2014/main" id="{1A021F03-015F-44DD-B2CB-7219E19F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0076" y="3451226"/>
              <a:ext cx="73025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4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8 h 123"/>
                <a:gd name="T16" fmla="*/ 4 w 119"/>
                <a:gd name="T17" fmla="*/ 0 h 123"/>
                <a:gd name="T18" fmla="*/ 27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4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8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>
              <a:extLst>
                <a:ext uri="{FF2B5EF4-FFF2-40B4-BE49-F238E27FC236}">
                  <a16:creationId xmlns:a16="http://schemas.microsoft.com/office/drawing/2014/main" id="{8CA872B0-8F90-4868-9959-7B6185675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51038" y="3487738"/>
              <a:ext cx="47625" cy="65088"/>
            </a:xfrm>
            <a:custGeom>
              <a:avLst/>
              <a:gdLst>
                <a:gd name="T0" fmla="*/ 48 w 78"/>
                <a:gd name="T1" fmla="*/ 13 h 107"/>
                <a:gd name="T2" fmla="*/ 12 w 78"/>
                <a:gd name="T3" fmla="*/ 70 h 107"/>
                <a:gd name="T4" fmla="*/ 48 w 78"/>
                <a:gd name="T5" fmla="*/ 70 h 107"/>
                <a:gd name="T6" fmla="*/ 48 w 78"/>
                <a:gd name="T7" fmla="*/ 13 h 107"/>
                <a:gd name="T8" fmla="*/ 45 w 78"/>
                <a:gd name="T9" fmla="*/ 0 h 107"/>
                <a:gd name="T10" fmla="*/ 63 w 78"/>
                <a:gd name="T11" fmla="*/ 0 h 107"/>
                <a:gd name="T12" fmla="*/ 63 w 78"/>
                <a:gd name="T13" fmla="*/ 70 h 107"/>
                <a:gd name="T14" fmla="*/ 78 w 78"/>
                <a:gd name="T15" fmla="*/ 70 h 107"/>
                <a:gd name="T16" fmla="*/ 78 w 78"/>
                <a:gd name="T17" fmla="*/ 82 h 107"/>
                <a:gd name="T18" fmla="*/ 63 w 78"/>
                <a:gd name="T19" fmla="*/ 82 h 107"/>
                <a:gd name="T20" fmla="*/ 63 w 78"/>
                <a:gd name="T21" fmla="*/ 107 h 107"/>
                <a:gd name="T22" fmla="*/ 48 w 78"/>
                <a:gd name="T23" fmla="*/ 107 h 107"/>
                <a:gd name="T24" fmla="*/ 48 w 78"/>
                <a:gd name="T25" fmla="*/ 82 h 107"/>
                <a:gd name="T26" fmla="*/ 0 w 78"/>
                <a:gd name="T27" fmla="*/ 82 h 107"/>
                <a:gd name="T28" fmla="*/ 0 w 78"/>
                <a:gd name="T29" fmla="*/ 68 h 107"/>
                <a:gd name="T30" fmla="*/ 45 w 78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5" y="0"/>
                  </a:moveTo>
                  <a:lnTo>
                    <a:pt x="63" y="0"/>
                  </a:lnTo>
                  <a:lnTo>
                    <a:pt x="63" y="70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63" y="82"/>
                  </a:lnTo>
                  <a:lnTo>
                    <a:pt x="63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63">
              <a:extLst>
                <a:ext uri="{FF2B5EF4-FFF2-40B4-BE49-F238E27FC236}">
                  <a16:creationId xmlns:a16="http://schemas.microsoft.com/office/drawing/2014/main" id="{CAE349D2-265E-408D-B6E2-3C558B9064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1888" y="3736976"/>
              <a:ext cx="0" cy="238125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>
              <a:extLst>
                <a:ext uri="{FF2B5EF4-FFF2-40B4-BE49-F238E27FC236}">
                  <a16:creationId xmlns:a16="http://schemas.microsoft.com/office/drawing/2014/main" id="{B0B465DA-35A6-45FE-A3A6-B80687CA9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963" y="3736976"/>
              <a:ext cx="69850" cy="122238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65">
              <a:extLst>
                <a:ext uri="{FF2B5EF4-FFF2-40B4-BE49-F238E27FC236}">
                  <a16:creationId xmlns:a16="http://schemas.microsoft.com/office/drawing/2014/main" id="{F1C0062F-EE22-43CF-ABA7-9CF7714004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8713" y="3013076"/>
              <a:ext cx="0" cy="433388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3E60F36C-C545-46FB-B05A-87B40A32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3788" y="3013076"/>
              <a:ext cx="68263" cy="122238"/>
            </a:xfrm>
            <a:custGeom>
              <a:avLst/>
              <a:gdLst>
                <a:gd name="T0" fmla="*/ 58 w 115"/>
                <a:gd name="T1" fmla="*/ 144 h 202"/>
                <a:gd name="T2" fmla="*/ 115 w 115"/>
                <a:gd name="T3" fmla="*/ 202 h 202"/>
                <a:gd name="T4" fmla="*/ 58 w 115"/>
                <a:gd name="T5" fmla="*/ 0 h 202"/>
                <a:gd name="T6" fmla="*/ 0 w 115"/>
                <a:gd name="T7" fmla="*/ 202 h 202"/>
                <a:gd name="T8" fmla="*/ 58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8" y="144"/>
                  </a:moveTo>
                  <a:lnTo>
                    <a:pt x="115" y="202"/>
                  </a:lnTo>
                  <a:lnTo>
                    <a:pt x="58" y="0"/>
                  </a:lnTo>
                  <a:lnTo>
                    <a:pt x="0" y="202"/>
                  </a:lnTo>
                  <a:lnTo>
                    <a:pt x="58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67">
              <a:extLst>
                <a:ext uri="{FF2B5EF4-FFF2-40B4-BE49-F238E27FC236}">
                  <a16:creationId xmlns:a16="http://schemas.microsoft.com/office/drawing/2014/main" id="{02C1BA17-1F81-466E-B6FF-8F9B97B03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0351" y="3498851"/>
              <a:ext cx="255588" cy="20637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68">
              <a:extLst>
                <a:ext uri="{FF2B5EF4-FFF2-40B4-BE49-F238E27FC236}">
                  <a16:creationId xmlns:a16="http://schemas.microsoft.com/office/drawing/2014/main" id="{AE34B720-E3BE-4A99-B3E5-894FBDD7BA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4738" y="3621088"/>
              <a:ext cx="433388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C0AE5869-53AB-4A97-9472-AE5AB7524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86163"/>
              <a:ext cx="122238" cy="68263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0">
              <a:extLst>
                <a:ext uri="{FF2B5EF4-FFF2-40B4-BE49-F238E27FC236}">
                  <a16:creationId xmlns:a16="http://schemas.microsoft.com/office/drawing/2014/main" id="{1BC28610-1026-49E5-80D0-54E69A0E9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463" y="3486151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1">
              <a:extLst>
                <a:ext uri="{FF2B5EF4-FFF2-40B4-BE49-F238E27FC236}">
                  <a16:creationId xmlns:a16="http://schemas.microsoft.com/office/drawing/2014/main" id="{7E21B714-9036-4250-8938-50F0BD3FC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013" y="3524251"/>
              <a:ext cx="42863" cy="65088"/>
            </a:xfrm>
            <a:custGeom>
              <a:avLst/>
              <a:gdLst>
                <a:gd name="T0" fmla="*/ 4 w 69"/>
                <a:gd name="T1" fmla="*/ 0 h 108"/>
                <a:gd name="T2" fmla="*/ 61 w 69"/>
                <a:gd name="T3" fmla="*/ 0 h 108"/>
                <a:gd name="T4" fmla="*/ 61 w 69"/>
                <a:gd name="T5" fmla="*/ 12 h 108"/>
                <a:gd name="T6" fmla="*/ 18 w 69"/>
                <a:gd name="T7" fmla="*/ 12 h 108"/>
                <a:gd name="T8" fmla="*/ 18 w 69"/>
                <a:gd name="T9" fmla="*/ 38 h 108"/>
                <a:gd name="T10" fmla="*/ 24 w 69"/>
                <a:gd name="T11" fmla="*/ 36 h 108"/>
                <a:gd name="T12" fmla="*/ 30 w 69"/>
                <a:gd name="T13" fmla="*/ 36 h 108"/>
                <a:gd name="T14" fmla="*/ 58 w 69"/>
                <a:gd name="T15" fmla="*/ 46 h 108"/>
                <a:gd name="T16" fmla="*/ 69 w 69"/>
                <a:gd name="T17" fmla="*/ 72 h 108"/>
                <a:gd name="T18" fmla="*/ 58 w 69"/>
                <a:gd name="T19" fmla="*/ 99 h 108"/>
                <a:gd name="T20" fmla="*/ 28 w 69"/>
                <a:gd name="T21" fmla="*/ 108 h 108"/>
                <a:gd name="T22" fmla="*/ 14 w 69"/>
                <a:gd name="T23" fmla="*/ 107 h 108"/>
                <a:gd name="T24" fmla="*/ 0 w 69"/>
                <a:gd name="T25" fmla="*/ 104 h 108"/>
                <a:gd name="T26" fmla="*/ 0 w 69"/>
                <a:gd name="T27" fmla="*/ 89 h 108"/>
                <a:gd name="T28" fmla="*/ 13 w 69"/>
                <a:gd name="T29" fmla="*/ 95 h 108"/>
                <a:gd name="T30" fmla="*/ 28 w 69"/>
                <a:gd name="T31" fmla="*/ 96 h 108"/>
                <a:gd name="T32" fmla="*/ 47 w 69"/>
                <a:gd name="T33" fmla="*/ 90 h 108"/>
                <a:gd name="T34" fmla="*/ 54 w 69"/>
                <a:gd name="T35" fmla="*/ 72 h 108"/>
                <a:gd name="T36" fmla="*/ 47 w 69"/>
                <a:gd name="T37" fmla="*/ 55 h 108"/>
                <a:gd name="T38" fmla="*/ 28 w 69"/>
                <a:gd name="T39" fmla="*/ 48 h 108"/>
                <a:gd name="T40" fmla="*/ 16 w 69"/>
                <a:gd name="T41" fmla="*/ 49 h 108"/>
                <a:gd name="T42" fmla="*/ 4 w 69"/>
                <a:gd name="T43" fmla="*/ 53 h 108"/>
                <a:gd name="T44" fmla="*/ 4 w 69"/>
                <a:gd name="T4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8">
                  <a:moveTo>
                    <a:pt x="4" y="0"/>
                  </a:moveTo>
                  <a:lnTo>
                    <a:pt x="61" y="0"/>
                  </a:lnTo>
                  <a:lnTo>
                    <a:pt x="61" y="12"/>
                  </a:lnTo>
                  <a:lnTo>
                    <a:pt x="18" y="12"/>
                  </a:lnTo>
                  <a:lnTo>
                    <a:pt x="18" y="38"/>
                  </a:lnTo>
                  <a:cubicBezTo>
                    <a:pt x="20" y="37"/>
                    <a:pt x="22" y="37"/>
                    <a:pt x="24" y="36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42" y="36"/>
                    <a:pt x="52" y="39"/>
                    <a:pt x="58" y="46"/>
                  </a:cubicBezTo>
                  <a:cubicBezTo>
                    <a:pt x="65" y="52"/>
                    <a:pt x="69" y="61"/>
                    <a:pt x="69" y="72"/>
                  </a:cubicBezTo>
                  <a:cubicBezTo>
                    <a:pt x="69" y="84"/>
                    <a:pt x="65" y="93"/>
                    <a:pt x="58" y="99"/>
                  </a:cubicBezTo>
                  <a:cubicBezTo>
                    <a:pt x="51" y="105"/>
                    <a:pt x="41" y="108"/>
                    <a:pt x="28" y="108"/>
                  </a:cubicBezTo>
                  <a:cubicBezTo>
                    <a:pt x="23" y="108"/>
                    <a:pt x="19" y="108"/>
                    <a:pt x="14" y="107"/>
                  </a:cubicBezTo>
                  <a:cubicBezTo>
                    <a:pt x="10" y="107"/>
                    <a:pt x="5" y="105"/>
                    <a:pt x="0" y="104"/>
                  </a:cubicBezTo>
                  <a:lnTo>
                    <a:pt x="0" y="89"/>
                  </a:lnTo>
                  <a:cubicBezTo>
                    <a:pt x="4" y="92"/>
                    <a:pt x="9" y="93"/>
                    <a:pt x="13" y="95"/>
                  </a:cubicBezTo>
                  <a:cubicBezTo>
                    <a:pt x="18" y="96"/>
                    <a:pt x="23" y="96"/>
                    <a:pt x="28" y="96"/>
                  </a:cubicBezTo>
                  <a:cubicBezTo>
                    <a:pt x="36" y="96"/>
                    <a:pt x="42" y="94"/>
                    <a:pt x="47" y="90"/>
                  </a:cubicBezTo>
                  <a:cubicBezTo>
                    <a:pt x="52" y="85"/>
                    <a:pt x="54" y="80"/>
                    <a:pt x="54" y="72"/>
                  </a:cubicBezTo>
                  <a:cubicBezTo>
                    <a:pt x="54" y="65"/>
                    <a:pt x="52" y="59"/>
                    <a:pt x="47" y="55"/>
                  </a:cubicBezTo>
                  <a:cubicBezTo>
                    <a:pt x="42" y="50"/>
                    <a:pt x="36" y="48"/>
                    <a:pt x="28" y="48"/>
                  </a:cubicBezTo>
                  <a:cubicBezTo>
                    <a:pt x="24" y="48"/>
                    <a:pt x="20" y="48"/>
                    <a:pt x="16" y="49"/>
                  </a:cubicBezTo>
                  <a:cubicBezTo>
                    <a:pt x="12" y="50"/>
                    <a:pt x="8" y="52"/>
                    <a:pt x="4" y="5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72">
              <a:extLst>
                <a:ext uri="{FF2B5EF4-FFF2-40B4-BE49-F238E27FC236}">
                  <a16:creationId xmlns:a16="http://schemas.microsoft.com/office/drawing/2014/main" id="{8DC9A7D6-468F-46F1-997F-98BE6AFD0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88" y="3503613"/>
              <a:ext cx="266700" cy="20637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73">
              <a:extLst>
                <a:ext uri="{FF2B5EF4-FFF2-40B4-BE49-F238E27FC236}">
                  <a16:creationId xmlns:a16="http://schemas.microsoft.com/office/drawing/2014/main" id="{8AA4FCC3-02FE-4830-B351-9E85D4A3F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188" y="3624263"/>
              <a:ext cx="431800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4">
              <a:extLst>
                <a:ext uri="{FF2B5EF4-FFF2-40B4-BE49-F238E27FC236}">
                  <a16:creationId xmlns:a16="http://schemas.microsoft.com/office/drawing/2014/main" id="{0CFC79AB-6DAD-4406-95AD-DDEA8D56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8" y="3589338"/>
              <a:ext cx="120650" cy="69850"/>
            </a:xfrm>
            <a:custGeom>
              <a:avLst/>
              <a:gdLst>
                <a:gd name="T0" fmla="*/ 57 w 201"/>
                <a:gd name="T1" fmla="*/ 58 h 116"/>
                <a:gd name="T2" fmla="*/ 0 w 201"/>
                <a:gd name="T3" fmla="*/ 116 h 116"/>
                <a:gd name="T4" fmla="*/ 201 w 201"/>
                <a:gd name="T5" fmla="*/ 58 h 116"/>
                <a:gd name="T6" fmla="*/ 0 w 201"/>
                <a:gd name="T7" fmla="*/ 0 h 116"/>
                <a:gd name="T8" fmla="*/ 57 w 201"/>
                <a:gd name="T9" fmla="*/ 5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6">
                  <a:moveTo>
                    <a:pt x="57" y="58"/>
                  </a:moveTo>
                  <a:lnTo>
                    <a:pt x="0" y="116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5">
              <a:extLst>
                <a:ext uri="{FF2B5EF4-FFF2-40B4-BE49-F238E27FC236}">
                  <a16:creationId xmlns:a16="http://schemas.microsoft.com/office/drawing/2014/main" id="{F02992AD-A843-40C1-8DA4-F66D7BE4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6" y="3490913"/>
              <a:ext cx="73025" cy="746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4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8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4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4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8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4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6">
              <a:extLst>
                <a:ext uri="{FF2B5EF4-FFF2-40B4-BE49-F238E27FC236}">
                  <a16:creationId xmlns:a16="http://schemas.microsoft.com/office/drawing/2014/main" id="{C7B1AB6A-1FFB-4F3E-B75A-1E7D169D8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463" y="3525838"/>
              <a:ext cx="44450" cy="68263"/>
            </a:xfrm>
            <a:custGeom>
              <a:avLst/>
              <a:gdLst>
                <a:gd name="T0" fmla="*/ 38 w 74"/>
                <a:gd name="T1" fmla="*/ 50 h 111"/>
                <a:gd name="T2" fmla="*/ 23 w 74"/>
                <a:gd name="T3" fmla="*/ 56 h 111"/>
                <a:gd name="T4" fmla="*/ 17 w 74"/>
                <a:gd name="T5" fmla="*/ 75 h 111"/>
                <a:gd name="T6" fmla="*/ 23 w 74"/>
                <a:gd name="T7" fmla="*/ 93 h 111"/>
                <a:gd name="T8" fmla="*/ 38 w 74"/>
                <a:gd name="T9" fmla="*/ 99 h 111"/>
                <a:gd name="T10" fmla="*/ 54 w 74"/>
                <a:gd name="T11" fmla="*/ 93 h 111"/>
                <a:gd name="T12" fmla="*/ 59 w 74"/>
                <a:gd name="T13" fmla="*/ 75 h 111"/>
                <a:gd name="T14" fmla="*/ 54 w 74"/>
                <a:gd name="T15" fmla="*/ 56 h 111"/>
                <a:gd name="T16" fmla="*/ 38 w 74"/>
                <a:gd name="T17" fmla="*/ 50 h 111"/>
                <a:gd name="T18" fmla="*/ 67 w 74"/>
                <a:gd name="T19" fmla="*/ 5 h 111"/>
                <a:gd name="T20" fmla="*/ 67 w 74"/>
                <a:gd name="T21" fmla="*/ 18 h 111"/>
                <a:gd name="T22" fmla="*/ 56 w 74"/>
                <a:gd name="T23" fmla="*/ 14 h 111"/>
                <a:gd name="T24" fmla="*/ 45 w 74"/>
                <a:gd name="T25" fmla="*/ 12 h 111"/>
                <a:gd name="T26" fmla="*/ 23 w 74"/>
                <a:gd name="T27" fmla="*/ 22 h 111"/>
                <a:gd name="T28" fmla="*/ 15 w 74"/>
                <a:gd name="T29" fmla="*/ 51 h 111"/>
                <a:gd name="T30" fmla="*/ 25 w 74"/>
                <a:gd name="T31" fmla="*/ 42 h 111"/>
                <a:gd name="T32" fmla="*/ 39 w 74"/>
                <a:gd name="T33" fmla="*/ 38 h 111"/>
                <a:gd name="T34" fmla="*/ 65 w 74"/>
                <a:gd name="T35" fmla="*/ 48 h 111"/>
                <a:gd name="T36" fmla="*/ 74 w 74"/>
                <a:gd name="T37" fmla="*/ 75 h 111"/>
                <a:gd name="T38" fmla="*/ 64 w 74"/>
                <a:gd name="T39" fmla="*/ 101 h 111"/>
                <a:gd name="T40" fmla="*/ 38 w 74"/>
                <a:gd name="T41" fmla="*/ 111 h 111"/>
                <a:gd name="T42" fmla="*/ 10 w 74"/>
                <a:gd name="T43" fmla="*/ 97 h 111"/>
                <a:gd name="T44" fmla="*/ 0 w 74"/>
                <a:gd name="T45" fmla="*/ 56 h 111"/>
                <a:gd name="T46" fmla="*/ 12 w 74"/>
                <a:gd name="T47" fmla="*/ 15 h 111"/>
                <a:gd name="T48" fmla="*/ 44 w 74"/>
                <a:gd name="T49" fmla="*/ 0 h 111"/>
                <a:gd name="T50" fmla="*/ 55 w 74"/>
                <a:gd name="T51" fmla="*/ 1 h 111"/>
                <a:gd name="T52" fmla="*/ 67 w 74"/>
                <a:gd name="T53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11">
                  <a:moveTo>
                    <a:pt x="38" y="50"/>
                  </a:moveTo>
                  <a:cubicBezTo>
                    <a:pt x="32" y="50"/>
                    <a:pt x="27" y="52"/>
                    <a:pt x="23" y="56"/>
                  </a:cubicBezTo>
                  <a:cubicBezTo>
                    <a:pt x="19" y="61"/>
                    <a:pt x="17" y="67"/>
                    <a:pt x="17" y="75"/>
                  </a:cubicBezTo>
                  <a:cubicBezTo>
                    <a:pt x="17" y="82"/>
                    <a:pt x="19" y="88"/>
                    <a:pt x="23" y="93"/>
                  </a:cubicBezTo>
                  <a:cubicBezTo>
                    <a:pt x="27" y="97"/>
                    <a:pt x="32" y="99"/>
                    <a:pt x="38" y="99"/>
                  </a:cubicBezTo>
                  <a:cubicBezTo>
                    <a:pt x="45" y="99"/>
                    <a:pt x="50" y="97"/>
                    <a:pt x="54" y="93"/>
                  </a:cubicBezTo>
                  <a:cubicBezTo>
                    <a:pt x="58" y="88"/>
                    <a:pt x="59" y="82"/>
                    <a:pt x="59" y="75"/>
                  </a:cubicBezTo>
                  <a:cubicBezTo>
                    <a:pt x="59" y="67"/>
                    <a:pt x="58" y="61"/>
                    <a:pt x="54" y="56"/>
                  </a:cubicBezTo>
                  <a:cubicBezTo>
                    <a:pt x="50" y="52"/>
                    <a:pt x="45" y="50"/>
                    <a:pt x="38" y="50"/>
                  </a:cubicBezTo>
                  <a:close/>
                  <a:moveTo>
                    <a:pt x="67" y="5"/>
                  </a:moveTo>
                  <a:lnTo>
                    <a:pt x="67" y="18"/>
                  </a:lnTo>
                  <a:cubicBezTo>
                    <a:pt x="63" y="16"/>
                    <a:pt x="60" y="15"/>
                    <a:pt x="56" y="14"/>
                  </a:cubicBezTo>
                  <a:cubicBezTo>
                    <a:pt x="52" y="13"/>
                    <a:pt x="49" y="12"/>
                    <a:pt x="45" y="12"/>
                  </a:cubicBezTo>
                  <a:cubicBezTo>
                    <a:pt x="36" y="12"/>
                    <a:pt x="28" y="16"/>
                    <a:pt x="23" y="22"/>
                  </a:cubicBezTo>
                  <a:cubicBezTo>
                    <a:pt x="18" y="28"/>
                    <a:pt x="15" y="38"/>
                    <a:pt x="15" y="51"/>
                  </a:cubicBezTo>
                  <a:cubicBezTo>
                    <a:pt x="17" y="47"/>
                    <a:pt x="21" y="44"/>
                    <a:pt x="25" y="42"/>
                  </a:cubicBezTo>
                  <a:cubicBezTo>
                    <a:pt x="29" y="39"/>
                    <a:pt x="34" y="38"/>
                    <a:pt x="39" y="38"/>
                  </a:cubicBezTo>
                  <a:cubicBezTo>
                    <a:pt x="50" y="38"/>
                    <a:pt x="58" y="42"/>
                    <a:pt x="65" y="48"/>
                  </a:cubicBezTo>
                  <a:cubicBezTo>
                    <a:pt x="71" y="55"/>
                    <a:pt x="74" y="63"/>
                    <a:pt x="74" y="75"/>
                  </a:cubicBezTo>
                  <a:cubicBezTo>
                    <a:pt x="74" y="86"/>
                    <a:pt x="71" y="94"/>
                    <a:pt x="64" y="101"/>
                  </a:cubicBezTo>
                  <a:cubicBezTo>
                    <a:pt x="58" y="108"/>
                    <a:pt x="49" y="111"/>
                    <a:pt x="38" y="111"/>
                  </a:cubicBezTo>
                  <a:cubicBezTo>
                    <a:pt x="26" y="111"/>
                    <a:pt x="17" y="106"/>
                    <a:pt x="10" y="97"/>
                  </a:cubicBezTo>
                  <a:cubicBezTo>
                    <a:pt x="4" y="87"/>
                    <a:pt x="0" y="74"/>
                    <a:pt x="0" y="56"/>
                  </a:cubicBezTo>
                  <a:cubicBezTo>
                    <a:pt x="0" y="39"/>
                    <a:pt x="4" y="25"/>
                    <a:pt x="12" y="15"/>
                  </a:cubicBezTo>
                  <a:cubicBezTo>
                    <a:pt x="20" y="5"/>
                    <a:pt x="31" y="0"/>
                    <a:pt x="44" y="0"/>
                  </a:cubicBezTo>
                  <a:cubicBezTo>
                    <a:pt x="48" y="0"/>
                    <a:pt x="52" y="1"/>
                    <a:pt x="55" y="1"/>
                  </a:cubicBezTo>
                  <a:cubicBezTo>
                    <a:pt x="59" y="2"/>
                    <a:pt x="63" y="3"/>
                    <a:pt x="67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77">
              <a:extLst>
                <a:ext uri="{FF2B5EF4-FFF2-40B4-BE49-F238E27FC236}">
                  <a16:creationId xmlns:a16="http://schemas.microsoft.com/office/drawing/2014/main" id="{5BA92992-48B0-446E-8604-77D6E051C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438" y="2190751"/>
              <a:ext cx="3494088" cy="819150"/>
            </a:xfrm>
            <a:prstGeom prst="rect">
              <a:avLst/>
            </a:prstGeom>
            <a:noFill/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84D2F4B2-D032-4626-8BFC-F92F20134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2976" y="2225676"/>
              <a:ext cx="84138" cy="98425"/>
            </a:xfrm>
            <a:custGeom>
              <a:avLst/>
              <a:gdLst>
                <a:gd name="T0" fmla="*/ 0 w 139"/>
                <a:gd name="T1" fmla="*/ 0 h 164"/>
                <a:gd name="T2" fmla="*/ 139 w 139"/>
                <a:gd name="T3" fmla="*/ 0 h 164"/>
                <a:gd name="T4" fmla="*/ 139 w 139"/>
                <a:gd name="T5" fmla="*/ 18 h 164"/>
                <a:gd name="T6" fmla="*/ 80 w 139"/>
                <a:gd name="T7" fmla="*/ 18 h 164"/>
                <a:gd name="T8" fmla="*/ 80 w 139"/>
                <a:gd name="T9" fmla="*/ 164 h 164"/>
                <a:gd name="T10" fmla="*/ 58 w 139"/>
                <a:gd name="T11" fmla="*/ 164 h 164"/>
                <a:gd name="T12" fmla="*/ 58 w 139"/>
                <a:gd name="T13" fmla="*/ 18 h 164"/>
                <a:gd name="T14" fmla="*/ 0 w 139"/>
                <a:gd name="T15" fmla="*/ 18 h 164"/>
                <a:gd name="T16" fmla="*/ 0 w 139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64">
                  <a:moveTo>
                    <a:pt x="0" y="0"/>
                  </a:moveTo>
                  <a:lnTo>
                    <a:pt x="139" y="0"/>
                  </a:lnTo>
                  <a:lnTo>
                    <a:pt x="139" y="18"/>
                  </a:lnTo>
                  <a:lnTo>
                    <a:pt x="80" y="18"/>
                  </a:lnTo>
                  <a:lnTo>
                    <a:pt x="80" y="164"/>
                  </a:lnTo>
                  <a:lnTo>
                    <a:pt x="58" y="164"/>
                  </a:lnTo>
                  <a:lnTo>
                    <a:pt x="5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9">
              <a:extLst>
                <a:ext uri="{FF2B5EF4-FFF2-40B4-BE49-F238E27FC236}">
                  <a16:creationId xmlns:a16="http://schemas.microsoft.com/office/drawing/2014/main" id="{B19EFE60-28D1-426E-9AB5-F7AE774E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176" y="2247901"/>
              <a:ext cx="42863" cy="76200"/>
            </a:xfrm>
            <a:custGeom>
              <a:avLst/>
              <a:gdLst>
                <a:gd name="T0" fmla="*/ 72 w 72"/>
                <a:gd name="T1" fmla="*/ 21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1"/>
                  </a:moveTo>
                  <a:cubicBezTo>
                    <a:pt x="70" y="20"/>
                    <a:pt x="68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1"/>
                    <a:pt x="30" y="29"/>
                  </a:cubicBezTo>
                  <a:cubicBezTo>
                    <a:pt x="24" y="36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1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0">
              <a:extLst>
                <a:ext uri="{FF2B5EF4-FFF2-40B4-BE49-F238E27FC236}">
                  <a16:creationId xmlns:a16="http://schemas.microsoft.com/office/drawing/2014/main" id="{0A9A737F-692E-4FC1-855F-730397B79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6801" y="2247901"/>
              <a:ext cx="69850" cy="7937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0 h 129"/>
                <a:gd name="T14" fmla="*/ 109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6 w 114"/>
                <a:gd name="T25" fmla="*/ 17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3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19"/>
                  </a:lnTo>
                  <a:cubicBezTo>
                    <a:pt x="102" y="122"/>
                    <a:pt x="95" y="125"/>
                    <a:pt x="87" y="126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0" y="33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1">
              <a:extLst>
                <a:ext uri="{FF2B5EF4-FFF2-40B4-BE49-F238E27FC236}">
                  <a16:creationId xmlns:a16="http://schemas.microsoft.com/office/drawing/2014/main" id="{B2869FC5-1608-4003-8239-D8F30B771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0938" y="2247901"/>
              <a:ext cx="68263" cy="7937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7 w 114"/>
                <a:gd name="T25" fmla="*/ 17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7" y="93"/>
                    <a:pt x="34" y="101"/>
                  </a:cubicBezTo>
                  <a:cubicBezTo>
                    <a:pt x="42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4"/>
                    <a:pt x="110" y="100"/>
                  </a:cubicBezTo>
                  <a:lnTo>
                    <a:pt x="110" y="119"/>
                  </a:lnTo>
                  <a:cubicBezTo>
                    <a:pt x="102" y="122"/>
                    <a:pt x="95" y="125"/>
                    <a:pt x="87" y="126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5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8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10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50" y="17"/>
                    <a:pt x="41" y="20"/>
                    <a:pt x="34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2">
              <a:extLst>
                <a:ext uri="{FF2B5EF4-FFF2-40B4-BE49-F238E27FC236}">
                  <a16:creationId xmlns:a16="http://schemas.microsoft.com/office/drawing/2014/main" id="{19DB6904-9D4D-451F-A6BC-ADDF04372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7938" y="2247901"/>
              <a:ext cx="68263" cy="79375"/>
            </a:xfrm>
            <a:custGeom>
              <a:avLst/>
              <a:gdLst>
                <a:gd name="T0" fmla="*/ 57 w 113"/>
                <a:gd name="T1" fmla="*/ 17 h 129"/>
                <a:gd name="T2" fmla="*/ 31 w 113"/>
                <a:gd name="T3" fmla="*/ 30 h 129"/>
                <a:gd name="T4" fmla="*/ 22 w 113"/>
                <a:gd name="T5" fmla="*/ 64 h 129"/>
                <a:gd name="T6" fmla="*/ 31 w 113"/>
                <a:gd name="T7" fmla="*/ 99 h 129"/>
                <a:gd name="T8" fmla="*/ 57 w 113"/>
                <a:gd name="T9" fmla="*/ 112 h 129"/>
                <a:gd name="T10" fmla="*/ 82 w 113"/>
                <a:gd name="T11" fmla="*/ 99 h 129"/>
                <a:gd name="T12" fmla="*/ 92 w 113"/>
                <a:gd name="T13" fmla="*/ 64 h 129"/>
                <a:gd name="T14" fmla="*/ 82 w 113"/>
                <a:gd name="T15" fmla="*/ 30 h 129"/>
                <a:gd name="T16" fmla="*/ 57 w 113"/>
                <a:gd name="T17" fmla="*/ 17 h 129"/>
                <a:gd name="T18" fmla="*/ 57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7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7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7" y="17"/>
                  </a:moveTo>
                  <a:cubicBezTo>
                    <a:pt x="46" y="17"/>
                    <a:pt x="37" y="21"/>
                    <a:pt x="31" y="30"/>
                  </a:cubicBezTo>
                  <a:cubicBezTo>
                    <a:pt x="25" y="38"/>
                    <a:pt x="22" y="50"/>
                    <a:pt x="22" y="64"/>
                  </a:cubicBezTo>
                  <a:cubicBezTo>
                    <a:pt x="22" y="79"/>
                    <a:pt x="25" y="91"/>
                    <a:pt x="31" y="99"/>
                  </a:cubicBezTo>
                  <a:cubicBezTo>
                    <a:pt x="37" y="107"/>
                    <a:pt x="46" y="112"/>
                    <a:pt x="57" y="112"/>
                  </a:cubicBezTo>
                  <a:cubicBezTo>
                    <a:pt x="68" y="112"/>
                    <a:pt x="76" y="107"/>
                    <a:pt x="82" y="99"/>
                  </a:cubicBezTo>
                  <a:cubicBezTo>
                    <a:pt x="89" y="90"/>
                    <a:pt x="92" y="79"/>
                    <a:pt x="92" y="64"/>
                  </a:cubicBezTo>
                  <a:cubicBezTo>
                    <a:pt x="92" y="50"/>
                    <a:pt x="89" y="38"/>
                    <a:pt x="82" y="30"/>
                  </a:cubicBezTo>
                  <a:cubicBezTo>
                    <a:pt x="76" y="21"/>
                    <a:pt x="68" y="17"/>
                    <a:pt x="57" y="17"/>
                  </a:cubicBezTo>
                  <a:close/>
                  <a:moveTo>
                    <a:pt x="57" y="0"/>
                  </a:moveTo>
                  <a:cubicBezTo>
                    <a:pt x="74" y="0"/>
                    <a:pt x="88" y="5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4"/>
                    <a:pt x="108" y="100"/>
                    <a:pt x="98" y="112"/>
                  </a:cubicBezTo>
                  <a:cubicBezTo>
                    <a:pt x="88" y="123"/>
                    <a:pt x="74" y="129"/>
                    <a:pt x="57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5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3">
              <a:extLst>
                <a:ext uri="{FF2B5EF4-FFF2-40B4-BE49-F238E27FC236}">
                  <a16:creationId xmlns:a16="http://schemas.microsoft.com/office/drawing/2014/main" id="{A55C6562-82F3-4BDB-91C8-AA40C981C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313" y="2220913"/>
              <a:ext cx="46038" cy="103188"/>
            </a:xfrm>
            <a:custGeom>
              <a:avLst/>
              <a:gdLst>
                <a:gd name="T0" fmla="*/ 78 w 78"/>
                <a:gd name="T1" fmla="*/ 0 h 171"/>
                <a:gd name="T2" fmla="*/ 78 w 78"/>
                <a:gd name="T3" fmla="*/ 17 h 171"/>
                <a:gd name="T4" fmla="*/ 59 w 78"/>
                <a:gd name="T5" fmla="*/ 17 h 171"/>
                <a:gd name="T6" fmla="*/ 44 w 78"/>
                <a:gd name="T7" fmla="*/ 21 h 171"/>
                <a:gd name="T8" fmla="*/ 39 w 78"/>
                <a:gd name="T9" fmla="*/ 37 h 171"/>
                <a:gd name="T10" fmla="*/ 39 w 78"/>
                <a:gd name="T11" fmla="*/ 48 h 171"/>
                <a:gd name="T12" fmla="*/ 73 w 78"/>
                <a:gd name="T13" fmla="*/ 48 h 171"/>
                <a:gd name="T14" fmla="*/ 73 w 78"/>
                <a:gd name="T15" fmla="*/ 63 h 171"/>
                <a:gd name="T16" fmla="*/ 39 w 78"/>
                <a:gd name="T17" fmla="*/ 63 h 171"/>
                <a:gd name="T18" fmla="*/ 39 w 78"/>
                <a:gd name="T19" fmla="*/ 171 h 171"/>
                <a:gd name="T20" fmla="*/ 19 w 78"/>
                <a:gd name="T21" fmla="*/ 171 h 171"/>
                <a:gd name="T22" fmla="*/ 19 w 78"/>
                <a:gd name="T23" fmla="*/ 63 h 171"/>
                <a:gd name="T24" fmla="*/ 0 w 78"/>
                <a:gd name="T25" fmla="*/ 63 h 171"/>
                <a:gd name="T26" fmla="*/ 0 w 78"/>
                <a:gd name="T27" fmla="*/ 48 h 171"/>
                <a:gd name="T28" fmla="*/ 19 w 78"/>
                <a:gd name="T29" fmla="*/ 48 h 171"/>
                <a:gd name="T30" fmla="*/ 19 w 78"/>
                <a:gd name="T31" fmla="*/ 39 h 171"/>
                <a:gd name="T32" fmla="*/ 29 w 78"/>
                <a:gd name="T33" fmla="*/ 9 h 171"/>
                <a:gd name="T34" fmla="*/ 59 w 78"/>
                <a:gd name="T35" fmla="*/ 0 h 171"/>
                <a:gd name="T36" fmla="*/ 78 w 78"/>
                <a:gd name="T37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71">
                  <a:moveTo>
                    <a:pt x="78" y="0"/>
                  </a:moveTo>
                  <a:lnTo>
                    <a:pt x="78" y="17"/>
                  </a:lnTo>
                  <a:lnTo>
                    <a:pt x="59" y="17"/>
                  </a:lnTo>
                  <a:cubicBezTo>
                    <a:pt x="51" y="17"/>
                    <a:pt x="46" y="18"/>
                    <a:pt x="44" y="21"/>
                  </a:cubicBezTo>
                  <a:cubicBezTo>
                    <a:pt x="41" y="24"/>
                    <a:pt x="39" y="29"/>
                    <a:pt x="39" y="37"/>
                  </a:cubicBezTo>
                  <a:lnTo>
                    <a:pt x="39" y="48"/>
                  </a:lnTo>
                  <a:lnTo>
                    <a:pt x="73" y="48"/>
                  </a:lnTo>
                  <a:lnTo>
                    <a:pt x="73" y="63"/>
                  </a:lnTo>
                  <a:lnTo>
                    <a:pt x="39" y="63"/>
                  </a:lnTo>
                  <a:lnTo>
                    <a:pt x="39" y="171"/>
                  </a:lnTo>
                  <a:lnTo>
                    <a:pt x="19" y="17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39"/>
                  </a:lnTo>
                  <a:cubicBezTo>
                    <a:pt x="19" y="25"/>
                    <a:pt x="22" y="15"/>
                    <a:pt x="29" y="9"/>
                  </a:cubicBezTo>
                  <a:cubicBezTo>
                    <a:pt x="35" y="3"/>
                    <a:pt x="45" y="0"/>
                    <a:pt x="59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40396D7E-4C9E-4D76-9D2B-C45BE6AF6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563" y="2247901"/>
              <a:ext cx="63500" cy="79375"/>
            </a:xfrm>
            <a:custGeom>
              <a:avLst/>
              <a:gdLst>
                <a:gd name="T0" fmla="*/ 63 w 104"/>
                <a:gd name="T1" fmla="*/ 64 h 129"/>
                <a:gd name="T2" fmla="*/ 29 w 104"/>
                <a:gd name="T3" fmla="*/ 69 h 129"/>
                <a:gd name="T4" fmla="*/ 20 w 104"/>
                <a:gd name="T5" fmla="*/ 89 h 129"/>
                <a:gd name="T6" fmla="*/ 27 w 104"/>
                <a:gd name="T7" fmla="*/ 106 h 129"/>
                <a:gd name="T8" fmla="*/ 46 w 104"/>
                <a:gd name="T9" fmla="*/ 112 h 129"/>
                <a:gd name="T10" fmla="*/ 73 w 104"/>
                <a:gd name="T11" fmla="*/ 100 h 129"/>
                <a:gd name="T12" fmla="*/ 84 w 104"/>
                <a:gd name="T13" fmla="*/ 68 h 129"/>
                <a:gd name="T14" fmla="*/ 84 w 104"/>
                <a:gd name="T15" fmla="*/ 64 h 129"/>
                <a:gd name="T16" fmla="*/ 63 w 104"/>
                <a:gd name="T17" fmla="*/ 64 h 129"/>
                <a:gd name="T18" fmla="*/ 104 w 104"/>
                <a:gd name="T19" fmla="*/ 55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8 h 129"/>
                <a:gd name="T32" fmla="*/ 0 w 104"/>
                <a:gd name="T33" fmla="*/ 90 h 129"/>
                <a:gd name="T34" fmla="*/ 14 w 104"/>
                <a:gd name="T35" fmla="*/ 59 h 129"/>
                <a:gd name="T36" fmla="*/ 55 w 104"/>
                <a:gd name="T37" fmla="*/ 48 h 129"/>
                <a:gd name="T38" fmla="*/ 84 w 104"/>
                <a:gd name="T39" fmla="*/ 48 h 129"/>
                <a:gd name="T40" fmla="*/ 84 w 104"/>
                <a:gd name="T41" fmla="*/ 46 h 129"/>
                <a:gd name="T42" fmla="*/ 74 w 104"/>
                <a:gd name="T43" fmla="*/ 24 h 129"/>
                <a:gd name="T44" fmla="*/ 49 w 104"/>
                <a:gd name="T45" fmla="*/ 17 h 129"/>
                <a:gd name="T46" fmla="*/ 28 w 104"/>
                <a:gd name="T47" fmla="*/ 19 h 129"/>
                <a:gd name="T48" fmla="*/ 9 w 104"/>
                <a:gd name="T49" fmla="*/ 27 h 129"/>
                <a:gd name="T50" fmla="*/ 9 w 104"/>
                <a:gd name="T51" fmla="*/ 8 h 129"/>
                <a:gd name="T52" fmla="*/ 30 w 104"/>
                <a:gd name="T53" fmla="*/ 2 h 129"/>
                <a:gd name="T54" fmla="*/ 51 w 104"/>
                <a:gd name="T55" fmla="*/ 0 h 129"/>
                <a:gd name="T56" fmla="*/ 91 w 104"/>
                <a:gd name="T57" fmla="*/ 13 h 129"/>
                <a:gd name="T58" fmla="*/ 104 w 104"/>
                <a:gd name="T5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3" y="64"/>
                  </a:moveTo>
                  <a:cubicBezTo>
                    <a:pt x="47" y="64"/>
                    <a:pt x="36" y="66"/>
                    <a:pt x="29" y="69"/>
                  </a:cubicBezTo>
                  <a:cubicBezTo>
                    <a:pt x="23" y="73"/>
                    <a:pt x="20" y="80"/>
                    <a:pt x="20" y="89"/>
                  </a:cubicBezTo>
                  <a:cubicBezTo>
                    <a:pt x="20" y="96"/>
                    <a:pt x="22" y="101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8" y="112"/>
                    <a:pt x="67" y="108"/>
                    <a:pt x="73" y="100"/>
                  </a:cubicBezTo>
                  <a:cubicBezTo>
                    <a:pt x="80" y="92"/>
                    <a:pt x="84" y="81"/>
                    <a:pt x="84" y="68"/>
                  </a:cubicBezTo>
                  <a:lnTo>
                    <a:pt x="84" y="64"/>
                  </a:lnTo>
                  <a:lnTo>
                    <a:pt x="63" y="64"/>
                  </a:lnTo>
                  <a:close/>
                  <a:moveTo>
                    <a:pt x="104" y="55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79" y="114"/>
                    <a:pt x="73" y="120"/>
                    <a:pt x="66" y="124"/>
                  </a:cubicBezTo>
                  <a:cubicBezTo>
                    <a:pt x="59" y="127"/>
                    <a:pt x="51" y="129"/>
                    <a:pt x="41" y="129"/>
                  </a:cubicBezTo>
                  <a:cubicBezTo>
                    <a:pt x="28" y="129"/>
                    <a:pt x="18" y="125"/>
                    <a:pt x="11" y="118"/>
                  </a:cubicBezTo>
                  <a:cubicBezTo>
                    <a:pt x="3" y="111"/>
                    <a:pt x="0" y="102"/>
                    <a:pt x="0" y="90"/>
                  </a:cubicBezTo>
                  <a:cubicBezTo>
                    <a:pt x="0" y="76"/>
                    <a:pt x="4" y="66"/>
                    <a:pt x="14" y="59"/>
                  </a:cubicBezTo>
                  <a:cubicBezTo>
                    <a:pt x="23" y="51"/>
                    <a:pt x="37" y="48"/>
                    <a:pt x="55" y="48"/>
                  </a:cubicBezTo>
                  <a:lnTo>
                    <a:pt x="84" y="48"/>
                  </a:lnTo>
                  <a:lnTo>
                    <a:pt x="84" y="46"/>
                  </a:lnTo>
                  <a:cubicBezTo>
                    <a:pt x="84" y="37"/>
                    <a:pt x="80" y="30"/>
                    <a:pt x="74" y="24"/>
                  </a:cubicBezTo>
                  <a:cubicBezTo>
                    <a:pt x="68" y="19"/>
                    <a:pt x="60" y="17"/>
                    <a:pt x="49" y="17"/>
                  </a:cubicBezTo>
                  <a:cubicBezTo>
                    <a:pt x="42" y="17"/>
                    <a:pt x="35" y="18"/>
                    <a:pt x="28" y="19"/>
                  </a:cubicBezTo>
                  <a:cubicBezTo>
                    <a:pt x="21" y="21"/>
                    <a:pt x="15" y="24"/>
                    <a:pt x="9" y="27"/>
                  </a:cubicBezTo>
                  <a:lnTo>
                    <a:pt x="9" y="8"/>
                  </a:lnTo>
                  <a:cubicBezTo>
                    <a:pt x="16" y="5"/>
                    <a:pt x="23" y="3"/>
                    <a:pt x="30" y="2"/>
                  </a:cubicBezTo>
                  <a:cubicBezTo>
                    <a:pt x="37" y="0"/>
                    <a:pt x="44" y="0"/>
                    <a:pt x="51" y="0"/>
                  </a:cubicBezTo>
                  <a:cubicBezTo>
                    <a:pt x="68" y="0"/>
                    <a:pt x="82" y="4"/>
                    <a:pt x="91" y="13"/>
                  </a:cubicBezTo>
                  <a:cubicBezTo>
                    <a:pt x="99" y="23"/>
                    <a:pt x="104" y="37"/>
                    <a:pt x="10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5">
              <a:extLst>
                <a:ext uri="{FF2B5EF4-FFF2-40B4-BE49-F238E27FC236}">
                  <a16:creationId xmlns:a16="http://schemas.microsoft.com/office/drawing/2014/main" id="{7FCDC813-B7BB-4F82-9C5D-0D78183B4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6701" y="2220913"/>
              <a:ext cx="65088" cy="106363"/>
            </a:xfrm>
            <a:custGeom>
              <a:avLst/>
              <a:gdLst>
                <a:gd name="T0" fmla="*/ 89 w 110"/>
                <a:gd name="T1" fmla="*/ 66 h 174"/>
                <a:gd name="T2" fmla="*/ 89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89 w 110"/>
                <a:gd name="T9" fmla="*/ 171 h 174"/>
                <a:gd name="T10" fmla="*/ 89 w 110"/>
                <a:gd name="T11" fmla="*/ 152 h 174"/>
                <a:gd name="T12" fmla="*/ 73 w 110"/>
                <a:gd name="T13" fmla="*/ 169 h 174"/>
                <a:gd name="T14" fmla="*/ 50 w 110"/>
                <a:gd name="T15" fmla="*/ 174 h 174"/>
                <a:gd name="T16" fmla="*/ 14 w 110"/>
                <a:gd name="T17" fmla="*/ 156 h 174"/>
                <a:gd name="T18" fmla="*/ 0 w 110"/>
                <a:gd name="T19" fmla="*/ 109 h 174"/>
                <a:gd name="T20" fmla="*/ 14 w 110"/>
                <a:gd name="T21" fmla="*/ 62 h 174"/>
                <a:gd name="T22" fmla="*/ 50 w 110"/>
                <a:gd name="T23" fmla="*/ 45 h 174"/>
                <a:gd name="T24" fmla="*/ 73 w 110"/>
                <a:gd name="T25" fmla="*/ 50 h 174"/>
                <a:gd name="T26" fmla="*/ 89 w 110"/>
                <a:gd name="T27" fmla="*/ 66 h 174"/>
                <a:gd name="T28" fmla="*/ 20 w 110"/>
                <a:gd name="T29" fmla="*/ 109 h 174"/>
                <a:gd name="T30" fmla="*/ 30 w 110"/>
                <a:gd name="T31" fmla="*/ 144 h 174"/>
                <a:gd name="T32" fmla="*/ 55 w 110"/>
                <a:gd name="T33" fmla="*/ 157 h 174"/>
                <a:gd name="T34" fmla="*/ 80 w 110"/>
                <a:gd name="T35" fmla="*/ 144 h 174"/>
                <a:gd name="T36" fmla="*/ 89 w 110"/>
                <a:gd name="T37" fmla="*/ 109 h 174"/>
                <a:gd name="T38" fmla="*/ 80 w 110"/>
                <a:gd name="T39" fmla="*/ 74 h 174"/>
                <a:gd name="T40" fmla="*/ 55 w 110"/>
                <a:gd name="T41" fmla="*/ 62 h 174"/>
                <a:gd name="T42" fmla="*/ 30 w 110"/>
                <a:gd name="T43" fmla="*/ 74 h 174"/>
                <a:gd name="T44" fmla="*/ 20 w 110"/>
                <a:gd name="T45" fmla="*/ 10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89" y="66"/>
                  </a:moveTo>
                  <a:lnTo>
                    <a:pt x="89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89" y="171"/>
                  </a:lnTo>
                  <a:lnTo>
                    <a:pt x="89" y="152"/>
                  </a:lnTo>
                  <a:cubicBezTo>
                    <a:pt x="85" y="160"/>
                    <a:pt x="80" y="165"/>
                    <a:pt x="73" y="169"/>
                  </a:cubicBezTo>
                  <a:cubicBezTo>
                    <a:pt x="67" y="172"/>
                    <a:pt x="59" y="174"/>
                    <a:pt x="50" y="174"/>
                  </a:cubicBezTo>
                  <a:cubicBezTo>
                    <a:pt x="35" y="174"/>
                    <a:pt x="23" y="168"/>
                    <a:pt x="14" y="156"/>
                  </a:cubicBezTo>
                  <a:cubicBezTo>
                    <a:pt x="4" y="144"/>
                    <a:pt x="0" y="129"/>
                    <a:pt x="0" y="109"/>
                  </a:cubicBezTo>
                  <a:cubicBezTo>
                    <a:pt x="0" y="90"/>
                    <a:pt x="4" y="74"/>
                    <a:pt x="14" y="62"/>
                  </a:cubicBezTo>
                  <a:cubicBezTo>
                    <a:pt x="23" y="51"/>
                    <a:pt x="35" y="45"/>
                    <a:pt x="50" y="45"/>
                  </a:cubicBezTo>
                  <a:cubicBezTo>
                    <a:pt x="59" y="45"/>
                    <a:pt x="67" y="46"/>
                    <a:pt x="73" y="50"/>
                  </a:cubicBezTo>
                  <a:cubicBezTo>
                    <a:pt x="80" y="54"/>
                    <a:pt x="85" y="59"/>
                    <a:pt x="89" y="66"/>
                  </a:cubicBezTo>
                  <a:close/>
                  <a:moveTo>
                    <a:pt x="20" y="109"/>
                  </a:moveTo>
                  <a:cubicBezTo>
                    <a:pt x="20" y="124"/>
                    <a:pt x="23" y="136"/>
                    <a:pt x="30" y="144"/>
                  </a:cubicBezTo>
                  <a:cubicBezTo>
                    <a:pt x="36" y="153"/>
                    <a:pt x="44" y="157"/>
                    <a:pt x="55" y="157"/>
                  </a:cubicBezTo>
                  <a:cubicBezTo>
                    <a:pt x="66" y="157"/>
                    <a:pt x="74" y="153"/>
                    <a:pt x="80" y="144"/>
                  </a:cubicBezTo>
                  <a:cubicBezTo>
                    <a:pt x="86" y="136"/>
                    <a:pt x="89" y="124"/>
                    <a:pt x="89" y="109"/>
                  </a:cubicBezTo>
                  <a:cubicBezTo>
                    <a:pt x="89" y="94"/>
                    <a:pt x="86" y="83"/>
                    <a:pt x="80" y="74"/>
                  </a:cubicBezTo>
                  <a:cubicBezTo>
                    <a:pt x="74" y="66"/>
                    <a:pt x="66" y="62"/>
                    <a:pt x="55" y="62"/>
                  </a:cubicBezTo>
                  <a:cubicBezTo>
                    <a:pt x="44" y="62"/>
                    <a:pt x="36" y="66"/>
                    <a:pt x="30" y="74"/>
                  </a:cubicBezTo>
                  <a:cubicBezTo>
                    <a:pt x="23" y="83"/>
                    <a:pt x="20" y="94"/>
                    <a:pt x="20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6">
              <a:extLst>
                <a:ext uri="{FF2B5EF4-FFF2-40B4-BE49-F238E27FC236}">
                  <a16:creationId xmlns:a16="http://schemas.microsoft.com/office/drawing/2014/main" id="{FE5CF60C-6194-48E9-881B-41FBA29E7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62426" y="2220913"/>
              <a:ext cx="66675" cy="106363"/>
            </a:xfrm>
            <a:custGeom>
              <a:avLst/>
              <a:gdLst>
                <a:gd name="T0" fmla="*/ 90 w 110"/>
                <a:gd name="T1" fmla="*/ 66 h 174"/>
                <a:gd name="T2" fmla="*/ 90 w 110"/>
                <a:gd name="T3" fmla="*/ 0 h 174"/>
                <a:gd name="T4" fmla="*/ 110 w 110"/>
                <a:gd name="T5" fmla="*/ 0 h 174"/>
                <a:gd name="T6" fmla="*/ 110 w 110"/>
                <a:gd name="T7" fmla="*/ 171 h 174"/>
                <a:gd name="T8" fmla="*/ 90 w 110"/>
                <a:gd name="T9" fmla="*/ 171 h 174"/>
                <a:gd name="T10" fmla="*/ 90 w 110"/>
                <a:gd name="T11" fmla="*/ 152 h 174"/>
                <a:gd name="T12" fmla="*/ 74 w 110"/>
                <a:gd name="T13" fmla="*/ 169 h 174"/>
                <a:gd name="T14" fmla="*/ 51 w 110"/>
                <a:gd name="T15" fmla="*/ 174 h 174"/>
                <a:gd name="T16" fmla="*/ 14 w 110"/>
                <a:gd name="T17" fmla="*/ 156 h 174"/>
                <a:gd name="T18" fmla="*/ 0 w 110"/>
                <a:gd name="T19" fmla="*/ 109 h 174"/>
                <a:gd name="T20" fmla="*/ 14 w 110"/>
                <a:gd name="T21" fmla="*/ 62 h 174"/>
                <a:gd name="T22" fmla="*/ 51 w 110"/>
                <a:gd name="T23" fmla="*/ 45 h 174"/>
                <a:gd name="T24" fmla="*/ 74 w 110"/>
                <a:gd name="T25" fmla="*/ 50 h 174"/>
                <a:gd name="T26" fmla="*/ 90 w 110"/>
                <a:gd name="T27" fmla="*/ 66 h 174"/>
                <a:gd name="T28" fmla="*/ 21 w 110"/>
                <a:gd name="T29" fmla="*/ 109 h 174"/>
                <a:gd name="T30" fmla="*/ 30 w 110"/>
                <a:gd name="T31" fmla="*/ 144 h 174"/>
                <a:gd name="T32" fmla="*/ 56 w 110"/>
                <a:gd name="T33" fmla="*/ 157 h 174"/>
                <a:gd name="T34" fmla="*/ 81 w 110"/>
                <a:gd name="T35" fmla="*/ 144 h 174"/>
                <a:gd name="T36" fmla="*/ 90 w 110"/>
                <a:gd name="T37" fmla="*/ 109 h 174"/>
                <a:gd name="T38" fmla="*/ 81 w 110"/>
                <a:gd name="T39" fmla="*/ 74 h 174"/>
                <a:gd name="T40" fmla="*/ 56 w 110"/>
                <a:gd name="T41" fmla="*/ 62 h 174"/>
                <a:gd name="T42" fmla="*/ 30 w 110"/>
                <a:gd name="T43" fmla="*/ 74 h 174"/>
                <a:gd name="T44" fmla="*/ 21 w 110"/>
                <a:gd name="T45" fmla="*/ 10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4">
                  <a:moveTo>
                    <a:pt x="90" y="66"/>
                  </a:moveTo>
                  <a:lnTo>
                    <a:pt x="90" y="0"/>
                  </a:lnTo>
                  <a:lnTo>
                    <a:pt x="110" y="0"/>
                  </a:lnTo>
                  <a:lnTo>
                    <a:pt x="110" y="171"/>
                  </a:lnTo>
                  <a:lnTo>
                    <a:pt x="90" y="171"/>
                  </a:lnTo>
                  <a:lnTo>
                    <a:pt x="90" y="152"/>
                  </a:lnTo>
                  <a:cubicBezTo>
                    <a:pt x="86" y="160"/>
                    <a:pt x="81" y="165"/>
                    <a:pt x="74" y="169"/>
                  </a:cubicBezTo>
                  <a:cubicBezTo>
                    <a:pt x="68" y="172"/>
                    <a:pt x="60" y="174"/>
                    <a:pt x="51" y="174"/>
                  </a:cubicBezTo>
                  <a:cubicBezTo>
                    <a:pt x="36" y="174"/>
                    <a:pt x="24" y="168"/>
                    <a:pt x="14" y="156"/>
                  </a:cubicBezTo>
                  <a:cubicBezTo>
                    <a:pt x="5" y="144"/>
                    <a:pt x="0" y="129"/>
                    <a:pt x="0" y="109"/>
                  </a:cubicBezTo>
                  <a:cubicBezTo>
                    <a:pt x="0" y="90"/>
                    <a:pt x="5" y="74"/>
                    <a:pt x="14" y="62"/>
                  </a:cubicBezTo>
                  <a:cubicBezTo>
                    <a:pt x="24" y="51"/>
                    <a:pt x="36" y="45"/>
                    <a:pt x="51" y="45"/>
                  </a:cubicBezTo>
                  <a:cubicBezTo>
                    <a:pt x="60" y="45"/>
                    <a:pt x="68" y="46"/>
                    <a:pt x="74" y="50"/>
                  </a:cubicBezTo>
                  <a:cubicBezTo>
                    <a:pt x="81" y="54"/>
                    <a:pt x="86" y="59"/>
                    <a:pt x="90" y="66"/>
                  </a:cubicBezTo>
                  <a:close/>
                  <a:moveTo>
                    <a:pt x="21" y="109"/>
                  </a:moveTo>
                  <a:cubicBezTo>
                    <a:pt x="21" y="124"/>
                    <a:pt x="24" y="136"/>
                    <a:pt x="30" y="144"/>
                  </a:cubicBezTo>
                  <a:cubicBezTo>
                    <a:pt x="37" y="153"/>
                    <a:pt x="45" y="157"/>
                    <a:pt x="56" y="157"/>
                  </a:cubicBezTo>
                  <a:cubicBezTo>
                    <a:pt x="66" y="157"/>
                    <a:pt x="75" y="153"/>
                    <a:pt x="81" y="144"/>
                  </a:cubicBezTo>
                  <a:cubicBezTo>
                    <a:pt x="87" y="136"/>
                    <a:pt x="90" y="124"/>
                    <a:pt x="90" y="109"/>
                  </a:cubicBezTo>
                  <a:cubicBezTo>
                    <a:pt x="90" y="94"/>
                    <a:pt x="87" y="83"/>
                    <a:pt x="81" y="74"/>
                  </a:cubicBezTo>
                  <a:cubicBezTo>
                    <a:pt x="75" y="66"/>
                    <a:pt x="66" y="62"/>
                    <a:pt x="56" y="62"/>
                  </a:cubicBezTo>
                  <a:cubicBezTo>
                    <a:pt x="45" y="62"/>
                    <a:pt x="37" y="66"/>
                    <a:pt x="30" y="74"/>
                  </a:cubicBezTo>
                  <a:cubicBezTo>
                    <a:pt x="24" y="83"/>
                    <a:pt x="21" y="94"/>
                    <a:pt x="21" y="1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EB7AF0F8-B72C-4034-99C2-873A7FD243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8151" y="2247901"/>
              <a:ext cx="69850" cy="79375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10 w 114"/>
                <a:gd name="T13" fmla="*/ 100 h 129"/>
                <a:gd name="T14" fmla="*/ 110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6 w 114"/>
                <a:gd name="T25" fmla="*/ 17 h 129"/>
                <a:gd name="T26" fmla="*/ 61 w 114"/>
                <a:gd name="T27" fmla="*/ 0 h 129"/>
                <a:gd name="T28" fmla="*/ 100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5 w 114"/>
                <a:gd name="T35" fmla="*/ 27 h 129"/>
                <a:gd name="T36" fmla="*/ 61 w 114"/>
                <a:gd name="T37" fmla="*/ 17 h 129"/>
                <a:gd name="T38" fmla="*/ 34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3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1" y="111"/>
                    <a:pt x="88" y="109"/>
                  </a:cubicBezTo>
                  <a:cubicBezTo>
                    <a:pt x="95" y="107"/>
                    <a:pt x="102" y="104"/>
                    <a:pt x="110" y="100"/>
                  </a:cubicBezTo>
                  <a:lnTo>
                    <a:pt x="110" y="119"/>
                  </a:lnTo>
                  <a:cubicBezTo>
                    <a:pt x="102" y="122"/>
                    <a:pt x="95" y="125"/>
                    <a:pt x="87" y="126"/>
                  </a:cubicBezTo>
                  <a:cubicBezTo>
                    <a:pt x="80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6" y="17"/>
                  </a:cubicBezTo>
                  <a:cubicBezTo>
                    <a:pt x="27" y="6"/>
                    <a:pt x="42" y="0"/>
                    <a:pt x="61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1" y="33"/>
                    <a:pt x="85" y="27"/>
                  </a:cubicBezTo>
                  <a:cubicBezTo>
                    <a:pt x="79" y="20"/>
                    <a:pt x="71" y="17"/>
                    <a:pt x="61" y="17"/>
                  </a:cubicBezTo>
                  <a:cubicBezTo>
                    <a:pt x="49" y="17"/>
                    <a:pt x="40" y="20"/>
                    <a:pt x="34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8">
              <a:extLst>
                <a:ext uri="{FF2B5EF4-FFF2-40B4-BE49-F238E27FC236}">
                  <a16:creationId xmlns:a16="http://schemas.microsoft.com/office/drawing/2014/main" id="{EFE6A0B4-3741-4CAD-A398-5CDCA1F95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1" y="2247901"/>
              <a:ext cx="44450" cy="76200"/>
            </a:xfrm>
            <a:custGeom>
              <a:avLst/>
              <a:gdLst>
                <a:gd name="T0" fmla="*/ 72 w 72"/>
                <a:gd name="T1" fmla="*/ 21 h 126"/>
                <a:gd name="T2" fmla="*/ 64 w 72"/>
                <a:gd name="T3" fmla="*/ 19 h 126"/>
                <a:gd name="T4" fmla="*/ 55 w 72"/>
                <a:gd name="T5" fmla="*/ 18 h 126"/>
                <a:gd name="T6" fmla="*/ 29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1 w 72"/>
                <a:gd name="T23" fmla="*/ 0 h 126"/>
                <a:gd name="T24" fmla="*/ 66 w 72"/>
                <a:gd name="T25" fmla="*/ 0 h 126"/>
                <a:gd name="T26" fmla="*/ 72 w 72"/>
                <a:gd name="T27" fmla="*/ 1 h 126"/>
                <a:gd name="T28" fmla="*/ 72 w 72"/>
                <a:gd name="T29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1"/>
                  </a:moveTo>
                  <a:cubicBezTo>
                    <a:pt x="69" y="20"/>
                    <a:pt x="67" y="19"/>
                    <a:pt x="64" y="19"/>
                  </a:cubicBezTo>
                  <a:cubicBezTo>
                    <a:pt x="62" y="18"/>
                    <a:pt x="59" y="18"/>
                    <a:pt x="55" y="18"/>
                  </a:cubicBezTo>
                  <a:cubicBezTo>
                    <a:pt x="44" y="18"/>
                    <a:pt x="35" y="21"/>
                    <a:pt x="29" y="29"/>
                  </a:cubicBezTo>
                  <a:cubicBezTo>
                    <a:pt x="23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4"/>
                    <a:pt x="30" y="9"/>
                    <a:pt x="37" y="5"/>
                  </a:cubicBezTo>
                  <a:cubicBezTo>
                    <a:pt x="43" y="1"/>
                    <a:pt x="52" y="0"/>
                    <a:pt x="61" y="0"/>
                  </a:cubicBezTo>
                  <a:cubicBezTo>
                    <a:pt x="63" y="0"/>
                    <a:pt x="64" y="0"/>
                    <a:pt x="66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9">
              <a:extLst>
                <a:ext uri="{FF2B5EF4-FFF2-40B4-BE49-F238E27FC236}">
                  <a16:creationId xmlns:a16="http://schemas.microsoft.com/office/drawing/2014/main" id="{FCEF354F-C6E6-4AB4-B41E-21AE2FE58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1" y="2247901"/>
              <a:ext cx="57150" cy="79375"/>
            </a:xfrm>
            <a:custGeom>
              <a:avLst/>
              <a:gdLst>
                <a:gd name="T0" fmla="*/ 87 w 94"/>
                <a:gd name="T1" fmla="*/ 6 h 129"/>
                <a:gd name="T2" fmla="*/ 87 w 94"/>
                <a:gd name="T3" fmla="*/ 25 h 129"/>
                <a:gd name="T4" fmla="*/ 70 w 94"/>
                <a:gd name="T5" fmla="*/ 19 h 129"/>
                <a:gd name="T6" fmla="*/ 50 w 94"/>
                <a:gd name="T7" fmla="*/ 17 h 129"/>
                <a:gd name="T8" fmla="*/ 28 w 94"/>
                <a:gd name="T9" fmla="*/ 21 h 129"/>
                <a:gd name="T10" fmla="*/ 20 w 94"/>
                <a:gd name="T11" fmla="*/ 35 h 129"/>
                <a:gd name="T12" fmla="*/ 26 w 94"/>
                <a:gd name="T13" fmla="*/ 46 h 129"/>
                <a:gd name="T14" fmla="*/ 47 w 94"/>
                <a:gd name="T15" fmla="*/ 54 h 129"/>
                <a:gd name="T16" fmla="*/ 54 w 94"/>
                <a:gd name="T17" fmla="*/ 55 h 129"/>
                <a:gd name="T18" fmla="*/ 85 w 94"/>
                <a:gd name="T19" fmla="*/ 68 h 129"/>
                <a:gd name="T20" fmla="*/ 94 w 94"/>
                <a:gd name="T21" fmla="*/ 92 h 129"/>
                <a:gd name="T22" fmla="*/ 80 w 94"/>
                <a:gd name="T23" fmla="*/ 119 h 129"/>
                <a:gd name="T24" fmla="*/ 43 w 94"/>
                <a:gd name="T25" fmla="*/ 129 h 129"/>
                <a:gd name="T26" fmla="*/ 22 w 94"/>
                <a:gd name="T27" fmla="*/ 127 h 129"/>
                <a:gd name="T28" fmla="*/ 0 w 94"/>
                <a:gd name="T29" fmla="*/ 121 h 129"/>
                <a:gd name="T30" fmla="*/ 0 w 94"/>
                <a:gd name="T31" fmla="*/ 100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7 h 129"/>
                <a:gd name="T38" fmla="*/ 73 w 94"/>
                <a:gd name="T39" fmla="*/ 93 h 129"/>
                <a:gd name="T40" fmla="*/ 68 w 94"/>
                <a:gd name="T41" fmla="*/ 81 h 129"/>
                <a:gd name="T42" fmla="*/ 43 w 94"/>
                <a:gd name="T43" fmla="*/ 72 h 129"/>
                <a:gd name="T44" fmla="*/ 36 w 94"/>
                <a:gd name="T45" fmla="*/ 70 h 129"/>
                <a:gd name="T46" fmla="*/ 9 w 94"/>
                <a:gd name="T47" fmla="*/ 58 h 129"/>
                <a:gd name="T48" fmla="*/ 1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1 h 129"/>
                <a:gd name="T56" fmla="*/ 87 w 94"/>
                <a:gd name="T57" fmla="*/ 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7" y="6"/>
                  </a:moveTo>
                  <a:lnTo>
                    <a:pt x="87" y="25"/>
                  </a:lnTo>
                  <a:cubicBezTo>
                    <a:pt x="82" y="22"/>
                    <a:pt x="76" y="20"/>
                    <a:pt x="70" y="19"/>
                  </a:cubicBezTo>
                  <a:cubicBezTo>
                    <a:pt x="63" y="17"/>
                    <a:pt x="57" y="17"/>
                    <a:pt x="50" y="17"/>
                  </a:cubicBezTo>
                  <a:cubicBezTo>
                    <a:pt x="40" y="17"/>
                    <a:pt x="33" y="18"/>
                    <a:pt x="28" y="21"/>
                  </a:cubicBezTo>
                  <a:cubicBezTo>
                    <a:pt x="23" y="24"/>
                    <a:pt x="20" y="29"/>
                    <a:pt x="20" y="35"/>
                  </a:cubicBezTo>
                  <a:cubicBezTo>
                    <a:pt x="20" y="40"/>
                    <a:pt x="22" y="43"/>
                    <a:pt x="26" y="46"/>
                  </a:cubicBezTo>
                  <a:cubicBezTo>
                    <a:pt x="29" y="49"/>
                    <a:pt x="37" y="51"/>
                    <a:pt x="47" y="54"/>
                  </a:cubicBezTo>
                  <a:lnTo>
                    <a:pt x="54" y="55"/>
                  </a:lnTo>
                  <a:cubicBezTo>
                    <a:pt x="69" y="58"/>
                    <a:pt x="79" y="63"/>
                    <a:pt x="85" y="68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89" y="112"/>
                    <a:pt x="80" y="119"/>
                  </a:cubicBezTo>
                  <a:cubicBezTo>
                    <a:pt x="71" y="125"/>
                    <a:pt x="59" y="129"/>
                    <a:pt x="43" y="129"/>
                  </a:cubicBezTo>
                  <a:cubicBezTo>
                    <a:pt x="37" y="129"/>
                    <a:pt x="30" y="128"/>
                    <a:pt x="22" y="127"/>
                  </a:cubicBezTo>
                  <a:cubicBezTo>
                    <a:pt x="15" y="126"/>
                    <a:pt x="8" y="124"/>
                    <a:pt x="0" y="121"/>
                  </a:cubicBezTo>
                  <a:lnTo>
                    <a:pt x="0" y="100"/>
                  </a:lnTo>
                  <a:cubicBezTo>
                    <a:pt x="7" y="104"/>
                    <a:pt x="15" y="107"/>
                    <a:pt x="22" y="109"/>
                  </a:cubicBezTo>
                  <a:cubicBezTo>
                    <a:pt x="29" y="111"/>
                    <a:pt x="36" y="112"/>
                    <a:pt x="44" y="112"/>
                  </a:cubicBezTo>
                  <a:cubicBezTo>
                    <a:pt x="53" y="112"/>
                    <a:pt x="60" y="110"/>
                    <a:pt x="66" y="107"/>
                  </a:cubicBezTo>
                  <a:cubicBezTo>
                    <a:pt x="71" y="104"/>
                    <a:pt x="73" y="99"/>
                    <a:pt x="73" y="93"/>
                  </a:cubicBezTo>
                  <a:cubicBezTo>
                    <a:pt x="73" y="88"/>
                    <a:pt x="71" y="84"/>
                    <a:pt x="68" y="81"/>
                  </a:cubicBezTo>
                  <a:cubicBezTo>
                    <a:pt x="64" y="78"/>
                    <a:pt x="56" y="75"/>
                    <a:pt x="43" y="72"/>
                  </a:cubicBezTo>
                  <a:lnTo>
                    <a:pt x="36" y="70"/>
                  </a:lnTo>
                  <a:cubicBezTo>
                    <a:pt x="24" y="68"/>
                    <a:pt x="15" y="64"/>
                    <a:pt x="9" y="58"/>
                  </a:cubicBezTo>
                  <a:cubicBezTo>
                    <a:pt x="4" y="53"/>
                    <a:pt x="1" y="45"/>
                    <a:pt x="1" y="36"/>
                  </a:cubicBezTo>
                  <a:cubicBezTo>
                    <a:pt x="1" y="24"/>
                    <a:pt x="5" y="15"/>
                    <a:pt x="13" y="9"/>
                  </a:cubicBezTo>
                  <a:cubicBezTo>
                    <a:pt x="21" y="3"/>
                    <a:pt x="33" y="0"/>
                    <a:pt x="48" y="0"/>
                  </a:cubicBezTo>
                  <a:cubicBezTo>
                    <a:pt x="56" y="0"/>
                    <a:pt x="63" y="0"/>
                    <a:pt x="69" y="1"/>
                  </a:cubicBezTo>
                  <a:cubicBezTo>
                    <a:pt x="76" y="2"/>
                    <a:pt x="82" y="4"/>
                    <a:pt x="87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34">
              <a:extLst>
                <a:ext uri="{FF2B5EF4-FFF2-40B4-BE49-F238E27FC236}">
                  <a16:creationId xmlns:a16="http://schemas.microsoft.com/office/drawing/2014/main" id="{088C41E4-4E33-42DC-9733-807E9AA8AD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0876" y="2306638"/>
              <a:ext cx="550863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5">
              <a:extLst>
                <a:ext uri="{FF2B5EF4-FFF2-40B4-BE49-F238E27FC236}">
                  <a16:creationId xmlns:a16="http://schemas.microsoft.com/office/drawing/2014/main" id="{18ACEF54-3629-4A99-921E-D4022F9F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9501" y="2271713"/>
              <a:ext cx="122238" cy="69850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6">
              <a:extLst>
                <a:ext uri="{FF2B5EF4-FFF2-40B4-BE49-F238E27FC236}">
                  <a16:creationId xmlns:a16="http://schemas.microsoft.com/office/drawing/2014/main" id="{F37B615B-42A5-46C5-AA22-B7B7441BA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2166938"/>
              <a:ext cx="71438" cy="103188"/>
            </a:xfrm>
            <a:custGeom>
              <a:avLst/>
              <a:gdLst>
                <a:gd name="T0" fmla="*/ 66 w 120"/>
                <a:gd name="T1" fmla="*/ 134 h 170"/>
                <a:gd name="T2" fmla="*/ 49 w 120"/>
                <a:gd name="T3" fmla="*/ 163 h 170"/>
                <a:gd name="T4" fmla="*/ 27 w 120"/>
                <a:gd name="T5" fmla="*/ 170 h 170"/>
                <a:gd name="T6" fmla="*/ 11 w 120"/>
                <a:gd name="T7" fmla="*/ 170 h 170"/>
                <a:gd name="T8" fmla="*/ 11 w 120"/>
                <a:gd name="T9" fmla="*/ 153 h 170"/>
                <a:gd name="T10" fmla="*/ 23 w 120"/>
                <a:gd name="T11" fmla="*/ 153 h 170"/>
                <a:gd name="T12" fmla="*/ 36 w 120"/>
                <a:gd name="T13" fmla="*/ 149 h 170"/>
                <a:gd name="T14" fmla="*/ 46 w 120"/>
                <a:gd name="T15" fmla="*/ 130 h 170"/>
                <a:gd name="T16" fmla="*/ 50 w 120"/>
                <a:gd name="T17" fmla="*/ 121 h 170"/>
                <a:gd name="T18" fmla="*/ 0 w 120"/>
                <a:gd name="T19" fmla="*/ 0 h 170"/>
                <a:gd name="T20" fmla="*/ 21 w 120"/>
                <a:gd name="T21" fmla="*/ 0 h 170"/>
                <a:gd name="T22" fmla="*/ 60 w 120"/>
                <a:gd name="T23" fmla="*/ 96 h 170"/>
                <a:gd name="T24" fmla="*/ 98 w 120"/>
                <a:gd name="T25" fmla="*/ 0 h 170"/>
                <a:gd name="T26" fmla="*/ 120 w 120"/>
                <a:gd name="T27" fmla="*/ 0 h 170"/>
                <a:gd name="T28" fmla="*/ 66 w 120"/>
                <a:gd name="T29" fmla="*/ 13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70">
                  <a:moveTo>
                    <a:pt x="66" y="134"/>
                  </a:moveTo>
                  <a:cubicBezTo>
                    <a:pt x="60" y="149"/>
                    <a:pt x="54" y="159"/>
                    <a:pt x="49" y="163"/>
                  </a:cubicBezTo>
                  <a:cubicBezTo>
                    <a:pt x="44" y="168"/>
                    <a:pt x="36" y="170"/>
                    <a:pt x="27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6"/>
                    <a:pt x="42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0" y="96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7">
              <a:extLst>
                <a:ext uri="{FF2B5EF4-FFF2-40B4-BE49-F238E27FC236}">
                  <a16:creationId xmlns:a16="http://schemas.microsoft.com/office/drawing/2014/main" id="{7D112F7C-DA4D-4705-9DB7-DFFF1CBFA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176" y="2203451"/>
              <a:ext cx="38100" cy="65088"/>
            </a:xfrm>
            <a:custGeom>
              <a:avLst/>
              <a:gdLst>
                <a:gd name="T0" fmla="*/ 2 w 63"/>
                <a:gd name="T1" fmla="*/ 95 h 107"/>
                <a:gd name="T2" fmla="*/ 25 w 63"/>
                <a:gd name="T3" fmla="*/ 95 h 107"/>
                <a:gd name="T4" fmla="*/ 25 w 63"/>
                <a:gd name="T5" fmla="*/ 14 h 107"/>
                <a:gd name="T6" fmla="*/ 0 w 63"/>
                <a:gd name="T7" fmla="*/ 19 h 107"/>
                <a:gd name="T8" fmla="*/ 0 w 63"/>
                <a:gd name="T9" fmla="*/ 6 h 107"/>
                <a:gd name="T10" fmla="*/ 25 w 63"/>
                <a:gd name="T11" fmla="*/ 0 h 107"/>
                <a:gd name="T12" fmla="*/ 39 w 63"/>
                <a:gd name="T13" fmla="*/ 0 h 107"/>
                <a:gd name="T14" fmla="*/ 39 w 63"/>
                <a:gd name="T15" fmla="*/ 95 h 107"/>
                <a:gd name="T16" fmla="*/ 63 w 63"/>
                <a:gd name="T17" fmla="*/ 95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5"/>
                  </a:moveTo>
                  <a:lnTo>
                    <a:pt x="25" y="95"/>
                  </a:lnTo>
                  <a:lnTo>
                    <a:pt x="25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95"/>
                  </a:lnTo>
                  <a:lnTo>
                    <a:pt x="63" y="95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138">
              <a:extLst>
                <a:ext uri="{FF2B5EF4-FFF2-40B4-BE49-F238E27FC236}">
                  <a16:creationId xmlns:a16="http://schemas.microsoft.com/office/drawing/2014/main" id="{09921E5F-BDC4-4196-BDD9-42C9CC24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2851" y="2425701"/>
              <a:ext cx="415925" cy="150813"/>
            </a:xfrm>
            <a:prstGeom prst="ellipse">
              <a:avLst/>
            </a:prstGeom>
            <a:solidFill>
              <a:srgbClr val="D5D5FF"/>
            </a:solidFill>
            <a:ln w="14288" cap="flat">
              <a:solidFill>
                <a:srgbClr val="1010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Oval 139">
              <a:extLst>
                <a:ext uri="{FF2B5EF4-FFF2-40B4-BE49-F238E27FC236}">
                  <a16:creationId xmlns:a16="http://schemas.microsoft.com/office/drawing/2014/main" id="{8819614D-852C-430D-A555-38A26E7CE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738" y="2684463"/>
              <a:ext cx="417513" cy="150813"/>
            </a:xfrm>
            <a:prstGeom prst="ellipse">
              <a:avLst/>
            </a:prstGeom>
            <a:solidFill>
              <a:srgbClr val="D5D5FF"/>
            </a:solidFill>
            <a:ln w="14288" cap="flat">
              <a:solidFill>
                <a:srgbClr val="1010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Oval 140">
              <a:extLst>
                <a:ext uri="{FF2B5EF4-FFF2-40B4-BE49-F238E27FC236}">
                  <a16:creationId xmlns:a16="http://schemas.microsoft.com/office/drawing/2014/main" id="{DB268DD2-A00E-49F9-800F-0BE6AFFE7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3851" y="2684463"/>
              <a:ext cx="415925" cy="150813"/>
            </a:xfrm>
            <a:prstGeom prst="ellipse">
              <a:avLst/>
            </a:prstGeom>
            <a:solidFill>
              <a:srgbClr val="D5D5FF"/>
            </a:solidFill>
            <a:ln w="14288" cap="flat">
              <a:solidFill>
                <a:srgbClr val="1010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41">
              <a:extLst>
                <a:ext uri="{FF2B5EF4-FFF2-40B4-BE49-F238E27FC236}">
                  <a16:creationId xmlns:a16="http://schemas.microsoft.com/office/drawing/2014/main" id="{7A5CC42E-CD1B-4193-B304-2B47407085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32188" y="2560638"/>
              <a:ext cx="268288" cy="134938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42">
              <a:extLst>
                <a:ext uri="{FF2B5EF4-FFF2-40B4-BE49-F238E27FC236}">
                  <a16:creationId xmlns:a16="http://schemas.microsoft.com/office/drawing/2014/main" id="{5F2C3DA4-DAB9-4775-A8B6-8DBCE55E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1" y="2560638"/>
              <a:ext cx="136525" cy="93663"/>
            </a:xfrm>
            <a:custGeom>
              <a:avLst/>
              <a:gdLst>
                <a:gd name="T0" fmla="*/ 84 w 226"/>
                <a:gd name="T1" fmla="*/ 70 h 155"/>
                <a:gd name="T2" fmla="*/ 56 w 226"/>
                <a:gd name="T3" fmla="*/ 155 h 155"/>
                <a:gd name="T4" fmla="*/ 226 w 226"/>
                <a:gd name="T5" fmla="*/ 0 h 155"/>
                <a:gd name="T6" fmla="*/ 0 w 226"/>
                <a:gd name="T7" fmla="*/ 42 h 155"/>
                <a:gd name="T8" fmla="*/ 84 w 226"/>
                <a:gd name="T9" fmla="*/ 7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155">
                  <a:moveTo>
                    <a:pt x="84" y="70"/>
                  </a:moveTo>
                  <a:lnTo>
                    <a:pt x="56" y="155"/>
                  </a:lnTo>
                  <a:lnTo>
                    <a:pt x="226" y="0"/>
                  </a:lnTo>
                  <a:lnTo>
                    <a:pt x="0" y="42"/>
                  </a:lnTo>
                  <a:lnTo>
                    <a:pt x="84" y="70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43">
              <a:extLst>
                <a:ext uri="{FF2B5EF4-FFF2-40B4-BE49-F238E27FC236}">
                  <a16:creationId xmlns:a16="http://schemas.microsoft.com/office/drawing/2014/main" id="{318FF619-95A5-4B53-BE05-2E68D69D77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71938" y="2573338"/>
              <a:ext cx="242888" cy="112713"/>
            </a:xfrm>
            <a:prstGeom prst="line">
              <a:avLst/>
            </a:prstGeom>
            <a:noFill/>
            <a:ln w="9525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44">
              <a:extLst>
                <a:ext uri="{FF2B5EF4-FFF2-40B4-BE49-F238E27FC236}">
                  <a16:creationId xmlns:a16="http://schemas.microsoft.com/office/drawing/2014/main" id="{3913DD28-5E6C-4EA8-A013-A2562323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938" y="2573338"/>
              <a:ext cx="131763" cy="87313"/>
            </a:xfrm>
            <a:custGeom>
              <a:avLst/>
              <a:gdLst>
                <a:gd name="T0" fmla="*/ 137 w 218"/>
                <a:gd name="T1" fmla="*/ 63 h 144"/>
                <a:gd name="T2" fmla="*/ 218 w 218"/>
                <a:gd name="T3" fmla="*/ 34 h 144"/>
                <a:gd name="T4" fmla="*/ 0 w 218"/>
                <a:gd name="T5" fmla="*/ 0 h 144"/>
                <a:gd name="T6" fmla="*/ 167 w 218"/>
                <a:gd name="T7" fmla="*/ 144 h 144"/>
                <a:gd name="T8" fmla="*/ 137 w 218"/>
                <a:gd name="T9" fmla="*/ 6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144">
                  <a:moveTo>
                    <a:pt x="137" y="63"/>
                  </a:moveTo>
                  <a:lnTo>
                    <a:pt x="218" y="34"/>
                  </a:lnTo>
                  <a:lnTo>
                    <a:pt x="0" y="0"/>
                  </a:lnTo>
                  <a:lnTo>
                    <a:pt x="167" y="144"/>
                  </a:lnTo>
                  <a:lnTo>
                    <a:pt x="137" y="6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45">
              <a:extLst>
                <a:ext uri="{FF2B5EF4-FFF2-40B4-BE49-F238E27FC236}">
                  <a16:creationId xmlns:a16="http://schemas.microsoft.com/office/drawing/2014/main" id="{63B0D5C7-E7F8-4624-AC15-2A42CC63E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901" y="2266951"/>
              <a:ext cx="223838" cy="207963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6">
              <a:extLst>
                <a:ext uri="{FF2B5EF4-FFF2-40B4-BE49-F238E27FC236}">
                  <a16:creationId xmlns:a16="http://schemas.microsoft.com/office/drawing/2014/main" id="{99DFAEC6-7E8D-4FBB-85D8-F3AB24C6B5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5513" y="2298701"/>
              <a:ext cx="76200" cy="100013"/>
            </a:xfrm>
            <a:custGeom>
              <a:avLst/>
              <a:gdLst>
                <a:gd name="T0" fmla="*/ 78 w 128"/>
                <a:gd name="T1" fmla="*/ 87 h 164"/>
                <a:gd name="T2" fmla="*/ 92 w 128"/>
                <a:gd name="T3" fmla="*/ 97 h 164"/>
                <a:gd name="T4" fmla="*/ 105 w 128"/>
                <a:gd name="T5" fmla="*/ 119 h 164"/>
                <a:gd name="T6" fmla="*/ 128 w 128"/>
                <a:gd name="T7" fmla="*/ 164 h 164"/>
                <a:gd name="T8" fmla="*/ 104 w 128"/>
                <a:gd name="T9" fmla="*/ 164 h 164"/>
                <a:gd name="T10" fmla="*/ 83 w 128"/>
                <a:gd name="T11" fmla="*/ 122 h 164"/>
                <a:gd name="T12" fmla="*/ 67 w 128"/>
                <a:gd name="T13" fmla="*/ 100 h 164"/>
                <a:gd name="T14" fmla="*/ 47 w 128"/>
                <a:gd name="T15" fmla="*/ 95 h 164"/>
                <a:gd name="T16" fmla="*/ 22 w 128"/>
                <a:gd name="T17" fmla="*/ 95 h 164"/>
                <a:gd name="T18" fmla="*/ 22 w 128"/>
                <a:gd name="T19" fmla="*/ 164 h 164"/>
                <a:gd name="T20" fmla="*/ 0 w 128"/>
                <a:gd name="T21" fmla="*/ 164 h 164"/>
                <a:gd name="T22" fmla="*/ 0 w 128"/>
                <a:gd name="T23" fmla="*/ 0 h 164"/>
                <a:gd name="T24" fmla="*/ 50 w 128"/>
                <a:gd name="T25" fmla="*/ 0 h 164"/>
                <a:gd name="T26" fmla="*/ 92 w 128"/>
                <a:gd name="T27" fmla="*/ 12 h 164"/>
                <a:gd name="T28" fmla="*/ 106 w 128"/>
                <a:gd name="T29" fmla="*/ 47 h 164"/>
                <a:gd name="T30" fmla="*/ 99 w 128"/>
                <a:gd name="T31" fmla="*/ 73 h 164"/>
                <a:gd name="T32" fmla="*/ 78 w 128"/>
                <a:gd name="T33" fmla="*/ 87 h 164"/>
                <a:gd name="T34" fmla="*/ 22 w 128"/>
                <a:gd name="T35" fmla="*/ 18 h 164"/>
                <a:gd name="T36" fmla="*/ 22 w 128"/>
                <a:gd name="T37" fmla="*/ 76 h 164"/>
                <a:gd name="T38" fmla="*/ 50 w 128"/>
                <a:gd name="T39" fmla="*/ 76 h 164"/>
                <a:gd name="T40" fmla="*/ 74 w 128"/>
                <a:gd name="T41" fmla="*/ 69 h 164"/>
                <a:gd name="T42" fmla="*/ 83 w 128"/>
                <a:gd name="T43" fmla="*/ 47 h 164"/>
                <a:gd name="T44" fmla="*/ 74 w 128"/>
                <a:gd name="T45" fmla="*/ 26 h 164"/>
                <a:gd name="T46" fmla="*/ 50 w 128"/>
                <a:gd name="T47" fmla="*/ 18 h 164"/>
                <a:gd name="T48" fmla="*/ 22 w 128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64">
                  <a:moveTo>
                    <a:pt x="78" y="87"/>
                  </a:moveTo>
                  <a:cubicBezTo>
                    <a:pt x="83" y="89"/>
                    <a:pt x="87" y="92"/>
                    <a:pt x="92" y="97"/>
                  </a:cubicBezTo>
                  <a:cubicBezTo>
                    <a:pt x="96" y="103"/>
                    <a:pt x="101" y="110"/>
                    <a:pt x="105" y="119"/>
                  </a:cubicBezTo>
                  <a:lnTo>
                    <a:pt x="128" y="164"/>
                  </a:lnTo>
                  <a:lnTo>
                    <a:pt x="104" y="164"/>
                  </a:lnTo>
                  <a:lnTo>
                    <a:pt x="83" y="122"/>
                  </a:lnTo>
                  <a:cubicBezTo>
                    <a:pt x="78" y="111"/>
                    <a:pt x="72" y="104"/>
                    <a:pt x="67" y="100"/>
                  </a:cubicBezTo>
                  <a:cubicBezTo>
                    <a:pt x="62" y="96"/>
                    <a:pt x="55" y="95"/>
                    <a:pt x="47" y="95"/>
                  </a:cubicBezTo>
                  <a:lnTo>
                    <a:pt x="22" y="95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50" y="0"/>
                  </a:lnTo>
                  <a:cubicBezTo>
                    <a:pt x="69" y="0"/>
                    <a:pt x="83" y="4"/>
                    <a:pt x="92" y="12"/>
                  </a:cubicBezTo>
                  <a:cubicBezTo>
                    <a:pt x="101" y="20"/>
                    <a:pt x="106" y="31"/>
                    <a:pt x="106" y="47"/>
                  </a:cubicBezTo>
                  <a:cubicBezTo>
                    <a:pt x="106" y="58"/>
                    <a:pt x="104" y="66"/>
                    <a:pt x="99" y="73"/>
                  </a:cubicBezTo>
                  <a:cubicBezTo>
                    <a:pt x="94" y="80"/>
                    <a:pt x="87" y="84"/>
                    <a:pt x="78" y="87"/>
                  </a:cubicBezTo>
                  <a:close/>
                  <a:moveTo>
                    <a:pt x="22" y="18"/>
                  </a:moveTo>
                  <a:lnTo>
                    <a:pt x="22" y="76"/>
                  </a:lnTo>
                  <a:lnTo>
                    <a:pt x="50" y="76"/>
                  </a:lnTo>
                  <a:cubicBezTo>
                    <a:pt x="61" y="76"/>
                    <a:pt x="69" y="74"/>
                    <a:pt x="74" y="69"/>
                  </a:cubicBezTo>
                  <a:cubicBezTo>
                    <a:pt x="80" y="64"/>
                    <a:pt x="83" y="57"/>
                    <a:pt x="83" y="47"/>
                  </a:cubicBezTo>
                  <a:cubicBezTo>
                    <a:pt x="83" y="38"/>
                    <a:pt x="80" y="30"/>
                    <a:pt x="74" y="26"/>
                  </a:cubicBezTo>
                  <a:cubicBezTo>
                    <a:pt x="69" y="21"/>
                    <a:pt x="61" y="18"/>
                    <a:pt x="50" y="18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7">
              <a:extLst>
                <a:ext uri="{FF2B5EF4-FFF2-40B4-BE49-F238E27FC236}">
                  <a16:creationId xmlns:a16="http://schemas.microsoft.com/office/drawing/2014/main" id="{71BBBAF4-2503-4B4D-B354-DAF7BCE0BD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2322513"/>
              <a:ext cx="68263" cy="77788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1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5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4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2" y="42"/>
                    <a:pt x="21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8">
              <a:extLst>
                <a:ext uri="{FF2B5EF4-FFF2-40B4-BE49-F238E27FC236}">
                  <a16:creationId xmlns:a16="http://schemas.microsoft.com/office/drawing/2014/main" id="{DDE8CFC2-4EE6-4ACD-9B64-8E5803786E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0613" y="2322513"/>
              <a:ext cx="66675" cy="104775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7 h 173"/>
                <a:gd name="T22" fmla="*/ 53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3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4 h 173"/>
                <a:gd name="T38" fmla="*/ 90 w 110"/>
                <a:gd name="T39" fmla="*/ 104 h 173"/>
                <a:gd name="T40" fmla="*/ 74 w 110"/>
                <a:gd name="T41" fmla="*/ 121 h 173"/>
                <a:gd name="T42" fmla="*/ 50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0 w 110"/>
                <a:gd name="T51" fmla="*/ 0 h 173"/>
                <a:gd name="T52" fmla="*/ 74 w 110"/>
                <a:gd name="T53" fmla="*/ 5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8"/>
                    <a:pt x="87" y="37"/>
                    <a:pt x="81" y="29"/>
                  </a:cubicBezTo>
                  <a:cubicBezTo>
                    <a:pt x="75" y="21"/>
                    <a:pt x="66" y="17"/>
                    <a:pt x="55" y="17"/>
                  </a:cubicBezTo>
                  <a:cubicBezTo>
                    <a:pt x="45" y="17"/>
                    <a:pt x="36" y="21"/>
                    <a:pt x="30" y="29"/>
                  </a:cubicBezTo>
                  <a:cubicBezTo>
                    <a:pt x="24" y="37"/>
                    <a:pt x="21" y="48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5" y="109"/>
                    <a:pt x="55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5" y="147"/>
                    <a:pt x="96" y="157"/>
                  </a:cubicBezTo>
                  <a:cubicBezTo>
                    <a:pt x="87" y="168"/>
                    <a:pt x="73" y="173"/>
                    <a:pt x="53" y="173"/>
                  </a:cubicBezTo>
                  <a:cubicBezTo>
                    <a:pt x="46" y="173"/>
                    <a:pt x="40" y="172"/>
                    <a:pt x="33" y="171"/>
                  </a:cubicBezTo>
                  <a:cubicBezTo>
                    <a:pt x="27" y="170"/>
                    <a:pt x="21" y="168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7" y="152"/>
                    <a:pt x="33" y="154"/>
                  </a:cubicBezTo>
                  <a:cubicBezTo>
                    <a:pt x="38" y="155"/>
                    <a:pt x="44" y="156"/>
                    <a:pt x="50" y="156"/>
                  </a:cubicBezTo>
                  <a:cubicBezTo>
                    <a:pt x="63" y="156"/>
                    <a:pt x="73" y="153"/>
                    <a:pt x="80" y="146"/>
                  </a:cubicBezTo>
                  <a:cubicBezTo>
                    <a:pt x="87" y="139"/>
                    <a:pt x="90" y="128"/>
                    <a:pt x="90" y="114"/>
                  </a:cubicBezTo>
                  <a:lnTo>
                    <a:pt x="90" y="104"/>
                  </a:lnTo>
                  <a:cubicBezTo>
                    <a:pt x="86" y="112"/>
                    <a:pt x="80" y="117"/>
                    <a:pt x="74" y="121"/>
                  </a:cubicBezTo>
                  <a:cubicBezTo>
                    <a:pt x="67" y="124"/>
                    <a:pt x="60" y="126"/>
                    <a:pt x="50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60" y="0"/>
                    <a:pt x="67" y="2"/>
                    <a:pt x="74" y="5"/>
                  </a:cubicBezTo>
                  <a:cubicBezTo>
                    <a:pt x="80" y="9"/>
                    <a:pt x="86" y="14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9">
              <a:extLst>
                <a:ext uri="{FF2B5EF4-FFF2-40B4-BE49-F238E27FC236}">
                  <a16:creationId xmlns:a16="http://schemas.microsoft.com/office/drawing/2014/main" id="{500FDCBC-7604-425D-952F-20196E9AC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2688" y="2293938"/>
              <a:ext cx="12700" cy="104775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50">
              <a:extLst>
                <a:ext uri="{FF2B5EF4-FFF2-40B4-BE49-F238E27FC236}">
                  <a16:creationId xmlns:a16="http://schemas.microsoft.com/office/drawing/2014/main" id="{2C845B57-978D-46B7-94F5-DE99DA597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2322513"/>
              <a:ext cx="57150" cy="77788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1 h 129"/>
                <a:gd name="T10" fmla="*/ 21 w 94"/>
                <a:gd name="T11" fmla="*/ 35 h 129"/>
                <a:gd name="T12" fmla="*/ 26 w 94"/>
                <a:gd name="T13" fmla="*/ 46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3 w 94"/>
                <a:gd name="T25" fmla="*/ 129 h 129"/>
                <a:gd name="T26" fmla="*/ 23 w 94"/>
                <a:gd name="T27" fmla="*/ 127 h 129"/>
                <a:gd name="T28" fmla="*/ 0 w 94"/>
                <a:gd name="T29" fmla="*/ 121 h 129"/>
                <a:gd name="T30" fmla="*/ 0 w 94"/>
                <a:gd name="T31" fmla="*/ 101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7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2 h 129"/>
                <a:gd name="T44" fmla="*/ 37 w 94"/>
                <a:gd name="T45" fmla="*/ 71 h 129"/>
                <a:gd name="T46" fmla="*/ 9 w 94"/>
                <a:gd name="T47" fmla="*/ 59 h 129"/>
                <a:gd name="T48" fmla="*/ 1 w 94"/>
                <a:gd name="T49" fmla="*/ 36 h 129"/>
                <a:gd name="T50" fmla="*/ 13 w 94"/>
                <a:gd name="T51" fmla="*/ 9 h 129"/>
                <a:gd name="T52" fmla="*/ 48 w 94"/>
                <a:gd name="T53" fmla="*/ 0 h 129"/>
                <a:gd name="T54" fmla="*/ 69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8"/>
                    <a:pt x="28" y="21"/>
                  </a:cubicBezTo>
                  <a:cubicBezTo>
                    <a:pt x="23" y="25"/>
                    <a:pt x="21" y="29"/>
                    <a:pt x="21" y="35"/>
                  </a:cubicBezTo>
                  <a:cubicBezTo>
                    <a:pt x="21" y="40"/>
                    <a:pt x="22" y="44"/>
                    <a:pt x="26" y="46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3"/>
                    <a:pt x="90" y="112"/>
                    <a:pt x="81" y="119"/>
                  </a:cubicBezTo>
                  <a:cubicBezTo>
                    <a:pt x="72" y="126"/>
                    <a:pt x="59" y="129"/>
                    <a:pt x="43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6" y="126"/>
                    <a:pt x="8" y="124"/>
                    <a:pt x="0" y="121"/>
                  </a:cubicBezTo>
                  <a:lnTo>
                    <a:pt x="0" y="101"/>
                  </a:lnTo>
                  <a:cubicBezTo>
                    <a:pt x="8" y="104"/>
                    <a:pt x="15" y="107"/>
                    <a:pt x="22" y="109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3" y="112"/>
                    <a:pt x="61" y="111"/>
                    <a:pt x="66" y="107"/>
                  </a:cubicBezTo>
                  <a:cubicBezTo>
                    <a:pt x="71" y="104"/>
                    <a:pt x="74" y="99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2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9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3" y="9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1"/>
                    <a:pt x="69" y="2"/>
                  </a:cubicBezTo>
                  <a:cubicBezTo>
                    <a:pt x="76" y="3"/>
                    <a:pt x="82" y="4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51">
              <a:extLst>
                <a:ext uri="{FF2B5EF4-FFF2-40B4-BE49-F238E27FC236}">
                  <a16:creationId xmlns:a16="http://schemas.microsoft.com/office/drawing/2014/main" id="{B8ED5AC1-E754-4387-9847-55A9ACA89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1" y="2301876"/>
              <a:ext cx="46038" cy="96838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7 h 158"/>
                <a:gd name="T12" fmla="*/ 40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7"/>
                    <a:pt x="37" y="134"/>
                    <a:pt x="40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52">
              <a:extLst>
                <a:ext uri="{FF2B5EF4-FFF2-40B4-BE49-F238E27FC236}">
                  <a16:creationId xmlns:a16="http://schemas.microsoft.com/office/drawing/2014/main" id="{8D6A2EB9-80AB-430D-9006-D8CAAC1731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51" y="2322513"/>
              <a:ext cx="68263" cy="77788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7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4" y="42"/>
                    <a:pt x="90" y="34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53">
              <a:extLst>
                <a:ext uri="{FF2B5EF4-FFF2-40B4-BE49-F238E27FC236}">
                  <a16:creationId xmlns:a16="http://schemas.microsoft.com/office/drawing/2014/main" id="{CEE4E6B8-FE8C-4737-9D8F-5F0D79038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1" y="2322513"/>
              <a:ext cx="42863" cy="76200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5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8" y="0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54">
              <a:extLst>
                <a:ext uri="{FF2B5EF4-FFF2-40B4-BE49-F238E27FC236}">
                  <a16:creationId xmlns:a16="http://schemas.microsoft.com/office/drawing/2014/main" id="{61288811-C4A3-4941-BAA2-07A8AE377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701" y="2198688"/>
              <a:ext cx="1409700" cy="1166813"/>
            </a:xfrm>
            <a:prstGeom prst="rect">
              <a:avLst/>
            </a:prstGeom>
            <a:noFill/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Rectangle 201">
              <a:extLst>
                <a:ext uri="{FF2B5EF4-FFF2-40B4-BE49-F238E27FC236}">
                  <a16:creationId xmlns:a16="http://schemas.microsoft.com/office/drawing/2014/main" id="{31E8F01D-EF21-420A-9429-75CF136D8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9351" y="3498851"/>
              <a:ext cx="244475" cy="20637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Line 202">
              <a:extLst>
                <a:ext uri="{FF2B5EF4-FFF2-40B4-BE49-F238E27FC236}">
                  <a16:creationId xmlns:a16="http://schemas.microsoft.com/office/drawing/2014/main" id="{6E76B82A-7290-46CD-B410-369B2AE0F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6638" y="3586163"/>
              <a:ext cx="119063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203">
              <a:extLst>
                <a:ext uri="{FF2B5EF4-FFF2-40B4-BE49-F238E27FC236}">
                  <a16:creationId xmlns:a16="http://schemas.microsoft.com/office/drawing/2014/main" id="{46B45DF0-0EFC-48C7-A754-F4F17B7A6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9851" y="3498851"/>
              <a:ext cx="244475" cy="20637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204">
              <a:extLst>
                <a:ext uri="{FF2B5EF4-FFF2-40B4-BE49-F238E27FC236}">
                  <a16:creationId xmlns:a16="http://schemas.microsoft.com/office/drawing/2014/main" id="{E76F4ED7-0D8B-48FB-B9D7-115C9C361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9876" y="3505201"/>
              <a:ext cx="244475" cy="206375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06">
              <a:extLst>
                <a:ext uri="{FF2B5EF4-FFF2-40B4-BE49-F238E27FC236}">
                  <a16:creationId xmlns:a16="http://schemas.microsoft.com/office/drawing/2014/main" id="{6A3F8BB6-8E80-4AAE-9590-20DD32FF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38" y="2830513"/>
              <a:ext cx="344488" cy="280988"/>
            </a:xfrm>
            <a:prstGeom prst="ellipse">
              <a:avLst/>
            </a:prstGeom>
            <a:solidFill>
              <a:srgbClr val="FFE6D5"/>
            </a:solidFill>
            <a:ln w="7938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7">
              <a:extLst>
                <a:ext uri="{FF2B5EF4-FFF2-40B4-BE49-F238E27FC236}">
                  <a16:creationId xmlns:a16="http://schemas.microsoft.com/office/drawing/2014/main" id="{FB9B12C8-69D5-489E-BBF5-FC0A3788D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5513" y="2911476"/>
              <a:ext cx="166688" cy="12858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8">
              <a:extLst>
                <a:ext uri="{FF2B5EF4-FFF2-40B4-BE49-F238E27FC236}">
                  <a16:creationId xmlns:a16="http://schemas.microsoft.com/office/drawing/2014/main" id="{E402D983-3BF2-45A8-BDDC-BC25B013B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9163" y="2901951"/>
              <a:ext cx="173038" cy="13652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09">
              <a:extLst>
                <a:ext uri="{FF2B5EF4-FFF2-40B4-BE49-F238E27FC236}">
                  <a16:creationId xmlns:a16="http://schemas.microsoft.com/office/drawing/2014/main" id="{21EBE5E3-8698-4AD0-81CC-7CBAB88136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988" y="2981326"/>
              <a:ext cx="287338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B79737B2-9D6F-4FFF-853A-BE860D1D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88" y="2946401"/>
              <a:ext cx="122238" cy="69850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211">
              <a:extLst>
                <a:ext uri="{FF2B5EF4-FFF2-40B4-BE49-F238E27FC236}">
                  <a16:creationId xmlns:a16="http://schemas.microsoft.com/office/drawing/2014/main" id="{7564D311-6E0F-4F5A-9AB4-884902A32B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2826" y="2562226"/>
              <a:ext cx="0" cy="287338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C81AF531-4B74-447F-8F98-BDD12E8D0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1" y="2562226"/>
              <a:ext cx="69850" cy="122238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3">
              <a:extLst>
                <a:ext uri="{FF2B5EF4-FFF2-40B4-BE49-F238E27FC236}">
                  <a16:creationId xmlns:a16="http://schemas.microsoft.com/office/drawing/2014/main" id="{44ABD427-8CD0-4BFC-9776-6E8C533242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1238" y="3108326"/>
              <a:ext cx="0" cy="230188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EA9CB393-F3AD-4EF9-9A9A-4848AB19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3108326"/>
              <a:ext cx="61913" cy="109538"/>
            </a:xfrm>
            <a:custGeom>
              <a:avLst/>
              <a:gdLst>
                <a:gd name="T0" fmla="*/ 51 w 103"/>
                <a:gd name="T1" fmla="*/ 129 h 180"/>
                <a:gd name="T2" fmla="*/ 103 w 103"/>
                <a:gd name="T3" fmla="*/ 180 h 180"/>
                <a:gd name="T4" fmla="*/ 51 w 103"/>
                <a:gd name="T5" fmla="*/ 0 h 180"/>
                <a:gd name="T6" fmla="*/ 0 w 103"/>
                <a:gd name="T7" fmla="*/ 180 h 180"/>
                <a:gd name="T8" fmla="*/ 51 w 103"/>
                <a:gd name="T9" fmla="*/ 129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80">
                  <a:moveTo>
                    <a:pt x="51" y="129"/>
                  </a:moveTo>
                  <a:lnTo>
                    <a:pt x="103" y="180"/>
                  </a:lnTo>
                  <a:lnTo>
                    <a:pt x="51" y="0"/>
                  </a:lnTo>
                  <a:lnTo>
                    <a:pt x="0" y="180"/>
                  </a:lnTo>
                  <a:lnTo>
                    <a:pt x="51" y="129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5">
              <a:extLst>
                <a:ext uri="{FF2B5EF4-FFF2-40B4-BE49-F238E27FC236}">
                  <a16:creationId xmlns:a16="http://schemas.microsoft.com/office/drawing/2014/main" id="{83F4933E-DF23-4B84-B111-464814C510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82688" y="2965451"/>
              <a:ext cx="287338" cy="0"/>
            </a:xfrm>
            <a:prstGeom prst="line">
              <a:avLst/>
            </a:pr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8E248759-4610-4E32-9FB9-B4C71B1B2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2930526"/>
              <a:ext cx="122238" cy="69850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E0408596-213A-4438-8237-CE86ACCD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51" y="2841626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D18C39E0-7AF9-440B-8571-398E34699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538" y="2820988"/>
              <a:ext cx="71438" cy="73025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AE0AF9B9-A821-41DE-B1B6-5CBBE8607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313" y="3187701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6F479C35-B730-4912-ABD6-79A8B9D18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088" y="2614613"/>
              <a:ext cx="100013" cy="7461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1 w 165"/>
                <a:gd name="T7" fmla="*/ 0 h 123"/>
                <a:gd name="T8" fmla="*/ 94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B4FEB1F5-B690-46D0-A27A-985EC051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076" y="2589213"/>
              <a:ext cx="58738" cy="61913"/>
            </a:xfrm>
            <a:custGeom>
              <a:avLst/>
              <a:gdLst>
                <a:gd name="T0" fmla="*/ 99 w 99"/>
                <a:gd name="T1" fmla="*/ 30 h 103"/>
                <a:gd name="T2" fmla="*/ 59 w 99"/>
                <a:gd name="T3" fmla="*/ 51 h 103"/>
                <a:gd name="T4" fmla="*/ 99 w 99"/>
                <a:gd name="T5" fmla="*/ 73 h 103"/>
                <a:gd name="T6" fmla="*/ 92 w 99"/>
                <a:gd name="T7" fmla="*/ 84 h 103"/>
                <a:gd name="T8" fmla="*/ 56 w 99"/>
                <a:gd name="T9" fmla="*/ 61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1 h 103"/>
                <a:gd name="T16" fmla="*/ 6 w 99"/>
                <a:gd name="T17" fmla="*/ 84 h 103"/>
                <a:gd name="T18" fmla="*/ 0 w 99"/>
                <a:gd name="T19" fmla="*/ 73 h 103"/>
                <a:gd name="T20" fmla="*/ 39 w 99"/>
                <a:gd name="T21" fmla="*/ 51 h 103"/>
                <a:gd name="T22" fmla="*/ 0 w 99"/>
                <a:gd name="T23" fmla="*/ 30 h 103"/>
                <a:gd name="T24" fmla="*/ 6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2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59" y="51"/>
                  </a:lnTo>
                  <a:lnTo>
                    <a:pt x="99" y="73"/>
                  </a:lnTo>
                  <a:lnTo>
                    <a:pt x="92" y="84"/>
                  </a:lnTo>
                  <a:lnTo>
                    <a:pt x="56" y="61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1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2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F753E763-05A4-4909-8FB5-FFC24B79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201" y="2614613"/>
              <a:ext cx="71438" cy="746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7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30" name="Picture 229">
            <a:extLst>
              <a:ext uri="{FF2B5EF4-FFF2-40B4-BE49-F238E27FC236}">
                <a16:creationId xmlns:a16="http://schemas.microsoft.com/office/drawing/2014/main" id="{8AFAA3B5-C2E1-4664-9FCD-FE11D98D8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96" y="5057143"/>
            <a:ext cx="1536048" cy="11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697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F563-424B-4BCC-88CE-AA3761B8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this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C482E-6688-4934-8E1B-DD0F83369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5" y="1280160"/>
            <a:ext cx="7793086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MAC (multiply accumulate) units are very </a:t>
            </a:r>
            <a:r>
              <a:rPr lang="en-US" dirty="0">
                <a:solidFill>
                  <a:srgbClr val="00B050"/>
                </a:solidFill>
              </a:rPr>
              <a:t>fast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registers are made of </a:t>
            </a:r>
            <a:r>
              <a:rPr lang="en-US" dirty="0">
                <a:solidFill>
                  <a:srgbClr val="00B050"/>
                </a:solidFill>
              </a:rPr>
              <a:t>fast</a:t>
            </a:r>
            <a:r>
              <a:rPr lang="en-US" dirty="0"/>
              <a:t> flip-flops.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the adder tree maybe </a:t>
            </a:r>
            <a:r>
              <a:rPr lang="en-US" dirty="0">
                <a:solidFill>
                  <a:schemeClr val="accent1"/>
                </a:solidFill>
              </a:rPr>
              <a:t>slow</a:t>
            </a:r>
            <a:r>
              <a:rPr lang="en-US" dirty="0"/>
              <a:t>. It depends on the number of inputs.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Since the adder tree is one </a:t>
            </a:r>
            <a:r>
              <a:rPr lang="en-US" dirty="0">
                <a:solidFill>
                  <a:srgbClr val="0070C0"/>
                </a:solidFill>
              </a:rPr>
              <a:t>combinational unit</a:t>
            </a:r>
            <a:r>
              <a:rPr lang="en-US" dirty="0"/>
              <a:t>, its </a:t>
            </a:r>
            <a:r>
              <a:rPr lang="en-US" dirty="0">
                <a:solidFill>
                  <a:srgbClr val="7030A0"/>
                </a:solidFill>
              </a:rPr>
              <a:t>delay</a:t>
            </a:r>
            <a:r>
              <a:rPr lang="en-US" dirty="0"/>
              <a:t> has to be less than one clock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restriction will unnecessarily </a:t>
            </a:r>
            <a:r>
              <a:rPr lang="en-US" dirty="0">
                <a:solidFill>
                  <a:schemeClr val="accent1"/>
                </a:solidFill>
              </a:rPr>
              <a:t>increase</a:t>
            </a:r>
            <a:r>
              <a:rPr lang="en-US" dirty="0"/>
              <a:t> the clock period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want all the clock stages to be </a:t>
            </a:r>
            <a:r>
              <a:rPr lang="en-US" dirty="0">
                <a:solidFill>
                  <a:srgbClr val="00B050"/>
                </a:solidFill>
              </a:rPr>
              <a:t>balanced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0C18E-EECC-4A4C-8BCD-4F3EE5B1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C6498-B9B6-46E0-A280-CE02492C0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428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C2431-A845-498E-8809-B5F695A31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864106" cy="822960"/>
          </a:xfrm>
        </p:spPr>
        <p:txBody>
          <a:bodyPr/>
          <a:lstStyle/>
          <a:p>
            <a:r>
              <a:rPr lang="en-US" dirty="0"/>
              <a:t>One more idea of a semi-systolic architecture: Broadcast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ECB52-EBF6-44DF-8E50-FA9460A3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CF84E0-5E3D-4B77-BEDF-9852945E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63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D0033EA8-21D8-48AE-BE68-84DACEF04B2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81188" y="2811463"/>
            <a:ext cx="68580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2EA33B7-2727-4CFB-8CC9-42BB041EED92}"/>
              </a:ext>
            </a:extLst>
          </p:cNvPr>
          <p:cNvGrpSpPr/>
          <p:nvPr/>
        </p:nvGrpSpPr>
        <p:grpSpPr>
          <a:xfrm>
            <a:off x="4191995" y="4399258"/>
            <a:ext cx="3732671" cy="1807256"/>
            <a:chOff x="5127626" y="2833688"/>
            <a:chExt cx="2066925" cy="1225550"/>
          </a:xfrm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8538E5EF-9B9E-4B6C-AA79-ED61FA0C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26" y="2833688"/>
              <a:ext cx="2066925" cy="1225550"/>
            </a:xfrm>
            <a:custGeom>
              <a:avLst/>
              <a:gdLst>
                <a:gd name="T0" fmla="*/ 156 w 4171"/>
                <a:gd name="T1" fmla="*/ 0 h 2475"/>
                <a:gd name="T2" fmla="*/ 4015 w 4171"/>
                <a:gd name="T3" fmla="*/ 0 h 2475"/>
                <a:gd name="T4" fmla="*/ 4171 w 4171"/>
                <a:gd name="T5" fmla="*/ 157 h 2475"/>
                <a:gd name="T6" fmla="*/ 4171 w 4171"/>
                <a:gd name="T7" fmla="*/ 2318 h 2475"/>
                <a:gd name="T8" fmla="*/ 4015 w 4171"/>
                <a:gd name="T9" fmla="*/ 2475 h 2475"/>
                <a:gd name="T10" fmla="*/ 156 w 4171"/>
                <a:gd name="T11" fmla="*/ 2475 h 2475"/>
                <a:gd name="T12" fmla="*/ 0 w 4171"/>
                <a:gd name="T13" fmla="*/ 2318 h 2475"/>
                <a:gd name="T14" fmla="*/ 0 w 4171"/>
                <a:gd name="T15" fmla="*/ 157 h 2475"/>
                <a:gd name="T16" fmla="*/ 156 w 4171"/>
                <a:gd name="T17" fmla="*/ 0 h 2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71" h="2475">
                  <a:moveTo>
                    <a:pt x="156" y="0"/>
                  </a:moveTo>
                  <a:lnTo>
                    <a:pt x="4015" y="0"/>
                  </a:lnTo>
                  <a:cubicBezTo>
                    <a:pt x="4101" y="0"/>
                    <a:pt x="4171" y="70"/>
                    <a:pt x="4171" y="157"/>
                  </a:cubicBezTo>
                  <a:lnTo>
                    <a:pt x="4171" y="2318"/>
                  </a:lnTo>
                  <a:cubicBezTo>
                    <a:pt x="4171" y="2405"/>
                    <a:pt x="4101" y="2475"/>
                    <a:pt x="4015" y="2475"/>
                  </a:cubicBezTo>
                  <a:lnTo>
                    <a:pt x="156" y="2475"/>
                  </a:lnTo>
                  <a:cubicBezTo>
                    <a:pt x="69" y="2475"/>
                    <a:pt x="0" y="2405"/>
                    <a:pt x="0" y="2318"/>
                  </a:cubicBezTo>
                  <a:lnTo>
                    <a:pt x="0" y="157"/>
                  </a:lnTo>
                  <a:cubicBezTo>
                    <a:pt x="0" y="70"/>
                    <a:pt x="69" y="0"/>
                    <a:pt x="156" y="0"/>
                  </a:cubicBezTo>
                  <a:close/>
                </a:path>
              </a:pathLst>
            </a:custGeom>
            <a:solidFill>
              <a:srgbClr val="D5D5FF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2722C4ED-3043-4348-A18F-36AA8A14F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9" y="3205163"/>
              <a:ext cx="298450" cy="173038"/>
            </a:xfrm>
            <a:custGeom>
              <a:avLst/>
              <a:gdLst>
                <a:gd name="T0" fmla="*/ 89 w 603"/>
                <a:gd name="T1" fmla="*/ 0 h 348"/>
                <a:gd name="T2" fmla="*/ 515 w 603"/>
                <a:gd name="T3" fmla="*/ 0 h 348"/>
                <a:gd name="T4" fmla="*/ 603 w 603"/>
                <a:gd name="T5" fmla="*/ 89 h 348"/>
                <a:gd name="T6" fmla="*/ 603 w 603"/>
                <a:gd name="T7" fmla="*/ 259 h 348"/>
                <a:gd name="T8" fmla="*/ 515 w 603"/>
                <a:gd name="T9" fmla="*/ 348 h 348"/>
                <a:gd name="T10" fmla="*/ 89 w 603"/>
                <a:gd name="T11" fmla="*/ 348 h 348"/>
                <a:gd name="T12" fmla="*/ 0 w 603"/>
                <a:gd name="T13" fmla="*/ 259 h 348"/>
                <a:gd name="T14" fmla="*/ 0 w 603"/>
                <a:gd name="T15" fmla="*/ 89 h 348"/>
                <a:gd name="T16" fmla="*/ 89 w 603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348">
                  <a:moveTo>
                    <a:pt x="89" y="0"/>
                  </a:moveTo>
                  <a:lnTo>
                    <a:pt x="515" y="0"/>
                  </a:lnTo>
                  <a:cubicBezTo>
                    <a:pt x="564" y="0"/>
                    <a:pt x="603" y="40"/>
                    <a:pt x="603" y="89"/>
                  </a:cubicBezTo>
                  <a:lnTo>
                    <a:pt x="603" y="259"/>
                  </a:lnTo>
                  <a:cubicBezTo>
                    <a:pt x="603" y="308"/>
                    <a:pt x="564" y="348"/>
                    <a:pt x="515" y="348"/>
                  </a:cubicBezTo>
                  <a:lnTo>
                    <a:pt x="89" y="348"/>
                  </a:lnTo>
                  <a:cubicBezTo>
                    <a:pt x="40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196181A9-BD60-4AB9-BF43-31369737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1" y="2895600"/>
              <a:ext cx="584200" cy="185738"/>
            </a:xfrm>
            <a:custGeom>
              <a:avLst/>
              <a:gdLst>
                <a:gd name="T0" fmla="*/ 133 w 1180"/>
                <a:gd name="T1" fmla="*/ 0 h 375"/>
                <a:gd name="T2" fmla="*/ 1047 w 1180"/>
                <a:gd name="T3" fmla="*/ 0 h 375"/>
                <a:gd name="T4" fmla="*/ 1180 w 1180"/>
                <a:gd name="T5" fmla="*/ 134 h 375"/>
                <a:gd name="T6" fmla="*/ 1180 w 1180"/>
                <a:gd name="T7" fmla="*/ 241 h 375"/>
                <a:gd name="T8" fmla="*/ 1047 w 1180"/>
                <a:gd name="T9" fmla="*/ 375 h 375"/>
                <a:gd name="T10" fmla="*/ 133 w 1180"/>
                <a:gd name="T11" fmla="*/ 375 h 375"/>
                <a:gd name="T12" fmla="*/ 0 w 1180"/>
                <a:gd name="T13" fmla="*/ 241 h 375"/>
                <a:gd name="T14" fmla="*/ 0 w 1180"/>
                <a:gd name="T15" fmla="*/ 134 h 375"/>
                <a:gd name="T16" fmla="*/ 133 w 1180"/>
                <a:gd name="T17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0" h="375">
                  <a:moveTo>
                    <a:pt x="133" y="0"/>
                  </a:moveTo>
                  <a:lnTo>
                    <a:pt x="1047" y="0"/>
                  </a:lnTo>
                  <a:cubicBezTo>
                    <a:pt x="1120" y="0"/>
                    <a:pt x="1180" y="60"/>
                    <a:pt x="1180" y="134"/>
                  </a:cubicBezTo>
                  <a:lnTo>
                    <a:pt x="1180" y="241"/>
                  </a:lnTo>
                  <a:cubicBezTo>
                    <a:pt x="1180" y="315"/>
                    <a:pt x="1120" y="375"/>
                    <a:pt x="1047" y="375"/>
                  </a:cubicBezTo>
                  <a:lnTo>
                    <a:pt x="133" y="375"/>
                  </a:lnTo>
                  <a:cubicBezTo>
                    <a:pt x="59" y="375"/>
                    <a:pt x="0" y="315"/>
                    <a:pt x="0" y="241"/>
                  </a:cubicBezTo>
                  <a:lnTo>
                    <a:pt x="0" y="134"/>
                  </a:lnTo>
                  <a:cubicBezTo>
                    <a:pt x="0" y="60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F6FF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190E1A94-357B-4489-8A82-19E97CA06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226" y="2943225"/>
              <a:ext cx="68263" cy="80963"/>
            </a:xfrm>
            <a:custGeom>
              <a:avLst/>
              <a:gdLst>
                <a:gd name="T0" fmla="*/ 0 w 138"/>
                <a:gd name="T1" fmla="*/ 0 h 164"/>
                <a:gd name="T2" fmla="*/ 138 w 138"/>
                <a:gd name="T3" fmla="*/ 0 h 164"/>
                <a:gd name="T4" fmla="*/ 138 w 138"/>
                <a:gd name="T5" fmla="*/ 18 h 164"/>
                <a:gd name="T6" fmla="*/ 80 w 138"/>
                <a:gd name="T7" fmla="*/ 18 h 164"/>
                <a:gd name="T8" fmla="*/ 80 w 138"/>
                <a:gd name="T9" fmla="*/ 164 h 164"/>
                <a:gd name="T10" fmla="*/ 58 w 138"/>
                <a:gd name="T11" fmla="*/ 164 h 164"/>
                <a:gd name="T12" fmla="*/ 58 w 138"/>
                <a:gd name="T13" fmla="*/ 18 h 164"/>
                <a:gd name="T14" fmla="*/ 0 w 138"/>
                <a:gd name="T15" fmla="*/ 18 h 164"/>
                <a:gd name="T16" fmla="*/ 0 w 138"/>
                <a:gd name="T1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64">
                  <a:moveTo>
                    <a:pt x="0" y="0"/>
                  </a:moveTo>
                  <a:lnTo>
                    <a:pt x="138" y="0"/>
                  </a:lnTo>
                  <a:lnTo>
                    <a:pt x="138" y="18"/>
                  </a:lnTo>
                  <a:lnTo>
                    <a:pt x="80" y="18"/>
                  </a:lnTo>
                  <a:lnTo>
                    <a:pt x="80" y="164"/>
                  </a:lnTo>
                  <a:lnTo>
                    <a:pt x="58" y="164"/>
                  </a:lnTo>
                  <a:lnTo>
                    <a:pt x="58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2ED47080-75D9-4D4D-9298-0684F124A3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3839" y="2940050"/>
              <a:ext cx="9525" cy="84138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656A9B2E-616D-4A2F-BAB6-079610C18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589" y="2962275"/>
              <a:ext cx="87313" cy="61913"/>
            </a:xfrm>
            <a:custGeom>
              <a:avLst/>
              <a:gdLst>
                <a:gd name="T0" fmla="*/ 96 w 178"/>
                <a:gd name="T1" fmla="*/ 26 h 126"/>
                <a:gd name="T2" fmla="*/ 114 w 178"/>
                <a:gd name="T3" fmla="*/ 6 h 126"/>
                <a:gd name="T4" fmla="*/ 138 w 178"/>
                <a:gd name="T5" fmla="*/ 0 h 126"/>
                <a:gd name="T6" fmla="*/ 168 w 178"/>
                <a:gd name="T7" fmla="*/ 13 h 126"/>
                <a:gd name="T8" fmla="*/ 178 w 178"/>
                <a:gd name="T9" fmla="*/ 52 h 126"/>
                <a:gd name="T10" fmla="*/ 178 w 178"/>
                <a:gd name="T11" fmla="*/ 126 h 126"/>
                <a:gd name="T12" fmla="*/ 158 w 178"/>
                <a:gd name="T13" fmla="*/ 126 h 126"/>
                <a:gd name="T14" fmla="*/ 158 w 178"/>
                <a:gd name="T15" fmla="*/ 52 h 126"/>
                <a:gd name="T16" fmla="*/ 152 w 178"/>
                <a:gd name="T17" fmla="*/ 26 h 126"/>
                <a:gd name="T18" fmla="*/ 133 w 178"/>
                <a:gd name="T19" fmla="*/ 17 h 126"/>
                <a:gd name="T20" fmla="*/ 108 w 178"/>
                <a:gd name="T21" fmla="*/ 28 h 126"/>
                <a:gd name="T22" fmla="*/ 99 w 178"/>
                <a:gd name="T23" fmla="*/ 56 h 126"/>
                <a:gd name="T24" fmla="*/ 99 w 178"/>
                <a:gd name="T25" fmla="*/ 126 h 126"/>
                <a:gd name="T26" fmla="*/ 79 w 178"/>
                <a:gd name="T27" fmla="*/ 126 h 126"/>
                <a:gd name="T28" fmla="*/ 79 w 178"/>
                <a:gd name="T29" fmla="*/ 52 h 126"/>
                <a:gd name="T30" fmla="*/ 73 w 178"/>
                <a:gd name="T31" fmla="*/ 26 h 126"/>
                <a:gd name="T32" fmla="*/ 53 w 178"/>
                <a:gd name="T33" fmla="*/ 17 h 126"/>
                <a:gd name="T34" fmla="*/ 29 w 178"/>
                <a:gd name="T35" fmla="*/ 28 h 126"/>
                <a:gd name="T36" fmla="*/ 20 w 178"/>
                <a:gd name="T37" fmla="*/ 56 h 126"/>
                <a:gd name="T38" fmla="*/ 20 w 178"/>
                <a:gd name="T39" fmla="*/ 126 h 126"/>
                <a:gd name="T40" fmla="*/ 0 w 178"/>
                <a:gd name="T41" fmla="*/ 126 h 126"/>
                <a:gd name="T42" fmla="*/ 0 w 178"/>
                <a:gd name="T43" fmla="*/ 3 h 126"/>
                <a:gd name="T44" fmla="*/ 20 w 178"/>
                <a:gd name="T45" fmla="*/ 3 h 126"/>
                <a:gd name="T46" fmla="*/ 20 w 178"/>
                <a:gd name="T47" fmla="*/ 22 h 126"/>
                <a:gd name="T48" fmla="*/ 36 w 178"/>
                <a:gd name="T49" fmla="*/ 5 h 126"/>
                <a:gd name="T50" fmla="*/ 59 w 178"/>
                <a:gd name="T51" fmla="*/ 0 h 126"/>
                <a:gd name="T52" fmla="*/ 82 w 178"/>
                <a:gd name="T53" fmla="*/ 7 h 126"/>
                <a:gd name="T54" fmla="*/ 96 w 178"/>
                <a:gd name="T55" fmla="*/ 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26">
                  <a:moveTo>
                    <a:pt x="96" y="26"/>
                  </a:moveTo>
                  <a:cubicBezTo>
                    <a:pt x="101" y="17"/>
                    <a:pt x="107" y="11"/>
                    <a:pt x="114" y="6"/>
                  </a:cubicBezTo>
                  <a:cubicBezTo>
                    <a:pt x="121" y="2"/>
                    <a:pt x="129" y="0"/>
                    <a:pt x="138" y="0"/>
                  </a:cubicBezTo>
                  <a:cubicBezTo>
                    <a:pt x="151" y="0"/>
                    <a:pt x="161" y="4"/>
                    <a:pt x="168" y="13"/>
                  </a:cubicBezTo>
                  <a:cubicBezTo>
                    <a:pt x="175" y="22"/>
                    <a:pt x="178" y="35"/>
                    <a:pt x="178" y="52"/>
                  </a:cubicBezTo>
                  <a:lnTo>
                    <a:pt x="178" y="126"/>
                  </a:lnTo>
                  <a:lnTo>
                    <a:pt x="158" y="126"/>
                  </a:lnTo>
                  <a:lnTo>
                    <a:pt x="158" y="52"/>
                  </a:lnTo>
                  <a:cubicBezTo>
                    <a:pt x="158" y="40"/>
                    <a:pt x="156" y="32"/>
                    <a:pt x="152" y="26"/>
                  </a:cubicBezTo>
                  <a:cubicBezTo>
                    <a:pt x="148" y="20"/>
                    <a:pt x="141" y="17"/>
                    <a:pt x="133" y="17"/>
                  </a:cubicBezTo>
                  <a:cubicBezTo>
                    <a:pt x="122" y="17"/>
                    <a:pt x="114" y="21"/>
                    <a:pt x="108" y="28"/>
                  </a:cubicBezTo>
                  <a:cubicBezTo>
                    <a:pt x="102" y="35"/>
                    <a:pt x="99" y="44"/>
                    <a:pt x="99" y="56"/>
                  </a:cubicBezTo>
                  <a:lnTo>
                    <a:pt x="99" y="126"/>
                  </a:lnTo>
                  <a:lnTo>
                    <a:pt x="79" y="126"/>
                  </a:lnTo>
                  <a:lnTo>
                    <a:pt x="79" y="52"/>
                  </a:lnTo>
                  <a:cubicBezTo>
                    <a:pt x="79" y="40"/>
                    <a:pt x="77" y="32"/>
                    <a:pt x="73" y="26"/>
                  </a:cubicBezTo>
                  <a:cubicBezTo>
                    <a:pt x="68" y="20"/>
                    <a:pt x="62" y="17"/>
                    <a:pt x="53" y="17"/>
                  </a:cubicBezTo>
                  <a:cubicBezTo>
                    <a:pt x="43" y="17"/>
                    <a:pt x="35" y="21"/>
                    <a:pt x="29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4"/>
                    <a:pt x="30" y="9"/>
                    <a:pt x="36" y="5"/>
                  </a:cubicBezTo>
                  <a:cubicBezTo>
                    <a:pt x="43" y="2"/>
                    <a:pt x="50" y="0"/>
                    <a:pt x="59" y="0"/>
                  </a:cubicBezTo>
                  <a:cubicBezTo>
                    <a:pt x="68" y="0"/>
                    <a:pt x="76" y="2"/>
                    <a:pt x="82" y="7"/>
                  </a:cubicBezTo>
                  <a:cubicBezTo>
                    <a:pt x="88" y="11"/>
                    <a:pt x="93" y="18"/>
                    <a:pt x="9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">
              <a:extLst>
                <a:ext uri="{FF2B5EF4-FFF2-40B4-BE49-F238E27FC236}">
                  <a16:creationId xmlns:a16="http://schemas.microsoft.com/office/drawing/2014/main" id="{F01B44B8-BE02-4AB6-9603-E7D99115C6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8776" y="2962275"/>
              <a:ext cx="55563" cy="63500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0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7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1 w 114"/>
                <a:gd name="T37" fmla="*/ 17 h 129"/>
                <a:gd name="T38" fmla="*/ 34 w 114"/>
                <a:gd name="T39" fmla="*/ 26 h 129"/>
                <a:gd name="T40" fmla="*/ 22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8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6" y="29"/>
                    <a:pt x="17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3"/>
                    <a:pt x="84" y="27"/>
                  </a:cubicBezTo>
                  <a:cubicBezTo>
                    <a:pt x="78" y="20"/>
                    <a:pt x="70" y="17"/>
                    <a:pt x="61" y="17"/>
                  </a:cubicBezTo>
                  <a:cubicBezTo>
                    <a:pt x="49" y="17"/>
                    <a:pt x="40" y="20"/>
                    <a:pt x="34" y="26"/>
                  </a:cubicBezTo>
                  <a:cubicBezTo>
                    <a:pt x="27" y="33"/>
                    <a:pt x="23" y="42"/>
                    <a:pt x="22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4">
              <a:extLst>
                <a:ext uri="{FF2B5EF4-FFF2-40B4-BE49-F238E27FC236}">
                  <a16:creationId xmlns:a16="http://schemas.microsoft.com/office/drawing/2014/main" id="{09EBE848-70B6-46D2-A4A1-9B0AD5BA2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1801" y="2940050"/>
              <a:ext cx="9525" cy="8413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">
              <a:extLst>
                <a:ext uri="{FF2B5EF4-FFF2-40B4-BE49-F238E27FC236}">
                  <a16:creationId xmlns:a16="http://schemas.microsoft.com/office/drawing/2014/main" id="{18062EB3-5CCB-4E14-8E51-03FD6DE792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41964" y="2940050"/>
              <a:ext cx="9525" cy="84138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42C1498D-C7BD-4B19-AFF1-098691A20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126" y="2962275"/>
              <a:ext cx="50800" cy="61913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2 w 103"/>
                <a:gd name="T5" fmla="*/ 126 h 126"/>
                <a:gd name="T6" fmla="*/ 82 w 103"/>
                <a:gd name="T7" fmla="*/ 52 h 126"/>
                <a:gd name="T8" fmla="*/ 76 w 103"/>
                <a:gd name="T9" fmla="*/ 26 h 126"/>
                <a:gd name="T10" fmla="*/ 55 w 103"/>
                <a:gd name="T11" fmla="*/ 17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2" y="126"/>
                  </a:lnTo>
                  <a:lnTo>
                    <a:pt x="82" y="52"/>
                  </a:lnTo>
                  <a:cubicBezTo>
                    <a:pt x="82" y="41"/>
                    <a:pt x="80" y="32"/>
                    <a:pt x="76" y="26"/>
                  </a:cubicBezTo>
                  <a:cubicBezTo>
                    <a:pt x="71" y="20"/>
                    <a:pt x="64" y="17"/>
                    <a:pt x="55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1" y="9"/>
                    <a:pt x="37" y="5"/>
                  </a:cubicBezTo>
                  <a:cubicBezTo>
                    <a:pt x="44" y="2"/>
                    <a:pt x="51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99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7">
              <a:extLst>
                <a:ext uri="{FF2B5EF4-FFF2-40B4-BE49-F238E27FC236}">
                  <a16:creationId xmlns:a16="http://schemas.microsoft.com/office/drawing/2014/main" id="{B11F9E93-13C4-4333-BCF7-C526F05A1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38801" y="2962275"/>
              <a:ext cx="55563" cy="63500"/>
            </a:xfrm>
            <a:custGeom>
              <a:avLst/>
              <a:gdLst>
                <a:gd name="T0" fmla="*/ 113 w 113"/>
                <a:gd name="T1" fmla="*/ 59 h 129"/>
                <a:gd name="T2" fmla="*/ 113 w 113"/>
                <a:gd name="T3" fmla="*/ 69 h 129"/>
                <a:gd name="T4" fmla="*/ 21 w 113"/>
                <a:gd name="T5" fmla="*/ 69 h 129"/>
                <a:gd name="T6" fmla="*/ 33 w 113"/>
                <a:gd name="T7" fmla="*/ 101 h 129"/>
                <a:gd name="T8" fmla="*/ 65 w 113"/>
                <a:gd name="T9" fmla="*/ 112 h 129"/>
                <a:gd name="T10" fmla="*/ 87 w 113"/>
                <a:gd name="T11" fmla="*/ 109 h 129"/>
                <a:gd name="T12" fmla="*/ 109 w 113"/>
                <a:gd name="T13" fmla="*/ 100 h 129"/>
                <a:gd name="T14" fmla="*/ 109 w 113"/>
                <a:gd name="T15" fmla="*/ 120 h 129"/>
                <a:gd name="T16" fmla="*/ 86 w 113"/>
                <a:gd name="T17" fmla="*/ 127 h 129"/>
                <a:gd name="T18" fmla="*/ 63 w 113"/>
                <a:gd name="T19" fmla="*/ 129 h 129"/>
                <a:gd name="T20" fmla="*/ 17 w 113"/>
                <a:gd name="T21" fmla="*/ 112 h 129"/>
                <a:gd name="T22" fmla="*/ 0 w 113"/>
                <a:gd name="T23" fmla="*/ 65 h 129"/>
                <a:gd name="T24" fmla="*/ 16 w 113"/>
                <a:gd name="T25" fmla="*/ 18 h 129"/>
                <a:gd name="T26" fmla="*/ 60 w 113"/>
                <a:gd name="T27" fmla="*/ 0 h 129"/>
                <a:gd name="T28" fmla="*/ 99 w 113"/>
                <a:gd name="T29" fmla="*/ 16 h 129"/>
                <a:gd name="T30" fmla="*/ 113 w 113"/>
                <a:gd name="T31" fmla="*/ 59 h 129"/>
                <a:gd name="T32" fmla="*/ 93 w 113"/>
                <a:gd name="T33" fmla="*/ 53 h 129"/>
                <a:gd name="T34" fmla="*/ 84 w 113"/>
                <a:gd name="T35" fmla="*/ 27 h 129"/>
                <a:gd name="T36" fmla="*/ 60 w 113"/>
                <a:gd name="T37" fmla="*/ 17 h 129"/>
                <a:gd name="T38" fmla="*/ 33 w 113"/>
                <a:gd name="T39" fmla="*/ 26 h 129"/>
                <a:gd name="T40" fmla="*/ 22 w 113"/>
                <a:gd name="T41" fmla="*/ 53 h 129"/>
                <a:gd name="T42" fmla="*/ 93 w 113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129">
                  <a:moveTo>
                    <a:pt x="113" y="59"/>
                  </a:moveTo>
                  <a:lnTo>
                    <a:pt x="113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2" y="112"/>
                    <a:pt x="80" y="111"/>
                    <a:pt x="87" y="109"/>
                  </a:cubicBezTo>
                  <a:cubicBezTo>
                    <a:pt x="94" y="107"/>
                    <a:pt x="101" y="104"/>
                    <a:pt x="109" y="100"/>
                  </a:cubicBezTo>
                  <a:lnTo>
                    <a:pt x="109" y="120"/>
                  </a:lnTo>
                  <a:cubicBezTo>
                    <a:pt x="101" y="123"/>
                    <a:pt x="94" y="125"/>
                    <a:pt x="86" y="127"/>
                  </a:cubicBezTo>
                  <a:cubicBezTo>
                    <a:pt x="79" y="128"/>
                    <a:pt x="71" y="129"/>
                    <a:pt x="63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6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8"/>
                  </a:cubicBezTo>
                  <a:cubicBezTo>
                    <a:pt x="27" y="6"/>
                    <a:pt x="41" y="0"/>
                    <a:pt x="60" y="0"/>
                  </a:cubicBezTo>
                  <a:cubicBezTo>
                    <a:pt x="76" y="0"/>
                    <a:pt x="89" y="5"/>
                    <a:pt x="99" y="16"/>
                  </a:cubicBezTo>
                  <a:cubicBezTo>
                    <a:pt x="108" y="26"/>
                    <a:pt x="113" y="41"/>
                    <a:pt x="113" y="59"/>
                  </a:cubicBezTo>
                  <a:close/>
                  <a:moveTo>
                    <a:pt x="93" y="53"/>
                  </a:moveTo>
                  <a:cubicBezTo>
                    <a:pt x="93" y="42"/>
                    <a:pt x="90" y="33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6"/>
                  </a:cubicBezTo>
                  <a:cubicBezTo>
                    <a:pt x="26" y="33"/>
                    <a:pt x="23" y="42"/>
                    <a:pt x="22" y="53"/>
                  </a:cubicBezTo>
                  <a:lnTo>
                    <a:pt x="93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8">
              <a:extLst>
                <a:ext uri="{FF2B5EF4-FFF2-40B4-BE49-F238E27FC236}">
                  <a16:creationId xmlns:a16="http://schemas.microsoft.com/office/drawing/2014/main" id="{14D475E3-CFA6-47F3-9F5E-593B1E1F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6" y="3246438"/>
              <a:ext cx="36513" cy="77788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1 h 158"/>
                <a:gd name="T8" fmla="*/ 35 w 76"/>
                <a:gd name="T9" fmla="*/ 51 h 158"/>
                <a:gd name="T10" fmla="*/ 35 w 76"/>
                <a:gd name="T11" fmla="*/ 117 h 158"/>
                <a:gd name="T12" fmla="*/ 39 w 76"/>
                <a:gd name="T13" fmla="*/ 137 h 158"/>
                <a:gd name="T14" fmla="*/ 55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5 w 76"/>
                <a:gd name="T21" fmla="*/ 158 h 158"/>
                <a:gd name="T22" fmla="*/ 23 w 76"/>
                <a:gd name="T23" fmla="*/ 149 h 158"/>
                <a:gd name="T24" fmla="*/ 15 w 76"/>
                <a:gd name="T25" fmla="*/ 117 h 158"/>
                <a:gd name="T26" fmla="*/ 15 w 76"/>
                <a:gd name="T27" fmla="*/ 51 h 158"/>
                <a:gd name="T28" fmla="*/ 0 w 76"/>
                <a:gd name="T29" fmla="*/ 51 h 158"/>
                <a:gd name="T30" fmla="*/ 0 w 76"/>
                <a:gd name="T31" fmla="*/ 35 h 158"/>
                <a:gd name="T32" fmla="*/ 15 w 76"/>
                <a:gd name="T33" fmla="*/ 35 h 158"/>
                <a:gd name="T34" fmla="*/ 15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7"/>
                    <a:pt x="36" y="134"/>
                    <a:pt x="39" y="137"/>
                  </a:cubicBezTo>
                  <a:cubicBezTo>
                    <a:pt x="42" y="140"/>
                    <a:pt x="47" y="141"/>
                    <a:pt x="55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5" y="158"/>
                  </a:lnTo>
                  <a:cubicBezTo>
                    <a:pt x="40" y="158"/>
                    <a:pt x="29" y="155"/>
                    <a:pt x="23" y="149"/>
                  </a:cubicBezTo>
                  <a:cubicBezTo>
                    <a:pt x="17" y="143"/>
                    <a:pt x="15" y="133"/>
                    <a:pt x="15" y="117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9">
              <a:extLst>
                <a:ext uri="{FF2B5EF4-FFF2-40B4-BE49-F238E27FC236}">
                  <a16:creationId xmlns:a16="http://schemas.microsoft.com/office/drawing/2014/main" id="{BCC83277-2E28-425A-BF32-59B77102F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8776" y="3275013"/>
              <a:ext cx="69850" cy="30163"/>
            </a:xfrm>
            <a:custGeom>
              <a:avLst/>
              <a:gdLst>
                <a:gd name="T0" fmla="*/ 0 w 140"/>
                <a:gd name="T1" fmla="*/ 0 h 63"/>
                <a:gd name="T2" fmla="*/ 140 w 140"/>
                <a:gd name="T3" fmla="*/ 0 h 63"/>
                <a:gd name="T4" fmla="*/ 140 w 140"/>
                <a:gd name="T5" fmla="*/ 18 h 63"/>
                <a:gd name="T6" fmla="*/ 0 w 140"/>
                <a:gd name="T7" fmla="*/ 18 h 63"/>
                <a:gd name="T8" fmla="*/ 0 w 140"/>
                <a:gd name="T9" fmla="*/ 0 h 63"/>
                <a:gd name="T10" fmla="*/ 0 w 140"/>
                <a:gd name="T11" fmla="*/ 45 h 63"/>
                <a:gd name="T12" fmla="*/ 140 w 140"/>
                <a:gd name="T13" fmla="*/ 45 h 63"/>
                <a:gd name="T14" fmla="*/ 140 w 140"/>
                <a:gd name="T15" fmla="*/ 63 h 63"/>
                <a:gd name="T16" fmla="*/ 0 w 140"/>
                <a:gd name="T17" fmla="*/ 63 h 63"/>
                <a:gd name="T18" fmla="*/ 0 w 140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lnTo>
                    <a:pt x="140" y="0"/>
                  </a:lnTo>
                  <a:lnTo>
                    <a:pt x="14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87C24F77-386C-4B54-A77C-BDD5C2A64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2439" y="3243263"/>
              <a:ext cx="47625" cy="80963"/>
            </a:xfrm>
            <a:custGeom>
              <a:avLst/>
              <a:gdLst>
                <a:gd name="T0" fmla="*/ 3 w 97"/>
                <a:gd name="T1" fmla="*/ 145 h 164"/>
                <a:gd name="T2" fmla="*/ 40 w 97"/>
                <a:gd name="T3" fmla="*/ 145 h 164"/>
                <a:gd name="T4" fmla="*/ 40 w 97"/>
                <a:gd name="T5" fmla="*/ 20 h 164"/>
                <a:gd name="T6" fmla="*/ 0 w 97"/>
                <a:gd name="T7" fmla="*/ 28 h 164"/>
                <a:gd name="T8" fmla="*/ 0 w 97"/>
                <a:gd name="T9" fmla="*/ 8 h 164"/>
                <a:gd name="T10" fmla="*/ 39 w 97"/>
                <a:gd name="T11" fmla="*/ 0 h 164"/>
                <a:gd name="T12" fmla="*/ 61 w 97"/>
                <a:gd name="T13" fmla="*/ 0 h 164"/>
                <a:gd name="T14" fmla="*/ 61 w 97"/>
                <a:gd name="T15" fmla="*/ 145 h 164"/>
                <a:gd name="T16" fmla="*/ 97 w 97"/>
                <a:gd name="T17" fmla="*/ 145 h 164"/>
                <a:gd name="T18" fmla="*/ 97 w 97"/>
                <a:gd name="T19" fmla="*/ 164 h 164"/>
                <a:gd name="T20" fmla="*/ 3 w 97"/>
                <a:gd name="T21" fmla="*/ 164 h 164"/>
                <a:gd name="T22" fmla="*/ 3 w 97"/>
                <a:gd name="T23" fmla="*/ 14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64">
                  <a:moveTo>
                    <a:pt x="3" y="145"/>
                  </a:moveTo>
                  <a:lnTo>
                    <a:pt x="40" y="145"/>
                  </a:lnTo>
                  <a:lnTo>
                    <a:pt x="40" y="20"/>
                  </a:lnTo>
                  <a:lnTo>
                    <a:pt x="0" y="28"/>
                  </a:lnTo>
                  <a:lnTo>
                    <a:pt x="0" y="8"/>
                  </a:lnTo>
                  <a:lnTo>
                    <a:pt x="39" y="0"/>
                  </a:lnTo>
                  <a:lnTo>
                    <a:pt x="61" y="0"/>
                  </a:lnTo>
                  <a:lnTo>
                    <a:pt x="61" y="145"/>
                  </a:lnTo>
                  <a:lnTo>
                    <a:pt x="97" y="145"/>
                  </a:lnTo>
                  <a:lnTo>
                    <a:pt x="97" y="164"/>
                  </a:lnTo>
                  <a:lnTo>
                    <a:pt x="3" y="164"/>
                  </a:lnTo>
                  <a:lnTo>
                    <a:pt x="3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31">
              <a:extLst>
                <a:ext uri="{FF2B5EF4-FFF2-40B4-BE49-F238E27FC236}">
                  <a16:creationId xmlns:a16="http://schemas.microsoft.com/office/drawing/2014/main" id="{BEE0E0B1-D0DC-48E7-93C9-49611BC5A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226" y="3228975"/>
              <a:ext cx="65088" cy="8413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4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5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8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7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4" y="32"/>
                    <a:pt x="116" y="27"/>
                    <a:pt x="108" y="24"/>
                  </a:cubicBezTo>
                  <a:cubicBezTo>
                    <a:pt x="99" y="20"/>
                    <a:pt x="91" y="18"/>
                    <a:pt x="81" y="18"/>
                  </a:cubicBezTo>
                  <a:cubicBezTo>
                    <a:pt x="62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2" y="152"/>
                    <a:pt x="81" y="152"/>
                  </a:cubicBezTo>
                  <a:cubicBezTo>
                    <a:pt x="91" y="152"/>
                    <a:pt x="99" y="150"/>
                    <a:pt x="108" y="147"/>
                  </a:cubicBezTo>
                  <a:cubicBezTo>
                    <a:pt x="116" y="144"/>
                    <a:pt x="124" y="138"/>
                    <a:pt x="132" y="131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8" y="169"/>
                    <a:pt x="89" y="170"/>
                    <a:pt x="80" y="170"/>
                  </a:cubicBezTo>
                  <a:cubicBezTo>
                    <a:pt x="55" y="170"/>
                    <a:pt x="36" y="163"/>
                    <a:pt x="21" y="148"/>
                  </a:cubicBezTo>
                  <a:cubicBezTo>
                    <a:pt x="7" y="132"/>
                    <a:pt x="0" y="112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90" y="0"/>
                    <a:pt x="99" y="1"/>
                    <a:pt x="107" y="4"/>
                  </a:cubicBezTo>
                  <a:cubicBezTo>
                    <a:pt x="116" y="7"/>
                    <a:pt x="124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2">
              <a:extLst>
                <a:ext uri="{FF2B5EF4-FFF2-40B4-BE49-F238E27FC236}">
                  <a16:creationId xmlns:a16="http://schemas.microsoft.com/office/drawing/2014/main" id="{B6A1BEAD-E4BE-484D-B017-693FF55985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5014" y="3249613"/>
              <a:ext cx="55563" cy="63500"/>
            </a:xfrm>
            <a:custGeom>
              <a:avLst/>
              <a:gdLst>
                <a:gd name="T0" fmla="*/ 56 w 112"/>
                <a:gd name="T1" fmla="*/ 17 h 129"/>
                <a:gd name="T2" fmla="*/ 31 w 112"/>
                <a:gd name="T3" fmla="*/ 30 h 129"/>
                <a:gd name="T4" fmla="*/ 21 w 112"/>
                <a:gd name="T5" fmla="*/ 65 h 129"/>
                <a:gd name="T6" fmla="*/ 31 w 112"/>
                <a:gd name="T7" fmla="*/ 100 h 129"/>
                <a:gd name="T8" fmla="*/ 56 w 112"/>
                <a:gd name="T9" fmla="*/ 112 h 129"/>
                <a:gd name="T10" fmla="*/ 82 w 112"/>
                <a:gd name="T11" fmla="*/ 99 h 129"/>
                <a:gd name="T12" fmla="*/ 91 w 112"/>
                <a:gd name="T13" fmla="*/ 65 h 129"/>
                <a:gd name="T14" fmla="*/ 82 w 112"/>
                <a:gd name="T15" fmla="*/ 30 h 129"/>
                <a:gd name="T16" fmla="*/ 56 w 112"/>
                <a:gd name="T17" fmla="*/ 17 h 129"/>
                <a:gd name="T18" fmla="*/ 56 w 112"/>
                <a:gd name="T19" fmla="*/ 0 h 129"/>
                <a:gd name="T20" fmla="*/ 97 w 112"/>
                <a:gd name="T21" fmla="*/ 17 h 129"/>
                <a:gd name="T22" fmla="*/ 112 w 112"/>
                <a:gd name="T23" fmla="*/ 65 h 129"/>
                <a:gd name="T24" fmla="*/ 97 w 112"/>
                <a:gd name="T25" fmla="*/ 112 h 129"/>
                <a:gd name="T26" fmla="*/ 56 w 112"/>
                <a:gd name="T27" fmla="*/ 129 h 129"/>
                <a:gd name="T28" fmla="*/ 15 w 112"/>
                <a:gd name="T29" fmla="*/ 112 h 129"/>
                <a:gd name="T30" fmla="*/ 0 w 112"/>
                <a:gd name="T31" fmla="*/ 65 h 129"/>
                <a:gd name="T32" fmla="*/ 15 w 112"/>
                <a:gd name="T33" fmla="*/ 17 h 129"/>
                <a:gd name="T34" fmla="*/ 56 w 112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29">
                  <a:moveTo>
                    <a:pt x="56" y="17"/>
                  </a:moveTo>
                  <a:cubicBezTo>
                    <a:pt x="45" y="17"/>
                    <a:pt x="37" y="22"/>
                    <a:pt x="31" y="30"/>
                  </a:cubicBezTo>
                  <a:cubicBezTo>
                    <a:pt x="24" y="38"/>
                    <a:pt x="21" y="50"/>
                    <a:pt x="21" y="65"/>
                  </a:cubicBezTo>
                  <a:cubicBezTo>
                    <a:pt x="21" y="79"/>
                    <a:pt x="24" y="91"/>
                    <a:pt x="31" y="100"/>
                  </a:cubicBezTo>
                  <a:cubicBezTo>
                    <a:pt x="37" y="108"/>
                    <a:pt x="45" y="112"/>
                    <a:pt x="56" y="112"/>
                  </a:cubicBezTo>
                  <a:cubicBezTo>
                    <a:pt x="67" y="112"/>
                    <a:pt x="75" y="108"/>
                    <a:pt x="82" y="99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5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7" y="6"/>
                    <a:pt x="97" y="17"/>
                  </a:cubicBezTo>
                  <a:cubicBezTo>
                    <a:pt x="107" y="29"/>
                    <a:pt x="112" y="45"/>
                    <a:pt x="112" y="65"/>
                  </a:cubicBezTo>
                  <a:cubicBezTo>
                    <a:pt x="112" y="85"/>
                    <a:pt x="107" y="101"/>
                    <a:pt x="97" y="112"/>
                  </a:cubicBezTo>
                  <a:cubicBezTo>
                    <a:pt x="87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33">
              <a:extLst>
                <a:ext uri="{FF2B5EF4-FFF2-40B4-BE49-F238E27FC236}">
                  <a16:creationId xmlns:a16="http://schemas.microsoft.com/office/drawing/2014/main" id="{90D6A82A-2154-4287-9C84-BD5CBCD10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51" y="3249613"/>
              <a:ext cx="88900" cy="61913"/>
            </a:xfrm>
            <a:custGeom>
              <a:avLst/>
              <a:gdLst>
                <a:gd name="T0" fmla="*/ 96 w 178"/>
                <a:gd name="T1" fmla="*/ 27 h 126"/>
                <a:gd name="T2" fmla="*/ 114 w 178"/>
                <a:gd name="T3" fmla="*/ 7 h 126"/>
                <a:gd name="T4" fmla="*/ 138 w 178"/>
                <a:gd name="T5" fmla="*/ 0 h 126"/>
                <a:gd name="T6" fmla="*/ 168 w 178"/>
                <a:gd name="T7" fmla="*/ 14 h 126"/>
                <a:gd name="T8" fmla="*/ 178 w 178"/>
                <a:gd name="T9" fmla="*/ 52 h 126"/>
                <a:gd name="T10" fmla="*/ 178 w 178"/>
                <a:gd name="T11" fmla="*/ 126 h 126"/>
                <a:gd name="T12" fmla="*/ 158 w 178"/>
                <a:gd name="T13" fmla="*/ 126 h 126"/>
                <a:gd name="T14" fmla="*/ 158 w 178"/>
                <a:gd name="T15" fmla="*/ 53 h 126"/>
                <a:gd name="T16" fmla="*/ 152 w 178"/>
                <a:gd name="T17" fmla="*/ 26 h 126"/>
                <a:gd name="T18" fmla="*/ 133 w 178"/>
                <a:gd name="T19" fmla="*/ 18 h 126"/>
                <a:gd name="T20" fmla="*/ 108 w 178"/>
                <a:gd name="T21" fmla="*/ 28 h 126"/>
                <a:gd name="T22" fmla="*/ 99 w 178"/>
                <a:gd name="T23" fmla="*/ 57 h 126"/>
                <a:gd name="T24" fmla="*/ 99 w 178"/>
                <a:gd name="T25" fmla="*/ 126 h 126"/>
                <a:gd name="T26" fmla="*/ 79 w 178"/>
                <a:gd name="T27" fmla="*/ 126 h 126"/>
                <a:gd name="T28" fmla="*/ 79 w 178"/>
                <a:gd name="T29" fmla="*/ 53 h 126"/>
                <a:gd name="T30" fmla="*/ 73 w 178"/>
                <a:gd name="T31" fmla="*/ 26 h 126"/>
                <a:gd name="T32" fmla="*/ 54 w 178"/>
                <a:gd name="T33" fmla="*/ 18 h 126"/>
                <a:gd name="T34" fmla="*/ 29 w 178"/>
                <a:gd name="T35" fmla="*/ 28 h 126"/>
                <a:gd name="T36" fmla="*/ 20 w 178"/>
                <a:gd name="T37" fmla="*/ 57 h 126"/>
                <a:gd name="T38" fmla="*/ 20 w 178"/>
                <a:gd name="T39" fmla="*/ 126 h 126"/>
                <a:gd name="T40" fmla="*/ 0 w 178"/>
                <a:gd name="T41" fmla="*/ 126 h 126"/>
                <a:gd name="T42" fmla="*/ 0 w 178"/>
                <a:gd name="T43" fmla="*/ 3 h 126"/>
                <a:gd name="T44" fmla="*/ 20 w 178"/>
                <a:gd name="T45" fmla="*/ 3 h 126"/>
                <a:gd name="T46" fmla="*/ 20 w 178"/>
                <a:gd name="T47" fmla="*/ 22 h 126"/>
                <a:gd name="T48" fmla="*/ 37 w 178"/>
                <a:gd name="T49" fmla="*/ 6 h 126"/>
                <a:gd name="T50" fmla="*/ 59 w 178"/>
                <a:gd name="T51" fmla="*/ 0 h 126"/>
                <a:gd name="T52" fmla="*/ 82 w 178"/>
                <a:gd name="T53" fmla="*/ 7 h 126"/>
                <a:gd name="T54" fmla="*/ 96 w 178"/>
                <a:gd name="T5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26">
                  <a:moveTo>
                    <a:pt x="96" y="27"/>
                  </a:moveTo>
                  <a:cubicBezTo>
                    <a:pt x="101" y="18"/>
                    <a:pt x="107" y="11"/>
                    <a:pt x="114" y="7"/>
                  </a:cubicBezTo>
                  <a:cubicBezTo>
                    <a:pt x="121" y="2"/>
                    <a:pt x="129" y="0"/>
                    <a:pt x="138" y="0"/>
                  </a:cubicBezTo>
                  <a:cubicBezTo>
                    <a:pt x="151" y="0"/>
                    <a:pt x="161" y="5"/>
                    <a:pt x="168" y="14"/>
                  </a:cubicBezTo>
                  <a:cubicBezTo>
                    <a:pt x="175" y="23"/>
                    <a:pt x="178" y="35"/>
                    <a:pt x="178" y="52"/>
                  </a:cubicBezTo>
                  <a:lnTo>
                    <a:pt x="178" y="126"/>
                  </a:lnTo>
                  <a:lnTo>
                    <a:pt x="158" y="126"/>
                  </a:lnTo>
                  <a:lnTo>
                    <a:pt x="158" y="53"/>
                  </a:lnTo>
                  <a:cubicBezTo>
                    <a:pt x="158" y="41"/>
                    <a:pt x="156" y="32"/>
                    <a:pt x="152" y="26"/>
                  </a:cubicBezTo>
                  <a:cubicBezTo>
                    <a:pt x="148" y="21"/>
                    <a:pt x="141" y="18"/>
                    <a:pt x="133" y="18"/>
                  </a:cubicBezTo>
                  <a:cubicBezTo>
                    <a:pt x="123" y="18"/>
                    <a:pt x="114" y="21"/>
                    <a:pt x="108" y="28"/>
                  </a:cubicBezTo>
                  <a:cubicBezTo>
                    <a:pt x="102" y="35"/>
                    <a:pt x="99" y="45"/>
                    <a:pt x="99" y="57"/>
                  </a:cubicBezTo>
                  <a:lnTo>
                    <a:pt x="99" y="126"/>
                  </a:lnTo>
                  <a:lnTo>
                    <a:pt x="79" y="126"/>
                  </a:lnTo>
                  <a:lnTo>
                    <a:pt x="79" y="53"/>
                  </a:lnTo>
                  <a:cubicBezTo>
                    <a:pt x="79" y="41"/>
                    <a:pt x="77" y="32"/>
                    <a:pt x="73" y="26"/>
                  </a:cubicBezTo>
                  <a:cubicBezTo>
                    <a:pt x="69" y="21"/>
                    <a:pt x="62" y="18"/>
                    <a:pt x="54" y="18"/>
                  </a:cubicBezTo>
                  <a:cubicBezTo>
                    <a:pt x="43" y="18"/>
                    <a:pt x="35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3" y="2"/>
                    <a:pt x="51" y="0"/>
                    <a:pt x="59" y="0"/>
                  </a:cubicBezTo>
                  <a:cubicBezTo>
                    <a:pt x="68" y="0"/>
                    <a:pt x="76" y="2"/>
                    <a:pt x="82" y="7"/>
                  </a:cubicBezTo>
                  <a:cubicBezTo>
                    <a:pt x="88" y="12"/>
                    <a:pt x="93" y="18"/>
                    <a:pt x="9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4">
              <a:extLst>
                <a:ext uri="{FF2B5EF4-FFF2-40B4-BE49-F238E27FC236}">
                  <a16:creationId xmlns:a16="http://schemas.microsoft.com/office/drawing/2014/main" id="{63125671-0D9A-45D1-BB65-EF0A4870A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1" y="3249613"/>
              <a:ext cx="53975" cy="85725"/>
            </a:xfrm>
            <a:custGeom>
              <a:avLst/>
              <a:gdLst>
                <a:gd name="T0" fmla="*/ 20 w 109"/>
                <a:gd name="T1" fmla="*/ 108 h 173"/>
                <a:gd name="T2" fmla="*/ 20 w 109"/>
                <a:gd name="T3" fmla="*/ 173 h 173"/>
                <a:gd name="T4" fmla="*/ 0 w 109"/>
                <a:gd name="T5" fmla="*/ 173 h 173"/>
                <a:gd name="T6" fmla="*/ 0 w 109"/>
                <a:gd name="T7" fmla="*/ 3 h 173"/>
                <a:gd name="T8" fmla="*/ 20 w 109"/>
                <a:gd name="T9" fmla="*/ 3 h 173"/>
                <a:gd name="T10" fmla="*/ 20 w 109"/>
                <a:gd name="T11" fmla="*/ 22 h 173"/>
                <a:gd name="T12" fmla="*/ 36 w 109"/>
                <a:gd name="T13" fmla="*/ 6 h 173"/>
                <a:gd name="T14" fmla="*/ 59 w 109"/>
                <a:gd name="T15" fmla="*/ 0 h 173"/>
                <a:gd name="T16" fmla="*/ 95 w 109"/>
                <a:gd name="T17" fmla="*/ 18 h 173"/>
                <a:gd name="T18" fmla="*/ 109 w 109"/>
                <a:gd name="T19" fmla="*/ 65 h 173"/>
                <a:gd name="T20" fmla="*/ 95 w 109"/>
                <a:gd name="T21" fmla="*/ 112 h 173"/>
                <a:gd name="T22" fmla="*/ 59 w 109"/>
                <a:gd name="T23" fmla="*/ 129 h 173"/>
                <a:gd name="T24" fmla="*/ 36 w 109"/>
                <a:gd name="T25" fmla="*/ 124 h 173"/>
                <a:gd name="T26" fmla="*/ 20 w 109"/>
                <a:gd name="T27" fmla="*/ 108 h 173"/>
                <a:gd name="T28" fmla="*/ 88 w 109"/>
                <a:gd name="T29" fmla="*/ 65 h 173"/>
                <a:gd name="T30" fmla="*/ 79 w 109"/>
                <a:gd name="T31" fmla="*/ 30 h 173"/>
                <a:gd name="T32" fmla="*/ 54 w 109"/>
                <a:gd name="T33" fmla="*/ 17 h 173"/>
                <a:gd name="T34" fmla="*/ 29 w 109"/>
                <a:gd name="T35" fmla="*/ 30 h 173"/>
                <a:gd name="T36" fmla="*/ 20 w 109"/>
                <a:gd name="T37" fmla="*/ 65 h 173"/>
                <a:gd name="T38" fmla="*/ 29 w 109"/>
                <a:gd name="T39" fmla="*/ 100 h 173"/>
                <a:gd name="T40" fmla="*/ 54 w 109"/>
                <a:gd name="T41" fmla="*/ 112 h 173"/>
                <a:gd name="T42" fmla="*/ 79 w 109"/>
                <a:gd name="T43" fmla="*/ 100 h 173"/>
                <a:gd name="T44" fmla="*/ 88 w 109"/>
                <a:gd name="T45" fmla="*/ 6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73">
                  <a:moveTo>
                    <a:pt x="20" y="108"/>
                  </a:moveTo>
                  <a:lnTo>
                    <a:pt x="20" y="173"/>
                  </a:lnTo>
                  <a:lnTo>
                    <a:pt x="0" y="173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4"/>
                    <a:pt x="29" y="9"/>
                    <a:pt x="36" y="6"/>
                  </a:cubicBezTo>
                  <a:cubicBezTo>
                    <a:pt x="42" y="2"/>
                    <a:pt x="50" y="0"/>
                    <a:pt x="59" y="0"/>
                  </a:cubicBezTo>
                  <a:cubicBezTo>
                    <a:pt x="74" y="0"/>
                    <a:pt x="86" y="6"/>
                    <a:pt x="95" y="18"/>
                  </a:cubicBezTo>
                  <a:cubicBezTo>
                    <a:pt x="104" y="30"/>
                    <a:pt x="109" y="45"/>
                    <a:pt x="109" y="65"/>
                  </a:cubicBezTo>
                  <a:cubicBezTo>
                    <a:pt x="109" y="84"/>
                    <a:pt x="104" y="100"/>
                    <a:pt x="95" y="112"/>
                  </a:cubicBezTo>
                  <a:cubicBezTo>
                    <a:pt x="86" y="123"/>
                    <a:pt x="74" y="129"/>
                    <a:pt x="59" y="129"/>
                  </a:cubicBezTo>
                  <a:cubicBezTo>
                    <a:pt x="50" y="129"/>
                    <a:pt x="42" y="128"/>
                    <a:pt x="36" y="124"/>
                  </a:cubicBezTo>
                  <a:cubicBezTo>
                    <a:pt x="29" y="120"/>
                    <a:pt x="24" y="115"/>
                    <a:pt x="20" y="108"/>
                  </a:cubicBezTo>
                  <a:close/>
                  <a:moveTo>
                    <a:pt x="88" y="65"/>
                  </a:moveTo>
                  <a:cubicBezTo>
                    <a:pt x="88" y="50"/>
                    <a:pt x="85" y="38"/>
                    <a:pt x="79" y="30"/>
                  </a:cubicBezTo>
                  <a:cubicBezTo>
                    <a:pt x="73" y="21"/>
                    <a:pt x="65" y="17"/>
                    <a:pt x="54" y="17"/>
                  </a:cubicBezTo>
                  <a:cubicBezTo>
                    <a:pt x="43" y="17"/>
                    <a:pt x="35" y="21"/>
                    <a:pt x="29" y="30"/>
                  </a:cubicBezTo>
                  <a:cubicBezTo>
                    <a:pt x="23" y="38"/>
                    <a:pt x="20" y="50"/>
                    <a:pt x="20" y="65"/>
                  </a:cubicBezTo>
                  <a:cubicBezTo>
                    <a:pt x="20" y="80"/>
                    <a:pt x="23" y="91"/>
                    <a:pt x="29" y="100"/>
                  </a:cubicBezTo>
                  <a:cubicBezTo>
                    <a:pt x="35" y="108"/>
                    <a:pt x="43" y="112"/>
                    <a:pt x="54" y="112"/>
                  </a:cubicBezTo>
                  <a:cubicBezTo>
                    <a:pt x="65" y="112"/>
                    <a:pt x="73" y="108"/>
                    <a:pt x="79" y="100"/>
                  </a:cubicBezTo>
                  <a:cubicBezTo>
                    <a:pt x="85" y="91"/>
                    <a:pt x="88" y="80"/>
                    <a:pt x="88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35">
              <a:extLst>
                <a:ext uri="{FF2B5EF4-FFF2-40B4-BE49-F238E27FC236}">
                  <a16:creationId xmlns:a16="http://schemas.microsoft.com/office/drawing/2014/main" id="{8549A6DA-3CEA-4A53-853E-499FA72E13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4251" y="3249613"/>
              <a:ext cx="50800" cy="63500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7 w 103"/>
                <a:gd name="T11" fmla="*/ 112 h 129"/>
                <a:gd name="T12" fmla="*/ 73 w 103"/>
                <a:gd name="T13" fmla="*/ 101 h 129"/>
                <a:gd name="T14" fmla="*/ 83 w 103"/>
                <a:gd name="T15" fmla="*/ 73 h 129"/>
                <a:gd name="T16" fmla="*/ 83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8"/>
                    <a:pt x="23" y="97"/>
                    <a:pt x="27" y="103"/>
                  </a:cubicBezTo>
                  <a:cubicBezTo>
                    <a:pt x="32" y="109"/>
                    <a:pt x="38" y="112"/>
                    <a:pt x="47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79" y="94"/>
                    <a:pt x="83" y="85"/>
                    <a:pt x="83" y="73"/>
                  </a:cubicBezTo>
                  <a:lnTo>
                    <a:pt x="83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8" y="115"/>
                    <a:pt x="72" y="120"/>
                    <a:pt x="66" y="124"/>
                  </a:cubicBezTo>
                  <a:cubicBezTo>
                    <a:pt x="59" y="128"/>
                    <a:pt x="52" y="129"/>
                    <a:pt x="43" y="129"/>
                  </a:cubicBezTo>
                  <a:cubicBezTo>
                    <a:pt x="29" y="129"/>
                    <a:pt x="18" y="125"/>
                    <a:pt x="11" y="116"/>
                  </a:cubicBezTo>
                  <a:cubicBezTo>
                    <a:pt x="4" y="107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36">
              <a:extLst>
                <a:ext uri="{FF2B5EF4-FFF2-40B4-BE49-F238E27FC236}">
                  <a16:creationId xmlns:a16="http://schemas.microsoft.com/office/drawing/2014/main" id="{A1A3EE1C-76DF-401F-8BAC-12BCDBEE7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1" y="3233738"/>
              <a:ext cx="38100" cy="77788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1 h 158"/>
                <a:gd name="T8" fmla="*/ 35 w 76"/>
                <a:gd name="T9" fmla="*/ 51 h 158"/>
                <a:gd name="T10" fmla="*/ 35 w 76"/>
                <a:gd name="T11" fmla="*/ 118 h 158"/>
                <a:gd name="T12" fmla="*/ 39 w 76"/>
                <a:gd name="T13" fmla="*/ 137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4 w 76"/>
                <a:gd name="T23" fmla="*/ 149 h 158"/>
                <a:gd name="T24" fmla="*/ 15 w 76"/>
                <a:gd name="T25" fmla="*/ 118 h 158"/>
                <a:gd name="T26" fmla="*/ 15 w 76"/>
                <a:gd name="T27" fmla="*/ 51 h 158"/>
                <a:gd name="T28" fmla="*/ 0 w 76"/>
                <a:gd name="T29" fmla="*/ 51 h 158"/>
                <a:gd name="T30" fmla="*/ 0 w 76"/>
                <a:gd name="T31" fmla="*/ 35 h 158"/>
                <a:gd name="T32" fmla="*/ 15 w 76"/>
                <a:gd name="T33" fmla="*/ 35 h 158"/>
                <a:gd name="T34" fmla="*/ 15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7">
              <a:extLst>
                <a:ext uri="{FF2B5EF4-FFF2-40B4-BE49-F238E27FC236}">
                  <a16:creationId xmlns:a16="http://schemas.microsoft.com/office/drawing/2014/main" id="{BFE9BA0E-BD55-4175-932A-0BDC4A82EB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3249613"/>
              <a:ext cx="55563" cy="63500"/>
            </a:xfrm>
            <a:custGeom>
              <a:avLst/>
              <a:gdLst>
                <a:gd name="T0" fmla="*/ 113 w 113"/>
                <a:gd name="T1" fmla="*/ 60 h 129"/>
                <a:gd name="T2" fmla="*/ 113 w 113"/>
                <a:gd name="T3" fmla="*/ 69 h 129"/>
                <a:gd name="T4" fmla="*/ 21 w 113"/>
                <a:gd name="T5" fmla="*/ 69 h 129"/>
                <a:gd name="T6" fmla="*/ 33 w 113"/>
                <a:gd name="T7" fmla="*/ 101 h 129"/>
                <a:gd name="T8" fmla="*/ 65 w 113"/>
                <a:gd name="T9" fmla="*/ 112 h 129"/>
                <a:gd name="T10" fmla="*/ 87 w 113"/>
                <a:gd name="T11" fmla="*/ 109 h 129"/>
                <a:gd name="T12" fmla="*/ 109 w 113"/>
                <a:gd name="T13" fmla="*/ 101 h 129"/>
                <a:gd name="T14" fmla="*/ 109 w 113"/>
                <a:gd name="T15" fmla="*/ 120 h 129"/>
                <a:gd name="T16" fmla="*/ 86 w 113"/>
                <a:gd name="T17" fmla="*/ 127 h 129"/>
                <a:gd name="T18" fmla="*/ 63 w 113"/>
                <a:gd name="T19" fmla="*/ 129 h 129"/>
                <a:gd name="T20" fmla="*/ 17 w 113"/>
                <a:gd name="T21" fmla="*/ 112 h 129"/>
                <a:gd name="T22" fmla="*/ 0 w 113"/>
                <a:gd name="T23" fmla="*/ 66 h 129"/>
                <a:gd name="T24" fmla="*/ 16 w 113"/>
                <a:gd name="T25" fmla="*/ 18 h 129"/>
                <a:gd name="T26" fmla="*/ 60 w 113"/>
                <a:gd name="T27" fmla="*/ 0 h 129"/>
                <a:gd name="T28" fmla="*/ 99 w 113"/>
                <a:gd name="T29" fmla="*/ 16 h 129"/>
                <a:gd name="T30" fmla="*/ 113 w 113"/>
                <a:gd name="T31" fmla="*/ 60 h 129"/>
                <a:gd name="T32" fmla="*/ 93 w 113"/>
                <a:gd name="T33" fmla="*/ 54 h 129"/>
                <a:gd name="T34" fmla="*/ 84 w 113"/>
                <a:gd name="T35" fmla="*/ 27 h 129"/>
                <a:gd name="T36" fmla="*/ 60 w 113"/>
                <a:gd name="T37" fmla="*/ 17 h 129"/>
                <a:gd name="T38" fmla="*/ 33 w 113"/>
                <a:gd name="T39" fmla="*/ 27 h 129"/>
                <a:gd name="T40" fmla="*/ 22 w 113"/>
                <a:gd name="T41" fmla="*/ 54 h 129"/>
                <a:gd name="T42" fmla="*/ 93 w 113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129">
                  <a:moveTo>
                    <a:pt x="113" y="60"/>
                  </a:moveTo>
                  <a:lnTo>
                    <a:pt x="113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9"/>
                    <a:pt x="51" y="112"/>
                    <a:pt x="65" y="112"/>
                  </a:cubicBezTo>
                  <a:cubicBezTo>
                    <a:pt x="72" y="112"/>
                    <a:pt x="80" y="111"/>
                    <a:pt x="87" y="109"/>
                  </a:cubicBezTo>
                  <a:cubicBezTo>
                    <a:pt x="94" y="107"/>
                    <a:pt x="101" y="105"/>
                    <a:pt x="109" y="101"/>
                  </a:cubicBezTo>
                  <a:lnTo>
                    <a:pt x="109" y="120"/>
                  </a:lnTo>
                  <a:cubicBezTo>
                    <a:pt x="101" y="123"/>
                    <a:pt x="94" y="125"/>
                    <a:pt x="86" y="127"/>
                  </a:cubicBezTo>
                  <a:cubicBezTo>
                    <a:pt x="79" y="129"/>
                    <a:pt x="71" y="129"/>
                    <a:pt x="63" y="129"/>
                  </a:cubicBezTo>
                  <a:cubicBezTo>
                    <a:pt x="44" y="129"/>
                    <a:pt x="28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6" y="0"/>
                    <a:pt x="89" y="6"/>
                    <a:pt x="99" y="16"/>
                  </a:cubicBezTo>
                  <a:cubicBezTo>
                    <a:pt x="108" y="27"/>
                    <a:pt x="113" y="41"/>
                    <a:pt x="113" y="60"/>
                  </a:cubicBezTo>
                  <a:close/>
                  <a:moveTo>
                    <a:pt x="93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3" y="42"/>
                    <a:pt x="22" y="54"/>
                  </a:cubicBez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38">
              <a:extLst>
                <a:ext uri="{FF2B5EF4-FFF2-40B4-BE49-F238E27FC236}">
                  <a16:creationId xmlns:a16="http://schemas.microsoft.com/office/drawing/2014/main" id="{B6A5E350-AA09-4FA9-ABC0-056482CFD8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9989" y="3254375"/>
              <a:ext cx="11113" cy="57150"/>
            </a:xfrm>
            <a:custGeom>
              <a:avLst/>
              <a:gdLst>
                <a:gd name="T0" fmla="*/ 0 w 23"/>
                <a:gd name="T1" fmla="*/ 88 h 116"/>
                <a:gd name="T2" fmla="*/ 23 w 23"/>
                <a:gd name="T3" fmla="*/ 88 h 116"/>
                <a:gd name="T4" fmla="*/ 23 w 23"/>
                <a:gd name="T5" fmla="*/ 116 h 116"/>
                <a:gd name="T6" fmla="*/ 0 w 23"/>
                <a:gd name="T7" fmla="*/ 116 h 116"/>
                <a:gd name="T8" fmla="*/ 0 w 23"/>
                <a:gd name="T9" fmla="*/ 88 h 116"/>
                <a:gd name="T10" fmla="*/ 0 w 23"/>
                <a:gd name="T11" fmla="*/ 0 h 116"/>
                <a:gd name="T12" fmla="*/ 23 w 23"/>
                <a:gd name="T13" fmla="*/ 0 h 116"/>
                <a:gd name="T14" fmla="*/ 23 w 23"/>
                <a:gd name="T15" fmla="*/ 28 h 116"/>
                <a:gd name="T16" fmla="*/ 0 w 23"/>
                <a:gd name="T17" fmla="*/ 28 h 116"/>
                <a:gd name="T18" fmla="*/ 0 w 23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16">
                  <a:moveTo>
                    <a:pt x="0" y="88"/>
                  </a:moveTo>
                  <a:lnTo>
                    <a:pt x="23" y="88"/>
                  </a:lnTo>
                  <a:lnTo>
                    <a:pt x="23" y="116"/>
                  </a:lnTo>
                  <a:lnTo>
                    <a:pt x="0" y="116"/>
                  </a:lnTo>
                  <a:lnTo>
                    <a:pt x="0" y="88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9">
              <a:extLst>
                <a:ext uri="{FF2B5EF4-FFF2-40B4-BE49-F238E27FC236}">
                  <a16:creationId xmlns:a16="http://schemas.microsoft.com/office/drawing/2014/main" id="{F0C61582-54B0-4EE6-9274-B538F453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01" y="3251200"/>
              <a:ext cx="58738" cy="84138"/>
            </a:xfrm>
            <a:custGeom>
              <a:avLst/>
              <a:gdLst>
                <a:gd name="T0" fmla="*/ 65 w 119"/>
                <a:gd name="T1" fmla="*/ 135 h 170"/>
                <a:gd name="T2" fmla="*/ 49 w 119"/>
                <a:gd name="T3" fmla="*/ 163 h 170"/>
                <a:gd name="T4" fmla="*/ 27 w 119"/>
                <a:gd name="T5" fmla="*/ 170 h 170"/>
                <a:gd name="T6" fmla="*/ 11 w 119"/>
                <a:gd name="T7" fmla="*/ 170 h 170"/>
                <a:gd name="T8" fmla="*/ 11 w 119"/>
                <a:gd name="T9" fmla="*/ 153 h 170"/>
                <a:gd name="T10" fmla="*/ 23 w 119"/>
                <a:gd name="T11" fmla="*/ 153 h 170"/>
                <a:gd name="T12" fmla="*/ 36 w 119"/>
                <a:gd name="T13" fmla="*/ 149 h 170"/>
                <a:gd name="T14" fmla="*/ 46 w 119"/>
                <a:gd name="T15" fmla="*/ 130 h 170"/>
                <a:gd name="T16" fmla="*/ 50 w 119"/>
                <a:gd name="T17" fmla="*/ 121 h 170"/>
                <a:gd name="T18" fmla="*/ 0 w 119"/>
                <a:gd name="T19" fmla="*/ 0 h 170"/>
                <a:gd name="T20" fmla="*/ 21 w 119"/>
                <a:gd name="T21" fmla="*/ 0 h 170"/>
                <a:gd name="T22" fmla="*/ 60 w 119"/>
                <a:gd name="T23" fmla="*/ 96 h 170"/>
                <a:gd name="T24" fmla="*/ 98 w 119"/>
                <a:gd name="T25" fmla="*/ 0 h 170"/>
                <a:gd name="T26" fmla="*/ 119 w 119"/>
                <a:gd name="T27" fmla="*/ 0 h 170"/>
                <a:gd name="T28" fmla="*/ 65 w 119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70">
                  <a:moveTo>
                    <a:pt x="65" y="135"/>
                  </a:moveTo>
                  <a:cubicBezTo>
                    <a:pt x="60" y="149"/>
                    <a:pt x="54" y="159"/>
                    <a:pt x="49" y="163"/>
                  </a:cubicBezTo>
                  <a:cubicBezTo>
                    <a:pt x="43" y="168"/>
                    <a:pt x="36" y="170"/>
                    <a:pt x="27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6"/>
                    <a:pt x="42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0" y="96"/>
                  </a:lnTo>
                  <a:lnTo>
                    <a:pt x="98" y="0"/>
                  </a:lnTo>
                  <a:lnTo>
                    <a:pt x="119" y="0"/>
                  </a:lnTo>
                  <a:lnTo>
                    <a:pt x="65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0">
              <a:extLst>
                <a:ext uri="{FF2B5EF4-FFF2-40B4-BE49-F238E27FC236}">
                  <a16:creationId xmlns:a16="http://schemas.microsoft.com/office/drawing/2014/main" id="{26E7DAD9-B304-47BD-9956-AD1E2945F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9" y="3281363"/>
              <a:ext cx="30163" cy="52388"/>
            </a:xfrm>
            <a:custGeom>
              <a:avLst/>
              <a:gdLst>
                <a:gd name="T0" fmla="*/ 2 w 63"/>
                <a:gd name="T1" fmla="*/ 94 h 106"/>
                <a:gd name="T2" fmla="*/ 25 w 63"/>
                <a:gd name="T3" fmla="*/ 94 h 106"/>
                <a:gd name="T4" fmla="*/ 25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39 w 63"/>
                <a:gd name="T13" fmla="*/ 0 h 106"/>
                <a:gd name="T14" fmla="*/ 39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5" y="94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1">
              <a:extLst>
                <a:ext uri="{FF2B5EF4-FFF2-40B4-BE49-F238E27FC236}">
                  <a16:creationId xmlns:a16="http://schemas.microsoft.com/office/drawing/2014/main" id="{9B140AA3-950C-40B5-9F86-CE53BDD6FE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2551" y="3260725"/>
              <a:ext cx="68263" cy="31750"/>
            </a:xfrm>
            <a:custGeom>
              <a:avLst/>
              <a:gdLst>
                <a:gd name="T0" fmla="*/ 0 w 140"/>
                <a:gd name="T1" fmla="*/ 0 h 63"/>
                <a:gd name="T2" fmla="*/ 140 w 140"/>
                <a:gd name="T3" fmla="*/ 0 h 63"/>
                <a:gd name="T4" fmla="*/ 140 w 140"/>
                <a:gd name="T5" fmla="*/ 18 h 63"/>
                <a:gd name="T6" fmla="*/ 0 w 140"/>
                <a:gd name="T7" fmla="*/ 18 h 63"/>
                <a:gd name="T8" fmla="*/ 0 w 140"/>
                <a:gd name="T9" fmla="*/ 0 h 63"/>
                <a:gd name="T10" fmla="*/ 0 w 140"/>
                <a:gd name="T11" fmla="*/ 45 h 63"/>
                <a:gd name="T12" fmla="*/ 140 w 140"/>
                <a:gd name="T13" fmla="*/ 45 h 63"/>
                <a:gd name="T14" fmla="*/ 140 w 140"/>
                <a:gd name="T15" fmla="*/ 63 h 63"/>
                <a:gd name="T16" fmla="*/ 0 w 140"/>
                <a:gd name="T17" fmla="*/ 63 h 63"/>
                <a:gd name="T18" fmla="*/ 0 w 140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lnTo>
                    <a:pt x="140" y="0"/>
                  </a:lnTo>
                  <a:lnTo>
                    <a:pt x="14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42">
              <a:extLst>
                <a:ext uri="{FF2B5EF4-FFF2-40B4-BE49-F238E27FC236}">
                  <a16:creationId xmlns:a16="http://schemas.microsoft.com/office/drawing/2014/main" id="{EB99D973-E2B4-42BB-946A-EFAE49CB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6" y="3251200"/>
              <a:ext cx="80963" cy="60325"/>
            </a:xfrm>
            <a:custGeom>
              <a:avLst/>
              <a:gdLst>
                <a:gd name="T0" fmla="*/ 0 w 164"/>
                <a:gd name="T1" fmla="*/ 0 h 123"/>
                <a:gd name="T2" fmla="*/ 20 w 164"/>
                <a:gd name="T3" fmla="*/ 0 h 123"/>
                <a:gd name="T4" fmla="*/ 45 w 164"/>
                <a:gd name="T5" fmla="*/ 96 h 123"/>
                <a:gd name="T6" fmla="*/ 70 w 164"/>
                <a:gd name="T7" fmla="*/ 0 h 123"/>
                <a:gd name="T8" fmla="*/ 94 w 164"/>
                <a:gd name="T9" fmla="*/ 0 h 123"/>
                <a:gd name="T10" fmla="*/ 119 w 164"/>
                <a:gd name="T11" fmla="*/ 96 h 123"/>
                <a:gd name="T12" fmla="*/ 144 w 164"/>
                <a:gd name="T13" fmla="*/ 0 h 123"/>
                <a:gd name="T14" fmla="*/ 164 w 164"/>
                <a:gd name="T15" fmla="*/ 0 h 123"/>
                <a:gd name="T16" fmla="*/ 132 w 164"/>
                <a:gd name="T17" fmla="*/ 123 h 123"/>
                <a:gd name="T18" fmla="*/ 108 w 164"/>
                <a:gd name="T19" fmla="*/ 123 h 123"/>
                <a:gd name="T20" fmla="*/ 82 w 164"/>
                <a:gd name="T21" fmla="*/ 22 h 123"/>
                <a:gd name="T22" fmla="*/ 56 w 164"/>
                <a:gd name="T23" fmla="*/ 123 h 123"/>
                <a:gd name="T24" fmla="*/ 32 w 164"/>
                <a:gd name="T25" fmla="*/ 123 h 123"/>
                <a:gd name="T26" fmla="*/ 0 w 164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4" y="0"/>
                  </a:lnTo>
                  <a:lnTo>
                    <a:pt x="164" y="0"/>
                  </a:lnTo>
                  <a:lnTo>
                    <a:pt x="132" y="123"/>
                  </a:lnTo>
                  <a:lnTo>
                    <a:pt x="108" y="123"/>
                  </a:lnTo>
                  <a:lnTo>
                    <a:pt x="82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43">
              <a:extLst>
                <a:ext uri="{FF2B5EF4-FFF2-40B4-BE49-F238E27FC236}">
                  <a16:creationId xmlns:a16="http://schemas.microsoft.com/office/drawing/2014/main" id="{8BFDB392-70CC-477A-8413-75D0AFD42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9" y="3281363"/>
              <a:ext cx="31750" cy="52388"/>
            </a:xfrm>
            <a:custGeom>
              <a:avLst/>
              <a:gdLst>
                <a:gd name="T0" fmla="*/ 2 w 64"/>
                <a:gd name="T1" fmla="*/ 94 h 106"/>
                <a:gd name="T2" fmla="*/ 26 w 64"/>
                <a:gd name="T3" fmla="*/ 94 h 106"/>
                <a:gd name="T4" fmla="*/ 26 w 64"/>
                <a:gd name="T5" fmla="*/ 13 h 106"/>
                <a:gd name="T6" fmla="*/ 0 w 64"/>
                <a:gd name="T7" fmla="*/ 18 h 106"/>
                <a:gd name="T8" fmla="*/ 0 w 64"/>
                <a:gd name="T9" fmla="*/ 5 h 106"/>
                <a:gd name="T10" fmla="*/ 26 w 64"/>
                <a:gd name="T11" fmla="*/ 0 h 106"/>
                <a:gd name="T12" fmla="*/ 40 w 64"/>
                <a:gd name="T13" fmla="*/ 0 h 106"/>
                <a:gd name="T14" fmla="*/ 40 w 64"/>
                <a:gd name="T15" fmla="*/ 94 h 106"/>
                <a:gd name="T16" fmla="*/ 64 w 64"/>
                <a:gd name="T17" fmla="*/ 94 h 106"/>
                <a:gd name="T18" fmla="*/ 64 w 64"/>
                <a:gd name="T19" fmla="*/ 106 h 106"/>
                <a:gd name="T20" fmla="*/ 2 w 64"/>
                <a:gd name="T21" fmla="*/ 106 h 106"/>
                <a:gd name="T22" fmla="*/ 2 w 64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4" y="94"/>
                  </a:lnTo>
                  <a:lnTo>
                    <a:pt x="64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5DFA7D0E-03E3-42B0-A051-EE2A008F0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214" y="3228975"/>
              <a:ext cx="49213" cy="50800"/>
            </a:xfrm>
            <a:custGeom>
              <a:avLst/>
              <a:gdLst>
                <a:gd name="T0" fmla="*/ 98 w 98"/>
                <a:gd name="T1" fmla="*/ 30 h 103"/>
                <a:gd name="T2" fmla="*/ 59 w 98"/>
                <a:gd name="T3" fmla="*/ 51 h 103"/>
                <a:gd name="T4" fmla="*/ 98 w 98"/>
                <a:gd name="T5" fmla="*/ 73 h 103"/>
                <a:gd name="T6" fmla="*/ 92 w 98"/>
                <a:gd name="T7" fmla="*/ 84 h 103"/>
                <a:gd name="T8" fmla="*/ 55 w 98"/>
                <a:gd name="T9" fmla="*/ 61 h 103"/>
                <a:gd name="T10" fmla="*/ 55 w 98"/>
                <a:gd name="T11" fmla="*/ 103 h 103"/>
                <a:gd name="T12" fmla="*/ 43 w 98"/>
                <a:gd name="T13" fmla="*/ 103 h 103"/>
                <a:gd name="T14" fmla="*/ 43 w 98"/>
                <a:gd name="T15" fmla="*/ 61 h 103"/>
                <a:gd name="T16" fmla="*/ 6 w 98"/>
                <a:gd name="T17" fmla="*/ 84 h 103"/>
                <a:gd name="T18" fmla="*/ 0 w 98"/>
                <a:gd name="T19" fmla="*/ 73 h 103"/>
                <a:gd name="T20" fmla="*/ 39 w 98"/>
                <a:gd name="T21" fmla="*/ 51 h 103"/>
                <a:gd name="T22" fmla="*/ 0 w 98"/>
                <a:gd name="T23" fmla="*/ 30 h 103"/>
                <a:gd name="T24" fmla="*/ 6 w 98"/>
                <a:gd name="T25" fmla="*/ 19 h 103"/>
                <a:gd name="T26" fmla="*/ 43 w 98"/>
                <a:gd name="T27" fmla="*/ 42 h 103"/>
                <a:gd name="T28" fmla="*/ 43 w 98"/>
                <a:gd name="T29" fmla="*/ 0 h 103"/>
                <a:gd name="T30" fmla="*/ 55 w 98"/>
                <a:gd name="T31" fmla="*/ 0 h 103"/>
                <a:gd name="T32" fmla="*/ 55 w 98"/>
                <a:gd name="T33" fmla="*/ 42 h 103"/>
                <a:gd name="T34" fmla="*/ 92 w 98"/>
                <a:gd name="T35" fmla="*/ 19 h 103"/>
                <a:gd name="T36" fmla="*/ 98 w 98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3">
                  <a:moveTo>
                    <a:pt x="98" y="30"/>
                  </a:moveTo>
                  <a:lnTo>
                    <a:pt x="59" y="51"/>
                  </a:lnTo>
                  <a:lnTo>
                    <a:pt x="98" y="73"/>
                  </a:lnTo>
                  <a:lnTo>
                    <a:pt x="92" y="84"/>
                  </a:lnTo>
                  <a:lnTo>
                    <a:pt x="55" y="61"/>
                  </a:lnTo>
                  <a:lnTo>
                    <a:pt x="55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1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42"/>
                  </a:lnTo>
                  <a:lnTo>
                    <a:pt x="92" y="19"/>
                  </a:lnTo>
                  <a:lnTo>
                    <a:pt x="9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299D2C20-EAD9-458F-A313-0D46CB255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76" y="3251200"/>
              <a:ext cx="58738" cy="60325"/>
            </a:xfrm>
            <a:custGeom>
              <a:avLst/>
              <a:gdLst>
                <a:gd name="T0" fmla="*/ 116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6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6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D884E469-668E-428E-8F3D-A0FAB09E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26" y="3281363"/>
              <a:ext cx="31750" cy="52388"/>
            </a:xfrm>
            <a:custGeom>
              <a:avLst/>
              <a:gdLst>
                <a:gd name="T0" fmla="*/ 2 w 63"/>
                <a:gd name="T1" fmla="*/ 94 h 106"/>
                <a:gd name="T2" fmla="*/ 25 w 63"/>
                <a:gd name="T3" fmla="*/ 94 h 106"/>
                <a:gd name="T4" fmla="*/ 25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5" y="94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8770B54B-1FA5-4D4C-8D86-8FE9DE3CF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6" y="3473450"/>
              <a:ext cx="298450" cy="171450"/>
            </a:xfrm>
            <a:custGeom>
              <a:avLst/>
              <a:gdLst>
                <a:gd name="T0" fmla="*/ 89 w 604"/>
                <a:gd name="T1" fmla="*/ 0 h 348"/>
                <a:gd name="T2" fmla="*/ 515 w 604"/>
                <a:gd name="T3" fmla="*/ 0 h 348"/>
                <a:gd name="T4" fmla="*/ 604 w 604"/>
                <a:gd name="T5" fmla="*/ 89 h 348"/>
                <a:gd name="T6" fmla="*/ 604 w 604"/>
                <a:gd name="T7" fmla="*/ 259 h 348"/>
                <a:gd name="T8" fmla="*/ 515 w 604"/>
                <a:gd name="T9" fmla="*/ 348 h 348"/>
                <a:gd name="T10" fmla="*/ 89 w 604"/>
                <a:gd name="T11" fmla="*/ 348 h 348"/>
                <a:gd name="T12" fmla="*/ 0 w 604"/>
                <a:gd name="T13" fmla="*/ 259 h 348"/>
                <a:gd name="T14" fmla="*/ 0 w 604"/>
                <a:gd name="T15" fmla="*/ 89 h 348"/>
                <a:gd name="T16" fmla="*/ 89 w 604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4" h="348">
                  <a:moveTo>
                    <a:pt x="89" y="0"/>
                  </a:moveTo>
                  <a:lnTo>
                    <a:pt x="515" y="0"/>
                  </a:lnTo>
                  <a:cubicBezTo>
                    <a:pt x="564" y="0"/>
                    <a:pt x="604" y="40"/>
                    <a:pt x="604" y="89"/>
                  </a:cubicBezTo>
                  <a:lnTo>
                    <a:pt x="604" y="259"/>
                  </a:lnTo>
                  <a:cubicBezTo>
                    <a:pt x="604" y="308"/>
                    <a:pt x="564" y="348"/>
                    <a:pt x="515" y="348"/>
                  </a:cubicBezTo>
                  <a:lnTo>
                    <a:pt x="89" y="348"/>
                  </a:lnTo>
                  <a:cubicBezTo>
                    <a:pt x="40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FC09AB60-194F-442E-B520-5363785B5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6" y="3514725"/>
              <a:ext cx="38100" cy="77788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1 h 158"/>
                <a:gd name="T8" fmla="*/ 35 w 76"/>
                <a:gd name="T9" fmla="*/ 51 h 158"/>
                <a:gd name="T10" fmla="*/ 35 w 76"/>
                <a:gd name="T11" fmla="*/ 118 h 158"/>
                <a:gd name="T12" fmla="*/ 39 w 76"/>
                <a:gd name="T13" fmla="*/ 137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4 w 76"/>
                <a:gd name="T23" fmla="*/ 149 h 158"/>
                <a:gd name="T24" fmla="*/ 15 w 76"/>
                <a:gd name="T25" fmla="*/ 118 h 158"/>
                <a:gd name="T26" fmla="*/ 15 w 76"/>
                <a:gd name="T27" fmla="*/ 51 h 158"/>
                <a:gd name="T28" fmla="*/ 0 w 76"/>
                <a:gd name="T29" fmla="*/ 51 h 158"/>
                <a:gd name="T30" fmla="*/ 0 w 76"/>
                <a:gd name="T31" fmla="*/ 35 h 158"/>
                <a:gd name="T32" fmla="*/ 15 w 76"/>
                <a:gd name="T33" fmla="*/ 35 h 158"/>
                <a:gd name="T34" fmla="*/ 15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A353B5CD-E6D3-4CD7-9883-A1DE12C9A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4" y="3541713"/>
              <a:ext cx="69850" cy="31750"/>
            </a:xfrm>
            <a:custGeom>
              <a:avLst/>
              <a:gdLst>
                <a:gd name="T0" fmla="*/ 0 w 140"/>
                <a:gd name="T1" fmla="*/ 0 h 63"/>
                <a:gd name="T2" fmla="*/ 140 w 140"/>
                <a:gd name="T3" fmla="*/ 0 h 63"/>
                <a:gd name="T4" fmla="*/ 140 w 140"/>
                <a:gd name="T5" fmla="*/ 18 h 63"/>
                <a:gd name="T6" fmla="*/ 0 w 140"/>
                <a:gd name="T7" fmla="*/ 18 h 63"/>
                <a:gd name="T8" fmla="*/ 0 w 140"/>
                <a:gd name="T9" fmla="*/ 0 h 63"/>
                <a:gd name="T10" fmla="*/ 0 w 140"/>
                <a:gd name="T11" fmla="*/ 45 h 63"/>
                <a:gd name="T12" fmla="*/ 140 w 140"/>
                <a:gd name="T13" fmla="*/ 45 h 63"/>
                <a:gd name="T14" fmla="*/ 140 w 140"/>
                <a:gd name="T15" fmla="*/ 63 h 63"/>
                <a:gd name="T16" fmla="*/ 0 w 140"/>
                <a:gd name="T17" fmla="*/ 63 h 63"/>
                <a:gd name="T18" fmla="*/ 0 w 140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lnTo>
                    <a:pt x="140" y="0"/>
                  </a:lnTo>
                  <a:lnTo>
                    <a:pt x="14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0">
              <a:extLst>
                <a:ext uri="{FF2B5EF4-FFF2-40B4-BE49-F238E27FC236}">
                  <a16:creationId xmlns:a16="http://schemas.microsoft.com/office/drawing/2014/main" id="{E284F4DD-90A3-4CBB-85F5-539309ADD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4" y="3509963"/>
              <a:ext cx="52388" cy="82550"/>
            </a:xfrm>
            <a:custGeom>
              <a:avLst/>
              <a:gdLst>
                <a:gd name="T0" fmla="*/ 27 w 104"/>
                <a:gd name="T1" fmla="*/ 148 h 167"/>
                <a:gd name="T2" fmla="*/ 104 w 104"/>
                <a:gd name="T3" fmla="*/ 148 h 167"/>
                <a:gd name="T4" fmla="*/ 104 w 104"/>
                <a:gd name="T5" fmla="*/ 167 h 167"/>
                <a:gd name="T6" fmla="*/ 0 w 104"/>
                <a:gd name="T7" fmla="*/ 167 h 167"/>
                <a:gd name="T8" fmla="*/ 0 w 104"/>
                <a:gd name="T9" fmla="*/ 148 h 167"/>
                <a:gd name="T10" fmla="*/ 35 w 104"/>
                <a:gd name="T11" fmla="*/ 113 h 167"/>
                <a:gd name="T12" fmla="*/ 62 w 104"/>
                <a:gd name="T13" fmla="*/ 85 h 167"/>
                <a:gd name="T14" fmla="*/ 77 w 104"/>
                <a:gd name="T15" fmla="*/ 65 h 167"/>
                <a:gd name="T16" fmla="*/ 81 w 104"/>
                <a:gd name="T17" fmla="*/ 48 h 167"/>
                <a:gd name="T18" fmla="*/ 72 w 104"/>
                <a:gd name="T19" fmla="*/ 27 h 167"/>
                <a:gd name="T20" fmla="*/ 48 w 104"/>
                <a:gd name="T21" fmla="*/ 19 h 167"/>
                <a:gd name="T22" fmla="*/ 26 w 104"/>
                <a:gd name="T23" fmla="*/ 22 h 167"/>
                <a:gd name="T24" fmla="*/ 2 w 104"/>
                <a:gd name="T25" fmla="*/ 33 h 167"/>
                <a:gd name="T26" fmla="*/ 2 w 104"/>
                <a:gd name="T27" fmla="*/ 11 h 167"/>
                <a:gd name="T28" fmla="*/ 26 w 104"/>
                <a:gd name="T29" fmla="*/ 3 h 167"/>
                <a:gd name="T30" fmla="*/ 48 w 104"/>
                <a:gd name="T31" fmla="*/ 0 h 167"/>
                <a:gd name="T32" fmla="*/ 88 w 104"/>
                <a:gd name="T33" fmla="*/ 13 h 167"/>
                <a:gd name="T34" fmla="*/ 103 w 104"/>
                <a:gd name="T35" fmla="*/ 47 h 167"/>
                <a:gd name="T36" fmla="*/ 99 w 104"/>
                <a:gd name="T37" fmla="*/ 66 h 167"/>
                <a:gd name="T38" fmla="*/ 86 w 104"/>
                <a:gd name="T39" fmla="*/ 87 h 167"/>
                <a:gd name="T40" fmla="*/ 68 w 104"/>
                <a:gd name="T41" fmla="*/ 106 h 167"/>
                <a:gd name="T42" fmla="*/ 27 w 104"/>
                <a:gd name="T43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4" h="167">
                  <a:moveTo>
                    <a:pt x="27" y="148"/>
                  </a:moveTo>
                  <a:lnTo>
                    <a:pt x="104" y="148"/>
                  </a:lnTo>
                  <a:lnTo>
                    <a:pt x="104" y="167"/>
                  </a:lnTo>
                  <a:lnTo>
                    <a:pt x="0" y="167"/>
                  </a:lnTo>
                  <a:lnTo>
                    <a:pt x="0" y="148"/>
                  </a:lnTo>
                  <a:cubicBezTo>
                    <a:pt x="9" y="140"/>
                    <a:pt x="20" y="128"/>
                    <a:pt x="35" y="113"/>
                  </a:cubicBezTo>
                  <a:cubicBezTo>
                    <a:pt x="49" y="99"/>
                    <a:pt x="58" y="89"/>
                    <a:pt x="62" y="85"/>
                  </a:cubicBezTo>
                  <a:cubicBezTo>
                    <a:pt x="69" y="77"/>
                    <a:pt x="74" y="70"/>
                    <a:pt x="77" y="65"/>
                  </a:cubicBezTo>
                  <a:cubicBezTo>
                    <a:pt x="79" y="59"/>
                    <a:pt x="81" y="54"/>
                    <a:pt x="81" y="48"/>
                  </a:cubicBezTo>
                  <a:cubicBezTo>
                    <a:pt x="81" y="40"/>
                    <a:pt x="78" y="33"/>
                    <a:pt x="72" y="27"/>
                  </a:cubicBezTo>
                  <a:cubicBezTo>
                    <a:pt x="66" y="22"/>
                    <a:pt x="58" y="19"/>
                    <a:pt x="48" y="19"/>
                  </a:cubicBezTo>
                  <a:cubicBezTo>
                    <a:pt x="41" y="19"/>
                    <a:pt x="34" y="20"/>
                    <a:pt x="26" y="22"/>
                  </a:cubicBezTo>
                  <a:cubicBezTo>
                    <a:pt x="18" y="25"/>
                    <a:pt x="10" y="29"/>
                    <a:pt x="2" y="33"/>
                  </a:cubicBezTo>
                  <a:lnTo>
                    <a:pt x="2" y="11"/>
                  </a:lnTo>
                  <a:cubicBezTo>
                    <a:pt x="10" y="7"/>
                    <a:pt x="19" y="5"/>
                    <a:pt x="26" y="3"/>
                  </a:cubicBezTo>
                  <a:cubicBezTo>
                    <a:pt x="34" y="1"/>
                    <a:pt x="41" y="0"/>
                    <a:pt x="48" y="0"/>
                  </a:cubicBezTo>
                  <a:cubicBezTo>
                    <a:pt x="64" y="0"/>
                    <a:pt x="78" y="4"/>
                    <a:pt x="88" y="13"/>
                  </a:cubicBezTo>
                  <a:cubicBezTo>
                    <a:pt x="98" y="21"/>
                    <a:pt x="103" y="33"/>
                    <a:pt x="103" y="47"/>
                  </a:cubicBezTo>
                  <a:cubicBezTo>
                    <a:pt x="103" y="54"/>
                    <a:pt x="102" y="60"/>
                    <a:pt x="99" y="66"/>
                  </a:cubicBezTo>
                  <a:cubicBezTo>
                    <a:pt x="97" y="72"/>
                    <a:pt x="92" y="79"/>
                    <a:pt x="86" y="87"/>
                  </a:cubicBezTo>
                  <a:cubicBezTo>
                    <a:pt x="84" y="90"/>
                    <a:pt x="78" y="96"/>
                    <a:pt x="68" y="106"/>
                  </a:cubicBezTo>
                  <a:cubicBezTo>
                    <a:pt x="58" y="116"/>
                    <a:pt x="45" y="130"/>
                    <a:pt x="27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1">
              <a:extLst>
                <a:ext uri="{FF2B5EF4-FFF2-40B4-BE49-F238E27FC236}">
                  <a16:creationId xmlns:a16="http://schemas.microsoft.com/office/drawing/2014/main" id="{70125983-1F8C-4891-B66D-086ED8424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4" y="3495675"/>
              <a:ext cx="65088" cy="85725"/>
            </a:xfrm>
            <a:custGeom>
              <a:avLst/>
              <a:gdLst>
                <a:gd name="T0" fmla="*/ 131 w 131"/>
                <a:gd name="T1" fmla="*/ 16 h 171"/>
                <a:gd name="T2" fmla="*/ 131 w 131"/>
                <a:gd name="T3" fmla="*/ 39 h 171"/>
                <a:gd name="T4" fmla="*/ 107 w 131"/>
                <a:gd name="T5" fmla="*/ 24 h 171"/>
                <a:gd name="T6" fmla="*/ 80 w 131"/>
                <a:gd name="T7" fmla="*/ 19 h 171"/>
                <a:gd name="T8" fmla="*/ 38 w 131"/>
                <a:gd name="T9" fmla="*/ 36 h 171"/>
                <a:gd name="T10" fmla="*/ 23 w 131"/>
                <a:gd name="T11" fmla="*/ 86 h 171"/>
                <a:gd name="T12" fmla="*/ 38 w 131"/>
                <a:gd name="T13" fmla="*/ 135 h 171"/>
                <a:gd name="T14" fmla="*/ 80 w 131"/>
                <a:gd name="T15" fmla="*/ 152 h 171"/>
                <a:gd name="T16" fmla="*/ 107 w 131"/>
                <a:gd name="T17" fmla="*/ 147 h 171"/>
                <a:gd name="T18" fmla="*/ 131 w 131"/>
                <a:gd name="T19" fmla="*/ 132 h 171"/>
                <a:gd name="T20" fmla="*/ 131 w 131"/>
                <a:gd name="T21" fmla="*/ 155 h 171"/>
                <a:gd name="T22" fmla="*/ 106 w 131"/>
                <a:gd name="T23" fmla="*/ 167 h 171"/>
                <a:gd name="T24" fmla="*/ 79 w 131"/>
                <a:gd name="T25" fmla="*/ 171 h 171"/>
                <a:gd name="T26" fmla="*/ 21 w 131"/>
                <a:gd name="T27" fmla="*/ 148 h 171"/>
                <a:gd name="T28" fmla="*/ 0 w 131"/>
                <a:gd name="T29" fmla="*/ 86 h 171"/>
                <a:gd name="T30" fmla="*/ 21 w 131"/>
                <a:gd name="T31" fmla="*/ 23 h 171"/>
                <a:gd name="T32" fmla="*/ 79 w 131"/>
                <a:gd name="T33" fmla="*/ 0 h 171"/>
                <a:gd name="T34" fmla="*/ 107 w 131"/>
                <a:gd name="T35" fmla="*/ 4 h 171"/>
                <a:gd name="T36" fmla="*/ 131 w 131"/>
                <a:gd name="T37" fmla="*/ 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171">
                  <a:moveTo>
                    <a:pt x="131" y="16"/>
                  </a:moveTo>
                  <a:lnTo>
                    <a:pt x="131" y="39"/>
                  </a:lnTo>
                  <a:cubicBezTo>
                    <a:pt x="124" y="32"/>
                    <a:pt x="116" y="27"/>
                    <a:pt x="107" y="24"/>
                  </a:cubicBezTo>
                  <a:cubicBezTo>
                    <a:pt x="99" y="20"/>
                    <a:pt x="90" y="19"/>
                    <a:pt x="80" y="19"/>
                  </a:cubicBezTo>
                  <a:cubicBezTo>
                    <a:pt x="62" y="19"/>
                    <a:pt x="47" y="24"/>
                    <a:pt x="38" y="36"/>
                  </a:cubicBezTo>
                  <a:cubicBezTo>
                    <a:pt x="28" y="47"/>
                    <a:pt x="23" y="64"/>
                    <a:pt x="23" y="86"/>
                  </a:cubicBezTo>
                  <a:cubicBezTo>
                    <a:pt x="23" y="107"/>
                    <a:pt x="28" y="124"/>
                    <a:pt x="38" y="135"/>
                  </a:cubicBezTo>
                  <a:cubicBezTo>
                    <a:pt x="47" y="147"/>
                    <a:pt x="62" y="152"/>
                    <a:pt x="80" y="152"/>
                  </a:cubicBezTo>
                  <a:cubicBezTo>
                    <a:pt x="90" y="152"/>
                    <a:pt x="99" y="151"/>
                    <a:pt x="107" y="147"/>
                  </a:cubicBezTo>
                  <a:cubicBezTo>
                    <a:pt x="116" y="144"/>
                    <a:pt x="124" y="139"/>
                    <a:pt x="131" y="132"/>
                  </a:cubicBezTo>
                  <a:lnTo>
                    <a:pt x="131" y="155"/>
                  </a:lnTo>
                  <a:cubicBezTo>
                    <a:pt x="123" y="160"/>
                    <a:pt x="115" y="164"/>
                    <a:pt x="106" y="167"/>
                  </a:cubicBezTo>
                  <a:cubicBezTo>
                    <a:pt x="98" y="169"/>
                    <a:pt x="89" y="171"/>
                    <a:pt x="79" y="171"/>
                  </a:cubicBezTo>
                  <a:cubicBezTo>
                    <a:pt x="54" y="171"/>
                    <a:pt x="35" y="163"/>
                    <a:pt x="21" y="148"/>
                  </a:cubicBezTo>
                  <a:cubicBezTo>
                    <a:pt x="7" y="133"/>
                    <a:pt x="0" y="112"/>
                    <a:pt x="0" y="86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5" y="8"/>
                    <a:pt x="54" y="0"/>
                    <a:pt x="79" y="0"/>
                  </a:cubicBezTo>
                  <a:cubicBezTo>
                    <a:pt x="89" y="0"/>
                    <a:pt x="98" y="2"/>
                    <a:pt x="107" y="4"/>
                  </a:cubicBezTo>
                  <a:cubicBezTo>
                    <a:pt x="115" y="7"/>
                    <a:pt x="123" y="11"/>
                    <a:pt x="131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2">
              <a:extLst>
                <a:ext uri="{FF2B5EF4-FFF2-40B4-BE49-F238E27FC236}">
                  <a16:creationId xmlns:a16="http://schemas.microsoft.com/office/drawing/2014/main" id="{D8D59837-12E3-41DB-BAF9-34B516D29B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6601" y="3516313"/>
              <a:ext cx="55563" cy="65088"/>
            </a:xfrm>
            <a:custGeom>
              <a:avLst/>
              <a:gdLst>
                <a:gd name="T0" fmla="*/ 56 w 113"/>
                <a:gd name="T1" fmla="*/ 17 h 130"/>
                <a:gd name="T2" fmla="*/ 31 w 113"/>
                <a:gd name="T3" fmla="*/ 30 h 130"/>
                <a:gd name="T4" fmla="*/ 22 w 113"/>
                <a:gd name="T5" fmla="*/ 65 h 130"/>
                <a:gd name="T6" fmla="*/ 31 w 113"/>
                <a:gd name="T7" fmla="*/ 100 h 130"/>
                <a:gd name="T8" fmla="*/ 56 w 113"/>
                <a:gd name="T9" fmla="*/ 112 h 130"/>
                <a:gd name="T10" fmla="*/ 82 w 113"/>
                <a:gd name="T11" fmla="*/ 100 h 130"/>
                <a:gd name="T12" fmla="*/ 91 w 113"/>
                <a:gd name="T13" fmla="*/ 65 h 130"/>
                <a:gd name="T14" fmla="*/ 82 w 113"/>
                <a:gd name="T15" fmla="*/ 30 h 130"/>
                <a:gd name="T16" fmla="*/ 56 w 113"/>
                <a:gd name="T17" fmla="*/ 17 h 130"/>
                <a:gd name="T18" fmla="*/ 56 w 113"/>
                <a:gd name="T19" fmla="*/ 0 h 130"/>
                <a:gd name="T20" fmla="*/ 98 w 113"/>
                <a:gd name="T21" fmla="*/ 17 h 130"/>
                <a:gd name="T22" fmla="*/ 113 w 113"/>
                <a:gd name="T23" fmla="*/ 65 h 130"/>
                <a:gd name="T24" fmla="*/ 98 w 113"/>
                <a:gd name="T25" fmla="*/ 112 h 130"/>
                <a:gd name="T26" fmla="*/ 56 w 113"/>
                <a:gd name="T27" fmla="*/ 130 h 130"/>
                <a:gd name="T28" fmla="*/ 15 w 113"/>
                <a:gd name="T29" fmla="*/ 112 h 130"/>
                <a:gd name="T30" fmla="*/ 0 w 113"/>
                <a:gd name="T31" fmla="*/ 65 h 130"/>
                <a:gd name="T32" fmla="*/ 15 w 113"/>
                <a:gd name="T33" fmla="*/ 17 h 130"/>
                <a:gd name="T34" fmla="*/ 56 w 113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30">
                  <a:moveTo>
                    <a:pt x="56" y="17"/>
                  </a:moveTo>
                  <a:cubicBezTo>
                    <a:pt x="46" y="17"/>
                    <a:pt x="37" y="22"/>
                    <a:pt x="31" y="30"/>
                  </a:cubicBezTo>
                  <a:cubicBezTo>
                    <a:pt x="25" y="39"/>
                    <a:pt x="22" y="50"/>
                    <a:pt x="22" y="65"/>
                  </a:cubicBezTo>
                  <a:cubicBezTo>
                    <a:pt x="22" y="80"/>
                    <a:pt x="25" y="91"/>
                    <a:pt x="31" y="100"/>
                  </a:cubicBezTo>
                  <a:cubicBezTo>
                    <a:pt x="37" y="108"/>
                    <a:pt x="46" y="112"/>
                    <a:pt x="56" y="112"/>
                  </a:cubicBezTo>
                  <a:cubicBezTo>
                    <a:pt x="67" y="112"/>
                    <a:pt x="76" y="108"/>
                    <a:pt x="82" y="100"/>
                  </a:cubicBezTo>
                  <a:cubicBezTo>
                    <a:pt x="88" y="91"/>
                    <a:pt x="91" y="80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6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8" y="6"/>
                    <a:pt x="98" y="17"/>
                  </a:cubicBezTo>
                  <a:cubicBezTo>
                    <a:pt x="108" y="29"/>
                    <a:pt x="113" y="45"/>
                    <a:pt x="113" y="65"/>
                  </a:cubicBezTo>
                  <a:cubicBezTo>
                    <a:pt x="113" y="85"/>
                    <a:pt x="108" y="101"/>
                    <a:pt x="98" y="112"/>
                  </a:cubicBezTo>
                  <a:cubicBezTo>
                    <a:pt x="88" y="124"/>
                    <a:pt x="74" y="130"/>
                    <a:pt x="56" y="130"/>
                  </a:cubicBezTo>
                  <a:cubicBezTo>
                    <a:pt x="39" y="130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3">
              <a:extLst>
                <a:ext uri="{FF2B5EF4-FFF2-40B4-BE49-F238E27FC236}">
                  <a16:creationId xmlns:a16="http://schemas.microsoft.com/office/drawing/2014/main" id="{A2707B5A-F107-47EC-9177-DABB982E3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9" y="3516313"/>
              <a:ext cx="88900" cy="63500"/>
            </a:xfrm>
            <a:custGeom>
              <a:avLst/>
              <a:gdLst>
                <a:gd name="T0" fmla="*/ 96 w 179"/>
                <a:gd name="T1" fmla="*/ 27 h 126"/>
                <a:gd name="T2" fmla="*/ 114 w 179"/>
                <a:gd name="T3" fmla="*/ 7 h 126"/>
                <a:gd name="T4" fmla="*/ 139 w 179"/>
                <a:gd name="T5" fmla="*/ 0 h 126"/>
                <a:gd name="T6" fmla="*/ 168 w 179"/>
                <a:gd name="T7" fmla="*/ 14 h 126"/>
                <a:gd name="T8" fmla="*/ 179 w 179"/>
                <a:gd name="T9" fmla="*/ 52 h 126"/>
                <a:gd name="T10" fmla="*/ 179 w 179"/>
                <a:gd name="T11" fmla="*/ 126 h 126"/>
                <a:gd name="T12" fmla="*/ 158 w 179"/>
                <a:gd name="T13" fmla="*/ 126 h 126"/>
                <a:gd name="T14" fmla="*/ 158 w 179"/>
                <a:gd name="T15" fmla="*/ 53 h 126"/>
                <a:gd name="T16" fmla="*/ 152 w 179"/>
                <a:gd name="T17" fmla="*/ 26 h 126"/>
                <a:gd name="T18" fmla="*/ 133 w 179"/>
                <a:gd name="T19" fmla="*/ 18 h 126"/>
                <a:gd name="T20" fmla="*/ 109 w 179"/>
                <a:gd name="T21" fmla="*/ 28 h 126"/>
                <a:gd name="T22" fmla="*/ 99 w 179"/>
                <a:gd name="T23" fmla="*/ 57 h 126"/>
                <a:gd name="T24" fmla="*/ 99 w 179"/>
                <a:gd name="T25" fmla="*/ 126 h 126"/>
                <a:gd name="T26" fmla="*/ 79 w 179"/>
                <a:gd name="T27" fmla="*/ 126 h 126"/>
                <a:gd name="T28" fmla="*/ 79 w 179"/>
                <a:gd name="T29" fmla="*/ 53 h 126"/>
                <a:gd name="T30" fmla="*/ 73 w 179"/>
                <a:gd name="T31" fmla="*/ 26 h 126"/>
                <a:gd name="T32" fmla="*/ 54 w 179"/>
                <a:gd name="T33" fmla="*/ 18 h 126"/>
                <a:gd name="T34" fmla="*/ 29 w 179"/>
                <a:gd name="T35" fmla="*/ 28 h 126"/>
                <a:gd name="T36" fmla="*/ 20 w 179"/>
                <a:gd name="T37" fmla="*/ 57 h 126"/>
                <a:gd name="T38" fmla="*/ 20 w 179"/>
                <a:gd name="T39" fmla="*/ 126 h 126"/>
                <a:gd name="T40" fmla="*/ 0 w 179"/>
                <a:gd name="T41" fmla="*/ 126 h 126"/>
                <a:gd name="T42" fmla="*/ 0 w 179"/>
                <a:gd name="T43" fmla="*/ 3 h 126"/>
                <a:gd name="T44" fmla="*/ 20 w 179"/>
                <a:gd name="T45" fmla="*/ 3 h 126"/>
                <a:gd name="T46" fmla="*/ 20 w 179"/>
                <a:gd name="T47" fmla="*/ 22 h 126"/>
                <a:gd name="T48" fmla="*/ 37 w 179"/>
                <a:gd name="T49" fmla="*/ 6 h 126"/>
                <a:gd name="T50" fmla="*/ 60 w 179"/>
                <a:gd name="T51" fmla="*/ 0 h 126"/>
                <a:gd name="T52" fmla="*/ 82 w 179"/>
                <a:gd name="T53" fmla="*/ 7 h 126"/>
                <a:gd name="T54" fmla="*/ 96 w 179"/>
                <a:gd name="T5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9" h="126">
                  <a:moveTo>
                    <a:pt x="96" y="27"/>
                  </a:moveTo>
                  <a:cubicBezTo>
                    <a:pt x="101" y="18"/>
                    <a:pt x="107" y="11"/>
                    <a:pt x="114" y="7"/>
                  </a:cubicBezTo>
                  <a:cubicBezTo>
                    <a:pt x="121" y="3"/>
                    <a:pt x="129" y="0"/>
                    <a:pt x="139" y="0"/>
                  </a:cubicBezTo>
                  <a:cubicBezTo>
                    <a:pt x="152" y="0"/>
                    <a:pt x="161" y="5"/>
                    <a:pt x="168" y="14"/>
                  </a:cubicBezTo>
                  <a:cubicBezTo>
                    <a:pt x="175" y="23"/>
                    <a:pt x="179" y="36"/>
                    <a:pt x="179" y="52"/>
                  </a:cubicBezTo>
                  <a:lnTo>
                    <a:pt x="179" y="126"/>
                  </a:lnTo>
                  <a:lnTo>
                    <a:pt x="158" y="126"/>
                  </a:lnTo>
                  <a:lnTo>
                    <a:pt x="158" y="53"/>
                  </a:lnTo>
                  <a:cubicBezTo>
                    <a:pt x="158" y="41"/>
                    <a:pt x="156" y="32"/>
                    <a:pt x="152" y="26"/>
                  </a:cubicBezTo>
                  <a:cubicBezTo>
                    <a:pt x="148" y="21"/>
                    <a:pt x="142" y="18"/>
                    <a:pt x="133" y="18"/>
                  </a:cubicBezTo>
                  <a:cubicBezTo>
                    <a:pt x="123" y="18"/>
                    <a:pt x="115" y="21"/>
                    <a:pt x="109" y="28"/>
                  </a:cubicBezTo>
                  <a:cubicBezTo>
                    <a:pt x="102" y="35"/>
                    <a:pt x="99" y="45"/>
                    <a:pt x="99" y="57"/>
                  </a:cubicBezTo>
                  <a:lnTo>
                    <a:pt x="99" y="126"/>
                  </a:lnTo>
                  <a:lnTo>
                    <a:pt x="79" y="126"/>
                  </a:lnTo>
                  <a:lnTo>
                    <a:pt x="79" y="53"/>
                  </a:lnTo>
                  <a:cubicBezTo>
                    <a:pt x="79" y="41"/>
                    <a:pt x="77" y="32"/>
                    <a:pt x="73" y="26"/>
                  </a:cubicBezTo>
                  <a:cubicBezTo>
                    <a:pt x="69" y="21"/>
                    <a:pt x="63" y="18"/>
                    <a:pt x="54" y="18"/>
                  </a:cubicBezTo>
                  <a:cubicBezTo>
                    <a:pt x="44" y="18"/>
                    <a:pt x="35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3" y="2"/>
                    <a:pt x="51" y="0"/>
                    <a:pt x="60" y="0"/>
                  </a:cubicBezTo>
                  <a:cubicBezTo>
                    <a:pt x="69" y="0"/>
                    <a:pt x="76" y="3"/>
                    <a:pt x="82" y="7"/>
                  </a:cubicBezTo>
                  <a:cubicBezTo>
                    <a:pt x="88" y="12"/>
                    <a:pt x="93" y="18"/>
                    <a:pt x="9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4">
              <a:extLst>
                <a:ext uri="{FF2B5EF4-FFF2-40B4-BE49-F238E27FC236}">
                  <a16:creationId xmlns:a16="http://schemas.microsoft.com/office/drawing/2014/main" id="{8C5E2A94-4A0F-4B10-97F7-FD23FB599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989" y="3516313"/>
              <a:ext cx="53975" cy="85725"/>
            </a:xfrm>
            <a:custGeom>
              <a:avLst/>
              <a:gdLst>
                <a:gd name="T0" fmla="*/ 20 w 109"/>
                <a:gd name="T1" fmla="*/ 108 h 173"/>
                <a:gd name="T2" fmla="*/ 20 w 109"/>
                <a:gd name="T3" fmla="*/ 173 h 173"/>
                <a:gd name="T4" fmla="*/ 0 w 109"/>
                <a:gd name="T5" fmla="*/ 173 h 173"/>
                <a:gd name="T6" fmla="*/ 0 w 109"/>
                <a:gd name="T7" fmla="*/ 3 h 173"/>
                <a:gd name="T8" fmla="*/ 20 w 109"/>
                <a:gd name="T9" fmla="*/ 3 h 173"/>
                <a:gd name="T10" fmla="*/ 20 w 109"/>
                <a:gd name="T11" fmla="*/ 22 h 173"/>
                <a:gd name="T12" fmla="*/ 36 w 109"/>
                <a:gd name="T13" fmla="*/ 6 h 173"/>
                <a:gd name="T14" fmla="*/ 59 w 109"/>
                <a:gd name="T15" fmla="*/ 0 h 173"/>
                <a:gd name="T16" fmla="*/ 95 w 109"/>
                <a:gd name="T17" fmla="*/ 18 h 173"/>
                <a:gd name="T18" fmla="*/ 109 w 109"/>
                <a:gd name="T19" fmla="*/ 65 h 173"/>
                <a:gd name="T20" fmla="*/ 95 w 109"/>
                <a:gd name="T21" fmla="*/ 112 h 173"/>
                <a:gd name="T22" fmla="*/ 59 w 109"/>
                <a:gd name="T23" fmla="*/ 130 h 173"/>
                <a:gd name="T24" fmla="*/ 36 w 109"/>
                <a:gd name="T25" fmla="*/ 124 h 173"/>
                <a:gd name="T26" fmla="*/ 20 w 109"/>
                <a:gd name="T27" fmla="*/ 108 h 173"/>
                <a:gd name="T28" fmla="*/ 88 w 109"/>
                <a:gd name="T29" fmla="*/ 65 h 173"/>
                <a:gd name="T30" fmla="*/ 79 w 109"/>
                <a:gd name="T31" fmla="*/ 30 h 173"/>
                <a:gd name="T32" fmla="*/ 54 w 109"/>
                <a:gd name="T33" fmla="*/ 17 h 173"/>
                <a:gd name="T34" fmla="*/ 29 w 109"/>
                <a:gd name="T35" fmla="*/ 30 h 173"/>
                <a:gd name="T36" fmla="*/ 20 w 109"/>
                <a:gd name="T37" fmla="*/ 65 h 173"/>
                <a:gd name="T38" fmla="*/ 29 w 109"/>
                <a:gd name="T39" fmla="*/ 100 h 173"/>
                <a:gd name="T40" fmla="*/ 54 w 109"/>
                <a:gd name="T41" fmla="*/ 113 h 173"/>
                <a:gd name="T42" fmla="*/ 79 w 109"/>
                <a:gd name="T43" fmla="*/ 100 h 173"/>
                <a:gd name="T44" fmla="*/ 88 w 109"/>
                <a:gd name="T45" fmla="*/ 6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73">
                  <a:moveTo>
                    <a:pt x="20" y="108"/>
                  </a:moveTo>
                  <a:lnTo>
                    <a:pt x="20" y="173"/>
                  </a:lnTo>
                  <a:lnTo>
                    <a:pt x="0" y="173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30" y="9"/>
                    <a:pt x="36" y="6"/>
                  </a:cubicBezTo>
                  <a:cubicBezTo>
                    <a:pt x="43" y="2"/>
                    <a:pt x="50" y="0"/>
                    <a:pt x="59" y="0"/>
                  </a:cubicBezTo>
                  <a:cubicBezTo>
                    <a:pt x="74" y="0"/>
                    <a:pt x="86" y="6"/>
                    <a:pt x="95" y="18"/>
                  </a:cubicBezTo>
                  <a:cubicBezTo>
                    <a:pt x="105" y="30"/>
                    <a:pt x="109" y="46"/>
                    <a:pt x="109" y="65"/>
                  </a:cubicBezTo>
                  <a:cubicBezTo>
                    <a:pt x="109" y="84"/>
                    <a:pt x="105" y="100"/>
                    <a:pt x="95" y="112"/>
                  </a:cubicBezTo>
                  <a:cubicBezTo>
                    <a:pt x="86" y="124"/>
                    <a:pt x="74" y="130"/>
                    <a:pt x="59" y="130"/>
                  </a:cubicBezTo>
                  <a:cubicBezTo>
                    <a:pt x="50" y="130"/>
                    <a:pt x="43" y="128"/>
                    <a:pt x="36" y="124"/>
                  </a:cubicBezTo>
                  <a:cubicBezTo>
                    <a:pt x="30" y="121"/>
                    <a:pt x="24" y="115"/>
                    <a:pt x="20" y="108"/>
                  </a:cubicBezTo>
                  <a:close/>
                  <a:moveTo>
                    <a:pt x="88" y="65"/>
                  </a:moveTo>
                  <a:cubicBezTo>
                    <a:pt x="88" y="50"/>
                    <a:pt x="85" y="38"/>
                    <a:pt x="79" y="30"/>
                  </a:cubicBezTo>
                  <a:cubicBezTo>
                    <a:pt x="73" y="22"/>
                    <a:pt x="65" y="17"/>
                    <a:pt x="54" y="17"/>
                  </a:cubicBezTo>
                  <a:cubicBezTo>
                    <a:pt x="44" y="17"/>
                    <a:pt x="35" y="22"/>
                    <a:pt x="29" y="30"/>
                  </a:cubicBezTo>
                  <a:cubicBezTo>
                    <a:pt x="23" y="38"/>
                    <a:pt x="20" y="50"/>
                    <a:pt x="20" y="65"/>
                  </a:cubicBezTo>
                  <a:cubicBezTo>
                    <a:pt x="20" y="80"/>
                    <a:pt x="23" y="91"/>
                    <a:pt x="29" y="100"/>
                  </a:cubicBezTo>
                  <a:cubicBezTo>
                    <a:pt x="35" y="108"/>
                    <a:pt x="44" y="113"/>
                    <a:pt x="54" y="113"/>
                  </a:cubicBezTo>
                  <a:cubicBezTo>
                    <a:pt x="65" y="113"/>
                    <a:pt x="73" y="108"/>
                    <a:pt x="79" y="100"/>
                  </a:cubicBezTo>
                  <a:cubicBezTo>
                    <a:pt x="85" y="91"/>
                    <a:pt x="88" y="80"/>
                    <a:pt x="88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5">
              <a:extLst>
                <a:ext uri="{FF2B5EF4-FFF2-40B4-BE49-F238E27FC236}">
                  <a16:creationId xmlns:a16="http://schemas.microsoft.com/office/drawing/2014/main" id="{F369C543-2DC8-435B-8DB1-A71631C52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9" y="3516313"/>
              <a:ext cx="50800" cy="65088"/>
            </a:xfrm>
            <a:custGeom>
              <a:avLst/>
              <a:gdLst>
                <a:gd name="T0" fmla="*/ 0 w 102"/>
                <a:gd name="T1" fmla="*/ 78 h 130"/>
                <a:gd name="T2" fmla="*/ 0 w 102"/>
                <a:gd name="T3" fmla="*/ 3 h 130"/>
                <a:gd name="T4" fmla="*/ 20 w 102"/>
                <a:gd name="T5" fmla="*/ 3 h 130"/>
                <a:gd name="T6" fmla="*/ 20 w 102"/>
                <a:gd name="T7" fmla="*/ 77 h 130"/>
                <a:gd name="T8" fmla="*/ 26 w 102"/>
                <a:gd name="T9" fmla="*/ 103 h 130"/>
                <a:gd name="T10" fmla="*/ 47 w 102"/>
                <a:gd name="T11" fmla="*/ 112 h 130"/>
                <a:gd name="T12" fmla="*/ 72 w 102"/>
                <a:gd name="T13" fmla="*/ 102 h 130"/>
                <a:gd name="T14" fmla="*/ 82 w 102"/>
                <a:gd name="T15" fmla="*/ 73 h 130"/>
                <a:gd name="T16" fmla="*/ 82 w 102"/>
                <a:gd name="T17" fmla="*/ 3 h 130"/>
                <a:gd name="T18" fmla="*/ 102 w 102"/>
                <a:gd name="T19" fmla="*/ 3 h 130"/>
                <a:gd name="T20" fmla="*/ 102 w 102"/>
                <a:gd name="T21" fmla="*/ 126 h 130"/>
                <a:gd name="T22" fmla="*/ 82 w 102"/>
                <a:gd name="T23" fmla="*/ 126 h 130"/>
                <a:gd name="T24" fmla="*/ 82 w 102"/>
                <a:gd name="T25" fmla="*/ 107 h 130"/>
                <a:gd name="T26" fmla="*/ 65 w 102"/>
                <a:gd name="T27" fmla="*/ 124 h 130"/>
                <a:gd name="T28" fmla="*/ 42 w 102"/>
                <a:gd name="T29" fmla="*/ 130 h 130"/>
                <a:gd name="T30" fmla="*/ 10 w 102"/>
                <a:gd name="T31" fmla="*/ 116 h 130"/>
                <a:gd name="T32" fmla="*/ 0 w 102"/>
                <a:gd name="T33" fmla="*/ 78 h 130"/>
                <a:gd name="T34" fmla="*/ 50 w 102"/>
                <a:gd name="T3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2" h="130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9"/>
                    <a:pt x="22" y="97"/>
                    <a:pt x="26" y="103"/>
                  </a:cubicBezTo>
                  <a:cubicBezTo>
                    <a:pt x="31" y="109"/>
                    <a:pt x="38" y="112"/>
                    <a:pt x="47" y="112"/>
                  </a:cubicBezTo>
                  <a:cubicBezTo>
                    <a:pt x="58" y="112"/>
                    <a:pt x="66" y="108"/>
                    <a:pt x="72" y="102"/>
                  </a:cubicBezTo>
                  <a:cubicBezTo>
                    <a:pt x="79" y="95"/>
                    <a:pt x="82" y="85"/>
                    <a:pt x="82" y="73"/>
                  </a:cubicBezTo>
                  <a:lnTo>
                    <a:pt x="82" y="3"/>
                  </a:lnTo>
                  <a:lnTo>
                    <a:pt x="102" y="3"/>
                  </a:lnTo>
                  <a:lnTo>
                    <a:pt x="102" y="126"/>
                  </a:lnTo>
                  <a:lnTo>
                    <a:pt x="82" y="126"/>
                  </a:lnTo>
                  <a:lnTo>
                    <a:pt x="82" y="107"/>
                  </a:lnTo>
                  <a:cubicBezTo>
                    <a:pt x="77" y="115"/>
                    <a:pt x="71" y="121"/>
                    <a:pt x="65" y="124"/>
                  </a:cubicBezTo>
                  <a:cubicBezTo>
                    <a:pt x="58" y="128"/>
                    <a:pt x="51" y="130"/>
                    <a:pt x="42" y="130"/>
                  </a:cubicBezTo>
                  <a:cubicBezTo>
                    <a:pt x="28" y="130"/>
                    <a:pt x="18" y="125"/>
                    <a:pt x="10" y="116"/>
                  </a:cubicBezTo>
                  <a:cubicBezTo>
                    <a:pt x="3" y="108"/>
                    <a:pt x="0" y="95"/>
                    <a:pt x="0" y="78"/>
                  </a:cubicBezTo>
                  <a:close/>
                  <a:moveTo>
                    <a:pt x="50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6">
              <a:extLst>
                <a:ext uri="{FF2B5EF4-FFF2-40B4-BE49-F238E27FC236}">
                  <a16:creationId xmlns:a16="http://schemas.microsoft.com/office/drawing/2014/main" id="{D41FD7A1-CA88-4D2B-980D-E22D995569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9" y="3500438"/>
              <a:ext cx="38100" cy="79375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5 w 77"/>
                <a:gd name="T9" fmla="*/ 51 h 158"/>
                <a:gd name="T10" fmla="*/ 35 w 77"/>
                <a:gd name="T11" fmla="*/ 118 h 158"/>
                <a:gd name="T12" fmla="*/ 39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50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7" y="134"/>
                    <a:pt x="39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0" y="158"/>
                    <a:pt x="30" y="155"/>
                    <a:pt x="24" y="150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7">
              <a:extLst>
                <a:ext uri="{FF2B5EF4-FFF2-40B4-BE49-F238E27FC236}">
                  <a16:creationId xmlns:a16="http://schemas.microsoft.com/office/drawing/2014/main" id="{432C69CF-85EF-4BD2-A548-0CB927721E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3516313"/>
              <a:ext cx="57150" cy="65088"/>
            </a:xfrm>
            <a:custGeom>
              <a:avLst/>
              <a:gdLst>
                <a:gd name="T0" fmla="*/ 114 w 114"/>
                <a:gd name="T1" fmla="*/ 60 h 130"/>
                <a:gd name="T2" fmla="*/ 114 w 114"/>
                <a:gd name="T3" fmla="*/ 70 h 130"/>
                <a:gd name="T4" fmla="*/ 21 w 114"/>
                <a:gd name="T5" fmla="*/ 70 h 130"/>
                <a:gd name="T6" fmla="*/ 34 w 114"/>
                <a:gd name="T7" fmla="*/ 102 h 130"/>
                <a:gd name="T8" fmla="*/ 65 w 114"/>
                <a:gd name="T9" fmla="*/ 112 h 130"/>
                <a:gd name="T10" fmla="*/ 87 w 114"/>
                <a:gd name="T11" fmla="*/ 110 h 130"/>
                <a:gd name="T12" fmla="*/ 109 w 114"/>
                <a:gd name="T13" fmla="*/ 101 h 130"/>
                <a:gd name="T14" fmla="*/ 109 w 114"/>
                <a:gd name="T15" fmla="*/ 120 h 130"/>
                <a:gd name="T16" fmla="*/ 87 w 114"/>
                <a:gd name="T17" fmla="*/ 127 h 130"/>
                <a:gd name="T18" fmla="*/ 64 w 114"/>
                <a:gd name="T19" fmla="*/ 130 h 130"/>
                <a:gd name="T20" fmla="*/ 17 w 114"/>
                <a:gd name="T21" fmla="*/ 112 h 130"/>
                <a:gd name="T22" fmla="*/ 0 w 114"/>
                <a:gd name="T23" fmla="*/ 66 h 130"/>
                <a:gd name="T24" fmla="*/ 16 w 114"/>
                <a:gd name="T25" fmla="*/ 18 h 130"/>
                <a:gd name="T26" fmla="*/ 60 w 114"/>
                <a:gd name="T27" fmla="*/ 0 h 130"/>
                <a:gd name="T28" fmla="*/ 99 w 114"/>
                <a:gd name="T29" fmla="*/ 16 h 130"/>
                <a:gd name="T30" fmla="*/ 114 w 114"/>
                <a:gd name="T31" fmla="*/ 60 h 130"/>
                <a:gd name="T32" fmla="*/ 93 w 114"/>
                <a:gd name="T33" fmla="*/ 54 h 130"/>
                <a:gd name="T34" fmla="*/ 84 w 114"/>
                <a:gd name="T35" fmla="*/ 27 h 130"/>
                <a:gd name="T36" fmla="*/ 60 w 114"/>
                <a:gd name="T37" fmla="*/ 17 h 130"/>
                <a:gd name="T38" fmla="*/ 33 w 114"/>
                <a:gd name="T39" fmla="*/ 27 h 130"/>
                <a:gd name="T40" fmla="*/ 22 w 114"/>
                <a:gd name="T41" fmla="*/ 54 h 130"/>
                <a:gd name="T42" fmla="*/ 93 w 114"/>
                <a:gd name="T43" fmla="*/ 54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30">
                  <a:moveTo>
                    <a:pt x="114" y="60"/>
                  </a:moveTo>
                  <a:lnTo>
                    <a:pt x="114" y="70"/>
                  </a:lnTo>
                  <a:lnTo>
                    <a:pt x="21" y="70"/>
                  </a:lnTo>
                  <a:cubicBezTo>
                    <a:pt x="22" y="84"/>
                    <a:pt x="26" y="94"/>
                    <a:pt x="34" y="102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7" y="110"/>
                  </a:cubicBezTo>
                  <a:cubicBezTo>
                    <a:pt x="94" y="108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6"/>
                    <a:pt x="87" y="127"/>
                  </a:cubicBezTo>
                  <a:cubicBezTo>
                    <a:pt x="79" y="129"/>
                    <a:pt x="71" y="130"/>
                    <a:pt x="64" y="130"/>
                  </a:cubicBezTo>
                  <a:cubicBezTo>
                    <a:pt x="44" y="130"/>
                    <a:pt x="29" y="124"/>
                    <a:pt x="17" y="112"/>
                  </a:cubicBezTo>
                  <a:cubicBezTo>
                    <a:pt x="6" y="101"/>
                    <a:pt x="0" y="86"/>
                    <a:pt x="0" y="66"/>
                  </a:cubicBezTo>
                  <a:cubicBezTo>
                    <a:pt x="0" y="46"/>
                    <a:pt x="6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99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3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8">
              <a:extLst>
                <a:ext uri="{FF2B5EF4-FFF2-40B4-BE49-F238E27FC236}">
                  <a16:creationId xmlns:a16="http://schemas.microsoft.com/office/drawing/2014/main" id="{A7127AD2-B764-4B8E-A8A9-27846FF8A9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1576" y="3521075"/>
              <a:ext cx="11113" cy="58738"/>
            </a:xfrm>
            <a:custGeom>
              <a:avLst/>
              <a:gdLst>
                <a:gd name="T0" fmla="*/ 0 w 23"/>
                <a:gd name="T1" fmla="*/ 88 h 116"/>
                <a:gd name="T2" fmla="*/ 23 w 23"/>
                <a:gd name="T3" fmla="*/ 88 h 116"/>
                <a:gd name="T4" fmla="*/ 23 w 23"/>
                <a:gd name="T5" fmla="*/ 116 h 116"/>
                <a:gd name="T6" fmla="*/ 0 w 23"/>
                <a:gd name="T7" fmla="*/ 116 h 116"/>
                <a:gd name="T8" fmla="*/ 0 w 23"/>
                <a:gd name="T9" fmla="*/ 88 h 116"/>
                <a:gd name="T10" fmla="*/ 0 w 23"/>
                <a:gd name="T11" fmla="*/ 0 h 116"/>
                <a:gd name="T12" fmla="*/ 23 w 23"/>
                <a:gd name="T13" fmla="*/ 0 h 116"/>
                <a:gd name="T14" fmla="*/ 23 w 23"/>
                <a:gd name="T15" fmla="*/ 28 h 116"/>
                <a:gd name="T16" fmla="*/ 0 w 23"/>
                <a:gd name="T17" fmla="*/ 28 h 116"/>
                <a:gd name="T18" fmla="*/ 0 w 23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16">
                  <a:moveTo>
                    <a:pt x="0" y="88"/>
                  </a:moveTo>
                  <a:lnTo>
                    <a:pt x="23" y="88"/>
                  </a:lnTo>
                  <a:lnTo>
                    <a:pt x="23" y="116"/>
                  </a:lnTo>
                  <a:lnTo>
                    <a:pt x="0" y="116"/>
                  </a:lnTo>
                  <a:lnTo>
                    <a:pt x="0" y="88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9">
              <a:extLst>
                <a:ext uri="{FF2B5EF4-FFF2-40B4-BE49-F238E27FC236}">
                  <a16:creationId xmlns:a16="http://schemas.microsoft.com/office/drawing/2014/main" id="{D7ADF0A1-39A7-4495-A548-1C6EC0080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9" y="3517900"/>
              <a:ext cx="58738" cy="84138"/>
            </a:xfrm>
            <a:custGeom>
              <a:avLst/>
              <a:gdLst>
                <a:gd name="T0" fmla="*/ 66 w 119"/>
                <a:gd name="T1" fmla="*/ 135 h 170"/>
                <a:gd name="T2" fmla="*/ 49 w 119"/>
                <a:gd name="T3" fmla="*/ 163 h 170"/>
                <a:gd name="T4" fmla="*/ 28 w 119"/>
                <a:gd name="T5" fmla="*/ 170 h 170"/>
                <a:gd name="T6" fmla="*/ 12 w 119"/>
                <a:gd name="T7" fmla="*/ 170 h 170"/>
                <a:gd name="T8" fmla="*/ 12 w 119"/>
                <a:gd name="T9" fmla="*/ 153 h 170"/>
                <a:gd name="T10" fmla="*/ 23 w 119"/>
                <a:gd name="T11" fmla="*/ 153 h 170"/>
                <a:gd name="T12" fmla="*/ 36 w 119"/>
                <a:gd name="T13" fmla="*/ 149 h 170"/>
                <a:gd name="T14" fmla="*/ 46 w 119"/>
                <a:gd name="T15" fmla="*/ 131 h 170"/>
                <a:gd name="T16" fmla="*/ 50 w 119"/>
                <a:gd name="T17" fmla="*/ 121 h 170"/>
                <a:gd name="T18" fmla="*/ 0 w 119"/>
                <a:gd name="T19" fmla="*/ 0 h 170"/>
                <a:gd name="T20" fmla="*/ 22 w 119"/>
                <a:gd name="T21" fmla="*/ 0 h 170"/>
                <a:gd name="T22" fmla="*/ 60 w 119"/>
                <a:gd name="T23" fmla="*/ 97 h 170"/>
                <a:gd name="T24" fmla="*/ 98 w 119"/>
                <a:gd name="T25" fmla="*/ 0 h 170"/>
                <a:gd name="T26" fmla="*/ 119 w 119"/>
                <a:gd name="T27" fmla="*/ 0 h 170"/>
                <a:gd name="T28" fmla="*/ 66 w 119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70">
                  <a:moveTo>
                    <a:pt x="66" y="135"/>
                  </a:moveTo>
                  <a:cubicBezTo>
                    <a:pt x="60" y="149"/>
                    <a:pt x="55" y="159"/>
                    <a:pt x="49" y="163"/>
                  </a:cubicBezTo>
                  <a:cubicBezTo>
                    <a:pt x="44" y="168"/>
                    <a:pt x="37" y="170"/>
                    <a:pt x="28" y="170"/>
                  </a:cubicBezTo>
                  <a:lnTo>
                    <a:pt x="12" y="170"/>
                  </a:lnTo>
                  <a:lnTo>
                    <a:pt x="12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7"/>
                    <a:pt x="43" y="140"/>
                    <a:pt x="46" y="131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7"/>
                  </a:lnTo>
                  <a:lnTo>
                    <a:pt x="98" y="0"/>
                  </a:lnTo>
                  <a:lnTo>
                    <a:pt x="119" y="0"/>
                  </a:lnTo>
                  <a:lnTo>
                    <a:pt x="6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0">
              <a:extLst>
                <a:ext uri="{FF2B5EF4-FFF2-40B4-BE49-F238E27FC236}">
                  <a16:creationId xmlns:a16="http://schemas.microsoft.com/office/drawing/2014/main" id="{FAF6F10F-A20A-4823-93BE-CFC5C808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9" y="3549650"/>
              <a:ext cx="31750" cy="52388"/>
            </a:xfrm>
            <a:custGeom>
              <a:avLst/>
              <a:gdLst>
                <a:gd name="T0" fmla="*/ 2 w 63"/>
                <a:gd name="T1" fmla="*/ 94 h 106"/>
                <a:gd name="T2" fmla="*/ 26 w 63"/>
                <a:gd name="T3" fmla="*/ 94 h 106"/>
                <a:gd name="T4" fmla="*/ 26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40 w 63"/>
                <a:gd name="T13" fmla="*/ 0 h 106"/>
                <a:gd name="T14" fmla="*/ 40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1">
              <a:extLst>
                <a:ext uri="{FF2B5EF4-FFF2-40B4-BE49-F238E27FC236}">
                  <a16:creationId xmlns:a16="http://schemas.microsoft.com/office/drawing/2014/main" id="{29E60E56-13EF-437B-8338-DAEFABE44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551" y="3509963"/>
              <a:ext cx="69850" cy="69850"/>
            </a:xfrm>
            <a:custGeom>
              <a:avLst/>
              <a:gdLst>
                <a:gd name="T0" fmla="*/ 79 w 140"/>
                <a:gd name="T1" fmla="*/ 0 h 141"/>
                <a:gd name="T2" fmla="*/ 79 w 140"/>
                <a:gd name="T3" fmla="*/ 61 h 141"/>
                <a:gd name="T4" fmla="*/ 140 w 140"/>
                <a:gd name="T5" fmla="*/ 61 h 141"/>
                <a:gd name="T6" fmla="*/ 140 w 140"/>
                <a:gd name="T7" fmla="*/ 80 h 141"/>
                <a:gd name="T8" fmla="*/ 79 w 140"/>
                <a:gd name="T9" fmla="*/ 80 h 141"/>
                <a:gd name="T10" fmla="*/ 79 w 140"/>
                <a:gd name="T11" fmla="*/ 141 h 141"/>
                <a:gd name="T12" fmla="*/ 61 w 140"/>
                <a:gd name="T13" fmla="*/ 141 h 141"/>
                <a:gd name="T14" fmla="*/ 61 w 140"/>
                <a:gd name="T15" fmla="*/ 80 h 141"/>
                <a:gd name="T16" fmla="*/ 0 w 140"/>
                <a:gd name="T17" fmla="*/ 80 h 141"/>
                <a:gd name="T18" fmla="*/ 0 w 140"/>
                <a:gd name="T19" fmla="*/ 61 h 141"/>
                <a:gd name="T20" fmla="*/ 61 w 140"/>
                <a:gd name="T21" fmla="*/ 61 h 141"/>
                <a:gd name="T22" fmla="*/ 61 w 140"/>
                <a:gd name="T23" fmla="*/ 0 h 141"/>
                <a:gd name="T24" fmla="*/ 79 w 140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41">
                  <a:moveTo>
                    <a:pt x="79" y="0"/>
                  </a:moveTo>
                  <a:lnTo>
                    <a:pt x="79" y="61"/>
                  </a:lnTo>
                  <a:lnTo>
                    <a:pt x="140" y="61"/>
                  </a:lnTo>
                  <a:lnTo>
                    <a:pt x="140" y="80"/>
                  </a:lnTo>
                  <a:lnTo>
                    <a:pt x="79" y="80"/>
                  </a:lnTo>
                  <a:lnTo>
                    <a:pt x="79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2">
              <a:extLst>
                <a:ext uri="{FF2B5EF4-FFF2-40B4-BE49-F238E27FC236}">
                  <a16:creationId xmlns:a16="http://schemas.microsoft.com/office/drawing/2014/main" id="{B33BCBC2-8C7B-426A-A266-ABF9C4D04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6214" y="3529013"/>
              <a:ext cx="69850" cy="31750"/>
            </a:xfrm>
            <a:custGeom>
              <a:avLst/>
              <a:gdLst>
                <a:gd name="T0" fmla="*/ 0 w 140"/>
                <a:gd name="T1" fmla="*/ 0 h 64"/>
                <a:gd name="T2" fmla="*/ 140 w 140"/>
                <a:gd name="T3" fmla="*/ 0 h 64"/>
                <a:gd name="T4" fmla="*/ 140 w 140"/>
                <a:gd name="T5" fmla="*/ 19 h 64"/>
                <a:gd name="T6" fmla="*/ 0 w 140"/>
                <a:gd name="T7" fmla="*/ 19 h 64"/>
                <a:gd name="T8" fmla="*/ 0 w 140"/>
                <a:gd name="T9" fmla="*/ 0 h 64"/>
                <a:gd name="T10" fmla="*/ 0 w 140"/>
                <a:gd name="T11" fmla="*/ 45 h 64"/>
                <a:gd name="T12" fmla="*/ 140 w 140"/>
                <a:gd name="T13" fmla="*/ 45 h 64"/>
                <a:gd name="T14" fmla="*/ 140 w 140"/>
                <a:gd name="T15" fmla="*/ 64 h 64"/>
                <a:gd name="T16" fmla="*/ 0 w 140"/>
                <a:gd name="T17" fmla="*/ 64 h 64"/>
                <a:gd name="T18" fmla="*/ 0 w 140"/>
                <a:gd name="T19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4">
                  <a:moveTo>
                    <a:pt x="0" y="0"/>
                  </a:moveTo>
                  <a:lnTo>
                    <a:pt x="140" y="0"/>
                  </a:lnTo>
                  <a:lnTo>
                    <a:pt x="140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4"/>
                  </a:lnTo>
                  <a:lnTo>
                    <a:pt x="0" y="6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3">
              <a:extLst>
                <a:ext uri="{FF2B5EF4-FFF2-40B4-BE49-F238E27FC236}">
                  <a16:creationId xmlns:a16="http://schemas.microsoft.com/office/drawing/2014/main" id="{2E565428-DAC8-4949-9886-E8066DBD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9" y="3517900"/>
              <a:ext cx="80963" cy="61913"/>
            </a:xfrm>
            <a:custGeom>
              <a:avLst/>
              <a:gdLst>
                <a:gd name="T0" fmla="*/ 0 w 164"/>
                <a:gd name="T1" fmla="*/ 0 h 123"/>
                <a:gd name="T2" fmla="*/ 20 w 164"/>
                <a:gd name="T3" fmla="*/ 0 h 123"/>
                <a:gd name="T4" fmla="*/ 45 w 164"/>
                <a:gd name="T5" fmla="*/ 96 h 123"/>
                <a:gd name="T6" fmla="*/ 70 w 164"/>
                <a:gd name="T7" fmla="*/ 0 h 123"/>
                <a:gd name="T8" fmla="*/ 93 w 164"/>
                <a:gd name="T9" fmla="*/ 0 h 123"/>
                <a:gd name="T10" fmla="*/ 119 w 164"/>
                <a:gd name="T11" fmla="*/ 96 h 123"/>
                <a:gd name="T12" fmla="*/ 144 w 164"/>
                <a:gd name="T13" fmla="*/ 0 h 123"/>
                <a:gd name="T14" fmla="*/ 164 w 164"/>
                <a:gd name="T15" fmla="*/ 0 h 123"/>
                <a:gd name="T16" fmla="*/ 132 w 164"/>
                <a:gd name="T17" fmla="*/ 123 h 123"/>
                <a:gd name="T18" fmla="*/ 108 w 164"/>
                <a:gd name="T19" fmla="*/ 123 h 123"/>
                <a:gd name="T20" fmla="*/ 82 w 164"/>
                <a:gd name="T21" fmla="*/ 23 h 123"/>
                <a:gd name="T22" fmla="*/ 55 w 164"/>
                <a:gd name="T23" fmla="*/ 123 h 123"/>
                <a:gd name="T24" fmla="*/ 32 w 164"/>
                <a:gd name="T25" fmla="*/ 123 h 123"/>
                <a:gd name="T26" fmla="*/ 0 w 164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3" y="0"/>
                  </a:lnTo>
                  <a:lnTo>
                    <a:pt x="119" y="96"/>
                  </a:lnTo>
                  <a:lnTo>
                    <a:pt x="144" y="0"/>
                  </a:lnTo>
                  <a:lnTo>
                    <a:pt x="164" y="0"/>
                  </a:lnTo>
                  <a:lnTo>
                    <a:pt x="132" y="123"/>
                  </a:lnTo>
                  <a:lnTo>
                    <a:pt x="108" y="123"/>
                  </a:lnTo>
                  <a:lnTo>
                    <a:pt x="82" y="23"/>
                  </a:lnTo>
                  <a:lnTo>
                    <a:pt x="55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4">
              <a:extLst>
                <a:ext uri="{FF2B5EF4-FFF2-40B4-BE49-F238E27FC236}">
                  <a16:creationId xmlns:a16="http://schemas.microsoft.com/office/drawing/2014/main" id="{244623EE-6D51-42FE-89AC-4EC788F89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4014" y="3548063"/>
              <a:ext cx="31750" cy="53975"/>
            </a:xfrm>
            <a:custGeom>
              <a:avLst/>
              <a:gdLst>
                <a:gd name="T0" fmla="*/ 17 w 67"/>
                <a:gd name="T1" fmla="*/ 96 h 108"/>
                <a:gd name="T2" fmla="*/ 67 w 67"/>
                <a:gd name="T3" fmla="*/ 96 h 108"/>
                <a:gd name="T4" fmla="*/ 67 w 67"/>
                <a:gd name="T5" fmla="*/ 108 h 108"/>
                <a:gd name="T6" fmla="*/ 0 w 67"/>
                <a:gd name="T7" fmla="*/ 108 h 108"/>
                <a:gd name="T8" fmla="*/ 0 w 67"/>
                <a:gd name="T9" fmla="*/ 96 h 108"/>
                <a:gd name="T10" fmla="*/ 22 w 67"/>
                <a:gd name="T11" fmla="*/ 73 h 108"/>
                <a:gd name="T12" fmla="*/ 40 w 67"/>
                <a:gd name="T13" fmla="*/ 55 h 108"/>
                <a:gd name="T14" fmla="*/ 49 w 67"/>
                <a:gd name="T15" fmla="*/ 42 h 108"/>
                <a:gd name="T16" fmla="*/ 52 w 67"/>
                <a:gd name="T17" fmla="*/ 31 h 108"/>
                <a:gd name="T18" fmla="*/ 46 w 67"/>
                <a:gd name="T19" fmla="*/ 17 h 108"/>
                <a:gd name="T20" fmla="*/ 31 w 67"/>
                <a:gd name="T21" fmla="*/ 12 h 108"/>
                <a:gd name="T22" fmla="*/ 16 w 67"/>
                <a:gd name="T23" fmla="*/ 14 h 108"/>
                <a:gd name="T24" fmla="*/ 0 w 67"/>
                <a:gd name="T25" fmla="*/ 21 h 108"/>
                <a:gd name="T26" fmla="*/ 0 w 67"/>
                <a:gd name="T27" fmla="*/ 7 h 108"/>
                <a:gd name="T28" fmla="*/ 17 w 67"/>
                <a:gd name="T29" fmla="*/ 2 h 108"/>
                <a:gd name="T30" fmla="*/ 30 w 67"/>
                <a:gd name="T31" fmla="*/ 0 h 108"/>
                <a:gd name="T32" fmla="*/ 57 w 67"/>
                <a:gd name="T33" fmla="*/ 8 h 108"/>
                <a:gd name="T34" fmla="*/ 66 w 67"/>
                <a:gd name="T35" fmla="*/ 30 h 108"/>
                <a:gd name="T36" fmla="*/ 64 w 67"/>
                <a:gd name="T37" fmla="*/ 43 h 108"/>
                <a:gd name="T38" fmla="*/ 55 w 67"/>
                <a:gd name="T39" fmla="*/ 57 h 108"/>
                <a:gd name="T40" fmla="*/ 44 w 67"/>
                <a:gd name="T41" fmla="*/ 69 h 108"/>
                <a:gd name="T42" fmla="*/ 17 w 67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108">
                  <a:moveTo>
                    <a:pt x="17" y="96"/>
                  </a:moveTo>
                  <a:lnTo>
                    <a:pt x="67" y="96"/>
                  </a:lnTo>
                  <a:lnTo>
                    <a:pt x="67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5" y="91"/>
                    <a:pt x="13" y="83"/>
                    <a:pt x="22" y="73"/>
                  </a:cubicBezTo>
                  <a:cubicBezTo>
                    <a:pt x="31" y="64"/>
                    <a:pt x="37" y="58"/>
                    <a:pt x="40" y="55"/>
                  </a:cubicBezTo>
                  <a:cubicBezTo>
                    <a:pt x="44" y="50"/>
                    <a:pt x="47" y="45"/>
                    <a:pt x="49" y="42"/>
                  </a:cubicBezTo>
                  <a:cubicBezTo>
                    <a:pt x="51" y="38"/>
                    <a:pt x="52" y="35"/>
                    <a:pt x="52" y="31"/>
                  </a:cubicBezTo>
                  <a:cubicBezTo>
                    <a:pt x="52" y="26"/>
                    <a:pt x="50" y="21"/>
                    <a:pt x="46" y="17"/>
                  </a:cubicBezTo>
                  <a:cubicBezTo>
                    <a:pt x="42" y="14"/>
                    <a:pt x="37" y="12"/>
                    <a:pt x="31" y="12"/>
                  </a:cubicBezTo>
                  <a:cubicBezTo>
                    <a:pt x="26" y="12"/>
                    <a:pt x="21" y="13"/>
                    <a:pt x="16" y="14"/>
                  </a:cubicBezTo>
                  <a:cubicBezTo>
                    <a:pt x="11" y="16"/>
                    <a:pt x="6" y="18"/>
                    <a:pt x="0" y="21"/>
                  </a:cubicBezTo>
                  <a:lnTo>
                    <a:pt x="0" y="7"/>
                  </a:lnTo>
                  <a:cubicBezTo>
                    <a:pt x="6" y="5"/>
                    <a:pt x="12" y="3"/>
                    <a:pt x="17" y="2"/>
                  </a:cubicBezTo>
                  <a:cubicBezTo>
                    <a:pt x="22" y="0"/>
                    <a:pt x="26" y="0"/>
                    <a:pt x="30" y="0"/>
                  </a:cubicBezTo>
                  <a:cubicBezTo>
                    <a:pt x="41" y="0"/>
                    <a:pt x="50" y="3"/>
                    <a:pt x="57" y="8"/>
                  </a:cubicBezTo>
                  <a:cubicBezTo>
                    <a:pt x="63" y="14"/>
                    <a:pt x="66" y="21"/>
                    <a:pt x="66" y="30"/>
                  </a:cubicBezTo>
                  <a:cubicBezTo>
                    <a:pt x="66" y="35"/>
                    <a:pt x="66" y="39"/>
                    <a:pt x="64" y="43"/>
                  </a:cubicBezTo>
                  <a:cubicBezTo>
                    <a:pt x="62" y="47"/>
                    <a:pt x="59" y="51"/>
                    <a:pt x="55" y="57"/>
                  </a:cubicBezTo>
                  <a:cubicBezTo>
                    <a:pt x="54" y="58"/>
                    <a:pt x="50" y="62"/>
                    <a:pt x="44" y="69"/>
                  </a:cubicBezTo>
                  <a:cubicBezTo>
                    <a:pt x="37" y="75"/>
                    <a:pt x="29" y="84"/>
                    <a:pt x="17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5">
              <a:extLst>
                <a:ext uri="{FF2B5EF4-FFF2-40B4-BE49-F238E27FC236}">
                  <a16:creationId xmlns:a16="http://schemas.microsoft.com/office/drawing/2014/main" id="{D899D4AE-29FC-4875-A32A-72B9D6818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6876" y="3495675"/>
              <a:ext cx="49213" cy="52388"/>
            </a:xfrm>
            <a:custGeom>
              <a:avLst/>
              <a:gdLst>
                <a:gd name="T0" fmla="*/ 99 w 99"/>
                <a:gd name="T1" fmla="*/ 30 h 103"/>
                <a:gd name="T2" fmla="*/ 59 w 99"/>
                <a:gd name="T3" fmla="*/ 52 h 103"/>
                <a:gd name="T4" fmla="*/ 99 w 99"/>
                <a:gd name="T5" fmla="*/ 73 h 103"/>
                <a:gd name="T6" fmla="*/ 92 w 99"/>
                <a:gd name="T7" fmla="*/ 84 h 103"/>
                <a:gd name="T8" fmla="*/ 56 w 99"/>
                <a:gd name="T9" fmla="*/ 62 h 103"/>
                <a:gd name="T10" fmla="*/ 56 w 99"/>
                <a:gd name="T11" fmla="*/ 103 h 103"/>
                <a:gd name="T12" fmla="*/ 43 w 99"/>
                <a:gd name="T13" fmla="*/ 103 h 103"/>
                <a:gd name="T14" fmla="*/ 43 w 99"/>
                <a:gd name="T15" fmla="*/ 62 h 103"/>
                <a:gd name="T16" fmla="*/ 7 w 99"/>
                <a:gd name="T17" fmla="*/ 84 h 103"/>
                <a:gd name="T18" fmla="*/ 0 w 99"/>
                <a:gd name="T19" fmla="*/ 73 h 103"/>
                <a:gd name="T20" fmla="*/ 39 w 99"/>
                <a:gd name="T21" fmla="*/ 52 h 103"/>
                <a:gd name="T22" fmla="*/ 0 w 99"/>
                <a:gd name="T23" fmla="*/ 30 h 103"/>
                <a:gd name="T24" fmla="*/ 7 w 99"/>
                <a:gd name="T25" fmla="*/ 19 h 103"/>
                <a:gd name="T26" fmla="*/ 43 w 99"/>
                <a:gd name="T27" fmla="*/ 42 h 103"/>
                <a:gd name="T28" fmla="*/ 43 w 99"/>
                <a:gd name="T29" fmla="*/ 0 h 103"/>
                <a:gd name="T30" fmla="*/ 56 w 99"/>
                <a:gd name="T31" fmla="*/ 0 h 103"/>
                <a:gd name="T32" fmla="*/ 56 w 99"/>
                <a:gd name="T33" fmla="*/ 42 h 103"/>
                <a:gd name="T34" fmla="*/ 92 w 99"/>
                <a:gd name="T35" fmla="*/ 19 h 103"/>
                <a:gd name="T36" fmla="*/ 99 w 99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103">
                  <a:moveTo>
                    <a:pt x="99" y="30"/>
                  </a:moveTo>
                  <a:lnTo>
                    <a:pt x="59" y="52"/>
                  </a:lnTo>
                  <a:lnTo>
                    <a:pt x="99" y="73"/>
                  </a:lnTo>
                  <a:lnTo>
                    <a:pt x="92" y="84"/>
                  </a:lnTo>
                  <a:lnTo>
                    <a:pt x="56" y="62"/>
                  </a:lnTo>
                  <a:lnTo>
                    <a:pt x="56" y="103"/>
                  </a:lnTo>
                  <a:lnTo>
                    <a:pt x="43" y="103"/>
                  </a:lnTo>
                  <a:lnTo>
                    <a:pt x="43" y="62"/>
                  </a:lnTo>
                  <a:lnTo>
                    <a:pt x="7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7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6" y="0"/>
                  </a:lnTo>
                  <a:lnTo>
                    <a:pt x="56" y="42"/>
                  </a:lnTo>
                  <a:lnTo>
                    <a:pt x="92" y="19"/>
                  </a:lnTo>
                  <a:lnTo>
                    <a:pt x="9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6">
              <a:extLst>
                <a:ext uri="{FF2B5EF4-FFF2-40B4-BE49-F238E27FC236}">
                  <a16:creationId xmlns:a16="http://schemas.microsoft.com/office/drawing/2014/main" id="{30879119-8882-4CBC-936E-CC6C96E5A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439" y="3517900"/>
              <a:ext cx="58738" cy="61913"/>
            </a:xfrm>
            <a:custGeom>
              <a:avLst/>
              <a:gdLst>
                <a:gd name="T0" fmla="*/ 116 w 118"/>
                <a:gd name="T1" fmla="*/ 0 h 123"/>
                <a:gd name="T2" fmla="*/ 72 w 118"/>
                <a:gd name="T3" fmla="*/ 60 h 123"/>
                <a:gd name="T4" fmla="*/ 118 w 118"/>
                <a:gd name="T5" fmla="*/ 123 h 123"/>
                <a:gd name="T6" fmla="*/ 95 w 118"/>
                <a:gd name="T7" fmla="*/ 123 h 123"/>
                <a:gd name="T8" fmla="*/ 59 w 118"/>
                <a:gd name="T9" fmla="*/ 75 h 123"/>
                <a:gd name="T10" fmla="*/ 23 w 118"/>
                <a:gd name="T11" fmla="*/ 123 h 123"/>
                <a:gd name="T12" fmla="*/ 0 w 118"/>
                <a:gd name="T13" fmla="*/ 123 h 123"/>
                <a:gd name="T14" fmla="*/ 47 w 118"/>
                <a:gd name="T15" fmla="*/ 59 h 123"/>
                <a:gd name="T16" fmla="*/ 4 w 118"/>
                <a:gd name="T17" fmla="*/ 0 h 123"/>
                <a:gd name="T18" fmla="*/ 27 w 118"/>
                <a:gd name="T19" fmla="*/ 0 h 123"/>
                <a:gd name="T20" fmla="*/ 60 w 118"/>
                <a:gd name="T21" fmla="*/ 44 h 123"/>
                <a:gd name="T22" fmla="*/ 92 w 118"/>
                <a:gd name="T23" fmla="*/ 0 h 123"/>
                <a:gd name="T24" fmla="*/ 116 w 118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3">
                  <a:moveTo>
                    <a:pt x="116" y="0"/>
                  </a:moveTo>
                  <a:lnTo>
                    <a:pt x="72" y="60"/>
                  </a:lnTo>
                  <a:lnTo>
                    <a:pt x="118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7">
              <a:extLst>
                <a:ext uri="{FF2B5EF4-FFF2-40B4-BE49-F238E27FC236}">
                  <a16:creationId xmlns:a16="http://schemas.microsoft.com/office/drawing/2014/main" id="{0B4F3D7D-BD45-4DCA-895B-E68E8252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4" y="3548063"/>
              <a:ext cx="34925" cy="53975"/>
            </a:xfrm>
            <a:custGeom>
              <a:avLst/>
              <a:gdLst>
                <a:gd name="T0" fmla="*/ 18 w 68"/>
                <a:gd name="T1" fmla="*/ 96 h 108"/>
                <a:gd name="T2" fmla="*/ 68 w 68"/>
                <a:gd name="T3" fmla="*/ 96 h 108"/>
                <a:gd name="T4" fmla="*/ 68 w 68"/>
                <a:gd name="T5" fmla="*/ 108 h 108"/>
                <a:gd name="T6" fmla="*/ 0 w 68"/>
                <a:gd name="T7" fmla="*/ 108 h 108"/>
                <a:gd name="T8" fmla="*/ 0 w 68"/>
                <a:gd name="T9" fmla="*/ 96 h 108"/>
                <a:gd name="T10" fmla="*/ 22 w 68"/>
                <a:gd name="T11" fmla="*/ 73 h 108"/>
                <a:gd name="T12" fmla="*/ 40 w 68"/>
                <a:gd name="T13" fmla="*/ 55 h 108"/>
                <a:gd name="T14" fmla="*/ 50 w 68"/>
                <a:gd name="T15" fmla="*/ 42 h 108"/>
                <a:gd name="T16" fmla="*/ 53 w 68"/>
                <a:gd name="T17" fmla="*/ 31 h 108"/>
                <a:gd name="T18" fmla="*/ 47 w 68"/>
                <a:gd name="T19" fmla="*/ 17 h 108"/>
                <a:gd name="T20" fmla="*/ 31 w 68"/>
                <a:gd name="T21" fmla="*/ 12 h 108"/>
                <a:gd name="T22" fmla="*/ 17 w 68"/>
                <a:gd name="T23" fmla="*/ 14 h 108"/>
                <a:gd name="T24" fmla="*/ 1 w 68"/>
                <a:gd name="T25" fmla="*/ 21 h 108"/>
                <a:gd name="T26" fmla="*/ 1 w 68"/>
                <a:gd name="T27" fmla="*/ 7 h 108"/>
                <a:gd name="T28" fmla="*/ 17 w 68"/>
                <a:gd name="T29" fmla="*/ 2 h 108"/>
                <a:gd name="T30" fmla="*/ 31 w 68"/>
                <a:gd name="T31" fmla="*/ 0 h 108"/>
                <a:gd name="T32" fmla="*/ 57 w 68"/>
                <a:gd name="T33" fmla="*/ 8 h 108"/>
                <a:gd name="T34" fmla="*/ 67 w 68"/>
                <a:gd name="T35" fmla="*/ 30 h 108"/>
                <a:gd name="T36" fmla="*/ 64 w 68"/>
                <a:gd name="T37" fmla="*/ 43 h 108"/>
                <a:gd name="T38" fmla="*/ 56 w 68"/>
                <a:gd name="T39" fmla="*/ 57 h 108"/>
                <a:gd name="T40" fmla="*/ 44 w 68"/>
                <a:gd name="T41" fmla="*/ 69 h 108"/>
                <a:gd name="T42" fmla="*/ 18 w 68"/>
                <a:gd name="T43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8">
                  <a:moveTo>
                    <a:pt x="18" y="96"/>
                  </a:moveTo>
                  <a:lnTo>
                    <a:pt x="68" y="96"/>
                  </a:lnTo>
                  <a:lnTo>
                    <a:pt x="68" y="108"/>
                  </a:lnTo>
                  <a:lnTo>
                    <a:pt x="0" y="108"/>
                  </a:lnTo>
                  <a:lnTo>
                    <a:pt x="0" y="96"/>
                  </a:lnTo>
                  <a:cubicBezTo>
                    <a:pt x="6" y="91"/>
                    <a:pt x="13" y="83"/>
                    <a:pt x="22" y="73"/>
                  </a:cubicBezTo>
                  <a:cubicBezTo>
                    <a:pt x="32" y="64"/>
                    <a:pt x="38" y="58"/>
                    <a:pt x="40" y="55"/>
                  </a:cubicBezTo>
                  <a:cubicBezTo>
                    <a:pt x="45" y="50"/>
                    <a:pt x="48" y="45"/>
                    <a:pt x="50" y="42"/>
                  </a:cubicBezTo>
                  <a:cubicBezTo>
                    <a:pt x="52" y="38"/>
                    <a:pt x="53" y="35"/>
                    <a:pt x="53" y="31"/>
                  </a:cubicBezTo>
                  <a:cubicBezTo>
                    <a:pt x="53" y="26"/>
                    <a:pt x="51" y="21"/>
                    <a:pt x="47" y="17"/>
                  </a:cubicBezTo>
                  <a:cubicBezTo>
                    <a:pt x="43" y="14"/>
                    <a:pt x="38" y="12"/>
                    <a:pt x="31" y="12"/>
                  </a:cubicBezTo>
                  <a:cubicBezTo>
                    <a:pt x="27" y="12"/>
                    <a:pt x="22" y="13"/>
                    <a:pt x="17" y="14"/>
                  </a:cubicBezTo>
                  <a:cubicBezTo>
                    <a:pt x="12" y="16"/>
                    <a:pt x="7" y="18"/>
                    <a:pt x="1" y="21"/>
                  </a:cubicBezTo>
                  <a:lnTo>
                    <a:pt x="1" y="7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2" y="0"/>
                    <a:pt x="27" y="0"/>
                    <a:pt x="31" y="0"/>
                  </a:cubicBezTo>
                  <a:cubicBezTo>
                    <a:pt x="42" y="0"/>
                    <a:pt x="51" y="3"/>
                    <a:pt x="57" y="8"/>
                  </a:cubicBezTo>
                  <a:cubicBezTo>
                    <a:pt x="64" y="14"/>
                    <a:pt x="67" y="21"/>
                    <a:pt x="67" y="30"/>
                  </a:cubicBezTo>
                  <a:cubicBezTo>
                    <a:pt x="67" y="35"/>
                    <a:pt x="66" y="39"/>
                    <a:pt x="64" y="43"/>
                  </a:cubicBezTo>
                  <a:cubicBezTo>
                    <a:pt x="63" y="47"/>
                    <a:pt x="60" y="51"/>
                    <a:pt x="56" y="57"/>
                  </a:cubicBezTo>
                  <a:cubicBezTo>
                    <a:pt x="54" y="58"/>
                    <a:pt x="51" y="62"/>
                    <a:pt x="44" y="69"/>
                  </a:cubicBezTo>
                  <a:cubicBezTo>
                    <a:pt x="38" y="75"/>
                    <a:pt x="29" y="84"/>
                    <a:pt x="18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8">
              <a:extLst>
                <a:ext uri="{FF2B5EF4-FFF2-40B4-BE49-F238E27FC236}">
                  <a16:creationId xmlns:a16="http://schemas.microsoft.com/office/drawing/2014/main" id="{B9B94C86-ABD9-4DD9-A1B1-CCD19101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6" y="3741738"/>
              <a:ext cx="298450" cy="173038"/>
            </a:xfrm>
            <a:custGeom>
              <a:avLst/>
              <a:gdLst>
                <a:gd name="T0" fmla="*/ 89 w 603"/>
                <a:gd name="T1" fmla="*/ 0 h 348"/>
                <a:gd name="T2" fmla="*/ 515 w 603"/>
                <a:gd name="T3" fmla="*/ 0 h 348"/>
                <a:gd name="T4" fmla="*/ 603 w 603"/>
                <a:gd name="T5" fmla="*/ 89 h 348"/>
                <a:gd name="T6" fmla="*/ 603 w 603"/>
                <a:gd name="T7" fmla="*/ 259 h 348"/>
                <a:gd name="T8" fmla="*/ 515 w 603"/>
                <a:gd name="T9" fmla="*/ 348 h 348"/>
                <a:gd name="T10" fmla="*/ 89 w 603"/>
                <a:gd name="T11" fmla="*/ 348 h 348"/>
                <a:gd name="T12" fmla="*/ 0 w 603"/>
                <a:gd name="T13" fmla="*/ 259 h 348"/>
                <a:gd name="T14" fmla="*/ 0 w 603"/>
                <a:gd name="T15" fmla="*/ 89 h 348"/>
                <a:gd name="T16" fmla="*/ 89 w 603"/>
                <a:gd name="T17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3" h="348">
                  <a:moveTo>
                    <a:pt x="89" y="0"/>
                  </a:moveTo>
                  <a:lnTo>
                    <a:pt x="515" y="0"/>
                  </a:lnTo>
                  <a:cubicBezTo>
                    <a:pt x="564" y="0"/>
                    <a:pt x="603" y="40"/>
                    <a:pt x="603" y="89"/>
                  </a:cubicBezTo>
                  <a:lnTo>
                    <a:pt x="603" y="259"/>
                  </a:lnTo>
                  <a:cubicBezTo>
                    <a:pt x="603" y="308"/>
                    <a:pt x="564" y="348"/>
                    <a:pt x="515" y="348"/>
                  </a:cubicBezTo>
                  <a:lnTo>
                    <a:pt x="89" y="348"/>
                  </a:lnTo>
                  <a:cubicBezTo>
                    <a:pt x="40" y="348"/>
                    <a:pt x="0" y="308"/>
                    <a:pt x="0" y="259"/>
                  </a:cubicBezTo>
                  <a:lnTo>
                    <a:pt x="0" y="89"/>
                  </a:ln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9">
              <a:extLst>
                <a:ext uri="{FF2B5EF4-FFF2-40B4-BE49-F238E27FC236}">
                  <a16:creationId xmlns:a16="http://schemas.microsoft.com/office/drawing/2014/main" id="{25C21E94-A07F-4371-8680-67050AF09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976" y="3783013"/>
              <a:ext cx="38100" cy="79375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1 h 158"/>
                <a:gd name="T8" fmla="*/ 35 w 76"/>
                <a:gd name="T9" fmla="*/ 51 h 158"/>
                <a:gd name="T10" fmla="*/ 35 w 76"/>
                <a:gd name="T11" fmla="*/ 117 h 158"/>
                <a:gd name="T12" fmla="*/ 39 w 76"/>
                <a:gd name="T13" fmla="*/ 137 h 158"/>
                <a:gd name="T14" fmla="*/ 55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5 w 76"/>
                <a:gd name="T21" fmla="*/ 158 h 158"/>
                <a:gd name="T22" fmla="*/ 23 w 76"/>
                <a:gd name="T23" fmla="*/ 149 h 158"/>
                <a:gd name="T24" fmla="*/ 14 w 76"/>
                <a:gd name="T25" fmla="*/ 117 h 158"/>
                <a:gd name="T26" fmla="*/ 14 w 76"/>
                <a:gd name="T27" fmla="*/ 51 h 158"/>
                <a:gd name="T28" fmla="*/ 0 w 76"/>
                <a:gd name="T29" fmla="*/ 51 h 158"/>
                <a:gd name="T30" fmla="*/ 0 w 76"/>
                <a:gd name="T31" fmla="*/ 35 h 158"/>
                <a:gd name="T32" fmla="*/ 14 w 76"/>
                <a:gd name="T33" fmla="*/ 35 h 158"/>
                <a:gd name="T34" fmla="*/ 14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1"/>
                  </a:lnTo>
                  <a:lnTo>
                    <a:pt x="35" y="51"/>
                  </a:lnTo>
                  <a:lnTo>
                    <a:pt x="35" y="117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1" y="140"/>
                    <a:pt x="47" y="141"/>
                    <a:pt x="55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5" y="158"/>
                  </a:lnTo>
                  <a:cubicBezTo>
                    <a:pt x="40" y="158"/>
                    <a:pt x="29" y="155"/>
                    <a:pt x="23" y="149"/>
                  </a:cubicBezTo>
                  <a:cubicBezTo>
                    <a:pt x="17" y="143"/>
                    <a:pt x="14" y="133"/>
                    <a:pt x="14" y="117"/>
                  </a:cubicBezTo>
                  <a:lnTo>
                    <a:pt x="14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4" y="35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0">
              <a:extLst>
                <a:ext uri="{FF2B5EF4-FFF2-40B4-BE49-F238E27FC236}">
                  <a16:creationId xmlns:a16="http://schemas.microsoft.com/office/drawing/2014/main" id="{4AF2A9C0-557D-4EF8-BE57-8B8C505A0B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0364" y="3811588"/>
              <a:ext cx="69850" cy="30163"/>
            </a:xfrm>
            <a:custGeom>
              <a:avLst/>
              <a:gdLst>
                <a:gd name="T0" fmla="*/ 0 w 140"/>
                <a:gd name="T1" fmla="*/ 0 h 63"/>
                <a:gd name="T2" fmla="*/ 140 w 140"/>
                <a:gd name="T3" fmla="*/ 0 h 63"/>
                <a:gd name="T4" fmla="*/ 140 w 140"/>
                <a:gd name="T5" fmla="*/ 18 h 63"/>
                <a:gd name="T6" fmla="*/ 0 w 140"/>
                <a:gd name="T7" fmla="*/ 18 h 63"/>
                <a:gd name="T8" fmla="*/ 0 w 140"/>
                <a:gd name="T9" fmla="*/ 0 h 63"/>
                <a:gd name="T10" fmla="*/ 0 w 140"/>
                <a:gd name="T11" fmla="*/ 45 h 63"/>
                <a:gd name="T12" fmla="*/ 140 w 140"/>
                <a:gd name="T13" fmla="*/ 45 h 63"/>
                <a:gd name="T14" fmla="*/ 140 w 140"/>
                <a:gd name="T15" fmla="*/ 63 h 63"/>
                <a:gd name="T16" fmla="*/ 0 w 140"/>
                <a:gd name="T17" fmla="*/ 63 h 63"/>
                <a:gd name="T18" fmla="*/ 0 w 140"/>
                <a:gd name="T1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3">
                  <a:moveTo>
                    <a:pt x="0" y="0"/>
                  </a:moveTo>
                  <a:lnTo>
                    <a:pt x="140" y="0"/>
                  </a:lnTo>
                  <a:lnTo>
                    <a:pt x="140" y="18"/>
                  </a:lnTo>
                  <a:lnTo>
                    <a:pt x="0" y="18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3"/>
                  </a:lnTo>
                  <a:lnTo>
                    <a:pt x="0" y="63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1">
              <a:extLst>
                <a:ext uri="{FF2B5EF4-FFF2-40B4-BE49-F238E27FC236}">
                  <a16:creationId xmlns:a16="http://schemas.microsoft.com/office/drawing/2014/main" id="{057DC1B4-4165-436E-8C7D-BDDAC00A2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0851" y="3778250"/>
              <a:ext cx="52388" cy="84138"/>
            </a:xfrm>
            <a:custGeom>
              <a:avLst/>
              <a:gdLst>
                <a:gd name="T0" fmla="*/ 73 w 107"/>
                <a:gd name="T1" fmla="*/ 79 h 170"/>
                <a:gd name="T2" fmla="*/ 98 w 107"/>
                <a:gd name="T3" fmla="*/ 93 h 170"/>
                <a:gd name="T4" fmla="*/ 107 w 107"/>
                <a:gd name="T5" fmla="*/ 119 h 170"/>
                <a:gd name="T6" fmla="*/ 90 w 107"/>
                <a:gd name="T7" fmla="*/ 157 h 170"/>
                <a:gd name="T8" fmla="*/ 43 w 107"/>
                <a:gd name="T9" fmla="*/ 170 h 170"/>
                <a:gd name="T10" fmla="*/ 22 w 107"/>
                <a:gd name="T11" fmla="*/ 168 h 170"/>
                <a:gd name="T12" fmla="*/ 0 w 107"/>
                <a:gd name="T13" fmla="*/ 162 h 170"/>
                <a:gd name="T14" fmla="*/ 0 w 107"/>
                <a:gd name="T15" fmla="*/ 141 h 170"/>
                <a:gd name="T16" fmla="*/ 20 w 107"/>
                <a:gd name="T17" fmla="*/ 149 h 170"/>
                <a:gd name="T18" fmla="*/ 43 w 107"/>
                <a:gd name="T19" fmla="*/ 152 h 170"/>
                <a:gd name="T20" fmla="*/ 74 w 107"/>
                <a:gd name="T21" fmla="*/ 143 h 170"/>
                <a:gd name="T22" fmla="*/ 85 w 107"/>
                <a:gd name="T23" fmla="*/ 119 h 170"/>
                <a:gd name="T24" fmla="*/ 75 w 107"/>
                <a:gd name="T25" fmla="*/ 97 h 170"/>
                <a:gd name="T26" fmla="*/ 47 w 107"/>
                <a:gd name="T27" fmla="*/ 88 h 170"/>
                <a:gd name="T28" fmla="*/ 28 w 107"/>
                <a:gd name="T29" fmla="*/ 88 h 170"/>
                <a:gd name="T30" fmla="*/ 28 w 107"/>
                <a:gd name="T31" fmla="*/ 70 h 170"/>
                <a:gd name="T32" fmla="*/ 48 w 107"/>
                <a:gd name="T33" fmla="*/ 70 h 170"/>
                <a:gd name="T34" fmla="*/ 73 w 107"/>
                <a:gd name="T35" fmla="*/ 64 h 170"/>
                <a:gd name="T36" fmla="*/ 81 w 107"/>
                <a:gd name="T37" fmla="*/ 45 h 170"/>
                <a:gd name="T38" fmla="*/ 72 w 107"/>
                <a:gd name="T39" fmla="*/ 26 h 170"/>
                <a:gd name="T40" fmla="*/ 47 w 107"/>
                <a:gd name="T41" fmla="*/ 19 h 170"/>
                <a:gd name="T42" fmla="*/ 27 w 107"/>
                <a:gd name="T43" fmla="*/ 21 h 170"/>
                <a:gd name="T44" fmla="*/ 5 w 107"/>
                <a:gd name="T45" fmla="*/ 27 h 170"/>
                <a:gd name="T46" fmla="*/ 5 w 107"/>
                <a:gd name="T47" fmla="*/ 7 h 170"/>
                <a:gd name="T48" fmla="*/ 28 w 107"/>
                <a:gd name="T49" fmla="*/ 2 h 170"/>
                <a:gd name="T50" fmla="*/ 49 w 107"/>
                <a:gd name="T51" fmla="*/ 0 h 170"/>
                <a:gd name="T52" fmla="*/ 89 w 107"/>
                <a:gd name="T53" fmla="*/ 12 h 170"/>
                <a:gd name="T54" fmla="*/ 103 w 107"/>
                <a:gd name="T55" fmla="*/ 43 h 170"/>
                <a:gd name="T56" fmla="*/ 95 w 107"/>
                <a:gd name="T57" fmla="*/ 66 h 170"/>
                <a:gd name="T58" fmla="*/ 73 w 107"/>
                <a:gd name="T59" fmla="*/ 7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" h="170">
                  <a:moveTo>
                    <a:pt x="73" y="79"/>
                  </a:moveTo>
                  <a:cubicBezTo>
                    <a:pt x="84" y="81"/>
                    <a:pt x="92" y="86"/>
                    <a:pt x="98" y="93"/>
                  </a:cubicBezTo>
                  <a:cubicBezTo>
                    <a:pt x="104" y="100"/>
                    <a:pt x="107" y="109"/>
                    <a:pt x="107" y="119"/>
                  </a:cubicBezTo>
                  <a:cubicBezTo>
                    <a:pt x="107" y="136"/>
                    <a:pt x="102" y="148"/>
                    <a:pt x="90" y="157"/>
                  </a:cubicBezTo>
                  <a:cubicBezTo>
                    <a:pt x="79" y="166"/>
                    <a:pt x="64" y="170"/>
                    <a:pt x="43" y="170"/>
                  </a:cubicBezTo>
                  <a:cubicBezTo>
                    <a:pt x="36" y="170"/>
                    <a:pt x="29" y="170"/>
                    <a:pt x="22" y="168"/>
                  </a:cubicBezTo>
                  <a:cubicBezTo>
                    <a:pt x="15" y="167"/>
                    <a:pt x="7" y="165"/>
                    <a:pt x="0" y="162"/>
                  </a:cubicBezTo>
                  <a:lnTo>
                    <a:pt x="0" y="141"/>
                  </a:lnTo>
                  <a:cubicBezTo>
                    <a:pt x="6" y="144"/>
                    <a:pt x="13" y="147"/>
                    <a:pt x="20" y="149"/>
                  </a:cubicBezTo>
                  <a:cubicBezTo>
                    <a:pt x="27" y="151"/>
                    <a:pt x="35" y="152"/>
                    <a:pt x="43" y="152"/>
                  </a:cubicBezTo>
                  <a:cubicBezTo>
                    <a:pt x="56" y="152"/>
                    <a:pt x="67" y="149"/>
                    <a:pt x="74" y="143"/>
                  </a:cubicBezTo>
                  <a:cubicBezTo>
                    <a:pt x="81" y="138"/>
                    <a:pt x="85" y="130"/>
                    <a:pt x="85" y="119"/>
                  </a:cubicBezTo>
                  <a:cubicBezTo>
                    <a:pt x="85" y="110"/>
                    <a:pt x="82" y="102"/>
                    <a:pt x="75" y="97"/>
                  </a:cubicBezTo>
                  <a:cubicBezTo>
                    <a:pt x="68" y="91"/>
                    <a:pt x="59" y="88"/>
                    <a:pt x="47" y="88"/>
                  </a:cubicBezTo>
                  <a:lnTo>
                    <a:pt x="28" y="88"/>
                  </a:lnTo>
                  <a:lnTo>
                    <a:pt x="28" y="70"/>
                  </a:lnTo>
                  <a:lnTo>
                    <a:pt x="48" y="70"/>
                  </a:lnTo>
                  <a:cubicBezTo>
                    <a:pt x="59" y="70"/>
                    <a:pt x="67" y="68"/>
                    <a:pt x="73" y="64"/>
                  </a:cubicBezTo>
                  <a:cubicBezTo>
                    <a:pt x="78" y="59"/>
                    <a:pt x="81" y="53"/>
                    <a:pt x="81" y="45"/>
                  </a:cubicBezTo>
                  <a:cubicBezTo>
                    <a:pt x="81" y="36"/>
                    <a:pt x="78" y="30"/>
                    <a:pt x="72" y="26"/>
                  </a:cubicBezTo>
                  <a:cubicBezTo>
                    <a:pt x="66" y="21"/>
                    <a:pt x="58" y="19"/>
                    <a:pt x="47" y="19"/>
                  </a:cubicBezTo>
                  <a:cubicBezTo>
                    <a:pt x="41" y="19"/>
                    <a:pt x="34" y="19"/>
                    <a:pt x="27" y="21"/>
                  </a:cubicBezTo>
                  <a:cubicBezTo>
                    <a:pt x="21" y="22"/>
                    <a:pt x="13" y="24"/>
                    <a:pt x="5" y="27"/>
                  </a:cubicBezTo>
                  <a:lnTo>
                    <a:pt x="5" y="7"/>
                  </a:lnTo>
                  <a:cubicBezTo>
                    <a:pt x="13" y="5"/>
                    <a:pt x="21" y="3"/>
                    <a:pt x="28" y="2"/>
                  </a:cubicBezTo>
                  <a:cubicBezTo>
                    <a:pt x="35" y="1"/>
                    <a:pt x="42" y="0"/>
                    <a:pt x="49" y="0"/>
                  </a:cubicBezTo>
                  <a:cubicBezTo>
                    <a:pt x="66" y="0"/>
                    <a:pt x="79" y="4"/>
                    <a:pt x="89" y="12"/>
                  </a:cubicBezTo>
                  <a:cubicBezTo>
                    <a:pt x="98" y="19"/>
                    <a:pt x="103" y="30"/>
                    <a:pt x="103" y="43"/>
                  </a:cubicBezTo>
                  <a:cubicBezTo>
                    <a:pt x="103" y="52"/>
                    <a:pt x="101" y="59"/>
                    <a:pt x="95" y="66"/>
                  </a:cubicBezTo>
                  <a:cubicBezTo>
                    <a:pt x="90" y="72"/>
                    <a:pt x="83" y="76"/>
                    <a:pt x="73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2">
              <a:extLst>
                <a:ext uri="{FF2B5EF4-FFF2-40B4-BE49-F238E27FC236}">
                  <a16:creationId xmlns:a16="http://schemas.microsoft.com/office/drawing/2014/main" id="{E4F62447-27C1-46A2-A04D-9281EA18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8814" y="3765550"/>
              <a:ext cx="65088" cy="8413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4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5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8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7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4" y="32"/>
                    <a:pt x="116" y="27"/>
                    <a:pt x="108" y="24"/>
                  </a:cubicBezTo>
                  <a:cubicBezTo>
                    <a:pt x="99" y="20"/>
                    <a:pt x="91" y="18"/>
                    <a:pt x="81" y="18"/>
                  </a:cubicBezTo>
                  <a:cubicBezTo>
                    <a:pt x="62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4"/>
                    <a:pt x="38" y="135"/>
                  </a:cubicBezTo>
                  <a:cubicBezTo>
                    <a:pt x="48" y="146"/>
                    <a:pt x="62" y="152"/>
                    <a:pt x="81" y="152"/>
                  </a:cubicBezTo>
                  <a:cubicBezTo>
                    <a:pt x="91" y="152"/>
                    <a:pt x="99" y="150"/>
                    <a:pt x="108" y="147"/>
                  </a:cubicBezTo>
                  <a:cubicBezTo>
                    <a:pt x="116" y="144"/>
                    <a:pt x="124" y="138"/>
                    <a:pt x="132" y="131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8" y="169"/>
                    <a:pt x="89" y="170"/>
                    <a:pt x="80" y="170"/>
                  </a:cubicBezTo>
                  <a:cubicBezTo>
                    <a:pt x="55" y="170"/>
                    <a:pt x="36" y="163"/>
                    <a:pt x="21" y="148"/>
                  </a:cubicBezTo>
                  <a:cubicBezTo>
                    <a:pt x="7" y="132"/>
                    <a:pt x="0" y="112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89" y="0"/>
                    <a:pt x="99" y="2"/>
                    <a:pt x="107" y="4"/>
                  </a:cubicBezTo>
                  <a:cubicBezTo>
                    <a:pt x="116" y="7"/>
                    <a:pt x="124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3">
              <a:extLst>
                <a:ext uri="{FF2B5EF4-FFF2-40B4-BE49-F238E27FC236}">
                  <a16:creationId xmlns:a16="http://schemas.microsoft.com/office/drawing/2014/main" id="{79AD6182-4C59-4802-9060-C698CA024C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6601" y="3786188"/>
              <a:ext cx="55563" cy="63500"/>
            </a:xfrm>
            <a:custGeom>
              <a:avLst/>
              <a:gdLst>
                <a:gd name="T0" fmla="*/ 56 w 112"/>
                <a:gd name="T1" fmla="*/ 17 h 129"/>
                <a:gd name="T2" fmla="*/ 31 w 112"/>
                <a:gd name="T3" fmla="*/ 30 h 129"/>
                <a:gd name="T4" fmla="*/ 21 w 112"/>
                <a:gd name="T5" fmla="*/ 65 h 129"/>
                <a:gd name="T6" fmla="*/ 30 w 112"/>
                <a:gd name="T7" fmla="*/ 100 h 129"/>
                <a:gd name="T8" fmla="*/ 56 w 112"/>
                <a:gd name="T9" fmla="*/ 112 h 129"/>
                <a:gd name="T10" fmla="*/ 82 w 112"/>
                <a:gd name="T11" fmla="*/ 100 h 129"/>
                <a:gd name="T12" fmla="*/ 91 w 112"/>
                <a:gd name="T13" fmla="*/ 65 h 129"/>
                <a:gd name="T14" fmla="*/ 82 w 112"/>
                <a:gd name="T15" fmla="*/ 30 h 129"/>
                <a:gd name="T16" fmla="*/ 56 w 112"/>
                <a:gd name="T17" fmla="*/ 17 h 129"/>
                <a:gd name="T18" fmla="*/ 56 w 112"/>
                <a:gd name="T19" fmla="*/ 0 h 129"/>
                <a:gd name="T20" fmla="*/ 97 w 112"/>
                <a:gd name="T21" fmla="*/ 17 h 129"/>
                <a:gd name="T22" fmla="*/ 112 w 112"/>
                <a:gd name="T23" fmla="*/ 65 h 129"/>
                <a:gd name="T24" fmla="*/ 97 w 112"/>
                <a:gd name="T25" fmla="*/ 112 h 129"/>
                <a:gd name="T26" fmla="*/ 56 w 112"/>
                <a:gd name="T27" fmla="*/ 129 h 129"/>
                <a:gd name="T28" fmla="*/ 15 w 112"/>
                <a:gd name="T29" fmla="*/ 112 h 129"/>
                <a:gd name="T30" fmla="*/ 0 w 112"/>
                <a:gd name="T31" fmla="*/ 65 h 129"/>
                <a:gd name="T32" fmla="*/ 15 w 112"/>
                <a:gd name="T33" fmla="*/ 17 h 129"/>
                <a:gd name="T34" fmla="*/ 56 w 112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29">
                  <a:moveTo>
                    <a:pt x="56" y="17"/>
                  </a:moveTo>
                  <a:cubicBezTo>
                    <a:pt x="45" y="17"/>
                    <a:pt x="37" y="22"/>
                    <a:pt x="31" y="30"/>
                  </a:cubicBezTo>
                  <a:cubicBezTo>
                    <a:pt x="24" y="39"/>
                    <a:pt x="21" y="50"/>
                    <a:pt x="21" y="65"/>
                  </a:cubicBezTo>
                  <a:cubicBezTo>
                    <a:pt x="21" y="80"/>
                    <a:pt x="24" y="91"/>
                    <a:pt x="30" y="100"/>
                  </a:cubicBezTo>
                  <a:cubicBezTo>
                    <a:pt x="37" y="108"/>
                    <a:pt x="45" y="112"/>
                    <a:pt x="56" y="112"/>
                  </a:cubicBezTo>
                  <a:cubicBezTo>
                    <a:pt x="67" y="112"/>
                    <a:pt x="75" y="108"/>
                    <a:pt x="82" y="100"/>
                  </a:cubicBezTo>
                  <a:cubicBezTo>
                    <a:pt x="88" y="91"/>
                    <a:pt x="91" y="79"/>
                    <a:pt x="91" y="65"/>
                  </a:cubicBezTo>
                  <a:cubicBezTo>
                    <a:pt x="91" y="50"/>
                    <a:pt x="88" y="39"/>
                    <a:pt x="82" y="30"/>
                  </a:cubicBezTo>
                  <a:cubicBezTo>
                    <a:pt x="75" y="22"/>
                    <a:pt x="67" y="17"/>
                    <a:pt x="56" y="17"/>
                  </a:cubicBezTo>
                  <a:close/>
                  <a:moveTo>
                    <a:pt x="56" y="0"/>
                  </a:moveTo>
                  <a:cubicBezTo>
                    <a:pt x="74" y="0"/>
                    <a:pt x="87" y="6"/>
                    <a:pt x="97" y="17"/>
                  </a:cubicBezTo>
                  <a:cubicBezTo>
                    <a:pt x="107" y="29"/>
                    <a:pt x="112" y="45"/>
                    <a:pt x="112" y="65"/>
                  </a:cubicBezTo>
                  <a:cubicBezTo>
                    <a:pt x="112" y="85"/>
                    <a:pt x="107" y="101"/>
                    <a:pt x="97" y="112"/>
                  </a:cubicBezTo>
                  <a:cubicBezTo>
                    <a:pt x="87" y="124"/>
                    <a:pt x="74" y="129"/>
                    <a:pt x="56" y="129"/>
                  </a:cubicBezTo>
                  <a:cubicBezTo>
                    <a:pt x="39" y="129"/>
                    <a:pt x="25" y="124"/>
                    <a:pt x="15" y="112"/>
                  </a:cubicBezTo>
                  <a:cubicBezTo>
                    <a:pt x="5" y="101"/>
                    <a:pt x="0" y="85"/>
                    <a:pt x="0" y="65"/>
                  </a:cubicBezTo>
                  <a:cubicBezTo>
                    <a:pt x="0" y="45"/>
                    <a:pt x="5" y="29"/>
                    <a:pt x="15" y="17"/>
                  </a:cubicBezTo>
                  <a:cubicBezTo>
                    <a:pt x="25" y="6"/>
                    <a:pt x="39" y="0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4">
              <a:extLst>
                <a:ext uri="{FF2B5EF4-FFF2-40B4-BE49-F238E27FC236}">
                  <a16:creationId xmlns:a16="http://schemas.microsoft.com/office/drawing/2014/main" id="{52EA9B13-764C-4E6A-8010-A4FB342D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39" y="3786188"/>
              <a:ext cx="87313" cy="61913"/>
            </a:xfrm>
            <a:custGeom>
              <a:avLst/>
              <a:gdLst>
                <a:gd name="T0" fmla="*/ 96 w 178"/>
                <a:gd name="T1" fmla="*/ 27 h 126"/>
                <a:gd name="T2" fmla="*/ 114 w 178"/>
                <a:gd name="T3" fmla="*/ 7 h 126"/>
                <a:gd name="T4" fmla="*/ 138 w 178"/>
                <a:gd name="T5" fmla="*/ 0 h 126"/>
                <a:gd name="T6" fmla="*/ 168 w 178"/>
                <a:gd name="T7" fmla="*/ 14 h 126"/>
                <a:gd name="T8" fmla="*/ 178 w 178"/>
                <a:gd name="T9" fmla="*/ 52 h 126"/>
                <a:gd name="T10" fmla="*/ 178 w 178"/>
                <a:gd name="T11" fmla="*/ 126 h 126"/>
                <a:gd name="T12" fmla="*/ 158 w 178"/>
                <a:gd name="T13" fmla="*/ 126 h 126"/>
                <a:gd name="T14" fmla="*/ 158 w 178"/>
                <a:gd name="T15" fmla="*/ 53 h 126"/>
                <a:gd name="T16" fmla="*/ 152 w 178"/>
                <a:gd name="T17" fmla="*/ 26 h 126"/>
                <a:gd name="T18" fmla="*/ 133 w 178"/>
                <a:gd name="T19" fmla="*/ 18 h 126"/>
                <a:gd name="T20" fmla="*/ 108 w 178"/>
                <a:gd name="T21" fmla="*/ 28 h 126"/>
                <a:gd name="T22" fmla="*/ 99 w 178"/>
                <a:gd name="T23" fmla="*/ 57 h 126"/>
                <a:gd name="T24" fmla="*/ 99 w 178"/>
                <a:gd name="T25" fmla="*/ 126 h 126"/>
                <a:gd name="T26" fmla="*/ 79 w 178"/>
                <a:gd name="T27" fmla="*/ 126 h 126"/>
                <a:gd name="T28" fmla="*/ 79 w 178"/>
                <a:gd name="T29" fmla="*/ 53 h 126"/>
                <a:gd name="T30" fmla="*/ 73 w 178"/>
                <a:gd name="T31" fmla="*/ 26 h 126"/>
                <a:gd name="T32" fmla="*/ 53 w 178"/>
                <a:gd name="T33" fmla="*/ 18 h 126"/>
                <a:gd name="T34" fmla="*/ 29 w 178"/>
                <a:gd name="T35" fmla="*/ 28 h 126"/>
                <a:gd name="T36" fmla="*/ 20 w 178"/>
                <a:gd name="T37" fmla="*/ 57 h 126"/>
                <a:gd name="T38" fmla="*/ 20 w 178"/>
                <a:gd name="T39" fmla="*/ 126 h 126"/>
                <a:gd name="T40" fmla="*/ 0 w 178"/>
                <a:gd name="T41" fmla="*/ 126 h 126"/>
                <a:gd name="T42" fmla="*/ 0 w 178"/>
                <a:gd name="T43" fmla="*/ 3 h 126"/>
                <a:gd name="T44" fmla="*/ 20 w 178"/>
                <a:gd name="T45" fmla="*/ 3 h 126"/>
                <a:gd name="T46" fmla="*/ 20 w 178"/>
                <a:gd name="T47" fmla="*/ 22 h 126"/>
                <a:gd name="T48" fmla="*/ 36 w 178"/>
                <a:gd name="T49" fmla="*/ 6 h 126"/>
                <a:gd name="T50" fmla="*/ 59 w 178"/>
                <a:gd name="T51" fmla="*/ 0 h 126"/>
                <a:gd name="T52" fmla="*/ 82 w 178"/>
                <a:gd name="T53" fmla="*/ 7 h 126"/>
                <a:gd name="T54" fmla="*/ 96 w 178"/>
                <a:gd name="T55" fmla="*/ 2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8" h="126">
                  <a:moveTo>
                    <a:pt x="96" y="27"/>
                  </a:moveTo>
                  <a:cubicBezTo>
                    <a:pt x="101" y="18"/>
                    <a:pt x="107" y="11"/>
                    <a:pt x="114" y="7"/>
                  </a:cubicBezTo>
                  <a:cubicBezTo>
                    <a:pt x="121" y="2"/>
                    <a:pt x="129" y="0"/>
                    <a:pt x="138" y="0"/>
                  </a:cubicBezTo>
                  <a:cubicBezTo>
                    <a:pt x="151" y="0"/>
                    <a:pt x="161" y="5"/>
                    <a:pt x="168" y="14"/>
                  </a:cubicBezTo>
                  <a:cubicBezTo>
                    <a:pt x="175" y="23"/>
                    <a:pt x="178" y="35"/>
                    <a:pt x="178" y="52"/>
                  </a:cubicBezTo>
                  <a:lnTo>
                    <a:pt x="178" y="126"/>
                  </a:lnTo>
                  <a:lnTo>
                    <a:pt x="158" y="126"/>
                  </a:lnTo>
                  <a:lnTo>
                    <a:pt x="158" y="53"/>
                  </a:lnTo>
                  <a:cubicBezTo>
                    <a:pt x="158" y="41"/>
                    <a:pt x="156" y="32"/>
                    <a:pt x="152" y="26"/>
                  </a:cubicBezTo>
                  <a:cubicBezTo>
                    <a:pt x="148" y="21"/>
                    <a:pt x="141" y="18"/>
                    <a:pt x="133" y="18"/>
                  </a:cubicBezTo>
                  <a:cubicBezTo>
                    <a:pt x="122" y="18"/>
                    <a:pt x="114" y="21"/>
                    <a:pt x="108" y="28"/>
                  </a:cubicBezTo>
                  <a:cubicBezTo>
                    <a:pt x="102" y="35"/>
                    <a:pt x="99" y="45"/>
                    <a:pt x="99" y="57"/>
                  </a:cubicBezTo>
                  <a:lnTo>
                    <a:pt x="99" y="126"/>
                  </a:lnTo>
                  <a:lnTo>
                    <a:pt x="79" y="126"/>
                  </a:lnTo>
                  <a:lnTo>
                    <a:pt x="79" y="53"/>
                  </a:lnTo>
                  <a:cubicBezTo>
                    <a:pt x="79" y="41"/>
                    <a:pt x="77" y="32"/>
                    <a:pt x="73" y="26"/>
                  </a:cubicBezTo>
                  <a:cubicBezTo>
                    <a:pt x="69" y="21"/>
                    <a:pt x="62" y="18"/>
                    <a:pt x="53" y="18"/>
                  </a:cubicBezTo>
                  <a:cubicBezTo>
                    <a:pt x="43" y="18"/>
                    <a:pt x="35" y="21"/>
                    <a:pt x="29" y="28"/>
                  </a:cubicBezTo>
                  <a:cubicBezTo>
                    <a:pt x="23" y="35"/>
                    <a:pt x="20" y="45"/>
                    <a:pt x="20" y="57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5"/>
                    <a:pt x="30" y="9"/>
                    <a:pt x="36" y="6"/>
                  </a:cubicBezTo>
                  <a:cubicBezTo>
                    <a:pt x="43" y="2"/>
                    <a:pt x="50" y="0"/>
                    <a:pt x="59" y="0"/>
                  </a:cubicBezTo>
                  <a:cubicBezTo>
                    <a:pt x="68" y="0"/>
                    <a:pt x="76" y="2"/>
                    <a:pt x="82" y="7"/>
                  </a:cubicBezTo>
                  <a:cubicBezTo>
                    <a:pt x="88" y="12"/>
                    <a:pt x="93" y="18"/>
                    <a:pt x="96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5">
              <a:extLst>
                <a:ext uri="{FF2B5EF4-FFF2-40B4-BE49-F238E27FC236}">
                  <a16:creationId xmlns:a16="http://schemas.microsoft.com/office/drawing/2014/main" id="{F1CF403A-846C-4CA2-BF6E-BB084646C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989" y="3786188"/>
              <a:ext cx="53975" cy="85725"/>
            </a:xfrm>
            <a:custGeom>
              <a:avLst/>
              <a:gdLst>
                <a:gd name="T0" fmla="*/ 20 w 109"/>
                <a:gd name="T1" fmla="*/ 108 h 173"/>
                <a:gd name="T2" fmla="*/ 20 w 109"/>
                <a:gd name="T3" fmla="*/ 173 h 173"/>
                <a:gd name="T4" fmla="*/ 0 w 109"/>
                <a:gd name="T5" fmla="*/ 173 h 173"/>
                <a:gd name="T6" fmla="*/ 0 w 109"/>
                <a:gd name="T7" fmla="*/ 3 h 173"/>
                <a:gd name="T8" fmla="*/ 20 w 109"/>
                <a:gd name="T9" fmla="*/ 3 h 173"/>
                <a:gd name="T10" fmla="*/ 20 w 109"/>
                <a:gd name="T11" fmla="*/ 22 h 173"/>
                <a:gd name="T12" fmla="*/ 36 w 109"/>
                <a:gd name="T13" fmla="*/ 6 h 173"/>
                <a:gd name="T14" fmla="*/ 59 w 109"/>
                <a:gd name="T15" fmla="*/ 0 h 173"/>
                <a:gd name="T16" fmla="*/ 95 w 109"/>
                <a:gd name="T17" fmla="*/ 18 h 173"/>
                <a:gd name="T18" fmla="*/ 109 w 109"/>
                <a:gd name="T19" fmla="*/ 65 h 173"/>
                <a:gd name="T20" fmla="*/ 95 w 109"/>
                <a:gd name="T21" fmla="*/ 112 h 173"/>
                <a:gd name="T22" fmla="*/ 59 w 109"/>
                <a:gd name="T23" fmla="*/ 129 h 173"/>
                <a:gd name="T24" fmla="*/ 36 w 109"/>
                <a:gd name="T25" fmla="*/ 124 h 173"/>
                <a:gd name="T26" fmla="*/ 20 w 109"/>
                <a:gd name="T27" fmla="*/ 108 h 173"/>
                <a:gd name="T28" fmla="*/ 88 w 109"/>
                <a:gd name="T29" fmla="*/ 65 h 173"/>
                <a:gd name="T30" fmla="*/ 79 w 109"/>
                <a:gd name="T31" fmla="*/ 30 h 173"/>
                <a:gd name="T32" fmla="*/ 54 w 109"/>
                <a:gd name="T33" fmla="*/ 17 h 173"/>
                <a:gd name="T34" fmla="*/ 29 w 109"/>
                <a:gd name="T35" fmla="*/ 30 h 173"/>
                <a:gd name="T36" fmla="*/ 20 w 109"/>
                <a:gd name="T37" fmla="*/ 65 h 173"/>
                <a:gd name="T38" fmla="*/ 29 w 109"/>
                <a:gd name="T39" fmla="*/ 100 h 173"/>
                <a:gd name="T40" fmla="*/ 54 w 109"/>
                <a:gd name="T41" fmla="*/ 112 h 173"/>
                <a:gd name="T42" fmla="*/ 79 w 109"/>
                <a:gd name="T43" fmla="*/ 100 h 173"/>
                <a:gd name="T44" fmla="*/ 88 w 109"/>
                <a:gd name="T45" fmla="*/ 6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73">
                  <a:moveTo>
                    <a:pt x="20" y="108"/>
                  </a:moveTo>
                  <a:lnTo>
                    <a:pt x="20" y="173"/>
                  </a:lnTo>
                  <a:lnTo>
                    <a:pt x="0" y="173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4" y="15"/>
                    <a:pt x="29" y="9"/>
                    <a:pt x="36" y="6"/>
                  </a:cubicBezTo>
                  <a:cubicBezTo>
                    <a:pt x="42" y="2"/>
                    <a:pt x="50" y="0"/>
                    <a:pt x="59" y="0"/>
                  </a:cubicBezTo>
                  <a:cubicBezTo>
                    <a:pt x="74" y="0"/>
                    <a:pt x="86" y="6"/>
                    <a:pt x="95" y="18"/>
                  </a:cubicBezTo>
                  <a:cubicBezTo>
                    <a:pt x="104" y="30"/>
                    <a:pt x="109" y="45"/>
                    <a:pt x="109" y="65"/>
                  </a:cubicBezTo>
                  <a:cubicBezTo>
                    <a:pt x="109" y="84"/>
                    <a:pt x="104" y="100"/>
                    <a:pt x="95" y="112"/>
                  </a:cubicBezTo>
                  <a:cubicBezTo>
                    <a:pt x="86" y="123"/>
                    <a:pt x="74" y="129"/>
                    <a:pt x="59" y="129"/>
                  </a:cubicBezTo>
                  <a:cubicBezTo>
                    <a:pt x="50" y="129"/>
                    <a:pt x="42" y="128"/>
                    <a:pt x="36" y="124"/>
                  </a:cubicBezTo>
                  <a:cubicBezTo>
                    <a:pt x="29" y="121"/>
                    <a:pt x="24" y="115"/>
                    <a:pt x="20" y="108"/>
                  </a:cubicBezTo>
                  <a:close/>
                  <a:moveTo>
                    <a:pt x="88" y="65"/>
                  </a:moveTo>
                  <a:cubicBezTo>
                    <a:pt x="88" y="50"/>
                    <a:pt x="85" y="38"/>
                    <a:pt x="79" y="30"/>
                  </a:cubicBezTo>
                  <a:cubicBezTo>
                    <a:pt x="73" y="21"/>
                    <a:pt x="65" y="17"/>
                    <a:pt x="54" y="17"/>
                  </a:cubicBezTo>
                  <a:cubicBezTo>
                    <a:pt x="43" y="17"/>
                    <a:pt x="35" y="21"/>
                    <a:pt x="29" y="30"/>
                  </a:cubicBezTo>
                  <a:cubicBezTo>
                    <a:pt x="23" y="38"/>
                    <a:pt x="20" y="50"/>
                    <a:pt x="20" y="65"/>
                  </a:cubicBezTo>
                  <a:cubicBezTo>
                    <a:pt x="20" y="80"/>
                    <a:pt x="23" y="91"/>
                    <a:pt x="29" y="100"/>
                  </a:cubicBezTo>
                  <a:cubicBezTo>
                    <a:pt x="35" y="108"/>
                    <a:pt x="43" y="112"/>
                    <a:pt x="54" y="112"/>
                  </a:cubicBezTo>
                  <a:cubicBezTo>
                    <a:pt x="65" y="112"/>
                    <a:pt x="73" y="108"/>
                    <a:pt x="79" y="100"/>
                  </a:cubicBezTo>
                  <a:cubicBezTo>
                    <a:pt x="85" y="91"/>
                    <a:pt x="88" y="80"/>
                    <a:pt x="88" y="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6">
              <a:extLst>
                <a:ext uri="{FF2B5EF4-FFF2-40B4-BE49-F238E27FC236}">
                  <a16:creationId xmlns:a16="http://schemas.microsoft.com/office/drawing/2014/main" id="{16AAF624-18ED-440E-9817-E9ED7F347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9" y="3786188"/>
              <a:ext cx="50800" cy="63500"/>
            </a:xfrm>
            <a:custGeom>
              <a:avLst/>
              <a:gdLst>
                <a:gd name="T0" fmla="*/ 0 w 103"/>
                <a:gd name="T1" fmla="*/ 78 h 129"/>
                <a:gd name="T2" fmla="*/ 0 w 103"/>
                <a:gd name="T3" fmla="*/ 3 h 129"/>
                <a:gd name="T4" fmla="*/ 20 w 103"/>
                <a:gd name="T5" fmla="*/ 3 h 129"/>
                <a:gd name="T6" fmla="*/ 20 w 103"/>
                <a:gd name="T7" fmla="*/ 77 h 129"/>
                <a:gd name="T8" fmla="*/ 27 w 103"/>
                <a:gd name="T9" fmla="*/ 103 h 129"/>
                <a:gd name="T10" fmla="*/ 47 w 103"/>
                <a:gd name="T11" fmla="*/ 112 h 129"/>
                <a:gd name="T12" fmla="*/ 73 w 103"/>
                <a:gd name="T13" fmla="*/ 101 h 129"/>
                <a:gd name="T14" fmla="*/ 82 w 103"/>
                <a:gd name="T15" fmla="*/ 73 h 129"/>
                <a:gd name="T16" fmla="*/ 82 w 103"/>
                <a:gd name="T17" fmla="*/ 3 h 129"/>
                <a:gd name="T18" fmla="*/ 103 w 103"/>
                <a:gd name="T19" fmla="*/ 3 h 129"/>
                <a:gd name="T20" fmla="*/ 103 w 103"/>
                <a:gd name="T21" fmla="*/ 126 h 129"/>
                <a:gd name="T22" fmla="*/ 82 w 103"/>
                <a:gd name="T23" fmla="*/ 126 h 129"/>
                <a:gd name="T24" fmla="*/ 82 w 103"/>
                <a:gd name="T25" fmla="*/ 107 h 129"/>
                <a:gd name="T26" fmla="*/ 65 w 103"/>
                <a:gd name="T27" fmla="*/ 124 h 129"/>
                <a:gd name="T28" fmla="*/ 43 w 103"/>
                <a:gd name="T29" fmla="*/ 129 h 129"/>
                <a:gd name="T30" fmla="*/ 11 w 103"/>
                <a:gd name="T31" fmla="*/ 116 h 129"/>
                <a:gd name="T32" fmla="*/ 0 w 103"/>
                <a:gd name="T33" fmla="*/ 78 h 129"/>
                <a:gd name="T34" fmla="*/ 51 w 10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29">
                  <a:moveTo>
                    <a:pt x="0" y="78"/>
                  </a:moveTo>
                  <a:lnTo>
                    <a:pt x="0" y="3"/>
                  </a:lnTo>
                  <a:lnTo>
                    <a:pt x="20" y="3"/>
                  </a:lnTo>
                  <a:lnTo>
                    <a:pt x="20" y="77"/>
                  </a:lnTo>
                  <a:cubicBezTo>
                    <a:pt x="20" y="89"/>
                    <a:pt x="23" y="97"/>
                    <a:pt x="27" y="103"/>
                  </a:cubicBezTo>
                  <a:cubicBezTo>
                    <a:pt x="32" y="109"/>
                    <a:pt x="38" y="112"/>
                    <a:pt x="47" y="112"/>
                  </a:cubicBezTo>
                  <a:cubicBezTo>
                    <a:pt x="58" y="112"/>
                    <a:pt x="67" y="108"/>
                    <a:pt x="73" y="101"/>
                  </a:cubicBezTo>
                  <a:cubicBezTo>
                    <a:pt x="79" y="94"/>
                    <a:pt x="82" y="85"/>
                    <a:pt x="82" y="73"/>
                  </a:cubicBezTo>
                  <a:lnTo>
                    <a:pt x="82" y="3"/>
                  </a:lnTo>
                  <a:lnTo>
                    <a:pt x="103" y="3"/>
                  </a:lnTo>
                  <a:lnTo>
                    <a:pt x="103" y="126"/>
                  </a:lnTo>
                  <a:lnTo>
                    <a:pt x="82" y="126"/>
                  </a:lnTo>
                  <a:lnTo>
                    <a:pt x="82" y="107"/>
                  </a:lnTo>
                  <a:cubicBezTo>
                    <a:pt x="78" y="115"/>
                    <a:pt x="72" y="120"/>
                    <a:pt x="65" y="124"/>
                  </a:cubicBezTo>
                  <a:cubicBezTo>
                    <a:pt x="59" y="128"/>
                    <a:pt x="52" y="129"/>
                    <a:pt x="43" y="129"/>
                  </a:cubicBezTo>
                  <a:cubicBezTo>
                    <a:pt x="29" y="129"/>
                    <a:pt x="18" y="125"/>
                    <a:pt x="11" y="116"/>
                  </a:cubicBezTo>
                  <a:cubicBezTo>
                    <a:pt x="4" y="107"/>
                    <a:pt x="0" y="95"/>
                    <a:pt x="0" y="78"/>
                  </a:cubicBezTo>
                  <a:close/>
                  <a:moveTo>
                    <a:pt x="51" y="0"/>
                  </a:move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7">
              <a:extLst>
                <a:ext uri="{FF2B5EF4-FFF2-40B4-BE49-F238E27FC236}">
                  <a16:creationId xmlns:a16="http://schemas.microsoft.com/office/drawing/2014/main" id="{BB12E3AA-2F5B-4F67-A2ED-90448346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339" y="3770313"/>
              <a:ext cx="38100" cy="77788"/>
            </a:xfrm>
            <a:custGeom>
              <a:avLst/>
              <a:gdLst>
                <a:gd name="T0" fmla="*/ 35 w 76"/>
                <a:gd name="T1" fmla="*/ 0 h 158"/>
                <a:gd name="T2" fmla="*/ 35 w 76"/>
                <a:gd name="T3" fmla="*/ 35 h 158"/>
                <a:gd name="T4" fmla="*/ 76 w 76"/>
                <a:gd name="T5" fmla="*/ 35 h 158"/>
                <a:gd name="T6" fmla="*/ 76 w 76"/>
                <a:gd name="T7" fmla="*/ 51 h 158"/>
                <a:gd name="T8" fmla="*/ 35 w 76"/>
                <a:gd name="T9" fmla="*/ 51 h 158"/>
                <a:gd name="T10" fmla="*/ 35 w 76"/>
                <a:gd name="T11" fmla="*/ 118 h 158"/>
                <a:gd name="T12" fmla="*/ 39 w 76"/>
                <a:gd name="T13" fmla="*/ 137 h 158"/>
                <a:gd name="T14" fmla="*/ 56 w 76"/>
                <a:gd name="T15" fmla="*/ 141 h 158"/>
                <a:gd name="T16" fmla="*/ 76 w 76"/>
                <a:gd name="T17" fmla="*/ 141 h 158"/>
                <a:gd name="T18" fmla="*/ 76 w 76"/>
                <a:gd name="T19" fmla="*/ 158 h 158"/>
                <a:gd name="T20" fmla="*/ 56 w 76"/>
                <a:gd name="T21" fmla="*/ 158 h 158"/>
                <a:gd name="T22" fmla="*/ 23 w 76"/>
                <a:gd name="T23" fmla="*/ 150 h 158"/>
                <a:gd name="T24" fmla="*/ 15 w 76"/>
                <a:gd name="T25" fmla="*/ 118 h 158"/>
                <a:gd name="T26" fmla="*/ 15 w 76"/>
                <a:gd name="T27" fmla="*/ 51 h 158"/>
                <a:gd name="T28" fmla="*/ 0 w 76"/>
                <a:gd name="T29" fmla="*/ 51 h 158"/>
                <a:gd name="T30" fmla="*/ 0 w 76"/>
                <a:gd name="T31" fmla="*/ 35 h 158"/>
                <a:gd name="T32" fmla="*/ 15 w 76"/>
                <a:gd name="T33" fmla="*/ 35 h 158"/>
                <a:gd name="T34" fmla="*/ 15 w 76"/>
                <a:gd name="T35" fmla="*/ 0 h 158"/>
                <a:gd name="T36" fmla="*/ 35 w 7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" h="158">
                  <a:moveTo>
                    <a:pt x="35" y="0"/>
                  </a:moveTo>
                  <a:lnTo>
                    <a:pt x="35" y="35"/>
                  </a:lnTo>
                  <a:lnTo>
                    <a:pt x="76" y="35"/>
                  </a:lnTo>
                  <a:lnTo>
                    <a:pt x="76" y="51"/>
                  </a:lnTo>
                  <a:lnTo>
                    <a:pt x="35" y="51"/>
                  </a:lnTo>
                  <a:lnTo>
                    <a:pt x="35" y="118"/>
                  </a:lnTo>
                  <a:cubicBezTo>
                    <a:pt x="35" y="128"/>
                    <a:pt x="36" y="134"/>
                    <a:pt x="39" y="137"/>
                  </a:cubicBezTo>
                  <a:cubicBezTo>
                    <a:pt x="42" y="140"/>
                    <a:pt x="47" y="141"/>
                    <a:pt x="56" y="141"/>
                  </a:cubicBezTo>
                  <a:lnTo>
                    <a:pt x="76" y="141"/>
                  </a:lnTo>
                  <a:lnTo>
                    <a:pt x="76" y="158"/>
                  </a:lnTo>
                  <a:lnTo>
                    <a:pt x="56" y="158"/>
                  </a:lnTo>
                  <a:cubicBezTo>
                    <a:pt x="40" y="158"/>
                    <a:pt x="29" y="155"/>
                    <a:pt x="23" y="150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6811ABE0-F3EE-4FAF-8291-96A4D7E7B2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5376" y="3786188"/>
              <a:ext cx="55563" cy="63500"/>
            </a:xfrm>
            <a:custGeom>
              <a:avLst/>
              <a:gdLst>
                <a:gd name="T0" fmla="*/ 113 w 113"/>
                <a:gd name="T1" fmla="*/ 60 h 129"/>
                <a:gd name="T2" fmla="*/ 113 w 113"/>
                <a:gd name="T3" fmla="*/ 70 h 129"/>
                <a:gd name="T4" fmla="*/ 21 w 113"/>
                <a:gd name="T5" fmla="*/ 70 h 129"/>
                <a:gd name="T6" fmla="*/ 33 w 113"/>
                <a:gd name="T7" fmla="*/ 101 h 129"/>
                <a:gd name="T8" fmla="*/ 64 w 113"/>
                <a:gd name="T9" fmla="*/ 112 h 129"/>
                <a:gd name="T10" fmla="*/ 87 w 113"/>
                <a:gd name="T11" fmla="*/ 109 h 129"/>
                <a:gd name="T12" fmla="*/ 108 w 113"/>
                <a:gd name="T13" fmla="*/ 101 h 129"/>
                <a:gd name="T14" fmla="*/ 108 w 113"/>
                <a:gd name="T15" fmla="*/ 120 h 129"/>
                <a:gd name="T16" fmla="*/ 86 w 113"/>
                <a:gd name="T17" fmla="*/ 127 h 129"/>
                <a:gd name="T18" fmla="*/ 63 w 113"/>
                <a:gd name="T19" fmla="*/ 129 h 129"/>
                <a:gd name="T20" fmla="*/ 17 w 113"/>
                <a:gd name="T21" fmla="*/ 112 h 129"/>
                <a:gd name="T22" fmla="*/ 0 w 113"/>
                <a:gd name="T23" fmla="*/ 66 h 129"/>
                <a:gd name="T24" fmla="*/ 16 w 113"/>
                <a:gd name="T25" fmla="*/ 18 h 129"/>
                <a:gd name="T26" fmla="*/ 60 w 113"/>
                <a:gd name="T27" fmla="*/ 0 h 129"/>
                <a:gd name="T28" fmla="*/ 99 w 113"/>
                <a:gd name="T29" fmla="*/ 16 h 129"/>
                <a:gd name="T30" fmla="*/ 113 w 113"/>
                <a:gd name="T31" fmla="*/ 60 h 129"/>
                <a:gd name="T32" fmla="*/ 93 w 113"/>
                <a:gd name="T33" fmla="*/ 54 h 129"/>
                <a:gd name="T34" fmla="*/ 84 w 113"/>
                <a:gd name="T35" fmla="*/ 27 h 129"/>
                <a:gd name="T36" fmla="*/ 60 w 113"/>
                <a:gd name="T37" fmla="*/ 17 h 129"/>
                <a:gd name="T38" fmla="*/ 33 w 113"/>
                <a:gd name="T39" fmla="*/ 27 h 129"/>
                <a:gd name="T40" fmla="*/ 21 w 113"/>
                <a:gd name="T41" fmla="*/ 54 h 129"/>
                <a:gd name="T42" fmla="*/ 93 w 113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" h="129">
                  <a:moveTo>
                    <a:pt x="113" y="60"/>
                  </a:moveTo>
                  <a:lnTo>
                    <a:pt x="113" y="70"/>
                  </a:lnTo>
                  <a:lnTo>
                    <a:pt x="21" y="70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9"/>
                    <a:pt x="51" y="112"/>
                    <a:pt x="64" y="112"/>
                  </a:cubicBezTo>
                  <a:cubicBezTo>
                    <a:pt x="72" y="112"/>
                    <a:pt x="80" y="111"/>
                    <a:pt x="87" y="109"/>
                  </a:cubicBezTo>
                  <a:cubicBezTo>
                    <a:pt x="94" y="108"/>
                    <a:pt x="101" y="105"/>
                    <a:pt x="108" y="101"/>
                  </a:cubicBezTo>
                  <a:lnTo>
                    <a:pt x="108" y="120"/>
                  </a:lnTo>
                  <a:cubicBezTo>
                    <a:pt x="101" y="123"/>
                    <a:pt x="94" y="125"/>
                    <a:pt x="86" y="127"/>
                  </a:cubicBezTo>
                  <a:cubicBezTo>
                    <a:pt x="79" y="129"/>
                    <a:pt x="71" y="129"/>
                    <a:pt x="63" y="129"/>
                  </a:cubicBezTo>
                  <a:cubicBezTo>
                    <a:pt x="44" y="129"/>
                    <a:pt x="28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1" y="0"/>
                    <a:pt x="60" y="0"/>
                  </a:cubicBezTo>
                  <a:cubicBezTo>
                    <a:pt x="76" y="0"/>
                    <a:pt x="89" y="6"/>
                    <a:pt x="99" y="16"/>
                  </a:cubicBezTo>
                  <a:cubicBezTo>
                    <a:pt x="108" y="27"/>
                    <a:pt x="113" y="41"/>
                    <a:pt x="113" y="60"/>
                  </a:cubicBezTo>
                  <a:close/>
                  <a:moveTo>
                    <a:pt x="93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1"/>
                    <a:pt x="33" y="27"/>
                  </a:cubicBezTo>
                  <a:cubicBezTo>
                    <a:pt x="26" y="33"/>
                    <a:pt x="22" y="42"/>
                    <a:pt x="21" y="54"/>
                  </a:cubicBez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9">
              <a:extLst>
                <a:ext uri="{FF2B5EF4-FFF2-40B4-BE49-F238E27FC236}">
                  <a16:creationId xmlns:a16="http://schemas.microsoft.com/office/drawing/2014/main" id="{43F94E53-0708-4A01-8347-B1B6A12EC7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9989" y="3790950"/>
              <a:ext cx="11113" cy="57150"/>
            </a:xfrm>
            <a:custGeom>
              <a:avLst/>
              <a:gdLst>
                <a:gd name="T0" fmla="*/ 0 w 23"/>
                <a:gd name="T1" fmla="*/ 88 h 116"/>
                <a:gd name="T2" fmla="*/ 23 w 23"/>
                <a:gd name="T3" fmla="*/ 88 h 116"/>
                <a:gd name="T4" fmla="*/ 23 w 23"/>
                <a:gd name="T5" fmla="*/ 116 h 116"/>
                <a:gd name="T6" fmla="*/ 0 w 23"/>
                <a:gd name="T7" fmla="*/ 116 h 116"/>
                <a:gd name="T8" fmla="*/ 0 w 23"/>
                <a:gd name="T9" fmla="*/ 88 h 116"/>
                <a:gd name="T10" fmla="*/ 0 w 23"/>
                <a:gd name="T11" fmla="*/ 0 h 116"/>
                <a:gd name="T12" fmla="*/ 23 w 23"/>
                <a:gd name="T13" fmla="*/ 0 h 116"/>
                <a:gd name="T14" fmla="*/ 23 w 23"/>
                <a:gd name="T15" fmla="*/ 28 h 116"/>
                <a:gd name="T16" fmla="*/ 0 w 23"/>
                <a:gd name="T17" fmla="*/ 28 h 116"/>
                <a:gd name="T18" fmla="*/ 0 w 23"/>
                <a:gd name="T1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16">
                  <a:moveTo>
                    <a:pt x="0" y="88"/>
                  </a:moveTo>
                  <a:lnTo>
                    <a:pt x="23" y="88"/>
                  </a:lnTo>
                  <a:lnTo>
                    <a:pt x="23" y="116"/>
                  </a:lnTo>
                  <a:lnTo>
                    <a:pt x="0" y="116"/>
                  </a:lnTo>
                  <a:lnTo>
                    <a:pt x="0" y="88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0">
              <a:extLst>
                <a:ext uri="{FF2B5EF4-FFF2-40B4-BE49-F238E27FC236}">
                  <a16:creationId xmlns:a16="http://schemas.microsoft.com/office/drawing/2014/main" id="{1E04B2FA-1BEF-4E0D-906E-265EEE938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9" y="3787775"/>
              <a:ext cx="58738" cy="84138"/>
            </a:xfrm>
            <a:custGeom>
              <a:avLst/>
              <a:gdLst>
                <a:gd name="T0" fmla="*/ 65 w 119"/>
                <a:gd name="T1" fmla="*/ 135 h 170"/>
                <a:gd name="T2" fmla="*/ 49 w 119"/>
                <a:gd name="T3" fmla="*/ 163 h 170"/>
                <a:gd name="T4" fmla="*/ 27 w 119"/>
                <a:gd name="T5" fmla="*/ 170 h 170"/>
                <a:gd name="T6" fmla="*/ 11 w 119"/>
                <a:gd name="T7" fmla="*/ 170 h 170"/>
                <a:gd name="T8" fmla="*/ 11 w 119"/>
                <a:gd name="T9" fmla="*/ 153 h 170"/>
                <a:gd name="T10" fmla="*/ 23 w 119"/>
                <a:gd name="T11" fmla="*/ 153 h 170"/>
                <a:gd name="T12" fmla="*/ 36 w 119"/>
                <a:gd name="T13" fmla="*/ 149 h 170"/>
                <a:gd name="T14" fmla="*/ 46 w 119"/>
                <a:gd name="T15" fmla="*/ 130 h 170"/>
                <a:gd name="T16" fmla="*/ 50 w 119"/>
                <a:gd name="T17" fmla="*/ 121 h 170"/>
                <a:gd name="T18" fmla="*/ 0 w 119"/>
                <a:gd name="T19" fmla="*/ 0 h 170"/>
                <a:gd name="T20" fmla="*/ 21 w 119"/>
                <a:gd name="T21" fmla="*/ 0 h 170"/>
                <a:gd name="T22" fmla="*/ 60 w 119"/>
                <a:gd name="T23" fmla="*/ 96 h 170"/>
                <a:gd name="T24" fmla="*/ 98 w 119"/>
                <a:gd name="T25" fmla="*/ 0 h 170"/>
                <a:gd name="T26" fmla="*/ 119 w 119"/>
                <a:gd name="T27" fmla="*/ 0 h 170"/>
                <a:gd name="T28" fmla="*/ 65 w 119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170">
                  <a:moveTo>
                    <a:pt x="65" y="135"/>
                  </a:moveTo>
                  <a:cubicBezTo>
                    <a:pt x="60" y="149"/>
                    <a:pt x="54" y="159"/>
                    <a:pt x="49" y="163"/>
                  </a:cubicBezTo>
                  <a:cubicBezTo>
                    <a:pt x="43" y="168"/>
                    <a:pt x="36" y="170"/>
                    <a:pt x="27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8" y="153"/>
                    <a:pt x="33" y="152"/>
                    <a:pt x="36" y="149"/>
                  </a:cubicBezTo>
                  <a:cubicBezTo>
                    <a:pt x="39" y="147"/>
                    <a:pt x="42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0" y="96"/>
                  </a:lnTo>
                  <a:lnTo>
                    <a:pt x="98" y="0"/>
                  </a:lnTo>
                  <a:lnTo>
                    <a:pt x="119" y="0"/>
                  </a:lnTo>
                  <a:lnTo>
                    <a:pt x="65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1">
              <a:extLst>
                <a:ext uri="{FF2B5EF4-FFF2-40B4-BE49-F238E27FC236}">
                  <a16:creationId xmlns:a16="http://schemas.microsoft.com/office/drawing/2014/main" id="{290305CC-56EB-48E3-93F4-97A7336E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339" y="3817938"/>
              <a:ext cx="31750" cy="52388"/>
            </a:xfrm>
            <a:custGeom>
              <a:avLst/>
              <a:gdLst>
                <a:gd name="T0" fmla="*/ 2 w 63"/>
                <a:gd name="T1" fmla="*/ 94 h 106"/>
                <a:gd name="T2" fmla="*/ 25 w 63"/>
                <a:gd name="T3" fmla="*/ 94 h 106"/>
                <a:gd name="T4" fmla="*/ 25 w 63"/>
                <a:gd name="T5" fmla="*/ 13 h 106"/>
                <a:gd name="T6" fmla="*/ 0 w 63"/>
                <a:gd name="T7" fmla="*/ 18 h 106"/>
                <a:gd name="T8" fmla="*/ 0 w 63"/>
                <a:gd name="T9" fmla="*/ 5 h 106"/>
                <a:gd name="T10" fmla="*/ 25 w 63"/>
                <a:gd name="T11" fmla="*/ 0 h 106"/>
                <a:gd name="T12" fmla="*/ 39 w 63"/>
                <a:gd name="T13" fmla="*/ 0 h 106"/>
                <a:gd name="T14" fmla="*/ 39 w 63"/>
                <a:gd name="T15" fmla="*/ 94 h 106"/>
                <a:gd name="T16" fmla="*/ 63 w 63"/>
                <a:gd name="T17" fmla="*/ 94 h 106"/>
                <a:gd name="T18" fmla="*/ 63 w 63"/>
                <a:gd name="T19" fmla="*/ 106 h 106"/>
                <a:gd name="T20" fmla="*/ 2 w 63"/>
                <a:gd name="T21" fmla="*/ 106 h 106"/>
                <a:gd name="T22" fmla="*/ 2 w 63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6">
                  <a:moveTo>
                    <a:pt x="2" y="94"/>
                  </a:moveTo>
                  <a:lnTo>
                    <a:pt x="25" y="94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9" y="94"/>
                  </a:lnTo>
                  <a:lnTo>
                    <a:pt x="63" y="94"/>
                  </a:lnTo>
                  <a:lnTo>
                    <a:pt x="63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2">
              <a:extLst>
                <a:ext uri="{FF2B5EF4-FFF2-40B4-BE49-F238E27FC236}">
                  <a16:creationId xmlns:a16="http://schemas.microsoft.com/office/drawing/2014/main" id="{6EBBA606-F637-439E-A60F-D73563C47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064" y="3778250"/>
              <a:ext cx="68263" cy="69850"/>
            </a:xfrm>
            <a:custGeom>
              <a:avLst/>
              <a:gdLst>
                <a:gd name="T0" fmla="*/ 79 w 140"/>
                <a:gd name="T1" fmla="*/ 0 h 141"/>
                <a:gd name="T2" fmla="*/ 79 w 140"/>
                <a:gd name="T3" fmla="*/ 61 h 141"/>
                <a:gd name="T4" fmla="*/ 140 w 140"/>
                <a:gd name="T5" fmla="*/ 61 h 141"/>
                <a:gd name="T6" fmla="*/ 140 w 140"/>
                <a:gd name="T7" fmla="*/ 80 h 141"/>
                <a:gd name="T8" fmla="*/ 79 w 140"/>
                <a:gd name="T9" fmla="*/ 80 h 141"/>
                <a:gd name="T10" fmla="*/ 79 w 140"/>
                <a:gd name="T11" fmla="*/ 141 h 141"/>
                <a:gd name="T12" fmla="*/ 61 w 140"/>
                <a:gd name="T13" fmla="*/ 141 h 141"/>
                <a:gd name="T14" fmla="*/ 61 w 140"/>
                <a:gd name="T15" fmla="*/ 80 h 141"/>
                <a:gd name="T16" fmla="*/ 0 w 140"/>
                <a:gd name="T17" fmla="*/ 80 h 141"/>
                <a:gd name="T18" fmla="*/ 0 w 140"/>
                <a:gd name="T19" fmla="*/ 61 h 141"/>
                <a:gd name="T20" fmla="*/ 61 w 140"/>
                <a:gd name="T21" fmla="*/ 61 h 141"/>
                <a:gd name="T22" fmla="*/ 61 w 140"/>
                <a:gd name="T23" fmla="*/ 0 h 141"/>
                <a:gd name="T24" fmla="*/ 79 w 140"/>
                <a:gd name="T2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41">
                  <a:moveTo>
                    <a:pt x="79" y="0"/>
                  </a:moveTo>
                  <a:lnTo>
                    <a:pt x="79" y="61"/>
                  </a:lnTo>
                  <a:lnTo>
                    <a:pt x="140" y="61"/>
                  </a:lnTo>
                  <a:lnTo>
                    <a:pt x="140" y="80"/>
                  </a:lnTo>
                  <a:lnTo>
                    <a:pt x="79" y="80"/>
                  </a:lnTo>
                  <a:lnTo>
                    <a:pt x="79" y="141"/>
                  </a:lnTo>
                  <a:lnTo>
                    <a:pt x="61" y="141"/>
                  </a:lnTo>
                  <a:lnTo>
                    <a:pt x="61" y="80"/>
                  </a:lnTo>
                  <a:lnTo>
                    <a:pt x="0" y="80"/>
                  </a:ln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3">
              <a:extLst>
                <a:ext uri="{FF2B5EF4-FFF2-40B4-BE49-F238E27FC236}">
                  <a16:creationId xmlns:a16="http://schemas.microsoft.com/office/drawing/2014/main" id="{656CE066-53FD-478F-9B9C-8C13824E54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61139" y="3797300"/>
              <a:ext cx="69850" cy="31750"/>
            </a:xfrm>
            <a:custGeom>
              <a:avLst/>
              <a:gdLst>
                <a:gd name="T0" fmla="*/ 0 w 140"/>
                <a:gd name="T1" fmla="*/ 0 h 64"/>
                <a:gd name="T2" fmla="*/ 140 w 140"/>
                <a:gd name="T3" fmla="*/ 0 h 64"/>
                <a:gd name="T4" fmla="*/ 140 w 140"/>
                <a:gd name="T5" fmla="*/ 19 h 64"/>
                <a:gd name="T6" fmla="*/ 0 w 140"/>
                <a:gd name="T7" fmla="*/ 19 h 64"/>
                <a:gd name="T8" fmla="*/ 0 w 140"/>
                <a:gd name="T9" fmla="*/ 0 h 64"/>
                <a:gd name="T10" fmla="*/ 0 w 140"/>
                <a:gd name="T11" fmla="*/ 45 h 64"/>
                <a:gd name="T12" fmla="*/ 140 w 140"/>
                <a:gd name="T13" fmla="*/ 45 h 64"/>
                <a:gd name="T14" fmla="*/ 140 w 140"/>
                <a:gd name="T15" fmla="*/ 64 h 64"/>
                <a:gd name="T16" fmla="*/ 0 w 140"/>
                <a:gd name="T17" fmla="*/ 64 h 64"/>
                <a:gd name="T18" fmla="*/ 0 w 140"/>
                <a:gd name="T19" fmla="*/ 4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64">
                  <a:moveTo>
                    <a:pt x="0" y="0"/>
                  </a:moveTo>
                  <a:lnTo>
                    <a:pt x="140" y="0"/>
                  </a:lnTo>
                  <a:lnTo>
                    <a:pt x="140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0" y="45"/>
                  </a:moveTo>
                  <a:lnTo>
                    <a:pt x="140" y="45"/>
                  </a:lnTo>
                  <a:lnTo>
                    <a:pt x="140" y="64"/>
                  </a:lnTo>
                  <a:lnTo>
                    <a:pt x="0" y="6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4">
              <a:extLst>
                <a:ext uri="{FF2B5EF4-FFF2-40B4-BE49-F238E27FC236}">
                  <a16:creationId xmlns:a16="http://schemas.microsoft.com/office/drawing/2014/main" id="{AB2B17FA-4A57-408B-BBEA-94D08FC05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9" y="3787775"/>
              <a:ext cx="80963" cy="60325"/>
            </a:xfrm>
            <a:custGeom>
              <a:avLst/>
              <a:gdLst>
                <a:gd name="T0" fmla="*/ 0 w 164"/>
                <a:gd name="T1" fmla="*/ 0 h 123"/>
                <a:gd name="T2" fmla="*/ 20 w 164"/>
                <a:gd name="T3" fmla="*/ 0 h 123"/>
                <a:gd name="T4" fmla="*/ 46 w 164"/>
                <a:gd name="T5" fmla="*/ 96 h 123"/>
                <a:gd name="T6" fmla="*/ 71 w 164"/>
                <a:gd name="T7" fmla="*/ 0 h 123"/>
                <a:gd name="T8" fmla="*/ 94 w 164"/>
                <a:gd name="T9" fmla="*/ 0 h 123"/>
                <a:gd name="T10" fmla="*/ 119 w 164"/>
                <a:gd name="T11" fmla="*/ 96 h 123"/>
                <a:gd name="T12" fmla="*/ 144 w 164"/>
                <a:gd name="T13" fmla="*/ 0 h 123"/>
                <a:gd name="T14" fmla="*/ 164 w 164"/>
                <a:gd name="T15" fmla="*/ 0 h 123"/>
                <a:gd name="T16" fmla="*/ 132 w 164"/>
                <a:gd name="T17" fmla="*/ 123 h 123"/>
                <a:gd name="T18" fmla="*/ 109 w 164"/>
                <a:gd name="T19" fmla="*/ 123 h 123"/>
                <a:gd name="T20" fmla="*/ 82 w 164"/>
                <a:gd name="T21" fmla="*/ 22 h 123"/>
                <a:gd name="T22" fmla="*/ 56 w 164"/>
                <a:gd name="T23" fmla="*/ 123 h 123"/>
                <a:gd name="T24" fmla="*/ 32 w 164"/>
                <a:gd name="T25" fmla="*/ 123 h 123"/>
                <a:gd name="T26" fmla="*/ 0 w 164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4" y="0"/>
                  </a:lnTo>
                  <a:lnTo>
                    <a:pt x="164" y="0"/>
                  </a:lnTo>
                  <a:lnTo>
                    <a:pt x="132" y="123"/>
                  </a:lnTo>
                  <a:lnTo>
                    <a:pt x="109" y="123"/>
                  </a:lnTo>
                  <a:lnTo>
                    <a:pt x="82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5">
              <a:extLst>
                <a:ext uri="{FF2B5EF4-FFF2-40B4-BE49-F238E27FC236}">
                  <a16:creationId xmlns:a16="http://schemas.microsoft.com/office/drawing/2014/main" id="{3732CCBD-A317-4F24-96EA-D04DD7E6D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4" y="3816350"/>
              <a:ext cx="34925" cy="55563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8 w 70"/>
                <a:gd name="T9" fmla="*/ 110 h 110"/>
                <a:gd name="T10" fmla="*/ 14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6 h 110"/>
                <a:gd name="T18" fmla="*/ 28 w 70"/>
                <a:gd name="T19" fmla="*/ 98 h 110"/>
                <a:gd name="T20" fmla="*/ 48 w 70"/>
                <a:gd name="T21" fmla="*/ 93 h 110"/>
                <a:gd name="T22" fmla="*/ 55 w 70"/>
                <a:gd name="T23" fmla="*/ 77 h 110"/>
                <a:gd name="T24" fmla="*/ 49 w 70"/>
                <a:gd name="T25" fmla="*/ 63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7 w 70"/>
                <a:gd name="T35" fmla="*/ 41 h 110"/>
                <a:gd name="T36" fmla="*/ 53 w 70"/>
                <a:gd name="T37" fmla="*/ 29 h 110"/>
                <a:gd name="T38" fmla="*/ 47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8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7 w 70"/>
                <a:gd name="T55" fmla="*/ 27 h 110"/>
                <a:gd name="T56" fmla="*/ 62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0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7"/>
                    <a:pt x="41" y="110"/>
                    <a:pt x="28" y="110"/>
                  </a:cubicBezTo>
                  <a:cubicBezTo>
                    <a:pt x="24" y="110"/>
                    <a:pt x="19" y="110"/>
                    <a:pt x="14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3"/>
                    <a:pt x="8" y="95"/>
                    <a:pt x="13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8" y="93"/>
                  </a:cubicBezTo>
                  <a:cubicBezTo>
                    <a:pt x="53" y="89"/>
                    <a:pt x="55" y="84"/>
                    <a:pt x="55" y="77"/>
                  </a:cubicBezTo>
                  <a:cubicBezTo>
                    <a:pt x="55" y="71"/>
                    <a:pt x="53" y="66"/>
                    <a:pt x="49" y="63"/>
                  </a:cubicBezTo>
                  <a:cubicBezTo>
                    <a:pt x="44" y="59"/>
                    <a:pt x="38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8" y="45"/>
                    <a:pt x="44" y="44"/>
                    <a:pt x="47" y="41"/>
                  </a:cubicBezTo>
                  <a:cubicBezTo>
                    <a:pt x="51" y="38"/>
                    <a:pt x="53" y="34"/>
                    <a:pt x="53" y="29"/>
                  </a:cubicBezTo>
                  <a:cubicBezTo>
                    <a:pt x="53" y="23"/>
                    <a:pt x="51" y="19"/>
                    <a:pt x="47" y="16"/>
                  </a:cubicBezTo>
                  <a:cubicBezTo>
                    <a:pt x="43" y="13"/>
                    <a:pt x="38" y="12"/>
                    <a:pt x="31" y="12"/>
                  </a:cubicBezTo>
                  <a:cubicBezTo>
                    <a:pt x="27" y="12"/>
                    <a:pt x="22" y="12"/>
                    <a:pt x="18" y="13"/>
                  </a:cubicBezTo>
                  <a:cubicBezTo>
                    <a:pt x="13" y="14"/>
                    <a:pt x="9" y="15"/>
                    <a:pt x="3" y="17"/>
                  </a:cubicBezTo>
                  <a:lnTo>
                    <a:pt x="3" y="4"/>
                  </a:lnTo>
                  <a:cubicBezTo>
                    <a:pt x="9" y="3"/>
                    <a:pt x="14" y="2"/>
                    <a:pt x="18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1" y="2"/>
                    <a:pt x="58" y="7"/>
                  </a:cubicBezTo>
                  <a:cubicBezTo>
                    <a:pt x="64" y="12"/>
                    <a:pt x="67" y="19"/>
                    <a:pt x="67" y="27"/>
                  </a:cubicBezTo>
                  <a:cubicBezTo>
                    <a:pt x="67" y="33"/>
                    <a:pt x="66" y="38"/>
                    <a:pt x="62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6">
              <a:extLst>
                <a:ext uri="{FF2B5EF4-FFF2-40B4-BE49-F238E27FC236}">
                  <a16:creationId xmlns:a16="http://schemas.microsoft.com/office/drawing/2014/main" id="{7D3A3CA5-C676-4DCF-AA5A-4F402577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3765550"/>
              <a:ext cx="49213" cy="50800"/>
            </a:xfrm>
            <a:custGeom>
              <a:avLst/>
              <a:gdLst>
                <a:gd name="T0" fmla="*/ 98 w 98"/>
                <a:gd name="T1" fmla="*/ 30 h 103"/>
                <a:gd name="T2" fmla="*/ 59 w 98"/>
                <a:gd name="T3" fmla="*/ 52 h 103"/>
                <a:gd name="T4" fmla="*/ 98 w 98"/>
                <a:gd name="T5" fmla="*/ 73 h 103"/>
                <a:gd name="T6" fmla="*/ 92 w 98"/>
                <a:gd name="T7" fmla="*/ 84 h 103"/>
                <a:gd name="T8" fmla="*/ 55 w 98"/>
                <a:gd name="T9" fmla="*/ 61 h 103"/>
                <a:gd name="T10" fmla="*/ 55 w 98"/>
                <a:gd name="T11" fmla="*/ 103 h 103"/>
                <a:gd name="T12" fmla="*/ 43 w 98"/>
                <a:gd name="T13" fmla="*/ 103 h 103"/>
                <a:gd name="T14" fmla="*/ 43 w 98"/>
                <a:gd name="T15" fmla="*/ 61 h 103"/>
                <a:gd name="T16" fmla="*/ 6 w 98"/>
                <a:gd name="T17" fmla="*/ 84 h 103"/>
                <a:gd name="T18" fmla="*/ 0 w 98"/>
                <a:gd name="T19" fmla="*/ 73 h 103"/>
                <a:gd name="T20" fmla="*/ 39 w 98"/>
                <a:gd name="T21" fmla="*/ 52 h 103"/>
                <a:gd name="T22" fmla="*/ 0 w 98"/>
                <a:gd name="T23" fmla="*/ 30 h 103"/>
                <a:gd name="T24" fmla="*/ 6 w 98"/>
                <a:gd name="T25" fmla="*/ 19 h 103"/>
                <a:gd name="T26" fmla="*/ 43 w 98"/>
                <a:gd name="T27" fmla="*/ 42 h 103"/>
                <a:gd name="T28" fmla="*/ 43 w 98"/>
                <a:gd name="T29" fmla="*/ 0 h 103"/>
                <a:gd name="T30" fmla="*/ 55 w 98"/>
                <a:gd name="T31" fmla="*/ 0 h 103"/>
                <a:gd name="T32" fmla="*/ 55 w 98"/>
                <a:gd name="T33" fmla="*/ 42 h 103"/>
                <a:gd name="T34" fmla="*/ 92 w 98"/>
                <a:gd name="T35" fmla="*/ 19 h 103"/>
                <a:gd name="T36" fmla="*/ 98 w 98"/>
                <a:gd name="T37" fmla="*/ 3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8" h="103">
                  <a:moveTo>
                    <a:pt x="98" y="30"/>
                  </a:moveTo>
                  <a:lnTo>
                    <a:pt x="59" y="52"/>
                  </a:lnTo>
                  <a:lnTo>
                    <a:pt x="98" y="73"/>
                  </a:lnTo>
                  <a:lnTo>
                    <a:pt x="92" y="84"/>
                  </a:lnTo>
                  <a:lnTo>
                    <a:pt x="55" y="61"/>
                  </a:lnTo>
                  <a:lnTo>
                    <a:pt x="55" y="103"/>
                  </a:lnTo>
                  <a:lnTo>
                    <a:pt x="43" y="103"/>
                  </a:lnTo>
                  <a:lnTo>
                    <a:pt x="43" y="61"/>
                  </a:lnTo>
                  <a:lnTo>
                    <a:pt x="6" y="84"/>
                  </a:lnTo>
                  <a:lnTo>
                    <a:pt x="0" y="73"/>
                  </a:lnTo>
                  <a:lnTo>
                    <a:pt x="39" y="52"/>
                  </a:lnTo>
                  <a:lnTo>
                    <a:pt x="0" y="30"/>
                  </a:lnTo>
                  <a:lnTo>
                    <a:pt x="6" y="19"/>
                  </a:lnTo>
                  <a:lnTo>
                    <a:pt x="43" y="42"/>
                  </a:lnTo>
                  <a:lnTo>
                    <a:pt x="43" y="0"/>
                  </a:lnTo>
                  <a:lnTo>
                    <a:pt x="55" y="0"/>
                  </a:lnTo>
                  <a:lnTo>
                    <a:pt x="55" y="42"/>
                  </a:lnTo>
                  <a:lnTo>
                    <a:pt x="92" y="19"/>
                  </a:lnTo>
                  <a:lnTo>
                    <a:pt x="9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7">
              <a:extLst>
                <a:ext uri="{FF2B5EF4-FFF2-40B4-BE49-F238E27FC236}">
                  <a16:creationId xmlns:a16="http://schemas.microsoft.com/office/drawing/2014/main" id="{649822B5-B764-4EE2-B5F8-37EB456B3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289" y="3787775"/>
              <a:ext cx="58738" cy="60325"/>
            </a:xfrm>
            <a:custGeom>
              <a:avLst/>
              <a:gdLst>
                <a:gd name="T0" fmla="*/ 116 w 118"/>
                <a:gd name="T1" fmla="*/ 0 h 123"/>
                <a:gd name="T2" fmla="*/ 72 w 118"/>
                <a:gd name="T3" fmla="*/ 60 h 123"/>
                <a:gd name="T4" fmla="*/ 118 w 118"/>
                <a:gd name="T5" fmla="*/ 123 h 123"/>
                <a:gd name="T6" fmla="*/ 94 w 118"/>
                <a:gd name="T7" fmla="*/ 123 h 123"/>
                <a:gd name="T8" fmla="*/ 59 w 118"/>
                <a:gd name="T9" fmla="*/ 75 h 123"/>
                <a:gd name="T10" fmla="*/ 23 w 118"/>
                <a:gd name="T11" fmla="*/ 123 h 123"/>
                <a:gd name="T12" fmla="*/ 0 w 118"/>
                <a:gd name="T13" fmla="*/ 123 h 123"/>
                <a:gd name="T14" fmla="*/ 47 w 118"/>
                <a:gd name="T15" fmla="*/ 59 h 123"/>
                <a:gd name="T16" fmla="*/ 4 w 118"/>
                <a:gd name="T17" fmla="*/ 0 h 123"/>
                <a:gd name="T18" fmla="*/ 27 w 118"/>
                <a:gd name="T19" fmla="*/ 0 h 123"/>
                <a:gd name="T20" fmla="*/ 60 w 118"/>
                <a:gd name="T21" fmla="*/ 44 h 123"/>
                <a:gd name="T22" fmla="*/ 92 w 118"/>
                <a:gd name="T23" fmla="*/ 0 h 123"/>
                <a:gd name="T24" fmla="*/ 116 w 118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23">
                  <a:moveTo>
                    <a:pt x="116" y="0"/>
                  </a:moveTo>
                  <a:lnTo>
                    <a:pt x="72" y="60"/>
                  </a:lnTo>
                  <a:lnTo>
                    <a:pt x="118" y="123"/>
                  </a:lnTo>
                  <a:lnTo>
                    <a:pt x="94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2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8">
              <a:extLst>
                <a:ext uri="{FF2B5EF4-FFF2-40B4-BE49-F238E27FC236}">
                  <a16:creationId xmlns:a16="http://schemas.microsoft.com/office/drawing/2014/main" id="{E84C5C9B-C201-4D80-8EBE-FE3DED05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0551" y="3816350"/>
              <a:ext cx="34925" cy="55563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9 w 70"/>
                <a:gd name="T9" fmla="*/ 110 h 110"/>
                <a:gd name="T10" fmla="*/ 15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4 w 70"/>
                <a:gd name="T17" fmla="*/ 96 h 110"/>
                <a:gd name="T18" fmla="*/ 28 w 70"/>
                <a:gd name="T19" fmla="*/ 98 h 110"/>
                <a:gd name="T20" fmla="*/ 49 w 70"/>
                <a:gd name="T21" fmla="*/ 93 h 110"/>
                <a:gd name="T22" fmla="*/ 56 w 70"/>
                <a:gd name="T23" fmla="*/ 77 h 110"/>
                <a:gd name="T24" fmla="*/ 49 w 70"/>
                <a:gd name="T25" fmla="*/ 63 h 110"/>
                <a:gd name="T26" fmla="*/ 31 w 70"/>
                <a:gd name="T27" fmla="*/ 57 h 110"/>
                <a:gd name="T28" fmla="*/ 19 w 70"/>
                <a:gd name="T29" fmla="*/ 57 h 110"/>
                <a:gd name="T30" fmla="*/ 19 w 70"/>
                <a:gd name="T31" fmla="*/ 45 h 110"/>
                <a:gd name="T32" fmla="*/ 32 w 70"/>
                <a:gd name="T33" fmla="*/ 45 h 110"/>
                <a:gd name="T34" fmla="*/ 48 w 70"/>
                <a:gd name="T35" fmla="*/ 41 h 110"/>
                <a:gd name="T36" fmla="*/ 53 w 70"/>
                <a:gd name="T37" fmla="*/ 29 h 110"/>
                <a:gd name="T38" fmla="*/ 48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4 w 70"/>
                <a:gd name="T45" fmla="*/ 17 h 110"/>
                <a:gd name="T46" fmla="*/ 4 w 70"/>
                <a:gd name="T47" fmla="*/ 4 h 110"/>
                <a:gd name="T48" fmla="*/ 19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8 w 70"/>
                <a:gd name="T55" fmla="*/ 27 h 110"/>
                <a:gd name="T56" fmla="*/ 63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1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7" y="96"/>
                    <a:pt x="59" y="102"/>
                  </a:cubicBezTo>
                  <a:cubicBezTo>
                    <a:pt x="52" y="107"/>
                    <a:pt x="42" y="110"/>
                    <a:pt x="29" y="110"/>
                  </a:cubicBezTo>
                  <a:cubicBezTo>
                    <a:pt x="24" y="110"/>
                    <a:pt x="20" y="110"/>
                    <a:pt x="15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3"/>
                    <a:pt x="9" y="95"/>
                    <a:pt x="14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9" y="93"/>
                  </a:cubicBezTo>
                  <a:cubicBezTo>
                    <a:pt x="54" y="89"/>
                    <a:pt x="56" y="84"/>
                    <a:pt x="56" y="77"/>
                  </a:cubicBezTo>
                  <a:cubicBezTo>
                    <a:pt x="56" y="71"/>
                    <a:pt x="54" y="66"/>
                    <a:pt x="49" y="63"/>
                  </a:cubicBezTo>
                  <a:cubicBezTo>
                    <a:pt x="45" y="59"/>
                    <a:pt x="39" y="57"/>
                    <a:pt x="31" y="57"/>
                  </a:cubicBezTo>
                  <a:lnTo>
                    <a:pt x="19" y="57"/>
                  </a:lnTo>
                  <a:lnTo>
                    <a:pt x="19" y="45"/>
                  </a:lnTo>
                  <a:lnTo>
                    <a:pt x="32" y="45"/>
                  </a:lnTo>
                  <a:cubicBezTo>
                    <a:pt x="39" y="45"/>
                    <a:pt x="44" y="44"/>
                    <a:pt x="48" y="41"/>
                  </a:cubicBezTo>
                  <a:cubicBezTo>
                    <a:pt x="52" y="38"/>
                    <a:pt x="53" y="34"/>
                    <a:pt x="53" y="29"/>
                  </a:cubicBezTo>
                  <a:cubicBezTo>
                    <a:pt x="53" y="23"/>
                    <a:pt x="52" y="19"/>
                    <a:pt x="48" y="16"/>
                  </a:cubicBezTo>
                  <a:cubicBezTo>
                    <a:pt x="44" y="13"/>
                    <a:pt x="38" y="12"/>
                    <a:pt x="31" y="12"/>
                  </a:cubicBezTo>
                  <a:cubicBezTo>
                    <a:pt x="27" y="12"/>
                    <a:pt x="23" y="12"/>
                    <a:pt x="18" y="13"/>
                  </a:cubicBezTo>
                  <a:cubicBezTo>
                    <a:pt x="14" y="14"/>
                    <a:pt x="9" y="15"/>
                    <a:pt x="4" y="17"/>
                  </a:cubicBezTo>
                  <a:lnTo>
                    <a:pt x="4" y="4"/>
                  </a:lnTo>
                  <a:cubicBezTo>
                    <a:pt x="9" y="3"/>
                    <a:pt x="14" y="2"/>
                    <a:pt x="19" y="1"/>
                  </a:cubicBezTo>
                  <a:cubicBezTo>
                    <a:pt x="24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5" y="12"/>
                    <a:pt x="68" y="19"/>
                    <a:pt x="68" y="27"/>
                  </a:cubicBezTo>
                  <a:cubicBezTo>
                    <a:pt x="68" y="33"/>
                    <a:pt x="66" y="38"/>
                    <a:pt x="63" y="42"/>
                  </a:cubicBezTo>
                  <a:cubicBezTo>
                    <a:pt x="59" y="46"/>
                    <a:pt x="55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89">
              <a:extLst>
                <a:ext uri="{FF2B5EF4-FFF2-40B4-BE49-F238E27FC236}">
                  <a16:creationId xmlns:a16="http://schemas.microsoft.com/office/drawing/2014/main" id="{EB61715C-EA18-4FE1-950F-FFD66EDAF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8439" y="3081338"/>
              <a:ext cx="0" cy="928688"/>
            </a:xfrm>
            <a:prstGeom prst="line">
              <a:avLst/>
            </a:prstGeom>
            <a:noFill/>
            <a:ln w="11113" cap="flat">
              <a:solidFill>
                <a:srgbClr val="1010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8EA79A44-100B-4064-88E5-C389D6E22CF0}"/>
              </a:ext>
            </a:extLst>
          </p:cNvPr>
          <p:cNvGrpSpPr/>
          <p:nvPr/>
        </p:nvGrpSpPr>
        <p:grpSpPr>
          <a:xfrm>
            <a:off x="2128822" y="1775145"/>
            <a:ext cx="7308356" cy="2203451"/>
            <a:chOff x="361951" y="2816225"/>
            <a:chExt cx="4564063" cy="1270001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BAA62148-6C2B-4B94-91F5-93F7AD8A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426" y="3994150"/>
              <a:ext cx="58738" cy="619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239CA039-92EB-4D9B-9C6A-7FDD98509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864" y="4025900"/>
              <a:ext cx="30163" cy="52388"/>
            </a:xfrm>
            <a:custGeom>
              <a:avLst/>
              <a:gdLst>
                <a:gd name="T0" fmla="*/ 2 w 63"/>
                <a:gd name="T1" fmla="*/ 95 h 107"/>
                <a:gd name="T2" fmla="*/ 25 w 63"/>
                <a:gd name="T3" fmla="*/ 95 h 107"/>
                <a:gd name="T4" fmla="*/ 25 w 63"/>
                <a:gd name="T5" fmla="*/ 14 h 107"/>
                <a:gd name="T6" fmla="*/ 0 w 63"/>
                <a:gd name="T7" fmla="*/ 19 h 107"/>
                <a:gd name="T8" fmla="*/ 0 w 63"/>
                <a:gd name="T9" fmla="*/ 6 h 107"/>
                <a:gd name="T10" fmla="*/ 25 w 63"/>
                <a:gd name="T11" fmla="*/ 0 h 107"/>
                <a:gd name="T12" fmla="*/ 40 w 63"/>
                <a:gd name="T13" fmla="*/ 0 h 107"/>
                <a:gd name="T14" fmla="*/ 40 w 63"/>
                <a:gd name="T15" fmla="*/ 95 h 107"/>
                <a:gd name="T16" fmla="*/ 63 w 63"/>
                <a:gd name="T17" fmla="*/ 95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5"/>
                  </a:moveTo>
                  <a:lnTo>
                    <a:pt x="25" y="95"/>
                  </a:lnTo>
                  <a:lnTo>
                    <a:pt x="25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5"/>
                  </a:lnTo>
                  <a:lnTo>
                    <a:pt x="63" y="95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B3CC366A-085F-4627-8B32-9F3350C89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689" y="4002088"/>
              <a:ext cx="58738" cy="60325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4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8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4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8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4BB4D344-2346-4CE0-949B-6B5B7590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1" y="4030663"/>
              <a:ext cx="34925" cy="55563"/>
            </a:xfrm>
            <a:custGeom>
              <a:avLst/>
              <a:gdLst>
                <a:gd name="T0" fmla="*/ 48 w 70"/>
                <a:gd name="T1" fmla="*/ 51 h 111"/>
                <a:gd name="T2" fmla="*/ 64 w 70"/>
                <a:gd name="T3" fmla="*/ 61 h 111"/>
                <a:gd name="T4" fmla="*/ 70 w 70"/>
                <a:gd name="T5" fmla="*/ 78 h 111"/>
                <a:gd name="T6" fmla="*/ 59 w 70"/>
                <a:gd name="T7" fmla="*/ 102 h 111"/>
                <a:gd name="T8" fmla="*/ 28 w 70"/>
                <a:gd name="T9" fmla="*/ 111 h 111"/>
                <a:gd name="T10" fmla="*/ 14 w 70"/>
                <a:gd name="T11" fmla="*/ 110 h 111"/>
                <a:gd name="T12" fmla="*/ 0 w 70"/>
                <a:gd name="T13" fmla="*/ 106 h 111"/>
                <a:gd name="T14" fmla="*/ 0 w 70"/>
                <a:gd name="T15" fmla="*/ 92 h 111"/>
                <a:gd name="T16" fmla="*/ 13 w 70"/>
                <a:gd name="T17" fmla="*/ 97 h 111"/>
                <a:gd name="T18" fmla="*/ 28 w 70"/>
                <a:gd name="T19" fmla="*/ 99 h 111"/>
                <a:gd name="T20" fmla="*/ 48 w 70"/>
                <a:gd name="T21" fmla="*/ 93 h 111"/>
                <a:gd name="T22" fmla="*/ 55 w 70"/>
                <a:gd name="T23" fmla="*/ 78 h 111"/>
                <a:gd name="T24" fmla="*/ 49 w 70"/>
                <a:gd name="T25" fmla="*/ 63 h 111"/>
                <a:gd name="T26" fmla="*/ 30 w 70"/>
                <a:gd name="T27" fmla="*/ 58 h 111"/>
                <a:gd name="T28" fmla="*/ 18 w 70"/>
                <a:gd name="T29" fmla="*/ 58 h 111"/>
                <a:gd name="T30" fmla="*/ 18 w 70"/>
                <a:gd name="T31" fmla="*/ 46 h 111"/>
                <a:gd name="T32" fmla="*/ 31 w 70"/>
                <a:gd name="T33" fmla="*/ 46 h 111"/>
                <a:gd name="T34" fmla="*/ 47 w 70"/>
                <a:gd name="T35" fmla="*/ 42 h 111"/>
                <a:gd name="T36" fmla="*/ 53 w 70"/>
                <a:gd name="T37" fmla="*/ 29 h 111"/>
                <a:gd name="T38" fmla="*/ 47 w 70"/>
                <a:gd name="T39" fmla="*/ 17 h 111"/>
                <a:gd name="T40" fmla="*/ 30 w 70"/>
                <a:gd name="T41" fmla="*/ 12 h 111"/>
                <a:gd name="T42" fmla="*/ 18 w 70"/>
                <a:gd name="T43" fmla="*/ 14 h 111"/>
                <a:gd name="T44" fmla="*/ 3 w 70"/>
                <a:gd name="T45" fmla="*/ 18 h 111"/>
                <a:gd name="T46" fmla="*/ 3 w 70"/>
                <a:gd name="T47" fmla="*/ 5 h 111"/>
                <a:gd name="T48" fmla="*/ 18 w 70"/>
                <a:gd name="T49" fmla="*/ 1 h 111"/>
                <a:gd name="T50" fmla="*/ 32 w 70"/>
                <a:gd name="T51" fmla="*/ 0 h 111"/>
                <a:gd name="T52" fmla="*/ 58 w 70"/>
                <a:gd name="T53" fmla="*/ 8 h 111"/>
                <a:gd name="T54" fmla="*/ 67 w 70"/>
                <a:gd name="T55" fmla="*/ 28 h 111"/>
                <a:gd name="T56" fmla="*/ 62 w 70"/>
                <a:gd name="T57" fmla="*/ 43 h 111"/>
                <a:gd name="T58" fmla="*/ 48 w 70"/>
                <a:gd name="T59" fmla="*/ 5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1">
                  <a:moveTo>
                    <a:pt x="48" y="51"/>
                  </a:moveTo>
                  <a:cubicBezTo>
                    <a:pt x="55" y="53"/>
                    <a:pt x="60" y="56"/>
                    <a:pt x="64" y="61"/>
                  </a:cubicBezTo>
                  <a:cubicBezTo>
                    <a:pt x="68" y="65"/>
                    <a:pt x="70" y="71"/>
                    <a:pt x="70" y="78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8"/>
                    <a:pt x="41" y="111"/>
                    <a:pt x="28" y="111"/>
                  </a:cubicBezTo>
                  <a:cubicBezTo>
                    <a:pt x="24" y="111"/>
                    <a:pt x="19" y="110"/>
                    <a:pt x="14" y="110"/>
                  </a:cubicBezTo>
                  <a:cubicBezTo>
                    <a:pt x="9" y="109"/>
                    <a:pt x="5" y="107"/>
                    <a:pt x="0" y="106"/>
                  </a:cubicBezTo>
                  <a:lnTo>
                    <a:pt x="0" y="92"/>
                  </a:lnTo>
                  <a:cubicBezTo>
                    <a:pt x="4" y="94"/>
                    <a:pt x="8" y="96"/>
                    <a:pt x="13" y="97"/>
                  </a:cubicBezTo>
                  <a:cubicBezTo>
                    <a:pt x="17" y="98"/>
                    <a:pt x="22" y="99"/>
                    <a:pt x="28" y="99"/>
                  </a:cubicBezTo>
                  <a:cubicBezTo>
                    <a:pt x="37" y="99"/>
                    <a:pt x="44" y="97"/>
                    <a:pt x="48" y="93"/>
                  </a:cubicBezTo>
                  <a:cubicBezTo>
                    <a:pt x="53" y="90"/>
                    <a:pt x="55" y="85"/>
                    <a:pt x="55" y="78"/>
                  </a:cubicBezTo>
                  <a:cubicBezTo>
                    <a:pt x="55" y="72"/>
                    <a:pt x="53" y="67"/>
                    <a:pt x="49" y="63"/>
                  </a:cubicBezTo>
                  <a:cubicBezTo>
                    <a:pt x="44" y="60"/>
                    <a:pt x="38" y="58"/>
                    <a:pt x="30" y="58"/>
                  </a:cubicBezTo>
                  <a:lnTo>
                    <a:pt x="18" y="58"/>
                  </a:lnTo>
                  <a:lnTo>
                    <a:pt x="18" y="46"/>
                  </a:lnTo>
                  <a:lnTo>
                    <a:pt x="31" y="46"/>
                  </a:lnTo>
                  <a:cubicBezTo>
                    <a:pt x="38" y="46"/>
                    <a:pt x="43" y="44"/>
                    <a:pt x="47" y="42"/>
                  </a:cubicBezTo>
                  <a:cubicBezTo>
                    <a:pt x="51" y="39"/>
                    <a:pt x="53" y="35"/>
                    <a:pt x="53" y="29"/>
                  </a:cubicBezTo>
                  <a:cubicBezTo>
                    <a:pt x="53" y="24"/>
                    <a:pt x="51" y="20"/>
                    <a:pt x="47" y="17"/>
                  </a:cubicBezTo>
                  <a:cubicBezTo>
                    <a:pt x="43" y="14"/>
                    <a:pt x="38" y="12"/>
                    <a:pt x="30" y="12"/>
                  </a:cubicBezTo>
                  <a:cubicBezTo>
                    <a:pt x="26" y="12"/>
                    <a:pt x="22" y="13"/>
                    <a:pt x="18" y="14"/>
                  </a:cubicBezTo>
                  <a:cubicBezTo>
                    <a:pt x="13" y="15"/>
                    <a:pt x="8" y="16"/>
                    <a:pt x="3" y="18"/>
                  </a:cubicBezTo>
                  <a:lnTo>
                    <a:pt x="3" y="5"/>
                  </a:lnTo>
                  <a:cubicBezTo>
                    <a:pt x="8" y="3"/>
                    <a:pt x="13" y="2"/>
                    <a:pt x="18" y="1"/>
                  </a:cubicBezTo>
                  <a:cubicBezTo>
                    <a:pt x="23" y="1"/>
                    <a:pt x="27" y="0"/>
                    <a:pt x="32" y="0"/>
                  </a:cubicBezTo>
                  <a:cubicBezTo>
                    <a:pt x="43" y="0"/>
                    <a:pt x="51" y="3"/>
                    <a:pt x="58" y="8"/>
                  </a:cubicBezTo>
                  <a:cubicBezTo>
                    <a:pt x="64" y="13"/>
                    <a:pt x="67" y="19"/>
                    <a:pt x="67" y="28"/>
                  </a:cubicBezTo>
                  <a:cubicBezTo>
                    <a:pt x="67" y="34"/>
                    <a:pt x="66" y="39"/>
                    <a:pt x="62" y="43"/>
                  </a:cubicBezTo>
                  <a:cubicBezTo>
                    <a:pt x="59" y="47"/>
                    <a:pt x="54" y="50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2BEBDA75-C9B7-4EED-9FBA-4C72E0BD2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051" y="3992563"/>
              <a:ext cx="58738" cy="619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59 w 119"/>
                <a:gd name="T9" fmla="*/ 75 h 123"/>
                <a:gd name="T10" fmla="*/ 23 w 119"/>
                <a:gd name="T11" fmla="*/ 123 h 123"/>
                <a:gd name="T12" fmla="*/ 0 w 119"/>
                <a:gd name="T13" fmla="*/ 123 h 123"/>
                <a:gd name="T14" fmla="*/ 47 w 119"/>
                <a:gd name="T15" fmla="*/ 59 h 123"/>
                <a:gd name="T16" fmla="*/ 4 w 119"/>
                <a:gd name="T17" fmla="*/ 0 h 123"/>
                <a:gd name="T18" fmla="*/ 27 w 119"/>
                <a:gd name="T19" fmla="*/ 0 h 123"/>
                <a:gd name="T20" fmla="*/ 60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59" y="75"/>
                  </a:lnTo>
                  <a:lnTo>
                    <a:pt x="23" y="123"/>
                  </a:lnTo>
                  <a:lnTo>
                    <a:pt x="0" y="123"/>
                  </a:lnTo>
                  <a:lnTo>
                    <a:pt x="47" y="59"/>
                  </a:lnTo>
                  <a:lnTo>
                    <a:pt x="4" y="0"/>
                  </a:lnTo>
                  <a:lnTo>
                    <a:pt x="27" y="0"/>
                  </a:lnTo>
                  <a:lnTo>
                    <a:pt x="60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82E5E168-4825-42FB-B439-3A8C7AEB6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4139" y="4022725"/>
              <a:ext cx="39688" cy="53975"/>
            </a:xfrm>
            <a:custGeom>
              <a:avLst/>
              <a:gdLst>
                <a:gd name="T0" fmla="*/ 48 w 78"/>
                <a:gd name="T1" fmla="*/ 13 h 107"/>
                <a:gd name="T2" fmla="*/ 12 w 78"/>
                <a:gd name="T3" fmla="*/ 70 h 107"/>
                <a:gd name="T4" fmla="*/ 48 w 78"/>
                <a:gd name="T5" fmla="*/ 70 h 107"/>
                <a:gd name="T6" fmla="*/ 48 w 78"/>
                <a:gd name="T7" fmla="*/ 13 h 107"/>
                <a:gd name="T8" fmla="*/ 45 w 78"/>
                <a:gd name="T9" fmla="*/ 0 h 107"/>
                <a:gd name="T10" fmla="*/ 63 w 78"/>
                <a:gd name="T11" fmla="*/ 0 h 107"/>
                <a:gd name="T12" fmla="*/ 63 w 78"/>
                <a:gd name="T13" fmla="*/ 70 h 107"/>
                <a:gd name="T14" fmla="*/ 78 w 78"/>
                <a:gd name="T15" fmla="*/ 70 h 107"/>
                <a:gd name="T16" fmla="*/ 78 w 78"/>
                <a:gd name="T17" fmla="*/ 82 h 107"/>
                <a:gd name="T18" fmla="*/ 63 w 78"/>
                <a:gd name="T19" fmla="*/ 82 h 107"/>
                <a:gd name="T20" fmla="*/ 63 w 78"/>
                <a:gd name="T21" fmla="*/ 107 h 107"/>
                <a:gd name="T22" fmla="*/ 48 w 78"/>
                <a:gd name="T23" fmla="*/ 107 h 107"/>
                <a:gd name="T24" fmla="*/ 48 w 78"/>
                <a:gd name="T25" fmla="*/ 82 h 107"/>
                <a:gd name="T26" fmla="*/ 0 w 78"/>
                <a:gd name="T27" fmla="*/ 82 h 107"/>
                <a:gd name="T28" fmla="*/ 0 w 78"/>
                <a:gd name="T29" fmla="*/ 68 h 107"/>
                <a:gd name="T30" fmla="*/ 45 w 78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5" y="0"/>
                  </a:moveTo>
                  <a:lnTo>
                    <a:pt x="63" y="0"/>
                  </a:lnTo>
                  <a:lnTo>
                    <a:pt x="63" y="70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63" y="82"/>
                  </a:lnTo>
                  <a:lnTo>
                    <a:pt x="63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8DD8CA7F-F79E-4839-8FDA-CE02C7907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6" y="3987800"/>
              <a:ext cx="58738" cy="61913"/>
            </a:xfrm>
            <a:custGeom>
              <a:avLst/>
              <a:gdLst>
                <a:gd name="T0" fmla="*/ 117 w 119"/>
                <a:gd name="T1" fmla="*/ 0 h 123"/>
                <a:gd name="T2" fmla="*/ 72 w 119"/>
                <a:gd name="T3" fmla="*/ 59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4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8 h 123"/>
                <a:gd name="T16" fmla="*/ 4 w 119"/>
                <a:gd name="T17" fmla="*/ 0 h 123"/>
                <a:gd name="T18" fmla="*/ 28 w 119"/>
                <a:gd name="T19" fmla="*/ 0 h 123"/>
                <a:gd name="T20" fmla="*/ 60 w 119"/>
                <a:gd name="T21" fmla="*/ 43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2" y="59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4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8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0" y="43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6D8D3500-35E2-46D2-996F-42444DAF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9" y="4017963"/>
              <a:ext cx="33338" cy="55563"/>
            </a:xfrm>
            <a:custGeom>
              <a:avLst/>
              <a:gdLst>
                <a:gd name="T0" fmla="*/ 4 w 69"/>
                <a:gd name="T1" fmla="*/ 0 h 109"/>
                <a:gd name="T2" fmla="*/ 61 w 69"/>
                <a:gd name="T3" fmla="*/ 0 h 109"/>
                <a:gd name="T4" fmla="*/ 61 w 69"/>
                <a:gd name="T5" fmla="*/ 12 h 109"/>
                <a:gd name="T6" fmla="*/ 18 w 69"/>
                <a:gd name="T7" fmla="*/ 12 h 109"/>
                <a:gd name="T8" fmla="*/ 18 w 69"/>
                <a:gd name="T9" fmla="*/ 38 h 109"/>
                <a:gd name="T10" fmla="*/ 24 w 69"/>
                <a:gd name="T11" fmla="*/ 37 h 109"/>
                <a:gd name="T12" fmla="*/ 30 w 69"/>
                <a:gd name="T13" fmla="*/ 36 h 109"/>
                <a:gd name="T14" fmla="*/ 58 w 69"/>
                <a:gd name="T15" fmla="*/ 46 h 109"/>
                <a:gd name="T16" fmla="*/ 69 w 69"/>
                <a:gd name="T17" fmla="*/ 72 h 109"/>
                <a:gd name="T18" fmla="*/ 58 w 69"/>
                <a:gd name="T19" fmla="*/ 99 h 109"/>
                <a:gd name="T20" fmla="*/ 28 w 69"/>
                <a:gd name="T21" fmla="*/ 109 h 109"/>
                <a:gd name="T22" fmla="*/ 14 w 69"/>
                <a:gd name="T23" fmla="*/ 108 h 109"/>
                <a:gd name="T24" fmla="*/ 0 w 69"/>
                <a:gd name="T25" fmla="*/ 104 h 109"/>
                <a:gd name="T26" fmla="*/ 0 w 69"/>
                <a:gd name="T27" fmla="*/ 90 h 109"/>
                <a:gd name="T28" fmla="*/ 13 w 69"/>
                <a:gd name="T29" fmla="*/ 95 h 109"/>
                <a:gd name="T30" fmla="*/ 28 w 69"/>
                <a:gd name="T31" fmla="*/ 97 h 109"/>
                <a:gd name="T32" fmla="*/ 47 w 69"/>
                <a:gd name="T33" fmla="*/ 90 h 109"/>
                <a:gd name="T34" fmla="*/ 54 w 69"/>
                <a:gd name="T35" fmla="*/ 72 h 109"/>
                <a:gd name="T36" fmla="*/ 47 w 69"/>
                <a:gd name="T37" fmla="*/ 55 h 109"/>
                <a:gd name="T38" fmla="*/ 28 w 69"/>
                <a:gd name="T39" fmla="*/ 48 h 109"/>
                <a:gd name="T40" fmla="*/ 16 w 69"/>
                <a:gd name="T41" fmla="*/ 50 h 109"/>
                <a:gd name="T42" fmla="*/ 4 w 69"/>
                <a:gd name="T43" fmla="*/ 54 h 109"/>
                <a:gd name="T44" fmla="*/ 4 w 69"/>
                <a:gd name="T4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9">
                  <a:moveTo>
                    <a:pt x="4" y="0"/>
                  </a:moveTo>
                  <a:lnTo>
                    <a:pt x="61" y="0"/>
                  </a:lnTo>
                  <a:lnTo>
                    <a:pt x="61" y="12"/>
                  </a:lnTo>
                  <a:lnTo>
                    <a:pt x="18" y="12"/>
                  </a:lnTo>
                  <a:lnTo>
                    <a:pt x="18" y="38"/>
                  </a:lnTo>
                  <a:cubicBezTo>
                    <a:pt x="20" y="38"/>
                    <a:pt x="22" y="37"/>
                    <a:pt x="24" y="37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42" y="36"/>
                    <a:pt x="51" y="39"/>
                    <a:pt x="58" y="46"/>
                  </a:cubicBezTo>
                  <a:cubicBezTo>
                    <a:pt x="65" y="52"/>
                    <a:pt x="69" y="61"/>
                    <a:pt x="69" y="72"/>
                  </a:cubicBezTo>
                  <a:cubicBezTo>
                    <a:pt x="69" y="84"/>
                    <a:pt x="65" y="93"/>
                    <a:pt x="58" y="99"/>
                  </a:cubicBezTo>
                  <a:cubicBezTo>
                    <a:pt x="51" y="106"/>
                    <a:pt x="41" y="109"/>
                    <a:pt x="28" y="109"/>
                  </a:cubicBezTo>
                  <a:cubicBezTo>
                    <a:pt x="23" y="109"/>
                    <a:pt x="19" y="108"/>
                    <a:pt x="14" y="108"/>
                  </a:cubicBezTo>
                  <a:cubicBezTo>
                    <a:pt x="10" y="107"/>
                    <a:pt x="5" y="106"/>
                    <a:pt x="0" y="104"/>
                  </a:cubicBezTo>
                  <a:lnTo>
                    <a:pt x="0" y="90"/>
                  </a:lnTo>
                  <a:cubicBezTo>
                    <a:pt x="4" y="92"/>
                    <a:pt x="9" y="94"/>
                    <a:pt x="13" y="95"/>
                  </a:cubicBezTo>
                  <a:cubicBezTo>
                    <a:pt x="18" y="96"/>
                    <a:pt x="23" y="97"/>
                    <a:pt x="28" y="97"/>
                  </a:cubicBezTo>
                  <a:cubicBezTo>
                    <a:pt x="36" y="97"/>
                    <a:pt x="42" y="94"/>
                    <a:pt x="47" y="90"/>
                  </a:cubicBezTo>
                  <a:cubicBezTo>
                    <a:pt x="52" y="86"/>
                    <a:pt x="54" y="80"/>
                    <a:pt x="54" y="72"/>
                  </a:cubicBezTo>
                  <a:cubicBezTo>
                    <a:pt x="54" y="65"/>
                    <a:pt x="52" y="59"/>
                    <a:pt x="47" y="55"/>
                  </a:cubicBezTo>
                  <a:cubicBezTo>
                    <a:pt x="42" y="50"/>
                    <a:pt x="36" y="48"/>
                    <a:pt x="28" y="48"/>
                  </a:cubicBezTo>
                  <a:cubicBezTo>
                    <a:pt x="24" y="48"/>
                    <a:pt x="20" y="49"/>
                    <a:pt x="16" y="50"/>
                  </a:cubicBezTo>
                  <a:cubicBezTo>
                    <a:pt x="12" y="50"/>
                    <a:pt x="8" y="52"/>
                    <a:pt x="4" y="54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13">
              <a:extLst>
                <a:ext uri="{FF2B5EF4-FFF2-40B4-BE49-F238E27FC236}">
                  <a16:creationId xmlns:a16="http://schemas.microsoft.com/office/drawing/2014/main" id="{E734C46E-8CA8-4E8E-ABD6-B89012F8D1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9964" y="3667125"/>
              <a:ext cx="354013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2CEEAE94-5C07-4682-83C6-78DB190CD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4" y="3638550"/>
              <a:ext cx="100013" cy="57150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B9A09D05-62EE-4F4F-8785-F22DBFA68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226" y="3557588"/>
              <a:ext cx="60325" cy="6191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F8CFB27E-464C-442C-910A-5AFDFB82DA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6489" y="3587750"/>
              <a:ext cx="36513" cy="53975"/>
            </a:xfrm>
            <a:custGeom>
              <a:avLst/>
              <a:gdLst>
                <a:gd name="T0" fmla="*/ 38 w 74"/>
                <a:gd name="T1" fmla="*/ 49 h 110"/>
                <a:gd name="T2" fmla="*/ 23 w 74"/>
                <a:gd name="T3" fmla="*/ 56 h 110"/>
                <a:gd name="T4" fmla="*/ 17 w 74"/>
                <a:gd name="T5" fmla="*/ 74 h 110"/>
                <a:gd name="T6" fmla="*/ 23 w 74"/>
                <a:gd name="T7" fmla="*/ 92 h 110"/>
                <a:gd name="T8" fmla="*/ 38 w 74"/>
                <a:gd name="T9" fmla="*/ 99 h 110"/>
                <a:gd name="T10" fmla="*/ 54 w 74"/>
                <a:gd name="T11" fmla="*/ 92 h 110"/>
                <a:gd name="T12" fmla="*/ 59 w 74"/>
                <a:gd name="T13" fmla="*/ 74 h 110"/>
                <a:gd name="T14" fmla="*/ 54 w 74"/>
                <a:gd name="T15" fmla="*/ 56 h 110"/>
                <a:gd name="T16" fmla="*/ 38 w 74"/>
                <a:gd name="T17" fmla="*/ 49 h 110"/>
                <a:gd name="T18" fmla="*/ 67 w 74"/>
                <a:gd name="T19" fmla="*/ 4 h 110"/>
                <a:gd name="T20" fmla="*/ 67 w 74"/>
                <a:gd name="T21" fmla="*/ 17 h 110"/>
                <a:gd name="T22" fmla="*/ 56 w 74"/>
                <a:gd name="T23" fmla="*/ 13 h 110"/>
                <a:gd name="T24" fmla="*/ 45 w 74"/>
                <a:gd name="T25" fmla="*/ 12 h 110"/>
                <a:gd name="T26" fmla="*/ 23 w 74"/>
                <a:gd name="T27" fmla="*/ 21 h 110"/>
                <a:gd name="T28" fmla="*/ 14 w 74"/>
                <a:gd name="T29" fmla="*/ 50 h 110"/>
                <a:gd name="T30" fmla="*/ 25 w 74"/>
                <a:gd name="T31" fmla="*/ 41 h 110"/>
                <a:gd name="T32" fmla="*/ 39 w 74"/>
                <a:gd name="T33" fmla="*/ 38 h 110"/>
                <a:gd name="T34" fmla="*/ 64 w 74"/>
                <a:gd name="T35" fmla="*/ 47 h 110"/>
                <a:gd name="T36" fmla="*/ 74 w 74"/>
                <a:gd name="T37" fmla="*/ 74 h 110"/>
                <a:gd name="T38" fmla="*/ 64 w 74"/>
                <a:gd name="T39" fmla="*/ 100 h 110"/>
                <a:gd name="T40" fmla="*/ 38 w 74"/>
                <a:gd name="T41" fmla="*/ 110 h 110"/>
                <a:gd name="T42" fmla="*/ 10 w 74"/>
                <a:gd name="T43" fmla="*/ 96 h 110"/>
                <a:gd name="T44" fmla="*/ 0 w 74"/>
                <a:gd name="T45" fmla="*/ 55 h 110"/>
                <a:gd name="T46" fmla="*/ 12 w 74"/>
                <a:gd name="T47" fmla="*/ 15 h 110"/>
                <a:gd name="T48" fmla="*/ 44 w 74"/>
                <a:gd name="T49" fmla="*/ 0 h 110"/>
                <a:gd name="T50" fmla="*/ 55 w 74"/>
                <a:gd name="T51" fmla="*/ 1 h 110"/>
                <a:gd name="T52" fmla="*/ 67 w 74"/>
                <a:gd name="T53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4" h="110">
                  <a:moveTo>
                    <a:pt x="38" y="49"/>
                  </a:moveTo>
                  <a:cubicBezTo>
                    <a:pt x="32" y="49"/>
                    <a:pt x="27" y="51"/>
                    <a:pt x="23" y="56"/>
                  </a:cubicBezTo>
                  <a:cubicBezTo>
                    <a:pt x="19" y="60"/>
                    <a:pt x="17" y="66"/>
                    <a:pt x="17" y="74"/>
                  </a:cubicBezTo>
                  <a:cubicBezTo>
                    <a:pt x="17" y="82"/>
                    <a:pt x="19" y="88"/>
                    <a:pt x="23" y="92"/>
                  </a:cubicBezTo>
                  <a:cubicBezTo>
                    <a:pt x="27" y="96"/>
                    <a:pt x="32" y="99"/>
                    <a:pt x="38" y="99"/>
                  </a:cubicBezTo>
                  <a:cubicBezTo>
                    <a:pt x="45" y="99"/>
                    <a:pt x="50" y="96"/>
                    <a:pt x="54" y="92"/>
                  </a:cubicBezTo>
                  <a:cubicBezTo>
                    <a:pt x="57" y="88"/>
                    <a:pt x="59" y="82"/>
                    <a:pt x="59" y="74"/>
                  </a:cubicBezTo>
                  <a:cubicBezTo>
                    <a:pt x="59" y="66"/>
                    <a:pt x="57" y="60"/>
                    <a:pt x="54" y="56"/>
                  </a:cubicBezTo>
                  <a:cubicBezTo>
                    <a:pt x="50" y="51"/>
                    <a:pt x="45" y="49"/>
                    <a:pt x="38" y="49"/>
                  </a:cubicBezTo>
                  <a:close/>
                  <a:moveTo>
                    <a:pt x="67" y="4"/>
                  </a:moveTo>
                  <a:lnTo>
                    <a:pt x="67" y="17"/>
                  </a:lnTo>
                  <a:cubicBezTo>
                    <a:pt x="63" y="15"/>
                    <a:pt x="60" y="14"/>
                    <a:pt x="56" y="13"/>
                  </a:cubicBezTo>
                  <a:cubicBezTo>
                    <a:pt x="52" y="12"/>
                    <a:pt x="49" y="12"/>
                    <a:pt x="45" y="12"/>
                  </a:cubicBezTo>
                  <a:cubicBezTo>
                    <a:pt x="35" y="12"/>
                    <a:pt x="28" y="15"/>
                    <a:pt x="23" y="21"/>
                  </a:cubicBezTo>
                  <a:cubicBezTo>
                    <a:pt x="18" y="28"/>
                    <a:pt x="15" y="37"/>
                    <a:pt x="14" y="50"/>
                  </a:cubicBezTo>
                  <a:cubicBezTo>
                    <a:pt x="17" y="46"/>
                    <a:pt x="21" y="43"/>
                    <a:pt x="25" y="41"/>
                  </a:cubicBezTo>
                  <a:cubicBezTo>
                    <a:pt x="29" y="39"/>
                    <a:pt x="34" y="38"/>
                    <a:pt x="39" y="38"/>
                  </a:cubicBezTo>
                  <a:cubicBezTo>
                    <a:pt x="50" y="38"/>
                    <a:pt x="58" y="41"/>
                    <a:pt x="64" y="47"/>
                  </a:cubicBezTo>
                  <a:cubicBezTo>
                    <a:pt x="71" y="54"/>
                    <a:pt x="74" y="63"/>
                    <a:pt x="74" y="74"/>
                  </a:cubicBezTo>
                  <a:cubicBezTo>
                    <a:pt x="74" y="85"/>
                    <a:pt x="71" y="94"/>
                    <a:pt x="64" y="100"/>
                  </a:cubicBezTo>
                  <a:cubicBezTo>
                    <a:pt x="58" y="107"/>
                    <a:pt x="49" y="110"/>
                    <a:pt x="38" y="110"/>
                  </a:cubicBezTo>
                  <a:cubicBezTo>
                    <a:pt x="26" y="110"/>
                    <a:pt x="16" y="105"/>
                    <a:pt x="10" y="96"/>
                  </a:cubicBezTo>
                  <a:cubicBezTo>
                    <a:pt x="3" y="87"/>
                    <a:pt x="0" y="73"/>
                    <a:pt x="0" y="55"/>
                  </a:cubicBezTo>
                  <a:cubicBezTo>
                    <a:pt x="0" y="38"/>
                    <a:pt x="4" y="25"/>
                    <a:pt x="12" y="15"/>
                  </a:cubicBezTo>
                  <a:cubicBezTo>
                    <a:pt x="20" y="5"/>
                    <a:pt x="31" y="0"/>
                    <a:pt x="44" y="0"/>
                  </a:cubicBezTo>
                  <a:cubicBezTo>
                    <a:pt x="48" y="0"/>
                    <a:pt x="52" y="0"/>
                    <a:pt x="55" y="1"/>
                  </a:cubicBezTo>
                  <a:cubicBezTo>
                    <a:pt x="59" y="1"/>
                    <a:pt x="63" y="2"/>
                    <a:pt x="6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90">
              <a:extLst>
                <a:ext uri="{FF2B5EF4-FFF2-40B4-BE49-F238E27FC236}">
                  <a16:creationId xmlns:a16="http://schemas.microsoft.com/office/drawing/2014/main" id="{0971FE7B-7D95-4F7C-B5C3-233C5AF35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9576" y="3890963"/>
              <a:ext cx="231775" cy="16827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91">
              <a:extLst>
                <a:ext uri="{FF2B5EF4-FFF2-40B4-BE49-F238E27FC236}">
                  <a16:creationId xmlns:a16="http://schemas.microsoft.com/office/drawing/2014/main" id="{5BE5D8B5-03AE-47DA-9C97-104AFA428D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39" y="3894138"/>
              <a:ext cx="231775" cy="16827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92">
              <a:extLst>
                <a:ext uri="{FF2B5EF4-FFF2-40B4-BE49-F238E27FC236}">
                  <a16:creationId xmlns:a16="http://schemas.microsoft.com/office/drawing/2014/main" id="{AAF66F60-536A-4556-B84F-1709180C7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514" y="3894138"/>
              <a:ext cx="230188" cy="16827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3">
              <a:extLst>
                <a:ext uri="{FF2B5EF4-FFF2-40B4-BE49-F238E27FC236}">
                  <a16:creationId xmlns:a16="http://schemas.microsoft.com/office/drawing/2014/main" id="{D2835CAD-8A73-4D02-ADD1-150F3ABF0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6" y="3810000"/>
              <a:ext cx="138113" cy="171450"/>
            </a:xfrm>
            <a:custGeom>
              <a:avLst/>
              <a:gdLst>
                <a:gd name="T0" fmla="*/ 0 w 280"/>
                <a:gd name="T1" fmla="*/ 346 h 346"/>
                <a:gd name="T2" fmla="*/ 280 w 280"/>
                <a:gd name="T3" fmla="*/ 346 h 346"/>
                <a:gd name="T4" fmla="*/ 280 w 280"/>
                <a:gd name="T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346">
                  <a:moveTo>
                    <a:pt x="0" y="346"/>
                  </a:moveTo>
                  <a:lnTo>
                    <a:pt x="280" y="346"/>
                  </a:lnTo>
                  <a:lnTo>
                    <a:pt x="280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4">
              <a:extLst>
                <a:ext uri="{FF2B5EF4-FFF2-40B4-BE49-F238E27FC236}">
                  <a16:creationId xmlns:a16="http://schemas.microsoft.com/office/drawing/2014/main" id="{1092F212-2CCE-4EF7-81D0-BA9B8203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4064" y="3810000"/>
              <a:ext cx="58738" cy="106363"/>
            </a:xfrm>
            <a:custGeom>
              <a:avLst/>
              <a:gdLst>
                <a:gd name="T0" fmla="*/ 60 w 121"/>
                <a:gd name="T1" fmla="*/ 152 h 213"/>
                <a:gd name="T2" fmla="*/ 121 w 121"/>
                <a:gd name="T3" fmla="*/ 213 h 213"/>
                <a:gd name="T4" fmla="*/ 60 w 121"/>
                <a:gd name="T5" fmla="*/ 0 h 213"/>
                <a:gd name="T6" fmla="*/ 0 w 121"/>
                <a:gd name="T7" fmla="*/ 213 h 213"/>
                <a:gd name="T8" fmla="*/ 60 w 121"/>
                <a:gd name="T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13">
                  <a:moveTo>
                    <a:pt x="60" y="152"/>
                  </a:moveTo>
                  <a:lnTo>
                    <a:pt x="121" y="213"/>
                  </a:lnTo>
                  <a:lnTo>
                    <a:pt x="60" y="0"/>
                  </a:lnTo>
                  <a:lnTo>
                    <a:pt x="0" y="213"/>
                  </a:lnTo>
                  <a:lnTo>
                    <a:pt x="60" y="15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5">
              <a:extLst>
                <a:ext uri="{FF2B5EF4-FFF2-40B4-BE49-F238E27FC236}">
                  <a16:creationId xmlns:a16="http://schemas.microsoft.com/office/drawing/2014/main" id="{34D50B7F-680C-4C51-A050-7D02EC93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151" y="3998913"/>
              <a:ext cx="58738" cy="60325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4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8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4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4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8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4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6">
              <a:extLst>
                <a:ext uri="{FF2B5EF4-FFF2-40B4-BE49-F238E27FC236}">
                  <a16:creationId xmlns:a16="http://schemas.microsoft.com/office/drawing/2014/main" id="{67787A1C-1630-4E5B-90B6-1BBF20A96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414" y="4027488"/>
              <a:ext cx="33338" cy="53975"/>
            </a:xfrm>
            <a:custGeom>
              <a:avLst/>
              <a:gdLst>
                <a:gd name="T0" fmla="*/ 17 w 67"/>
                <a:gd name="T1" fmla="*/ 97 h 109"/>
                <a:gd name="T2" fmla="*/ 67 w 67"/>
                <a:gd name="T3" fmla="*/ 97 h 109"/>
                <a:gd name="T4" fmla="*/ 67 w 67"/>
                <a:gd name="T5" fmla="*/ 109 h 109"/>
                <a:gd name="T6" fmla="*/ 0 w 67"/>
                <a:gd name="T7" fmla="*/ 109 h 109"/>
                <a:gd name="T8" fmla="*/ 0 w 67"/>
                <a:gd name="T9" fmla="*/ 97 h 109"/>
                <a:gd name="T10" fmla="*/ 22 w 67"/>
                <a:gd name="T11" fmla="*/ 74 h 109"/>
                <a:gd name="T12" fmla="*/ 40 w 67"/>
                <a:gd name="T13" fmla="*/ 55 h 109"/>
                <a:gd name="T14" fmla="*/ 50 w 67"/>
                <a:gd name="T15" fmla="*/ 42 h 109"/>
                <a:gd name="T16" fmla="*/ 52 w 67"/>
                <a:gd name="T17" fmla="*/ 32 h 109"/>
                <a:gd name="T18" fmla="*/ 46 w 67"/>
                <a:gd name="T19" fmla="*/ 18 h 109"/>
                <a:gd name="T20" fmla="*/ 31 w 67"/>
                <a:gd name="T21" fmla="*/ 12 h 109"/>
                <a:gd name="T22" fmla="*/ 17 w 67"/>
                <a:gd name="T23" fmla="*/ 15 h 109"/>
                <a:gd name="T24" fmla="*/ 0 w 67"/>
                <a:gd name="T25" fmla="*/ 22 h 109"/>
                <a:gd name="T26" fmla="*/ 0 w 67"/>
                <a:gd name="T27" fmla="*/ 7 h 109"/>
                <a:gd name="T28" fmla="*/ 17 w 67"/>
                <a:gd name="T29" fmla="*/ 2 h 109"/>
                <a:gd name="T30" fmla="*/ 31 w 67"/>
                <a:gd name="T31" fmla="*/ 0 h 109"/>
                <a:gd name="T32" fmla="*/ 57 w 67"/>
                <a:gd name="T33" fmla="*/ 8 h 109"/>
                <a:gd name="T34" fmla="*/ 67 w 67"/>
                <a:gd name="T35" fmla="*/ 31 h 109"/>
                <a:gd name="T36" fmla="*/ 64 w 67"/>
                <a:gd name="T37" fmla="*/ 43 h 109"/>
                <a:gd name="T38" fmla="*/ 55 w 67"/>
                <a:gd name="T39" fmla="*/ 57 h 109"/>
                <a:gd name="T40" fmla="*/ 44 w 67"/>
                <a:gd name="T41" fmla="*/ 69 h 109"/>
                <a:gd name="T42" fmla="*/ 17 w 67"/>
                <a:gd name="T4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109">
                  <a:moveTo>
                    <a:pt x="17" y="97"/>
                  </a:moveTo>
                  <a:lnTo>
                    <a:pt x="67" y="97"/>
                  </a:lnTo>
                  <a:lnTo>
                    <a:pt x="67" y="109"/>
                  </a:lnTo>
                  <a:lnTo>
                    <a:pt x="0" y="109"/>
                  </a:lnTo>
                  <a:lnTo>
                    <a:pt x="0" y="97"/>
                  </a:lnTo>
                  <a:cubicBezTo>
                    <a:pt x="5" y="91"/>
                    <a:pt x="13" y="83"/>
                    <a:pt x="22" y="74"/>
                  </a:cubicBezTo>
                  <a:cubicBezTo>
                    <a:pt x="32" y="64"/>
                    <a:pt x="38" y="58"/>
                    <a:pt x="40" y="55"/>
                  </a:cubicBezTo>
                  <a:cubicBezTo>
                    <a:pt x="45" y="50"/>
                    <a:pt x="48" y="46"/>
                    <a:pt x="50" y="42"/>
                  </a:cubicBezTo>
                  <a:cubicBezTo>
                    <a:pt x="51" y="39"/>
                    <a:pt x="52" y="35"/>
                    <a:pt x="52" y="32"/>
                  </a:cubicBezTo>
                  <a:cubicBezTo>
                    <a:pt x="52" y="26"/>
                    <a:pt x="50" y="21"/>
                    <a:pt x="46" y="18"/>
                  </a:cubicBezTo>
                  <a:cubicBezTo>
                    <a:pt x="42" y="14"/>
                    <a:pt x="37" y="12"/>
                    <a:pt x="31" y="12"/>
                  </a:cubicBezTo>
                  <a:cubicBezTo>
                    <a:pt x="26" y="12"/>
                    <a:pt x="22" y="13"/>
                    <a:pt x="17" y="15"/>
                  </a:cubicBezTo>
                  <a:cubicBezTo>
                    <a:pt x="12" y="16"/>
                    <a:pt x="6" y="19"/>
                    <a:pt x="0" y="22"/>
                  </a:cubicBezTo>
                  <a:lnTo>
                    <a:pt x="0" y="7"/>
                  </a:lnTo>
                  <a:cubicBezTo>
                    <a:pt x="6" y="5"/>
                    <a:pt x="12" y="3"/>
                    <a:pt x="17" y="2"/>
                  </a:cubicBezTo>
                  <a:cubicBezTo>
                    <a:pt x="22" y="1"/>
                    <a:pt x="26" y="0"/>
                    <a:pt x="31" y="0"/>
                  </a:cubicBezTo>
                  <a:cubicBezTo>
                    <a:pt x="42" y="0"/>
                    <a:pt x="50" y="3"/>
                    <a:pt x="57" y="8"/>
                  </a:cubicBezTo>
                  <a:cubicBezTo>
                    <a:pt x="64" y="14"/>
                    <a:pt x="67" y="21"/>
                    <a:pt x="67" y="31"/>
                  </a:cubicBezTo>
                  <a:cubicBezTo>
                    <a:pt x="67" y="35"/>
                    <a:pt x="66" y="39"/>
                    <a:pt x="64" y="43"/>
                  </a:cubicBezTo>
                  <a:cubicBezTo>
                    <a:pt x="63" y="47"/>
                    <a:pt x="60" y="52"/>
                    <a:pt x="55" y="57"/>
                  </a:cubicBezTo>
                  <a:cubicBezTo>
                    <a:pt x="54" y="58"/>
                    <a:pt x="51" y="62"/>
                    <a:pt x="44" y="69"/>
                  </a:cubicBezTo>
                  <a:cubicBezTo>
                    <a:pt x="38" y="76"/>
                    <a:pt x="29" y="85"/>
                    <a:pt x="17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97">
              <a:extLst>
                <a:ext uri="{FF2B5EF4-FFF2-40B4-BE49-F238E27FC236}">
                  <a16:creationId xmlns:a16="http://schemas.microsoft.com/office/drawing/2014/main" id="{69BCC3C8-4422-4BAD-A9D0-79DAF7BD2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114" y="3884613"/>
              <a:ext cx="231775" cy="16827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Rectangle 98">
              <a:extLst>
                <a:ext uri="{FF2B5EF4-FFF2-40B4-BE49-F238E27FC236}">
                  <a16:creationId xmlns:a16="http://schemas.microsoft.com/office/drawing/2014/main" id="{C633BF1A-EDE6-4E48-BB0E-C96B9F76D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1" y="3879850"/>
              <a:ext cx="231775" cy="168275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99">
              <a:extLst>
                <a:ext uri="{FF2B5EF4-FFF2-40B4-BE49-F238E27FC236}">
                  <a16:creationId xmlns:a16="http://schemas.microsoft.com/office/drawing/2014/main" id="{1482C930-93E4-4C83-A449-FAC3C5BEA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1" y="3232150"/>
              <a:ext cx="255588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0">
              <a:extLst>
                <a:ext uri="{FF2B5EF4-FFF2-40B4-BE49-F238E27FC236}">
                  <a16:creationId xmlns:a16="http://schemas.microsoft.com/office/drawing/2014/main" id="{8033F844-41A2-4CB9-BCFE-57DC3006F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5651" y="3268663"/>
              <a:ext cx="58738" cy="84138"/>
            </a:xfrm>
            <a:custGeom>
              <a:avLst/>
              <a:gdLst>
                <a:gd name="T0" fmla="*/ 66 w 120"/>
                <a:gd name="T1" fmla="*/ 135 h 170"/>
                <a:gd name="T2" fmla="*/ 49 w 120"/>
                <a:gd name="T3" fmla="*/ 164 h 170"/>
                <a:gd name="T4" fmla="*/ 28 w 120"/>
                <a:gd name="T5" fmla="*/ 170 h 170"/>
                <a:gd name="T6" fmla="*/ 11 w 120"/>
                <a:gd name="T7" fmla="*/ 170 h 170"/>
                <a:gd name="T8" fmla="*/ 11 w 120"/>
                <a:gd name="T9" fmla="*/ 153 h 170"/>
                <a:gd name="T10" fmla="*/ 23 w 120"/>
                <a:gd name="T11" fmla="*/ 153 h 170"/>
                <a:gd name="T12" fmla="*/ 36 w 120"/>
                <a:gd name="T13" fmla="*/ 149 h 170"/>
                <a:gd name="T14" fmla="*/ 46 w 120"/>
                <a:gd name="T15" fmla="*/ 131 h 170"/>
                <a:gd name="T16" fmla="*/ 50 w 120"/>
                <a:gd name="T17" fmla="*/ 122 h 170"/>
                <a:gd name="T18" fmla="*/ 0 w 120"/>
                <a:gd name="T19" fmla="*/ 0 h 170"/>
                <a:gd name="T20" fmla="*/ 22 w 120"/>
                <a:gd name="T21" fmla="*/ 0 h 170"/>
                <a:gd name="T22" fmla="*/ 60 w 120"/>
                <a:gd name="T23" fmla="*/ 97 h 170"/>
                <a:gd name="T24" fmla="*/ 99 w 120"/>
                <a:gd name="T25" fmla="*/ 0 h 170"/>
                <a:gd name="T26" fmla="*/ 120 w 120"/>
                <a:gd name="T27" fmla="*/ 0 h 170"/>
                <a:gd name="T28" fmla="*/ 66 w 120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70">
                  <a:moveTo>
                    <a:pt x="66" y="135"/>
                  </a:moveTo>
                  <a:cubicBezTo>
                    <a:pt x="60" y="150"/>
                    <a:pt x="55" y="159"/>
                    <a:pt x="49" y="164"/>
                  </a:cubicBezTo>
                  <a:cubicBezTo>
                    <a:pt x="44" y="168"/>
                    <a:pt x="37" y="170"/>
                    <a:pt x="28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7"/>
                    <a:pt x="43" y="141"/>
                    <a:pt x="46" y="131"/>
                  </a:cubicBezTo>
                  <a:lnTo>
                    <a:pt x="50" y="1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7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6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1">
              <a:extLst>
                <a:ext uri="{FF2B5EF4-FFF2-40B4-BE49-F238E27FC236}">
                  <a16:creationId xmlns:a16="http://schemas.microsoft.com/office/drawing/2014/main" id="{F6C293A5-6E5F-4497-9422-6B6E9E58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089" y="3298825"/>
              <a:ext cx="30163" cy="53975"/>
            </a:xfrm>
            <a:custGeom>
              <a:avLst/>
              <a:gdLst>
                <a:gd name="T0" fmla="*/ 2 w 63"/>
                <a:gd name="T1" fmla="*/ 94 h 107"/>
                <a:gd name="T2" fmla="*/ 25 w 63"/>
                <a:gd name="T3" fmla="*/ 94 h 107"/>
                <a:gd name="T4" fmla="*/ 25 w 63"/>
                <a:gd name="T5" fmla="*/ 13 h 107"/>
                <a:gd name="T6" fmla="*/ 0 w 63"/>
                <a:gd name="T7" fmla="*/ 18 h 107"/>
                <a:gd name="T8" fmla="*/ 0 w 63"/>
                <a:gd name="T9" fmla="*/ 5 h 107"/>
                <a:gd name="T10" fmla="*/ 25 w 63"/>
                <a:gd name="T11" fmla="*/ 0 h 107"/>
                <a:gd name="T12" fmla="*/ 40 w 63"/>
                <a:gd name="T13" fmla="*/ 0 h 107"/>
                <a:gd name="T14" fmla="*/ 40 w 63"/>
                <a:gd name="T15" fmla="*/ 94 h 107"/>
                <a:gd name="T16" fmla="*/ 63 w 63"/>
                <a:gd name="T17" fmla="*/ 94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4"/>
                  </a:moveTo>
                  <a:lnTo>
                    <a:pt x="25" y="94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3" y="94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02">
              <a:extLst>
                <a:ext uri="{FF2B5EF4-FFF2-40B4-BE49-F238E27FC236}">
                  <a16:creationId xmlns:a16="http://schemas.microsoft.com/office/drawing/2014/main" id="{D7B49658-4039-4CAA-9B04-B12C9F98F4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1376" y="3392488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3">
              <a:extLst>
                <a:ext uri="{FF2B5EF4-FFF2-40B4-BE49-F238E27FC236}">
                  <a16:creationId xmlns:a16="http://schemas.microsoft.com/office/drawing/2014/main" id="{4E106AAE-6985-4331-8824-1DE86E00A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801" y="3392488"/>
              <a:ext cx="57150" cy="98425"/>
            </a:xfrm>
            <a:custGeom>
              <a:avLst/>
              <a:gdLst>
                <a:gd name="T0" fmla="*/ 57 w 115"/>
                <a:gd name="T1" fmla="*/ 143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3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04">
              <a:extLst>
                <a:ext uri="{FF2B5EF4-FFF2-40B4-BE49-F238E27FC236}">
                  <a16:creationId xmlns:a16="http://schemas.microsoft.com/office/drawing/2014/main" id="{12DE4768-75B3-47D6-A3FA-043AA99DB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176" y="3387725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05">
              <a:extLst>
                <a:ext uri="{FF2B5EF4-FFF2-40B4-BE49-F238E27FC236}">
                  <a16:creationId xmlns:a16="http://schemas.microsoft.com/office/drawing/2014/main" id="{D30C8A89-FC64-46A8-A37A-5A09BE280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601" y="3460750"/>
              <a:ext cx="57150" cy="98425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06">
              <a:extLst>
                <a:ext uri="{FF2B5EF4-FFF2-40B4-BE49-F238E27FC236}">
                  <a16:creationId xmlns:a16="http://schemas.microsoft.com/office/drawing/2014/main" id="{72D2993C-F64A-47A3-BD43-97D16E6A4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4" y="3232150"/>
              <a:ext cx="257175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07">
              <a:extLst>
                <a:ext uri="{FF2B5EF4-FFF2-40B4-BE49-F238E27FC236}">
                  <a16:creationId xmlns:a16="http://schemas.microsoft.com/office/drawing/2014/main" id="{D7FC0617-4565-4076-9A46-5B188644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464" y="3268663"/>
              <a:ext cx="60325" cy="84138"/>
            </a:xfrm>
            <a:custGeom>
              <a:avLst/>
              <a:gdLst>
                <a:gd name="T0" fmla="*/ 66 w 120"/>
                <a:gd name="T1" fmla="*/ 134 h 170"/>
                <a:gd name="T2" fmla="*/ 49 w 120"/>
                <a:gd name="T3" fmla="*/ 163 h 170"/>
                <a:gd name="T4" fmla="*/ 27 w 120"/>
                <a:gd name="T5" fmla="*/ 170 h 170"/>
                <a:gd name="T6" fmla="*/ 11 w 120"/>
                <a:gd name="T7" fmla="*/ 170 h 170"/>
                <a:gd name="T8" fmla="*/ 11 w 120"/>
                <a:gd name="T9" fmla="*/ 153 h 170"/>
                <a:gd name="T10" fmla="*/ 23 w 120"/>
                <a:gd name="T11" fmla="*/ 153 h 170"/>
                <a:gd name="T12" fmla="*/ 36 w 120"/>
                <a:gd name="T13" fmla="*/ 149 h 170"/>
                <a:gd name="T14" fmla="*/ 46 w 120"/>
                <a:gd name="T15" fmla="*/ 130 h 170"/>
                <a:gd name="T16" fmla="*/ 50 w 120"/>
                <a:gd name="T17" fmla="*/ 121 h 170"/>
                <a:gd name="T18" fmla="*/ 0 w 120"/>
                <a:gd name="T19" fmla="*/ 0 h 170"/>
                <a:gd name="T20" fmla="*/ 22 w 120"/>
                <a:gd name="T21" fmla="*/ 0 h 170"/>
                <a:gd name="T22" fmla="*/ 60 w 120"/>
                <a:gd name="T23" fmla="*/ 96 h 170"/>
                <a:gd name="T24" fmla="*/ 99 w 120"/>
                <a:gd name="T25" fmla="*/ 0 h 170"/>
                <a:gd name="T26" fmla="*/ 120 w 120"/>
                <a:gd name="T27" fmla="*/ 0 h 170"/>
                <a:gd name="T28" fmla="*/ 66 w 120"/>
                <a:gd name="T29" fmla="*/ 13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70">
                  <a:moveTo>
                    <a:pt x="66" y="134"/>
                  </a:moveTo>
                  <a:cubicBezTo>
                    <a:pt x="60" y="149"/>
                    <a:pt x="55" y="159"/>
                    <a:pt x="49" y="163"/>
                  </a:cubicBezTo>
                  <a:cubicBezTo>
                    <a:pt x="44" y="167"/>
                    <a:pt x="37" y="170"/>
                    <a:pt x="27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1"/>
                    <a:pt x="36" y="149"/>
                  </a:cubicBezTo>
                  <a:cubicBezTo>
                    <a:pt x="39" y="146"/>
                    <a:pt x="43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6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08">
              <a:extLst>
                <a:ext uri="{FF2B5EF4-FFF2-40B4-BE49-F238E27FC236}">
                  <a16:creationId xmlns:a16="http://schemas.microsoft.com/office/drawing/2014/main" id="{8F4A7F69-5A72-4DB0-AB3B-2F1655174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26" y="3297238"/>
              <a:ext cx="33338" cy="53975"/>
            </a:xfrm>
            <a:custGeom>
              <a:avLst/>
              <a:gdLst>
                <a:gd name="T0" fmla="*/ 18 w 68"/>
                <a:gd name="T1" fmla="*/ 97 h 109"/>
                <a:gd name="T2" fmla="*/ 68 w 68"/>
                <a:gd name="T3" fmla="*/ 97 h 109"/>
                <a:gd name="T4" fmla="*/ 68 w 68"/>
                <a:gd name="T5" fmla="*/ 109 h 109"/>
                <a:gd name="T6" fmla="*/ 0 w 68"/>
                <a:gd name="T7" fmla="*/ 109 h 109"/>
                <a:gd name="T8" fmla="*/ 0 w 68"/>
                <a:gd name="T9" fmla="*/ 97 h 109"/>
                <a:gd name="T10" fmla="*/ 23 w 68"/>
                <a:gd name="T11" fmla="*/ 74 h 109"/>
                <a:gd name="T12" fmla="*/ 41 w 68"/>
                <a:gd name="T13" fmla="*/ 55 h 109"/>
                <a:gd name="T14" fmla="*/ 50 w 68"/>
                <a:gd name="T15" fmla="*/ 42 h 109"/>
                <a:gd name="T16" fmla="*/ 53 w 68"/>
                <a:gd name="T17" fmla="*/ 32 h 109"/>
                <a:gd name="T18" fmla="*/ 47 w 68"/>
                <a:gd name="T19" fmla="*/ 18 h 109"/>
                <a:gd name="T20" fmla="*/ 31 w 68"/>
                <a:gd name="T21" fmla="*/ 13 h 109"/>
                <a:gd name="T22" fmla="*/ 17 w 68"/>
                <a:gd name="T23" fmla="*/ 15 h 109"/>
                <a:gd name="T24" fmla="*/ 1 w 68"/>
                <a:gd name="T25" fmla="*/ 22 h 109"/>
                <a:gd name="T26" fmla="*/ 1 w 68"/>
                <a:gd name="T27" fmla="*/ 7 h 109"/>
                <a:gd name="T28" fmla="*/ 17 w 68"/>
                <a:gd name="T29" fmla="*/ 2 h 109"/>
                <a:gd name="T30" fmla="*/ 31 w 68"/>
                <a:gd name="T31" fmla="*/ 0 h 109"/>
                <a:gd name="T32" fmla="*/ 58 w 68"/>
                <a:gd name="T33" fmla="*/ 9 h 109"/>
                <a:gd name="T34" fmla="*/ 67 w 68"/>
                <a:gd name="T35" fmla="*/ 31 h 109"/>
                <a:gd name="T36" fmla="*/ 65 w 68"/>
                <a:gd name="T37" fmla="*/ 43 h 109"/>
                <a:gd name="T38" fmla="*/ 56 w 68"/>
                <a:gd name="T39" fmla="*/ 57 h 109"/>
                <a:gd name="T40" fmla="*/ 45 w 68"/>
                <a:gd name="T41" fmla="*/ 69 h 109"/>
                <a:gd name="T42" fmla="*/ 18 w 68"/>
                <a:gd name="T4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9">
                  <a:moveTo>
                    <a:pt x="18" y="97"/>
                  </a:moveTo>
                  <a:lnTo>
                    <a:pt x="68" y="97"/>
                  </a:lnTo>
                  <a:lnTo>
                    <a:pt x="68" y="109"/>
                  </a:lnTo>
                  <a:lnTo>
                    <a:pt x="0" y="109"/>
                  </a:lnTo>
                  <a:lnTo>
                    <a:pt x="0" y="97"/>
                  </a:lnTo>
                  <a:cubicBezTo>
                    <a:pt x="6" y="91"/>
                    <a:pt x="13" y="84"/>
                    <a:pt x="23" y="74"/>
                  </a:cubicBezTo>
                  <a:cubicBezTo>
                    <a:pt x="32" y="64"/>
                    <a:pt x="38" y="58"/>
                    <a:pt x="41" y="55"/>
                  </a:cubicBezTo>
                  <a:cubicBezTo>
                    <a:pt x="45" y="50"/>
                    <a:pt x="48" y="46"/>
                    <a:pt x="50" y="42"/>
                  </a:cubicBezTo>
                  <a:cubicBezTo>
                    <a:pt x="52" y="39"/>
                    <a:pt x="53" y="35"/>
                    <a:pt x="53" y="32"/>
                  </a:cubicBezTo>
                  <a:cubicBezTo>
                    <a:pt x="53" y="26"/>
                    <a:pt x="51" y="21"/>
                    <a:pt x="47" y="18"/>
                  </a:cubicBezTo>
                  <a:cubicBezTo>
                    <a:pt x="43" y="14"/>
                    <a:pt x="38" y="13"/>
                    <a:pt x="31" y="13"/>
                  </a:cubicBezTo>
                  <a:cubicBezTo>
                    <a:pt x="27" y="13"/>
                    <a:pt x="22" y="13"/>
                    <a:pt x="17" y="15"/>
                  </a:cubicBezTo>
                  <a:cubicBezTo>
                    <a:pt x="12" y="16"/>
                    <a:pt x="7" y="19"/>
                    <a:pt x="1" y="22"/>
                  </a:cubicBezTo>
                  <a:lnTo>
                    <a:pt x="1" y="7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2" y="1"/>
                    <a:pt x="27" y="0"/>
                    <a:pt x="31" y="0"/>
                  </a:cubicBezTo>
                  <a:cubicBezTo>
                    <a:pt x="42" y="0"/>
                    <a:pt x="51" y="3"/>
                    <a:pt x="58" y="9"/>
                  </a:cubicBezTo>
                  <a:cubicBezTo>
                    <a:pt x="64" y="14"/>
                    <a:pt x="67" y="22"/>
                    <a:pt x="67" y="31"/>
                  </a:cubicBezTo>
                  <a:cubicBezTo>
                    <a:pt x="67" y="35"/>
                    <a:pt x="67" y="39"/>
                    <a:pt x="65" y="43"/>
                  </a:cubicBezTo>
                  <a:cubicBezTo>
                    <a:pt x="63" y="47"/>
                    <a:pt x="60" y="52"/>
                    <a:pt x="56" y="57"/>
                  </a:cubicBezTo>
                  <a:cubicBezTo>
                    <a:pt x="55" y="59"/>
                    <a:pt x="51" y="63"/>
                    <a:pt x="45" y="69"/>
                  </a:cubicBezTo>
                  <a:cubicBezTo>
                    <a:pt x="38" y="76"/>
                    <a:pt x="29" y="85"/>
                    <a:pt x="18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9">
              <a:extLst>
                <a:ext uri="{FF2B5EF4-FFF2-40B4-BE49-F238E27FC236}">
                  <a16:creationId xmlns:a16="http://schemas.microsoft.com/office/drawing/2014/main" id="{3BC69DE5-C12C-4D5E-B826-9598376E5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0189" y="3390900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0">
              <a:extLst>
                <a:ext uri="{FF2B5EF4-FFF2-40B4-BE49-F238E27FC236}">
                  <a16:creationId xmlns:a16="http://schemas.microsoft.com/office/drawing/2014/main" id="{777438A1-93E8-45E2-9665-FDF7F4A5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614" y="3390900"/>
              <a:ext cx="57150" cy="100013"/>
            </a:xfrm>
            <a:custGeom>
              <a:avLst/>
              <a:gdLst>
                <a:gd name="T0" fmla="*/ 57 w 115"/>
                <a:gd name="T1" fmla="*/ 144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4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11">
              <a:extLst>
                <a:ext uri="{FF2B5EF4-FFF2-40B4-BE49-F238E27FC236}">
                  <a16:creationId xmlns:a16="http://schemas.microsoft.com/office/drawing/2014/main" id="{95CD3332-0004-4CBC-8354-442FFF0C2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5576" y="3387725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12">
              <a:extLst>
                <a:ext uri="{FF2B5EF4-FFF2-40B4-BE49-F238E27FC236}">
                  <a16:creationId xmlns:a16="http://schemas.microsoft.com/office/drawing/2014/main" id="{69C48A05-E674-4161-870E-792D55F0E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1" y="3459163"/>
              <a:ext cx="57150" cy="100013"/>
            </a:xfrm>
            <a:custGeom>
              <a:avLst/>
              <a:gdLst>
                <a:gd name="T0" fmla="*/ 57 w 115"/>
                <a:gd name="T1" fmla="*/ 58 h 202"/>
                <a:gd name="T2" fmla="*/ 0 w 115"/>
                <a:gd name="T3" fmla="*/ 0 h 202"/>
                <a:gd name="T4" fmla="*/ 57 w 115"/>
                <a:gd name="T5" fmla="*/ 202 h 202"/>
                <a:gd name="T6" fmla="*/ 115 w 115"/>
                <a:gd name="T7" fmla="*/ 0 h 202"/>
                <a:gd name="T8" fmla="*/ 57 w 115"/>
                <a:gd name="T9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58"/>
                  </a:moveTo>
                  <a:lnTo>
                    <a:pt x="0" y="0"/>
                  </a:lnTo>
                  <a:lnTo>
                    <a:pt x="57" y="202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113">
              <a:extLst>
                <a:ext uri="{FF2B5EF4-FFF2-40B4-BE49-F238E27FC236}">
                  <a16:creationId xmlns:a16="http://schemas.microsoft.com/office/drawing/2014/main" id="{97B49B4D-B55B-43A0-9E55-DA97052DA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789" y="3232150"/>
              <a:ext cx="257175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14">
              <a:extLst>
                <a:ext uri="{FF2B5EF4-FFF2-40B4-BE49-F238E27FC236}">
                  <a16:creationId xmlns:a16="http://schemas.microsoft.com/office/drawing/2014/main" id="{258A922B-E805-4F58-ACF2-1C16E0F67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39" y="3268663"/>
              <a:ext cx="60325" cy="84138"/>
            </a:xfrm>
            <a:custGeom>
              <a:avLst/>
              <a:gdLst>
                <a:gd name="T0" fmla="*/ 66 w 120"/>
                <a:gd name="T1" fmla="*/ 135 h 170"/>
                <a:gd name="T2" fmla="*/ 49 w 120"/>
                <a:gd name="T3" fmla="*/ 163 h 170"/>
                <a:gd name="T4" fmla="*/ 27 w 120"/>
                <a:gd name="T5" fmla="*/ 170 h 170"/>
                <a:gd name="T6" fmla="*/ 11 w 120"/>
                <a:gd name="T7" fmla="*/ 170 h 170"/>
                <a:gd name="T8" fmla="*/ 11 w 120"/>
                <a:gd name="T9" fmla="*/ 153 h 170"/>
                <a:gd name="T10" fmla="*/ 23 w 120"/>
                <a:gd name="T11" fmla="*/ 153 h 170"/>
                <a:gd name="T12" fmla="*/ 36 w 120"/>
                <a:gd name="T13" fmla="*/ 149 h 170"/>
                <a:gd name="T14" fmla="*/ 46 w 120"/>
                <a:gd name="T15" fmla="*/ 130 h 170"/>
                <a:gd name="T16" fmla="*/ 50 w 120"/>
                <a:gd name="T17" fmla="*/ 121 h 170"/>
                <a:gd name="T18" fmla="*/ 0 w 120"/>
                <a:gd name="T19" fmla="*/ 0 h 170"/>
                <a:gd name="T20" fmla="*/ 22 w 120"/>
                <a:gd name="T21" fmla="*/ 0 h 170"/>
                <a:gd name="T22" fmla="*/ 60 w 120"/>
                <a:gd name="T23" fmla="*/ 96 h 170"/>
                <a:gd name="T24" fmla="*/ 99 w 120"/>
                <a:gd name="T25" fmla="*/ 0 h 170"/>
                <a:gd name="T26" fmla="*/ 120 w 120"/>
                <a:gd name="T27" fmla="*/ 0 h 170"/>
                <a:gd name="T28" fmla="*/ 66 w 120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70">
                  <a:moveTo>
                    <a:pt x="66" y="135"/>
                  </a:moveTo>
                  <a:cubicBezTo>
                    <a:pt x="60" y="149"/>
                    <a:pt x="55" y="159"/>
                    <a:pt x="49" y="163"/>
                  </a:cubicBezTo>
                  <a:cubicBezTo>
                    <a:pt x="44" y="168"/>
                    <a:pt x="37" y="170"/>
                    <a:pt x="27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7"/>
                    <a:pt x="43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6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6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15">
              <a:extLst>
                <a:ext uri="{FF2B5EF4-FFF2-40B4-BE49-F238E27FC236}">
                  <a16:creationId xmlns:a16="http://schemas.microsoft.com/office/drawing/2014/main" id="{34D28EC5-B758-45B5-8990-1D6E28BC0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601" y="3298825"/>
              <a:ext cx="34925" cy="53975"/>
            </a:xfrm>
            <a:custGeom>
              <a:avLst/>
              <a:gdLst>
                <a:gd name="T0" fmla="*/ 48 w 70"/>
                <a:gd name="T1" fmla="*/ 51 h 110"/>
                <a:gd name="T2" fmla="*/ 64 w 70"/>
                <a:gd name="T3" fmla="*/ 60 h 110"/>
                <a:gd name="T4" fmla="*/ 70 w 70"/>
                <a:gd name="T5" fmla="*/ 77 h 110"/>
                <a:gd name="T6" fmla="*/ 59 w 70"/>
                <a:gd name="T7" fmla="*/ 102 h 110"/>
                <a:gd name="T8" fmla="*/ 28 w 70"/>
                <a:gd name="T9" fmla="*/ 110 h 110"/>
                <a:gd name="T10" fmla="*/ 14 w 70"/>
                <a:gd name="T11" fmla="*/ 109 h 110"/>
                <a:gd name="T12" fmla="*/ 0 w 70"/>
                <a:gd name="T13" fmla="*/ 105 h 110"/>
                <a:gd name="T14" fmla="*/ 0 w 70"/>
                <a:gd name="T15" fmla="*/ 91 h 110"/>
                <a:gd name="T16" fmla="*/ 13 w 70"/>
                <a:gd name="T17" fmla="*/ 96 h 110"/>
                <a:gd name="T18" fmla="*/ 28 w 70"/>
                <a:gd name="T19" fmla="*/ 98 h 110"/>
                <a:gd name="T20" fmla="*/ 48 w 70"/>
                <a:gd name="T21" fmla="*/ 93 h 110"/>
                <a:gd name="T22" fmla="*/ 56 w 70"/>
                <a:gd name="T23" fmla="*/ 77 h 110"/>
                <a:gd name="T24" fmla="*/ 49 w 70"/>
                <a:gd name="T25" fmla="*/ 63 h 110"/>
                <a:gd name="T26" fmla="*/ 31 w 70"/>
                <a:gd name="T27" fmla="*/ 57 h 110"/>
                <a:gd name="T28" fmla="*/ 18 w 70"/>
                <a:gd name="T29" fmla="*/ 57 h 110"/>
                <a:gd name="T30" fmla="*/ 18 w 70"/>
                <a:gd name="T31" fmla="*/ 45 h 110"/>
                <a:gd name="T32" fmla="*/ 31 w 70"/>
                <a:gd name="T33" fmla="*/ 45 h 110"/>
                <a:gd name="T34" fmla="*/ 47 w 70"/>
                <a:gd name="T35" fmla="*/ 41 h 110"/>
                <a:gd name="T36" fmla="*/ 53 w 70"/>
                <a:gd name="T37" fmla="*/ 29 h 110"/>
                <a:gd name="T38" fmla="*/ 47 w 70"/>
                <a:gd name="T39" fmla="*/ 16 h 110"/>
                <a:gd name="T40" fmla="*/ 31 w 70"/>
                <a:gd name="T41" fmla="*/ 12 h 110"/>
                <a:gd name="T42" fmla="*/ 18 w 70"/>
                <a:gd name="T43" fmla="*/ 13 h 110"/>
                <a:gd name="T44" fmla="*/ 3 w 70"/>
                <a:gd name="T45" fmla="*/ 17 h 110"/>
                <a:gd name="T46" fmla="*/ 3 w 70"/>
                <a:gd name="T47" fmla="*/ 4 h 110"/>
                <a:gd name="T48" fmla="*/ 18 w 70"/>
                <a:gd name="T49" fmla="*/ 1 h 110"/>
                <a:gd name="T50" fmla="*/ 32 w 70"/>
                <a:gd name="T51" fmla="*/ 0 h 110"/>
                <a:gd name="T52" fmla="*/ 58 w 70"/>
                <a:gd name="T53" fmla="*/ 7 h 110"/>
                <a:gd name="T54" fmla="*/ 67 w 70"/>
                <a:gd name="T55" fmla="*/ 27 h 110"/>
                <a:gd name="T56" fmla="*/ 62 w 70"/>
                <a:gd name="T57" fmla="*/ 42 h 110"/>
                <a:gd name="T58" fmla="*/ 48 w 70"/>
                <a:gd name="T59" fmla="*/ 5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0">
                  <a:moveTo>
                    <a:pt x="48" y="51"/>
                  </a:moveTo>
                  <a:cubicBezTo>
                    <a:pt x="55" y="52"/>
                    <a:pt x="60" y="55"/>
                    <a:pt x="64" y="60"/>
                  </a:cubicBezTo>
                  <a:cubicBezTo>
                    <a:pt x="68" y="65"/>
                    <a:pt x="70" y="70"/>
                    <a:pt x="70" y="77"/>
                  </a:cubicBezTo>
                  <a:cubicBezTo>
                    <a:pt x="70" y="88"/>
                    <a:pt x="66" y="96"/>
                    <a:pt x="59" y="102"/>
                  </a:cubicBezTo>
                  <a:cubicBezTo>
                    <a:pt x="52" y="107"/>
                    <a:pt x="42" y="110"/>
                    <a:pt x="28" y="110"/>
                  </a:cubicBezTo>
                  <a:cubicBezTo>
                    <a:pt x="24" y="110"/>
                    <a:pt x="19" y="110"/>
                    <a:pt x="14" y="109"/>
                  </a:cubicBezTo>
                  <a:cubicBezTo>
                    <a:pt x="10" y="108"/>
                    <a:pt x="5" y="107"/>
                    <a:pt x="0" y="105"/>
                  </a:cubicBezTo>
                  <a:lnTo>
                    <a:pt x="0" y="91"/>
                  </a:lnTo>
                  <a:cubicBezTo>
                    <a:pt x="4" y="93"/>
                    <a:pt x="8" y="95"/>
                    <a:pt x="13" y="96"/>
                  </a:cubicBezTo>
                  <a:cubicBezTo>
                    <a:pt x="18" y="98"/>
                    <a:pt x="23" y="98"/>
                    <a:pt x="28" y="98"/>
                  </a:cubicBezTo>
                  <a:cubicBezTo>
                    <a:pt x="37" y="98"/>
                    <a:pt x="44" y="96"/>
                    <a:pt x="48" y="93"/>
                  </a:cubicBezTo>
                  <a:cubicBezTo>
                    <a:pt x="53" y="89"/>
                    <a:pt x="56" y="84"/>
                    <a:pt x="56" y="77"/>
                  </a:cubicBezTo>
                  <a:cubicBezTo>
                    <a:pt x="56" y="71"/>
                    <a:pt x="53" y="66"/>
                    <a:pt x="49" y="63"/>
                  </a:cubicBezTo>
                  <a:cubicBezTo>
                    <a:pt x="45" y="59"/>
                    <a:pt x="38" y="57"/>
                    <a:pt x="31" y="57"/>
                  </a:cubicBezTo>
                  <a:lnTo>
                    <a:pt x="18" y="57"/>
                  </a:lnTo>
                  <a:lnTo>
                    <a:pt x="18" y="45"/>
                  </a:lnTo>
                  <a:lnTo>
                    <a:pt x="31" y="45"/>
                  </a:lnTo>
                  <a:cubicBezTo>
                    <a:pt x="38" y="45"/>
                    <a:pt x="44" y="44"/>
                    <a:pt x="47" y="41"/>
                  </a:cubicBezTo>
                  <a:cubicBezTo>
                    <a:pt x="51" y="38"/>
                    <a:pt x="53" y="34"/>
                    <a:pt x="53" y="29"/>
                  </a:cubicBezTo>
                  <a:cubicBezTo>
                    <a:pt x="53" y="23"/>
                    <a:pt x="51" y="19"/>
                    <a:pt x="47" y="16"/>
                  </a:cubicBezTo>
                  <a:cubicBezTo>
                    <a:pt x="43" y="13"/>
                    <a:pt x="38" y="12"/>
                    <a:pt x="31" y="12"/>
                  </a:cubicBezTo>
                  <a:cubicBezTo>
                    <a:pt x="27" y="12"/>
                    <a:pt x="22" y="12"/>
                    <a:pt x="18" y="13"/>
                  </a:cubicBezTo>
                  <a:cubicBezTo>
                    <a:pt x="13" y="14"/>
                    <a:pt x="8" y="15"/>
                    <a:pt x="3" y="17"/>
                  </a:cubicBezTo>
                  <a:lnTo>
                    <a:pt x="3" y="4"/>
                  </a:lnTo>
                  <a:cubicBezTo>
                    <a:pt x="8" y="3"/>
                    <a:pt x="14" y="2"/>
                    <a:pt x="18" y="1"/>
                  </a:cubicBezTo>
                  <a:cubicBezTo>
                    <a:pt x="23" y="0"/>
                    <a:pt x="28" y="0"/>
                    <a:pt x="32" y="0"/>
                  </a:cubicBezTo>
                  <a:cubicBezTo>
                    <a:pt x="43" y="0"/>
                    <a:pt x="52" y="2"/>
                    <a:pt x="58" y="7"/>
                  </a:cubicBezTo>
                  <a:cubicBezTo>
                    <a:pt x="64" y="12"/>
                    <a:pt x="67" y="19"/>
                    <a:pt x="67" y="27"/>
                  </a:cubicBezTo>
                  <a:cubicBezTo>
                    <a:pt x="67" y="33"/>
                    <a:pt x="66" y="38"/>
                    <a:pt x="62" y="42"/>
                  </a:cubicBezTo>
                  <a:cubicBezTo>
                    <a:pt x="59" y="46"/>
                    <a:pt x="54" y="49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6">
              <a:extLst>
                <a:ext uri="{FF2B5EF4-FFF2-40B4-BE49-F238E27FC236}">
                  <a16:creationId xmlns:a16="http://schemas.microsoft.com/office/drawing/2014/main" id="{D131B25C-DC8A-4410-8BE1-2DB1E79AA1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1064" y="3390900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17">
              <a:extLst>
                <a:ext uri="{FF2B5EF4-FFF2-40B4-BE49-F238E27FC236}">
                  <a16:creationId xmlns:a16="http://schemas.microsoft.com/office/drawing/2014/main" id="{CB05B3E2-526E-4F0F-BBE2-F87D3DBAD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489" y="3390900"/>
              <a:ext cx="57150" cy="100013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8">
              <a:extLst>
                <a:ext uri="{FF2B5EF4-FFF2-40B4-BE49-F238E27FC236}">
                  <a16:creationId xmlns:a16="http://schemas.microsoft.com/office/drawing/2014/main" id="{712B0945-F8F8-40AD-A200-AC54613D0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6451" y="3387725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9">
              <a:extLst>
                <a:ext uri="{FF2B5EF4-FFF2-40B4-BE49-F238E27FC236}">
                  <a16:creationId xmlns:a16="http://schemas.microsoft.com/office/drawing/2014/main" id="{1DC67633-51E5-48F1-BA2F-193D3AA8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3460750"/>
              <a:ext cx="57150" cy="98425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Rectangle 120">
              <a:extLst>
                <a:ext uri="{FF2B5EF4-FFF2-40B4-BE49-F238E27FC236}">
                  <a16:creationId xmlns:a16="http://schemas.microsoft.com/office/drawing/2014/main" id="{48EDD891-D1E0-47D9-A3D6-143F6113E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389" y="3232150"/>
              <a:ext cx="257175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21">
              <a:extLst>
                <a:ext uri="{FF2B5EF4-FFF2-40B4-BE49-F238E27FC236}">
                  <a16:creationId xmlns:a16="http://schemas.microsoft.com/office/drawing/2014/main" id="{D213A673-17B3-4B47-BE72-52C566CE1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526" y="3268663"/>
              <a:ext cx="58738" cy="84138"/>
            </a:xfrm>
            <a:custGeom>
              <a:avLst/>
              <a:gdLst>
                <a:gd name="T0" fmla="*/ 66 w 120"/>
                <a:gd name="T1" fmla="*/ 134 h 169"/>
                <a:gd name="T2" fmla="*/ 49 w 120"/>
                <a:gd name="T3" fmla="*/ 163 h 169"/>
                <a:gd name="T4" fmla="*/ 27 w 120"/>
                <a:gd name="T5" fmla="*/ 169 h 169"/>
                <a:gd name="T6" fmla="*/ 11 w 120"/>
                <a:gd name="T7" fmla="*/ 169 h 169"/>
                <a:gd name="T8" fmla="*/ 11 w 120"/>
                <a:gd name="T9" fmla="*/ 152 h 169"/>
                <a:gd name="T10" fmla="*/ 23 w 120"/>
                <a:gd name="T11" fmla="*/ 152 h 169"/>
                <a:gd name="T12" fmla="*/ 36 w 120"/>
                <a:gd name="T13" fmla="*/ 149 h 169"/>
                <a:gd name="T14" fmla="*/ 46 w 120"/>
                <a:gd name="T15" fmla="*/ 130 h 169"/>
                <a:gd name="T16" fmla="*/ 50 w 120"/>
                <a:gd name="T17" fmla="*/ 121 h 169"/>
                <a:gd name="T18" fmla="*/ 0 w 120"/>
                <a:gd name="T19" fmla="*/ 0 h 169"/>
                <a:gd name="T20" fmla="*/ 21 w 120"/>
                <a:gd name="T21" fmla="*/ 0 h 169"/>
                <a:gd name="T22" fmla="*/ 60 w 120"/>
                <a:gd name="T23" fmla="*/ 96 h 169"/>
                <a:gd name="T24" fmla="*/ 98 w 120"/>
                <a:gd name="T25" fmla="*/ 0 h 169"/>
                <a:gd name="T26" fmla="*/ 120 w 120"/>
                <a:gd name="T27" fmla="*/ 0 h 169"/>
                <a:gd name="T28" fmla="*/ 66 w 120"/>
                <a:gd name="T29" fmla="*/ 13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9">
                  <a:moveTo>
                    <a:pt x="66" y="134"/>
                  </a:moveTo>
                  <a:cubicBezTo>
                    <a:pt x="60" y="149"/>
                    <a:pt x="54" y="158"/>
                    <a:pt x="49" y="163"/>
                  </a:cubicBezTo>
                  <a:cubicBezTo>
                    <a:pt x="44" y="167"/>
                    <a:pt x="36" y="169"/>
                    <a:pt x="27" y="169"/>
                  </a:cubicBezTo>
                  <a:lnTo>
                    <a:pt x="11" y="169"/>
                  </a:lnTo>
                  <a:lnTo>
                    <a:pt x="11" y="152"/>
                  </a:lnTo>
                  <a:lnTo>
                    <a:pt x="23" y="152"/>
                  </a:lnTo>
                  <a:cubicBezTo>
                    <a:pt x="29" y="152"/>
                    <a:pt x="33" y="151"/>
                    <a:pt x="36" y="149"/>
                  </a:cubicBezTo>
                  <a:cubicBezTo>
                    <a:pt x="39" y="146"/>
                    <a:pt x="42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60" y="96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22">
              <a:extLst>
                <a:ext uri="{FF2B5EF4-FFF2-40B4-BE49-F238E27FC236}">
                  <a16:creationId xmlns:a16="http://schemas.microsoft.com/office/drawing/2014/main" id="{9E73D749-3513-4901-804D-632D71483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1614" y="3298825"/>
              <a:ext cx="38100" cy="52388"/>
            </a:xfrm>
            <a:custGeom>
              <a:avLst/>
              <a:gdLst>
                <a:gd name="T0" fmla="*/ 48 w 77"/>
                <a:gd name="T1" fmla="*/ 13 h 107"/>
                <a:gd name="T2" fmla="*/ 11 w 77"/>
                <a:gd name="T3" fmla="*/ 69 h 107"/>
                <a:gd name="T4" fmla="*/ 48 w 77"/>
                <a:gd name="T5" fmla="*/ 69 h 107"/>
                <a:gd name="T6" fmla="*/ 48 w 77"/>
                <a:gd name="T7" fmla="*/ 13 h 107"/>
                <a:gd name="T8" fmla="*/ 44 w 77"/>
                <a:gd name="T9" fmla="*/ 0 h 107"/>
                <a:gd name="T10" fmla="*/ 62 w 77"/>
                <a:gd name="T11" fmla="*/ 0 h 107"/>
                <a:gd name="T12" fmla="*/ 62 w 77"/>
                <a:gd name="T13" fmla="*/ 69 h 107"/>
                <a:gd name="T14" fmla="*/ 77 w 77"/>
                <a:gd name="T15" fmla="*/ 69 h 107"/>
                <a:gd name="T16" fmla="*/ 77 w 77"/>
                <a:gd name="T17" fmla="*/ 81 h 107"/>
                <a:gd name="T18" fmla="*/ 62 w 77"/>
                <a:gd name="T19" fmla="*/ 81 h 107"/>
                <a:gd name="T20" fmla="*/ 62 w 77"/>
                <a:gd name="T21" fmla="*/ 107 h 107"/>
                <a:gd name="T22" fmla="*/ 48 w 77"/>
                <a:gd name="T23" fmla="*/ 107 h 107"/>
                <a:gd name="T24" fmla="*/ 48 w 77"/>
                <a:gd name="T25" fmla="*/ 81 h 107"/>
                <a:gd name="T26" fmla="*/ 0 w 77"/>
                <a:gd name="T27" fmla="*/ 81 h 107"/>
                <a:gd name="T28" fmla="*/ 0 w 77"/>
                <a:gd name="T29" fmla="*/ 68 h 107"/>
                <a:gd name="T30" fmla="*/ 44 w 77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107">
                  <a:moveTo>
                    <a:pt x="48" y="13"/>
                  </a:moveTo>
                  <a:lnTo>
                    <a:pt x="11" y="69"/>
                  </a:lnTo>
                  <a:lnTo>
                    <a:pt x="48" y="69"/>
                  </a:lnTo>
                  <a:lnTo>
                    <a:pt x="48" y="13"/>
                  </a:lnTo>
                  <a:close/>
                  <a:moveTo>
                    <a:pt x="44" y="0"/>
                  </a:moveTo>
                  <a:lnTo>
                    <a:pt x="62" y="0"/>
                  </a:lnTo>
                  <a:lnTo>
                    <a:pt x="62" y="69"/>
                  </a:lnTo>
                  <a:lnTo>
                    <a:pt x="77" y="69"/>
                  </a:lnTo>
                  <a:lnTo>
                    <a:pt x="77" y="81"/>
                  </a:lnTo>
                  <a:lnTo>
                    <a:pt x="62" y="81"/>
                  </a:lnTo>
                  <a:lnTo>
                    <a:pt x="62" y="107"/>
                  </a:lnTo>
                  <a:lnTo>
                    <a:pt x="48" y="107"/>
                  </a:lnTo>
                  <a:lnTo>
                    <a:pt x="48" y="81"/>
                  </a:lnTo>
                  <a:lnTo>
                    <a:pt x="0" y="81"/>
                  </a:lnTo>
                  <a:lnTo>
                    <a:pt x="0" y="6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23">
              <a:extLst>
                <a:ext uri="{FF2B5EF4-FFF2-40B4-BE49-F238E27FC236}">
                  <a16:creationId xmlns:a16="http://schemas.microsoft.com/office/drawing/2014/main" id="{F5F97EDF-CABC-4A35-B5C4-4E65908B33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60664" y="3390900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4">
              <a:extLst>
                <a:ext uri="{FF2B5EF4-FFF2-40B4-BE49-F238E27FC236}">
                  <a16:creationId xmlns:a16="http://schemas.microsoft.com/office/drawing/2014/main" id="{E968AAC3-8883-4C72-B6BE-7515C8FE1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089" y="3390900"/>
              <a:ext cx="57150" cy="100013"/>
            </a:xfrm>
            <a:custGeom>
              <a:avLst/>
              <a:gdLst>
                <a:gd name="T0" fmla="*/ 58 w 115"/>
                <a:gd name="T1" fmla="*/ 143 h 201"/>
                <a:gd name="T2" fmla="*/ 115 w 115"/>
                <a:gd name="T3" fmla="*/ 201 h 201"/>
                <a:gd name="T4" fmla="*/ 58 w 115"/>
                <a:gd name="T5" fmla="*/ 0 h 201"/>
                <a:gd name="T6" fmla="*/ 0 w 115"/>
                <a:gd name="T7" fmla="*/ 201 h 201"/>
                <a:gd name="T8" fmla="*/ 58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143"/>
                  </a:moveTo>
                  <a:lnTo>
                    <a:pt x="115" y="201"/>
                  </a:lnTo>
                  <a:lnTo>
                    <a:pt x="58" y="0"/>
                  </a:lnTo>
                  <a:lnTo>
                    <a:pt x="0" y="201"/>
                  </a:lnTo>
                  <a:lnTo>
                    <a:pt x="58" y="1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5">
              <a:extLst>
                <a:ext uri="{FF2B5EF4-FFF2-40B4-BE49-F238E27FC236}">
                  <a16:creationId xmlns:a16="http://schemas.microsoft.com/office/drawing/2014/main" id="{1A60D686-C398-45E6-931B-B0A00ADE9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6051" y="3386138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6">
              <a:extLst>
                <a:ext uri="{FF2B5EF4-FFF2-40B4-BE49-F238E27FC236}">
                  <a16:creationId xmlns:a16="http://schemas.microsoft.com/office/drawing/2014/main" id="{7E3EF263-C3C3-4683-9B45-8F6A38687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476" y="3459163"/>
              <a:ext cx="57150" cy="100013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Rectangle 127">
              <a:extLst>
                <a:ext uri="{FF2B5EF4-FFF2-40B4-BE49-F238E27FC236}">
                  <a16:creationId xmlns:a16="http://schemas.microsoft.com/office/drawing/2014/main" id="{8E08E63A-A665-4A3C-B673-1C40A69A9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5801" y="3232150"/>
              <a:ext cx="257175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8">
              <a:extLst>
                <a:ext uri="{FF2B5EF4-FFF2-40B4-BE49-F238E27FC236}">
                  <a16:creationId xmlns:a16="http://schemas.microsoft.com/office/drawing/2014/main" id="{DB1C983E-5F5E-4FB0-9385-FF5536FA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351" y="3268663"/>
              <a:ext cx="60325" cy="84138"/>
            </a:xfrm>
            <a:custGeom>
              <a:avLst/>
              <a:gdLst>
                <a:gd name="T0" fmla="*/ 66 w 120"/>
                <a:gd name="T1" fmla="*/ 135 h 170"/>
                <a:gd name="T2" fmla="*/ 49 w 120"/>
                <a:gd name="T3" fmla="*/ 163 h 170"/>
                <a:gd name="T4" fmla="*/ 28 w 120"/>
                <a:gd name="T5" fmla="*/ 170 h 170"/>
                <a:gd name="T6" fmla="*/ 11 w 120"/>
                <a:gd name="T7" fmla="*/ 170 h 170"/>
                <a:gd name="T8" fmla="*/ 11 w 120"/>
                <a:gd name="T9" fmla="*/ 153 h 170"/>
                <a:gd name="T10" fmla="*/ 23 w 120"/>
                <a:gd name="T11" fmla="*/ 153 h 170"/>
                <a:gd name="T12" fmla="*/ 36 w 120"/>
                <a:gd name="T13" fmla="*/ 149 h 170"/>
                <a:gd name="T14" fmla="*/ 46 w 120"/>
                <a:gd name="T15" fmla="*/ 130 h 170"/>
                <a:gd name="T16" fmla="*/ 50 w 120"/>
                <a:gd name="T17" fmla="*/ 121 h 170"/>
                <a:gd name="T18" fmla="*/ 0 w 120"/>
                <a:gd name="T19" fmla="*/ 0 h 170"/>
                <a:gd name="T20" fmla="*/ 22 w 120"/>
                <a:gd name="T21" fmla="*/ 0 h 170"/>
                <a:gd name="T22" fmla="*/ 60 w 120"/>
                <a:gd name="T23" fmla="*/ 96 h 170"/>
                <a:gd name="T24" fmla="*/ 99 w 120"/>
                <a:gd name="T25" fmla="*/ 0 h 170"/>
                <a:gd name="T26" fmla="*/ 120 w 120"/>
                <a:gd name="T27" fmla="*/ 0 h 170"/>
                <a:gd name="T28" fmla="*/ 66 w 120"/>
                <a:gd name="T29" fmla="*/ 1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70">
                  <a:moveTo>
                    <a:pt x="66" y="135"/>
                  </a:moveTo>
                  <a:cubicBezTo>
                    <a:pt x="60" y="149"/>
                    <a:pt x="55" y="159"/>
                    <a:pt x="49" y="163"/>
                  </a:cubicBezTo>
                  <a:cubicBezTo>
                    <a:pt x="44" y="168"/>
                    <a:pt x="37" y="170"/>
                    <a:pt x="28" y="170"/>
                  </a:cubicBezTo>
                  <a:lnTo>
                    <a:pt x="11" y="170"/>
                  </a:lnTo>
                  <a:lnTo>
                    <a:pt x="11" y="153"/>
                  </a:lnTo>
                  <a:lnTo>
                    <a:pt x="23" y="153"/>
                  </a:lnTo>
                  <a:cubicBezTo>
                    <a:pt x="29" y="153"/>
                    <a:pt x="33" y="152"/>
                    <a:pt x="36" y="149"/>
                  </a:cubicBezTo>
                  <a:cubicBezTo>
                    <a:pt x="39" y="147"/>
                    <a:pt x="43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6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66" y="1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9">
              <a:extLst>
                <a:ext uri="{FF2B5EF4-FFF2-40B4-BE49-F238E27FC236}">
                  <a16:creationId xmlns:a16="http://schemas.microsoft.com/office/drawing/2014/main" id="{26ED2174-A46B-4910-9C70-93AC4A49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614" y="3298825"/>
              <a:ext cx="34925" cy="53975"/>
            </a:xfrm>
            <a:custGeom>
              <a:avLst/>
              <a:gdLst>
                <a:gd name="T0" fmla="*/ 5 w 69"/>
                <a:gd name="T1" fmla="*/ 0 h 108"/>
                <a:gd name="T2" fmla="*/ 61 w 69"/>
                <a:gd name="T3" fmla="*/ 0 h 108"/>
                <a:gd name="T4" fmla="*/ 61 w 69"/>
                <a:gd name="T5" fmla="*/ 12 h 108"/>
                <a:gd name="T6" fmla="*/ 18 w 69"/>
                <a:gd name="T7" fmla="*/ 12 h 108"/>
                <a:gd name="T8" fmla="*/ 18 w 69"/>
                <a:gd name="T9" fmla="*/ 38 h 108"/>
                <a:gd name="T10" fmla="*/ 24 w 69"/>
                <a:gd name="T11" fmla="*/ 36 h 108"/>
                <a:gd name="T12" fmla="*/ 30 w 69"/>
                <a:gd name="T13" fmla="*/ 36 h 108"/>
                <a:gd name="T14" fmla="*/ 59 w 69"/>
                <a:gd name="T15" fmla="*/ 46 h 108"/>
                <a:gd name="T16" fmla="*/ 69 w 69"/>
                <a:gd name="T17" fmla="*/ 72 h 108"/>
                <a:gd name="T18" fmla="*/ 58 w 69"/>
                <a:gd name="T19" fmla="*/ 99 h 108"/>
                <a:gd name="T20" fmla="*/ 28 w 69"/>
                <a:gd name="T21" fmla="*/ 108 h 108"/>
                <a:gd name="T22" fmla="*/ 14 w 69"/>
                <a:gd name="T23" fmla="*/ 107 h 108"/>
                <a:gd name="T24" fmla="*/ 0 w 69"/>
                <a:gd name="T25" fmla="*/ 104 h 108"/>
                <a:gd name="T26" fmla="*/ 0 w 69"/>
                <a:gd name="T27" fmla="*/ 89 h 108"/>
                <a:gd name="T28" fmla="*/ 13 w 69"/>
                <a:gd name="T29" fmla="*/ 94 h 108"/>
                <a:gd name="T30" fmla="*/ 28 w 69"/>
                <a:gd name="T31" fmla="*/ 96 h 108"/>
                <a:gd name="T32" fmla="*/ 47 w 69"/>
                <a:gd name="T33" fmla="*/ 90 h 108"/>
                <a:gd name="T34" fmla="*/ 55 w 69"/>
                <a:gd name="T35" fmla="*/ 72 h 108"/>
                <a:gd name="T36" fmla="*/ 47 w 69"/>
                <a:gd name="T37" fmla="*/ 54 h 108"/>
                <a:gd name="T38" fmla="*/ 28 w 69"/>
                <a:gd name="T39" fmla="*/ 48 h 108"/>
                <a:gd name="T40" fmla="*/ 16 w 69"/>
                <a:gd name="T41" fmla="*/ 49 h 108"/>
                <a:gd name="T42" fmla="*/ 5 w 69"/>
                <a:gd name="T43" fmla="*/ 53 h 108"/>
                <a:gd name="T44" fmla="*/ 5 w 69"/>
                <a:gd name="T4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108">
                  <a:moveTo>
                    <a:pt x="5" y="0"/>
                  </a:moveTo>
                  <a:lnTo>
                    <a:pt x="61" y="0"/>
                  </a:lnTo>
                  <a:lnTo>
                    <a:pt x="61" y="12"/>
                  </a:lnTo>
                  <a:lnTo>
                    <a:pt x="18" y="12"/>
                  </a:lnTo>
                  <a:lnTo>
                    <a:pt x="18" y="38"/>
                  </a:lnTo>
                  <a:cubicBezTo>
                    <a:pt x="20" y="37"/>
                    <a:pt x="22" y="37"/>
                    <a:pt x="24" y="36"/>
                  </a:cubicBezTo>
                  <a:cubicBezTo>
                    <a:pt x="26" y="36"/>
                    <a:pt x="28" y="36"/>
                    <a:pt x="30" y="36"/>
                  </a:cubicBezTo>
                  <a:cubicBezTo>
                    <a:pt x="42" y="36"/>
                    <a:pt x="52" y="39"/>
                    <a:pt x="59" y="46"/>
                  </a:cubicBezTo>
                  <a:cubicBezTo>
                    <a:pt x="66" y="52"/>
                    <a:pt x="69" y="61"/>
                    <a:pt x="69" y="72"/>
                  </a:cubicBezTo>
                  <a:cubicBezTo>
                    <a:pt x="69" y="83"/>
                    <a:pt x="65" y="92"/>
                    <a:pt x="58" y="99"/>
                  </a:cubicBezTo>
                  <a:cubicBezTo>
                    <a:pt x="51" y="105"/>
                    <a:pt x="41" y="108"/>
                    <a:pt x="28" y="108"/>
                  </a:cubicBezTo>
                  <a:cubicBezTo>
                    <a:pt x="24" y="108"/>
                    <a:pt x="19" y="108"/>
                    <a:pt x="14" y="107"/>
                  </a:cubicBezTo>
                  <a:cubicBezTo>
                    <a:pt x="10" y="106"/>
                    <a:pt x="5" y="105"/>
                    <a:pt x="0" y="104"/>
                  </a:cubicBezTo>
                  <a:lnTo>
                    <a:pt x="0" y="89"/>
                  </a:lnTo>
                  <a:cubicBezTo>
                    <a:pt x="4" y="92"/>
                    <a:pt x="9" y="93"/>
                    <a:pt x="13" y="94"/>
                  </a:cubicBezTo>
                  <a:cubicBezTo>
                    <a:pt x="18" y="96"/>
                    <a:pt x="23" y="96"/>
                    <a:pt x="28" y="96"/>
                  </a:cubicBezTo>
                  <a:cubicBezTo>
                    <a:pt x="36" y="96"/>
                    <a:pt x="43" y="94"/>
                    <a:pt x="47" y="90"/>
                  </a:cubicBezTo>
                  <a:cubicBezTo>
                    <a:pt x="52" y="85"/>
                    <a:pt x="55" y="79"/>
                    <a:pt x="55" y="72"/>
                  </a:cubicBezTo>
                  <a:cubicBezTo>
                    <a:pt x="55" y="65"/>
                    <a:pt x="52" y="59"/>
                    <a:pt x="47" y="54"/>
                  </a:cubicBezTo>
                  <a:cubicBezTo>
                    <a:pt x="43" y="50"/>
                    <a:pt x="36" y="48"/>
                    <a:pt x="28" y="48"/>
                  </a:cubicBezTo>
                  <a:cubicBezTo>
                    <a:pt x="24" y="48"/>
                    <a:pt x="20" y="48"/>
                    <a:pt x="16" y="49"/>
                  </a:cubicBezTo>
                  <a:cubicBezTo>
                    <a:pt x="12" y="50"/>
                    <a:pt x="9" y="51"/>
                    <a:pt x="5" y="5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30">
              <a:extLst>
                <a:ext uri="{FF2B5EF4-FFF2-40B4-BE49-F238E27FC236}">
                  <a16:creationId xmlns:a16="http://schemas.microsoft.com/office/drawing/2014/main" id="{16C552B8-05DA-4852-886A-112A323037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4076" y="3390900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1">
              <a:extLst>
                <a:ext uri="{FF2B5EF4-FFF2-40B4-BE49-F238E27FC236}">
                  <a16:creationId xmlns:a16="http://schemas.microsoft.com/office/drawing/2014/main" id="{57F4BEA9-D832-41AB-82F5-871250929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5501" y="3390900"/>
              <a:ext cx="57150" cy="100013"/>
            </a:xfrm>
            <a:custGeom>
              <a:avLst/>
              <a:gdLst>
                <a:gd name="T0" fmla="*/ 57 w 115"/>
                <a:gd name="T1" fmla="*/ 144 h 202"/>
                <a:gd name="T2" fmla="*/ 115 w 115"/>
                <a:gd name="T3" fmla="*/ 202 h 202"/>
                <a:gd name="T4" fmla="*/ 57 w 115"/>
                <a:gd name="T5" fmla="*/ 0 h 202"/>
                <a:gd name="T6" fmla="*/ 0 w 115"/>
                <a:gd name="T7" fmla="*/ 202 h 202"/>
                <a:gd name="T8" fmla="*/ 57 w 115"/>
                <a:gd name="T9" fmla="*/ 14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2">
                  <a:moveTo>
                    <a:pt x="57" y="144"/>
                  </a:moveTo>
                  <a:lnTo>
                    <a:pt x="115" y="202"/>
                  </a:lnTo>
                  <a:lnTo>
                    <a:pt x="57" y="0"/>
                  </a:lnTo>
                  <a:lnTo>
                    <a:pt x="0" y="202"/>
                  </a:lnTo>
                  <a:lnTo>
                    <a:pt x="57" y="144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32">
              <a:extLst>
                <a:ext uri="{FF2B5EF4-FFF2-40B4-BE49-F238E27FC236}">
                  <a16:creationId xmlns:a16="http://schemas.microsoft.com/office/drawing/2014/main" id="{3B40D7BD-7B6C-4875-BB11-C586B69B5E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7876" y="3387725"/>
              <a:ext cx="0" cy="17145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3">
              <a:extLst>
                <a:ext uri="{FF2B5EF4-FFF2-40B4-BE49-F238E27FC236}">
                  <a16:creationId xmlns:a16="http://schemas.microsoft.com/office/drawing/2014/main" id="{E6ABECC9-E5C5-4536-9FB5-FA865771D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0889" y="3460750"/>
              <a:ext cx="57150" cy="98425"/>
            </a:xfrm>
            <a:custGeom>
              <a:avLst/>
              <a:gdLst>
                <a:gd name="T0" fmla="*/ 57 w 115"/>
                <a:gd name="T1" fmla="*/ 57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7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Rectangle 134">
              <a:extLst>
                <a:ext uri="{FF2B5EF4-FFF2-40B4-BE49-F238E27FC236}">
                  <a16:creationId xmlns:a16="http://schemas.microsoft.com/office/drawing/2014/main" id="{01E4A20B-B5DA-4208-AAA9-62FB2F892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6201" y="3232150"/>
              <a:ext cx="255588" cy="146050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5">
              <a:extLst>
                <a:ext uri="{FF2B5EF4-FFF2-40B4-BE49-F238E27FC236}">
                  <a16:creationId xmlns:a16="http://schemas.microsoft.com/office/drawing/2014/main" id="{04241257-BE30-4175-8F7A-5ADD6ECA6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1" y="3268663"/>
              <a:ext cx="58738" cy="84138"/>
            </a:xfrm>
            <a:custGeom>
              <a:avLst/>
              <a:gdLst>
                <a:gd name="T0" fmla="*/ 66 w 120"/>
                <a:gd name="T1" fmla="*/ 134 h 169"/>
                <a:gd name="T2" fmla="*/ 49 w 120"/>
                <a:gd name="T3" fmla="*/ 163 h 169"/>
                <a:gd name="T4" fmla="*/ 27 w 120"/>
                <a:gd name="T5" fmla="*/ 169 h 169"/>
                <a:gd name="T6" fmla="*/ 11 w 120"/>
                <a:gd name="T7" fmla="*/ 169 h 169"/>
                <a:gd name="T8" fmla="*/ 11 w 120"/>
                <a:gd name="T9" fmla="*/ 152 h 169"/>
                <a:gd name="T10" fmla="*/ 23 w 120"/>
                <a:gd name="T11" fmla="*/ 152 h 169"/>
                <a:gd name="T12" fmla="*/ 36 w 120"/>
                <a:gd name="T13" fmla="*/ 149 h 169"/>
                <a:gd name="T14" fmla="*/ 46 w 120"/>
                <a:gd name="T15" fmla="*/ 130 h 169"/>
                <a:gd name="T16" fmla="*/ 50 w 120"/>
                <a:gd name="T17" fmla="*/ 121 h 169"/>
                <a:gd name="T18" fmla="*/ 0 w 120"/>
                <a:gd name="T19" fmla="*/ 0 h 169"/>
                <a:gd name="T20" fmla="*/ 22 w 120"/>
                <a:gd name="T21" fmla="*/ 0 h 169"/>
                <a:gd name="T22" fmla="*/ 60 w 120"/>
                <a:gd name="T23" fmla="*/ 96 h 169"/>
                <a:gd name="T24" fmla="*/ 99 w 120"/>
                <a:gd name="T25" fmla="*/ 0 h 169"/>
                <a:gd name="T26" fmla="*/ 120 w 120"/>
                <a:gd name="T27" fmla="*/ 0 h 169"/>
                <a:gd name="T28" fmla="*/ 66 w 120"/>
                <a:gd name="T29" fmla="*/ 13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69">
                  <a:moveTo>
                    <a:pt x="66" y="134"/>
                  </a:moveTo>
                  <a:cubicBezTo>
                    <a:pt x="60" y="149"/>
                    <a:pt x="55" y="158"/>
                    <a:pt x="49" y="163"/>
                  </a:cubicBezTo>
                  <a:cubicBezTo>
                    <a:pt x="44" y="167"/>
                    <a:pt x="37" y="169"/>
                    <a:pt x="27" y="169"/>
                  </a:cubicBezTo>
                  <a:lnTo>
                    <a:pt x="11" y="169"/>
                  </a:lnTo>
                  <a:lnTo>
                    <a:pt x="11" y="152"/>
                  </a:lnTo>
                  <a:lnTo>
                    <a:pt x="23" y="152"/>
                  </a:lnTo>
                  <a:cubicBezTo>
                    <a:pt x="29" y="152"/>
                    <a:pt x="33" y="151"/>
                    <a:pt x="36" y="149"/>
                  </a:cubicBezTo>
                  <a:cubicBezTo>
                    <a:pt x="39" y="146"/>
                    <a:pt x="43" y="140"/>
                    <a:pt x="46" y="130"/>
                  </a:cubicBezTo>
                  <a:lnTo>
                    <a:pt x="50" y="121"/>
                  </a:lnTo>
                  <a:lnTo>
                    <a:pt x="0" y="0"/>
                  </a:lnTo>
                  <a:lnTo>
                    <a:pt x="22" y="0"/>
                  </a:lnTo>
                  <a:lnTo>
                    <a:pt x="60" y="96"/>
                  </a:lnTo>
                  <a:lnTo>
                    <a:pt x="99" y="0"/>
                  </a:lnTo>
                  <a:lnTo>
                    <a:pt x="120" y="0"/>
                  </a:lnTo>
                  <a:lnTo>
                    <a:pt x="66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6">
              <a:extLst>
                <a:ext uri="{FF2B5EF4-FFF2-40B4-BE49-F238E27FC236}">
                  <a16:creationId xmlns:a16="http://schemas.microsoft.com/office/drawing/2014/main" id="{8FA6EA5B-678B-41DD-8B87-E3CBC3042C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7014" y="3297238"/>
              <a:ext cx="34925" cy="55563"/>
            </a:xfrm>
            <a:custGeom>
              <a:avLst/>
              <a:gdLst>
                <a:gd name="T0" fmla="*/ 38 w 73"/>
                <a:gd name="T1" fmla="*/ 50 h 111"/>
                <a:gd name="T2" fmla="*/ 22 w 73"/>
                <a:gd name="T3" fmla="*/ 56 h 111"/>
                <a:gd name="T4" fmla="*/ 17 w 73"/>
                <a:gd name="T5" fmla="*/ 74 h 111"/>
                <a:gd name="T6" fmla="*/ 22 w 73"/>
                <a:gd name="T7" fmla="*/ 93 h 111"/>
                <a:gd name="T8" fmla="*/ 38 w 73"/>
                <a:gd name="T9" fmla="*/ 99 h 111"/>
                <a:gd name="T10" fmla="*/ 53 w 73"/>
                <a:gd name="T11" fmla="*/ 93 h 111"/>
                <a:gd name="T12" fmla="*/ 59 w 73"/>
                <a:gd name="T13" fmla="*/ 74 h 111"/>
                <a:gd name="T14" fmla="*/ 53 w 73"/>
                <a:gd name="T15" fmla="*/ 56 h 111"/>
                <a:gd name="T16" fmla="*/ 38 w 73"/>
                <a:gd name="T17" fmla="*/ 50 h 111"/>
                <a:gd name="T18" fmla="*/ 67 w 73"/>
                <a:gd name="T19" fmla="*/ 4 h 111"/>
                <a:gd name="T20" fmla="*/ 67 w 73"/>
                <a:gd name="T21" fmla="*/ 17 h 111"/>
                <a:gd name="T22" fmla="*/ 56 w 73"/>
                <a:gd name="T23" fmla="*/ 14 h 111"/>
                <a:gd name="T24" fmla="*/ 45 w 73"/>
                <a:gd name="T25" fmla="*/ 12 h 111"/>
                <a:gd name="T26" fmla="*/ 23 w 73"/>
                <a:gd name="T27" fmla="*/ 22 h 111"/>
                <a:gd name="T28" fmla="*/ 14 w 73"/>
                <a:gd name="T29" fmla="*/ 51 h 111"/>
                <a:gd name="T30" fmla="*/ 25 w 73"/>
                <a:gd name="T31" fmla="*/ 41 h 111"/>
                <a:gd name="T32" fmla="*/ 39 w 73"/>
                <a:gd name="T33" fmla="*/ 38 h 111"/>
                <a:gd name="T34" fmla="*/ 64 w 73"/>
                <a:gd name="T35" fmla="*/ 48 h 111"/>
                <a:gd name="T36" fmla="*/ 73 w 73"/>
                <a:gd name="T37" fmla="*/ 74 h 111"/>
                <a:gd name="T38" fmla="*/ 64 w 73"/>
                <a:gd name="T39" fmla="*/ 101 h 111"/>
                <a:gd name="T40" fmla="*/ 38 w 73"/>
                <a:gd name="T41" fmla="*/ 111 h 111"/>
                <a:gd name="T42" fmla="*/ 10 w 73"/>
                <a:gd name="T43" fmla="*/ 97 h 111"/>
                <a:gd name="T44" fmla="*/ 0 w 73"/>
                <a:gd name="T45" fmla="*/ 55 h 111"/>
                <a:gd name="T46" fmla="*/ 12 w 73"/>
                <a:gd name="T47" fmla="*/ 15 h 111"/>
                <a:gd name="T48" fmla="*/ 44 w 73"/>
                <a:gd name="T49" fmla="*/ 0 h 111"/>
                <a:gd name="T50" fmla="*/ 55 w 73"/>
                <a:gd name="T51" fmla="*/ 1 h 111"/>
                <a:gd name="T52" fmla="*/ 67 w 73"/>
                <a:gd name="T53" fmla="*/ 4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11">
                  <a:moveTo>
                    <a:pt x="38" y="50"/>
                  </a:moveTo>
                  <a:cubicBezTo>
                    <a:pt x="31" y="50"/>
                    <a:pt x="26" y="52"/>
                    <a:pt x="22" y="56"/>
                  </a:cubicBezTo>
                  <a:cubicBezTo>
                    <a:pt x="19" y="61"/>
                    <a:pt x="17" y="67"/>
                    <a:pt x="17" y="74"/>
                  </a:cubicBezTo>
                  <a:cubicBezTo>
                    <a:pt x="17" y="82"/>
                    <a:pt x="19" y="88"/>
                    <a:pt x="22" y="93"/>
                  </a:cubicBezTo>
                  <a:cubicBezTo>
                    <a:pt x="26" y="97"/>
                    <a:pt x="31" y="99"/>
                    <a:pt x="38" y="99"/>
                  </a:cubicBezTo>
                  <a:cubicBezTo>
                    <a:pt x="44" y="99"/>
                    <a:pt x="50" y="97"/>
                    <a:pt x="53" y="93"/>
                  </a:cubicBezTo>
                  <a:cubicBezTo>
                    <a:pt x="57" y="88"/>
                    <a:pt x="59" y="82"/>
                    <a:pt x="59" y="74"/>
                  </a:cubicBezTo>
                  <a:cubicBezTo>
                    <a:pt x="59" y="67"/>
                    <a:pt x="57" y="61"/>
                    <a:pt x="53" y="56"/>
                  </a:cubicBezTo>
                  <a:cubicBezTo>
                    <a:pt x="50" y="52"/>
                    <a:pt x="44" y="50"/>
                    <a:pt x="38" y="50"/>
                  </a:cubicBezTo>
                  <a:close/>
                  <a:moveTo>
                    <a:pt x="67" y="4"/>
                  </a:moveTo>
                  <a:lnTo>
                    <a:pt x="67" y="17"/>
                  </a:lnTo>
                  <a:cubicBezTo>
                    <a:pt x="63" y="16"/>
                    <a:pt x="59" y="14"/>
                    <a:pt x="56" y="14"/>
                  </a:cubicBezTo>
                  <a:cubicBezTo>
                    <a:pt x="52" y="13"/>
                    <a:pt x="48" y="12"/>
                    <a:pt x="45" y="12"/>
                  </a:cubicBezTo>
                  <a:cubicBezTo>
                    <a:pt x="35" y="12"/>
                    <a:pt x="28" y="15"/>
                    <a:pt x="23" y="22"/>
                  </a:cubicBezTo>
                  <a:cubicBezTo>
                    <a:pt x="18" y="28"/>
                    <a:pt x="15" y="38"/>
                    <a:pt x="14" y="51"/>
                  </a:cubicBezTo>
                  <a:cubicBezTo>
                    <a:pt x="17" y="47"/>
                    <a:pt x="21" y="44"/>
                    <a:pt x="25" y="41"/>
                  </a:cubicBezTo>
                  <a:cubicBezTo>
                    <a:pt x="29" y="39"/>
                    <a:pt x="34" y="38"/>
                    <a:pt x="39" y="38"/>
                  </a:cubicBezTo>
                  <a:cubicBezTo>
                    <a:pt x="49" y="38"/>
                    <a:pt x="58" y="41"/>
                    <a:pt x="64" y="48"/>
                  </a:cubicBezTo>
                  <a:cubicBezTo>
                    <a:pt x="70" y="54"/>
                    <a:pt x="73" y="63"/>
                    <a:pt x="73" y="74"/>
                  </a:cubicBezTo>
                  <a:cubicBezTo>
                    <a:pt x="73" y="85"/>
                    <a:pt x="70" y="94"/>
                    <a:pt x="64" y="101"/>
                  </a:cubicBezTo>
                  <a:cubicBezTo>
                    <a:pt x="57" y="107"/>
                    <a:pt x="49" y="111"/>
                    <a:pt x="38" y="111"/>
                  </a:cubicBezTo>
                  <a:cubicBezTo>
                    <a:pt x="26" y="111"/>
                    <a:pt x="16" y="106"/>
                    <a:pt x="10" y="97"/>
                  </a:cubicBezTo>
                  <a:cubicBezTo>
                    <a:pt x="3" y="87"/>
                    <a:pt x="0" y="73"/>
                    <a:pt x="0" y="55"/>
                  </a:cubicBezTo>
                  <a:cubicBezTo>
                    <a:pt x="0" y="39"/>
                    <a:pt x="4" y="25"/>
                    <a:pt x="12" y="15"/>
                  </a:cubicBezTo>
                  <a:cubicBezTo>
                    <a:pt x="20" y="5"/>
                    <a:pt x="31" y="0"/>
                    <a:pt x="44" y="0"/>
                  </a:cubicBezTo>
                  <a:cubicBezTo>
                    <a:pt x="48" y="0"/>
                    <a:pt x="51" y="0"/>
                    <a:pt x="55" y="1"/>
                  </a:cubicBezTo>
                  <a:cubicBezTo>
                    <a:pt x="59" y="2"/>
                    <a:pt x="63" y="3"/>
                    <a:pt x="67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37">
              <a:extLst>
                <a:ext uri="{FF2B5EF4-FFF2-40B4-BE49-F238E27FC236}">
                  <a16:creationId xmlns:a16="http://schemas.microsoft.com/office/drawing/2014/main" id="{8EEBD020-A63B-40B3-AE8A-4DC0F477C9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12889" y="3390900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38">
              <a:extLst>
                <a:ext uri="{FF2B5EF4-FFF2-40B4-BE49-F238E27FC236}">
                  <a16:creationId xmlns:a16="http://schemas.microsoft.com/office/drawing/2014/main" id="{22A09CE9-D30D-430F-A55A-24E06B7F7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3390900"/>
              <a:ext cx="57150" cy="100013"/>
            </a:xfrm>
            <a:custGeom>
              <a:avLst/>
              <a:gdLst>
                <a:gd name="T0" fmla="*/ 57 w 115"/>
                <a:gd name="T1" fmla="*/ 143 h 201"/>
                <a:gd name="T2" fmla="*/ 115 w 115"/>
                <a:gd name="T3" fmla="*/ 201 h 201"/>
                <a:gd name="T4" fmla="*/ 57 w 115"/>
                <a:gd name="T5" fmla="*/ 0 h 201"/>
                <a:gd name="T6" fmla="*/ 0 w 115"/>
                <a:gd name="T7" fmla="*/ 201 h 201"/>
                <a:gd name="T8" fmla="*/ 57 w 115"/>
                <a:gd name="T9" fmla="*/ 1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143"/>
                  </a:moveTo>
                  <a:lnTo>
                    <a:pt x="115" y="201"/>
                  </a:lnTo>
                  <a:lnTo>
                    <a:pt x="57" y="0"/>
                  </a:lnTo>
                  <a:lnTo>
                    <a:pt x="0" y="201"/>
                  </a:lnTo>
                  <a:lnTo>
                    <a:pt x="57" y="143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39">
              <a:extLst>
                <a:ext uri="{FF2B5EF4-FFF2-40B4-BE49-F238E27FC236}">
                  <a16:creationId xmlns:a16="http://schemas.microsoft.com/office/drawing/2014/main" id="{A47BB2AD-154D-4306-86B3-A3D948953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8276" y="3386138"/>
              <a:ext cx="0" cy="173038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0">
              <a:extLst>
                <a:ext uri="{FF2B5EF4-FFF2-40B4-BE49-F238E27FC236}">
                  <a16:creationId xmlns:a16="http://schemas.microsoft.com/office/drawing/2014/main" id="{802BF4CE-C10A-4441-AE48-0BB5F85D2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1" y="3459163"/>
              <a:ext cx="57150" cy="100013"/>
            </a:xfrm>
            <a:custGeom>
              <a:avLst/>
              <a:gdLst>
                <a:gd name="T0" fmla="*/ 57 w 115"/>
                <a:gd name="T1" fmla="*/ 58 h 201"/>
                <a:gd name="T2" fmla="*/ 0 w 115"/>
                <a:gd name="T3" fmla="*/ 0 h 201"/>
                <a:gd name="T4" fmla="*/ 57 w 115"/>
                <a:gd name="T5" fmla="*/ 201 h 201"/>
                <a:gd name="T6" fmla="*/ 115 w 115"/>
                <a:gd name="T7" fmla="*/ 0 h 201"/>
                <a:gd name="T8" fmla="*/ 57 w 115"/>
                <a:gd name="T9" fmla="*/ 5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7" y="58"/>
                  </a:moveTo>
                  <a:lnTo>
                    <a:pt x="0" y="0"/>
                  </a:lnTo>
                  <a:lnTo>
                    <a:pt x="57" y="201"/>
                  </a:lnTo>
                  <a:lnTo>
                    <a:pt x="115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41">
              <a:extLst>
                <a:ext uri="{FF2B5EF4-FFF2-40B4-BE49-F238E27FC236}">
                  <a16:creationId xmlns:a16="http://schemas.microsoft.com/office/drawing/2014/main" id="{06AFD0BE-763D-4E0C-8FE0-8E429BBA0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4" y="3046413"/>
              <a:ext cx="141288" cy="611188"/>
            </a:xfrm>
            <a:custGeom>
              <a:avLst/>
              <a:gdLst>
                <a:gd name="T0" fmla="*/ 286 w 286"/>
                <a:gd name="T1" fmla="*/ 0 h 1232"/>
                <a:gd name="T2" fmla="*/ 286 w 286"/>
                <a:gd name="T3" fmla="*/ 1232 h 1232"/>
                <a:gd name="T4" fmla="*/ 0 w 286"/>
                <a:gd name="T5" fmla="*/ 123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1232">
                  <a:moveTo>
                    <a:pt x="286" y="0"/>
                  </a:moveTo>
                  <a:lnTo>
                    <a:pt x="286" y="1232"/>
                  </a:lnTo>
                  <a:lnTo>
                    <a:pt x="0" y="1232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42">
              <a:extLst>
                <a:ext uri="{FF2B5EF4-FFF2-40B4-BE49-F238E27FC236}">
                  <a16:creationId xmlns:a16="http://schemas.microsoft.com/office/drawing/2014/main" id="{D4C19962-D931-4F49-8C71-4084BA594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4" y="3629025"/>
              <a:ext cx="100013" cy="57150"/>
            </a:xfrm>
            <a:custGeom>
              <a:avLst/>
              <a:gdLst>
                <a:gd name="T0" fmla="*/ 144 w 202"/>
                <a:gd name="T1" fmla="*/ 57 h 115"/>
                <a:gd name="T2" fmla="*/ 202 w 202"/>
                <a:gd name="T3" fmla="*/ 0 h 115"/>
                <a:gd name="T4" fmla="*/ 0 w 202"/>
                <a:gd name="T5" fmla="*/ 57 h 115"/>
                <a:gd name="T6" fmla="*/ 202 w 202"/>
                <a:gd name="T7" fmla="*/ 115 h 115"/>
                <a:gd name="T8" fmla="*/ 144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7"/>
                  </a:moveTo>
                  <a:lnTo>
                    <a:pt x="202" y="0"/>
                  </a:lnTo>
                  <a:lnTo>
                    <a:pt x="0" y="57"/>
                  </a:lnTo>
                  <a:lnTo>
                    <a:pt x="202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43">
              <a:extLst>
                <a:ext uri="{FF2B5EF4-FFF2-40B4-BE49-F238E27FC236}">
                  <a16:creationId xmlns:a16="http://schemas.microsoft.com/office/drawing/2014/main" id="{A362C002-804C-4186-97FE-F5507FA88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9" y="3054350"/>
              <a:ext cx="141288" cy="598488"/>
            </a:xfrm>
            <a:custGeom>
              <a:avLst/>
              <a:gdLst>
                <a:gd name="T0" fmla="*/ 286 w 286"/>
                <a:gd name="T1" fmla="*/ 0 h 1206"/>
                <a:gd name="T2" fmla="*/ 286 w 286"/>
                <a:gd name="T3" fmla="*/ 1206 h 1206"/>
                <a:gd name="T4" fmla="*/ 0 w 286"/>
                <a:gd name="T5" fmla="*/ 120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1206">
                  <a:moveTo>
                    <a:pt x="286" y="0"/>
                  </a:moveTo>
                  <a:lnTo>
                    <a:pt x="286" y="1206"/>
                  </a:lnTo>
                  <a:lnTo>
                    <a:pt x="0" y="1206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44">
              <a:extLst>
                <a:ext uri="{FF2B5EF4-FFF2-40B4-BE49-F238E27FC236}">
                  <a16:creationId xmlns:a16="http://schemas.microsoft.com/office/drawing/2014/main" id="{012D8FE5-DBB5-4727-A793-743DA9978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739" y="3624263"/>
              <a:ext cx="100013" cy="57150"/>
            </a:xfrm>
            <a:custGeom>
              <a:avLst/>
              <a:gdLst>
                <a:gd name="T0" fmla="*/ 144 w 202"/>
                <a:gd name="T1" fmla="*/ 58 h 115"/>
                <a:gd name="T2" fmla="*/ 202 w 202"/>
                <a:gd name="T3" fmla="*/ 0 h 115"/>
                <a:gd name="T4" fmla="*/ 0 w 202"/>
                <a:gd name="T5" fmla="*/ 58 h 115"/>
                <a:gd name="T6" fmla="*/ 202 w 202"/>
                <a:gd name="T7" fmla="*/ 115 h 115"/>
                <a:gd name="T8" fmla="*/ 144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8"/>
                  </a:moveTo>
                  <a:lnTo>
                    <a:pt x="202" y="0"/>
                  </a:lnTo>
                  <a:lnTo>
                    <a:pt x="0" y="58"/>
                  </a:lnTo>
                  <a:lnTo>
                    <a:pt x="202" y="115"/>
                  </a:lnTo>
                  <a:lnTo>
                    <a:pt x="144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5">
              <a:extLst>
                <a:ext uri="{FF2B5EF4-FFF2-40B4-BE49-F238E27FC236}">
                  <a16:creationId xmlns:a16="http://schemas.microsoft.com/office/drawing/2014/main" id="{B60FC0F1-44B7-42EB-AF52-B17DEE7DA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3054350"/>
              <a:ext cx="141288" cy="598488"/>
            </a:xfrm>
            <a:custGeom>
              <a:avLst/>
              <a:gdLst>
                <a:gd name="T0" fmla="*/ 286 w 286"/>
                <a:gd name="T1" fmla="*/ 0 h 1206"/>
                <a:gd name="T2" fmla="*/ 286 w 286"/>
                <a:gd name="T3" fmla="*/ 1206 h 1206"/>
                <a:gd name="T4" fmla="*/ 0 w 286"/>
                <a:gd name="T5" fmla="*/ 1206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1206">
                  <a:moveTo>
                    <a:pt x="286" y="0"/>
                  </a:moveTo>
                  <a:lnTo>
                    <a:pt x="286" y="1206"/>
                  </a:lnTo>
                  <a:lnTo>
                    <a:pt x="0" y="1206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6">
              <a:extLst>
                <a:ext uri="{FF2B5EF4-FFF2-40B4-BE49-F238E27FC236}">
                  <a16:creationId xmlns:a16="http://schemas.microsoft.com/office/drawing/2014/main" id="{2207106D-02E4-44FD-86CF-9E874142F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1" y="3624263"/>
              <a:ext cx="100013" cy="57150"/>
            </a:xfrm>
            <a:custGeom>
              <a:avLst/>
              <a:gdLst>
                <a:gd name="T0" fmla="*/ 144 w 202"/>
                <a:gd name="T1" fmla="*/ 58 h 115"/>
                <a:gd name="T2" fmla="*/ 202 w 202"/>
                <a:gd name="T3" fmla="*/ 0 h 115"/>
                <a:gd name="T4" fmla="*/ 0 w 202"/>
                <a:gd name="T5" fmla="*/ 58 h 115"/>
                <a:gd name="T6" fmla="*/ 202 w 202"/>
                <a:gd name="T7" fmla="*/ 115 h 115"/>
                <a:gd name="T8" fmla="*/ 144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8"/>
                  </a:moveTo>
                  <a:lnTo>
                    <a:pt x="202" y="0"/>
                  </a:lnTo>
                  <a:lnTo>
                    <a:pt x="0" y="58"/>
                  </a:lnTo>
                  <a:lnTo>
                    <a:pt x="202" y="115"/>
                  </a:lnTo>
                  <a:lnTo>
                    <a:pt x="144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47">
              <a:extLst>
                <a:ext uri="{FF2B5EF4-FFF2-40B4-BE49-F238E27FC236}">
                  <a16:creationId xmlns:a16="http://schemas.microsoft.com/office/drawing/2014/main" id="{51F29D2E-E4B6-4CDB-A08A-A58C1DEDE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3046413"/>
              <a:ext cx="141288" cy="609600"/>
            </a:xfrm>
            <a:custGeom>
              <a:avLst/>
              <a:gdLst>
                <a:gd name="T0" fmla="*/ 286 w 286"/>
                <a:gd name="T1" fmla="*/ 0 h 1232"/>
                <a:gd name="T2" fmla="*/ 286 w 286"/>
                <a:gd name="T3" fmla="*/ 1232 h 1232"/>
                <a:gd name="T4" fmla="*/ 0 w 286"/>
                <a:gd name="T5" fmla="*/ 123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1232">
                  <a:moveTo>
                    <a:pt x="286" y="0"/>
                  </a:moveTo>
                  <a:lnTo>
                    <a:pt x="286" y="1232"/>
                  </a:lnTo>
                  <a:lnTo>
                    <a:pt x="0" y="1232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8">
              <a:extLst>
                <a:ext uri="{FF2B5EF4-FFF2-40B4-BE49-F238E27FC236}">
                  <a16:creationId xmlns:a16="http://schemas.microsoft.com/office/drawing/2014/main" id="{0B740B31-EF41-45BC-AD13-BFEF87993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9651" y="3627438"/>
              <a:ext cx="100013" cy="57150"/>
            </a:xfrm>
            <a:custGeom>
              <a:avLst/>
              <a:gdLst>
                <a:gd name="T0" fmla="*/ 144 w 202"/>
                <a:gd name="T1" fmla="*/ 57 h 115"/>
                <a:gd name="T2" fmla="*/ 202 w 202"/>
                <a:gd name="T3" fmla="*/ 0 h 115"/>
                <a:gd name="T4" fmla="*/ 0 w 202"/>
                <a:gd name="T5" fmla="*/ 57 h 115"/>
                <a:gd name="T6" fmla="*/ 202 w 202"/>
                <a:gd name="T7" fmla="*/ 115 h 115"/>
                <a:gd name="T8" fmla="*/ 144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7"/>
                  </a:moveTo>
                  <a:lnTo>
                    <a:pt x="202" y="0"/>
                  </a:lnTo>
                  <a:lnTo>
                    <a:pt x="0" y="57"/>
                  </a:lnTo>
                  <a:lnTo>
                    <a:pt x="202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9">
              <a:extLst>
                <a:ext uri="{FF2B5EF4-FFF2-40B4-BE49-F238E27FC236}">
                  <a16:creationId xmlns:a16="http://schemas.microsoft.com/office/drawing/2014/main" id="{FB3062EB-5CB7-41D1-B4DC-8DE02F42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9" y="3046413"/>
              <a:ext cx="141288" cy="609600"/>
            </a:xfrm>
            <a:custGeom>
              <a:avLst/>
              <a:gdLst>
                <a:gd name="T0" fmla="*/ 285 w 285"/>
                <a:gd name="T1" fmla="*/ 0 h 1232"/>
                <a:gd name="T2" fmla="*/ 285 w 285"/>
                <a:gd name="T3" fmla="*/ 1232 h 1232"/>
                <a:gd name="T4" fmla="*/ 0 w 285"/>
                <a:gd name="T5" fmla="*/ 123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5" h="1232">
                  <a:moveTo>
                    <a:pt x="285" y="0"/>
                  </a:moveTo>
                  <a:lnTo>
                    <a:pt x="285" y="1232"/>
                  </a:lnTo>
                  <a:lnTo>
                    <a:pt x="0" y="1232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50">
              <a:extLst>
                <a:ext uri="{FF2B5EF4-FFF2-40B4-BE49-F238E27FC236}">
                  <a16:creationId xmlns:a16="http://schemas.microsoft.com/office/drawing/2014/main" id="{445BA9BF-D96B-4A16-9641-64AD51059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0839" y="3627438"/>
              <a:ext cx="100013" cy="57150"/>
            </a:xfrm>
            <a:custGeom>
              <a:avLst/>
              <a:gdLst>
                <a:gd name="T0" fmla="*/ 143 w 201"/>
                <a:gd name="T1" fmla="*/ 57 h 115"/>
                <a:gd name="T2" fmla="*/ 201 w 201"/>
                <a:gd name="T3" fmla="*/ 0 h 115"/>
                <a:gd name="T4" fmla="*/ 0 w 201"/>
                <a:gd name="T5" fmla="*/ 57 h 115"/>
                <a:gd name="T6" fmla="*/ 201 w 201"/>
                <a:gd name="T7" fmla="*/ 115 h 115"/>
                <a:gd name="T8" fmla="*/ 143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143" y="57"/>
                  </a:moveTo>
                  <a:lnTo>
                    <a:pt x="201" y="0"/>
                  </a:lnTo>
                  <a:lnTo>
                    <a:pt x="0" y="57"/>
                  </a:lnTo>
                  <a:lnTo>
                    <a:pt x="201" y="115"/>
                  </a:lnTo>
                  <a:lnTo>
                    <a:pt x="143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51">
              <a:extLst>
                <a:ext uri="{FF2B5EF4-FFF2-40B4-BE49-F238E27FC236}">
                  <a16:creationId xmlns:a16="http://schemas.microsoft.com/office/drawing/2014/main" id="{8781D646-ADD2-4AF7-9BB0-C63A31D5B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3046413"/>
              <a:ext cx="141288" cy="609600"/>
            </a:xfrm>
            <a:custGeom>
              <a:avLst/>
              <a:gdLst>
                <a:gd name="T0" fmla="*/ 286 w 286"/>
                <a:gd name="T1" fmla="*/ 0 h 1232"/>
                <a:gd name="T2" fmla="*/ 286 w 286"/>
                <a:gd name="T3" fmla="*/ 1232 h 1232"/>
                <a:gd name="T4" fmla="*/ 0 w 286"/>
                <a:gd name="T5" fmla="*/ 1232 h 1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6" h="1232">
                  <a:moveTo>
                    <a:pt x="286" y="0"/>
                  </a:moveTo>
                  <a:lnTo>
                    <a:pt x="286" y="1232"/>
                  </a:lnTo>
                  <a:lnTo>
                    <a:pt x="0" y="1232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52">
              <a:extLst>
                <a:ext uri="{FF2B5EF4-FFF2-40B4-BE49-F238E27FC236}">
                  <a16:creationId xmlns:a16="http://schemas.microsoft.com/office/drawing/2014/main" id="{B4C26B33-96AF-451A-A747-7F7DA8243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4726" y="3627438"/>
              <a:ext cx="100013" cy="57150"/>
            </a:xfrm>
            <a:custGeom>
              <a:avLst/>
              <a:gdLst>
                <a:gd name="T0" fmla="*/ 144 w 202"/>
                <a:gd name="T1" fmla="*/ 57 h 115"/>
                <a:gd name="T2" fmla="*/ 202 w 202"/>
                <a:gd name="T3" fmla="*/ 0 h 115"/>
                <a:gd name="T4" fmla="*/ 0 w 202"/>
                <a:gd name="T5" fmla="*/ 57 h 115"/>
                <a:gd name="T6" fmla="*/ 202 w 202"/>
                <a:gd name="T7" fmla="*/ 115 h 115"/>
                <a:gd name="T8" fmla="*/ 144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144" y="57"/>
                  </a:moveTo>
                  <a:lnTo>
                    <a:pt x="202" y="0"/>
                  </a:lnTo>
                  <a:lnTo>
                    <a:pt x="0" y="57"/>
                  </a:lnTo>
                  <a:lnTo>
                    <a:pt x="202" y="115"/>
                  </a:lnTo>
                  <a:lnTo>
                    <a:pt x="144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153">
              <a:extLst>
                <a:ext uri="{FF2B5EF4-FFF2-40B4-BE49-F238E27FC236}">
                  <a16:creationId xmlns:a16="http://schemas.microsoft.com/office/drawing/2014/main" id="{EA076270-D336-47B1-92F5-8D69F91FC0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476" y="3051175"/>
              <a:ext cx="3155950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154">
              <a:extLst>
                <a:ext uri="{FF2B5EF4-FFF2-40B4-BE49-F238E27FC236}">
                  <a16:creationId xmlns:a16="http://schemas.microsoft.com/office/drawing/2014/main" id="{80335935-504E-46B1-A3F2-D976B7A7F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701" y="2855913"/>
              <a:ext cx="0" cy="195263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55">
              <a:extLst>
                <a:ext uri="{FF2B5EF4-FFF2-40B4-BE49-F238E27FC236}">
                  <a16:creationId xmlns:a16="http://schemas.microsoft.com/office/drawing/2014/main" id="{A42B0F60-804E-40EE-A35C-2D18A002A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126" y="2951163"/>
              <a:ext cx="57150" cy="100013"/>
            </a:xfrm>
            <a:custGeom>
              <a:avLst/>
              <a:gdLst>
                <a:gd name="T0" fmla="*/ 58 w 115"/>
                <a:gd name="T1" fmla="*/ 57 h 201"/>
                <a:gd name="T2" fmla="*/ 0 w 115"/>
                <a:gd name="T3" fmla="*/ 0 h 201"/>
                <a:gd name="T4" fmla="*/ 58 w 115"/>
                <a:gd name="T5" fmla="*/ 201 h 201"/>
                <a:gd name="T6" fmla="*/ 115 w 115"/>
                <a:gd name="T7" fmla="*/ 0 h 201"/>
                <a:gd name="T8" fmla="*/ 58 w 115"/>
                <a:gd name="T9" fmla="*/ 5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201">
                  <a:moveTo>
                    <a:pt x="58" y="57"/>
                  </a:moveTo>
                  <a:lnTo>
                    <a:pt x="0" y="0"/>
                  </a:lnTo>
                  <a:lnTo>
                    <a:pt x="58" y="201"/>
                  </a:lnTo>
                  <a:lnTo>
                    <a:pt x="115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56">
              <a:extLst>
                <a:ext uri="{FF2B5EF4-FFF2-40B4-BE49-F238E27FC236}">
                  <a16:creationId xmlns:a16="http://schemas.microsoft.com/office/drawing/2014/main" id="{38D6763A-8DD3-4934-B9A4-A8EEE3FC8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2817813"/>
              <a:ext cx="80963" cy="60325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57">
              <a:extLst>
                <a:ext uri="{FF2B5EF4-FFF2-40B4-BE49-F238E27FC236}">
                  <a16:creationId xmlns:a16="http://schemas.microsoft.com/office/drawing/2014/main" id="{D2927F63-6DD4-4117-B137-B9D05534B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364" y="2847975"/>
              <a:ext cx="31750" cy="52388"/>
            </a:xfrm>
            <a:custGeom>
              <a:avLst/>
              <a:gdLst>
                <a:gd name="T0" fmla="*/ 2 w 63"/>
                <a:gd name="T1" fmla="*/ 95 h 107"/>
                <a:gd name="T2" fmla="*/ 25 w 63"/>
                <a:gd name="T3" fmla="*/ 95 h 107"/>
                <a:gd name="T4" fmla="*/ 25 w 63"/>
                <a:gd name="T5" fmla="*/ 13 h 107"/>
                <a:gd name="T6" fmla="*/ 0 w 63"/>
                <a:gd name="T7" fmla="*/ 18 h 107"/>
                <a:gd name="T8" fmla="*/ 0 w 63"/>
                <a:gd name="T9" fmla="*/ 5 h 107"/>
                <a:gd name="T10" fmla="*/ 25 w 63"/>
                <a:gd name="T11" fmla="*/ 0 h 107"/>
                <a:gd name="T12" fmla="*/ 40 w 63"/>
                <a:gd name="T13" fmla="*/ 0 h 107"/>
                <a:gd name="T14" fmla="*/ 40 w 63"/>
                <a:gd name="T15" fmla="*/ 95 h 107"/>
                <a:gd name="T16" fmla="*/ 63 w 63"/>
                <a:gd name="T17" fmla="*/ 95 h 107"/>
                <a:gd name="T18" fmla="*/ 63 w 63"/>
                <a:gd name="T19" fmla="*/ 107 h 107"/>
                <a:gd name="T20" fmla="*/ 2 w 63"/>
                <a:gd name="T21" fmla="*/ 107 h 107"/>
                <a:gd name="T22" fmla="*/ 2 w 63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7">
                  <a:moveTo>
                    <a:pt x="2" y="95"/>
                  </a:moveTo>
                  <a:lnTo>
                    <a:pt x="25" y="95"/>
                  </a:lnTo>
                  <a:lnTo>
                    <a:pt x="25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40" y="95"/>
                  </a:lnTo>
                  <a:lnTo>
                    <a:pt x="63" y="95"/>
                  </a:lnTo>
                  <a:lnTo>
                    <a:pt x="63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58">
              <a:extLst>
                <a:ext uri="{FF2B5EF4-FFF2-40B4-BE49-F238E27FC236}">
                  <a16:creationId xmlns:a16="http://schemas.microsoft.com/office/drawing/2014/main" id="{B1B21C12-19B7-4AF4-AAE8-DC067DB9D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226" y="2817813"/>
              <a:ext cx="82550" cy="60325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59">
              <a:extLst>
                <a:ext uri="{FF2B5EF4-FFF2-40B4-BE49-F238E27FC236}">
                  <a16:creationId xmlns:a16="http://schemas.microsoft.com/office/drawing/2014/main" id="{6D778AB0-008C-4ECA-A8E0-D7B0FCF72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01" y="2846388"/>
              <a:ext cx="33338" cy="53975"/>
            </a:xfrm>
            <a:custGeom>
              <a:avLst/>
              <a:gdLst>
                <a:gd name="T0" fmla="*/ 18 w 68"/>
                <a:gd name="T1" fmla="*/ 97 h 109"/>
                <a:gd name="T2" fmla="*/ 68 w 68"/>
                <a:gd name="T3" fmla="*/ 97 h 109"/>
                <a:gd name="T4" fmla="*/ 68 w 68"/>
                <a:gd name="T5" fmla="*/ 109 h 109"/>
                <a:gd name="T6" fmla="*/ 0 w 68"/>
                <a:gd name="T7" fmla="*/ 109 h 109"/>
                <a:gd name="T8" fmla="*/ 0 w 68"/>
                <a:gd name="T9" fmla="*/ 97 h 109"/>
                <a:gd name="T10" fmla="*/ 23 w 68"/>
                <a:gd name="T11" fmla="*/ 74 h 109"/>
                <a:gd name="T12" fmla="*/ 41 w 68"/>
                <a:gd name="T13" fmla="*/ 55 h 109"/>
                <a:gd name="T14" fmla="*/ 50 w 68"/>
                <a:gd name="T15" fmla="*/ 42 h 109"/>
                <a:gd name="T16" fmla="*/ 53 w 68"/>
                <a:gd name="T17" fmla="*/ 32 h 109"/>
                <a:gd name="T18" fmla="*/ 47 w 68"/>
                <a:gd name="T19" fmla="*/ 18 h 109"/>
                <a:gd name="T20" fmla="*/ 32 w 68"/>
                <a:gd name="T21" fmla="*/ 12 h 109"/>
                <a:gd name="T22" fmla="*/ 17 w 68"/>
                <a:gd name="T23" fmla="*/ 15 h 109"/>
                <a:gd name="T24" fmla="*/ 1 w 68"/>
                <a:gd name="T25" fmla="*/ 22 h 109"/>
                <a:gd name="T26" fmla="*/ 1 w 68"/>
                <a:gd name="T27" fmla="*/ 7 h 109"/>
                <a:gd name="T28" fmla="*/ 17 w 68"/>
                <a:gd name="T29" fmla="*/ 2 h 109"/>
                <a:gd name="T30" fmla="*/ 31 w 68"/>
                <a:gd name="T31" fmla="*/ 0 h 109"/>
                <a:gd name="T32" fmla="*/ 58 w 68"/>
                <a:gd name="T33" fmla="*/ 9 h 109"/>
                <a:gd name="T34" fmla="*/ 68 w 68"/>
                <a:gd name="T35" fmla="*/ 31 h 109"/>
                <a:gd name="T36" fmla="*/ 65 w 68"/>
                <a:gd name="T37" fmla="*/ 43 h 109"/>
                <a:gd name="T38" fmla="*/ 56 w 68"/>
                <a:gd name="T39" fmla="*/ 57 h 109"/>
                <a:gd name="T40" fmla="*/ 45 w 68"/>
                <a:gd name="T41" fmla="*/ 69 h 109"/>
                <a:gd name="T42" fmla="*/ 18 w 68"/>
                <a:gd name="T43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109">
                  <a:moveTo>
                    <a:pt x="18" y="97"/>
                  </a:moveTo>
                  <a:lnTo>
                    <a:pt x="68" y="97"/>
                  </a:lnTo>
                  <a:lnTo>
                    <a:pt x="68" y="109"/>
                  </a:lnTo>
                  <a:lnTo>
                    <a:pt x="0" y="109"/>
                  </a:lnTo>
                  <a:lnTo>
                    <a:pt x="0" y="97"/>
                  </a:lnTo>
                  <a:cubicBezTo>
                    <a:pt x="6" y="91"/>
                    <a:pt x="13" y="83"/>
                    <a:pt x="23" y="74"/>
                  </a:cubicBezTo>
                  <a:cubicBezTo>
                    <a:pt x="32" y="64"/>
                    <a:pt x="38" y="58"/>
                    <a:pt x="41" y="55"/>
                  </a:cubicBezTo>
                  <a:cubicBezTo>
                    <a:pt x="45" y="50"/>
                    <a:pt x="49" y="46"/>
                    <a:pt x="50" y="42"/>
                  </a:cubicBezTo>
                  <a:cubicBezTo>
                    <a:pt x="52" y="39"/>
                    <a:pt x="53" y="35"/>
                    <a:pt x="53" y="32"/>
                  </a:cubicBezTo>
                  <a:cubicBezTo>
                    <a:pt x="53" y="26"/>
                    <a:pt x="51" y="21"/>
                    <a:pt x="47" y="18"/>
                  </a:cubicBezTo>
                  <a:cubicBezTo>
                    <a:pt x="43" y="14"/>
                    <a:pt x="38" y="12"/>
                    <a:pt x="32" y="12"/>
                  </a:cubicBezTo>
                  <a:cubicBezTo>
                    <a:pt x="27" y="12"/>
                    <a:pt x="22" y="13"/>
                    <a:pt x="17" y="15"/>
                  </a:cubicBezTo>
                  <a:cubicBezTo>
                    <a:pt x="12" y="16"/>
                    <a:pt x="7" y="19"/>
                    <a:pt x="1" y="22"/>
                  </a:cubicBezTo>
                  <a:lnTo>
                    <a:pt x="1" y="7"/>
                  </a:lnTo>
                  <a:cubicBezTo>
                    <a:pt x="7" y="5"/>
                    <a:pt x="12" y="3"/>
                    <a:pt x="17" y="2"/>
                  </a:cubicBezTo>
                  <a:cubicBezTo>
                    <a:pt x="23" y="1"/>
                    <a:pt x="27" y="0"/>
                    <a:pt x="31" y="0"/>
                  </a:cubicBezTo>
                  <a:cubicBezTo>
                    <a:pt x="42" y="0"/>
                    <a:pt x="51" y="3"/>
                    <a:pt x="58" y="9"/>
                  </a:cubicBezTo>
                  <a:cubicBezTo>
                    <a:pt x="64" y="14"/>
                    <a:pt x="68" y="21"/>
                    <a:pt x="68" y="31"/>
                  </a:cubicBezTo>
                  <a:cubicBezTo>
                    <a:pt x="68" y="35"/>
                    <a:pt x="67" y="39"/>
                    <a:pt x="65" y="43"/>
                  </a:cubicBezTo>
                  <a:cubicBezTo>
                    <a:pt x="64" y="47"/>
                    <a:pt x="61" y="52"/>
                    <a:pt x="56" y="57"/>
                  </a:cubicBezTo>
                  <a:cubicBezTo>
                    <a:pt x="55" y="58"/>
                    <a:pt x="51" y="62"/>
                    <a:pt x="45" y="69"/>
                  </a:cubicBezTo>
                  <a:cubicBezTo>
                    <a:pt x="38" y="76"/>
                    <a:pt x="29" y="85"/>
                    <a:pt x="18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60">
              <a:extLst>
                <a:ext uri="{FF2B5EF4-FFF2-40B4-BE49-F238E27FC236}">
                  <a16:creationId xmlns:a16="http://schemas.microsoft.com/office/drawing/2014/main" id="{453BDB67-845C-4950-A77E-CD49BCDF7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339" y="2817813"/>
              <a:ext cx="80963" cy="60325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61">
              <a:extLst>
                <a:ext uri="{FF2B5EF4-FFF2-40B4-BE49-F238E27FC236}">
                  <a16:creationId xmlns:a16="http://schemas.microsoft.com/office/drawing/2014/main" id="{8F089856-223F-4C7D-A1C8-7F02E24BF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4" y="2846388"/>
              <a:ext cx="34925" cy="55563"/>
            </a:xfrm>
            <a:custGeom>
              <a:avLst/>
              <a:gdLst>
                <a:gd name="T0" fmla="*/ 48 w 70"/>
                <a:gd name="T1" fmla="*/ 51 h 111"/>
                <a:gd name="T2" fmla="*/ 64 w 70"/>
                <a:gd name="T3" fmla="*/ 61 h 111"/>
                <a:gd name="T4" fmla="*/ 70 w 70"/>
                <a:gd name="T5" fmla="*/ 78 h 111"/>
                <a:gd name="T6" fmla="*/ 59 w 70"/>
                <a:gd name="T7" fmla="*/ 102 h 111"/>
                <a:gd name="T8" fmla="*/ 28 w 70"/>
                <a:gd name="T9" fmla="*/ 111 h 111"/>
                <a:gd name="T10" fmla="*/ 15 w 70"/>
                <a:gd name="T11" fmla="*/ 110 h 111"/>
                <a:gd name="T12" fmla="*/ 0 w 70"/>
                <a:gd name="T13" fmla="*/ 106 h 111"/>
                <a:gd name="T14" fmla="*/ 0 w 70"/>
                <a:gd name="T15" fmla="*/ 92 h 111"/>
                <a:gd name="T16" fmla="*/ 13 w 70"/>
                <a:gd name="T17" fmla="*/ 97 h 111"/>
                <a:gd name="T18" fmla="*/ 28 w 70"/>
                <a:gd name="T19" fmla="*/ 99 h 111"/>
                <a:gd name="T20" fmla="*/ 49 w 70"/>
                <a:gd name="T21" fmla="*/ 93 h 111"/>
                <a:gd name="T22" fmla="*/ 56 w 70"/>
                <a:gd name="T23" fmla="*/ 78 h 111"/>
                <a:gd name="T24" fmla="*/ 49 w 70"/>
                <a:gd name="T25" fmla="*/ 63 h 111"/>
                <a:gd name="T26" fmla="*/ 31 w 70"/>
                <a:gd name="T27" fmla="*/ 58 h 111"/>
                <a:gd name="T28" fmla="*/ 18 w 70"/>
                <a:gd name="T29" fmla="*/ 58 h 111"/>
                <a:gd name="T30" fmla="*/ 18 w 70"/>
                <a:gd name="T31" fmla="*/ 46 h 111"/>
                <a:gd name="T32" fmla="*/ 31 w 70"/>
                <a:gd name="T33" fmla="*/ 46 h 111"/>
                <a:gd name="T34" fmla="*/ 48 w 70"/>
                <a:gd name="T35" fmla="*/ 42 h 111"/>
                <a:gd name="T36" fmla="*/ 53 w 70"/>
                <a:gd name="T37" fmla="*/ 29 h 111"/>
                <a:gd name="T38" fmla="*/ 47 w 70"/>
                <a:gd name="T39" fmla="*/ 17 h 111"/>
                <a:gd name="T40" fmla="*/ 31 w 70"/>
                <a:gd name="T41" fmla="*/ 12 h 111"/>
                <a:gd name="T42" fmla="*/ 18 w 70"/>
                <a:gd name="T43" fmla="*/ 14 h 111"/>
                <a:gd name="T44" fmla="*/ 3 w 70"/>
                <a:gd name="T45" fmla="*/ 18 h 111"/>
                <a:gd name="T46" fmla="*/ 3 w 70"/>
                <a:gd name="T47" fmla="*/ 5 h 111"/>
                <a:gd name="T48" fmla="*/ 19 w 70"/>
                <a:gd name="T49" fmla="*/ 1 h 111"/>
                <a:gd name="T50" fmla="*/ 32 w 70"/>
                <a:gd name="T51" fmla="*/ 0 h 111"/>
                <a:gd name="T52" fmla="*/ 58 w 70"/>
                <a:gd name="T53" fmla="*/ 8 h 111"/>
                <a:gd name="T54" fmla="*/ 68 w 70"/>
                <a:gd name="T55" fmla="*/ 28 h 111"/>
                <a:gd name="T56" fmla="*/ 63 w 70"/>
                <a:gd name="T57" fmla="*/ 43 h 111"/>
                <a:gd name="T58" fmla="*/ 48 w 70"/>
                <a:gd name="T59" fmla="*/ 5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111">
                  <a:moveTo>
                    <a:pt x="48" y="51"/>
                  </a:moveTo>
                  <a:cubicBezTo>
                    <a:pt x="55" y="53"/>
                    <a:pt x="60" y="56"/>
                    <a:pt x="64" y="61"/>
                  </a:cubicBezTo>
                  <a:cubicBezTo>
                    <a:pt x="68" y="65"/>
                    <a:pt x="70" y="71"/>
                    <a:pt x="70" y="78"/>
                  </a:cubicBezTo>
                  <a:cubicBezTo>
                    <a:pt x="70" y="88"/>
                    <a:pt x="67" y="96"/>
                    <a:pt x="59" y="102"/>
                  </a:cubicBezTo>
                  <a:cubicBezTo>
                    <a:pt x="52" y="108"/>
                    <a:pt x="42" y="111"/>
                    <a:pt x="28" y="111"/>
                  </a:cubicBezTo>
                  <a:cubicBezTo>
                    <a:pt x="24" y="111"/>
                    <a:pt x="19" y="110"/>
                    <a:pt x="15" y="110"/>
                  </a:cubicBezTo>
                  <a:cubicBezTo>
                    <a:pt x="10" y="109"/>
                    <a:pt x="5" y="107"/>
                    <a:pt x="0" y="106"/>
                  </a:cubicBezTo>
                  <a:lnTo>
                    <a:pt x="0" y="92"/>
                  </a:lnTo>
                  <a:cubicBezTo>
                    <a:pt x="4" y="94"/>
                    <a:pt x="8" y="96"/>
                    <a:pt x="13" y="97"/>
                  </a:cubicBezTo>
                  <a:cubicBezTo>
                    <a:pt x="18" y="98"/>
                    <a:pt x="23" y="99"/>
                    <a:pt x="28" y="99"/>
                  </a:cubicBezTo>
                  <a:cubicBezTo>
                    <a:pt x="37" y="99"/>
                    <a:pt x="44" y="97"/>
                    <a:pt x="49" y="93"/>
                  </a:cubicBezTo>
                  <a:cubicBezTo>
                    <a:pt x="53" y="90"/>
                    <a:pt x="56" y="85"/>
                    <a:pt x="56" y="78"/>
                  </a:cubicBezTo>
                  <a:cubicBezTo>
                    <a:pt x="56" y="72"/>
                    <a:pt x="54" y="67"/>
                    <a:pt x="49" y="63"/>
                  </a:cubicBezTo>
                  <a:cubicBezTo>
                    <a:pt x="45" y="60"/>
                    <a:pt x="39" y="58"/>
                    <a:pt x="31" y="58"/>
                  </a:cubicBezTo>
                  <a:lnTo>
                    <a:pt x="18" y="58"/>
                  </a:lnTo>
                  <a:lnTo>
                    <a:pt x="18" y="46"/>
                  </a:lnTo>
                  <a:lnTo>
                    <a:pt x="31" y="46"/>
                  </a:lnTo>
                  <a:cubicBezTo>
                    <a:pt x="39" y="46"/>
                    <a:pt x="44" y="45"/>
                    <a:pt x="48" y="42"/>
                  </a:cubicBezTo>
                  <a:cubicBezTo>
                    <a:pt x="51" y="39"/>
                    <a:pt x="53" y="35"/>
                    <a:pt x="53" y="29"/>
                  </a:cubicBezTo>
                  <a:cubicBezTo>
                    <a:pt x="53" y="24"/>
                    <a:pt x="51" y="20"/>
                    <a:pt x="47" y="17"/>
                  </a:cubicBezTo>
                  <a:cubicBezTo>
                    <a:pt x="44" y="14"/>
                    <a:pt x="38" y="12"/>
                    <a:pt x="31" y="12"/>
                  </a:cubicBezTo>
                  <a:cubicBezTo>
                    <a:pt x="27" y="12"/>
                    <a:pt x="23" y="13"/>
                    <a:pt x="18" y="14"/>
                  </a:cubicBezTo>
                  <a:cubicBezTo>
                    <a:pt x="14" y="15"/>
                    <a:pt x="9" y="16"/>
                    <a:pt x="3" y="18"/>
                  </a:cubicBezTo>
                  <a:lnTo>
                    <a:pt x="3" y="5"/>
                  </a:lnTo>
                  <a:cubicBezTo>
                    <a:pt x="9" y="3"/>
                    <a:pt x="14" y="2"/>
                    <a:pt x="19" y="1"/>
                  </a:cubicBezTo>
                  <a:cubicBezTo>
                    <a:pt x="23" y="1"/>
                    <a:pt x="28" y="0"/>
                    <a:pt x="32" y="0"/>
                  </a:cubicBezTo>
                  <a:cubicBezTo>
                    <a:pt x="43" y="0"/>
                    <a:pt x="52" y="3"/>
                    <a:pt x="58" y="8"/>
                  </a:cubicBezTo>
                  <a:cubicBezTo>
                    <a:pt x="65" y="13"/>
                    <a:pt x="68" y="19"/>
                    <a:pt x="68" y="28"/>
                  </a:cubicBezTo>
                  <a:cubicBezTo>
                    <a:pt x="68" y="34"/>
                    <a:pt x="66" y="39"/>
                    <a:pt x="63" y="43"/>
                  </a:cubicBezTo>
                  <a:cubicBezTo>
                    <a:pt x="59" y="47"/>
                    <a:pt x="54" y="50"/>
                    <a:pt x="48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62">
              <a:extLst>
                <a:ext uri="{FF2B5EF4-FFF2-40B4-BE49-F238E27FC236}">
                  <a16:creationId xmlns:a16="http://schemas.microsoft.com/office/drawing/2014/main" id="{58ECA3B2-7393-4BE6-AC9A-8FDF05047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4" y="2817813"/>
              <a:ext cx="82550" cy="60325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63">
              <a:extLst>
                <a:ext uri="{FF2B5EF4-FFF2-40B4-BE49-F238E27FC236}">
                  <a16:creationId xmlns:a16="http://schemas.microsoft.com/office/drawing/2014/main" id="{6FC1EE41-9097-468D-98A2-0A25F5A70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1" y="2847975"/>
              <a:ext cx="38100" cy="52388"/>
            </a:xfrm>
            <a:custGeom>
              <a:avLst/>
              <a:gdLst>
                <a:gd name="T0" fmla="*/ 48 w 78"/>
                <a:gd name="T1" fmla="*/ 13 h 107"/>
                <a:gd name="T2" fmla="*/ 12 w 78"/>
                <a:gd name="T3" fmla="*/ 70 h 107"/>
                <a:gd name="T4" fmla="*/ 48 w 78"/>
                <a:gd name="T5" fmla="*/ 70 h 107"/>
                <a:gd name="T6" fmla="*/ 48 w 78"/>
                <a:gd name="T7" fmla="*/ 13 h 107"/>
                <a:gd name="T8" fmla="*/ 44 w 78"/>
                <a:gd name="T9" fmla="*/ 0 h 107"/>
                <a:gd name="T10" fmla="*/ 63 w 78"/>
                <a:gd name="T11" fmla="*/ 0 h 107"/>
                <a:gd name="T12" fmla="*/ 63 w 78"/>
                <a:gd name="T13" fmla="*/ 70 h 107"/>
                <a:gd name="T14" fmla="*/ 78 w 78"/>
                <a:gd name="T15" fmla="*/ 70 h 107"/>
                <a:gd name="T16" fmla="*/ 78 w 78"/>
                <a:gd name="T17" fmla="*/ 82 h 107"/>
                <a:gd name="T18" fmla="*/ 63 w 78"/>
                <a:gd name="T19" fmla="*/ 82 h 107"/>
                <a:gd name="T20" fmla="*/ 63 w 78"/>
                <a:gd name="T21" fmla="*/ 107 h 107"/>
                <a:gd name="T22" fmla="*/ 48 w 78"/>
                <a:gd name="T23" fmla="*/ 107 h 107"/>
                <a:gd name="T24" fmla="*/ 48 w 78"/>
                <a:gd name="T25" fmla="*/ 82 h 107"/>
                <a:gd name="T26" fmla="*/ 0 w 78"/>
                <a:gd name="T27" fmla="*/ 82 h 107"/>
                <a:gd name="T28" fmla="*/ 0 w 78"/>
                <a:gd name="T29" fmla="*/ 68 h 107"/>
                <a:gd name="T30" fmla="*/ 44 w 78"/>
                <a:gd name="T3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107">
                  <a:moveTo>
                    <a:pt x="48" y="13"/>
                  </a:moveTo>
                  <a:lnTo>
                    <a:pt x="12" y="70"/>
                  </a:lnTo>
                  <a:lnTo>
                    <a:pt x="48" y="70"/>
                  </a:lnTo>
                  <a:lnTo>
                    <a:pt x="48" y="13"/>
                  </a:lnTo>
                  <a:close/>
                  <a:moveTo>
                    <a:pt x="44" y="0"/>
                  </a:moveTo>
                  <a:lnTo>
                    <a:pt x="63" y="0"/>
                  </a:lnTo>
                  <a:lnTo>
                    <a:pt x="63" y="70"/>
                  </a:lnTo>
                  <a:lnTo>
                    <a:pt x="78" y="70"/>
                  </a:lnTo>
                  <a:lnTo>
                    <a:pt x="78" y="82"/>
                  </a:lnTo>
                  <a:lnTo>
                    <a:pt x="63" y="82"/>
                  </a:lnTo>
                  <a:lnTo>
                    <a:pt x="63" y="107"/>
                  </a:lnTo>
                  <a:lnTo>
                    <a:pt x="48" y="107"/>
                  </a:lnTo>
                  <a:lnTo>
                    <a:pt x="48" y="82"/>
                  </a:lnTo>
                  <a:lnTo>
                    <a:pt x="0" y="82"/>
                  </a:lnTo>
                  <a:lnTo>
                    <a:pt x="0" y="6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164">
              <a:extLst>
                <a:ext uri="{FF2B5EF4-FFF2-40B4-BE49-F238E27FC236}">
                  <a16:creationId xmlns:a16="http://schemas.microsoft.com/office/drawing/2014/main" id="{1DFECA89-E7B2-4E96-B7FE-0B93D2E380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9939" y="2860675"/>
              <a:ext cx="314325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65">
              <a:extLst>
                <a:ext uri="{FF2B5EF4-FFF2-40B4-BE49-F238E27FC236}">
                  <a16:creationId xmlns:a16="http://schemas.microsoft.com/office/drawing/2014/main" id="{F482D8D4-0B2C-494B-95EA-626A96CE0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76" y="3808413"/>
              <a:ext cx="185738" cy="171450"/>
            </a:xfrm>
            <a:custGeom>
              <a:avLst/>
              <a:gdLst>
                <a:gd name="T0" fmla="*/ 0 w 374"/>
                <a:gd name="T1" fmla="*/ 345 h 345"/>
                <a:gd name="T2" fmla="*/ 374 w 374"/>
                <a:gd name="T3" fmla="*/ 345 h 345"/>
                <a:gd name="T4" fmla="*/ 374 w 374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345">
                  <a:moveTo>
                    <a:pt x="0" y="345"/>
                  </a:moveTo>
                  <a:lnTo>
                    <a:pt x="374" y="345"/>
                  </a:lnTo>
                  <a:lnTo>
                    <a:pt x="374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66">
              <a:extLst>
                <a:ext uri="{FF2B5EF4-FFF2-40B4-BE49-F238E27FC236}">
                  <a16:creationId xmlns:a16="http://schemas.microsoft.com/office/drawing/2014/main" id="{061A5BB2-C48A-4BC2-B75E-04F6732A8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1" y="3808413"/>
              <a:ext cx="60325" cy="104775"/>
            </a:xfrm>
            <a:custGeom>
              <a:avLst/>
              <a:gdLst>
                <a:gd name="T0" fmla="*/ 61 w 122"/>
                <a:gd name="T1" fmla="*/ 152 h 212"/>
                <a:gd name="T2" fmla="*/ 122 w 122"/>
                <a:gd name="T3" fmla="*/ 212 h 212"/>
                <a:gd name="T4" fmla="*/ 61 w 122"/>
                <a:gd name="T5" fmla="*/ 0 h 212"/>
                <a:gd name="T6" fmla="*/ 0 w 122"/>
                <a:gd name="T7" fmla="*/ 212 h 212"/>
                <a:gd name="T8" fmla="*/ 61 w 122"/>
                <a:gd name="T9" fmla="*/ 15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2">
                  <a:moveTo>
                    <a:pt x="61" y="152"/>
                  </a:moveTo>
                  <a:lnTo>
                    <a:pt x="122" y="212"/>
                  </a:lnTo>
                  <a:lnTo>
                    <a:pt x="61" y="0"/>
                  </a:lnTo>
                  <a:lnTo>
                    <a:pt x="0" y="212"/>
                  </a:lnTo>
                  <a:lnTo>
                    <a:pt x="61" y="15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Line 167">
              <a:extLst>
                <a:ext uri="{FF2B5EF4-FFF2-40B4-BE49-F238E27FC236}">
                  <a16:creationId xmlns:a16="http://schemas.microsoft.com/office/drawing/2014/main" id="{40CCED18-B92F-44F3-B8BC-C3BA2D73FC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56051" y="3979863"/>
              <a:ext cx="274638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68">
              <a:extLst>
                <a:ext uri="{FF2B5EF4-FFF2-40B4-BE49-F238E27FC236}">
                  <a16:creationId xmlns:a16="http://schemas.microsoft.com/office/drawing/2014/main" id="{88ADC3C4-7BEF-46C4-9427-A49ECB5FD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3951288"/>
              <a:ext cx="100013" cy="57150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69">
              <a:extLst>
                <a:ext uri="{FF2B5EF4-FFF2-40B4-BE49-F238E27FC236}">
                  <a16:creationId xmlns:a16="http://schemas.microsoft.com/office/drawing/2014/main" id="{0BF53FF7-1684-42EA-B8C2-345EC6DD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6114" y="3816350"/>
              <a:ext cx="184150" cy="171450"/>
            </a:xfrm>
            <a:custGeom>
              <a:avLst/>
              <a:gdLst>
                <a:gd name="T0" fmla="*/ 0 w 374"/>
                <a:gd name="T1" fmla="*/ 346 h 346"/>
                <a:gd name="T2" fmla="*/ 374 w 374"/>
                <a:gd name="T3" fmla="*/ 346 h 346"/>
                <a:gd name="T4" fmla="*/ 374 w 374"/>
                <a:gd name="T5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346">
                  <a:moveTo>
                    <a:pt x="0" y="346"/>
                  </a:moveTo>
                  <a:lnTo>
                    <a:pt x="374" y="346"/>
                  </a:lnTo>
                  <a:lnTo>
                    <a:pt x="374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70">
              <a:extLst>
                <a:ext uri="{FF2B5EF4-FFF2-40B4-BE49-F238E27FC236}">
                  <a16:creationId xmlns:a16="http://schemas.microsoft.com/office/drawing/2014/main" id="{A4BC2854-2AFC-4A52-84E0-BAE9E0AEE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1" y="3816350"/>
              <a:ext cx="60325" cy="106363"/>
            </a:xfrm>
            <a:custGeom>
              <a:avLst/>
              <a:gdLst>
                <a:gd name="T0" fmla="*/ 61 w 121"/>
                <a:gd name="T1" fmla="*/ 152 h 213"/>
                <a:gd name="T2" fmla="*/ 121 w 121"/>
                <a:gd name="T3" fmla="*/ 213 h 213"/>
                <a:gd name="T4" fmla="*/ 61 w 121"/>
                <a:gd name="T5" fmla="*/ 0 h 213"/>
                <a:gd name="T6" fmla="*/ 0 w 121"/>
                <a:gd name="T7" fmla="*/ 213 h 213"/>
                <a:gd name="T8" fmla="*/ 61 w 121"/>
                <a:gd name="T9" fmla="*/ 15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13">
                  <a:moveTo>
                    <a:pt x="61" y="152"/>
                  </a:moveTo>
                  <a:lnTo>
                    <a:pt x="121" y="213"/>
                  </a:lnTo>
                  <a:lnTo>
                    <a:pt x="61" y="0"/>
                  </a:lnTo>
                  <a:lnTo>
                    <a:pt x="0" y="213"/>
                  </a:lnTo>
                  <a:lnTo>
                    <a:pt x="61" y="15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171">
              <a:extLst>
                <a:ext uri="{FF2B5EF4-FFF2-40B4-BE49-F238E27FC236}">
                  <a16:creationId xmlns:a16="http://schemas.microsoft.com/office/drawing/2014/main" id="{E4D470E4-7C6E-40BA-97FB-DA6991063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701" y="3989388"/>
              <a:ext cx="274638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72">
              <a:extLst>
                <a:ext uri="{FF2B5EF4-FFF2-40B4-BE49-F238E27FC236}">
                  <a16:creationId xmlns:a16="http://schemas.microsoft.com/office/drawing/2014/main" id="{853B79EA-165E-4539-9756-53EC64B71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6" y="3960813"/>
              <a:ext cx="100013" cy="57150"/>
            </a:xfrm>
            <a:custGeom>
              <a:avLst/>
              <a:gdLst>
                <a:gd name="T0" fmla="*/ 58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8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8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73">
              <a:extLst>
                <a:ext uri="{FF2B5EF4-FFF2-40B4-BE49-F238E27FC236}">
                  <a16:creationId xmlns:a16="http://schemas.microsoft.com/office/drawing/2014/main" id="{9331DC90-E439-4BC9-A891-126A2F87D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064" y="3810000"/>
              <a:ext cx="185738" cy="171450"/>
            </a:xfrm>
            <a:custGeom>
              <a:avLst/>
              <a:gdLst>
                <a:gd name="T0" fmla="*/ 0 w 374"/>
                <a:gd name="T1" fmla="*/ 345 h 345"/>
                <a:gd name="T2" fmla="*/ 374 w 374"/>
                <a:gd name="T3" fmla="*/ 345 h 345"/>
                <a:gd name="T4" fmla="*/ 374 w 374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345">
                  <a:moveTo>
                    <a:pt x="0" y="345"/>
                  </a:moveTo>
                  <a:lnTo>
                    <a:pt x="374" y="345"/>
                  </a:lnTo>
                  <a:lnTo>
                    <a:pt x="374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74">
              <a:extLst>
                <a:ext uri="{FF2B5EF4-FFF2-40B4-BE49-F238E27FC236}">
                  <a16:creationId xmlns:a16="http://schemas.microsoft.com/office/drawing/2014/main" id="{441E028A-CA2B-4204-B32B-929F93C81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639" y="3810000"/>
              <a:ext cx="60325" cy="106363"/>
            </a:xfrm>
            <a:custGeom>
              <a:avLst/>
              <a:gdLst>
                <a:gd name="T0" fmla="*/ 61 w 122"/>
                <a:gd name="T1" fmla="*/ 152 h 212"/>
                <a:gd name="T2" fmla="*/ 122 w 122"/>
                <a:gd name="T3" fmla="*/ 212 h 212"/>
                <a:gd name="T4" fmla="*/ 61 w 122"/>
                <a:gd name="T5" fmla="*/ 0 h 212"/>
                <a:gd name="T6" fmla="*/ 0 w 122"/>
                <a:gd name="T7" fmla="*/ 212 h 212"/>
                <a:gd name="T8" fmla="*/ 61 w 122"/>
                <a:gd name="T9" fmla="*/ 15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212">
                  <a:moveTo>
                    <a:pt x="61" y="152"/>
                  </a:moveTo>
                  <a:lnTo>
                    <a:pt x="122" y="212"/>
                  </a:lnTo>
                  <a:lnTo>
                    <a:pt x="61" y="0"/>
                  </a:lnTo>
                  <a:lnTo>
                    <a:pt x="0" y="212"/>
                  </a:lnTo>
                  <a:lnTo>
                    <a:pt x="61" y="15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Line 175">
              <a:extLst>
                <a:ext uri="{FF2B5EF4-FFF2-40B4-BE49-F238E27FC236}">
                  <a16:creationId xmlns:a16="http://schemas.microsoft.com/office/drawing/2014/main" id="{400CF6F8-6CD8-4A82-8481-4A89394FA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239" y="3983038"/>
              <a:ext cx="274638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76">
              <a:extLst>
                <a:ext uri="{FF2B5EF4-FFF2-40B4-BE49-F238E27FC236}">
                  <a16:creationId xmlns:a16="http://schemas.microsoft.com/office/drawing/2014/main" id="{D9B50FF1-026E-4E53-AD73-0DE1E880A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6864" y="3954463"/>
              <a:ext cx="100013" cy="55563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77">
              <a:extLst>
                <a:ext uri="{FF2B5EF4-FFF2-40B4-BE49-F238E27FC236}">
                  <a16:creationId xmlns:a16="http://schemas.microsoft.com/office/drawing/2014/main" id="{179920A1-BCCE-41FC-9092-A632C7542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3251" y="3803650"/>
              <a:ext cx="185738" cy="171450"/>
            </a:xfrm>
            <a:custGeom>
              <a:avLst/>
              <a:gdLst>
                <a:gd name="T0" fmla="*/ 0 w 374"/>
                <a:gd name="T1" fmla="*/ 345 h 345"/>
                <a:gd name="T2" fmla="*/ 374 w 374"/>
                <a:gd name="T3" fmla="*/ 345 h 345"/>
                <a:gd name="T4" fmla="*/ 374 w 374"/>
                <a:gd name="T5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4" h="345">
                  <a:moveTo>
                    <a:pt x="0" y="345"/>
                  </a:moveTo>
                  <a:lnTo>
                    <a:pt x="374" y="345"/>
                  </a:lnTo>
                  <a:lnTo>
                    <a:pt x="374" y="0"/>
                  </a:lnTo>
                </a:path>
              </a:pathLst>
            </a:custGeom>
            <a:noFill/>
            <a:ln w="7938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78">
              <a:extLst>
                <a:ext uri="{FF2B5EF4-FFF2-40B4-BE49-F238E27FC236}">
                  <a16:creationId xmlns:a16="http://schemas.microsoft.com/office/drawing/2014/main" id="{AD6E453B-5564-4538-B3FE-A02ABCC5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8826" y="3803650"/>
              <a:ext cx="60325" cy="104775"/>
            </a:xfrm>
            <a:custGeom>
              <a:avLst/>
              <a:gdLst>
                <a:gd name="T0" fmla="*/ 60 w 121"/>
                <a:gd name="T1" fmla="*/ 151 h 212"/>
                <a:gd name="T2" fmla="*/ 121 w 121"/>
                <a:gd name="T3" fmla="*/ 212 h 212"/>
                <a:gd name="T4" fmla="*/ 60 w 121"/>
                <a:gd name="T5" fmla="*/ 0 h 212"/>
                <a:gd name="T6" fmla="*/ 0 w 121"/>
                <a:gd name="T7" fmla="*/ 212 h 212"/>
                <a:gd name="T8" fmla="*/ 60 w 121"/>
                <a:gd name="T9" fmla="*/ 15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12">
                  <a:moveTo>
                    <a:pt x="60" y="151"/>
                  </a:moveTo>
                  <a:lnTo>
                    <a:pt x="121" y="212"/>
                  </a:lnTo>
                  <a:lnTo>
                    <a:pt x="60" y="0"/>
                  </a:lnTo>
                  <a:lnTo>
                    <a:pt x="0" y="212"/>
                  </a:lnTo>
                  <a:lnTo>
                    <a:pt x="60" y="151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Line 179">
              <a:extLst>
                <a:ext uri="{FF2B5EF4-FFF2-40B4-BE49-F238E27FC236}">
                  <a16:creationId xmlns:a16="http://schemas.microsoft.com/office/drawing/2014/main" id="{606B79F4-84E4-4F7C-8B3F-A37E9AE6F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426" y="3975100"/>
              <a:ext cx="274638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80">
              <a:extLst>
                <a:ext uri="{FF2B5EF4-FFF2-40B4-BE49-F238E27FC236}">
                  <a16:creationId xmlns:a16="http://schemas.microsoft.com/office/drawing/2014/main" id="{ACB28438-5231-44AE-927A-06048F54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1" y="3948113"/>
              <a:ext cx="100013" cy="55563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81">
              <a:extLst>
                <a:ext uri="{FF2B5EF4-FFF2-40B4-BE49-F238E27FC236}">
                  <a16:creationId xmlns:a16="http://schemas.microsoft.com/office/drawing/2014/main" id="{71F73F2E-A672-4626-AB11-3C0923FC4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301" y="3581400"/>
              <a:ext cx="230188" cy="169863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Line 182">
              <a:extLst>
                <a:ext uri="{FF2B5EF4-FFF2-40B4-BE49-F238E27FC236}">
                  <a16:creationId xmlns:a16="http://schemas.microsoft.com/office/drawing/2014/main" id="{13FEFBFF-9AB0-4B7A-AA47-AA4E8AED2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76" y="3675063"/>
              <a:ext cx="354013" cy="0"/>
            </a:xfrm>
            <a:prstGeom prst="line">
              <a:avLst/>
            </a:pr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83">
              <a:extLst>
                <a:ext uri="{FF2B5EF4-FFF2-40B4-BE49-F238E27FC236}">
                  <a16:creationId xmlns:a16="http://schemas.microsoft.com/office/drawing/2014/main" id="{BCD202F0-4913-4888-A24D-9325633BA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6" y="3646488"/>
              <a:ext cx="100013" cy="57150"/>
            </a:xfrm>
            <a:custGeom>
              <a:avLst/>
              <a:gdLst>
                <a:gd name="T0" fmla="*/ 57 w 201"/>
                <a:gd name="T1" fmla="*/ 57 h 115"/>
                <a:gd name="T2" fmla="*/ 0 w 201"/>
                <a:gd name="T3" fmla="*/ 115 h 115"/>
                <a:gd name="T4" fmla="*/ 201 w 201"/>
                <a:gd name="T5" fmla="*/ 57 h 115"/>
                <a:gd name="T6" fmla="*/ 0 w 201"/>
                <a:gd name="T7" fmla="*/ 0 h 115"/>
                <a:gd name="T8" fmla="*/ 57 w 201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7"/>
                  </a:moveTo>
                  <a:lnTo>
                    <a:pt x="0" y="115"/>
                  </a:lnTo>
                  <a:lnTo>
                    <a:pt x="201" y="57"/>
                  </a:lnTo>
                  <a:lnTo>
                    <a:pt x="0" y="0"/>
                  </a:lnTo>
                  <a:lnTo>
                    <a:pt x="57" y="57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84">
              <a:extLst>
                <a:ext uri="{FF2B5EF4-FFF2-40B4-BE49-F238E27FC236}">
                  <a16:creationId xmlns:a16="http://schemas.microsoft.com/office/drawing/2014/main" id="{724FAF52-2284-4E7A-899B-EBCAD5A6C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1" y="2816225"/>
              <a:ext cx="911225" cy="569913"/>
            </a:xfrm>
            <a:prstGeom prst="rect">
              <a:avLst/>
            </a:prstGeom>
            <a:noFill/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Oval 185">
              <a:extLst>
                <a:ext uri="{FF2B5EF4-FFF2-40B4-BE49-F238E27FC236}">
                  <a16:creationId xmlns:a16="http://schemas.microsoft.com/office/drawing/2014/main" id="{4F7AC8D5-E5D9-4F21-8468-F91F90220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914" y="3565525"/>
              <a:ext cx="282575" cy="230188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Line 186">
              <a:extLst>
                <a:ext uri="{FF2B5EF4-FFF2-40B4-BE49-F238E27FC236}">
                  <a16:creationId xmlns:a16="http://schemas.microsoft.com/office/drawing/2014/main" id="{41DF13E5-39D5-4082-B0E1-FCEBD6901A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526" y="3627438"/>
              <a:ext cx="136525" cy="1063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Line 187">
              <a:extLst>
                <a:ext uri="{FF2B5EF4-FFF2-40B4-BE49-F238E27FC236}">
                  <a16:creationId xmlns:a16="http://schemas.microsoft.com/office/drawing/2014/main" id="{5D6D10E2-C38C-485F-8C1A-C2E0EB04D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01764" y="3627438"/>
              <a:ext cx="141288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Line 188">
              <a:extLst>
                <a:ext uri="{FF2B5EF4-FFF2-40B4-BE49-F238E27FC236}">
                  <a16:creationId xmlns:a16="http://schemas.microsoft.com/office/drawing/2014/main" id="{BEC24AF0-C8AB-4F85-B638-965997B228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5414" y="3681413"/>
              <a:ext cx="163513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Line 189">
              <a:extLst>
                <a:ext uri="{FF2B5EF4-FFF2-40B4-BE49-F238E27FC236}">
                  <a16:creationId xmlns:a16="http://schemas.microsoft.com/office/drawing/2014/main" id="{8290A689-93B9-4C57-B289-DE20767B3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376" y="3613150"/>
              <a:ext cx="0" cy="131763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Oval 190">
              <a:extLst>
                <a:ext uri="{FF2B5EF4-FFF2-40B4-BE49-F238E27FC236}">
                  <a16:creationId xmlns:a16="http://schemas.microsoft.com/office/drawing/2014/main" id="{DEE43444-3403-47B5-A655-0668F3C5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226" y="3568700"/>
              <a:ext cx="284163" cy="230188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Line 191">
              <a:extLst>
                <a:ext uri="{FF2B5EF4-FFF2-40B4-BE49-F238E27FC236}">
                  <a16:creationId xmlns:a16="http://schemas.microsoft.com/office/drawing/2014/main" id="{031A3EE8-E06B-4484-88DB-4B88642AC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426" y="3630613"/>
              <a:ext cx="136525" cy="1063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Line 192">
              <a:extLst>
                <a:ext uri="{FF2B5EF4-FFF2-40B4-BE49-F238E27FC236}">
                  <a16:creationId xmlns:a16="http://schemas.microsoft.com/office/drawing/2014/main" id="{B094A8F6-E55C-41B0-B797-6C6AE6FF4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8664" y="3630613"/>
              <a:ext cx="141288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93">
              <a:extLst>
                <a:ext uri="{FF2B5EF4-FFF2-40B4-BE49-F238E27FC236}">
                  <a16:creationId xmlns:a16="http://schemas.microsoft.com/office/drawing/2014/main" id="{75078985-32A6-41DD-AE72-E2AB8693B9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0726" y="3683000"/>
              <a:ext cx="163513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94">
              <a:extLst>
                <a:ext uri="{FF2B5EF4-FFF2-40B4-BE49-F238E27FC236}">
                  <a16:creationId xmlns:a16="http://schemas.microsoft.com/office/drawing/2014/main" id="{57AEDADC-386C-4BED-9E31-ABEF9B3E82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276" y="3614738"/>
              <a:ext cx="0" cy="13335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Oval 195">
              <a:extLst>
                <a:ext uri="{FF2B5EF4-FFF2-40B4-BE49-F238E27FC236}">
                  <a16:creationId xmlns:a16="http://schemas.microsoft.com/office/drawing/2014/main" id="{C0DAED34-02BC-4C63-8BA6-E8D3DE199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9" y="3568700"/>
              <a:ext cx="284163" cy="230188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Line 196">
              <a:extLst>
                <a:ext uri="{FF2B5EF4-FFF2-40B4-BE49-F238E27FC236}">
                  <a16:creationId xmlns:a16="http://schemas.microsoft.com/office/drawing/2014/main" id="{3411ED8A-0C26-45FD-9AC8-398AF2134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2239" y="3630613"/>
              <a:ext cx="136525" cy="1063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Line 197">
              <a:extLst>
                <a:ext uri="{FF2B5EF4-FFF2-40B4-BE49-F238E27FC236}">
                  <a16:creationId xmlns:a16="http://schemas.microsoft.com/office/drawing/2014/main" id="{E8BD07D9-3565-4EA8-A9CE-9B0A2441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7476" y="3630613"/>
              <a:ext cx="141288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Line 198">
              <a:extLst>
                <a:ext uri="{FF2B5EF4-FFF2-40B4-BE49-F238E27FC236}">
                  <a16:creationId xmlns:a16="http://schemas.microsoft.com/office/drawing/2014/main" id="{617CE066-2B39-4EFD-B39F-0E603A1593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539" y="3683000"/>
              <a:ext cx="163513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199">
              <a:extLst>
                <a:ext uri="{FF2B5EF4-FFF2-40B4-BE49-F238E27FC236}">
                  <a16:creationId xmlns:a16="http://schemas.microsoft.com/office/drawing/2014/main" id="{D976027D-83C3-4A6B-86FE-44BDE2871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2089" y="3614738"/>
              <a:ext cx="0" cy="13335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Oval 200">
              <a:extLst>
                <a:ext uri="{FF2B5EF4-FFF2-40B4-BE49-F238E27FC236}">
                  <a16:creationId xmlns:a16="http://schemas.microsoft.com/office/drawing/2014/main" id="{02B3412A-957C-4763-B034-EDFF96E82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1" y="3568700"/>
              <a:ext cx="282575" cy="230188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Line 201">
              <a:extLst>
                <a:ext uri="{FF2B5EF4-FFF2-40B4-BE49-F238E27FC236}">
                  <a16:creationId xmlns:a16="http://schemas.microsoft.com/office/drawing/2014/main" id="{3D8571BA-C7E7-4AA8-B54D-8D3E0E222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5814" y="3630613"/>
              <a:ext cx="136525" cy="106363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Line 202">
              <a:extLst>
                <a:ext uri="{FF2B5EF4-FFF2-40B4-BE49-F238E27FC236}">
                  <a16:creationId xmlns:a16="http://schemas.microsoft.com/office/drawing/2014/main" id="{3E0E9E68-A787-499A-8E45-E271AD44A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1051" y="3630613"/>
              <a:ext cx="141288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Line 203">
              <a:extLst>
                <a:ext uri="{FF2B5EF4-FFF2-40B4-BE49-F238E27FC236}">
                  <a16:creationId xmlns:a16="http://schemas.microsoft.com/office/drawing/2014/main" id="{01464B6E-9B18-469A-AC92-488F25D144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3114" y="3683000"/>
              <a:ext cx="165100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Line 204">
              <a:extLst>
                <a:ext uri="{FF2B5EF4-FFF2-40B4-BE49-F238E27FC236}">
                  <a16:creationId xmlns:a16="http://schemas.microsoft.com/office/drawing/2014/main" id="{E00A5CA6-8F42-4E7D-91A3-9A4820215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95664" y="3614738"/>
              <a:ext cx="0" cy="13335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206">
              <a:extLst>
                <a:ext uri="{FF2B5EF4-FFF2-40B4-BE49-F238E27FC236}">
                  <a16:creationId xmlns:a16="http://schemas.microsoft.com/office/drawing/2014/main" id="{C9D85605-3548-4D92-A0B9-2FAD0A9B49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801" y="3563938"/>
              <a:ext cx="282575" cy="230187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07">
              <a:extLst>
                <a:ext uri="{FF2B5EF4-FFF2-40B4-BE49-F238E27FC236}">
                  <a16:creationId xmlns:a16="http://schemas.microsoft.com/office/drawing/2014/main" id="{BD8CA209-7971-4FA0-B68B-0C418EF4D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7001" y="3625850"/>
              <a:ext cx="136525" cy="10636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08">
              <a:extLst>
                <a:ext uri="{FF2B5EF4-FFF2-40B4-BE49-F238E27FC236}">
                  <a16:creationId xmlns:a16="http://schemas.microsoft.com/office/drawing/2014/main" id="{D948ACC0-1926-4E07-89D8-28CC21D563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0651" y="3625850"/>
              <a:ext cx="142875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09">
              <a:extLst>
                <a:ext uri="{FF2B5EF4-FFF2-40B4-BE49-F238E27FC236}">
                  <a16:creationId xmlns:a16="http://schemas.microsoft.com/office/drawing/2014/main" id="{8C7D2302-695B-419B-B76B-190D0C3A31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24301" y="3679825"/>
              <a:ext cx="163513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210">
              <a:extLst>
                <a:ext uri="{FF2B5EF4-FFF2-40B4-BE49-F238E27FC236}">
                  <a16:creationId xmlns:a16="http://schemas.microsoft.com/office/drawing/2014/main" id="{34A86B6B-68DF-42C6-96FF-A19057854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6851" y="3609975"/>
              <a:ext cx="0" cy="13335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211">
              <a:extLst>
                <a:ext uri="{FF2B5EF4-FFF2-40B4-BE49-F238E27FC236}">
                  <a16:creationId xmlns:a16="http://schemas.microsoft.com/office/drawing/2014/main" id="{8B85155C-CB45-49FF-BEBF-494EAE742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388" y="3568700"/>
              <a:ext cx="284163" cy="230187"/>
            </a:xfrm>
            <a:prstGeom prst="ellipse">
              <a:avLst/>
            </a:prstGeom>
            <a:solidFill>
              <a:srgbClr val="FFE6D5"/>
            </a:solidFill>
            <a:ln w="6350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212">
              <a:extLst>
                <a:ext uri="{FF2B5EF4-FFF2-40B4-BE49-F238E27FC236}">
                  <a16:creationId xmlns:a16="http://schemas.microsoft.com/office/drawing/2014/main" id="{1EB5E97D-AABF-4D02-BDDE-AFB70CC43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3588" y="3630613"/>
              <a:ext cx="136525" cy="106362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13">
              <a:extLst>
                <a:ext uri="{FF2B5EF4-FFF2-40B4-BE49-F238E27FC236}">
                  <a16:creationId xmlns:a16="http://schemas.microsoft.com/office/drawing/2014/main" id="{3060F6F9-53BD-46BF-9B95-D36D2BEB99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8826" y="3630613"/>
              <a:ext cx="141288" cy="111125"/>
            </a:xfrm>
            <a:prstGeom prst="line">
              <a:avLst/>
            </a:pr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14">
              <a:extLst>
                <a:ext uri="{FF2B5EF4-FFF2-40B4-BE49-F238E27FC236}">
                  <a16:creationId xmlns:a16="http://schemas.microsoft.com/office/drawing/2014/main" id="{D617957E-3F63-42A9-8619-06592FF93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0888" y="3683000"/>
              <a:ext cx="163513" cy="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5">
              <a:extLst>
                <a:ext uri="{FF2B5EF4-FFF2-40B4-BE49-F238E27FC236}">
                  <a16:creationId xmlns:a16="http://schemas.microsoft.com/office/drawing/2014/main" id="{64545F8E-AC53-4621-B4F5-E40EB3ECD1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3614738"/>
              <a:ext cx="0" cy="133350"/>
            </a:xfrm>
            <a:prstGeom prst="line">
              <a:avLst/>
            </a:prstGeom>
            <a:noFill/>
            <a:ln w="6350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16">
              <a:extLst>
                <a:ext uri="{FF2B5EF4-FFF2-40B4-BE49-F238E27FC236}">
                  <a16:creationId xmlns:a16="http://schemas.microsoft.com/office/drawing/2014/main" id="{081DE113-05D9-4121-AC38-C6EC20C87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513" y="2868613"/>
              <a:ext cx="193675" cy="174625"/>
            </a:xfrm>
            <a:prstGeom prst="ellipse">
              <a:avLst/>
            </a:prstGeom>
            <a:solidFill>
              <a:srgbClr val="FFE6D5"/>
            </a:solidFill>
            <a:ln w="4763" cap="flat">
              <a:solidFill>
                <a:srgbClr val="07070E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17">
              <a:extLst>
                <a:ext uri="{FF2B5EF4-FFF2-40B4-BE49-F238E27FC236}">
                  <a16:creationId xmlns:a16="http://schemas.microsoft.com/office/drawing/2014/main" id="{92C7C4D1-BBCB-4AD3-982C-D53733B60F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901" y="2914650"/>
              <a:ext cx="92075" cy="80962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8">
              <a:extLst>
                <a:ext uri="{FF2B5EF4-FFF2-40B4-BE49-F238E27FC236}">
                  <a16:creationId xmlns:a16="http://schemas.microsoft.com/office/drawing/2014/main" id="{404E70C7-F3FB-497E-B715-574D62EF84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6726" y="2914650"/>
              <a:ext cx="96838" cy="84137"/>
            </a:xfrm>
            <a:prstGeom prst="line">
              <a:avLst/>
            </a:prstGeom>
            <a:noFill/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9">
              <a:extLst>
                <a:ext uri="{FF2B5EF4-FFF2-40B4-BE49-F238E27FC236}">
                  <a16:creationId xmlns:a16="http://schemas.microsoft.com/office/drawing/2014/main" id="{A3BE524B-60FA-4252-9AF6-F4621E9E9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963" y="2955925"/>
              <a:ext cx="109538" cy="0"/>
            </a:xfrm>
            <a:prstGeom prst="line">
              <a:avLst/>
            </a:prstGeom>
            <a:noFill/>
            <a:ln w="4763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0">
              <a:extLst>
                <a:ext uri="{FF2B5EF4-FFF2-40B4-BE49-F238E27FC236}">
                  <a16:creationId xmlns:a16="http://schemas.microsoft.com/office/drawing/2014/main" id="{F8A0BEBE-1F95-4ADD-942C-F78D918D91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526" y="2903538"/>
              <a:ext cx="0" cy="100012"/>
            </a:xfrm>
            <a:prstGeom prst="line">
              <a:avLst/>
            </a:prstGeom>
            <a:noFill/>
            <a:ln w="4763" cap="flat">
              <a:solidFill>
                <a:srgbClr val="1616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F4A5F457-8849-4541-8FD0-F1C2E148B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8" y="2859088"/>
              <a:ext cx="74613" cy="80962"/>
            </a:xfrm>
            <a:custGeom>
              <a:avLst/>
              <a:gdLst>
                <a:gd name="T0" fmla="*/ 0 w 150"/>
                <a:gd name="T1" fmla="*/ 0 h 164"/>
                <a:gd name="T2" fmla="*/ 33 w 150"/>
                <a:gd name="T3" fmla="*/ 0 h 164"/>
                <a:gd name="T4" fmla="*/ 75 w 150"/>
                <a:gd name="T5" fmla="*/ 112 h 164"/>
                <a:gd name="T6" fmla="*/ 117 w 150"/>
                <a:gd name="T7" fmla="*/ 0 h 164"/>
                <a:gd name="T8" fmla="*/ 150 w 150"/>
                <a:gd name="T9" fmla="*/ 0 h 164"/>
                <a:gd name="T10" fmla="*/ 150 w 150"/>
                <a:gd name="T11" fmla="*/ 164 h 164"/>
                <a:gd name="T12" fmla="*/ 128 w 150"/>
                <a:gd name="T13" fmla="*/ 164 h 164"/>
                <a:gd name="T14" fmla="*/ 128 w 150"/>
                <a:gd name="T15" fmla="*/ 20 h 164"/>
                <a:gd name="T16" fmla="*/ 86 w 150"/>
                <a:gd name="T17" fmla="*/ 133 h 164"/>
                <a:gd name="T18" fmla="*/ 64 w 150"/>
                <a:gd name="T19" fmla="*/ 133 h 164"/>
                <a:gd name="T20" fmla="*/ 21 w 150"/>
                <a:gd name="T21" fmla="*/ 20 h 164"/>
                <a:gd name="T22" fmla="*/ 21 w 150"/>
                <a:gd name="T23" fmla="*/ 164 h 164"/>
                <a:gd name="T24" fmla="*/ 0 w 150"/>
                <a:gd name="T25" fmla="*/ 164 h 164"/>
                <a:gd name="T26" fmla="*/ 0 w 150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64">
                  <a:moveTo>
                    <a:pt x="0" y="0"/>
                  </a:moveTo>
                  <a:lnTo>
                    <a:pt x="33" y="0"/>
                  </a:lnTo>
                  <a:lnTo>
                    <a:pt x="75" y="112"/>
                  </a:lnTo>
                  <a:lnTo>
                    <a:pt x="117" y="0"/>
                  </a:lnTo>
                  <a:lnTo>
                    <a:pt x="150" y="0"/>
                  </a:lnTo>
                  <a:lnTo>
                    <a:pt x="150" y="164"/>
                  </a:lnTo>
                  <a:lnTo>
                    <a:pt x="128" y="164"/>
                  </a:lnTo>
                  <a:lnTo>
                    <a:pt x="128" y="20"/>
                  </a:lnTo>
                  <a:lnTo>
                    <a:pt x="86" y="133"/>
                  </a:lnTo>
                  <a:lnTo>
                    <a:pt x="64" y="133"/>
                  </a:lnTo>
                  <a:lnTo>
                    <a:pt x="21" y="20"/>
                  </a:lnTo>
                  <a:lnTo>
                    <a:pt x="21" y="164"/>
                  </a:ln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F5EFFF17-52C2-4393-86F8-C51D326B06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951" y="2859088"/>
              <a:ext cx="73025" cy="80962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4 h 164"/>
                <a:gd name="T4" fmla="*/ 105 w 150"/>
                <a:gd name="T5" fmla="*/ 104 h 164"/>
                <a:gd name="T6" fmla="*/ 75 w 150"/>
                <a:gd name="T7" fmla="*/ 22 h 164"/>
                <a:gd name="T8" fmla="*/ 62 w 150"/>
                <a:gd name="T9" fmla="*/ 0 h 164"/>
                <a:gd name="T10" fmla="*/ 87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2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4"/>
                  </a:lnTo>
                  <a:lnTo>
                    <a:pt x="105" y="104"/>
                  </a:lnTo>
                  <a:lnTo>
                    <a:pt x="75" y="22"/>
                  </a:lnTo>
                  <a:close/>
                  <a:moveTo>
                    <a:pt x="62" y="0"/>
                  </a:moveTo>
                  <a:lnTo>
                    <a:pt x="87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1B28DC71-9B33-482F-BA7D-238E18459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6" y="2857500"/>
              <a:ext cx="65088" cy="84137"/>
            </a:xfrm>
            <a:custGeom>
              <a:avLst/>
              <a:gdLst>
                <a:gd name="T0" fmla="*/ 132 w 132"/>
                <a:gd name="T1" fmla="*/ 16 h 171"/>
                <a:gd name="T2" fmla="*/ 132 w 132"/>
                <a:gd name="T3" fmla="*/ 39 h 171"/>
                <a:gd name="T4" fmla="*/ 108 w 132"/>
                <a:gd name="T5" fmla="*/ 24 h 171"/>
                <a:gd name="T6" fmla="*/ 81 w 132"/>
                <a:gd name="T7" fmla="*/ 19 h 171"/>
                <a:gd name="T8" fmla="*/ 38 w 132"/>
                <a:gd name="T9" fmla="*/ 36 h 171"/>
                <a:gd name="T10" fmla="*/ 23 w 132"/>
                <a:gd name="T11" fmla="*/ 86 h 171"/>
                <a:gd name="T12" fmla="*/ 38 w 132"/>
                <a:gd name="T13" fmla="*/ 135 h 171"/>
                <a:gd name="T14" fmla="*/ 81 w 132"/>
                <a:gd name="T15" fmla="*/ 152 h 171"/>
                <a:gd name="T16" fmla="*/ 108 w 132"/>
                <a:gd name="T17" fmla="*/ 147 h 171"/>
                <a:gd name="T18" fmla="*/ 132 w 132"/>
                <a:gd name="T19" fmla="*/ 132 h 171"/>
                <a:gd name="T20" fmla="*/ 132 w 132"/>
                <a:gd name="T21" fmla="*/ 155 h 171"/>
                <a:gd name="T22" fmla="*/ 107 w 132"/>
                <a:gd name="T23" fmla="*/ 167 h 171"/>
                <a:gd name="T24" fmla="*/ 80 w 132"/>
                <a:gd name="T25" fmla="*/ 171 h 171"/>
                <a:gd name="T26" fmla="*/ 21 w 132"/>
                <a:gd name="T27" fmla="*/ 148 h 171"/>
                <a:gd name="T28" fmla="*/ 0 w 132"/>
                <a:gd name="T29" fmla="*/ 86 h 171"/>
                <a:gd name="T30" fmla="*/ 21 w 132"/>
                <a:gd name="T31" fmla="*/ 23 h 171"/>
                <a:gd name="T32" fmla="*/ 80 w 132"/>
                <a:gd name="T33" fmla="*/ 0 h 171"/>
                <a:gd name="T34" fmla="*/ 107 w 132"/>
                <a:gd name="T35" fmla="*/ 4 h 171"/>
                <a:gd name="T36" fmla="*/ 132 w 132"/>
                <a:gd name="T37" fmla="*/ 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1">
                  <a:moveTo>
                    <a:pt x="132" y="16"/>
                  </a:moveTo>
                  <a:lnTo>
                    <a:pt x="132" y="39"/>
                  </a:lnTo>
                  <a:cubicBezTo>
                    <a:pt x="124" y="32"/>
                    <a:pt x="116" y="27"/>
                    <a:pt x="108" y="24"/>
                  </a:cubicBezTo>
                  <a:cubicBezTo>
                    <a:pt x="99" y="20"/>
                    <a:pt x="90" y="19"/>
                    <a:pt x="81" y="19"/>
                  </a:cubicBezTo>
                  <a:cubicBezTo>
                    <a:pt x="62" y="19"/>
                    <a:pt x="48" y="24"/>
                    <a:pt x="38" y="36"/>
                  </a:cubicBezTo>
                  <a:cubicBezTo>
                    <a:pt x="28" y="47"/>
                    <a:pt x="23" y="64"/>
                    <a:pt x="23" y="86"/>
                  </a:cubicBezTo>
                  <a:cubicBezTo>
                    <a:pt x="23" y="107"/>
                    <a:pt x="28" y="124"/>
                    <a:pt x="38" y="135"/>
                  </a:cubicBezTo>
                  <a:cubicBezTo>
                    <a:pt x="48" y="147"/>
                    <a:pt x="62" y="152"/>
                    <a:pt x="81" y="152"/>
                  </a:cubicBezTo>
                  <a:cubicBezTo>
                    <a:pt x="90" y="152"/>
                    <a:pt x="99" y="151"/>
                    <a:pt x="108" y="147"/>
                  </a:cubicBezTo>
                  <a:cubicBezTo>
                    <a:pt x="116" y="144"/>
                    <a:pt x="124" y="139"/>
                    <a:pt x="132" y="132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7" y="167"/>
                  </a:cubicBezTo>
                  <a:cubicBezTo>
                    <a:pt x="98" y="169"/>
                    <a:pt x="89" y="171"/>
                    <a:pt x="80" y="171"/>
                  </a:cubicBezTo>
                  <a:cubicBezTo>
                    <a:pt x="55" y="171"/>
                    <a:pt x="35" y="163"/>
                    <a:pt x="21" y="148"/>
                  </a:cubicBezTo>
                  <a:cubicBezTo>
                    <a:pt x="7" y="133"/>
                    <a:pt x="0" y="112"/>
                    <a:pt x="0" y="86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5" y="8"/>
                    <a:pt x="55" y="0"/>
                    <a:pt x="80" y="0"/>
                  </a:cubicBezTo>
                  <a:cubicBezTo>
                    <a:pt x="89" y="0"/>
                    <a:pt x="99" y="2"/>
                    <a:pt x="107" y="4"/>
                  </a:cubicBezTo>
                  <a:cubicBezTo>
                    <a:pt x="116" y="7"/>
                    <a:pt x="124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6E68CDF6-C7C6-4AC6-9E24-BCAA75A92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876" y="3017838"/>
              <a:ext cx="55563" cy="63500"/>
            </a:xfrm>
            <a:custGeom>
              <a:avLst/>
              <a:gdLst>
                <a:gd name="T0" fmla="*/ 57 w 113"/>
                <a:gd name="T1" fmla="*/ 17 h 129"/>
                <a:gd name="T2" fmla="*/ 31 w 113"/>
                <a:gd name="T3" fmla="*/ 29 h 129"/>
                <a:gd name="T4" fmla="*/ 22 w 113"/>
                <a:gd name="T5" fmla="*/ 64 h 129"/>
                <a:gd name="T6" fmla="*/ 31 w 113"/>
                <a:gd name="T7" fmla="*/ 99 h 129"/>
                <a:gd name="T8" fmla="*/ 57 w 113"/>
                <a:gd name="T9" fmla="*/ 112 h 129"/>
                <a:gd name="T10" fmla="*/ 82 w 113"/>
                <a:gd name="T11" fmla="*/ 99 h 129"/>
                <a:gd name="T12" fmla="*/ 92 w 113"/>
                <a:gd name="T13" fmla="*/ 64 h 129"/>
                <a:gd name="T14" fmla="*/ 82 w 113"/>
                <a:gd name="T15" fmla="*/ 30 h 129"/>
                <a:gd name="T16" fmla="*/ 57 w 113"/>
                <a:gd name="T17" fmla="*/ 17 h 129"/>
                <a:gd name="T18" fmla="*/ 57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7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7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7" y="17"/>
                  </a:moveTo>
                  <a:cubicBezTo>
                    <a:pt x="46" y="17"/>
                    <a:pt x="37" y="21"/>
                    <a:pt x="31" y="29"/>
                  </a:cubicBezTo>
                  <a:cubicBezTo>
                    <a:pt x="25" y="38"/>
                    <a:pt x="22" y="49"/>
                    <a:pt x="22" y="64"/>
                  </a:cubicBezTo>
                  <a:cubicBezTo>
                    <a:pt x="22" y="79"/>
                    <a:pt x="25" y="91"/>
                    <a:pt x="31" y="99"/>
                  </a:cubicBezTo>
                  <a:cubicBezTo>
                    <a:pt x="37" y="107"/>
                    <a:pt x="46" y="112"/>
                    <a:pt x="57" y="112"/>
                  </a:cubicBezTo>
                  <a:cubicBezTo>
                    <a:pt x="67" y="112"/>
                    <a:pt x="76" y="107"/>
                    <a:pt x="82" y="99"/>
                  </a:cubicBezTo>
                  <a:cubicBezTo>
                    <a:pt x="89" y="90"/>
                    <a:pt x="92" y="79"/>
                    <a:pt x="92" y="64"/>
                  </a:cubicBezTo>
                  <a:cubicBezTo>
                    <a:pt x="92" y="50"/>
                    <a:pt x="89" y="38"/>
                    <a:pt x="82" y="30"/>
                  </a:cubicBezTo>
                  <a:cubicBezTo>
                    <a:pt x="76" y="21"/>
                    <a:pt x="67" y="17"/>
                    <a:pt x="57" y="17"/>
                  </a:cubicBezTo>
                  <a:close/>
                  <a:moveTo>
                    <a:pt x="57" y="0"/>
                  </a:moveTo>
                  <a:cubicBezTo>
                    <a:pt x="74" y="0"/>
                    <a:pt x="88" y="5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4"/>
                    <a:pt x="108" y="100"/>
                    <a:pt x="98" y="112"/>
                  </a:cubicBezTo>
                  <a:cubicBezTo>
                    <a:pt x="88" y="123"/>
                    <a:pt x="74" y="129"/>
                    <a:pt x="57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5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9DE644A1-91F3-48A8-871E-3736DDBD07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901" y="3017838"/>
              <a:ext cx="53975" cy="84137"/>
            </a:xfrm>
            <a:custGeom>
              <a:avLst/>
              <a:gdLst>
                <a:gd name="T0" fmla="*/ 20 w 110"/>
                <a:gd name="T1" fmla="*/ 107 h 172"/>
                <a:gd name="T2" fmla="*/ 20 w 110"/>
                <a:gd name="T3" fmla="*/ 172 h 172"/>
                <a:gd name="T4" fmla="*/ 0 w 110"/>
                <a:gd name="T5" fmla="*/ 172 h 172"/>
                <a:gd name="T6" fmla="*/ 0 w 110"/>
                <a:gd name="T7" fmla="*/ 3 h 172"/>
                <a:gd name="T8" fmla="*/ 20 w 110"/>
                <a:gd name="T9" fmla="*/ 3 h 172"/>
                <a:gd name="T10" fmla="*/ 20 w 110"/>
                <a:gd name="T11" fmla="*/ 21 h 172"/>
                <a:gd name="T12" fmla="*/ 36 w 110"/>
                <a:gd name="T13" fmla="*/ 5 h 172"/>
                <a:gd name="T14" fmla="*/ 60 w 110"/>
                <a:gd name="T15" fmla="*/ 0 h 172"/>
                <a:gd name="T16" fmla="*/ 96 w 110"/>
                <a:gd name="T17" fmla="*/ 17 h 172"/>
                <a:gd name="T18" fmla="*/ 110 w 110"/>
                <a:gd name="T19" fmla="*/ 64 h 172"/>
                <a:gd name="T20" fmla="*/ 96 w 110"/>
                <a:gd name="T21" fmla="*/ 111 h 172"/>
                <a:gd name="T22" fmla="*/ 60 w 110"/>
                <a:gd name="T23" fmla="*/ 129 h 172"/>
                <a:gd name="T24" fmla="*/ 36 w 110"/>
                <a:gd name="T25" fmla="*/ 124 h 172"/>
                <a:gd name="T26" fmla="*/ 20 w 110"/>
                <a:gd name="T27" fmla="*/ 107 h 172"/>
                <a:gd name="T28" fmla="*/ 89 w 110"/>
                <a:gd name="T29" fmla="*/ 64 h 172"/>
                <a:gd name="T30" fmla="*/ 80 w 110"/>
                <a:gd name="T31" fmla="*/ 29 h 172"/>
                <a:gd name="T32" fmla="*/ 55 w 110"/>
                <a:gd name="T33" fmla="*/ 17 h 172"/>
                <a:gd name="T34" fmla="*/ 29 w 110"/>
                <a:gd name="T35" fmla="*/ 29 h 172"/>
                <a:gd name="T36" fmla="*/ 20 w 110"/>
                <a:gd name="T37" fmla="*/ 64 h 172"/>
                <a:gd name="T38" fmla="*/ 29 w 110"/>
                <a:gd name="T39" fmla="*/ 99 h 172"/>
                <a:gd name="T40" fmla="*/ 55 w 110"/>
                <a:gd name="T41" fmla="*/ 112 h 172"/>
                <a:gd name="T42" fmla="*/ 80 w 110"/>
                <a:gd name="T43" fmla="*/ 99 h 172"/>
                <a:gd name="T44" fmla="*/ 89 w 110"/>
                <a:gd name="T45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72">
                  <a:moveTo>
                    <a:pt x="20" y="107"/>
                  </a:moveTo>
                  <a:lnTo>
                    <a:pt x="20" y="172"/>
                  </a:lnTo>
                  <a:lnTo>
                    <a:pt x="0" y="172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1"/>
                  </a:lnTo>
                  <a:cubicBezTo>
                    <a:pt x="24" y="14"/>
                    <a:pt x="30" y="9"/>
                    <a:pt x="36" y="5"/>
                  </a:cubicBezTo>
                  <a:cubicBezTo>
                    <a:pt x="43" y="1"/>
                    <a:pt x="51" y="0"/>
                    <a:pt x="60" y="0"/>
                  </a:cubicBezTo>
                  <a:cubicBezTo>
                    <a:pt x="74" y="0"/>
                    <a:pt x="87" y="6"/>
                    <a:pt x="96" y="17"/>
                  </a:cubicBezTo>
                  <a:cubicBezTo>
                    <a:pt x="105" y="29"/>
                    <a:pt x="110" y="45"/>
                    <a:pt x="110" y="64"/>
                  </a:cubicBezTo>
                  <a:cubicBezTo>
                    <a:pt x="110" y="84"/>
                    <a:pt x="105" y="99"/>
                    <a:pt x="96" y="111"/>
                  </a:cubicBezTo>
                  <a:cubicBezTo>
                    <a:pt x="87" y="123"/>
                    <a:pt x="74" y="129"/>
                    <a:pt x="60" y="129"/>
                  </a:cubicBezTo>
                  <a:cubicBezTo>
                    <a:pt x="51" y="129"/>
                    <a:pt x="43" y="127"/>
                    <a:pt x="36" y="124"/>
                  </a:cubicBezTo>
                  <a:cubicBezTo>
                    <a:pt x="30" y="120"/>
                    <a:pt x="24" y="114"/>
                    <a:pt x="20" y="107"/>
                  </a:cubicBezTo>
                  <a:close/>
                  <a:moveTo>
                    <a:pt x="89" y="64"/>
                  </a:moveTo>
                  <a:cubicBezTo>
                    <a:pt x="89" y="49"/>
                    <a:pt x="86" y="38"/>
                    <a:pt x="80" y="29"/>
                  </a:cubicBezTo>
                  <a:cubicBezTo>
                    <a:pt x="74" y="21"/>
                    <a:pt x="65" y="17"/>
                    <a:pt x="55" y="17"/>
                  </a:cubicBezTo>
                  <a:cubicBezTo>
                    <a:pt x="44" y="17"/>
                    <a:pt x="35" y="21"/>
                    <a:pt x="29" y="29"/>
                  </a:cubicBezTo>
                  <a:cubicBezTo>
                    <a:pt x="23" y="38"/>
                    <a:pt x="20" y="49"/>
                    <a:pt x="20" y="64"/>
                  </a:cubicBezTo>
                  <a:cubicBezTo>
                    <a:pt x="20" y="79"/>
                    <a:pt x="23" y="91"/>
                    <a:pt x="29" y="99"/>
                  </a:cubicBezTo>
                  <a:cubicBezTo>
                    <a:pt x="35" y="108"/>
                    <a:pt x="44" y="112"/>
                    <a:pt x="55" y="112"/>
                  </a:cubicBezTo>
                  <a:cubicBezTo>
                    <a:pt x="65" y="112"/>
                    <a:pt x="74" y="108"/>
                    <a:pt x="80" y="99"/>
                  </a:cubicBezTo>
                  <a:cubicBezTo>
                    <a:pt x="86" y="91"/>
                    <a:pt x="89" y="79"/>
                    <a:pt x="8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9E066806-7C4C-43E6-BB31-6FF2B8CD3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576" y="3017838"/>
              <a:ext cx="55563" cy="63500"/>
            </a:xfrm>
            <a:custGeom>
              <a:avLst/>
              <a:gdLst>
                <a:gd name="T0" fmla="*/ 114 w 114"/>
                <a:gd name="T1" fmla="*/ 59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0 h 129"/>
                <a:gd name="T14" fmla="*/ 109 w 114"/>
                <a:gd name="T15" fmla="*/ 119 h 129"/>
                <a:gd name="T16" fmla="*/ 87 w 114"/>
                <a:gd name="T17" fmla="*/ 126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5 h 129"/>
                <a:gd name="T24" fmla="*/ 16 w 114"/>
                <a:gd name="T25" fmla="*/ 17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59 h 129"/>
                <a:gd name="T32" fmla="*/ 94 w 114"/>
                <a:gd name="T33" fmla="*/ 53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6 h 129"/>
                <a:gd name="T40" fmla="*/ 21 w 114"/>
                <a:gd name="T41" fmla="*/ 53 h 129"/>
                <a:gd name="T42" fmla="*/ 94 w 114"/>
                <a:gd name="T43" fmla="*/ 5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59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3"/>
                    <a:pt x="33" y="101"/>
                  </a:cubicBezTo>
                  <a:cubicBezTo>
                    <a:pt x="41" y="108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4"/>
                    <a:pt x="109" y="100"/>
                  </a:cubicBezTo>
                  <a:lnTo>
                    <a:pt x="109" y="119"/>
                  </a:lnTo>
                  <a:cubicBezTo>
                    <a:pt x="102" y="122"/>
                    <a:pt x="94" y="125"/>
                    <a:pt x="87" y="126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3"/>
                    <a:pt x="17" y="112"/>
                  </a:cubicBezTo>
                  <a:cubicBezTo>
                    <a:pt x="5" y="100"/>
                    <a:pt x="0" y="85"/>
                    <a:pt x="0" y="65"/>
                  </a:cubicBezTo>
                  <a:cubicBezTo>
                    <a:pt x="0" y="45"/>
                    <a:pt x="5" y="29"/>
                    <a:pt x="16" y="17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6"/>
                    <a:pt x="114" y="41"/>
                    <a:pt x="114" y="59"/>
                  </a:cubicBezTo>
                  <a:close/>
                  <a:moveTo>
                    <a:pt x="94" y="53"/>
                  </a:moveTo>
                  <a:cubicBezTo>
                    <a:pt x="93" y="42"/>
                    <a:pt x="90" y="33"/>
                    <a:pt x="84" y="27"/>
                  </a:cubicBezTo>
                  <a:cubicBezTo>
                    <a:pt x="78" y="20"/>
                    <a:pt x="70" y="17"/>
                    <a:pt x="60" y="17"/>
                  </a:cubicBezTo>
                  <a:cubicBezTo>
                    <a:pt x="49" y="17"/>
                    <a:pt x="40" y="20"/>
                    <a:pt x="33" y="26"/>
                  </a:cubicBezTo>
                  <a:cubicBezTo>
                    <a:pt x="26" y="33"/>
                    <a:pt x="22" y="42"/>
                    <a:pt x="21" y="53"/>
                  </a:cubicBezTo>
                  <a:lnTo>
                    <a:pt x="94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7E4CFEE7-7A93-4ED5-AC2F-B6F9EB30A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013" y="3017838"/>
              <a:ext cx="36513" cy="61912"/>
            </a:xfrm>
            <a:custGeom>
              <a:avLst/>
              <a:gdLst>
                <a:gd name="T0" fmla="*/ 72 w 72"/>
                <a:gd name="T1" fmla="*/ 21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0 w 72"/>
                <a:gd name="T9" fmla="*/ 61 h 126"/>
                <a:gd name="T10" fmla="*/ 20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0 w 72"/>
                <a:gd name="T17" fmla="*/ 3 h 126"/>
                <a:gd name="T18" fmla="*/ 20 w 72"/>
                <a:gd name="T19" fmla="*/ 22 h 126"/>
                <a:gd name="T20" fmla="*/ 37 w 72"/>
                <a:gd name="T21" fmla="*/ 5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1"/>
                  </a:moveTo>
                  <a:cubicBezTo>
                    <a:pt x="70" y="20"/>
                    <a:pt x="67" y="19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1"/>
                    <a:pt x="30" y="29"/>
                  </a:cubicBezTo>
                  <a:cubicBezTo>
                    <a:pt x="24" y="36"/>
                    <a:pt x="20" y="47"/>
                    <a:pt x="20" y="61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0" y="9"/>
                    <a:pt x="37" y="5"/>
                  </a:cubicBezTo>
                  <a:cubicBezTo>
                    <a:pt x="44" y="1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0"/>
                    <a:pt x="70" y="0"/>
                    <a:pt x="72" y="1"/>
                  </a:cubicBezTo>
                  <a:lnTo>
                    <a:pt x="7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8FFCD5E8-9124-425D-800F-FB7111050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76" y="3017838"/>
              <a:ext cx="52388" cy="63500"/>
            </a:xfrm>
            <a:custGeom>
              <a:avLst/>
              <a:gdLst>
                <a:gd name="T0" fmla="*/ 63 w 104"/>
                <a:gd name="T1" fmla="*/ 64 h 129"/>
                <a:gd name="T2" fmla="*/ 29 w 104"/>
                <a:gd name="T3" fmla="*/ 69 h 129"/>
                <a:gd name="T4" fmla="*/ 20 w 104"/>
                <a:gd name="T5" fmla="*/ 88 h 129"/>
                <a:gd name="T6" fmla="*/ 27 w 104"/>
                <a:gd name="T7" fmla="*/ 106 h 129"/>
                <a:gd name="T8" fmla="*/ 46 w 104"/>
                <a:gd name="T9" fmla="*/ 112 h 129"/>
                <a:gd name="T10" fmla="*/ 73 w 104"/>
                <a:gd name="T11" fmla="*/ 100 h 129"/>
                <a:gd name="T12" fmla="*/ 83 w 104"/>
                <a:gd name="T13" fmla="*/ 68 h 129"/>
                <a:gd name="T14" fmla="*/ 83 w 104"/>
                <a:gd name="T15" fmla="*/ 64 h 129"/>
                <a:gd name="T16" fmla="*/ 63 w 104"/>
                <a:gd name="T17" fmla="*/ 64 h 129"/>
                <a:gd name="T18" fmla="*/ 104 w 104"/>
                <a:gd name="T19" fmla="*/ 55 h 129"/>
                <a:gd name="T20" fmla="*/ 104 w 104"/>
                <a:gd name="T21" fmla="*/ 126 h 129"/>
                <a:gd name="T22" fmla="*/ 83 w 104"/>
                <a:gd name="T23" fmla="*/ 126 h 129"/>
                <a:gd name="T24" fmla="*/ 83 w 104"/>
                <a:gd name="T25" fmla="*/ 107 h 129"/>
                <a:gd name="T26" fmla="*/ 66 w 104"/>
                <a:gd name="T27" fmla="*/ 124 h 129"/>
                <a:gd name="T28" fmla="*/ 41 w 104"/>
                <a:gd name="T29" fmla="*/ 129 h 129"/>
                <a:gd name="T30" fmla="*/ 11 w 104"/>
                <a:gd name="T31" fmla="*/ 118 h 129"/>
                <a:gd name="T32" fmla="*/ 0 w 104"/>
                <a:gd name="T33" fmla="*/ 90 h 129"/>
                <a:gd name="T34" fmla="*/ 14 w 104"/>
                <a:gd name="T35" fmla="*/ 58 h 129"/>
                <a:gd name="T36" fmla="*/ 55 w 104"/>
                <a:gd name="T37" fmla="*/ 48 h 129"/>
                <a:gd name="T38" fmla="*/ 83 w 104"/>
                <a:gd name="T39" fmla="*/ 48 h 129"/>
                <a:gd name="T40" fmla="*/ 83 w 104"/>
                <a:gd name="T41" fmla="*/ 46 h 129"/>
                <a:gd name="T42" fmla="*/ 74 w 104"/>
                <a:gd name="T43" fmla="*/ 24 h 129"/>
                <a:gd name="T44" fmla="*/ 49 w 104"/>
                <a:gd name="T45" fmla="*/ 17 h 129"/>
                <a:gd name="T46" fmla="*/ 28 w 104"/>
                <a:gd name="T47" fmla="*/ 19 h 129"/>
                <a:gd name="T48" fmla="*/ 9 w 104"/>
                <a:gd name="T49" fmla="*/ 27 h 129"/>
                <a:gd name="T50" fmla="*/ 9 w 104"/>
                <a:gd name="T51" fmla="*/ 8 h 129"/>
                <a:gd name="T52" fmla="*/ 30 w 104"/>
                <a:gd name="T53" fmla="*/ 2 h 129"/>
                <a:gd name="T54" fmla="*/ 51 w 104"/>
                <a:gd name="T55" fmla="*/ 0 h 129"/>
                <a:gd name="T56" fmla="*/ 90 w 104"/>
                <a:gd name="T57" fmla="*/ 13 h 129"/>
                <a:gd name="T58" fmla="*/ 104 w 104"/>
                <a:gd name="T59" fmla="*/ 5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3" y="64"/>
                  </a:moveTo>
                  <a:cubicBezTo>
                    <a:pt x="47" y="64"/>
                    <a:pt x="36" y="66"/>
                    <a:pt x="29" y="69"/>
                  </a:cubicBezTo>
                  <a:cubicBezTo>
                    <a:pt x="23" y="73"/>
                    <a:pt x="20" y="79"/>
                    <a:pt x="20" y="88"/>
                  </a:cubicBezTo>
                  <a:cubicBezTo>
                    <a:pt x="20" y="96"/>
                    <a:pt x="22" y="101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8" y="112"/>
                    <a:pt x="66" y="108"/>
                    <a:pt x="73" y="100"/>
                  </a:cubicBezTo>
                  <a:cubicBezTo>
                    <a:pt x="80" y="92"/>
                    <a:pt x="83" y="81"/>
                    <a:pt x="83" y="68"/>
                  </a:cubicBezTo>
                  <a:lnTo>
                    <a:pt x="83" y="64"/>
                  </a:lnTo>
                  <a:lnTo>
                    <a:pt x="63" y="64"/>
                  </a:lnTo>
                  <a:close/>
                  <a:moveTo>
                    <a:pt x="104" y="55"/>
                  </a:moveTo>
                  <a:lnTo>
                    <a:pt x="104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9" y="114"/>
                    <a:pt x="73" y="120"/>
                    <a:pt x="66" y="124"/>
                  </a:cubicBezTo>
                  <a:cubicBezTo>
                    <a:pt x="59" y="127"/>
                    <a:pt x="51" y="129"/>
                    <a:pt x="41" y="129"/>
                  </a:cubicBezTo>
                  <a:cubicBezTo>
                    <a:pt x="28" y="129"/>
                    <a:pt x="18" y="125"/>
                    <a:pt x="11" y="118"/>
                  </a:cubicBezTo>
                  <a:cubicBezTo>
                    <a:pt x="3" y="111"/>
                    <a:pt x="0" y="102"/>
                    <a:pt x="0" y="90"/>
                  </a:cubicBezTo>
                  <a:cubicBezTo>
                    <a:pt x="0" y="76"/>
                    <a:pt x="4" y="66"/>
                    <a:pt x="14" y="58"/>
                  </a:cubicBezTo>
                  <a:cubicBezTo>
                    <a:pt x="23" y="51"/>
                    <a:pt x="37" y="48"/>
                    <a:pt x="55" y="48"/>
                  </a:cubicBezTo>
                  <a:lnTo>
                    <a:pt x="83" y="48"/>
                  </a:lnTo>
                  <a:lnTo>
                    <a:pt x="83" y="46"/>
                  </a:lnTo>
                  <a:cubicBezTo>
                    <a:pt x="83" y="37"/>
                    <a:pt x="80" y="29"/>
                    <a:pt x="74" y="24"/>
                  </a:cubicBezTo>
                  <a:cubicBezTo>
                    <a:pt x="68" y="19"/>
                    <a:pt x="60" y="17"/>
                    <a:pt x="49" y="17"/>
                  </a:cubicBezTo>
                  <a:cubicBezTo>
                    <a:pt x="41" y="17"/>
                    <a:pt x="35" y="18"/>
                    <a:pt x="28" y="19"/>
                  </a:cubicBezTo>
                  <a:cubicBezTo>
                    <a:pt x="21" y="21"/>
                    <a:pt x="15" y="23"/>
                    <a:pt x="9" y="27"/>
                  </a:cubicBezTo>
                  <a:lnTo>
                    <a:pt x="9" y="8"/>
                  </a:lnTo>
                  <a:cubicBezTo>
                    <a:pt x="16" y="5"/>
                    <a:pt x="23" y="3"/>
                    <a:pt x="30" y="2"/>
                  </a:cubicBezTo>
                  <a:cubicBezTo>
                    <a:pt x="37" y="0"/>
                    <a:pt x="44" y="0"/>
                    <a:pt x="51" y="0"/>
                  </a:cubicBezTo>
                  <a:cubicBezTo>
                    <a:pt x="68" y="0"/>
                    <a:pt x="82" y="4"/>
                    <a:pt x="90" y="13"/>
                  </a:cubicBezTo>
                  <a:cubicBezTo>
                    <a:pt x="99" y="23"/>
                    <a:pt x="104" y="37"/>
                    <a:pt x="104" y="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B1A32D14-A626-4727-A07F-1BFB845C6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3001963"/>
              <a:ext cx="38100" cy="77787"/>
            </a:xfrm>
            <a:custGeom>
              <a:avLst/>
              <a:gdLst>
                <a:gd name="T0" fmla="*/ 35 w 77"/>
                <a:gd name="T1" fmla="*/ 0 h 158"/>
                <a:gd name="T2" fmla="*/ 35 w 77"/>
                <a:gd name="T3" fmla="*/ 35 h 158"/>
                <a:gd name="T4" fmla="*/ 77 w 77"/>
                <a:gd name="T5" fmla="*/ 35 h 158"/>
                <a:gd name="T6" fmla="*/ 77 w 77"/>
                <a:gd name="T7" fmla="*/ 50 h 158"/>
                <a:gd name="T8" fmla="*/ 35 w 77"/>
                <a:gd name="T9" fmla="*/ 50 h 158"/>
                <a:gd name="T10" fmla="*/ 35 w 77"/>
                <a:gd name="T11" fmla="*/ 117 h 158"/>
                <a:gd name="T12" fmla="*/ 39 w 77"/>
                <a:gd name="T13" fmla="*/ 136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7 h 158"/>
                <a:gd name="T26" fmla="*/ 15 w 77"/>
                <a:gd name="T27" fmla="*/ 50 h 158"/>
                <a:gd name="T28" fmla="*/ 0 w 77"/>
                <a:gd name="T29" fmla="*/ 50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5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5" y="0"/>
                  </a:moveTo>
                  <a:lnTo>
                    <a:pt x="35" y="35"/>
                  </a:lnTo>
                  <a:lnTo>
                    <a:pt x="77" y="35"/>
                  </a:lnTo>
                  <a:lnTo>
                    <a:pt x="77" y="50"/>
                  </a:lnTo>
                  <a:lnTo>
                    <a:pt x="35" y="50"/>
                  </a:lnTo>
                  <a:lnTo>
                    <a:pt x="35" y="117"/>
                  </a:lnTo>
                  <a:cubicBezTo>
                    <a:pt x="35" y="127"/>
                    <a:pt x="37" y="134"/>
                    <a:pt x="39" y="136"/>
                  </a:cubicBezTo>
                  <a:cubicBezTo>
                    <a:pt x="42" y="139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3"/>
                    <a:pt x="15" y="132"/>
                    <a:pt x="15" y="117"/>
                  </a:cubicBezTo>
                  <a:lnTo>
                    <a:pt x="15" y="5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30">
              <a:extLst>
                <a:ext uri="{FF2B5EF4-FFF2-40B4-BE49-F238E27FC236}">
                  <a16:creationId xmlns:a16="http://schemas.microsoft.com/office/drawing/2014/main" id="{49FFE30B-8D79-4A86-99CD-CEC579DAE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763" y="2995613"/>
              <a:ext cx="9525" cy="84137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5 h 171"/>
                <a:gd name="T16" fmla="*/ 0 w 20"/>
                <a:gd name="T17" fmla="*/ 25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5"/>
                  </a:ln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31">
              <a:extLst>
                <a:ext uri="{FF2B5EF4-FFF2-40B4-BE49-F238E27FC236}">
                  <a16:creationId xmlns:a16="http://schemas.microsoft.com/office/drawing/2014/main" id="{53130455-2B25-4EC6-99C0-80DF315EF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7751" y="3017838"/>
              <a:ext cx="55563" cy="63500"/>
            </a:xfrm>
            <a:custGeom>
              <a:avLst/>
              <a:gdLst>
                <a:gd name="T0" fmla="*/ 57 w 113"/>
                <a:gd name="T1" fmla="*/ 17 h 129"/>
                <a:gd name="T2" fmla="*/ 31 w 113"/>
                <a:gd name="T3" fmla="*/ 29 h 129"/>
                <a:gd name="T4" fmla="*/ 22 w 113"/>
                <a:gd name="T5" fmla="*/ 64 h 129"/>
                <a:gd name="T6" fmla="*/ 31 w 113"/>
                <a:gd name="T7" fmla="*/ 99 h 129"/>
                <a:gd name="T8" fmla="*/ 57 w 113"/>
                <a:gd name="T9" fmla="*/ 112 h 129"/>
                <a:gd name="T10" fmla="*/ 82 w 113"/>
                <a:gd name="T11" fmla="*/ 99 h 129"/>
                <a:gd name="T12" fmla="*/ 92 w 113"/>
                <a:gd name="T13" fmla="*/ 64 h 129"/>
                <a:gd name="T14" fmla="*/ 82 w 113"/>
                <a:gd name="T15" fmla="*/ 30 h 129"/>
                <a:gd name="T16" fmla="*/ 57 w 113"/>
                <a:gd name="T17" fmla="*/ 17 h 129"/>
                <a:gd name="T18" fmla="*/ 57 w 113"/>
                <a:gd name="T19" fmla="*/ 0 h 129"/>
                <a:gd name="T20" fmla="*/ 98 w 113"/>
                <a:gd name="T21" fmla="*/ 17 h 129"/>
                <a:gd name="T22" fmla="*/ 113 w 113"/>
                <a:gd name="T23" fmla="*/ 64 h 129"/>
                <a:gd name="T24" fmla="*/ 98 w 113"/>
                <a:gd name="T25" fmla="*/ 112 h 129"/>
                <a:gd name="T26" fmla="*/ 57 w 113"/>
                <a:gd name="T27" fmla="*/ 129 h 129"/>
                <a:gd name="T28" fmla="*/ 15 w 113"/>
                <a:gd name="T29" fmla="*/ 112 h 129"/>
                <a:gd name="T30" fmla="*/ 0 w 113"/>
                <a:gd name="T31" fmla="*/ 64 h 129"/>
                <a:gd name="T32" fmla="*/ 15 w 113"/>
                <a:gd name="T33" fmla="*/ 17 h 129"/>
                <a:gd name="T34" fmla="*/ 57 w 113"/>
                <a:gd name="T3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29">
                  <a:moveTo>
                    <a:pt x="57" y="17"/>
                  </a:moveTo>
                  <a:cubicBezTo>
                    <a:pt x="46" y="17"/>
                    <a:pt x="37" y="21"/>
                    <a:pt x="31" y="29"/>
                  </a:cubicBezTo>
                  <a:cubicBezTo>
                    <a:pt x="25" y="38"/>
                    <a:pt x="22" y="49"/>
                    <a:pt x="22" y="64"/>
                  </a:cubicBezTo>
                  <a:cubicBezTo>
                    <a:pt x="22" y="79"/>
                    <a:pt x="25" y="91"/>
                    <a:pt x="31" y="99"/>
                  </a:cubicBezTo>
                  <a:cubicBezTo>
                    <a:pt x="37" y="107"/>
                    <a:pt x="46" y="112"/>
                    <a:pt x="57" y="112"/>
                  </a:cubicBezTo>
                  <a:cubicBezTo>
                    <a:pt x="67" y="112"/>
                    <a:pt x="76" y="107"/>
                    <a:pt x="82" y="99"/>
                  </a:cubicBezTo>
                  <a:cubicBezTo>
                    <a:pt x="89" y="90"/>
                    <a:pt x="92" y="79"/>
                    <a:pt x="92" y="64"/>
                  </a:cubicBezTo>
                  <a:cubicBezTo>
                    <a:pt x="92" y="50"/>
                    <a:pt x="89" y="38"/>
                    <a:pt x="82" y="30"/>
                  </a:cubicBezTo>
                  <a:cubicBezTo>
                    <a:pt x="76" y="21"/>
                    <a:pt x="67" y="17"/>
                    <a:pt x="57" y="17"/>
                  </a:cubicBezTo>
                  <a:close/>
                  <a:moveTo>
                    <a:pt x="57" y="0"/>
                  </a:moveTo>
                  <a:cubicBezTo>
                    <a:pt x="74" y="0"/>
                    <a:pt x="88" y="5"/>
                    <a:pt x="98" y="17"/>
                  </a:cubicBezTo>
                  <a:cubicBezTo>
                    <a:pt x="108" y="28"/>
                    <a:pt x="113" y="44"/>
                    <a:pt x="113" y="64"/>
                  </a:cubicBezTo>
                  <a:cubicBezTo>
                    <a:pt x="113" y="84"/>
                    <a:pt x="108" y="100"/>
                    <a:pt x="98" y="112"/>
                  </a:cubicBezTo>
                  <a:cubicBezTo>
                    <a:pt x="88" y="123"/>
                    <a:pt x="74" y="129"/>
                    <a:pt x="57" y="129"/>
                  </a:cubicBezTo>
                  <a:cubicBezTo>
                    <a:pt x="39" y="129"/>
                    <a:pt x="25" y="123"/>
                    <a:pt x="15" y="112"/>
                  </a:cubicBezTo>
                  <a:cubicBezTo>
                    <a:pt x="5" y="100"/>
                    <a:pt x="0" y="84"/>
                    <a:pt x="0" y="64"/>
                  </a:cubicBezTo>
                  <a:cubicBezTo>
                    <a:pt x="0" y="44"/>
                    <a:pt x="5" y="28"/>
                    <a:pt x="15" y="17"/>
                  </a:cubicBezTo>
                  <a:cubicBezTo>
                    <a:pt x="25" y="5"/>
                    <a:pt x="39" y="0"/>
                    <a:pt x="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2">
              <a:extLst>
                <a:ext uri="{FF2B5EF4-FFF2-40B4-BE49-F238E27FC236}">
                  <a16:creationId xmlns:a16="http://schemas.microsoft.com/office/drawing/2014/main" id="{D925ADF0-FC2F-481B-9037-66700F88E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9188" y="3017838"/>
              <a:ext cx="50800" cy="61912"/>
            </a:xfrm>
            <a:custGeom>
              <a:avLst/>
              <a:gdLst>
                <a:gd name="T0" fmla="*/ 103 w 103"/>
                <a:gd name="T1" fmla="*/ 51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2 h 126"/>
                <a:gd name="T8" fmla="*/ 76 w 103"/>
                <a:gd name="T9" fmla="*/ 26 h 126"/>
                <a:gd name="T10" fmla="*/ 56 w 103"/>
                <a:gd name="T11" fmla="*/ 17 h 126"/>
                <a:gd name="T12" fmla="*/ 30 w 103"/>
                <a:gd name="T13" fmla="*/ 28 h 126"/>
                <a:gd name="T14" fmla="*/ 20 w 103"/>
                <a:gd name="T15" fmla="*/ 56 h 126"/>
                <a:gd name="T16" fmla="*/ 20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0 w 103"/>
                <a:gd name="T23" fmla="*/ 3 h 126"/>
                <a:gd name="T24" fmla="*/ 20 w 103"/>
                <a:gd name="T25" fmla="*/ 22 h 126"/>
                <a:gd name="T26" fmla="*/ 37 w 103"/>
                <a:gd name="T27" fmla="*/ 5 h 126"/>
                <a:gd name="T28" fmla="*/ 60 w 103"/>
                <a:gd name="T29" fmla="*/ 0 h 126"/>
                <a:gd name="T30" fmla="*/ 92 w 103"/>
                <a:gd name="T31" fmla="*/ 13 h 126"/>
                <a:gd name="T32" fmla="*/ 103 w 103"/>
                <a:gd name="T33" fmla="*/ 5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1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2"/>
                  </a:lnTo>
                  <a:cubicBezTo>
                    <a:pt x="83" y="40"/>
                    <a:pt x="80" y="32"/>
                    <a:pt x="76" y="26"/>
                  </a:cubicBezTo>
                  <a:cubicBezTo>
                    <a:pt x="71" y="20"/>
                    <a:pt x="65" y="17"/>
                    <a:pt x="56" y="17"/>
                  </a:cubicBezTo>
                  <a:cubicBezTo>
                    <a:pt x="45" y="17"/>
                    <a:pt x="36" y="21"/>
                    <a:pt x="30" y="28"/>
                  </a:cubicBezTo>
                  <a:cubicBezTo>
                    <a:pt x="23" y="35"/>
                    <a:pt x="20" y="44"/>
                    <a:pt x="20" y="56"/>
                  </a:cubicBezTo>
                  <a:lnTo>
                    <a:pt x="20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0" y="3"/>
                  </a:lnTo>
                  <a:lnTo>
                    <a:pt x="20" y="22"/>
                  </a:lnTo>
                  <a:cubicBezTo>
                    <a:pt x="25" y="14"/>
                    <a:pt x="31" y="9"/>
                    <a:pt x="37" y="5"/>
                  </a:cubicBezTo>
                  <a:cubicBezTo>
                    <a:pt x="44" y="1"/>
                    <a:pt x="51" y="0"/>
                    <a:pt x="60" y="0"/>
                  </a:cubicBezTo>
                  <a:cubicBezTo>
                    <a:pt x="74" y="0"/>
                    <a:pt x="85" y="4"/>
                    <a:pt x="92" y="13"/>
                  </a:cubicBezTo>
                  <a:cubicBezTo>
                    <a:pt x="99" y="22"/>
                    <a:pt x="103" y="34"/>
                    <a:pt x="103" y="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3">
              <a:extLst>
                <a:ext uri="{FF2B5EF4-FFF2-40B4-BE49-F238E27FC236}">
                  <a16:creationId xmlns:a16="http://schemas.microsoft.com/office/drawing/2014/main" id="{99BDA1F8-8191-4520-85EE-EC787A16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3670300"/>
              <a:ext cx="539750" cy="301625"/>
            </a:xfrm>
            <a:custGeom>
              <a:avLst/>
              <a:gdLst>
                <a:gd name="T0" fmla="*/ 0 w 1089"/>
                <a:gd name="T1" fmla="*/ 0 h 607"/>
                <a:gd name="T2" fmla="*/ 0 w 1089"/>
                <a:gd name="T3" fmla="*/ 607 h 607"/>
                <a:gd name="T4" fmla="*/ 1089 w 1089"/>
                <a:gd name="T5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9" h="607">
                  <a:moveTo>
                    <a:pt x="0" y="0"/>
                  </a:moveTo>
                  <a:lnTo>
                    <a:pt x="0" y="607"/>
                  </a:lnTo>
                  <a:lnTo>
                    <a:pt x="1089" y="607"/>
                  </a:lnTo>
                </a:path>
              </a:pathLst>
            </a:custGeom>
            <a:noFill/>
            <a:ln w="635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4">
              <a:extLst>
                <a:ext uri="{FF2B5EF4-FFF2-40B4-BE49-F238E27FC236}">
                  <a16:creationId xmlns:a16="http://schemas.microsoft.com/office/drawing/2014/main" id="{37676372-F491-491A-93E1-49D27FBC2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7176" y="3941763"/>
              <a:ext cx="100013" cy="57150"/>
            </a:xfrm>
            <a:custGeom>
              <a:avLst/>
              <a:gdLst>
                <a:gd name="T0" fmla="*/ 57 w 201"/>
                <a:gd name="T1" fmla="*/ 58 h 115"/>
                <a:gd name="T2" fmla="*/ 0 w 201"/>
                <a:gd name="T3" fmla="*/ 115 h 115"/>
                <a:gd name="T4" fmla="*/ 201 w 201"/>
                <a:gd name="T5" fmla="*/ 58 h 115"/>
                <a:gd name="T6" fmla="*/ 0 w 201"/>
                <a:gd name="T7" fmla="*/ 0 h 115"/>
                <a:gd name="T8" fmla="*/ 57 w 201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5">
                  <a:moveTo>
                    <a:pt x="57" y="58"/>
                  </a:moveTo>
                  <a:lnTo>
                    <a:pt x="0" y="115"/>
                  </a:lnTo>
                  <a:lnTo>
                    <a:pt x="201" y="58"/>
                  </a:lnTo>
                  <a:lnTo>
                    <a:pt x="0" y="0"/>
                  </a:lnTo>
                  <a:lnTo>
                    <a:pt x="57" y="5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35">
              <a:extLst>
                <a:ext uri="{FF2B5EF4-FFF2-40B4-BE49-F238E27FC236}">
                  <a16:creationId xmlns:a16="http://schemas.microsoft.com/office/drawing/2014/main" id="{4034D55F-814B-4950-AFB0-5C6CA58C4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6" y="3151188"/>
              <a:ext cx="230188" cy="169862"/>
            </a:xfrm>
            <a:prstGeom prst="rect">
              <a:avLst/>
            </a:pr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36">
              <a:extLst>
                <a:ext uri="{FF2B5EF4-FFF2-40B4-BE49-F238E27FC236}">
                  <a16:creationId xmlns:a16="http://schemas.microsoft.com/office/drawing/2014/main" id="{C9031924-6EA4-46CA-A784-725C9165D3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326" y="3186113"/>
              <a:ext cx="63500" cy="80962"/>
            </a:xfrm>
            <a:custGeom>
              <a:avLst/>
              <a:gdLst>
                <a:gd name="T0" fmla="*/ 78 w 128"/>
                <a:gd name="T1" fmla="*/ 87 h 164"/>
                <a:gd name="T2" fmla="*/ 92 w 128"/>
                <a:gd name="T3" fmla="*/ 98 h 164"/>
                <a:gd name="T4" fmla="*/ 105 w 128"/>
                <a:gd name="T5" fmla="*/ 119 h 164"/>
                <a:gd name="T6" fmla="*/ 128 w 128"/>
                <a:gd name="T7" fmla="*/ 164 h 164"/>
                <a:gd name="T8" fmla="*/ 104 w 128"/>
                <a:gd name="T9" fmla="*/ 164 h 164"/>
                <a:gd name="T10" fmla="*/ 83 w 128"/>
                <a:gd name="T11" fmla="*/ 122 h 164"/>
                <a:gd name="T12" fmla="*/ 67 w 128"/>
                <a:gd name="T13" fmla="*/ 100 h 164"/>
                <a:gd name="T14" fmla="*/ 47 w 128"/>
                <a:gd name="T15" fmla="*/ 95 h 164"/>
                <a:gd name="T16" fmla="*/ 22 w 128"/>
                <a:gd name="T17" fmla="*/ 95 h 164"/>
                <a:gd name="T18" fmla="*/ 22 w 128"/>
                <a:gd name="T19" fmla="*/ 164 h 164"/>
                <a:gd name="T20" fmla="*/ 0 w 128"/>
                <a:gd name="T21" fmla="*/ 164 h 164"/>
                <a:gd name="T22" fmla="*/ 0 w 128"/>
                <a:gd name="T23" fmla="*/ 0 h 164"/>
                <a:gd name="T24" fmla="*/ 50 w 128"/>
                <a:gd name="T25" fmla="*/ 0 h 164"/>
                <a:gd name="T26" fmla="*/ 92 w 128"/>
                <a:gd name="T27" fmla="*/ 12 h 164"/>
                <a:gd name="T28" fmla="*/ 106 w 128"/>
                <a:gd name="T29" fmla="*/ 47 h 164"/>
                <a:gd name="T30" fmla="*/ 99 w 128"/>
                <a:gd name="T31" fmla="*/ 73 h 164"/>
                <a:gd name="T32" fmla="*/ 78 w 128"/>
                <a:gd name="T33" fmla="*/ 87 h 164"/>
                <a:gd name="T34" fmla="*/ 22 w 128"/>
                <a:gd name="T35" fmla="*/ 18 h 164"/>
                <a:gd name="T36" fmla="*/ 22 w 128"/>
                <a:gd name="T37" fmla="*/ 77 h 164"/>
                <a:gd name="T38" fmla="*/ 50 w 128"/>
                <a:gd name="T39" fmla="*/ 77 h 164"/>
                <a:gd name="T40" fmla="*/ 75 w 128"/>
                <a:gd name="T41" fmla="*/ 69 h 164"/>
                <a:gd name="T42" fmla="*/ 83 w 128"/>
                <a:gd name="T43" fmla="*/ 47 h 164"/>
                <a:gd name="T44" fmla="*/ 75 w 128"/>
                <a:gd name="T45" fmla="*/ 26 h 164"/>
                <a:gd name="T46" fmla="*/ 50 w 128"/>
                <a:gd name="T47" fmla="*/ 18 h 164"/>
                <a:gd name="T48" fmla="*/ 22 w 128"/>
                <a:gd name="T49" fmla="*/ 1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164">
                  <a:moveTo>
                    <a:pt x="78" y="87"/>
                  </a:moveTo>
                  <a:cubicBezTo>
                    <a:pt x="83" y="89"/>
                    <a:pt x="87" y="92"/>
                    <a:pt x="92" y="98"/>
                  </a:cubicBezTo>
                  <a:cubicBezTo>
                    <a:pt x="96" y="103"/>
                    <a:pt x="101" y="110"/>
                    <a:pt x="105" y="119"/>
                  </a:cubicBezTo>
                  <a:lnTo>
                    <a:pt x="128" y="164"/>
                  </a:lnTo>
                  <a:lnTo>
                    <a:pt x="104" y="164"/>
                  </a:lnTo>
                  <a:lnTo>
                    <a:pt x="83" y="122"/>
                  </a:lnTo>
                  <a:cubicBezTo>
                    <a:pt x="78" y="111"/>
                    <a:pt x="72" y="104"/>
                    <a:pt x="67" y="100"/>
                  </a:cubicBezTo>
                  <a:cubicBezTo>
                    <a:pt x="62" y="97"/>
                    <a:pt x="55" y="95"/>
                    <a:pt x="47" y="95"/>
                  </a:cubicBezTo>
                  <a:lnTo>
                    <a:pt x="22" y="95"/>
                  </a:lnTo>
                  <a:lnTo>
                    <a:pt x="22" y="164"/>
                  </a:lnTo>
                  <a:lnTo>
                    <a:pt x="0" y="164"/>
                  </a:lnTo>
                  <a:lnTo>
                    <a:pt x="0" y="0"/>
                  </a:lnTo>
                  <a:lnTo>
                    <a:pt x="50" y="0"/>
                  </a:lnTo>
                  <a:cubicBezTo>
                    <a:pt x="69" y="0"/>
                    <a:pt x="83" y="4"/>
                    <a:pt x="92" y="12"/>
                  </a:cubicBezTo>
                  <a:cubicBezTo>
                    <a:pt x="102" y="20"/>
                    <a:pt x="106" y="31"/>
                    <a:pt x="106" y="47"/>
                  </a:cubicBezTo>
                  <a:cubicBezTo>
                    <a:pt x="106" y="58"/>
                    <a:pt x="104" y="66"/>
                    <a:pt x="99" y="73"/>
                  </a:cubicBezTo>
                  <a:cubicBezTo>
                    <a:pt x="94" y="80"/>
                    <a:pt x="87" y="85"/>
                    <a:pt x="78" y="87"/>
                  </a:cubicBezTo>
                  <a:close/>
                  <a:moveTo>
                    <a:pt x="22" y="18"/>
                  </a:moveTo>
                  <a:lnTo>
                    <a:pt x="22" y="77"/>
                  </a:lnTo>
                  <a:lnTo>
                    <a:pt x="50" y="77"/>
                  </a:lnTo>
                  <a:cubicBezTo>
                    <a:pt x="61" y="77"/>
                    <a:pt x="69" y="74"/>
                    <a:pt x="75" y="69"/>
                  </a:cubicBezTo>
                  <a:cubicBezTo>
                    <a:pt x="80" y="64"/>
                    <a:pt x="83" y="57"/>
                    <a:pt x="83" y="47"/>
                  </a:cubicBezTo>
                  <a:cubicBezTo>
                    <a:pt x="83" y="38"/>
                    <a:pt x="80" y="30"/>
                    <a:pt x="75" y="26"/>
                  </a:cubicBezTo>
                  <a:cubicBezTo>
                    <a:pt x="69" y="21"/>
                    <a:pt x="61" y="18"/>
                    <a:pt x="50" y="18"/>
                  </a:cubicBezTo>
                  <a:lnTo>
                    <a:pt x="2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37">
              <a:extLst>
                <a:ext uri="{FF2B5EF4-FFF2-40B4-BE49-F238E27FC236}">
                  <a16:creationId xmlns:a16="http://schemas.microsoft.com/office/drawing/2014/main" id="{78317F2D-F2DF-4CEA-9FA0-BC537D62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588" y="3205163"/>
              <a:ext cx="57150" cy="63500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9"/>
                    <a:pt x="51" y="112"/>
                    <a:pt x="65" y="112"/>
                  </a:cubicBezTo>
                  <a:cubicBezTo>
                    <a:pt x="73" y="112"/>
                    <a:pt x="80" y="111"/>
                    <a:pt x="87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8"/>
                    <a:pt x="71" y="129"/>
                    <a:pt x="64" y="129"/>
                  </a:cubicBezTo>
                  <a:cubicBezTo>
                    <a:pt x="44" y="129"/>
                    <a:pt x="28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99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529972A0-00D5-467F-8A81-268D577A0B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851" y="3205163"/>
              <a:ext cx="53975" cy="85725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8 h 173"/>
                <a:gd name="T22" fmla="*/ 54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3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4 h 173"/>
                <a:gd name="T38" fmla="*/ 90 w 110"/>
                <a:gd name="T39" fmla="*/ 104 h 173"/>
                <a:gd name="T40" fmla="*/ 74 w 110"/>
                <a:gd name="T41" fmla="*/ 121 h 173"/>
                <a:gd name="T42" fmla="*/ 51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1 w 110"/>
                <a:gd name="T51" fmla="*/ 0 h 173"/>
                <a:gd name="T52" fmla="*/ 74 w 110"/>
                <a:gd name="T53" fmla="*/ 5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8"/>
                    <a:pt x="87" y="37"/>
                    <a:pt x="81" y="29"/>
                  </a:cubicBezTo>
                  <a:cubicBezTo>
                    <a:pt x="75" y="21"/>
                    <a:pt x="66" y="17"/>
                    <a:pt x="55" y="17"/>
                  </a:cubicBezTo>
                  <a:cubicBezTo>
                    <a:pt x="45" y="17"/>
                    <a:pt x="36" y="21"/>
                    <a:pt x="30" y="29"/>
                  </a:cubicBezTo>
                  <a:cubicBezTo>
                    <a:pt x="24" y="37"/>
                    <a:pt x="21" y="48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5" y="109"/>
                    <a:pt x="55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6" y="147"/>
                    <a:pt x="96" y="158"/>
                  </a:cubicBezTo>
                  <a:cubicBezTo>
                    <a:pt x="87" y="168"/>
                    <a:pt x="73" y="173"/>
                    <a:pt x="54" y="173"/>
                  </a:cubicBezTo>
                  <a:cubicBezTo>
                    <a:pt x="46" y="173"/>
                    <a:pt x="40" y="172"/>
                    <a:pt x="33" y="171"/>
                  </a:cubicBezTo>
                  <a:cubicBezTo>
                    <a:pt x="27" y="170"/>
                    <a:pt x="21" y="169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7" y="152"/>
                    <a:pt x="33" y="154"/>
                  </a:cubicBezTo>
                  <a:cubicBezTo>
                    <a:pt x="38" y="155"/>
                    <a:pt x="44" y="156"/>
                    <a:pt x="50" y="156"/>
                  </a:cubicBezTo>
                  <a:cubicBezTo>
                    <a:pt x="64" y="156"/>
                    <a:pt x="74" y="153"/>
                    <a:pt x="80" y="146"/>
                  </a:cubicBezTo>
                  <a:cubicBezTo>
                    <a:pt x="87" y="139"/>
                    <a:pt x="90" y="128"/>
                    <a:pt x="90" y="114"/>
                  </a:cubicBezTo>
                  <a:lnTo>
                    <a:pt x="90" y="104"/>
                  </a:lnTo>
                  <a:cubicBezTo>
                    <a:pt x="86" y="112"/>
                    <a:pt x="80" y="117"/>
                    <a:pt x="74" y="121"/>
                  </a:cubicBezTo>
                  <a:cubicBezTo>
                    <a:pt x="67" y="124"/>
                    <a:pt x="60" y="126"/>
                    <a:pt x="51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5" y="0"/>
                    <a:pt x="51" y="0"/>
                  </a:cubicBezTo>
                  <a:cubicBezTo>
                    <a:pt x="60" y="0"/>
                    <a:pt x="67" y="2"/>
                    <a:pt x="74" y="5"/>
                  </a:cubicBezTo>
                  <a:cubicBezTo>
                    <a:pt x="80" y="9"/>
                    <a:pt x="86" y="14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6DF3C83E-1728-45E3-998D-1E16EBCED1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6463" y="3182938"/>
              <a:ext cx="11113" cy="84137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4A436A95-7C4E-486E-858E-7E5385A48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1" y="3205163"/>
              <a:ext cx="46038" cy="63500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1 w 94"/>
                <a:gd name="T11" fmla="*/ 35 h 129"/>
                <a:gd name="T12" fmla="*/ 26 w 94"/>
                <a:gd name="T13" fmla="*/ 47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4 w 94"/>
                <a:gd name="T25" fmla="*/ 129 h 129"/>
                <a:gd name="T26" fmla="*/ 23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09 h 129"/>
                <a:gd name="T34" fmla="*/ 44 w 94"/>
                <a:gd name="T35" fmla="*/ 112 h 129"/>
                <a:gd name="T36" fmla="*/ 66 w 94"/>
                <a:gd name="T37" fmla="*/ 108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3 h 129"/>
                <a:gd name="T44" fmla="*/ 37 w 94"/>
                <a:gd name="T45" fmla="*/ 71 h 129"/>
                <a:gd name="T46" fmla="*/ 10 w 94"/>
                <a:gd name="T47" fmla="*/ 59 h 129"/>
                <a:gd name="T48" fmla="*/ 1 w 94"/>
                <a:gd name="T49" fmla="*/ 36 h 129"/>
                <a:gd name="T50" fmla="*/ 14 w 94"/>
                <a:gd name="T51" fmla="*/ 10 h 129"/>
                <a:gd name="T52" fmla="*/ 48 w 94"/>
                <a:gd name="T53" fmla="*/ 0 h 129"/>
                <a:gd name="T54" fmla="*/ 70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7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29"/>
                    <a:pt x="21" y="35"/>
                  </a:cubicBezTo>
                  <a:cubicBezTo>
                    <a:pt x="21" y="40"/>
                    <a:pt x="23" y="44"/>
                    <a:pt x="26" y="47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90" y="113"/>
                    <a:pt x="81" y="119"/>
                  </a:cubicBezTo>
                  <a:cubicBezTo>
                    <a:pt x="72" y="126"/>
                    <a:pt x="59" y="129"/>
                    <a:pt x="44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6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09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3" y="112"/>
                    <a:pt x="61" y="111"/>
                    <a:pt x="66" y="108"/>
                  </a:cubicBezTo>
                  <a:cubicBezTo>
                    <a:pt x="71" y="104"/>
                    <a:pt x="74" y="100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3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10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4" y="10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1"/>
                    <a:pt x="70" y="2"/>
                  </a:cubicBezTo>
                  <a:cubicBezTo>
                    <a:pt x="76" y="3"/>
                    <a:pt x="82" y="4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FE2C1EE7-4C30-45D8-B74A-144BACBF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3" y="3189288"/>
              <a:ext cx="38100" cy="77787"/>
            </a:xfrm>
            <a:custGeom>
              <a:avLst/>
              <a:gdLst>
                <a:gd name="T0" fmla="*/ 36 w 77"/>
                <a:gd name="T1" fmla="*/ 0 h 158"/>
                <a:gd name="T2" fmla="*/ 36 w 77"/>
                <a:gd name="T3" fmla="*/ 35 h 158"/>
                <a:gd name="T4" fmla="*/ 77 w 77"/>
                <a:gd name="T5" fmla="*/ 35 h 158"/>
                <a:gd name="T6" fmla="*/ 77 w 77"/>
                <a:gd name="T7" fmla="*/ 51 h 158"/>
                <a:gd name="T8" fmla="*/ 36 w 77"/>
                <a:gd name="T9" fmla="*/ 51 h 158"/>
                <a:gd name="T10" fmla="*/ 36 w 77"/>
                <a:gd name="T11" fmla="*/ 118 h 158"/>
                <a:gd name="T12" fmla="*/ 40 w 77"/>
                <a:gd name="T13" fmla="*/ 137 h 158"/>
                <a:gd name="T14" fmla="*/ 56 w 77"/>
                <a:gd name="T15" fmla="*/ 141 h 158"/>
                <a:gd name="T16" fmla="*/ 77 w 77"/>
                <a:gd name="T17" fmla="*/ 141 h 158"/>
                <a:gd name="T18" fmla="*/ 77 w 77"/>
                <a:gd name="T19" fmla="*/ 158 h 158"/>
                <a:gd name="T20" fmla="*/ 56 w 77"/>
                <a:gd name="T21" fmla="*/ 158 h 158"/>
                <a:gd name="T22" fmla="*/ 24 w 77"/>
                <a:gd name="T23" fmla="*/ 149 h 158"/>
                <a:gd name="T24" fmla="*/ 15 w 77"/>
                <a:gd name="T25" fmla="*/ 118 h 158"/>
                <a:gd name="T26" fmla="*/ 15 w 77"/>
                <a:gd name="T27" fmla="*/ 51 h 158"/>
                <a:gd name="T28" fmla="*/ 0 w 77"/>
                <a:gd name="T29" fmla="*/ 51 h 158"/>
                <a:gd name="T30" fmla="*/ 0 w 77"/>
                <a:gd name="T31" fmla="*/ 35 h 158"/>
                <a:gd name="T32" fmla="*/ 15 w 77"/>
                <a:gd name="T33" fmla="*/ 35 h 158"/>
                <a:gd name="T34" fmla="*/ 15 w 77"/>
                <a:gd name="T35" fmla="*/ 0 h 158"/>
                <a:gd name="T36" fmla="*/ 36 w 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158">
                  <a:moveTo>
                    <a:pt x="36" y="0"/>
                  </a:moveTo>
                  <a:lnTo>
                    <a:pt x="36" y="35"/>
                  </a:lnTo>
                  <a:lnTo>
                    <a:pt x="77" y="35"/>
                  </a:lnTo>
                  <a:lnTo>
                    <a:pt x="77" y="51"/>
                  </a:lnTo>
                  <a:lnTo>
                    <a:pt x="36" y="51"/>
                  </a:lnTo>
                  <a:lnTo>
                    <a:pt x="36" y="118"/>
                  </a:lnTo>
                  <a:cubicBezTo>
                    <a:pt x="36" y="128"/>
                    <a:pt x="37" y="134"/>
                    <a:pt x="40" y="137"/>
                  </a:cubicBezTo>
                  <a:cubicBezTo>
                    <a:pt x="42" y="140"/>
                    <a:pt x="48" y="141"/>
                    <a:pt x="56" y="141"/>
                  </a:cubicBezTo>
                  <a:lnTo>
                    <a:pt x="77" y="141"/>
                  </a:lnTo>
                  <a:lnTo>
                    <a:pt x="77" y="158"/>
                  </a:lnTo>
                  <a:lnTo>
                    <a:pt x="56" y="158"/>
                  </a:lnTo>
                  <a:cubicBezTo>
                    <a:pt x="41" y="158"/>
                    <a:pt x="30" y="155"/>
                    <a:pt x="24" y="149"/>
                  </a:cubicBezTo>
                  <a:cubicBezTo>
                    <a:pt x="18" y="144"/>
                    <a:pt x="15" y="133"/>
                    <a:pt x="15" y="118"/>
                  </a:cubicBezTo>
                  <a:lnTo>
                    <a:pt x="15" y="51"/>
                  </a:lnTo>
                  <a:lnTo>
                    <a:pt x="0" y="51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319C82D8-12F4-4A3B-BC9D-DD641D533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051" y="3205163"/>
              <a:ext cx="57150" cy="63500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4 w 114"/>
                <a:gd name="T7" fmla="*/ 101 h 129"/>
                <a:gd name="T8" fmla="*/ 65 w 114"/>
                <a:gd name="T9" fmla="*/ 112 h 129"/>
                <a:gd name="T10" fmla="*/ 88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4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100 w 114"/>
                <a:gd name="T29" fmla="*/ 16 h 129"/>
                <a:gd name="T30" fmla="*/ 114 w 114"/>
                <a:gd name="T31" fmla="*/ 60 h 129"/>
                <a:gd name="T32" fmla="*/ 94 w 114"/>
                <a:gd name="T33" fmla="*/ 54 h 129"/>
                <a:gd name="T34" fmla="*/ 84 w 114"/>
                <a:gd name="T35" fmla="*/ 27 h 129"/>
                <a:gd name="T36" fmla="*/ 61 w 114"/>
                <a:gd name="T37" fmla="*/ 17 h 129"/>
                <a:gd name="T38" fmla="*/ 33 w 114"/>
                <a:gd name="T39" fmla="*/ 27 h 129"/>
                <a:gd name="T40" fmla="*/ 22 w 114"/>
                <a:gd name="T41" fmla="*/ 54 h 129"/>
                <a:gd name="T42" fmla="*/ 94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4" y="101"/>
                  </a:cubicBezTo>
                  <a:cubicBezTo>
                    <a:pt x="41" y="109"/>
                    <a:pt x="52" y="112"/>
                    <a:pt x="65" y="112"/>
                  </a:cubicBezTo>
                  <a:cubicBezTo>
                    <a:pt x="73" y="112"/>
                    <a:pt x="80" y="111"/>
                    <a:pt x="88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5" y="125"/>
                    <a:pt x="87" y="127"/>
                  </a:cubicBezTo>
                  <a:cubicBezTo>
                    <a:pt x="79" y="128"/>
                    <a:pt x="72" y="129"/>
                    <a:pt x="64" y="129"/>
                  </a:cubicBezTo>
                  <a:cubicBezTo>
                    <a:pt x="44" y="129"/>
                    <a:pt x="29" y="124"/>
                    <a:pt x="17" y="112"/>
                  </a:cubicBezTo>
                  <a:cubicBezTo>
                    <a:pt x="6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5"/>
                    <a:pt x="100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4" y="54"/>
                  </a:moveTo>
                  <a:cubicBezTo>
                    <a:pt x="94" y="43"/>
                    <a:pt x="91" y="34"/>
                    <a:pt x="84" y="27"/>
                  </a:cubicBezTo>
                  <a:cubicBezTo>
                    <a:pt x="78" y="21"/>
                    <a:pt x="71" y="17"/>
                    <a:pt x="61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7" y="33"/>
                    <a:pt x="23" y="42"/>
                    <a:pt x="22" y="54"/>
                  </a:cubicBezTo>
                  <a:lnTo>
                    <a:pt x="94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F51BCB7F-F3CA-4B0A-BB80-9B4728E24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076" y="3205163"/>
              <a:ext cx="36513" cy="61912"/>
            </a:xfrm>
            <a:custGeom>
              <a:avLst/>
              <a:gdLst>
                <a:gd name="T0" fmla="*/ 73 w 73"/>
                <a:gd name="T1" fmla="*/ 22 h 126"/>
                <a:gd name="T2" fmla="*/ 65 w 73"/>
                <a:gd name="T3" fmla="*/ 19 h 126"/>
                <a:gd name="T4" fmla="*/ 56 w 73"/>
                <a:gd name="T5" fmla="*/ 18 h 126"/>
                <a:gd name="T6" fmla="*/ 30 w 73"/>
                <a:gd name="T7" fmla="*/ 29 h 126"/>
                <a:gd name="T8" fmla="*/ 21 w 73"/>
                <a:gd name="T9" fmla="*/ 61 h 126"/>
                <a:gd name="T10" fmla="*/ 21 w 73"/>
                <a:gd name="T11" fmla="*/ 126 h 126"/>
                <a:gd name="T12" fmla="*/ 0 w 73"/>
                <a:gd name="T13" fmla="*/ 126 h 126"/>
                <a:gd name="T14" fmla="*/ 0 w 73"/>
                <a:gd name="T15" fmla="*/ 3 h 126"/>
                <a:gd name="T16" fmla="*/ 21 w 73"/>
                <a:gd name="T17" fmla="*/ 3 h 126"/>
                <a:gd name="T18" fmla="*/ 21 w 73"/>
                <a:gd name="T19" fmla="*/ 22 h 126"/>
                <a:gd name="T20" fmla="*/ 37 w 73"/>
                <a:gd name="T21" fmla="*/ 6 h 126"/>
                <a:gd name="T22" fmla="*/ 62 w 73"/>
                <a:gd name="T23" fmla="*/ 0 h 126"/>
                <a:gd name="T24" fmla="*/ 67 w 73"/>
                <a:gd name="T25" fmla="*/ 0 h 126"/>
                <a:gd name="T26" fmla="*/ 72 w 73"/>
                <a:gd name="T27" fmla="*/ 1 h 126"/>
                <a:gd name="T28" fmla="*/ 73 w 73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26">
                  <a:moveTo>
                    <a:pt x="73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8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4" y="0"/>
                    <a:pt x="65" y="0"/>
                    <a:pt x="67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1" name="Picture 250">
            <a:extLst>
              <a:ext uri="{FF2B5EF4-FFF2-40B4-BE49-F238E27FC236}">
                <a16:creationId xmlns:a16="http://schemas.microsoft.com/office/drawing/2014/main" id="{5A30B1EB-BFE1-432C-B8B6-FF06B638C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191" y="5012601"/>
            <a:ext cx="1536048" cy="115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388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FD4D-E3C0-4350-B0EC-0DB11B550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 and Cons of this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BD1E-7273-49CB-AE33-13C49C7D3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7" y="960565"/>
            <a:ext cx="8165947" cy="34250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Avoids a costly </a:t>
            </a:r>
            <a:r>
              <a:rPr lang="en-US" dirty="0">
                <a:solidFill>
                  <a:srgbClr val="00B050"/>
                </a:solidFill>
              </a:rPr>
              <a:t>tree</a:t>
            </a:r>
            <a:r>
              <a:rPr lang="en-US" dirty="0"/>
              <a:t> of adders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Quickly </a:t>
            </a:r>
            <a:r>
              <a:rPr lang="en-US" dirty="0">
                <a:solidFill>
                  <a:srgbClr val="C00000"/>
                </a:solidFill>
              </a:rPr>
              <a:t>broadcasts</a:t>
            </a:r>
            <a:r>
              <a:rPr lang="en-US" dirty="0"/>
              <a:t> weights to an array of MACs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They work in </a:t>
            </a:r>
            <a:r>
              <a:rPr lang="en-US" dirty="0">
                <a:solidFill>
                  <a:srgbClr val="7030A0"/>
                </a:solidFill>
              </a:rPr>
              <a:t>parallel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Main problem: 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The long wire (for </a:t>
            </a:r>
            <a:r>
              <a:rPr lang="en-US" dirty="0">
                <a:solidFill>
                  <a:srgbClr val="0070C0"/>
                </a:solidFill>
              </a:rPr>
              <a:t>broadcasts</a:t>
            </a:r>
            <a:r>
              <a:rPr lang="en-US" dirty="0">
                <a:solidFill>
                  <a:schemeClr val="tx1"/>
                </a:solidFill>
              </a:rPr>
              <a:t>) might have a large RC delay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This will </a:t>
            </a:r>
            <a:r>
              <a:rPr lang="en-US" dirty="0">
                <a:solidFill>
                  <a:srgbClr val="C00000"/>
                </a:solidFill>
              </a:rPr>
              <a:t>lengthen</a:t>
            </a:r>
            <a:r>
              <a:rPr lang="en-US" dirty="0">
                <a:solidFill>
                  <a:schemeClr val="tx1"/>
                </a:solidFill>
              </a:rPr>
              <a:t> the clock period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We need a more </a:t>
            </a:r>
            <a:r>
              <a:rPr lang="en-US" dirty="0">
                <a:solidFill>
                  <a:srgbClr val="0070C0"/>
                </a:solidFill>
              </a:rPr>
              <a:t>homogeneous</a:t>
            </a:r>
            <a:r>
              <a:rPr lang="en-US" dirty="0">
                <a:solidFill>
                  <a:schemeClr val="tx1"/>
                </a:solidFill>
              </a:rPr>
              <a:t> architecture.</a:t>
            </a:r>
          </a:p>
          <a:p>
            <a:pPr marL="573088" lvl="1" indent="-342900"/>
            <a:endParaRPr lang="en-US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4A7BA-5A66-4D40-8CA1-B9AA21A7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0D596-FD32-4EB2-92FF-2D37CB5DC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64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421CCD9-0EC8-4ED0-8819-FDD85D04AD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2" y="4322498"/>
            <a:ext cx="623295" cy="62329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72F25E-3010-4690-BEB6-1DCED6ED7969}"/>
              </a:ext>
            </a:extLst>
          </p:cNvPr>
          <p:cNvSpPr/>
          <p:nvPr/>
        </p:nvSpPr>
        <p:spPr>
          <a:xfrm>
            <a:off x="2728781" y="4385569"/>
            <a:ext cx="2754661" cy="49715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Systolic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90739A-C140-4C9E-9646-6FEB9B6E7938}"/>
              </a:ext>
            </a:extLst>
          </p:cNvPr>
          <p:cNvSpPr txBox="1"/>
          <p:nvPr/>
        </p:nvSpPr>
        <p:spPr>
          <a:xfrm>
            <a:off x="2651465" y="4939391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always a </a:t>
            </a:r>
            <a:r>
              <a:rPr lang="en-US" sz="2000" dirty="0">
                <a:solidFill>
                  <a:srgbClr val="E21A23"/>
                </a:solidFill>
              </a:rPr>
              <a:t>register</a:t>
            </a:r>
            <a:r>
              <a:rPr lang="en-US" sz="2000" dirty="0"/>
              <a:t> between two </a:t>
            </a:r>
            <a:r>
              <a:rPr lang="en-US" sz="2000" dirty="0">
                <a:solidFill>
                  <a:srgbClr val="00B050"/>
                </a:solidFill>
              </a:rPr>
              <a:t>combinational </a:t>
            </a:r>
            <a:br>
              <a:rPr lang="en-US" sz="2000" dirty="0">
                <a:solidFill>
                  <a:srgbClr val="00B050"/>
                </a:solidFill>
              </a:rPr>
            </a:br>
            <a:r>
              <a:rPr lang="en-US" sz="2000" dirty="0">
                <a:solidFill>
                  <a:srgbClr val="00B050"/>
                </a:solidFill>
              </a:rPr>
              <a:t>units</a:t>
            </a:r>
            <a:r>
              <a:rPr lang="en-US" sz="2000" dirty="0"/>
              <a:t> (CUs).</a:t>
            </a:r>
          </a:p>
        </p:txBody>
      </p:sp>
    </p:spTree>
    <p:extLst>
      <p:ext uri="{BB962C8B-B14F-4D97-AF65-F5344CB8AC3E}">
        <p14:creationId xmlns:p14="http://schemas.microsoft.com/office/powerpoint/2010/main" val="27583062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74F8B-DD4D-4A11-B264-A89C596D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Retiming Lemma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16A10-CE17-44AB-9A97-56115C1F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1549C-627B-4642-A578-587B4D79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65</a:t>
            </a:fld>
            <a:endParaRPr lang="en-US"/>
          </a:p>
        </p:txBody>
      </p: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843B65A1-5F5D-46AE-8AB9-20DA358B6D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516" y="1097281"/>
            <a:ext cx="602172" cy="6021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9A526-1F99-4BCD-B54E-8C19519D9761}"/>
              </a:ext>
            </a:extLst>
          </p:cNvPr>
          <p:cNvSpPr txBox="1"/>
          <p:nvPr/>
        </p:nvSpPr>
        <p:spPr>
          <a:xfrm>
            <a:off x="2873599" y="1044424"/>
            <a:ext cx="6751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Can we automatically </a:t>
            </a:r>
            <a:r>
              <a:rPr lang="en-US" sz="2000" dirty="0">
                <a:solidFill>
                  <a:srgbClr val="FF0000"/>
                </a:solidFill>
              </a:rPr>
              <a:t>convert</a:t>
            </a:r>
            <a:r>
              <a:rPr lang="en-US" sz="2000" dirty="0"/>
              <a:t> a semi-systolic array into a systolic array?  </a:t>
            </a: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E9E1E578-C77E-4C6D-A332-02B20856D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09" y="2410658"/>
            <a:ext cx="817014" cy="8170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5E2299-EB96-43AC-B852-3CB0639847FA}"/>
              </a:ext>
            </a:extLst>
          </p:cNvPr>
          <p:cNvSpPr txBox="1"/>
          <p:nvPr/>
        </p:nvSpPr>
        <p:spPr>
          <a:xfrm>
            <a:off x="2873599" y="2512970"/>
            <a:ext cx="5905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Convert the previous network to a form that avoids</a:t>
            </a:r>
            <a:br>
              <a:rPr lang="en-US" sz="2000" dirty="0"/>
            </a:br>
            <a:r>
              <a:rPr lang="en-US" sz="2000" dirty="0"/>
              <a:t> broadcast connections.</a:t>
            </a:r>
          </a:p>
        </p:txBody>
      </p:sp>
      <p:pic>
        <p:nvPicPr>
          <p:cNvPr id="307" name="Picture 306">
            <a:extLst>
              <a:ext uri="{FF2B5EF4-FFF2-40B4-BE49-F238E27FC236}">
                <a16:creationId xmlns:a16="http://schemas.microsoft.com/office/drawing/2014/main" id="{39D8BFE4-7882-4F7B-9593-F55EB513D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61" y="3847037"/>
            <a:ext cx="8750078" cy="196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75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Logo, icon&#10;&#10;Description automatically generated">
            <a:extLst>
              <a:ext uri="{FF2B5EF4-FFF2-40B4-BE49-F238E27FC236}">
                <a16:creationId xmlns:a16="http://schemas.microsoft.com/office/drawing/2014/main" id="{CEB2065A-E73C-46A8-9455-897EB45F1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064" y="174760"/>
            <a:ext cx="848620" cy="84862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08225-1B50-42FB-AC32-7D1131D7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B2D62-1A7D-45CB-9AE7-B70FD6FF1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55DCD-69CB-4278-883A-3BDC5212FAF4}"/>
              </a:ext>
            </a:extLst>
          </p:cNvPr>
          <p:cNvSpPr txBox="1"/>
          <p:nvPr/>
        </p:nvSpPr>
        <p:spPr>
          <a:xfrm>
            <a:off x="2676792" y="368238"/>
            <a:ext cx="6751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Create a graph-based representation.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B3B866-0EB3-4852-806D-BD3D4EFC37C0}"/>
              </a:ext>
            </a:extLst>
          </p:cNvPr>
          <p:cNvSpPr txBox="1"/>
          <p:nvPr/>
        </p:nvSpPr>
        <p:spPr>
          <a:xfrm>
            <a:off x="2985356" y="993460"/>
            <a:ext cx="67072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CUs are the </a:t>
            </a:r>
            <a:r>
              <a:rPr lang="en-US" sz="2400" dirty="0">
                <a:solidFill>
                  <a:srgbClr val="0070C0"/>
                </a:solidFill>
              </a:rPr>
              <a:t>nodes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CUs are connected by edges. The weight</a:t>
            </a:r>
            <a:br>
              <a:rPr lang="en-US" sz="2400" dirty="0"/>
            </a:br>
            <a:r>
              <a:rPr lang="en-US" sz="2400" dirty="0"/>
              <a:t>of each edge is the number of registers on it. 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E3C91D9-A68D-45D2-A913-72B139969A15}"/>
              </a:ext>
            </a:extLst>
          </p:cNvPr>
          <p:cNvGrpSpPr/>
          <p:nvPr/>
        </p:nvGrpSpPr>
        <p:grpSpPr>
          <a:xfrm>
            <a:off x="1537273" y="2592518"/>
            <a:ext cx="8772374" cy="2572413"/>
            <a:chOff x="13273" y="2592517"/>
            <a:chExt cx="8772374" cy="257241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47CF5C-EB5B-48AF-98CA-4F182A31FE4D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4CD0DF1-EA57-4EB4-881F-7770609F3647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9C3BBE0-98B2-4391-BE97-317DFD8F548E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E3CBE8D-F43A-4845-A43E-93472592F77E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7921A0E-6277-4169-A8D0-36896609F6AC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CC05745-C167-4D35-9A80-42C99AFBEC2A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4075A7-7D04-4F4F-BBD9-8D93C4FD9F5F}"/>
                </a:ext>
              </a:extLst>
            </p:cNvPr>
            <p:cNvCxnSpPr>
              <a:stCxn id="10" idx="2"/>
              <a:endCxn id="9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D3838F-2926-44E6-8A3E-6F14E156426B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EE3D09-B0FF-4ECB-8768-C756F5CA22FD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32312F1-06D0-4DF6-AAAA-E472F765B16D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5013E03-4A39-49B6-A388-F0F267BFDDD4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69F9D9-5DDB-4579-932E-A86DF645D1DB}"/>
                </a:ext>
              </a:extLst>
            </p:cNvPr>
            <p:cNvSpPr txBox="1"/>
            <p:nvPr/>
          </p:nvSpPr>
          <p:spPr>
            <a:xfrm>
              <a:off x="2586065" y="36514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18B5C68-D11D-4F65-8EC3-839D0194EFFB}"/>
                </a:ext>
              </a:extLst>
            </p:cNvPr>
            <p:cNvSpPr txBox="1"/>
            <p:nvPr/>
          </p:nvSpPr>
          <p:spPr>
            <a:xfrm>
              <a:off x="3865789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39D208D-AEAE-48FE-8125-DF0A97A1DFB0}"/>
                </a:ext>
              </a:extLst>
            </p:cNvPr>
            <p:cNvSpPr txBox="1"/>
            <p:nvPr/>
          </p:nvSpPr>
          <p:spPr>
            <a:xfrm>
              <a:off x="5152537" y="36584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AF3AD4-4850-42E1-A775-DC5F006B3460}"/>
                </a:ext>
              </a:extLst>
            </p:cNvPr>
            <p:cNvSpPr txBox="1"/>
            <p:nvPr/>
          </p:nvSpPr>
          <p:spPr>
            <a:xfrm>
              <a:off x="6454830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4852B7-F42F-4095-ACF2-E2EA5D4D55E5}"/>
                </a:ext>
              </a:extLst>
            </p:cNvPr>
            <p:cNvSpPr txBox="1"/>
            <p:nvPr/>
          </p:nvSpPr>
          <p:spPr>
            <a:xfrm>
              <a:off x="7722089" y="36671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53" name="Connector: Curved 52">
              <a:extLst>
                <a:ext uri="{FF2B5EF4-FFF2-40B4-BE49-F238E27FC236}">
                  <a16:creationId xmlns:a16="http://schemas.microsoft.com/office/drawing/2014/main" id="{B8DB986C-E348-43AD-A297-F54E8782A4B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D2F3AC7-E98F-45D3-87E8-F1A7A7DBBBD7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8" name="Connector: Curved 57">
              <a:extLst>
                <a:ext uri="{FF2B5EF4-FFF2-40B4-BE49-F238E27FC236}">
                  <a16:creationId xmlns:a16="http://schemas.microsoft.com/office/drawing/2014/main" id="{C2340D0C-4BA4-41C1-A499-DC3405A9E19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599E3BA-55F1-4878-8564-50CF057439DC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60" name="Connector: Curved 59">
              <a:extLst>
                <a:ext uri="{FF2B5EF4-FFF2-40B4-BE49-F238E27FC236}">
                  <a16:creationId xmlns:a16="http://schemas.microsoft.com/office/drawing/2014/main" id="{A59765D6-D6F8-40B2-8728-7EC7A5B600A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D0B537F-E2A9-4FC1-8E0B-E1B899901940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62" name="Connector: Curved 61">
              <a:extLst>
                <a:ext uri="{FF2B5EF4-FFF2-40B4-BE49-F238E27FC236}">
                  <a16:creationId xmlns:a16="http://schemas.microsoft.com/office/drawing/2014/main" id="{E642BCB6-D5DE-45BB-AAD1-5BD393C3378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E4A7466-3BB9-4170-8715-53AD780DAAF2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64" name="Connector: Curved 63">
              <a:extLst>
                <a:ext uri="{FF2B5EF4-FFF2-40B4-BE49-F238E27FC236}">
                  <a16:creationId xmlns:a16="http://schemas.microsoft.com/office/drawing/2014/main" id="{1BBDC670-5292-4A06-AA42-46F7929F033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14EC8E-C9CD-4699-A4F5-3724AC3FA9B4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66" name="Connector: Curved 65">
              <a:extLst>
                <a:ext uri="{FF2B5EF4-FFF2-40B4-BE49-F238E27FC236}">
                  <a16:creationId xmlns:a16="http://schemas.microsoft.com/office/drawing/2014/main" id="{ADBE33A7-60BE-4FA5-8527-54AD99EDC4D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87FCA4-30D3-4A94-AA9E-8BE21E4DF4D2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2" name="Connector: Curved 41">
              <a:extLst>
                <a:ext uri="{FF2B5EF4-FFF2-40B4-BE49-F238E27FC236}">
                  <a16:creationId xmlns:a16="http://schemas.microsoft.com/office/drawing/2014/main" id="{8DC0C5FD-B487-476D-9C7B-830F4D0346E3}"/>
                </a:ext>
              </a:extLst>
            </p:cNvPr>
            <p:cNvCxnSpPr>
              <a:stCxn id="9" idx="4"/>
              <a:endCxn id="10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or: Curved 76">
              <a:extLst>
                <a:ext uri="{FF2B5EF4-FFF2-40B4-BE49-F238E27FC236}">
                  <a16:creationId xmlns:a16="http://schemas.microsoft.com/office/drawing/2014/main" id="{97CCF4BB-5190-48C3-B64D-3BE7677415E9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38D394F-96F1-4C89-A353-20378AA332EC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81" name="Connector: Curved 80">
              <a:extLst>
                <a:ext uri="{FF2B5EF4-FFF2-40B4-BE49-F238E27FC236}">
                  <a16:creationId xmlns:a16="http://schemas.microsoft.com/office/drawing/2014/main" id="{E14ABF06-9768-46D2-BC40-96EBAA994EC3}"/>
                </a:ext>
              </a:extLst>
            </p:cNvPr>
            <p:cNvCxnSpPr>
              <a:cxnSpLocks/>
              <a:stCxn id="10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F84230-C68B-4DCE-A451-206FDB33EED1}"/>
                </a:ext>
              </a:extLst>
            </p:cNvPr>
            <p:cNvSpPr txBox="1"/>
            <p:nvPr/>
          </p:nvSpPr>
          <p:spPr>
            <a:xfrm>
              <a:off x="3812260" y="47155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F8727D5-F76F-493D-8FBD-FF829179A819}"/>
                </a:ext>
              </a:extLst>
            </p:cNvPr>
            <p:cNvSpPr txBox="1"/>
            <p:nvPr/>
          </p:nvSpPr>
          <p:spPr>
            <a:xfrm>
              <a:off x="5163364" y="47726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87" name="Connector: Curved 86">
              <a:extLst>
                <a:ext uri="{FF2B5EF4-FFF2-40B4-BE49-F238E27FC236}">
                  <a16:creationId xmlns:a16="http://schemas.microsoft.com/office/drawing/2014/main" id="{EA90B117-AE0E-42CE-A7D1-596B375BF2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8903DC6-23A3-4410-B639-BE72930F9243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0" name="Connector: Curved 89">
              <a:extLst>
                <a:ext uri="{FF2B5EF4-FFF2-40B4-BE49-F238E27FC236}">
                  <a16:creationId xmlns:a16="http://schemas.microsoft.com/office/drawing/2014/main" id="{F2E905FE-5C52-421B-907D-6EABCBB04600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74FD819-4431-489E-B71D-1252158F3A83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9FFE0257-605E-4A2E-9272-345615E06176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CC5C772-03DE-453A-A182-6854B1423FD5}"/>
                </a:ext>
              </a:extLst>
            </p:cNvPr>
            <p:cNvSpPr txBox="1"/>
            <p:nvPr/>
          </p:nvSpPr>
          <p:spPr>
            <a:xfrm>
              <a:off x="1308695" y="36691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422567EF-9A5D-4FBE-918B-18BB181D3FD7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173958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79EF2-AE27-49E8-B21D-1CEF5CB9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such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09CDF-13C6-41C6-85EE-66265280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35038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Semi-systolic networks have </a:t>
            </a:r>
            <a:r>
              <a:rPr lang="en-US" dirty="0">
                <a:solidFill>
                  <a:srgbClr val="0070C0"/>
                </a:solidFill>
              </a:rPr>
              <a:t>edges</a:t>
            </a:r>
            <a:r>
              <a:rPr lang="en-US" dirty="0"/>
              <a:t> with </a:t>
            </a:r>
            <a:r>
              <a:rPr lang="en-US" dirty="0">
                <a:solidFill>
                  <a:srgbClr val="00B050"/>
                </a:solidFill>
              </a:rPr>
              <a:t>weight</a:t>
            </a:r>
            <a:r>
              <a:rPr lang="en-US" dirty="0"/>
              <a:t> 0</a:t>
            </a:r>
          </a:p>
          <a:p>
            <a:pPr marL="573088" lvl="1" indent="-342900"/>
            <a:r>
              <a:rPr lang="en-US" dirty="0"/>
              <a:t>All the edge weights are non-negative and there are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zero-weight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0-weight edges indicate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broadcast connections </a:t>
            </a:r>
            <a:r>
              <a:rPr lang="en-US" dirty="0"/>
              <a:t>and direct connections between CUs.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are not allowed in systolic networks.</a:t>
            </a:r>
          </a:p>
          <a:p>
            <a:pPr marL="573088" lvl="1" indent="-342900"/>
            <a:r>
              <a:rPr lang="en-US" dirty="0"/>
              <a:t>All the edges should have a </a:t>
            </a:r>
            <a:r>
              <a:rPr lang="en-US" dirty="0">
                <a:solidFill>
                  <a:srgbClr val="0070C0"/>
                </a:solidFill>
              </a:rPr>
              <a:t>weight</a:t>
            </a:r>
            <a:r>
              <a:rPr lang="en-US" dirty="0"/>
              <a:t> of 1 (at least).</a:t>
            </a:r>
          </a:p>
          <a:p>
            <a:pPr marL="573088" lvl="1" indent="-342900"/>
            <a:r>
              <a:rPr lang="en-US" dirty="0"/>
              <a:t>This means that there should be a </a:t>
            </a:r>
            <a:r>
              <a:rPr lang="en-US" dirty="0">
                <a:solidFill>
                  <a:srgbClr val="00B050"/>
                </a:solidFill>
              </a:rPr>
              <a:t>register</a:t>
            </a:r>
            <a:r>
              <a:rPr lang="en-US" dirty="0"/>
              <a:t> between two CUs or the host and a CU.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003926-BAB3-460A-B33E-D9DCE8CE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0E877-0A37-4650-9250-3B30DDF2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983C5-97A3-4F6D-9E14-F4FFDC95FA9A}"/>
              </a:ext>
            </a:extLst>
          </p:cNvPr>
          <p:cNvSpPr/>
          <p:nvPr/>
        </p:nvSpPr>
        <p:spPr>
          <a:xfrm>
            <a:off x="1987828" y="4961614"/>
            <a:ext cx="7699513" cy="12324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process of </a:t>
            </a:r>
            <a:r>
              <a:rPr lang="en-US" sz="2000" dirty="0">
                <a:solidFill>
                  <a:srgbClr val="9F2241"/>
                </a:solidFill>
              </a:rPr>
              <a:t>converting</a:t>
            </a:r>
            <a:r>
              <a:rPr lang="en-US" sz="2000" dirty="0"/>
              <a:t> a semi-systolic graph to a systolic graph is known as </a:t>
            </a:r>
            <a:r>
              <a:rPr lang="en-US" sz="2000" dirty="0">
                <a:solidFill>
                  <a:srgbClr val="01708C"/>
                </a:solidFill>
              </a:rPr>
              <a:t>retiming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74489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CEC6-23A7-4345-812C-4EF921204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13" y="148530"/>
            <a:ext cx="6858000" cy="822960"/>
          </a:xfrm>
        </p:spPr>
        <p:txBody>
          <a:bodyPr/>
          <a:lstStyle/>
          <a:p>
            <a:r>
              <a:rPr lang="en-US" dirty="0"/>
              <a:t>Basic Idea of Retiming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76AE-77EA-42D1-BF47-9FE73C25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429000"/>
            <a:ext cx="6858000" cy="22024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are adding a </a:t>
            </a:r>
            <a:r>
              <a:rPr lang="en-US" dirty="0">
                <a:solidFill>
                  <a:srgbClr val="0070C0"/>
                </a:solidFill>
              </a:rPr>
              <a:t>lag</a:t>
            </a:r>
            <a:r>
              <a:rPr lang="en-US" dirty="0"/>
              <a:t> of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i="1" dirty="0"/>
              <a:t>k </a:t>
            </a:r>
            <a:r>
              <a:rPr lang="en-US" dirty="0"/>
              <a:t>to all incoming edges. Subtract </a:t>
            </a:r>
            <a:r>
              <a:rPr lang="en-US" i="1" dirty="0"/>
              <a:t>k </a:t>
            </a:r>
            <a:r>
              <a:rPr lang="en-US" dirty="0"/>
              <a:t>from all outgoing edges.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nodes do not </a:t>
            </a:r>
            <a:r>
              <a:rPr lang="en-US" dirty="0">
                <a:solidFill>
                  <a:srgbClr val="00B050"/>
                </a:solidFill>
              </a:rPr>
              <a:t>perceive</a:t>
            </a:r>
            <a:r>
              <a:rPr lang="en-US" dirty="0"/>
              <a:t> the difference.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C219D-5408-47FD-8D1C-3101FAB2F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A17AF-B5C7-4235-A12A-4CF525F3C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4187A2-299F-4E9A-8D35-44130447868A}"/>
              </a:ext>
            </a:extLst>
          </p:cNvPr>
          <p:cNvSpPr/>
          <p:nvPr/>
        </p:nvSpPr>
        <p:spPr>
          <a:xfrm>
            <a:off x="3140766" y="1303501"/>
            <a:ext cx="1219200" cy="108667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2DE71A-81A8-49BC-B8F7-D475671DD1B0}"/>
              </a:ext>
            </a:extLst>
          </p:cNvPr>
          <p:cNvCxnSpPr>
            <a:endCxn id="6" idx="1"/>
          </p:cNvCxnSpPr>
          <p:nvPr/>
        </p:nvCxnSpPr>
        <p:spPr>
          <a:xfrm>
            <a:off x="2279376" y="982799"/>
            <a:ext cx="1039939" cy="47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72376C8-3F63-41B2-8569-8C06F766BB2D}"/>
              </a:ext>
            </a:extLst>
          </p:cNvPr>
          <p:cNvCxnSpPr>
            <a:cxnSpLocks/>
          </p:cNvCxnSpPr>
          <p:nvPr/>
        </p:nvCxnSpPr>
        <p:spPr>
          <a:xfrm flipV="1">
            <a:off x="2067340" y="1900316"/>
            <a:ext cx="1073426" cy="6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561B9C-53A0-482A-8548-4C0266ABCEC0}"/>
              </a:ext>
            </a:extLst>
          </p:cNvPr>
          <p:cNvCxnSpPr>
            <a:cxnSpLocks/>
          </p:cNvCxnSpPr>
          <p:nvPr/>
        </p:nvCxnSpPr>
        <p:spPr>
          <a:xfrm flipV="1">
            <a:off x="2604053" y="2318965"/>
            <a:ext cx="876764" cy="551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8E9901-330F-4F0A-9A9E-67A941E34863}"/>
              </a:ext>
            </a:extLst>
          </p:cNvPr>
          <p:cNvCxnSpPr>
            <a:cxnSpLocks/>
          </p:cNvCxnSpPr>
          <p:nvPr/>
        </p:nvCxnSpPr>
        <p:spPr>
          <a:xfrm flipV="1">
            <a:off x="4359966" y="1427297"/>
            <a:ext cx="1073426" cy="37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0E5C98-5EC1-4911-BF2C-2189750B78D3}"/>
              </a:ext>
            </a:extLst>
          </p:cNvPr>
          <p:cNvCxnSpPr>
            <a:cxnSpLocks/>
          </p:cNvCxnSpPr>
          <p:nvPr/>
        </p:nvCxnSpPr>
        <p:spPr>
          <a:xfrm>
            <a:off x="4359966" y="2051065"/>
            <a:ext cx="1073426" cy="59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BF718EE-5BE8-4122-A4BD-C48FDABE6A88}"/>
              </a:ext>
            </a:extLst>
          </p:cNvPr>
          <p:cNvSpPr txBox="1"/>
          <p:nvPr/>
        </p:nvSpPr>
        <p:spPr>
          <a:xfrm>
            <a:off x="2729529" y="8704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0D2C4-B8C8-4010-B946-61AF69F8EEBD}"/>
              </a:ext>
            </a:extLst>
          </p:cNvPr>
          <p:cNvSpPr txBox="1"/>
          <p:nvPr/>
        </p:nvSpPr>
        <p:spPr>
          <a:xfrm>
            <a:off x="2447600" y="15378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D901BF-39BB-4750-9F66-74F4F70B4DF1}"/>
              </a:ext>
            </a:extLst>
          </p:cNvPr>
          <p:cNvSpPr txBox="1"/>
          <p:nvPr/>
        </p:nvSpPr>
        <p:spPr>
          <a:xfrm>
            <a:off x="2527754" y="24211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DF8BA8-FCCA-4ABA-B3D4-4F18451372A4}"/>
              </a:ext>
            </a:extLst>
          </p:cNvPr>
          <p:cNvSpPr txBox="1"/>
          <p:nvPr/>
        </p:nvSpPr>
        <p:spPr>
          <a:xfrm>
            <a:off x="4697540" y="11970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3606F5-AC4A-4565-A5DF-9BD81E6A07C3}"/>
              </a:ext>
            </a:extLst>
          </p:cNvPr>
          <p:cNvSpPr txBox="1"/>
          <p:nvPr/>
        </p:nvSpPr>
        <p:spPr>
          <a:xfrm>
            <a:off x="4687422" y="24098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CE09D2E-C031-48E3-AB0A-DFD551390DE7}"/>
              </a:ext>
            </a:extLst>
          </p:cNvPr>
          <p:cNvSpPr/>
          <p:nvPr/>
        </p:nvSpPr>
        <p:spPr>
          <a:xfrm>
            <a:off x="6036723" y="1601576"/>
            <a:ext cx="874643" cy="5906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A1DCA4-2AB4-4614-BC03-F4FDBF6856EF}"/>
              </a:ext>
            </a:extLst>
          </p:cNvPr>
          <p:cNvSpPr/>
          <p:nvPr/>
        </p:nvSpPr>
        <p:spPr>
          <a:xfrm>
            <a:off x="8243271" y="1408221"/>
            <a:ext cx="1219200" cy="1086678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623A1E-3413-4AE9-BD37-C6BEBBE401E5}"/>
              </a:ext>
            </a:extLst>
          </p:cNvPr>
          <p:cNvCxnSpPr>
            <a:endCxn id="24" idx="1"/>
          </p:cNvCxnSpPr>
          <p:nvPr/>
        </p:nvCxnSpPr>
        <p:spPr>
          <a:xfrm>
            <a:off x="7381881" y="1087519"/>
            <a:ext cx="1039939" cy="47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D42BE1F-8132-44C0-B30B-AA245D367A60}"/>
              </a:ext>
            </a:extLst>
          </p:cNvPr>
          <p:cNvCxnSpPr>
            <a:cxnSpLocks/>
          </p:cNvCxnSpPr>
          <p:nvPr/>
        </p:nvCxnSpPr>
        <p:spPr>
          <a:xfrm flipV="1">
            <a:off x="7169845" y="2005036"/>
            <a:ext cx="1073426" cy="68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BFEFC9F-7C3F-4BD5-8FAC-C6DCBD1AF1F0}"/>
              </a:ext>
            </a:extLst>
          </p:cNvPr>
          <p:cNvCxnSpPr>
            <a:cxnSpLocks/>
          </p:cNvCxnSpPr>
          <p:nvPr/>
        </p:nvCxnSpPr>
        <p:spPr>
          <a:xfrm flipV="1">
            <a:off x="7706558" y="2423685"/>
            <a:ext cx="876764" cy="551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7F16419-D75B-4204-8D68-E2D72DB90ED0}"/>
              </a:ext>
            </a:extLst>
          </p:cNvPr>
          <p:cNvCxnSpPr>
            <a:cxnSpLocks/>
          </p:cNvCxnSpPr>
          <p:nvPr/>
        </p:nvCxnSpPr>
        <p:spPr>
          <a:xfrm flipV="1">
            <a:off x="9462471" y="1532017"/>
            <a:ext cx="1073426" cy="372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8DE4191-8400-489B-A45C-DBB90FD898B2}"/>
              </a:ext>
            </a:extLst>
          </p:cNvPr>
          <p:cNvCxnSpPr>
            <a:cxnSpLocks/>
          </p:cNvCxnSpPr>
          <p:nvPr/>
        </p:nvCxnSpPr>
        <p:spPr>
          <a:xfrm>
            <a:off x="9462471" y="2155785"/>
            <a:ext cx="1073426" cy="590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DEE2193-0263-408D-9C5D-4A204E182591}"/>
              </a:ext>
            </a:extLst>
          </p:cNvPr>
          <p:cNvSpPr txBox="1"/>
          <p:nvPr/>
        </p:nvSpPr>
        <p:spPr>
          <a:xfrm>
            <a:off x="7832034" y="9752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D23BEB-DE63-40E3-93F9-F01D12F870CC}"/>
              </a:ext>
            </a:extLst>
          </p:cNvPr>
          <p:cNvSpPr txBox="1"/>
          <p:nvPr/>
        </p:nvSpPr>
        <p:spPr>
          <a:xfrm>
            <a:off x="7550105" y="164252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2E5D4D-2EE9-4A56-92AC-C435B4B82739}"/>
              </a:ext>
            </a:extLst>
          </p:cNvPr>
          <p:cNvSpPr txBox="1"/>
          <p:nvPr/>
        </p:nvSpPr>
        <p:spPr>
          <a:xfrm>
            <a:off x="7630259" y="252583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41E600-3E42-4D3D-82F6-5972FAD5274B}"/>
              </a:ext>
            </a:extLst>
          </p:cNvPr>
          <p:cNvSpPr txBox="1"/>
          <p:nvPr/>
        </p:nvSpPr>
        <p:spPr>
          <a:xfrm>
            <a:off x="9800045" y="130177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FED944-E42A-481A-BBB6-35D067CB9CE6}"/>
              </a:ext>
            </a:extLst>
          </p:cNvPr>
          <p:cNvSpPr txBox="1"/>
          <p:nvPr/>
        </p:nvSpPr>
        <p:spPr>
          <a:xfrm>
            <a:off x="9789927" y="251454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-k</a:t>
            </a:r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2C81E971-5D36-4BF2-9077-A790529EC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522" y="3580485"/>
            <a:ext cx="1956124" cy="183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91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737E4-3283-4A9D-AAF2-61173728B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Lags on Edge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5A91F-A791-4C1E-9EDC-7305D797A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80616" y="2690191"/>
                <a:ext cx="7793471" cy="636106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𝑛𝑒𝑤𝑤𝑡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𝑜𝑙𝑑𝑤𝑡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h𝑒𝑎𝑑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𝑙𝑎𝑔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𝑡𝑎𝑖𝑙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55A91F-A791-4C1E-9EDC-7305D797A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80616" y="2690191"/>
                <a:ext cx="7793471" cy="63610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9988F-2EBE-4253-B9A6-F5191CE7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B405A8-8E8F-4A66-B96B-B6AC588F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69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6308C7-64D6-4D7D-B302-192FF23A84BF}"/>
              </a:ext>
            </a:extLst>
          </p:cNvPr>
          <p:cNvSpPr/>
          <p:nvPr/>
        </p:nvSpPr>
        <p:spPr>
          <a:xfrm>
            <a:off x="3252217" y="1097281"/>
            <a:ext cx="1067993" cy="8229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tail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63380-7152-47AA-9CE4-83C2694ADAB6}"/>
              </a:ext>
            </a:extLst>
          </p:cNvPr>
          <p:cNvSpPr/>
          <p:nvPr/>
        </p:nvSpPr>
        <p:spPr>
          <a:xfrm>
            <a:off x="6817053" y="1097281"/>
            <a:ext cx="1067993" cy="8229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CF5041-71B3-483E-989C-25DE03B0CC08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4320210" y="1508761"/>
            <a:ext cx="24968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4F67A-1F09-4E06-91E8-AFB48416E1B8}"/>
                  </a:ext>
                </a:extLst>
              </p:cNvPr>
              <p:cNvSpPr txBox="1"/>
              <p:nvPr/>
            </p:nvSpPr>
            <p:spPr>
              <a:xfrm>
                <a:off x="2187462" y="4014656"/>
                <a:ext cx="78170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Assume we can find a </a:t>
                </a:r>
                <a:r>
                  <a:rPr lang="en-US" sz="2000" dirty="0">
                    <a:solidFill>
                      <a:srgbClr val="01708C"/>
                    </a:solidFill>
                  </a:rPr>
                  <a:t>lag</a:t>
                </a:r>
                <a:r>
                  <a:rPr lang="en-US" sz="2000" dirty="0"/>
                  <a:t> function such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𝑛𝑒𝑤𝑤𝑡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≥0, </m:t>
                    </m:r>
                  </m:oMath>
                </a14:m>
                <a:r>
                  <a:rPr lang="en-US" sz="2000" dirty="0"/>
                  <a:t>the </a:t>
                </a:r>
              </a:p>
              <a:p>
                <a:r>
                  <a:rPr lang="en-US" sz="2000" dirty="0"/>
                  <a:t>resulting network is </a:t>
                </a:r>
                <a:r>
                  <a:rPr lang="en-US" sz="2000" dirty="0">
                    <a:solidFill>
                      <a:srgbClr val="9F2241"/>
                    </a:solidFill>
                  </a:rPr>
                  <a:t>semi-systolic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74F67A-1F09-4E06-91E8-AFB48416E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462" y="4014656"/>
                <a:ext cx="7817076" cy="707886"/>
              </a:xfrm>
              <a:prstGeom prst="rect">
                <a:avLst/>
              </a:prstGeom>
              <a:blipFill>
                <a:blip r:embed="rId4"/>
                <a:stretch>
                  <a:fillRect l="-858" t="-4310" b="-155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2EFA22A-E0AC-4F52-907A-04293BBF5045}"/>
              </a:ext>
            </a:extLst>
          </p:cNvPr>
          <p:cNvSpPr/>
          <p:nvPr/>
        </p:nvSpPr>
        <p:spPr>
          <a:xfrm>
            <a:off x="1987826" y="3746521"/>
            <a:ext cx="8321820" cy="1106557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D3FB28-BD2C-40BA-8AAA-38364D618F73}"/>
              </a:ext>
            </a:extLst>
          </p:cNvPr>
          <p:cNvSpPr/>
          <p:nvPr/>
        </p:nvSpPr>
        <p:spPr>
          <a:xfrm>
            <a:off x="4807226" y="3541112"/>
            <a:ext cx="2577548" cy="42219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Theorem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5B7C7947-37BD-4957-A2D6-3FF597B1B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976" y="5222985"/>
            <a:ext cx="913947" cy="8469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78494F-ED1C-4BB6-9B4E-5BC9485981D8}"/>
              </a:ext>
            </a:extLst>
          </p:cNvPr>
          <p:cNvSpPr txBox="1"/>
          <p:nvPr/>
        </p:nvSpPr>
        <p:spPr>
          <a:xfrm>
            <a:off x="2591512" y="5449130"/>
            <a:ext cx="7616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Easy to prove that there are no zero-weight cycles in the resulting</a:t>
            </a:r>
          </a:p>
          <a:p>
            <a:r>
              <a:rPr lang="en-US" sz="2000" dirty="0"/>
              <a:t>network because the original network did not have one.</a:t>
            </a:r>
          </a:p>
        </p:txBody>
      </p:sp>
    </p:spTree>
    <p:extLst>
      <p:ext uri="{BB962C8B-B14F-4D97-AF65-F5344CB8AC3E}">
        <p14:creationId xmlns:p14="http://schemas.microsoft.com/office/powerpoint/2010/main" val="346617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C5DF-0434-4717-8B1D-8AEE8BEF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472" y="224580"/>
            <a:ext cx="6858000" cy="822960"/>
          </a:xfrm>
        </p:spPr>
        <p:txBody>
          <a:bodyPr/>
          <a:lstStyle/>
          <a:p>
            <a:r>
              <a:rPr lang="en-US" dirty="0"/>
              <a:t>Properties of a Universal Approximator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5EE25-F9CE-41A4-9179-C45485B11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3968318"/>
            <a:ext cx="8254724" cy="21012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parameters should completely </a:t>
            </a:r>
            <a:r>
              <a:rPr lang="en-US" sz="2400" dirty="0">
                <a:solidFill>
                  <a:srgbClr val="E21A23"/>
                </a:solidFill>
              </a:rPr>
              <a:t>control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01708C"/>
                </a:solidFill>
              </a:rPr>
              <a:t>behavior</a:t>
            </a:r>
            <a:r>
              <a:rPr lang="en-US" sz="2400" dirty="0"/>
              <a:t> of the function.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Should be able to approximate any </a:t>
            </a:r>
            <a:r>
              <a:rPr lang="en-US" sz="2400" dirty="0">
                <a:solidFill>
                  <a:srgbClr val="00B050"/>
                </a:solidFill>
              </a:rPr>
              <a:t>continuous</a:t>
            </a:r>
            <a:r>
              <a:rPr lang="en-US" sz="2400" dirty="0"/>
              <a:t> function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capture both </a:t>
            </a:r>
            <a:r>
              <a:rPr lang="en-US" sz="2400" dirty="0">
                <a:solidFill>
                  <a:srgbClr val="00B050"/>
                </a:solidFill>
              </a:rPr>
              <a:t>linear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1708C"/>
                </a:solidFill>
              </a:rPr>
              <a:t>nonlinear</a:t>
            </a:r>
            <a:r>
              <a:rPr lang="en-US" sz="2400" dirty="0"/>
              <a:t> behavior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23DB9-E2C1-40D9-BFF2-6D0A455F6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631D1A-00B5-48F9-810E-5F9C24D0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7ED7D3-44FD-4750-92BB-A0BABD18F705}"/>
              </a:ext>
            </a:extLst>
          </p:cNvPr>
          <p:cNvSpPr/>
          <p:nvPr/>
        </p:nvSpPr>
        <p:spPr>
          <a:xfrm>
            <a:off x="4863652" y="2186964"/>
            <a:ext cx="2239618" cy="12722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Function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CBA6CA-77DD-4044-9AD9-C6F131D868B7}"/>
              </a:ext>
            </a:extLst>
          </p:cNvPr>
          <p:cNvSpPr/>
          <p:nvPr/>
        </p:nvSpPr>
        <p:spPr>
          <a:xfrm>
            <a:off x="3829984" y="2636212"/>
            <a:ext cx="1033669" cy="385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4AF5EB-0CC2-4685-92F1-AA370C90C254}"/>
              </a:ext>
            </a:extLst>
          </p:cNvPr>
          <p:cNvSpPr txBox="1"/>
          <p:nvPr/>
        </p:nvSpPr>
        <p:spPr>
          <a:xfrm>
            <a:off x="3829984" y="2322189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3CF684E-3068-439D-8015-9CE7C0972C72}"/>
              </a:ext>
            </a:extLst>
          </p:cNvPr>
          <p:cNvSpPr/>
          <p:nvPr/>
        </p:nvSpPr>
        <p:spPr>
          <a:xfrm>
            <a:off x="7103271" y="2662716"/>
            <a:ext cx="1033669" cy="385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40015-1F5A-4CF1-8A1A-9FD4069011EF}"/>
              </a:ext>
            </a:extLst>
          </p:cNvPr>
          <p:cNvSpPr txBox="1"/>
          <p:nvPr/>
        </p:nvSpPr>
        <p:spPr>
          <a:xfrm>
            <a:off x="7190542" y="2322189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52F442AA-BCBD-431B-AF88-667A5F1EDD86}"/>
              </a:ext>
            </a:extLst>
          </p:cNvPr>
          <p:cNvSpPr/>
          <p:nvPr/>
        </p:nvSpPr>
        <p:spPr>
          <a:xfrm>
            <a:off x="5663866" y="1671221"/>
            <a:ext cx="621437" cy="48827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C46AC7-4F9A-42F3-9AA4-199A43554E16}"/>
              </a:ext>
            </a:extLst>
          </p:cNvPr>
          <p:cNvSpPr txBox="1"/>
          <p:nvPr/>
        </p:nvSpPr>
        <p:spPr>
          <a:xfrm>
            <a:off x="5095237" y="1265317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8330690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81085-297F-4668-A9EE-F7D45284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Systolic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011EF-4EC7-4798-AD35-386967CA7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186060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 semi-systolic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network</a:t>
            </a:r>
            <a:r>
              <a:rPr lang="en-US" dirty="0"/>
              <a:t> </a:t>
            </a:r>
            <a:r>
              <a:rPr lang="en-US" i="1" dirty="0"/>
              <a:t>G.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Now, compute </a:t>
            </a:r>
            <a:r>
              <a:rPr lang="en-US" i="1" dirty="0"/>
              <a:t>G – 1.</a:t>
            </a:r>
          </a:p>
          <a:p>
            <a:pPr marL="573088" lvl="1" indent="-342900" algn="just"/>
            <a:r>
              <a:rPr lang="en-US" dirty="0"/>
              <a:t>Just subtract 1 from each edge </a:t>
            </a:r>
            <a:r>
              <a:rPr lang="en-US" dirty="0">
                <a:solidFill>
                  <a:srgbClr val="0070C0"/>
                </a:solidFill>
              </a:rPr>
              <a:t>weight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Assume it does not have a </a:t>
            </a:r>
            <a:r>
              <a:rPr lang="en-US" dirty="0">
                <a:solidFill>
                  <a:srgbClr val="00B050"/>
                </a:solidFill>
              </a:rPr>
              <a:t>negative weight cycle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03E083-FC76-4D94-85F2-B2D9A4B4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F3F2E-7ECF-406D-BFB3-BDDDF81E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70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7285EF-5D28-4DF1-A772-01C1D5CCE9A5}"/>
              </a:ext>
            </a:extLst>
          </p:cNvPr>
          <p:cNvSpPr/>
          <p:nvPr/>
        </p:nvSpPr>
        <p:spPr>
          <a:xfrm>
            <a:off x="3286539" y="3591339"/>
            <a:ext cx="5658678" cy="107342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lag(v) </a:t>
            </a:r>
            <a:r>
              <a:rPr lang="en-US" sz="2000" dirty="0"/>
              <a:t>= weight of the shortest path from </a:t>
            </a:r>
            <a:r>
              <a:rPr lang="en-US" sz="2000" i="1" dirty="0"/>
              <a:t>v </a:t>
            </a:r>
            <a:r>
              <a:rPr lang="en-US" sz="2000" dirty="0"/>
              <a:t>to the host in (</a:t>
            </a:r>
            <a:r>
              <a:rPr lang="en-US" sz="2000" i="1" dirty="0"/>
              <a:t>G</a:t>
            </a:r>
            <a:r>
              <a:rPr lang="en-US" sz="2000" dirty="0"/>
              <a:t> – 1)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38437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75FF7-D25E-43D3-80FA-6FBA042BB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Systolic Conversion – II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97CB-9A17-43CE-9BF9-6D56ED763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0770" y="2010490"/>
            <a:ext cx="7470417" cy="999240"/>
          </a:xfrm>
        </p:spPr>
        <p:txBody>
          <a:bodyPr/>
          <a:lstStyle/>
          <a:p>
            <a:r>
              <a:rPr lang="en-US" dirty="0"/>
              <a:t>Weight of edge </a:t>
            </a:r>
            <a:r>
              <a:rPr lang="en-US" i="1" dirty="0"/>
              <a:t>e (u </a:t>
            </a:r>
            <a:r>
              <a:rPr lang="en-US" i="1" dirty="0">
                <a:sym typeface="Wingdings" panose="05000000000000000000" pitchFamily="2" charset="2"/>
              </a:rPr>
              <a:t> v)</a:t>
            </a:r>
            <a:r>
              <a:rPr lang="en-US" i="1" dirty="0"/>
              <a:t> </a:t>
            </a:r>
            <a:r>
              <a:rPr lang="en-US" dirty="0"/>
              <a:t>in  </a:t>
            </a:r>
            <a:r>
              <a:rPr lang="en-US" i="1" dirty="0"/>
              <a:t>G </a:t>
            </a:r>
            <a:r>
              <a:rPr lang="en-US" dirty="0"/>
              <a:t>– 1 is </a:t>
            </a:r>
            <a:r>
              <a:rPr lang="en-US" i="1" dirty="0" err="1"/>
              <a:t>oldwt</a:t>
            </a:r>
            <a:r>
              <a:rPr lang="en-US" i="1" dirty="0"/>
              <a:t>(e) – 1. </a:t>
            </a:r>
            <a:r>
              <a:rPr lang="en-US" dirty="0"/>
              <a:t>Now, we have superimposed a </a:t>
            </a:r>
            <a:r>
              <a:rPr lang="en-US" i="1" dirty="0"/>
              <a:t>lag </a:t>
            </a:r>
            <a:r>
              <a:rPr lang="en-US" dirty="0"/>
              <a:t>function on it. Since the </a:t>
            </a:r>
            <a:r>
              <a:rPr lang="en-US" i="1" dirty="0"/>
              <a:t>lag </a:t>
            </a:r>
            <a:r>
              <a:rPr lang="en-US" dirty="0"/>
              <a:t>function corresponds to shortest paths, we have.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1EB9B-3724-441D-83E2-25E714C4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55D5B-990C-4B73-8E1A-9E07348F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71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0DAB06-C66F-43FD-8B95-75FE373D0DA0}"/>
              </a:ext>
            </a:extLst>
          </p:cNvPr>
          <p:cNvSpPr/>
          <p:nvPr/>
        </p:nvSpPr>
        <p:spPr>
          <a:xfrm>
            <a:off x="3595604" y="871928"/>
            <a:ext cx="1067993" cy="8229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u</a:t>
            </a:r>
            <a:endParaRPr lang="en-US" i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F23AE29-35E1-4D60-BE33-B5B801C4FB5F}"/>
              </a:ext>
            </a:extLst>
          </p:cNvPr>
          <p:cNvSpPr/>
          <p:nvPr/>
        </p:nvSpPr>
        <p:spPr>
          <a:xfrm>
            <a:off x="7147188" y="871928"/>
            <a:ext cx="1067993" cy="822960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v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77EFF46-4C2E-41DB-8220-334FC9DB8FB4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4663597" y="1283408"/>
            <a:ext cx="248359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D62D0-A0DD-46C5-9E33-76AA2114EFF7}"/>
                  </a:ext>
                </a:extLst>
              </p:cNvPr>
              <p:cNvSpPr txBox="1"/>
              <p:nvPr/>
            </p:nvSpPr>
            <p:spPr>
              <a:xfrm>
                <a:off x="3997245" y="3198550"/>
                <a:ext cx="4387483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≤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𝑜𝑙𝑑𝑤𝑡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𝑜𝑙𝑑𝑤𝑡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i="1" dirty="0">
                  <a:ea typeface="Cambria Math" panose="020405030504060302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3D62D0-A0DD-46C5-9E33-76AA2114E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7245" y="3198550"/>
                <a:ext cx="4387483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9361654-88A9-48C7-A90D-CB8C11FDD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2196386"/>
            <a:ext cx="351006" cy="351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1A4CC1-70D0-4619-AA82-A1C878BC4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16" y="4231808"/>
            <a:ext cx="351006" cy="35100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F38F8-7D2D-45DE-A345-7AE2E1959931}"/>
              </a:ext>
            </a:extLst>
          </p:cNvPr>
          <p:cNvSpPr txBox="1">
            <a:spLocks/>
          </p:cNvSpPr>
          <p:nvPr/>
        </p:nvSpPr>
        <p:spPr>
          <a:xfrm>
            <a:off x="2430769" y="4208226"/>
            <a:ext cx="7470417" cy="636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 us define the new weight of the edge as: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E1B5823-3112-48DD-A73B-14B2AD5BAB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89795" y="4713133"/>
                <a:ext cx="7793471" cy="636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ClrTx/>
                  <a:buFont typeface="Arial" panose="020B0604020202020204" pitchFamily="34" charset="0"/>
                  <a:buChar char="•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2860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455613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685800" indent="0" algn="l" defTabSz="914400" rtl="0" eaLnBrk="1" latinLnBrk="0" hangingPunct="1">
                  <a:lnSpc>
                    <a:spcPct val="100000"/>
                  </a:lnSpc>
                  <a:spcBef>
                    <a:spcPts val="8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𝑛𝑒𝑤𝑤𝑡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𝑜𝑙𝑑𝑤𝑡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𝑙𝑎𝑔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𝑙𝑎𝑔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FE1B5823-3112-48DD-A73B-14B2AD5BA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795" y="4713133"/>
                <a:ext cx="7793471" cy="636106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A9FE6128-6BE2-436A-8400-BF36FB909C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799" y="5538060"/>
            <a:ext cx="632173" cy="6321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C59142-9660-4C64-B456-067F8163F8EE}"/>
              </a:ext>
            </a:extLst>
          </p:cNvPr>
          <p:cNvSpPr/>
          <p:nvPr/>
        </p:nvSpPr>
        <p:spPr>
          <a:xfrm>
            <a:off x="3074505" y="5611958"/>
            <a:ext cx="6467061" cy="59611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new network is systolic.</a:t>
            </a:r>
          </a:p>
        </p:txBody>
      </p:sp>
    </p:spTree>
    <p:extLst>
      <p:ext uri="{BB962C8B-B14F-4D97-AF65-F5344CB8AC3E}">
        <p14:creationId xmlns:p14="http://schemas.microsoft.com/office/powerpoint/2010/main" val="3144005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0826C-749C-451A-B132-F5EDC777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568184" cy="822960"/>
          </a:xfrm>
        </p:spPr>
        <p:txBody>
          <a:bodyPr/>
          <a:lstStyle/>
          <a:p>
            <a:r>
              <a:rPr lang="en-US" dirty="0"/>
              <a:t>What if there is a negative weight cycle in </a:t>
            </a:r>
            <a:r>
              <a:rPr lang="en-US" i="1" dirty="0"/>
              <a:t>G </a:t>
            </a:r>
            <a:r>
              <a:rPr lang="en-US" dirty="0"/>
              <a:t>- 1?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746C-1378-4895-9A02-644F82A13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1"/>
            <a:ext cx="6858000" cy="26292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this case, we need to </a:t>
            </a:r>
            <a:r>
              <a:rPr lang="en-US" dirty="0">
                <a:solidFill>
                  <a:srgbClr val="FF0000"/>
                </a:solidFill>
              </a:rPr>
              <a:t>slow</a:t>
            </a:r>
            <a:r>
              <a:rPr lang="en-US" dirty="0"/>
              <a:t> down the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first </a:t>
            </a:r>
            <a:r>
              <a:rPr lang="en-US" dirty="0">
                <a:solidFill>
                  <a:srgbClr val="00B050"/>
                </a:solidFill>
              </a:rPr>
              <a:t>create</a:t>
            </a:r>
            <a:r>
              <a:rPr lang="en-US" dirty="0"/>
              <a:t> the network </a:t>
            </a:r>
            <a:r>
              <a:rPr lang="en-US" i="1" dirty="0" err="1"/>
              <a:t>kG</a:t>
            </a:r>
            <a:endParaRPr lang="en-US" dirty="0"/>
          </a:p>
          <a:p>
            <a:pPr marL="573088" lvl="1" indent="-342900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Multiply</a:t>
            </a:r>
            <a:r>
              <a:rPr lang="en-US" dirty="0"/>
              <a:t> each edge weight by </a:t>
            </a:r>
            <a:r>
              <a:rPr lang="en-US" i="1" dirty="0"/>
              <a:t>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Choose the </a:t>
            </a:r>
            <a:r>
              <a:rPr lang="en-US" dirty="0">
                <a:solidFill>
                  <a:srgbClr val="0070C0"/>
                </a:solidFill>
              </a:rPr>
              <a:t>smallest</a:t>
            </a:r>
            <a:r>
              <a:rPr lang="en-US" dirty="0"/>
              <a:t> </a:t>
            </a:r>
            <a:r>
              <a:rPr lang="en-US" i="1" dirty="0"/>
              <a:t>k </a:t>
            </a:r>
            <a:r>
              <a:rPr lang="en-US" dirty="0"/>
              <a:t>such that </a:t>
            </a:r>
          </a:p>
          <a:p>
            <a:pPr marL="573088" lvl="1" indent="-342900"/>
            <a:r>
              <a:rPr lang="en-US" i="1" dirty="0" err="1"/>
              <a:t>kG</a:t>
            </a:r>
            <a:r>
              <a:rPr lang="en-US" i="1" dirty="0"/>
              <a:t> – 1</a:t>
            </a:r>
            <a:r>
              <a:rPr lang="en-US" dirty="0"/>
              <a:t> does not have a </a:t>
            </a:r>
            <a:r>
              <a:rPr lang="en-US" dirty="0">
                <a:solidFill>
                  <a:srgbClr val="00B050"/>
                </a:solidFill>
              </a:rPr>
              <a:t>negative weight cycle</a:t>
            </a:r>
            <a:r>
              <a:rPr lang="en-US" dirty="0"/>
              <a:t>.</a:t>
            </a:r>
          </a:p>
          <a:p>
            <a:pPr marL="573088" lvl="1" indent="-342900"/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F2671-FF2F-454A-8E10-DF540EF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C75B6-DC6E-4BC0-877B-5C2D4F3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72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48160-62E1-4711-9424-5B453B84B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28" y="3909392"/>
            <a:ext cx="656699" cy="6566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CF0B15-8622-40BE-A873-D822EE36CBBF}"/>
              </a:ext>
            </a:extLst>
          </p:cNvPr>
          <p:cNvSpPr txBox="1"/>
          <p:nvPr/>
        </p:nvSpPr>
        <p:spPr>
          <a:xfrm>
            <a:off x="3074504" y="4037685"/>
            <a:ext cx="3716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is the implication of this?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73E9AB-3DE0-47A5-B7C1-7EADBA5BD65C}"/>
              </a:ext>
            </a:extLst>
          </p:cNvPr>
          <p:cNvSpPr txBox="1"/>
          <p:nvPr/>
        </p:nvSpPr>
        <p:spPr>
          <a:xfrm>
            <a:off x="1963081" y="4746455"/>
            <a:ext cx="1531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Answer: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9F0EF-5B1F-48A0-A5DF-AC2997D7DDDC}"/>
              </a:ext>
            </a:extLst>
          </p:cNvPr>
          <p:cNvSpPr txBox="1"/>
          <p:nvPr/>
        </p:nvSpPr>
        <p:spPr>
          <a:xfrm>
            <a:off x="3403556" y="4792620"/>
            <a:ext cx="668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rate of production of outputs reduces by a factor of </a:t>
            </a:r>
            <a:r>
              <a:rPr lang="en-US" sz="2000" i="1" dirty="0"/>
              <a:t>k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232910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AF3-DED0-4812-AD5F-84E83A3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7C5E-A257-4CB3-8B6D-F2DD7A14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51" y="4028241"/>
            <a:ext cx="6858000" cy="1901012"/>
          </a:xfrm>
        </p:spPr>
        <p:txBody>
          <a:bodyPr/>
          <a:lstStyle/>
          <a:p>
            <a:r>
              <a:rPr lang="en-US" sz="3600" dirty="0"/>
              <a:t>Graph </a:t>
            </a:r>
            <a:r>
              <a:rPr lang="en-US" sz="3600" i="1" dirty="0"/>
              <a:t>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BAAC-9A8F-4361-B088-62CFEC6A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9E99-D060-4FD0-9934-DCCDC39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4917-2D69-4182-AA20-50A334F0E1AD}"/>
              </a:ext>
            </a:extLst>
          </p:cNvPr>
          <p:cNvGrpSpPr/>
          <p:nvPr/>
        </p:nvGrpSpPr>
        <p:grpSpPr>
          <a:xfrm>
            <a:off x="1709813" y="1097282"/>
            <a:ext cx="8772374" cy="2572413"/>
            <a:chOff x="13273" y="2592517"/>
            <a:chExt cx="8772374" cy="25724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9F0A6-82E7-49E2-96DB-7B71C69D82C4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54A77-A456-4122-A5F2-5CCE3C155682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13B727-2108-4EE2-971E-7D0B31B298ED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EBF74-2089-4686-A6AC-7CC0B69F3F81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DC9A5-EDD2-4429-9792-5395A2ACF24B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FBCE4-BC96-4D67-9CE4-2E51F98575A8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034B33-C675-49C7-A4FC-4BCD06C93131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EC59FF-8FC5-422A-863E-232EC3CA4EC7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3F8AB4-BB3D-471B-90C0-B747690ABE5B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4D5927-B9F6-4EB6-ACB4-5BD9DD266152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1A24FE-85F4-40F9-BDFA-85B40922BC53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11E5-FE86-4ABF-8E4B-468A3AB983F8}"/>
                </a:ext>
              </a:extLst>
            </p:cNvPr>
            <p:cNvSpPr txBox="1"/>
            <p:nvPr/>
          </p:nvSpPr>
          <p:spPr>
            <a:xfrm>
              <a:off x="2586065" y="36514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F418E-EE3D-4E5A-87CA-5C4A2592F57C}"/>
                </a:ext>
              </a:extLst>
            </p:cNvPr>
            <p:cNvSpPr txBox="1"/>
            <p:nvPr/>
          </p:nvSpPr>
          <p:spPr>
            <a:xfrm>
              <a:off x="3865789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31E53-8834-45CB-ABC6-22F2C1715AD7}"/>
                </a:ext>
              </a:extLst>
            </p:cNvPr>
            <p:cNvSpPr txBox="1"/>
            <p:nvPr/>
          </p:nvSpPr>
          <p:spPr>
            <a:xfrm>
              <a:off x="5152537" y="36584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4FDAD8-7002-4FBB-86E8-B55A15F0AEE3}"/>
                </a:ext>
              </a:extLst>
            </p:cNvPr>
            <p:cNvSpPr txBox="1"/>
            <p:nvPr/>
          </p:nvSpPr>
          <p:spPr>
            <a:xfrm>
              <a:off x="6454830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9337E8-697A-42FD-B74A-6F15CCEA11AB}"/>
                </a:ext>
              </a:extLst>
            </p:cNvPr>
            <p:cNvSpPr txBox="1"/>
            <p:nvPr/>
          </p:nvSpPr>
          <p:spPr>
            <a:xfrm>
              <a:off x="7722089" y="36671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051943-D9EB-47EB-A032-EB094578A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28842-D98A-4886-A1A8-4F3B28C1A9C5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22EB8538-BF07-4792-807B-45745D546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2A8DB-32AE-4275-B34B-D58BA21F9973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C84FF6D-D65C-4DC8-A9CA-1E39ADF8F3E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8AD610-384A-472F-8A95-C6DECAD44FCB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9AC79A0-01DF-4D5E-983A-574FA23EB5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F1B2CA-7188-49BA-BF17-5CAFE4B5A684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BCDFDA82-ADBC-4025-906C-0EAD98495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E3EBBB-BE31-4904-894C-0F2B28A90BB6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CB445A4-8D5A-4868-A63B-2DF94BE057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C1EF2-DB5E-4623-B10B-5BE17E024733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A9E8390-E256-404F-9CD5-6023FC66AAB3}"/>
                </a:ext>
              </a:extLst>
            </p:cNvPr>
            <p:cNvCxnSpPr>
              <a:stCxn id="7" idx="4"/>
              <a:endCxn id="8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C7F236D-69BA-416C-9B9D-D27E3918C4D4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9648FB-0BAC-489E-B501-CA91124936FD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9D1EE29-2A62-4C39-B4A5-C0465914ED6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058B1-1F76-46FE-B63E-2D1EF0123D28}"/>
                </a:ext>
              </a:extLst>
            </p:cNvPr>
            <p:cNvSpPr txBox="1"/>
            <p:nvPr/>
          </p:nvSpPr>
          <p:spPr>
            <a:xfrm>
              <a:off x="3812260" y="47155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7ADF4C-97F5-4DE6-9FD1-70A3467F2297}"/>
                </a:ext>
              </a:extLst>
            </p:cNvPr>
            <p:cNvSpPr txBox="1"/>
            <p:nvPr/>
          </p:nvSpPr>
          <p:spPr>
            <a:xfrm>
              <a:off x="5163364" y="47726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40FCD146-C197-4F66-A129-88C11370F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936794-6CC3-4D58-A75E-8C4B788A5E30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B067ADC-F8D4-4B1B-9AC5-A35565FF7652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0DB736-36A9-4D3D-878F-502B8C0F77E7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067941C-C99A-4EE8-A284-0A5DFC657CD7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1588FB-7C20-4A05-A768-87D177638BC6}"/>
                </a:ext>
              </a:extLst>
            </p:cNvPr>
            <p:cNvSpPr txBox="1"/>
            <p:nvPr/>
          </p:nvSpPr>
          <p:spPr>
            <a:xfrm>
              <a:off x="1308695" y="36691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0F30D5-D5F0-4636-A416-2628524D6E6E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9125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AF3-DED0-4812-AD5F-84E83A3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7C5E-A257-4CB3-8B6D-F2DD7A14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51" y="4028241"/>
            <a:ext cx="6858000" cy="1901012"/>
          </a:xfrm>
        </p:spPr>
        <p:txBody>
          <a:bodyPr/>
          <a:lstStyle/>
          <a:p>
            <a:r>
              <a:rPr lang="en-US" sz="3600" dirty="0"/>
              <a:t>Graph </a:t>
            </a:r>
            <a:r>
              <a:rPr lang="en-US" sz="3600" i="1" dirty="0"/>
              <a:t>G-1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BAAC-9A8F-4361-B088-62CFEC6A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9E99-D060-4FD0-9934-DCCDC39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4917-2D69-4182-AA20-50A334F0E1AD}"/>
              </a:ext>
            </a:extLst>
          </p:cNvPr>
          <p:cNvGrpSpPr/>
          <p:nvPr/>
        </p:nvGrpSpPr>
        <p:grpSpPr>
          <a:xfrm>
            <a:off x="1709813" y="1097282"/>
            <a:ext cx="8772374" cy="2572413"/>
            <a:chOff x="13273" y="2592517"/>
            <a:chExt cx="8772374" cy="25724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9F0A6-82E7-49E2-96DB-7B71C69D82C4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54A77-A456-4122-A5F2-5CCE3C155682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13B727-2108-4EE2-971E-7D0B31B298ED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EBF74-2089-4686-A6AC-7CC0B69F3F81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DC9A5-EDD2-4429-9792-5395A2ACF24B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FBCE4-BC96-4D67-9CE4-2E51F98575A8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034B33-C675-49C7-A4FC-4BCD06C93131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EC59FF-8FC5-422A-863E-232EC3CA4EC7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3F8AB4-BB3D-471B-90C0-B747690ABE5B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4D5927-B9F6-4EB6-ACB4-5BD9DD266152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1A24FE-85F4-40F9-BDFA-85B40922BC53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11E5-FE86-4ABF-8E4B-468A3AB983F8}"/>
                </a:ext>
              </a:extLst>
            </p:cNvPr>
            <p:cNvSpPr txBox="1"/>
            <p:nvPr/>
          </p:nvSpPr>
          <p:spPr>
            <a:xfrm>
              <a:off x="2586065" y="365140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F418E-EE3D-4E5A-87CA-5C4A2592F57C}"/>
                </a:ext>
              </a:extLst>
            </p:cNvPr>
            <p:cNvSpPr txBox="1"/>
            <p:nvPr/>
          </p:nvSpPr>
          <p:spPr>
            <a:xfrm>
              <a:off x="3865789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31E53-8834-45CB-ABC6-22F2C1715AD7}"/>
                </a:ext>
              </a:extLst>
            </p:cNvPr>
            <p:cNvSpPr txBox="1"/>
            <p:nvPr/>
          </p:nvSpPr>
          <p:spPr>
            <a:xfrm>
              <a:off x="5152537" y="365844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4FDAD8-7002-4FBB-86E8-B55A15F0AEE3}"/>
                </a:ext>
              </a:extLst>
            </p:cNvPr>
            <p:cNvSpPr txBox="1"/>
            <p:nvPr/>
          </p:nvSpPr>
          <p:spPr>
            <a:xfrm>
              <a:off x="6454830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9337E8-697A-42FD-B74A-6F15CCEA11AB}"/>
                </a:ext>
              </a:extLst>
            </p:cNvPr>
            <p:cNvSpPr txBox="1"/>
            <p:nvPr/>
          </p:nvSpPr>
          <p:spPr>
            <a:xfrm>
              <a:off x="7722089" y="366714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051943-D9EB-47EB-A032-EB094578A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28842-D98A-4886-A1A8-4F3B28C1A9C5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22EB8538-BF07-4792-807B-45745D546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2A8DB-32AE-4275-B34B-D58BA21F9973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C84FF6D-D65C-4DC8-A9CA-1E39ADF8F3E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8AD610-384A-472F-8A95-C6DECAD44FCB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9AC79A0-01DF-4D5E-983A-574FA23EB5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F1B2CA-7188-49BA-BF17-5CAFE4B5A684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BCDFDA82-ADBC-4025-906C-0EAD98495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E3EBBB-BE31-4904-894C-0F2B28A90BB6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CB445A4-8D5A-4868-A63B-2DF94BE057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C1EF2-DB5E-4623-B10B-5BE17E024733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A9E8390-E256-404F-9CD5-6023FC66AAB3}"/>
                </a:ext>
              </a:extLst>
            </p:cNvPr>
            <p:cNvCxnSpPr>
              <a:stCxn id="7" idx="4"/>
              <a:endCxn id="8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C7F236D-69BA-416C-9B9D-D27E3918C4D4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9648FB-0BAC-489E-B501-CA91124936FD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9D1EE29-2A62-4C39-B4A5-C0465914ED6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058B1-1F76-46FE-B63E-2D1EF0123D28}"/>
                </a:ext>
              </a:extLst>
            </p:cNvPr>
            <p:cNvSpPr txBox="1"/>
            <p:nvPr/>
          </p:nvSpPr>
          <p:spPr>
            <a:xfrm>
              <a:off x="3812260" y="47155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7ADF4C-97F5-4DE6-9FD1-70A3467F2297}"/>
                </a:ext>
              </a:extLst>
            </p:cNvPr>
            <p:cNvSpPr txBox="1"/>
            <p:nvPr/>
          </p:nvSpPr>
          <p:spPr>
            <a:xfrm>
              <a:off x="5184332" y="4771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40FCD146-C197-4F66-A129-88C11370F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936794-6CC3-4D58-A75E-8C4B788A5E30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B067ADC-F8D4-4B1B-9AC5-A35565FF7652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0DB736-36A9-4D3D-878F-502B8C0F77E7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067941C-C99A-4EE8-A284-0A5DFC657CD7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1588FB-7C20-4A05-A768-87D177638BC6}"/>
                </a:ext>
              </a:extLst>
            </p:cNvPr>
            <p:cNvSpPr txBox="1"/>
            <p:nvPr/>
          </p:nvSpPr>
          <p:spPr>
            <a:xfrm>
              <a:off x="1308695" y="366912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0F30D5-D5F0-4636-A416-2628524D6E6E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  <p:pic>
        <p:nvPicPr>
          <p:cNvPr id="48" name="Picture 47" descr="Icon&#10;&#10;Description automatically generated">
            <a:extLst>
              <a:ext uri="{FF2B5EF4-FFF2-40B4-BE49-F238E27FC236}">
                <a16:creationId xmlns:a16="http://schemas.microsoft.com/office/drawing/2014/main" id="{2212E496-7B62-407F-8D1F-67E8FA9D2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82" y="5229893"/>
            <a:ext cx="656699" cy="65669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1ABB237-AE3B-401B-84F2-0AF31B0A183D}"/>
              </a:ext>
            </a:extLst>
          </p:cNvPr>
          <p:cNvSpPr txBox="1"/>
          <p:nvPr/>
        </p:nvSpPr>
        <p:spPr>
          <a:xfrm>
            <a:off x="3166293" y="5229893"/>
            <a:ext cx="6309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There are negative-weight cycles.</a:t>
            </a:r>
          </a:p>
        </p:txBody>
      </p:sp>
    </p:spTree>
    <p:extLst>
      <p:ext uri="{BB962C8B-B14F-4D97-AF65-F5344CB8AC3E}">
        <p14:creationId xmlns:p14="http://schemas.microsoft.com/office/powerpoint/2010/main" val="28489200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AF3-DED0-4812-AD5F-84E83A3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1D Convolution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7C5E-A257-4CB3-8B6D-F2DD7A14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51" y="4028241"/>
            <a:ext cx="6858000" cy="1901012"/>
          </a:xfrm>
        </p:spPr>
        <p:txBody>
          <a:bodyPr/>
          <a:lstStyle/>
          <a:p>
            <a:r>
              <a:rPr lang="en-US" sz="3600" dirty="0"/>
              <a:t>Graph 2</a:t>
            </a:r>
            <a:r>
              <a:rPr lang="en-US" sz="3600" i="1" dirty="0"/>
              <a:t>G-1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BAAC-9A8F-4361-B088-62CFEC6A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9E99-D060-4FD0-9934-DCCDC39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75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4917-2D69-4182-AA20-50A334F0E1AD}"/>
              </a:ext>
            </a:extLst>
          </p:cNvPr>
          <p:cNvGrpSpPr/>
          <p:nvPr/>
        </p:nvGrpSpPr>
        <p:grpSpPr>
          <a:xfrm>
            <a:off x="1709813" y="1097282"/>
            <a:ext cx="8772374" cy="2572413"/>
            <a:chOff x="13273" y="2592517"/>
            <a:chExt cx="8772374" cy="25724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9F0A6-82E7-49E2-96DB-7B71C69D82C4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54A77-A456-4122-A5F2-5CCE3C155682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13B727-2108-4EE2-971E-7D0B31B298ED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EBF74-2089-4686-A6AC-7CC0B69F3F81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DC9A5-EDD2-4429-9792-5395A2ACF24B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FBCE4-BC96-4D67-9CE4-2E51F98575A8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034B33-C675-49C7-A4FC-4BCD06C93131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EC59FF-8FC5-422A-863E-232EC3CA4EC7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3F8AB4-BB3D-471B-90C0-B747690ABE5B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4D5927-B9F6-4EB6-ACB4-5BD9DD266152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1A24FE-85F4-40F9-BDFA-85B40922BC53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11E5-FE86-4ABF-8E4B-468A3AB983F8}"/>
                </a:ext>
              </a:extLst>
            </p:cNvPr>
            <p:cNvSpPr txBox="1"/>
            <p:nvPr/>
          </p:nvSpPr>
          <p:spPr>
            <a:xfrm>
              <a:off x="2586065" y="365140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F418E-EE3D-4E5A-87CA-5C4A2592F57C}"/>
                </a:ext>
              </a:extLst>
            </p:cNvPr>
            <p:cNvSpPr txBox="1"/>
            <p:nvPr/>
          </p:nvSpPr>
          <p:spPr>
            <a:xfrm>
              <a:off x="3865789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31E53-8834-45CB-ABC6-22F2C1715AD7}"/>
                </a:ext>
              </a:extLst>
            </p:cNvPr>
            <p:cNvSpPr txBox="1"/>
            <p:nvPr/>
          </p:nvSpPr>
          <p:spPr>
            <a:xfrm>
              <a:off x="5152537" y="365844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4FDAD8-7002-4FBB-86E8-B55A15F0AEE3}"/>
                </a:ext>
              </a:extLst>
            </p:cNvPr>
            <p:cNvSpPr txBox="1"/>
            <p:nvPr/>
          </p:nvSpPr>
          <p:spPr>
            <a:xfrm>
              <a:off x="6454830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9337E8-697A-42FD-B74A-6F15CCEA11AB}"/>
                </a:ext>
              </a:extLst>
            </p:cNvPr>
            <p:cNvSpPr txBox="1"/>
            <p:nvPr/>
          </p:nvSpPr>
          <p:spPr>
            <a:xfrm>
              <a:off x="7722089" y="366714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051943-D9EB-47EB-A032-EB094578A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28842-D98A-4886-A1A8-4F3B28C1A9C5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22EB8538-BF07-4792-807B-45745D546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2A8DB-32AE-4275-B34B-D58BA21F9973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C84FF6D-D65C-4DC8-A9CA-1E39ADF8F3E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8AD610-384A-472F-8A95-C6DECAD44FCB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9AC79A0-01DF-4D5E-983A-574FA23EB5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F1B2CA-7188-49BA-BF17-5CAFE4B5A684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BCDFDA82-ADBC-4025-906C-0EAD98495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E3EBBB-BE31-4904-894C-0F2B28A90BB6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CB445A4-8D5A-4868-A63B-2DF94BE057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C1EF2-DB5E-4623-B10B-5BE17E024733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A9E8390-E256-404F-9CD5-6023FC66AAB3}"/>
                </a:ext>
              </a:extLst>
            </p:cNvPr>
            <p:cNvCxnSpPr>
              <a:stCxn id="7" idx="4"/>
              <a:endCxn id="8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C7F236D-69BA-416C-9B9D-D27E3918C4D4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9648FB-0BAC-489E-B501-CA91124936FD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9D1EE29-2A62-4C39-B4A5-C0465914ED6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058B1-1F76-46FE-B63E-2D1EF0123D28}"/>
                </a:ext>
              </a:extLst>
            </p:cNvPr>
            <p:cNvSpPr txBox="1"/>
            <p:nvPr/>
          </p:nvSpPr>
          <p:spPr>
            <a:xfrm>
              <a:off x="3867943" y="4771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7ADF4C-97F5-4DE6-9FD1-70A3467F2297}"/>
                </a:ext>
              </a:extLst>
            </p:cNvPr>
            <p:cNvSpPr txBox="1"/>
            <p:nvPr/>
          </p:nvSpPr>
          <p:spPr>
            <a:xfrm>
              <a:off x="5184332" y="4771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40FCD146-C197-4F66-A129-88C11370F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936794-6CC3-4D58-A75E-8C4B788A5E30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B067ADC-F8D4-4B1B-9AC5-A35565FF7652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0DB736-36A9-4D3D-878F-502B8C0F77E7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067941C-C99A-4EE8-A284-0A5DFC657CD7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1588FB-7C20-4A05-A768-87D177638BC6}"/>
                </a:ext>
              </a:extLst>
            </p:cNvPr>
            <p:cNvSpPr txBox="1"/>
            <p:nvPr/>
          </p:nvSpPr>
          <p:spPr>
            <a:xfrm>
              <a:off x="1308695" y="366912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0F30D5-D5F0-4636-A416-2628524D6E6E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1ABB237-AE3B-401B-84F2-0AF31B0A183D}"/>
              </a:ext>
            </a:extLst>
          </p:cNvPr>
          <p:cNvSpPr txBox="1"/>
          <p:nvPr/>
        </p:nvSpPr>
        <p:spPr>
          <a:xfrm>
            <a:off x="3166292" y="5229893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negative-weight cycles.</a:t>
            </a:r>
          </a:p>
        </p:txBody>
      </p: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2DAAB85-412B-4550-91E5-7B33F0885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84" y="5196895"/>
            <a:ext cx="650768" cy="6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950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AF3-DED0-4812-AD5F-84E83A3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Nodes annotated with the </a:t>
            </a:r>
            <a:r>
              <a:rPr lang="en-US" i="1" dirty="0"/>
              <a:t>lag </a:t>
            </a:r>
            <a:r>
              <a:rPr lang="en-US" dirty="0"/>
              <a:t>function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7C5E-A257-4CB3-8B6D-F2DD7A147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251" y="4028241"/>
            <a:ext cx="6858000" cy="1901012"/>
          </a:xfrm>
        </p:spPr>
        <p:txBody>
          <a:bodyPr/>
          <a:lstStyle/>
          <a:p>
            <a:r>
              <a:rPr lang="en-US" sz="3600" dirty="0"/>
              <a:t>Graph 2</a:t>
            </a:r>
            <a:r>
              <a:rPr lang="en-US" sz="3600" i="1" dirty="0"/>
              <a:t>G-1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BAAC-9A8F-4361-B088-62CFEC6A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9E99-D060-4FD0-9934-DCCDC39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4917-2D69-4182-AA20-50A334F0E1AD}"/>
              </a:ext>
            </a:extLst>
          </p:cNvPr>
          <p:cNvGrpSpPr/>
          <p:nvPr/>
        </p:nvGrpSpPr>
        <p:grpSpPr>
          <a:xfrm>
            <a:off x="1709813" y="1097282"/>
            <a:ext cx="8772374" cy="2572413"/>
            <a:chOff x="13273" y="2592517"/>
            <a:chExt cx="8772374" cy="25724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9F0A6-82E7-49E2-96DB-7B71C69D82C4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-1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54A77-A456-4122-A5F2-5CCE3C155682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-2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13B727-2108-4EE2-971E-7D0B31B298ED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EBF74-2089-4686-A6AC-7CC0B69F3F81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-4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DC9A5-EDD2-4429-9792-5395A2ACF24B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-5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FBCE4-BC96-4D67-9CE4-2E51F98575A8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-6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034B33-C675-49C7-A4FC-4BCD06C93131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EC59FF-8FC5-422A-863E-232EC3CA4EC7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3F8AB4-BB3D-471B-90C0-B747690ABE5B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4D5927-B9F6-4EB6-ACB4-5BD9DD266152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1A24FE-85F4-40F9-BDFA-85B40922BC53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11E5-FE86-4ABF-8E4B-468A3AB983F8}"/>
                </a:ext>
              </a:extLst>
            </p:cNvPr>
            <p:cNvSpPr txBox="1"/>
            <p:nvPr/>
          </p:nvSpPr>
          <p:spPr>
            <a:xfrm>
              <a:off x="2586065" y="365140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F418E-EE3D-4E5A-87CA-5C4A2592F57C}"/>
                </a:ext>
              </a:extLst>
            </p:cNvPr>
            <p:cNvSpPr txBox="1"/>
            <p:nvPr/>
          </p:nvSpPr>
          <p:spPr>
            <a:xfrm>
              <a:off x="3865789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31E53-8834-45CB-ABC6-22F2C1715AD7}"/>
                </a:ext>
              </a:extLst>
            </p:cNvPr>
            <p:cNvSpPr txBox="1"/>
            <p:nvPr/>
          </p:nvSpPr>
          <p:spPr>
            <a:xfrm>
              <a:off x="5152537" y="3658443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4FDAD8-7002-4FBB-86E8-B55A15F0AEE3}"/>
                </a:ext>
              </a:extLst>
            </p:cNvPr>
            <p:cNvSpPr txBox="1"/>
            <p:nvPr/>
          </p:nvSpPr>
          <p:spPr>
            <a:xfrm>
              <a:off x="6454830" y="368302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9337E8-697A-42FD-B74A-6F15CCEA11AB}"/>
                </a:ext>
              </a:extLst>
            </p:cNvPr>
            <p:cNvSpPr txBox="1"/>
            <p:nvPr/>
          </p:nvSpPr>
          <p:spPr>
            <a:xfrm>
              <a:off x="7722089" y="366714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051943-D9EB-47EB-A032-EB094578A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28842-D98A-4886-A1A8-4F3B28C1A9C5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22EB8538-BF07-4792-807B-45745D546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2A8DB-32AE-4275-B34B-D58BA21F9973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C84FF6D-D65C-4DC8-A9CA-1E39ADF8F3E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8AD610-384A-472F-8A95-C6DECAD44FCB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9AC79A0-01DF-4D5E-983A-574FA23EB5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F1B2CA-7188-49BA-BF17-5CAFE4B5A684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BCDFDA82-ADBC-4025-906C-0EAD98495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E3EBBB-BE31-4904-894C-0F2B28A90BB6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CB445A4-8D5A-4868-A63B-2DF94BE057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C1EF2-DB5E-4623-B10B-5BE17E024733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A9E8390-E256-404F-9CD5-6023FC66AAB3}"/>
                </a:ext>
              </a:extLst>
            </p:cNvPr>
            <p:cNvCxnSpPr>
              <a:stCxn id="7" idx="4"/>
              <a:endCxn id="8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C7F236D-69BA-416C-9B9D-D27E3918C4D4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9648FB-0BAC-489E-B501-CA91124936FD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9D1EE29-2A62-4C39-B4A5-C0465914ED6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058B1-1F76-46FE-B63E-2D1EF0123D28}"/>
                </a:ext>
              </a:extLst>
            </p:cNvPr>
            <p:cNvSpPr txBox="1"/>
            <p:nvPr/>
          </p:nvSpPr>
          <p:spPr>
            <a:xfrm>
              <a:off x="3867943" y="4771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7ADF4C-97F5-4DE6-9FD1-70A3467F2297}"/>
                </a:ext>
              </a:extLst>
            </p:cNvPr>
            <p:cNvSpPr txBox="1"/>
            <p:nvPr/>
          </p:nvSpPr>
          <p:spPr>
            <a:xfrm>
              <a:off x="5184332" y="477160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40FCD146-C197-4F66-A129-88C11370F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936794-6CC3-4D58-A75E-8C4B788A5E30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B067ADC-F8D4-4B1B-9AC5-A35565FF7652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0DB736-36A9-4D3D-878F-502B8C0F77E7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067941C-C99A-4EE8-A284-0A5DFC657CD7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1588FB-7C20-4A05-A768-87D177638BC6}"/>
                </a:ext>
              </a:extLst>
            </p:cNvPr>
            <p:cNvSpPr txBox="1"/>
            <p:nvPr/>
          </p:nvSpPr>
          <p:spPr>
            <a:xfrm>
              <a:off x="1308695" y="3669126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0F30D5-D5F0-4636-A416-2628524D6E6E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1ABB237-AE3B-401B-84F2-0AF31B0A183D}"/>
              </a:ext>
            </a:extLst>
          </p:cNvPr>
          <p:cNvSpPr txBox="1"/>
          <p:nvPr/>
        </p:nvSpPr>
        <p:spPr>
          <a:xfrm>
            <a:off x="3166292" y="5229893"/>
            <a:ext cx="5059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negative-weight cycles.</a:t>
            </a:r>
          </a:p>
        </p:txBody>
      </p:sp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12DAAB85-412B-4550-91E5-7B33F0885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84" y="5196895"/>
            <a:ext cx="650768" cy="65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245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29AF3-DED0-4812-AD5F-84E83A3C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Systolic Array after Retiming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D2BAAC-9A8F-4361-B088-62CFEC6AC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9E99-D060-4FD0-9934-DCCDC394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5C4917-2D69-4182-AA20-50A334F0E1AD}"/>
              </a:ext>
            </a:extLst>
          </p:cNvPr>
          <p:cNvGrpSpPr/>
          <p:nvPr/>
        </p:nvGrpSpPr>
        <p:grpSpPr>
          <a:xfrm>
            <a:off x="1709813" y="1097282"/>
            <a:ext cx="8772374" cy="2572413"/>
            <a:chOff x="13273" y="2592517"/>
            <a:chExt cx="8772374" cy="257241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D9F0A6-82E7-49E2-96DB-7B71C69D82C4}"/>
                </a:ext>
              </a:extLst>
            </p:cNvPr>
            <p:cNvSpPr/>
            <p:nvPr/>
          </p:nvSpPr>
          <p:spPr>
            <a:xfrm>
              <a:off x="1669093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154A77-A456-4122-A5F2-5CCE3C155682}"/>
                </a:ext>
              </a:extLst>
            </p:cNvPr>
            <p:cNvSpPr/>
            <p:nvPr/>
          </p:nvSpPr>
          <p:spPr>
            <a:xfrm>
              <a:off x="2963634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13B727-2108-4EE2-971E-7D0B31B298ED}"/>
                </a:ext>
              </a:extLst>
            </p:cNvPr>
            <p:cNvSpPr/>
            <p:nvPr/>
          </p:nvSpPr>
          <p:spPr>
            <a:xfrm>
              <a:off x="42736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C0EBF74-2089-4686-A6AC-7CC0B69F3F81}"/>
                </a:ext>
              </a:extLst>
            </p:cNvPr>
            <p:cNvSpPr/>
            <p:nvPr/>
          </p:nvSpPr>
          <p:spPr>
            <a:xfrm>
              <a:off x="553913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A0DC9A5-EDD2-4429-9792-5395A2ACF24B}"/>
                </a:ext>
              </a:extLst>
            </p:cNvPr>
            <p:cNvSpPr/>
            <p:nvPr/>
          </p:nvSpPr>
          <p:spPr>
            <a:xfrm>
              <a:off x="6804580" y="3709723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9FBCE4-BC96-4D67-9CE4-2E51F98575A8}"/>
                </a:ext>
              </a:extLst>
            </p:cNvPr>
            <p:cNvSpPr/>
            <p:nvPr/>
          </p:nvSpPr>
          <p:spPr>
            <a:xfrm>
              <a:off x="8070030" y="3702687"/>
              <a:ext cx="715617" cy="636104"/>
            </a:xfrm>
            <a:prstGeom prst="ellipse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034B33-C675-49C7-A4FC-4BCD06C93131}"/>
                </a:ext>
              </a:extLst>
            </p:cNvPr>
            <p:cNvCxnSpPr>
              <a:stCxn id="8" idx="2"/>
              <a:endCxn id="7" idx="6"/>
            </p:cNvCxnSpPr>
            <p:nvPr/>
          </p:nvCxnSpPr>
          <p:spPr>
            <a:xfrm flipH="1">
              <a:off x="2384710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9EC59FF-8FC5-422A-863E-232EC3CA4EC7}"/>
                </a:ext>
              </a:extLst>
            </p:cNvPr>
            <p:cNvCxnSpPr/>
            <p:nvPr/>
          </p:nvCxnSpPr>
          <p:spPr>
            <a:xfrm flipH="1">
              <a:off x="3694756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F3F8AB4-BB3D-471B-90C0-B747690ABE5B}"/>
                </a:ext>
              </a:extLst>
            </p:cNvPr>
            <p:cNvCxnSpPr/>
            <p:nvPr/>
          </p:nvCxnSpPr>
          <p:spPr>
            <a:xfrm flipH="1">
              <a:off x="49892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44D5927-B9F6-4EB6-ACB4-5BD9DD266152}"/>
                </a:ext>
              </a:extLst>
            </p:cNvPr>
            <p:cNvCxnSpPr/>
            <p:nvPr/>
          </p:nvCxnSpPr>
          <p:spPr>
            <a:xfrm flipH="1">
              <a:off x="6259803" y="4031088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21A24FE-85F4-40F9-BDFA-85B40922BC53}"/>
                </a:ext>
              </a:extLst>
            </p:cNvPr>
            <p:cNvCxnSpPr/>
            <p:nvPr/>
          </p:nvCxnSpPr>
          <p:spPr>
            <a:xfrm flipH="1">
              <a:off x="7520197" y="4027775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3311E5-FE86-4ABF-8E4B-468A3AB983F8}"/>
                </a:ext>
              </a:extLst>
            </p:cNvPr>
            <p:cNvSpPr txBox="1"/>
            <p:nvPr/>
          </p:nvSpPr>
          <p:spPr>
            <a:xfrm>
              <a:off x="2586065" y="365140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F418E-EE3D-4E5A-87CA-5C4A2592F57C}"/>
                </a:ext>
              </a:extLst>
            </p:cNvPr>
            <p:cNvSpPr txBox="1"/>
            <p:nvPr/>
          </p:nvSpPr>
          <p:spPr>
            <a:xfrm>
              <a:off x="3865789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A31E53-8834-45CB-ABC6-22F2C1715AD7}"/>
                </a:ext>
              </a:extLst>
            </p:cNvPr>
            <p:cNvSpPr txBox="1"/>
            <p:nvPr/>
          </p:nvSpPr>
          <p:spPr>
            <a:xfrm>
              <a:off x="5152537" y="365844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4FDAD8-7002-4FBB-86E8-B55A15F0AEE3}"/>
                </a:ext>
              </a:extLst>
            </p:cNvPr>
            <p:cNvSpPr txBox="1"/>
            <p:nvPr/>
          </p:nvSpPr>
          <p:spPr>
            <a:xfrm>
              <a:off x="6454830" y="368302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9337E8-697A-42FD-B74A-6F15CCEA11AB}"/>
                </a:ext>
              </a:extLst>
            </p:cNvPr>
            <p:cNvSpPr txBox="1"/>
            <p:nvPr/>
          </p:nvSpPr>
          <p:spPr>
            <a:xfrm>
              <a:off x="7722089" y="366714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23" name="Connector: Curved 22">
              <a:extLst>
                <a:ext uri="{FF2B5EF4-FFF2-40B4-BE49-F238E27FC236}">
                  <a16:creationId xmlns:a16="http://schemas.microsoft.com/office/drawing/2014/main" id="{A6051943-D9EB-47EB-A032-EB094578AB6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8421488" y="353909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128842-D98A-4886-A1A8-4F3B28C1A9C5}"/>
                </a:ext>
              </a:extLst>
            </p:cNvPr>
            <p:cNvSpPr txBox="1"/>
            <p:nvPr/>
          </p:nvSpPr>
          <p:spPr>
            <a:xfrm>
              <a:off x="1861322" y="265259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25" name="Connector: Curved 24">
              <a:extLst>
                <a:ext uri="{FF2B5EF4-FFF2-40B4-BE49-F238E27FC236}">
                  <a16:creationId xmlns:a16="http://schemas.microsoft.com/office/drawing/2014/main" id="{22EB8538-BF07-4792-807B-45745D5466A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3331513" y="3560550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42A8DB-32AE-4275-B34B-D58BA21F9973}"/>
                </a:ext>
              </a:extLst>
            </p:cNvPr>
            <p:cNvSpPr txBox="1"/>
            <p:nvPr/>
          </p:nvSpPr>
          <p:spPr>
            <a:xfrm>
              <a:off x="3181410" y="26349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27" name="Connector: Curved 26">
              <a:extLst>
                <a:ext uri="{FF2B5EF4-FFF2-40B4-BE49-F238E27FC236}">
                  <a16:creationId xmlns:a16="http://schemas.microsoft.com/office/drawing/2014/main" id="{8C84FF6D-D65C-4DC8-A9CA-1E39ADF8F3E7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39718" y="3518125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E8AD610-384A-472F-8A95-C6DECAD44FCB}"/>
                </a:ext>
              </a:extLst>
            </p:cNvPr>
            <p:cNvSpPr txBox="1"/>
            <p:nvPr/>
          </p:nvSpPr>
          <p:spPr>
            <a:xfrm>
              <a:off x="4489615" y="259251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29" name="Connector: Curved 28">
              <a:extLst>
                <a:ext uri="{FF2B5EF4-FFF2-40B4-BE49-F238E27FC236}">
                  <a16:creationId xmlns:a16="http://schemas.microsoft.com/office/drawing/2014/main" id="{89AC79A0-01DF-4D5E-983A-574FA23EB57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913993" y="35454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F1B2CA-7188-49BA-BF17-5CAFE4B5A684}"/>
                </a:ext>
              </a:extLst>
            </p:cNvPr>
            <p:cNvSpPr txBox="1"/>
            <p:nvPr/>
          </p:nvSpPr>
          <p:spPr>
            <a:xfrm>
              <a:off x="5763890" y="26198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1" name="Connector: Curved 30">
              <a:extLst>
                <a:ext uri="{FF2B5EF4-FFF2-40B4-BE49-F238E27FC236}">
                  <a16:creationId xmlns:a16="http://schemas.microsoft.com/office/drawing/2014/main" id="{BCDFDA82-ADBC-4025-906C-0EAD9849595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87814" y="3532741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E3EBBB-BE31-4904-894C-0F2B28A90BB6}"/>
                </a:ext>
              </a:extLst>
            </p:cNvPr>
            <p:cNvSpPr txBox="1"/>
            <p:nvPr/>
          </p:nvSpPr>
          <p:spPr>
            <a:xfrm>
              <a:off x="7037711" y="260713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3" name="Connector: Curved 32">
              <a:extLst>
                <a:ext uri="{FF2B5EF4-FFF2-40B4-BE49-F238E27FC236}">
                  <a16:creationId xmlns:a16="http://schemas.microsoft.com/office/drawing/2014/main" id="{0CB445A4-8D5A-4868-A63B-2DF94BE0577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029491" y="3572476"/>
              <a:ext cx="12700" cy="506017"/>
            </a:xfrm>
            <a:prstGeom prst="curvedConnector3">
              <a:avLst>
                <a:gd name="adj1" fmla="val 6185677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00C1EF2-DB5E-4623-B10B-5BE17E024733}"/>
                </a:ext>
              </a:extLst>
            </p:cNvPr>
            <p:cNvSpPr txBox="1"/>
            <p:nvPr/>
          </p:nvSpPr>
          <p:spPr>
            <a:xfrm>
              <a:off x="8236820" y="264080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cxnSp>
          <p:nvCxnSpPr>
            <p:cNvPr id="35" name="Connector: Curved 34">
              <a:extLst>
                <a:ext uri="{FF2B5EF4-FFF2-40B4-BE49-F238E27FC236}">
                  <a16:creationId xmlns:a16="http://schemas.microsoft.com/office/drawing/2014/main" id="{1A9E8390-E256-404F-9CD5-6023FC66AAB3}"/>
                </a:ext>
              </a:extLst>
            </p:cNvPr>
            <p:cNvCxnSpPr>
              <a:stCxn id="7" idx="4"/>
              <a:endCxn id="8" idx="4"/>
            </p:cNvCxnSpPr>
            <p:nvPr/>
          </p:nvCxnSpPr>
          <p:spPr>
            <a:xfrm rot="16200000" flipH="1">
              <a:off x="2674172" y="3698556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4C7F236D-69BA-416C-9B9D-D27E3918C4D4}"/>
                </a:ext>
              </a:extLst>
            </p:cNvPr>
            <p:cNvCxnSpPr/>
            <p:nvPr/>
          </p:nvCxnSpPr>
          <p:spPr>
            <a:xfrm rot="16200000" flipH="1">
              <a:off x="5278571" y="366517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09648FB-0BAC-489E-B501-CA91124936FD}"/>
                </a:ext>
              </a:extLst>
            </p:cNvPr>
            <p:cNvSpPr txBox="1"/>
            <p:nvPr/>
          </p:nvSpPr>
          <p:spPr>
            <a:xfrm>
              <a:off x="2586065" y="476166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8" name="Connector: Curved 37">
              <a:extLst>
                <a:ext uri="{FF2B5EF4-FFF2-40B4-BE49-F238E27FC236}">
                  <a16:creationId xmlns:a16="http://schemas.microsoft.com/office/drawing/2014/main" id="{19D1EE29-2A62-4C39-B4A5-C0465914ED6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 rot="16200000" flipH="1">
              <a:off x="4037509" y="3789613"/>
              <a:ext cx="53420" cy="979537"/>
            </a:xfrm>
            <a:prstGeom prst="curvedConnector4">
              <a:avLst>
                <a:gd name="adj1" fmla="val 924081"/>
                <a:gd name="adj2" fmla="val 101348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B3058B1-1F76-46FE-B63E-2D1EF0123D28}"/>
                </a:ext>
              </a:extLst>
            </p:cNvPr>
            <p:cNvSpPr txBox="1"/>
            <p:nvPr/>
          </p:nvSpPr>
          <p:spPr>
            <a:xfrm>
              <a:off x="3812260" y="471558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C7ADF4C-97F5-4DE6-9FD1-70A3467F2297}"/>
                </a:ext>
              </a:extLst>
            </p:cNvPr>
            <p:cNvSpPr txBox="1"/>
            <p:nvPr/>
          </p:nvSpPr>
          <p:spPr>
            <a:xfrm>
              <a:off x="5163364" y="477260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1" name="Connector: Curved 40">
              <a:extLst>
                <a:ext uri="{FF2B5EF4-FFF2-40B4-BE49-F238E27FC236}">
                  <a16:creationId xmlns:a16="http://schemas.microsoft.com/office/drawing/2014/main" id="{40FCD146-C197-4F66-A129-88C11370F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590199" y="3822674"/>
              <a:ext cx="53420" cy="979537"/>
            </a:xfrm>
            <a:prstGeom prst="curvedConnector4">
              <a:avLst>
                <a:gd name="adj1" fmla="val 998502"/>
                <a:gd name="adj2" fmla="val 97289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936794-6CC3-4D58-A75E-8C4B788A5E30}"/>
                </a:ext>
              </a:extLst>
            </p:cNvPr>
            <p:cNvSpPr txBox="1"/>
            <p:nvPr/>
          </p:nvSpPr>
          <p:spPr>
            <a:xfrm>
              <a:off x="6610145" y="47955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FB067ADC-F8D4-4B1B-9AC5-A35565FF7652}"/>
                </a:ext>
              </a:extLst>
            </p:cNvPr>
            <p:cNvCxnSpPr/>
            <p:nvPr/>
          </p:nvCxnSpPr>
          <p:spPr>
            <a:xfrm rot="16200000" flipH="1">
              <a:off x="7936674" y="3669042"/>
              <a:ext cx="12700" cy="1294541"/>
            </a:xfrm>
            <a:prstGeom prst="curvedConnector3">
              <a:avLst>
                <a:gd name="adj1" fmla="val 3365213"/>
              </a:avLst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60DB736-36A9-4D3D-878F-502B8C0F77E7}"/>
                </a:ext>
              </a:extLst>
            </p:cNvPr>
            <p:cNvSpPr txBox="1"/>
            <p:nvPr/>
          </p:nvSpPr>
          <p:spPr>
            <a:xfrm>
              <a:off x="7809659" y="4777351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067941C-C99A-4EE8-A284-0A5DFC657CD7}"/>
                </a:ext>
              </a:extLst>
            </p:cNvPr>
            <p:cNvCxnSpPr/>
            <p:nvPr/>
          </p:nvCxnSpPr>
          <p:spPr>
            <a:xfrm flipH="1">
              <a:off x="1107340" y="4045494"/>
              <a:ext cx="578924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B1588FB-7C20-4A05-A768-87D177638BC6}"/>
                </a:ext>
              </a:extLst>
            </p:cNvPr>
            <p:cNvSpPr txBox="1"/>
            <p:nvPr/>
          </p:nvSpPr>
          <p:spPr>
            <a:xfrm>
              <a:off x="1308695" y="366912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A0F30D5-D5F0-4636-A416-2628524D6E6E}"/>
                </a:ext>
              </a:extLst>
            </p:cNvPr>
            <p:cNvSpPr/>
            <p:nvPr/>
          </p:nvSpPr>
          <p:spPr>
            <a:xfrm>
              <a:off x="13273" y="3764783"/>
              <a:ext cx="1113343" cy="636104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Host</a:t>
              </a:r>
              <a:endParaRPr lang="en-US" dirty="0"/>
            </a:p>
          </p:txBody>
        </p:sp>
      </p:grp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3A1D545-1CBD-45CB-9645-C0A093D2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235" y="3877133"/>
            <a:ext cx="6858000" cy="16891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Note that the original graph has </a:t>
            </a:r>
            <a:r>
              <a:rPr lang="en-US" dirty="0">
                <a:solidFill>
                  <a:srgbClr val="FF0000"/>
                </a:solidFill>
              </a:rPr>
              <a:t>changed</a:t>
            </a:r>
            <a:r>
              <a:rPr lang="en-US" dirty="0"/>
              <a:t> from </a:t>
            </a:r>
            <a:r>
              <a:rPr lang="en-US" i="1" dirty="0"/>
              <a:t>G </a:t>
            </a:r>
            <a:r>
              <a:rPr lang="en-US" dirty="0"/>
              <a:t>to </a:t>
            </a:r>
            <a:r>
              <a:rPr lang="en-US" i="1" dirty="0"/>
              <a:t>2G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new </a:t>
            </a:r>
            <a:r>
              <a:rPr lang="en-US" dirty="0">
                <a:solidFill>
                  <a:srgbClr val="0070C0"/>
                </a:solidFill>
              </a:rPr>
              <a:t>weights</a:t>
            </a:r>
            <a:r>
              <a:rPr lang="en-US" dirty="0"/>
              <a:t> are added.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dirty="0">
                <a:solidFill>
                  <a:srgbClr val="00B050"/>
                </a:solidFill>
              </a:rPr>
              <a:t>systolic network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9591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82AB-C677-49AB-9673-DA1A576A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Systolic Network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87DD4B-4466-4C8D-B31D-38DE6F06D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2673" y="853397"/>
            <a:ext cx="7606654" cy="52938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33040-84FE-411E-9C3C-46269322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A2E08-CD77-4F8C-9513-47AC30C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3068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6F085-3C87-4D7A-9BAB-CE3F09C5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825" y="0"/>
            <a:ext cx="6858000" cy="822960"/>
          </a:xfrm>
        </p:spPr>
        <p:txBody>
          <a:bodyPr/>
          <a:lstStyle/>
          <a:p>
            <a:r>
              <a:rPr lang="en-US" dirty="0"/>
              <a:t>Practical Realization: Activate functional units only when there is valid data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B826C-2B62-43FC-8B85-C95B943B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C7F13-A868-4AC9-8895-8F6727C1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79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F5FA233-521B-4FF2-9B30-7E9CB6387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0280" y="899994"/>
            <a:ext cx="7267740" cy="5058012"/>
          </a:xfrm>
        </p:spPr>
      </p:pic>
    </p:spTree>
    <p:extLst>
      <p:ext uri="{BB962C8B-B14F-4D97-AF65-F5344CB8AC3E}">
        <p14:creationId xmlns:p14="http://schemas.microsoft.com/office/powerpoint/2010/main" val="287312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AE388A9C-E78C-4B93-AADD-28DA72D48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54514" y="296235"/>
            <a:ext cx="5388634" cy="404147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30F9D6-DA65-40F2-8C07-FE71B05BC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21CED-E792-44D2-94A0-6DB0E07B8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959E0-8FD6-476D-B589-F90E0E5E3E76}"/>
                  </a:ext>
                </a:extLst>
              </p:cNvPr>
              <p:cNvSpPr txBox="1"/>
              <p:nvPr/>
            </p:nvSpPr>
            <p:spPr>
              <a:xfrm>
                <a:off x="5309616" y="4337712"/>
                <a:ext cx="207345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5959E0-8FD6-476D-B589-F90E0E5E3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616" y="4337712"/>
                <a:ext cx="207345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A5738C0B-0CE1-456D-83C2-847B9656D45A}"/>
              </a:ext>
            </a:extLst>
          </p:cNvPr>
          <p:cNvSpPr txBox="1"/>
          <p:nvPr/>
        </p:nvSpPr>
        <p:spPr>
          <a:xfrm>
            <a:off x="2440832" y="5085942"/>
            <a:ext cx="3655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x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00B050"/>
                </a:solidFill>
              </a:rPr>
              <a:t>column</a:t>
            </a:r>
            <a:r>
              <a:rPr lang="en-US" sz="2400" dirty="0"/>
              <a:t> vector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 is a vector of </a:t>
            </a:r>
            <a:r>
              <a:rPr lang="en-US" sz="2400" dirty="0">
                <a:solidFill>
                  <a:srgbClr val="01708C"/>
                </a:solidFill>
              </a:rPr>
              <a:t>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b </a:t>
            </a:r>
            <a:r>
              <a:rPr lang="en-US" sz="2400" dirty="0"/>
              <a:t>is a </a:t>
            </a:r>
            <a:r>
              <a:rPr lang="en-US" sz="2400" dirty="0">
                <a:solidFill>
                  <a:srgbClr val="7030A0"/>
                </a:solidFill>
              </a:rPr>
              <a:t>bias</a:t>
            </a:r>
            <a:endParaRPr lang="en-US" sz="2400" i="1" dirty="0">
              <a:solidFill>
                <a:srgbClr val="7030A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B4EE9-9774-4601-9477-38F5CE97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486" y="160250"/>
            <a:ext cx="6858000" cy="822960"/>
          </a:xfrm>
        </p:spPr>
        <p:txBody>
          <a:bodyPr/>
          <a:lstStyle/>
          <a:p>
            <a:r>
              <a:rPr lang="en-US" dirty="0"/>
              <a:t>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5104962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F67BB-A831-44FB-A2D7-A535B37C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Commentary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1452-BD8D-4FCC-BEA5-7BEC2702A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281357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□ symbol indicates an </a:t>
            </a:r>
            <a:r>
              <a:rPr lang="en-US" dirty="0">
                <a:solidFill>
                  <a:srgbClr val="0070C0"/>
                </a:solidFill>
              </a:rPr>
              <a:t>empty</a:t>
            </a:r>
            <a:r>
              <a:rPr lang="en-US" dirty="0"/>
              <a:t> symbol (no data).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network pretty much runs at </a:t>
            </a:r>
            <a:r>
              <a:rPr lang="en-US" dirty="0">
                <a:solidFill>
                  <a:srgbClr val="FF0000"/>
                </a:solidFill>
              </a:rPr>
              <a:t>half the speed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functional unit is </a:t>
            </a:r>
            <a:r>
              <a:rPr lang="en-US" dirty="0">
                <a:solidFill>
                  <a:srgbClr val="00B050"/>
                </a:solidFill>
              </a:rPr>
              <a:t>active</a:t>
            </a:r>
            <a:r>
              <a:rPr lang="en-US" dirty="0"/>
              <a:t> only when </a:t>
            </a:r>
            <a:br>
              <a:rPr lang="en-US" dirty="0"/>
            </a:br>
            <a:r>
              <a:rPr lang="en-US" dirty="0"/>
              <a:t>there is </a:t>
            </a:r>
            <a:r>
              <a:rPr lang="en-US" dirty="0">
                <a:solidFill>
                  <a:srgbClr val="0070C0"/>
                </a:solidFill>
              </a:rPr>
              <a:t>valid data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increase it. First </a:t>
            </a:r>
            <a:r>
              <a:rPr lang="en-US" dirty="0">
                <a:solidFill>
                  <a:srgbClr val="C00000"/>
                </a:solidFill>
              </a:rPr>
              <a:t>consider</a:t>
            </a:r>
            <a:r>
              <a:rPr lang="en-US" dirty="0"/>
              <a:t> the original systolic network.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8B031-C2B6-47D5-8D0F-C97CE850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33CE5-51AB-40FA-B17E-46D2CB1F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A577591-3685-4B98-A4EB-401527372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3724">
            <a:off x="7321543" y="3519132"/>
            <a:ext cx="2399107" cy="239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193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082AB-C677-49AB-9673-DA1A576A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Systolic Network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87DD4B-4466-4C8D-B31D-38DE6F06D4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2673" y="853397"/>
            <a:ext cx="7606654" cy="529388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33040-84FE-411E-9C3C-46269322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A2E08-CD77-4F8C-9513-47AC30CD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81</a:t>
            </a:fld>
            <a:endParaRPr lang="en-US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7205830-DEF5-48D5-B8AB-88E6D33DD0E9}"/>
              </a:ext>
            </a:extLst>
          </p:cNvPr>
          <p:cNvSpPr/>
          <p:nvPr/>
        </p:nvSpPr>
        <p:spPr>
          <a:xfrm>
            <a:off x="1880616" y="1296141"/>
            <a:ext cx="1953088" cy="514905"/>
          </a:xfrm>
          <a:prstGeom prst="wedgeRectCallout">
            <a:avLst>
              <a:gd name="adj1" fmla="val 111"/>
              <a:gd name="adj2" fmla="val 159052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1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AF53330-77E3-49C9-B1D1-D6C28D217530}"/>
              </a:ext>
            </a:extLst>
          </p:cNvPr>
          <p:cNvSpPr/>
          <p:nvPr/>
        </p:nvSpPr>
        <p:spPr>
          <a:xfrm>
            <a:off x="3936883" y="1418905"/>
            <a:ext cx="1953088" cy="514905"/>
          </a:xfrm>
          <a:prstGeom prst="wedgeRectCallout">
            <a:avLst>
              <a:gd name="adj1" fmla="val -69889"/>
              <a:gd name="adj2" fmla="val 12456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Convolution 2</a:t>
            </a:r>
          </a:p>
        </p:txBody>
      </p:sp>
    </p:spTree>
    <p:extLst>
      <p:ext uri="{BB962C8B-B14F-4D97-AF65-F5344CB8AC3E}">
        <p14:creationId xmlns:p14="http://schemas.microsoft.com/office/powerpoint/2010/main" val="4182343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5D17E-619E-43FE-8672-CC70BFA20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Parallel Computations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D1FFB-39F0-4516-9574-35292526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704308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Interleave</a:t>
            </a:r>
            <a:r>
              <a:rPr lang="en-US" dirty="0"/>
              <a:t> two convolutions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will properly </a:t>
            </a:r>
            <a:r>
              <a:rPr lang="en-US" dirty="0">
                <a:solidFill>
                  <a:srgbClr val="00B050"/>
                </a:solidFill>
              </a:rPr>
              <a:t>utilize</a:t>
            </a:r>
            <a:r>
              <a:rPr lang="en-US" dirty="0"/>
              <a:t> the idle cycles.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two </a:t>
            </a:r>
            <a:r>
              <a:rPr lang="en-US" dirty="0">
                <a:solidFill>
                  <a:srgbClr val="E21A23"/>
                </a:solidFill>
              </a:rPr>
              <a:t>registers</a:t>
            </a:r>
            <a:r>
              <a:rPr lang="en-US" dirty="0"/>
              <a:t> with each CU</a:t>
            </a:r>
          </a:p>
          <a:p>
            <a:pPr marL="573088" lvl="1" indent="-342900"/>
            <a:r>
              <a:rPr lang="en-US" dirty="0"/>
              <a:t>Each one can </a:t>
            </a:r>
            <a:r>
              <a:rPr lang="en-US" dirty="0">
                <a:solidFill>
                  <a:srgbClr val="002060"/>
                </a:solidFill>
              </a:rPr>
              <a:t>hold</a:t>
            </a:r>
            <a:r>
              <a:rPr lang="en-US" dirty="0"/>
              <a:t> the state for 1 pixel of each convolution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extend this </a:t>
            </a:r>
            <a:r>
              <a:rPr lang="en-US" dirty="0">
                <a:solidFill>
                  <a:srgbClr val="00B050"/>
                </a:solidFill>
              </a:rPr>
              <a:t>idea</a:t>
            </a:r>
            <a:r>
              <a:rPr lang="en-US" dirty="0"/>
              <a:t> to graphs of the form </a:t>
            </a:r>
            <a:r>
              <a:rPr lang="en-US" i="1" dirty="0" err="1"/>
              <a:t>kG</a:t>
            </a:r>
            <a:endParaRPr lang="en-US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tile</a:t>
            </a:r>
            <a:r>
              <a:rPr lang="en-US" dirty="0"/>
              <a:t> the computations, it is easy to find opportunities for such interleaving within each 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Given the </a:t>
            </a:r>
            <a:r>
              <a:rPr lang="en-US" dirty="0">
                <a:solidFill>
                  <a:srgbClr val="00B050"/>
                </a:solidFill>
              </a:rPr>
              <a:t>efficiency</a:t>
            </a:r>
            <a:r>
              <a:rPr lang="en-US" dirty="0"/>
              <a:t> of such networks, 1D convolutions are quite </a:t>
            </a:r>
            <a:r>
              <a:rPr lang="en-US" dirty="0">
                <a:solidFill>
                  <a:srgbClr val="01708C"/>
                </a:solidFill>
              </a:rPr>
              <a:t>fast</a:t>
            </a:r>
            <a:r>
              <a:rPr lang="en-US" dirty="0"/>
              <a:t>.</a:t>
            </a:r>
          </a:p>
          <a:p>
            <a:pPr marL="573088" lvl="1" indent="-342900"/>
            <a:r>
              <a:rPr lang="en-US" dirty="0"/>
              <a:t>This is one </a:t>
            </a:r>
            <a:r>
              <a:rPr lang="en-US" dirty="0">
                <a:solidFill>
                  <a:srgbClr val="E21A23"/>
                </a:solidFill>
              </a:rPr>
              <a:t>reason</a:t>
            </a:r>
            <a:r>
              <a:rPr lang="en-US" dirty="0"/>
              <a:t> for the efficiency of row stationary computations.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7D0804-1F5C-4A22-B2C0-E5868C31C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004B3-FB1F-438D-85EA-6F00A8F20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61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320E-3A17-4CBD-BEED-F3434EB0B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Convolutions: Simple Method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0429A9-7C5F-4662-91B3-CCFEA2EA7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9501" y="1475959"/>
            <a:ext cx="6350709" cy="287627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C7327-9C76-4254-8AD5-3DF51407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1BA2E-71A4-4374-98B1-68128C910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83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BCDAA7-C1DE-4C3D-88CD-2639801C990D}"/>
              </a:ext>
            </a:extLst>
          </p:cNvPr>
          <p:cNvSpPr/>
          <p:nvPr/>
        </p:nvSpPr>
        <p:spPr>
          <a:xfrm>
            <a:off x="2518300" y="4864963"/>
            <a:ext cx="7235301" cy="89664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Cascaded computations</a:t>
            </a:r>
          </a:p>
          <a:p>
            <a:pPr algn="ctr"/>
            <a:r>
              <a:rPr lang="en-US" dirty="0"/>
              <a:t>Each convolution block performs a series of 1D convolutions</a:t>
            </a:r>
          </a:p>
        </p:txBody>
      </p:sp>
    </p:spTree>
    <p:extLst>
      <p:ext uri="{BB962C8B-B14F-4D97-AF65-F5344CB8AC3E}">
        <p14:creationId xmlns:p14="http://schemas.microsoft.com/office/powerpoint/2010/main" val="41255289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9423-59A3-4AE3-84E0-B2901D50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717" y="142163"/>
            <a:ext cx="6858000" cy="822960"/>
          </a:xfrm>
        </p:spPr>
        <p:txBody>
          <a:bodyPr/>
          <a:lstStyle/>
          <a:p>
            <a:r>
              <a:rPr lang="en-US" dirty="0"/>
              <a:t>Matrix-based Approach for 2D 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8597A-0F0F-408F-9638-6F031DAC3B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52326" y="4898039"/>
                <a:ext cx="6858000" cy="63336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acc>
                  </m:oMath>
                </a14:m>
                <a:r>
                  <a:rPr lang="en-US" dirty="0"/>
                  <a:t> is known as a doubly block-circulant matrix.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18597A-0F0F-408F-9638-6F031DAC3B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52326" y="4898039"/>
                <a:ext cx="6858000" cy="633369"/>
              </a:xfrm>
              <a:blipFill>
                <a:blip r:embed="rId3"/>
                <a:stretch>
                  <a:fillRect t="-48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5C7F3-DBE9-4C4D-88D3-C179D632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B71BA-EF08-451D-8E3E-D4295F5C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ED218-5BA4-40C7-96DC-6F70E4465AD3}"/>
                  </a:ext>
                </a:extLst>
              </p:cNvPr>
              <p:cNvSpPr txBox="1"/>
              <p:nvPr/>
            </p:nvSpPr>
            <p:spPr>
              <a:xfrm>
                <a:off x="2966904" y="1226503"/>
                <a:ext cx="2150524" cy="7332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9ED218-5BA4-40C7-96DC-6F70E4465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904" y="1226503"/>
                <a:ext cx="2150524" cy="7332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7DFE6-1F7B-40DA-9396-F03BE6597038}"/>
                  </a:ext>
                </a:extLst>
              </p:cNvPr>
              <p:cNvSpPr txBox="1"/>
              <p:nvPr/>
            </p:nvSpPr>
            <p:spPr>
              <a:xfrm>
                <a:off x="6416151" y="1326594"/>
                <a:ext cx="1727268" cy="459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87DFE6-1F7B-40DA-9396-F03BE6597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151" y="1326594"/>
                <a:ext cx="1727268" cy="4592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5A4CA7B-3675-42BE-B5A6-82B9E79C1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7559" y="2147356"/>
            <a:ext cx="7056732" cy="26977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0E936D2-2864-4DD6-A72D-24C71853BE92}"/>
              </a:ext>
            </a:extLst>
          </p:cNvPr>
          <p:cNvSpPr/>
          <p:nvPr/>
        </p:nvSpPr>
        <p:spPr>
          <a:xfrm>
            <a:off x="2532914" y="5512010"/>
            <a:ext cx="7022011" cy="63336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Uses fast accelerators for matrix multiplication.</a:t>
            </a:r>
          </a:p>
          <a:p>
            <a:pPr algn="ctr"/>
            <a:r>
              <a:rPr lang="en-US" dirty="0"/>
              <a:t>We can also use GPUs.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D3AFF4-9068-47F7-BB8A-FDF97E7BD0B9}"/>
              </a:ext>
            </a:extLst>
          </p:cNvPr>
          <p:cNvSpPr/>
          <p:nvPr/>
        </p:nvSpPr>
        <p:spPr>
          <a:xfrm>
            <a:off x="4516959" y="676872"/>
            <a:ext cx="3053919" cy="45929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Direct product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CEDA34-21D2-E971-29CB-6432538C4E78}"/>
                  </a:ext>
                </a:extLst>
              </p:cNvPr>
              <p:cNvSpPr/>
              <p:nvPr/>
            </p:nvSpPr>
            <p:spPr>
              <a:xfrm>
                <a:off x="5690559" y="4276334"/>
                <a:ext cx="405441" cy="379562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</m:acc>
                    </m:oMath>
                  </m:oMathPara>
                </a14:m>
                <a:endParaRPr lang="en-IN" sz="20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CEDA34-21D2-E971-29CB-6432538C4E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559" y="4276334"/>
                <a:ext cx="405441" cy="379562"/>
              </a:xfrm>
              <a:prstGeom prst="rect">
                <a:avLst/>
              </a:prstGeom>
              <a:blipFill>
                <a:blip r:embed="rId7"/>
                <a:stretch>
                  <a:fillRect l="-20290" t="-13846" r="-1449" b="-6154"/>
                </a:stretch>
              </a:blipFill>
              <a:ln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086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CF47A-3684-43C7-9C94-2F191FE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CD8A-BFF7-49C5-B141-AD466EF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85</a:t>
            </a:fld>
            <a:endParaRPr lang="en-US"/>
          </a:p>
        </p:txBody>
      </p:sp>
      <p:sp>
        <p:nvSpPr>
          <p:cNvPr id="6" name="Round Same Side Corner Rectangle 3">
            <a:extLst>
              <a:ext uri="{FF2B5EF4-FFF2-40B4-BE49-F238E27FC236}">
                <a16:creationId xmlns:a16="http://schemas.microsoft.com/office/drawing/2014/main" id="{BA8129A7-0FC5-493E-AF34-A3115DCBEDC2}"/>
              </a:ext>
            </a:extLst>
          </p:cNvPr>
          <p:cNvSpPr/>
          <p:nvPr/>
        </p:nvSpPr>
        <p:spPr>
          <a:xfrm rot="16200000">
            <a:off x="3812777" y="173523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4F14C-5F50-411A-A3D4-27C19F5B0386}"/>
              </a:ext>
            </a:extLst>
          </p:cNvPr>
          <p:cNvSpPr txBox="1"/>
          <p:nvPr/>
        </p:nvSpPr>
        <p:spPr>
          <a:xfrm>
            <a:off x="3963430" y="1876898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67BD1-BC64-4EE3-BB0E-0F4AD9816019}"/>
              </a:ext>
            </a:extLst>
          </p:cNvPr>
          <p:cNvSpPr/>
          <p:nvPr/>
        </p:nvSpPr>
        <p:spPr>
          <a:xfrm>
            <a:off x="4534731" y="1812822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95C9-CBE9-4548-B292-63D903C30E2A}"/>
              </a:ext>
            </a:extLst>
          </p:cNvPr>
          <p:cNvSpPr txBox="1"/>
          <p:nvPr/>
        </p:nvSpPr>
        <p:spPr>
          <a:xfrm>
            <a:off x="4670670" y="1894045"/>
            <a:ext cx="392126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Basics of Deep Learning</a:t>
            </a:r>
          </a:p>
        </p:txBody>
      </p:sp>
      <p:sp>
        <p:nvSpPr>
          <p:cNvPr id="10" name="Round Same Side Corner Rectangle 19">
            <a:extLst>
              <a:ext uri="{FF2B5EF4-FFF2-40B4-BE49-F238E27FC236}">
                <a16:creationId xmlns:a16="http://schemas.microsoft.com/office/drawing/2014/main" id="{0476ACE2-BE16-4E50-9114-E73481A0F5D6}"/>
              </a:ext>
            </a:extLst>
          </p:cNvPr>
          <p:cNvSpPr/>
          <p:nvPr/>
        </p:nvSpPr>
        <p:spPr>
          <a:xfrm rot="16200000">
            <a:off x="3812777" y="237838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5B69E-0CD3-43A5-AF9E-9AB491312C29}"/>
              </a:ext>
            </a:extLst>
          </p:cNvPr>
          <p:cNvSpPr txBox="1"/>
          <p:nvPr/>
        </p:nvSpPr>
        <p:spPr>
          <a:xfrm>
            <a:off x="3932171" y="2520056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299DF-62DE-49CB-821D-81CAFC9213BF}"/>
              </a:ext>
            </a:extLst>
          </p:cNvPr>
          <p:cNvSpPr/>
          <p:nvPr/>
        </p:nvSpPr>
        <p:spPr>
          <a:xfrm>
            <a:off x="4534731" y="2455980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35-A8B4-4733-A3D3-56C929D6EC13}"/>
              </a:ext>
            </a:extLst>
          </p:cNvPr>
          <p:cNvSpPr txBox="1"/>
          <p:nvPr/>
        </p:nvSpPr>
        <p:spPr>
          <a:xfrm>
            <a:off x="4584732" y="2522237"/>
            <a:ext cx="268374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Design of a CNN</a:t>
            </a:r>
          </a:p>
        </p:txBody>
      </p:sp>
      <p:sp>
        <p:nvSpPr>
          <p:cNvPr id="14" name="Round Same Side Corner Rectangle 27">
            <a:extLst>
              <a:ext uri="{FF2B5EF4-FFF2-40B4-BE49-F238E27FC236}">
                <a16:creationId xmlns:a16="http://schemas.microsoft.com/office/drawing/2014/main" id="{5BB01C14-D36F-4404-B071-97886B157B62}"/>
              </a:ext>
            </a:extLst>
          </p:cNvPr>
          <p:cNvSpPr/>
          <p:nvPr/>
        </p:nvSpPr>
        <p:spPr>
          <a:xfrm rot="16200000">
            <a:off x="3812777" y="302154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EC42-F060-4795-9A72-D526B7F3710D}"/>
              </a:ext>
            </a:extLst>
          </p:cNvPr>
          <p:cNvSpPr txBox="1"/>
          <p:nvPr/>
        </p:nvSpPr>
        <p:spPr>
          <a:xfrm>
            <a:off x="3926561" y="3163214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34742-46E5-4842-B636-78D7F4E6F616}"/>
              </a:ext>
            </a:extLst>
          </p:cNvPr>
          <p:cNvSpPr/>
          <p:nvPr/>
        </p:nvSpPr>
        <p:spPr>
          <a:xfrm>
            <a:off x="4534731" y="3099137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ound Same Side Corner Rectangle 35">
            <a:extLst>
              <a:ext uri="{FF2B5EF4-FFF2-40B4-BE49-F238E27FC236}">
                <a16:creationId xmlns:a16="http://schemas.microsoft.com/office/drawing/2014/main" id="{15D56ACB-800D-4659-83A5-1D5764131444}"/>
              </a:ext>
            </a:extLst>
          </p:cNvPr>
          <p:cNvSpPr/>
          <p:nvPr/>
        </p:nvSpPr>
        <p:spPr>
          <a:xfrm rot="16200000">
            <a:off x="3812777" y="366470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27781-DB8E-460E-9EBD-E1C60114DFC4}"/>
              </a:ext>
            </a:extLst>
          </p:cNvPr>
          <p:cNvSpPr txBox="1"/>
          <p:nvPr/>
        </p:nvSpPr>
        <p:spPr>
          <a:xfrm>
            <a:off x="3915339" y="3806372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0F8DA-62D6-4C44-B903-23C784414943}"/>
              </a:ext>
            </a:extLst>
          </p:cNvPr>
          <p:cNvSpPr/>
          <p:nvPr/>
        </p:nvSpPr>
        <p:spPr>
          <a:xfrm>
            <a:off x="4534731" y="3742295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Round Same Side Corner Rectangle 43">
            <a:extLst>
              <a:ext uri="{FF2B5EF4-FFF2-40B4-BE49-F238E27FC236}">
                <a16:creationId xmlns:a16="http://schemas.microsoft.com/office/drawing/2014/main" id="{280DD94B-D21C-4F14-9F3D-6A077CB7DA7D}"/>
              </a:ext>
            </a:extLst>
          </p:cNvPr>
          <p:cNvSpPr/>
          <p:nvPr/>
        </p:nvSpPr>
        <p:spPr>
          <a:xfrm rot="16200000">
            <a:off x="3812777" y="430786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31D14-0772-43C4-BC81-DFACD7D419FB}"/>
              </a:ext>
            </a:extLst>
          </p:cNvPr>
          <p:cNvSpPr txBox="1"/>
          <p:nvPr/>
        </p:nvSpPr>
        <p:spPr>
          <a:xfrm>
            <a:off x="3919347" y="4449530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6D802-F50B-4459-9D0A-D8BF41332A13}"/>
              </a:ext>
            </a:extLst>
          </p:cNvPr>
          <p:cNvSpPr/>
          <p:nvPr/>
        </p:nvSpPr>
        <p:spPr>
          <a:xfrm>
            <a:off x="4534731" y="4385453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296FF50B-1A06-434F-955C-81F3A0ACE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73" y="3700625"/>
            <a:ext cx="756674" cy="601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D1D0D5-777C-480F-81EA-0A4763433743}"/>
              </a:ext>
            </a:extLst>
          </p:cNvPr>
          <p:cNvSpPr txBox="1"/>
          <p:nvPr/>
        </p:nvSpPr>
        <p:spPr>
          <a:xfrm>
            <a:off x="4584732" y="3134836"/>
            <a:ext cx="334258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Intra-PE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6B4A7-2D47-484B-9636-4AA78718CBE0}"/>
              </a:ext>
            </a:extLst>
          </p:cNvPr>
          <p:cNvSpPr txBox="1"/>
          <p:nvPr/>
        </p:nvSpPr>
        <p:spPr>
          <a:xfrm>
            <a:off x="4579452" y="3802584"/>
            <a:ext cx="2419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3C027-1276-4672-B658-B2A109C33762}"/>
              </a:ext>
            </a:extLst>
          </p:cNvPr>
          <p:cNvSpPr txBox="1"/>
          <p:nvPr/>
        </p:nvSpPr>
        <p:spPr>
          <a:xfrm>
            <a:off x="4579453" y="4448512"/>
            <a:ext cx="340509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Memory System</a:t>
            </a:r>
          </a:p>
        </p:txBody>
      </p:sp>
    </p:spTree>
    <p:extLst>
      <p:ext uri="{BB962C8B-B14F-4D97-AF65-F5344CB8AC3E}">
        <p14:creationId xmlns:p14="http://schemas.microsoft.com/office/powerpoint/2010/main" val="20643471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FAC6-8950-4CE4-9742-9C132B6B0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1B781-37AE-42FA-8122-BF0855A83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197" y="1253331"/>
            <a:ext cx="685800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Modern CNNs have millions of </a:t>
            </a:r>
            <a:r>
              <a:rPr lang="en-US" dirty="0">
                <a:solidFill>
                  <a:srgbClr val="0070C0"/>
                </a:solidFill>
              </a:rPr>
              <a:t>weights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</a:rPr>
              <a:t>inference</a:t>
            </a:r>
            <a:r>
              <a:rPr lang="en-US" dirty="0"/>
              <a:t> times can be significant.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 need to </a:t>
            </a:r>
            <a:r>
              <a:rPr lang="en-US" dirty="0">
                <a:solidFill>
                  <a:srgbClr val="0070C0"/>
                </a:solidFill>
              </a:rPr>
              <a:t>speedup</a:t>
            </a:r>
            <a:r>
              <a:rPr lang="en-US" dirty="0"/>
              <a:t> this process</a:t>
            </a:r>
          </a:p>
          <a:p>
            <a:pPr marL="573088" lvl="1" indent="-342900"/>
            <a:r>
              <a:rPr lang="en-US" dirty="0"/>
              <a:t>Identify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ineffectual operations </a:t>
            </a:r>
            <a:r>
              <a:rPr lang="en-US" dirty="0"/>
              <a:t>(operations that can be discarded without affecting the final outcome)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Reduce the memory bandwidth and memory footprint</a:t>
            </a:r>
          </a:p>
          <a:p>
            <a:pPr marL="573088" lvl="1" indent="-342900"/>
            <a:r>
              <a:rPr lang="en-US" dirty="0">
                <a:solidFill>
                  <a:srgbClr val="692146"/>
                </a:solidFill>
              </a:rPr>
              <a:t>Compress</a:t>
            </a:r>
            <a:r>
              <a:rPr lang="en-US" dirty="0"/>
              <a:t> weights and input data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Leverage</a:t>
            </a:r>
            <a:r>
              <a:rPr lang="en-US" dirty="0"/>
              <a:t> redundancy</a:t>
            </a:r>
          </a:p>
          <a:p>
            <a:pPr marL="573088" lvl="1" indent="-342900"/>
            <a:r>
              <a:rPr lang="en-US" dirty="0"/>
              <a:t>Do not </a:t>
            </a:r>
            <a:r>
              <a:rPr lang="en-US" dirty="0">
                <a:solidFill>
                  <a:srgbClr val="FF0000"/>
                </a:solidFill>
              </a:rPr>
              <a:t>store</a:t>
            </a:r>
            <a:r>
              <a:rPr lang="en-US" dirty="0"/>
              <a:t> 0 values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Reduce</a:t>
            </a:r>
            <a:r>
              <a:rPr lang="en-US" dirty="0"/>
              <a:t> the precision of operands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21244-F887-43E1-8127-A0061AC9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E2854-67F2-45BA-AF57-755EDD78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4622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235A-378E-4765-BDCA-513673B6E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Subexpression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B9A6B-A984-4140-B994-3857D0E3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764" y="5375508"/>
            <a:ext cx="6858000" cy="770974"/>
          </a:xfrm>
        </p:spPr>
        <p:txBody>
          <a:bodyPr/>
          <a:lstStyle/>
          <a:p>
            <a:r>
              <a:rPr lang="en-US" dirty="0"/>
              <a:t>We reduce 3 multiplications.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FB3FA-07BA-44F5-A911-6F5173A7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D2D5C-24EA-42F3-B02A-3EA2CAC2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9D752-2AF4-4080-A83F-49AD134A0CF1}"/>
                  </a:ext>
                </a:extLst>
              </p:cNvPr>
              <p:cNvSpPr txBox="1"/>
              <p:nvPr/>
            </p:nvSpPr>
            <p:spPr>
              <a:xfrm>
                <a:off x="2305237" y="1972632"/>
                <a:ext cx="733295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39D752-2AF4-4080-A83F-49AD134A0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237" y="1972632"/>
                <a:ext cx="733295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E3D411B-DE0D-467B-AA9F-053C27215B72}"/>
              </a:ext>
            </a:extLst>
          </p:cNvPr>
          <p:cNvSpPr/>
          <p:nvPr/>
        </p:nvSpPr>
        <p:spPr>
          <a:xfrm>
            <a:off x="4435877" y="1411550"/>
            <a:ext cx="3080551" cy="4474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DA2EBC-7EDE-4F5A-8B1C-E40A12D321B2}"/>
                  </a:ext>
                </a:extLst>
              </p:cNvPr>
              <p:cNvSpPr txBox="1"/>
              <p:nvPr/>
            </p:nvSpPr>
            <p:spPr>
              <a:xfrm>
                <a:off x="2366013" y="3782914"/>
                <a:ext cx="733295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𝑤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∗(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FDA2EBC-7EDE-4F5A-8B1C-E40A12D32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013" y="3782914"/>
                <a:ext cx="733295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06588F3-7F43-45C6-BEBE-A472BDB6E608}"/>
              </a:ext>
            </a:extLst>
          </p:cNvPr>
          <p:cNvSpPr txBox="1"/>
          <p:nvPr/>
        </p:nvSpPr>
        <p:spPr>
          <a:xfrm>
            <a:off x="4497454" y="248397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 </a:t>
            </a:r>
            <a:r>
              <a:rPr lang="en-US" dirty="0">
                <a:solidFill>
                  <a:srgbClr val="E21A23"/>
                </a:solidFill>
              </a:rPr>
              <a:t>multiplications</a:t>
            </a:r>
            <a:r>
              <a:rPr lang="en-US" dirty="0"/>
              <a:t>, 6 </a:t>
            </a:r>
            <a:r>
              <a:rPr lang="en-US" dirty="0">
                <a:solidFill>
                  <a:srgbClr val="0070C0"/>
                </a:solidFill>
              </a:rPr>
              <a:t>additions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58A15A-9BE1-441B-8130-736DA015C0A1}"/>
              </a:ext>
            </a:extLst>
          </p:cNvPr>
          <p:cNvSpPr/>
          <p:nvPr/>
        </p:nvSpPr>
        <p:spPr>
          <a:xfrm>
            <a:off x="4381758" y="3214002"/>
            <a:ext cx="3080551" cy="4474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Optimized Expression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F3188-8EC7-488B-BD54-FFE003E67F94}"/>
              </a:ext>
            </a:extLst>
          </p:cNvPr>
          <p:cNvSpPr txBox="1"/>
          <p:nvPr/>
        </p:nvSpPr>
        <p:spPr>
          <a:xfrm>
            <a:off x="4497453" y="4309298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</a:t>
            </a:r>
            <a:r>
              <a:rPr lang="en-US" dirty="0">
                <a:solidFill>
                  <a:srgbClr val="E21A23"/>
                </a:solidFill>
              </a:rPr>
              <a:t>multiplications</a:t>
            </a:r>
            <a:r>
              <a:rPr lang="en-US" dirty="0"/>
              <a:t>, 6 </a:t>
            </a:r>
            <a:r>
              <a:rPr lang="en-US" dirty="0">
                <a:solidFill>
                  <a:srgbClr val="0070C0"/>
                </a:solidFill>
              </a:rPr>
              <a:t>additions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768647-D107-43F9-8730-B84EB3905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237" y="5358852"/>
            <a:ext cx="516763" cy="51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608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61BE-4426-42F9-B1BF-C1904C416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and Negative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96956-993B-448F-8425-952658F7C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2926" y="951686"/>
            <a:ext cx="8006149" cy="505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</a:t>
            </a:r>
            <a:r>
              <a:rPr lang="en-US" dirty="0">
                <a:solidFill>
                  <a:srgbClr val="0070C0"/>
                </a:solidFill>
              </a:rPr>
              <a:t>zero-valued</a:t>
            </a:r>
            <a:r>
              <a:rPr lang="en-US" dirty="0"/>
              <a:t> weights and inputs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no need to perform a </a:t>
            </a:r>
            <a:r>
              <a:rPr lang="en-US" dirty="0">
                <a:solidFill>
                  <a:srgbClr val="FF0000"/>
                </a:solidFill>
              </a:rPr>
              <a:t>multiplication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create a </a:t>
            </a:r>
            <a:r>
              <a:rPr lang="en-US" dirty="0">
                <a:solidFill>
                  <a:srgbClr val="00B050"/>
                </a:solidFill>
              </a:rPr>
              <a:t>bit-vector</a:t>
            </a:r>
            <a:r>
              <a:rPr lang="en-US" dirty="0"/>
              <a:t> for each filter weight or </a:t>
            </a:r>
            <a:r>
              <a:rPr lang="en-US" i="1" dirty="0" err="1"/>
              <a:t>ifmap</a:t>
            </a:r>
            <a:r>
              <a:rPr lang="en-US" dirty="0"/>
              <a:t>.</a:t>
            </a:r>
          </a:p>
          <a:p>
            <a:pPr marL="573088" lvl="1" indent="-342900"/>
            <a:r>
              <a:rPr lang="en-US" dirty="0"/>
              <a:t>If the corresponding bit (for a multiplication) is 1, we do the multiplication, else we skip it.</a:t>
            </a:r>
          </a:p>
          <a:p>
            <a:pPr marL="573088" lvl="1" indent="-342900"/>
            <a:r>
              <a:rPr lang="en-US" dirty="0">
                <a:solidFill>
                  <a:srgbClr val="0070C0"/>
                </a:solidFill>
              </a:rPr>
              <a:t>Reduces</a:t>
            </a:r>
            <a:r>
              <a:rPr lang="en-US" dirty="0"/>
              <a:t> time and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Negative</a:t>
            </a:r>
            <a:r>
              <a:rPr lang="en-US" dirty="0"/>
              <a:t> values</a:t>
            </a:r>
          </a:p>
          <a:p>
            <a:pPr marL="573088" lvl="1" indent="-342900"/>
            <a:r>
              <a:rPr lang="en-US" dirty="0"/>
              <a:t>Most </a:t>
            </a:r>
            <a:r>
              <a:rPr lang="en-US" dirty="0">
                <a:solidFill>
                  <a:srgbClr val="9F2241"/>
                </a:solidFill>
              </a:rPr>
              <a:t>convolutional units </a:t>
            </a:r>
            <a:r>
              <a:rPr lang="en-US" dirty="0"/>
              <a:t>feed their </a:t>
            </a:r>
            <a:r>
              <a:rPr lang="en-US" i="1" dirty="0" err="1"/>
              <a:t>ofmaps</a:t>
            </a:r>
            <a:r>
              <a:rPr lang="en-US" dirty="0"/>
              <a:t> to </a:t>
            </a:r>
            <a:r>
              <a:rPr lang="en-US" dirty="0" err="1"/>
              <a:t>ReLU</a:t>
            </a:r>
            <a:r>
              <a:rPr lang="en-US" dirty="0"/>
              <a:t> layers</a:t>
            </a:r>
          </a:p>
          <a:p>
            <a:pPr marL="573088" lvl="1" indent="-342900"/>
            <a:r>
              <a:rPr lang="en-US" dirty="0"/>
              <a:t>If we have a good estimate of the </a:t>
            </a:r>
            <a:r>
              <a:rPr lang="en-US" dirty="0">
                <a:solidFill>
                  <a:srgbClr val="00B050"/>
                </a:solidFill>
              </a:rPr>
              <a:t>final product </a:t>
            </a:r>
            <a:r>
              <a:rPr lang="en-US" dirty="0"/>
              <a:t>(dot product of an </a:t>
            </a:r>
            <a:r>
              <a:rPr lang="en-US" i="1" dirty="0" err="1"/>
              <a:t>ifmap</a:t>
            </a:r>
            <a:r>
              <a:rPr lang="en-US" dirty="0"/>
              <a:t> submatrix and the filter matrix), and it is going to be negative, then the computation can be </a:t>
            </a:r>
            <a:r>
              <a:rPr lang="en-US" dirty="0">
                <a:solidFill>
                  <a:srgbClr val="E21A23"/>
                </a:solidFill>
              </a:rPr>
              <a:t>terminated</a:t>
            </a:r>
            <a:r>
              <a:rPr lang="en-US" dirty="0"/>
              <a:t> midway.</a:t>
            </a:r>
          </a:p>
          <a:p>
            <a:pPr marL="573088" lvl="1" indent="-342900"/>
            <a:r>
              <a:rPr lang="en-US" dirty="0"/>
              <a:t>Use the </a:t>
            </a:r>
            <a:r>
              <a:rPr lang="en-US" dirty="0">
                <a:solidFill>
                  <a:srgbClr val="0070C0"/>
                </a:solidFill>
              </a:rPr>
              <a:t>more significant bits </a:t>
            </a:r>
            <a:r>
              <a:rPr lang="en-US" dirty="0"/>
              <a:t>to get an estimate.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79D874-B249-4695-BC3E-494551E6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32202-868F-4F8E-A11C-EB7ED35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55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4A0D-E40C-4783-98E0-F7E03F8E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such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CD6ED-2836-45F1-A106-7CB2186F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574321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quite </a:t>
            </a:r>
            <a:r>
              <a:rPr lang="en-US" dirty="0">
                <a:solidFill>
                  <a:srgbClr val="E21A23"/>
                </a:solidFill>
              </a:rPr>
              <a:t>hard</a:t>
            </a:r>
            <a:r>
              <a:rPr lang="en-US" dirty="0"/>
              <a:t> to do this in a </a:t>
            </a:r>
            <a:r>
              <a:rPr lang="en-US" dirty="0">
                <a:solidFill>
                  <a:srgbClr val="0070C0"/>
                </a:solidFill>
              </a:rPr>
              <a:t>rigid</a:t>
            </a:r>
            <a:r>
              <a:rPr lang="en-US" dirty="0"/>
              <a:t> architecture like a systolic array.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if we consider large </a:t>
            </a:r>
            <a:r>
              <a:rPr lang="en-US" dirty="0">
                <a:solidFill>
                  <a:srgbClr val="002060"/>
                </a:solidFill>
              </a:rPr>
              <a:t>tile sizes </a:t>
            </a:r>
            <a:r>
              <a:rPr lang="en-US" dirty="0">
                <a:solidFill>
                  <a:schemeClr val="tx1"/>
                </a:solidFill>
              </a:rPr>
              <a:t>it is possible to build bespoke circuits to identify such </a:t>
            </a:r>
            <a:r>
              <a:rPr lang="en-US" dirty="0">
                <a:solidFill>
                  <a:srgbClr val="7030A0"/>
                </a:solidFill>
              </a:rPr>
              <a:t>ineffectual</a:t>
            </a:r>
            <a:r>
              <a:rPr lang="en-US" dirty="0">
                <a:solidFill>
                  <a:schemeClr val="tx1"/>
                </a:solidFill>
              </a:rPr>
              <a:t> computations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These optimizations are easy to </a:t>
            </a:r>
            <a:r>
              <a:rPr lang="en-US" dirty="0">
                <a:solidFill>
                  <a:srgbClr val="00B050"/>
                </a:solidFill>
              </a:rPr>
              <a:t>perform</a:t>
            </a:r>
            <a:r>
              <a:rPr lang="en-US" dirty="0">
                <a:solidFill>
                  <a:schemeClr val="tx1"/>
                </a:solidFill>
              </a:rPr>
              <a:t> when we are dealing with a large amount of data in one go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Row stationary architectures</a:t>
            </a:r>
          </a:p>
          <a:p>
            <a:pPr marL="573088" lvl="1" indent="-342900"/>
            <a:r>
              <a:rPr lang="en-US" dirty="0">
                <a:solidFill>
                  <a:schemeClr val="tx1"/>
                </a:solidFill>
              </a:rPr>
              <a:t>Direct product method </a:t>
            </a:r>
            <a:endParaRPr lang="en-US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76BB44-3E2B-4D66-BFBF-D2BDB4196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E9CFD-9A2E-487C-AA14-94901D88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val 43">
            <a:extLst>
              <a:ext uri="{FF2B5EF4-FFF2-40B4-BE49-F238E27FC236}">
                <a16:creationId xmlns:a16="http://schemas.microsoft.com/office/drawing/2014/main" id="{1D388FB6-0DB7-4720-AFE1-036472384D9C}"/>
              </a:ext>
            </a:extLst>
          </p:cNvPr>
          <p:cNvSpPr/>
          <p:nvPr/>
        </p:nvSpPr>
        <p:spPr>
          <a:xfrm>
            <a:off x="9531642" y="2870338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4F6DBB6-2B38-4F1F-B38C-31BE3892E95C}"/>
              </a:ext>
            </a:extLst>
          </p:cNvPr>
          <p:cNvSpPr/>
          <p:nvPr/>
        </p:nvSpPr>
        <p:spPr>
          <a:xfrm>
            <a:off x="8277589" y="3207923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CC5370-BDD8-46D6-9FA1-9FF4B996151E}"/>
              </a:ext>
            </a:extLst>
          </p:cNvPr>
          <p:cNvSpPr/>
          <p:nvPr/>
        </p:nvSpPr>
        <p:spPr>
          <a:xfrm>
            <a:off x="9223882" y="2586839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BCBFD13-406A-46B0-8304-C9BF324095FD}"/>
              </a:ext>
            </a:extLst>
          </p:cNvPr>
          <p:cNvSpPr/>
          <p:nvPr/>
        </p:nvSpPr>
        <p:spPr>
          <a:xfrm>
            <a:off x="7827853" y="3205104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5C5376A-5AA4-4839-81C6-A83B17B14E75}"/>
              </a:ext>
            </a:extLst>
          </p:cNvPr>
          <p:cNvSpPr/>
          <p:nvPr/>
        </p:nvSpPr>
        <p:spPr>
          <a:xfrm>
            <a:off x="8516362" y="2575364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73AE303-36AD-4EA1-A3BB-A9CE7ABAE824}"/>
              </a:ext>
            </a:extLst>
          </p:cNvPr>
          <p:cNvSpPr/>
          <p:nvPr/>
        </p:nvSpPr>
        <p:spPr>
          <a:xfrm rot="2762447">
            <a:off x="7258077" y="869347"/>
            <a:ext cx="2779013" cy="2953241"/>
          </a:xfrm>
          <a:prstGeom prst="parallelogram">
            <a:avLst/>
          </a:prstGeom>
          <a:solidFill>
            <a:srgbClr val="EF797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44C8B-F0F7-46D0-AE44-E716C611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362" y="224799"/>
            <a:ext cx="6858000" cy="822960"/>
          </a:xfrm>
        </p:spPr>
        <p:txBody>
          <a:bodyPr/>
          <a:lstStyle/>
          <a:p>
            <a:r>
              <a:rPr lang="en-US" dirty="0"/>
              <a:t>Support Vector Machines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5632D-1D78-48F6-B413-ECA9B7FD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F2E7-FA94-4767-96EF-9717FEDD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58146-1AD2-4532-818D-1B581927DF3F}"/>
              </a:ext>
            </a:extLst>
          </p:cNvPr>
          <p:cNvSpPr txBox="1"/>
          <p:nvPr/>
        </p:nvSpPr>
        <p:spPr>
          <a:xfrm>
            <a:off x="1735363" y="4145241"/>
            <a:ext cx="77883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Assume it is hard to separate the </a:t>
            </a:r>
            <a:r>
              <a:rPr lang="en-US" sz="2000" dirty="0">
                <a:solidFill>
                  <a:srgbClr val="E21A23"/>
                </a:solidFill>
              </a:rPr>
              <a:t>red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0070C0"/>
                </a:solidFill>
              </a:rPr>
              <a:t>blue</a:t>
            </a:r>
            <a:r>
              <a:rPr lang="en-US" sz="2000" dirty="0"/>
              <a:t>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project them to a </a:t>
            </a:r>
            <a:r>
              <a:rPr lang="en-US" sz="2000" dirty="0">
                <a:solidFill>
                  <a:srgbClr val="9F2241"/>
                </a:solidFill>
              </a:rPr>
              <a:t>high-dimensional</a:t>
            </a:r>
            <a:r>
              <a:rPr lang="en-US" sz="2000" dirty="0"/>
              <a:t>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Draw an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imaginary</a:t>
            </a:r>
            <a:r>
              <a:rPr lang="en-US" sz="2000" dirty="0"/>
              <a:t> hyperplane that cleanly </a:t>
            </a:r>
            <a:r>
              <a:rPr lang="en-US" sz="2000" dirty="0">
                <a:solidFill>
                  <a:srgbClr val="7030A0"/>
                </a:solidFill>
              </a:rPr>
              <a:t>separates</a:t>
            </a:r>
            <a:r>
              <a:rPr lang="en-US" sz="2000" dirty="0"/>
              <a:t> the two sets of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They hyperplane is </a:t>
            </a:r>
            <a:r>
              <a:rPr lang="en-US" sz="2000" dirty="0">
                <a:solidFill>
                  <a:srgbClr val="FF0000"/>
                </a:solidFill>
              </a:rPr>
              <a:t>characterized</a:t>
            </a:r>
            <a:r>
              <a:rPr lang="en-US" sz="2000" dirty="0"/>
              <a:t> by the points that lie the closest to it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support vectors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19D1710-EA37-41C2-B185-74A979F33529}"/>
              </a:ext>
            </a:extLst>
          </p:cNvPr>
          <p:cNvCxnSpPr/>
          <p:nvPr/>
        </p:nvCxnSpPr>
        <p:spPr>
          <a:xfrm>
            <a:off x="1690835" y="3677920"/>
            <a:ext cx="4225368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4405479-BC50-4454-8DAE-21594C92276C}"/>
              </a:ext>
            </a:extLst>
          </p:cNvPr>
          <p:cNvCxnSpPr>
            <a:cxnSpLocks/>
          </p:cNvCxnSpPr>
          <p:nvPr/>
        </p:nvCxnSpPr>
        <p:spPr>
          <a:xfrm flipV="1">
            <a:off x="1843235" y="894080"/>
            <a:ext cx="0" cy="293624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65E51B9-BCF0-4A7F-B57E-9E28840C3D26}"/>
              </a:ext>
            </a:extLst>
          </p:cNvPr>
          <p:cNvSpPr/>
          <p:nvPr/>
        </p:nvSpPr>
        <p:spPr>
          <a:xfrm>
            <a:off x="2254343" y="1452881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117C0C-23E4-442C-8BA1-74BFF2DE303D}"/>
              </a:ext>
            </a:extLst>
          </p:cNvPr>
          <p:cNvSpPr/>
          <p:nvPr/>
        </p:nvSpPr>
        <p:spPr>
          <a:xfrm>
            <a:off x="3473543" y="1915080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862222-D468-458E-AE97-66906F8AE5CA}"/>
              </a:ext>
            </a:extLst>
          </p:cNvPr>
          <p:cNvSpPr/>
          <p:nvPr/>
        </p:nvSpPr>
        <p:spPr>
          <a:xfrm>
            <a:off x="3026503" y="2565401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998553C-5F8B-4453-8C47-4E9420FCAEC1}"/>
              </a:ext>
            </a:extLst>
          </p:cNvPr>
          <p:cNvSpPr/>
          <p:nvPr/>
        </p:nvSpPr>
        <p:spPr>
          <a:xfrm>
            <a:off x="4347303" y="1818576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2E0E7A-88DB-49A2-BE02-1F4ADF73A605}"/>
              </a:ext>
            </a:extLst>
          </p:cNvPr>
          <p:cNvSpPr/>
          <p:nvPr/>
        </p:nvSpPr>
        <p:spPr>
          <a:xfrm>
            <a:off x="4286341" y="3058112"/>
            <a:ext cx="166819" cy="1930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2A05E5-2A17-4784-AB34-26F85CE79F97}"/>
              </a:ext>
            </a:extLst>
          </p:cNvPr>
          <p:cNvSpPr/>
          <p:nvPr/>
        </p:nvSpPr>
        <p:spPr>
          <a:xfrm>
            <a:off x="2121502" y="2265697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08BD4CA-9CE0-4F32-BB89-D5779E35E9AA}"/>
              </a:ext>
            </a:extLst>
          </p:cNvPr>
          <p:cNvSpPr/>
          <p:nvPr/>
        </p:nvSpPr>
        <p:spPr>
          <a:xfrm>
            <a:off x="3803520" y="1549384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81D790-D0C8-497E-8945-AC7DAD65D6CA}"/>
              </a:ext>
            </a:extLst>
          </p:cNvPr>
          <p:cNvSpPr/>
          <p:nvPr/>
        </p:nvSpPr>
        <p:spPr>
          <a:xfrm>
            <a:off x="2859684" y="3108994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D9DF74-BCAC-43E1-A28D-E93F6FE0C54D}"/>
              </a:ext>
            </a:extLst>
          </p:cNvPr>
          <p:cNvSpPr/>
          <p:nvPr/>
        </p:nvSpPr>
        <p:spPr>
          <a:xfrm>
            <a:off x="3949256" y="2352171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2AF7FB-5F80-4C77-AD7B-FFE216B119F8}"/>
              </a:ext>
            </a:extLst>
          </p:cNvPr>
          <p:cNvSpPr/>
          <p:nvPr/>
        </p:nvSpPr>
        <p:spPr>
          <a:xfrm>
            <a:off x="4997544" y="1778231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A90FA11-661F-462B-9189-56422A101689}"/>
              </a:ext>
            </a:extLst>
          </p:cNvPr>
          <p:cNvSpPr/>
          <p:nvPr/>
        </p:nvSpPr>
        <p:spPr>
          <a:xfrm>
            <a:off x="5348304" y="2220017"/>
            <a:ext cx="845088" cy="650321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87297A-FDFF-4049-8C25-D2CA1CF6A01B}"/>
              </a:ext>
            </a:extLst>
          </p:cNvPr>
          <p:cNvCxnSpPr>
            <a:cxnSpLocks/>
          </p:cNvCxnSpPr>
          <p:nvPr/>
        </p:nvCxnSpPr>
        <p:spPr>
          <a:xfrm flipV="1">
            <a:off x="6680012" y="3677920"/>
            <a:ext cx="3987989" cy="2032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2C35FB1-E9B6-4AD1-8006-92E6BAC6B512}"/>
              </a:ext>
            </a:extLst>
          </p:cNvPr>
          <p:cNvCxnSpPr>
            <a:cxnSpLocks/>
          </p:cNvCxnSpPr>
          <p:nvPr/>
        </p:nvCxnSpPr>
        <p:spPr>
          <a:xfrm flipH="1" flipV="1">
            <a:off x="6734093" y="489052"/>
            <a:ext cx="98318" cy="3361589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7992C7-B090-4BF0-A98F-F847BB5214E0}"/>
              </a:ext>
            </a:extLst>
          </p:cNvPr>
          <p:cNvCxnSpPr>
            <a:cxnSpLocks/>
          </p:cNvCxnSpPr>
          <p:nvPr/>
        </p:nvCxnSpPr>
        <p:spPr>
          <a:xfrm flipV="1">
            <a:off x="6673546" y="1342352"/>
            <a:ext cx="3443749" cy="248796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5069D4C2-62C2-428D-83E0-31BE046BB25A}"/>
              </a:ext>
            </a:extLst>
          </p:cNvPr>
          <p:cNvSpPr/>
          <p:nvPr/>
        </p:nvSpPr>
        <p:spPr>
          <a:xfrm>
            <a:off x="7112150" y="2189407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B210EB0-D5F3-4403-9127-9D818B68F883}"/>
              </a:ext>
            </a:extLst>
          </p:cNvPr>
          <p:cNvSpPr/>
          <p:nvPr/>
        </p:nvSpPr>
        <p:spPr>
          <a:xfrm>
            <a:off x="8194365" y="2091288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832CA6-3B89-4D9C-8A27-D971F321A72D}"/>
              </a:ext>
            </a:extLst>
          </p:cNvPr>
          <p:cNvSpPr/>
          <p:nvPr/>
        </p:nvSpPr>
        <p:spPr>
          <a:xfrm>
            <a:off x="7289903" y="1813594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7C846A0-B251-4CD5-BAF2-53E28A1E653C}"/>
              </a:ext>
            </a:extLst>
          </p:cNvPr>
          <p:cNvSpPr/>
          <p:nvPr/>
        </p:nvSpPr>
        <p:spPr>
          <a:xfrm>
            <a:off x="7592210" y="1524975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BE5400B-6293-4CD8-95B9-290DD94804A4}"/>
              </a:ext>
            </a:extLst>
          </p:cNvPr>
          <p:cNvSpPr/>
          <p:nvPr/>
        </p:nvSpPr>
        <p:spPr>
          <a:xfrm>
            <a:off x="8646734" y="1063511"/>
            <a:ext cx="166819" cy="193007"/>
          </a:xfrm>
          <a:prstGeom prst="ellipse">
            <a:avLst/>
          </a:prstGeom>
          <a:solidFill>
            <a:srgbClr val="1C0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i="1" dirty="0" err="1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B951AF-D63F-4946-A886-F5BE0DD23E35}"/>
              </a:ext>
            </a:extLst>
          </p:cNvPr>
          <p:cNvSpPr txBox="1"/>
          <p:nvPr/>
        </p:nvSpPr>
        <p:spPr>
          <a:xfrm>
            <a:off x="8248938" y="269789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C0CB4"/>
                </a:solidFill>
              </a:rPr>
              <a:t>Separating </a:t>
            </a:r>
            <a:br>
              <a:rPr lang="en-US" sz="2000" dirty="0">
                <a:solidFill>
                  <a:srgbClr val="1C0CB4"/>
                </a:solidFill>
              </a:rPr>
            </a:br>
            <a:r>
              <a:rPr lang="en-US" sz="2000" dirty="0">
                <a:solidFill>
                  <a:srgbClr val="1C0CB4"/>
                </a:solidFill>
              </a:rPr>
              <a:t>plane</a:t>
            </a:r>
          </a:p>
        </p:txBody>
      </p:sp>
    </p:spTree>
    <p:extLst>
      <p:ext uri="{BB962C8B-B14F-4D97-AF65-F5344CB8AC3E}">
        <p14:creationId xmlns:p14="http://schemas.microsoft.com/office/powerpoint/2010/main" val="34077463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578F-D30A-451F-8A23-EAFB296B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Memory Access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1612-4B07-4B68-BF2B-015C5C51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855229" cy="4351338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omic Sans MS" panose="030F0702030302020204" pitchFamily="66" charset="0"/>
              </a:rPr>
              <a:t>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Base-delta </a:t>
            </a:r>
            <a:r>
              <a:rPr lang="en-US" dirty="0">
                <a:solidFill>
                  <a:srgbClr val="00B050"/>
                </a:solidFill>
              </a:rPr>
              <a:t>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4 values 100, 101, 103, and 104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set the </a:t>
            </a:r>
            <a:r>
              <a:rPr lang="en-US" dirty="0">
                <a:solidFill>
                  <a:srgbClr val="0070C0"/>
                </a:solidFill>
              </a:rPr>
              <a:t>base</a:t>
            </a:r>
            <a:r>
              <a:rPr lang="en-US" dirty="0"/>
              <a:t> as 102.</a:t>
            </a:r>
          </a:p>
          <a:p>
            <a:pPr marL="573088" lvl="1" indent="-342900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deltas</a:t>
            </a:r>
            <a:r>
              <a:rPr lang="en-US" dirty="0"/>
              <a:t> are: -2, -1, 1, and 2 (resp.)</a:t>
            </a:r>
          </a:p>
          <a:p>
            <a:pPr marL="573088" lvl="1" indent="-342900"/>
            <a:r>
              <a:rPr lang="en-US" dirty="0"/>
              <a:t>The storage space (in terms of bits) gets </a:t>
            </a:r>
            <a:r>
              <a:rPr lang="en-US" dirty="0">
                <a:solidFill>
                  <a:schemeClr val="accent1"/>
                </a:solidFill>
              </a:rPr>
              <a:t>reduced</a:t>
            </a:r>
            <a:r>
              <a:rPr lang="en-US" dirty="0"/>
              <a:t> drastically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Dynamic </a:t>
            </a:r>
            <a:r>
              <a:rPr lang="en-US" dirty="0">
                <a:solidFill>
                  <a:srgbClr val="00B050"/>
                </a:solidFill>
              </a:rPr>
              <a:t>detection</a:t>
            </a:r>
            <a:r>
              <a:rPr lang="en-US" dirty="0"/>
              <a:t> of zero-valued weights/inputs</a:t>
            </a:r>
          </a:p>
          <a:p>
            <a:pPr marL="573088" lvl="1" indent="-342900"/>
            <a:r>
              <a:rPr lang="en-US" dirty="0"/>
              <a:t>We simply </a:t>
            </a:r>
            <a:r>
              <a:rPr lang="en-US" dirty="0">
                <a:solidFill>
                  <a:srgbClr val="E21A23"/>
                </a:solidFill>
              </a:rPr>
              <a:t>don’t store </a:t>
            </a:r>
            <a:r>
              <a:rPr lang="en-US" dirty="0"/>
              <a:t>the 0 values</a:t>
            </a:r>
          </a:p>
          <a:p>
            <a:pPr marL="573088" lvl="1" indent="-342900"/>
            <a:r>
              <a:rPr lang="en-US" dirty="0"/>
              <a:t>We use a separate bitmap to </a:t>
            </a:r>
            <a:r>
              <a:rPr lang="en-US" dirty="0">
                <a:solidFill>
                  <a:srgbClr val="01708C"/>
                </a:solidFill>
              </a:rPr>
              <a:t>indicate</a:t>
            </a:r>
            <a:r>
              <a:rPr lang="en-US" dirty="0"/>
              <a:t> the locations of the 0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8506ED-E056-4A33-ACD4-FA3D4A782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5B37F-920F-4662-9EC2-B6F9D5E3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01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B3DDA-698D-4367-9F80-0011BC03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of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9505-E756-4194-AAE9-F92B7C552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2317072"/>
            <a:ext cx="7739819" cy="331442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layers need different </a:t>
            </a:r>
            <a:r>
              <a:rPr lang="en-US" dirty="0">
                <a:solidFill>
                  <a:srgbClr val="FF0000"/>
                </a:solidFill>
              </a:rPr>
              <a:t>levels</a:t>
            </a:r>
            <a:r>
              <a:rPr lang="en-US" dirty="0"/>
              <a:t> of precision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Different filters and different </a:t>
            </a:r>
            <a:r>
              <a:rPr lang="en-US" i="1" dirty="0" err="1"/>
              <a:t>ifmaps</a:t>
            </a:r>
            <a:r>
              <a:rPr lang="en-US" i="1" dirty="0"/>
              <a:t> </a:t>
            </a:r>
            <a:r>
              <a:rPr lang="en-US" dirty="0"/>
              <a:t>need different levels of </a:t>
            </a:r>
            <a:r>
              <a:rPr lang="en-US" dirty="0">
                <a:solidFill>
                  <a:srgbClr val="00B050"/>
                </a:solidFill>
              </a:rPr>
              <a:t>precision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a need to dynamically </a:t>
            </a:r>
            <a:r>
              <a:rPr lang="en-US" dirty="0">
                <a:solidFill>
                  <a:srgbClr val="01708C"/>
                </a:solidFill>
              </a:rPr>
              <a:t>study</a:t>
            </a:r>
            <a:r>
              <a:rPr lang="en-US" dirty="0"/>
              <a:t> the behavior of a CNN and set the appropriate precision.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important proposal in this space.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B33C4-01FA-4C65-814E-6974F170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A803D-0400-4EDF-B0BC-D621EC69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91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5C091F2-14E8-4923-88C2-AA628966E5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58" y="1046684"/>
            <a:ext cx="488272" cy="4882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A9B570-D944-4A9B-AAF7-C89AC9940BD9}"/>
              </a:ext>
            </a:extLst>
          </p:cNvPr>
          <p:cNvSpPr txBox="1"/>
          <p:nvPr/>
        </p:nvSpPr>
        <p:spPr>
          <a:xfrm>
            <a:off x="2853069" y="1089787"/>
            <a:ext cx="6497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Should we use single-precision, double-precision or the</a:t>
            </a:r>
            <a:br>
              <a:rPr lang="en-US" sz="2000" dirty="0"/>
            </a:br>
            <a:r>
              <a:rPr lang="en-US" sz="2000" dirty="0"/>
              <a:t>fixed-point representation?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6D0E-2179-451B-B091-2F8CE3A8F77A}"/>
              </a:ext>
            </a:extLst>
          </p:cNvPr>
          <p:cNvSpPr/>
          <p:nvPr/>
        </p:nvSpPr>
        <p:spPr>
          <a:xfrm>
            <a:off x="4533531" y="4953741"/>
            <a:ext cx="3373515" cy="49714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Bit-serial Arithmetic</a:t>
            </a:r>
          </a:p>
        </p:txBody>
      </p:sp>
    </p:spTree>
    <p:extLst>
      <p:ext uri="{BB962C8B-B14F-4D97-AF65-F5344CB8AC3E}">
        <p14:creationId xmlns:p14="http://schemas.microsoft.com/office/powerpoint/2010/main" val="19625597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CCFBF-768F-4988-8C82-5B5E7B18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Bit-Serial Arithmetic: Consider regular binary multiplication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700DB-2CB6-490D-9F36-B90BD2FA4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088" y="961615"/>
            <a:ext cx="3105675" cy="8229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Consider regular binary</a:t>
            </a:r>
          </a:p>
          <a:p>
            <a:r>
              <a:rPr lang="en-US" dirty="0"/>
              <a:t>Multiplication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067479-7153-4E39-99C8-4AB6641F3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12FE8-F9AC-498F-9C48-FCCEBE05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306CE-0C42-459B-BE38-362185C8C9C2}"/>
              </a:ext>
            </a:extLst>
          </p:cNvPr>
          <p:cNvSpPr txBox="1"/>
          <p:nvPr/>
        </p:nvSpPr>
        <p:spPr>
          <a:xfrm>
            <a:off x="4631185" y="109728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1 1 0 1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22D9E6-2196-4D55-BD26-4EC111B1DB81}"/>
              </a:ext>
            </a:extLst>
          </p:cNvPr>
          <p:cNvCxnSpPr/>
          <p:nvPr/>
        </p:nvCxnSpPr>
        <p:spPr>
          <a:xfrm>
            <a:off x="3920972" y="1497391"/>
            <a:ext cx="284085" cy="313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39ACF-FE86-442C-A93A-1F819448D7BD}"/>
              </a:ext>
            </a:extLst>
          </p:cNvPr>
          <p:cNvCxnSpPr>
            <a:cxnSpLocks/>
          </p:cNvCxnSpPr>
          <p:nvPr/>
        </p:nvCxnSpPr>
        <p:spPr>
          <a:xfrm flipH="1">
            <a:off x="3920971" y="1497391"/>
            <a:ext cx="319596" cy="3136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A0D2418-7B44-4302-8724-604D96FE8B92}"/>
              </a:ext>
            </a:extLst>
          </p:cNvPr>
          <p:cNvSpPr txBox="1"/>
          <p:nvPr/>
        </p:nvSpPr>
        <p:spPr>
          <a:xfrm>
            <a:off x="4631185" y="1534956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1 0 1 1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7089FC-3C81-4637-BE53-E28F83B25BE1}"/>
              </a:ext>
            </a:extLst>
          </p:cNvPr>
          <p:cNvCxnSpPr/>
          <p:nvPr/>
        </p:nvCxnSpPr>
        <p:spPr>
          <a:xfrm>
            <a:off x="3748021" y="2087466"/>
            <a:ext cx="321799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A598C26-E1AE-4A53-87D3-5E9587581827}"/>
              </a:ext>
            </a:extLst>
          </p:cNvPr>
          <p:cNvSpPr txBox="1"/>
          <p:nvPr/>
        </p:nvSpPr>
        <p:spPr>
          <a:xfrm>
            <a:off x="4631185" y="2150178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1 1 0 1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6E8A2D-A315-48F3-842B-915DEE8A3C98}"/>
              </a:ext>
            </a:extLst>
          </p:cNvPr>
          <p:cNvSpPr txBox="1"/>
          <p:nvPr/>
        </p:nvSpPr>
        <p:spPr>
          <a:xfrm>
            <a:off x="4505050" y="2529024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1 1 0 1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A1E63E-694B-4E4E-A4E5-03C5CC95AA10}"/>
              </a:ext>
            </a:extLst>
          </p:cNvPr>
          <p:cNvSpPr txBox="1"/>
          <p:nvPr/>
        </p:nvSpPr>
        <p:spPr>
          <a:xfrm>
            <a:off x="4063014" y="3332585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1 1 0 1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59D2C5-7CCE-42C5-BDE7-9C53391A7F84}"/>
              </a:ext>
            </a:extLst>
          </p:cNvPr>
          <p:cNvSpPr txBox="1"/>
          <p:nvPr/>
        </p:nvSpPr>
        <p:spPr>
          <a:xfrm>
            <a:off x="4205057" y="2925251"/>
            <a:ext cx="1037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 0 0 0 0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87AC7E-D88D-41FE-9C79-2E77C36FC69D}"/>
              </a:ext>
            </a:extLst>
          </p:cNvPr>
          <p:cNvCxnSpPr/>
          <p:nvPr/>
        </p:nvCxnSpPr>
        <p:spPr>
          <a:xfrm>
            <a:off x="3700621" y="3962134"/>
            <a:ext cx="3217991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197644-15C2-4A41-9185-32918E31A221}"/>
              </a:ext>
            </a:extLst>
          </p:cNvPr>
          <p:cNvSpPr/>
          <p:nvPr/>
        </p:nvSpPr>
        <p:spPr>
          <a:xfrm>
            <a:off x="2109926" y="2729079"/>
            <a:ext cx="1590694" cy="40011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Partial sums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1298783-7084-486A-81D1-6C47BA7DC239}"/>
              </a:ext>
            </a:extLst>
          </p:cNvPr>
          <p:cNvSpPr/>
          <p:nvPr/>
        </p:nvSpPr>
        <p:spPr>
          <a:xfrm>
            <a:off x="5938942" y="1108548"/>
            <a:ext cx="390617" cy="3749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BA528EB-C17F-424F-B47C-F86E7B05D305}"/>
              </a:ext>
            </a:extLst>
          </p:cNvPr>
          <p:cNvSpPr/>
          <p:nvPr/>
        </p:nvSpPr>
        <p:spPr>
          <a:xfrm>
            <a:off x="5938942" y="1546572"/>
            <a:ext cx="390617" cy="374964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13B0B0-D10F-4955-A47B-3E7D84D6EF75}"/>
              </a:ext>
            </a:extLst>
          </p:cNvPr>
          <p:cNvSpPr/>
          <p:nvPr/>
        </p:nvSpPr>
        <p:spPr>
          <a:xfrm>
            <a:off x="4756298" y="2150179"/>
            <a:ext cx="223284" cy="16595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0EEDCB-20E0-42BC-AD76-A43A2C7F63F6}"/>
                  </a:ext>
                </a:extLst>
              </p:cNvPr>
              <p:cNvSpPr txBox="1"/>
              <p:nvPr/>
            </p:nvSpPr>
            <p:spPr>
              <a:xfrm>
                <a:off x="3193737" y="4356369"/>
                <a:ext cx="515237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40EEDCB-20E0-42BC-AD76-A43A2C7F6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737" y="4356369"/>
                <a:ext cx="5152373" cy="369332"/>
              </a:xfrm>
              <a:prstGeom prst="rect">
                <a:avLst/>
              </a:prstGeom>
              <a:blipFill>
                <a:blip r:embed="rId2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492146E-E1F7-4C1C-8591-819CC3248769}"/>
              </a:ext>
            </a:extLst>
          </p:cNvPr>
          <p:cNvSpPr/>
          <p:nvPr/>
        </p:nvSpPr>
        <p:spPr>
          <a:xfrm>
            <a:off x="2905274" y="4348365"/>
            <a:ext cx="5625583" cy="52667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7EB9BBC-B2F4-4FA3-88FD-4F7B3FCBF240}"/>
              </a:ext>
            </a:extLst>
          </p:cNvPr>
          <p:cNvSpPr/>
          <p:nvPr/>
        </p:nvSpPr>
        <p:spPr>
          <a:xfrm rot="3438607">
            <a:off x="4763536" y="3957696"/>
            <a:ext cx="650451" cy="25801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53031674-E390-4EC7-899E-82798D14E1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97" y="5248287"/>
            <a:ext cx="735966" cy="73596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A846E52-E05F-4361-B655-52012A44503E}"/>
              </a:ext>
            </a:extLst>
          </p:cNvPr>
          <p:cNvSpPr/>
          <p:nvPr/>
        </p:nvSpPr>
        <p:spPr>
          <a:xfrm>
            <a:off x="3352801" y="5322961"/>
            <a:ext cx="4993309" cy="56619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Looks like a 1D convolution</a:t>
            </a:r>
          </a:p>
        </p:txBody>
      </p:sp>
    </p:spTree>
    <p:extLst>
      <p:ext uri="{BB962C8B-B14F-4D97-AF65-F5344CB8AC3E}">
        <p14:creationId xmlns:p14="http://schemas.microsoft.com/office/powerpoint/2010/main" val="19370923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C8E0-7366-464E-AA09-76F3A6EF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Bit-Serial Multiplication – II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0B74-56A0-48C5-ABB8-FA535546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8429030" cy="32488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Every column in the binary multiplication </a:t>
            </a:r>
            <a:r>
              <a:rPr lang="en-US" dirty="0">
                <a:solidFill>
                  <a:srgbClr val="FF0000"/>
                </a:solidFill>
              </a:rPr>
              <a:t>represents</a:t>
            </a:r>
            <a:r>
              <a:rPr lang="en-US" dirty="0"/>
              <a:t> a 1D convolution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</a:t>
            </a:r>
            <a:r>
              <a:rPr lang="en-US" dirty="0">
                <a:solidFill>
                  <a:srgbClr val="00B050"/>
                </a:solidFill>
              </a:rPr>
              <a:t>example</a:t>
            </a:r>
            <a:r>
              <a:rPr lang="en-US" dirty="0"/>
              <a:t> shown the sum of the indices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you look at the </a:t>
            </a:r>
            <a:r>
              <a:rPr lang="en-US" dirty="0">
                <a:solidFill>
                  <a:srgbClr val="FF0000"/>
                </a:solidFill>
              </a:rPr>
              <a:t>rest</a:t>
            </a:r>
            <a:r>
              <a:rPr lang="en-US" dirty="0"/>
              <a:t> of the columns, they have </a:t>
            </a:r>
            <a:r>
              <a:rPr lang="en-US" dirty="0">
                <a:solidFill>
                  <a:srgbClr val="0070C0"/>
                </a:solidFill>
              </a:rPr>
              <a:t>different</a:t>
            </a:r>
            <a:r>
              <a:rPr lang="en-US" dirty="0"/>
              <a:t> sums: </a:t>
            </a:r>
          </a:p>
          <a:p>
            <a:pPr marL="573088" lvl="1" indent="-342900"/>
            <a:r>
              <a:rPr lang="en-US" dirty="0"/>
              <a:t>2,3,4,5,6,7,8 (respectively)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final </a:t>
            </a:r>
            <a:r>
              <a:rPr lang="en-US" dirty="0">
                <a:solidFill>
                  <a:srgbClr val="01708C"/>
                </a:solidFill>
              </a:rPr>
              <a:t>product</a:t>
            </a:r>
            <a:r>
              <a:rPr lang="en-US" dirty="0"/>
              <a:t> can be thought of as a 1D convolution of the two bit vectors: </a:t>
            </a:r>
            <a:r>
              <a:rPr lang="en-US" i="1" dirty="0"/>
              <a:t>A </a:t>
            </a:r>
            <a:r>
              <a:rPr lang="en-US" dirty="0"/>
              <a:t>and </a:t>
            </a:r>
            <a:r>
              <a:rPr lang="en-US" i="1" dirty="0"/>
              <a:t>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  Not quite</a:t>
            </a:r>
            <a:r>
              <a:rPr lang="en-US" dirty="0"/>
              <a:t>: We are not taking </a:t>
            </a:r>
            <a:r>
              <a:rPr lang="en-US" dirty="0" err="1">
                <a:solidFill>
                  <a:srgbClr val="00B050"/>
                </a:solidFill>
              </a:rPr>
              <a:t>carrys</a:t>
            </a:r>
            <a:r>
              <a:rPr lang="en-US" dirty="0"/>
              <a:t> into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 If we allow the </a:t>
            </a:r>
            <a:r>
              <a:rPr lang="en-US" dirty="0" err="1"/>
              <a:t>carrys</a:t>
            </a:r>
            <a:r>
              <a:rPr lang="en-US" dirty="0"/>
              <a:t> to ripple through, then the product is correct.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1BFC2A-1787-45EA-8279-78D297F56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34F6A-C56A-4DEE-9C38-F162C7D9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583DD-3363-43F2-9280-2100B3646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635368"/>
            <a:ext cx="893639" cy="89363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AF115BB-BC36-407E-B7AC-136DA5C2F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29" y="5044156"/>
            <a:ext cx="757961" cy="757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1DFD8-2B25-48AC-BD9C-99C5E837D886}"/>
              </a:ext>
            </a:extLst>
          </p:cNvPr>
          <p:cNvSpPr txBox="1"/>
          <p:nvPr/>
        </p:nvSpPr>
        <p:spPr>
          <a:xfrm>
            <a:off x="2927497" y="5044155"/>
            <a:ext cx="7242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 a </a:t>
            </a:r>
            <a:r>
              <a:rPr lang="en-US" sz="2000" dirty="0">
                <a:solidFill>
                  <a:srgbClr val="0070C0"/>
                </a:solidFill>
              </a:rPr>
              <a:t>systolic architecture </a:t>
            </a:r>
            <a:r>
              <a:rPr lang="en-US" sz="2000" dirty="0"/>
              <a:t>of this nature, the inputs flow in to the</a:t>
            </a:r>
          </a:p>
          <a:p>
            <a:r>
              <a:rPr lang="en-US" sz="2000" dirty="0"/>
              <a:t>circuit, </a:t>
            </a:r>
            <a:r>
              <a:rPr lang="en-US" sz="2000" dirty="0">
                <a:solidFill>
                  <a:srgbClr val="00B050"/>
                </a:solidFill>
              </a:rPr>
              <a:t>bit by bit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149325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FFF9C-5ED9-40A5-BF78-4ACACF09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Bit-Serial Architectures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DD24-2409-4B99-A2EB-00C8E605C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are </a:t>
            </a:r>
            <a:r>
              <a:rPr lang="en-US" dirty="0">
                <a:solidFill>
                  <a:srgbClr val="7030A0"/>
                </a:solidFill>
              </a:rPr>
              <a:t>many</a:t>
            </a:r>
            <a:r>
              <a:rPr lang="en-US" dirty="0"/>
              <a:t> kinds of bit-serial architectures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Simple design</a:t>
            </a:r>
          </a:p>
          <a:p>
            <a:pPr marL="573088" lvl="1" indent="-342900"/>
            <a:r>
              <a:rPr lang="en-US" dirty="0"/>
              <a:t>If we are </a:t>
            </a:r>
            <a:r>
              <a:rPr lang="en-US" dirty="0">
                <a:solidFill>
                  <a:srgbClr val="FF0000"/>
                </a:solidFill>
              </a:rPr>
              <a:t>multiplying</a:t>
            </a:r>
            <a:r>
              <a:rPr lang="en-US" dirty="0"/>
              <a:t> </a:t>
            </a:r>
            <a:r>
              <a:rPr lang="en-US" i="1" dirty="0"/>
              <a:t>A * B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</a:rPr>
              <a:t>Read</a:t>
            </a:r>
            <a:r>
              <a:rPr lang="en-US" dirty="0"/>
              <a:t> in </a:t>
            </a:r>
            <a:r>
              <a:rPr lang="en-US" i="1" dirty="0"/>
              <a:t>B </a:t>
            </a:r>
            <a:r>
              <a:rPr lang="en-US" dirty="0"/>
              <a:t>, bit by bit</a:t>
            </a:r>
          </a:p>
          <a:p>
            <a:pPr marL="573088" lvl="1" indent="-342900"/>
            <a:r>
              <a:rPr lang="en-US" dirty="0"/>
              <a:t>If a bit is 1, then only, add </a:t>
            </a:r>
            <a:r>
              <a:rPr lang="en-US" i="1" dirty="0"/>
              <a:t>A </a:t>
            </a:r>
            <a:r>
              <a:rPr lang="en-US" dirty="0"/>
              <a:t>to the </a:t>
            </a:r>
            <a:r>
              <a:rPr lang="en-US" dirty="0">
                <a:solidFill>
                  <a:srgbClr val="0070C0"/>
                </a:solidFill>
              </a:rPr>
              <a:t>partial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Another method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Divide</a:t>
            </a:r>
            <a:r>
              <a:rPr lang="en-US" dirty="0"/>
              <a:t> the multiplier, </a:t>
            </a:r>
            <a:r>
              <a:rPr lang="en-US" i="1" dirty="0"/>
              <a:t>B</a:t>
            </a:r>
            <a:r>
              <a:rPr lang="en-US" dirty="0"/>
              <a:t>, into </a:t>
            </a:r>
            <a:r>
              <a:rPr lang="en-US" dirty="0">
                <a:solidFill>
                  <a:srgbClr val="01708C"/>
                </a:solidFill>
              </a:rPr>
              <a:t>chunks</a:t>
            </a:r>
            <a:r>
              <a:rPr lang="en-US" dirty="0"/>
              <a:t> of </a:t>
            </a:r>
            <a:r>
              <a:rPr lang="en-US" i="1" dirty="0"/>
              <a:t>m </a:t>
            </a:r>
            <a:r>
              <a:rPr lang="en-US" dirty="0"/>
              <a:t>bits</a:t>
            </a:r>
          </a:p>
          <a:p>
            <a:pPr marL="573088" lvl="1" indent="-342900"/>
            <a:r>
              <a:rPr lang="en-US" dirty="0"/>
              <a:t>For a chunk, </a:t>
            </a:r>
            <a:r>
              <a:rPr lang="en-US" dirty="0">
                <a:solidFill>
                  <a:srgbClr val="720F11"/>
                </a:solidFill>
              </a:rPr>
              <a:t>discard</a:t>
            </a:r>
            <a:r>
              <a:rPr lang="en-US" dirty="0"/>
              <a:t> the 0s at the beginning and end</a:t>
            </a:r>
          </a:p>
          <a:p>
            <a:pPr marL="573088" lvl="1" indent="-342900"/>
            <a:r>
              <a:rPr lang="en-US" dirty="0">
                <a:solidFill>
                  <a:srgbClr val="E21A23"/>
                </a:solidFill>
              </a:rPr>
              <a:t>Multiply</a:t>
            </a:r>
            <a:r>
              <a:rPr lang="en-US" dirty="0"/>
              <a:t> the reduced value with </a:t>
            </a:r>
            <a:r>
              <a:rPr lang="en-US" i="1" dirty="0"/>
              <a:t>A</a:t>
            </a:r>
            <a:endParaRPr lang="en-US" dirty="0"/>
          </a:p>
          <a:p>
            <a:pPr marL="573088" lvl="1" indent="-342900"/>
            <a:r>
              <a:rPr lang="en-US" dirty="0">
                <a:solidFill>
                  <a:srgbClr val="7030A0"/>
                </a:solidFill>
              </a:rPr>
              <a:t>Scale</a:t>
            </a:r>
            <a:r>
              <a:rPr lang="en-US" dirty="0"/>
              <a:t> the result and add to the partial product.</a:t>
            </a:r>
          </a:p>
          <a:p>
            <a:pPr marL="573088" lvl="1" indent="-342900"/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Easy</a:t>
            </a:r>
            <a:r>
              <a:rPr lang="en-US" dirty="0"/>
              <a:t> to take care of ineffectual values.</a:t>
            </a:r>
          </a:p>
          <a:p>
            <a:pPr marL="573088" lvl="1" indent="-3429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22FF8-FBF1-46D5-977C-637875F2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5767DF-AAF0-4E5F-B301-299211782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2983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CF47A-3684-43C7-9C94-2F191FEC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CD8A-BFF7-49C5-B141-AD466EF0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95</a:t>
            </a:fld>
            <a:endParaRPr lang="en-US"/>
          </a:p>
        </p:txBody>
      </p:sp>
      <p:sp>
        <p:nvSpPr>
          <p:cNvPr id="6" name="Round Same Side Corner Rectangle 3">
            <a:extLst>
              <a:ext uri="{FF2B5EF4-FFF2-40B4-BE49-F238E27FC236}">
                <a16:creationId xmlns:a16="http://schemas.microsoft.com/office/drawing/2014/main" id="{BA8129A7-0FC5-493E-AF34-A3115DCBEDC2}"/>
              </a:ext>
            </a:extLst>
          </p:cNvPr>
          <p:cNvSpPr/>
          <p:nvPr/>
        </p:nvSpPr>
        <p:spPr>
          <a:xfrm rot="16200000">
            <a:off x="3812777" y="1735230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21A23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14F14C-5F50-411A-A3D4-27C19F5B0386}"/>
              </a:ext>
            </a:extLst>
          </p:cNvPr>
          <p:cNvSpPr txBox="1"/>
          <p:nvPr/>
        </p:nvSpPr>
        <p:spPr>
          <a:xfrm>
            <a:off x="3963430" y="1876898"/>
            <a:ext cx="393056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1.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E67BD1-BC64-4EE3-BB0E-0F4AD9816019}"/>
              </a:ext>
            </a:extLst>
          </p:cNvPr>
          <p:cNvSpPr/>
          <p:nvPr/>
        </p:nvSpPr>
        <p:spPr>
          <a:xfrm>
            <a:off x="4534731" y="1812822"/>
            <a:ext cx="4352264" cy="601489"/>
          </a:xfrm>
          <a:prstGeom prst="rect">
            <a:avLst/>
          </a:prstGeom>
          <a:solidFill>
            <a:srgbClr val="E21A2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8095C9-CBE9-4548-B292-63D903C30E2A}"/>
              </a:ext>
            </a:extLst>
          </p:cNvPr>
          <p:cNvSpPr txBox="1"/>
          <p:nvPr/>
        </p:nvSpPr>
        <p:spPr>
          <a:xfrm>
            <a:off x="4670670" y="1894045"/>
            <a:ext cx="3921266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Basics of Deep Learning</a:t>
            </a:r>
          </a:p>
        </p:txBody>
      </p:sp>
      <p:sp>
        <p:nvSpPr>
          <p:cNvPr id="10" name="Round Same Side Corner Rectangle 19">
            <a:extLst>
              <a:ext uri="{FF2B5EF4-FFF2-40B4-BE49-F238E27FC236}">
                <a16:creationId xmlns:a16="http://schemas.microsoft.com/office/drawing/2014/main" id="{0476ACE2-BE16-4E50-9114-E73481A0F5D6}"/>
              </a:ext>
            </a:extLst>
          </p:cNvPr>
          <p:cNvSpPr/>
          <p:nvPr/>
        </p:nvSpPr>
        <p:spPr>
          <a:xfrm rot="16200000">
            <a:off x="3812777" y="2378388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B600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85B69E-0CD3-43A5-AF9E-9AB491312C29}"/>
              </a:ext>
            </a:extLst>
          </p:cNvPr>
          <p:cNvSpPr txBox="1"/>
          <p:nvPr/>
        </p:nvSpPr>
        <p:spPr>
          <a:xfrm>
            <a:off x="3932171" y="2520056"/>
            <a:ext cx="45557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8299DF-62DE-49CB-821D-81CAFC9213BF}"/>
              </a:ext>
            </a:extLst>
          </p:cNvPr>
          <p:cNvSpPr/>
          <p:nvPr/>
        </p:nvSpPr>
        <p:spPr>
          <a:xfrm>
            <a:off x="4534731" y="2455980"/>
            <a:ext cx="4352264" cy="601489"/>
          </a:xfrm>
          <a:prstGeom prst="rect">
            <a:avLst/>
          </a:prstGeom>
          <a:solidFill>
            <a:srgbClr val="FFB6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074435-A8B4-4733-A3D3-56C929D6EC13}"/>
              </a:ext>
            </a:extLst>
          </p:cNvPr>
          <p:cNvSpPr txBox="1"/>
          <p:nvPr/>
        </p:nvSpPr>
        <p:spPr>
          <a:xfrm>
            <a:off x="4584732" y="2522237"/>
            <a:ext cx="2683748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Design of a CNN</a:t>
            </a:r>
          </a:p>
        </p:txBody>
      </p:sp>
      <p:sp>
        <p:nvSpPr>
          <p:cNvPr id="14" name="Round Same Side Corner Rectangle 27">
            <a:extLst>
              <a:ext uri="{FF2B5EF4-FFF2-40B4-BE49-F238E27FC236}">
                <a16:creationId xmlns:a16="http://schemas.microsoft.com/office/drawing/2014/main" id="{5BB01C14-D36F-4404-B071-97886B157B62}"/>
              </a:ext>
            </a:extLst>
          </p:cNvPr>
          <p:cNvSpPr/>
          <p:nvPr/>
        </p:nvSpPr>
        <p:spPr>
          <a:xfrm rot="16200000">
            <a:off x="3812777" y="3021545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25D9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EEC42-F060-4795-9A72-D526B7F3710D}"/>
              </a:ext>
            </a:extLst>
          </p:cNvPr>
          <p:cNvSpPr txBox="1"/>
          <p:nvPr/>
        </p:nvSpPr>
        <p:spPr>
          <a:xfrm>
            <a:off x="3926561" y="3163214"/>
            <a:ext cx="466794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3.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34742-46E5-4842-B636-78D7F4E6F616}"/>
              </a:ext>
            </a:extLst>
          </p:cNvPr>
          <p:cNvSpPr/>
          <p:nvPr/>
        </p:nvSpPr>
        <p:spPr>
          <a:xfrm>
            <a:off x="4534731" y="3099137"/>
            <a:ext cx="4352264" cy="601489"/>
          </a:xfrm>
          <a:prstGeom prst="rect">
            <a:avLst/>
          </a:prstGeom>
          <a:solidFill>
            <a:srgbClr val="625D9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9" name="Round Same Side Corner Rectangle 35">
            <a:extLst>
              <a:ext uri="{FF2B5EF4-FFF2-40B4-BE49-F238E27FC236}">
                <a16:creationId xmlns:a16="http://schemas.microsoft.com/office/drawing/2014/main" id="{15D56ACB-800D-4659-83A5-1D5764131444}"/>
              </a:ext>
            </a:extLst>
          </p:cNvPr>
          <p:cNvSpPr/>
          <p:nvPr/>
        </p:nvSpPr>
        <p:spPr>
          <a:xfrm rot="16200000">
            <a:off x="3812777" y="3664703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AF185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27781-DB8E-460E-9EBD-E1C60114DFC4}"/>
              </a:ext>
            </a:extLst>
          </p:cNvPr>
          <p:cNvSpPr txBox="1"/>
          <p:nvPr/>
        </p:nvSpPr>
        <p:spPr>
          <a:xfrm>
            <a:off x="3915339" y="3806372"/>
            <a:ext cx="489238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4.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40F8DA-62D6-4C44-B903-23C784414943}"/>
              </a:ext>
            </a:extLst>
          </p:cNvPr>
          <p:cNvSpPr/>
          <p:nvPr/>
        </p:nvSpPr>
        <p:spPr>
          <a:xfrm>
            <a:off x="4534731" y="3742295"/>
            <a:ext cx="4352264" cy="601489"/>
          </a:xfrm>
          <a:prstGeom prst="rect">
            <a:avLst/>
          </a:prstGeom>
          <a:solidFill>
            <a:srgbClr val="AF185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4" name="Round Same Side Corner Rectangle 43">
            <a:extLst>
              <a:ext uri="{FF2B5EF4-FFF2-40B4-BE49-F238E27FC236}">
                <a16:creationId xmlns:a16="http://schemas.microsoft.com/office/drawing/2014/main" id="{280DD94B-D21C-4F14-9F3D-6A077CB7DA7D}"/>
              </a:ext>
            </a:extLst>
          </p:cNvPr>
          <p:cNvSpPr/>
          <p:nvPr/>
        </p:nvSpPr>
        <p:spPr>
          <a:xfrm rot="16200000">
            <a:off x="3812777" y="4307861"/>
            <a:ext cx="601489" cy="75667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692146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31D14-0772-43C4-BC81-DFACD7D419FB}"/>
              </a:ext>
            </a:extLst>
          </p:cNvPr>
          <p:cNvSpPr txBox="1"/>
          <p:nvPr/>
        </p:nvSpPr>
        <p:spPr>
          <a:xfrm>
            <a:off x="3919347" y="4449530"/>
            <a:ext cx="481222" cy="47333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76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5.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46D802-F50B-4459-9D0A-D8BF41332A13}"/>
              </a:ext>
            </a:extLst>
          </p:cNvPr>
          <p:cNvSpPr/>
          <p:nvPr/>
        </p:nvSpPr>
        <p:spPr>
          <a:xfrm>
            <a:off x="4534731" y="4385453"/>
            <a:ext cx="4352264" cy="601489"/>
          </a:xfrm>
          <a:prstGeom prst="rect">
            <a:avLst/>
          </a:prstGeom>
          <a:solidFill>
            <a:srgbClr val="69214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675" kern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34" name="Picture 33" descr="Shape, arrow&#10;&#10;Description automatically generated">
            <a:extLst>
              <a:ext uri="{FF2B5EF4-FFF2-40B4-BE49-F238E27FC236}">
                <a16:creationId xmlns:a16="http://schemas.microsoft.com/office/drawing/2014/main" id="{296FF50B-1A06-434F-955C-81F3A0ACE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573" y="4321374"/>
            <a:ext cx="756674" cy="60149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8D1D0D5-777C-480F-81EA-0A4763433743}"/>
              </a:ext>
            </a:extLst>
          </p:cNvPr>
          <p:cNvSpPr txBox="1"/>
          <p:nvPr/>
        </p:nvSpPr>
        <p:spPr>
          <a:xfrm>
            <a:off x="4584732" y="3134836"/>
            <a:ext cx="334258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Intra-PE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36B4A7-2D47-484B-9636-4AA78718CBE0}"/>
              </a:ext>
            </a:extLst>
          </p:cNvPr>
          <p:cNvSpPr txBox="1"/>
          <p:nvPr/>
        </p:nvSpPr>
        <p:spPr>
          <a:xfrm>
            <a:off x="4579452" y="3802584"/>
            <a:ext cx="2419252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Optimizations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03C027-1276-4672-B658-B2A109C33762}"/>
              </a:ext>
            </a:extLst>
          </p:cNvPr>
          <p:cNvSpPr txBox="1"/>
          <p:nvPr/>
        </p:nvSpPr>
        <p:spPr>
          <a:xfrm>
            <a:off x="4579453" y="4448512"/>
            <a:ext cx="340509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The Memory System</a:t>
            </a:r>
          </a:p>
        </p:txBody>
      </p:sp>
    </p:spTree>
    <p:extLst>
      <p:ext uri="{BB962C8B-B14F-4D97-AF65-F5344CB8AC3E}">
        <p14:creationId xmlns:p14="http://schemas.microsoft.com/office/powerpoint/2010/main" val="54488615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C691-40F1-47FB-A85C-405F3C1F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and Pull-based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1926-257E-452C-90E7-451F3C7A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7915514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Consider</a:t>
            </a:r>
            <a:r>
              <a:rPr lang="en-US" dirty="0"/>
              <a:t> a 16 x 16 PE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need 16 streams for the rows and 16 for the columns</a:t>
            </a:r>
          </a:p>
          <a:p>
            <a:pPr marL="573088" lvl="1" indent="-342900"/>
            <a:r>
              <a:rPr lang="en-US" dirty="0"/>
              <a:t>Total: 32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memory streams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21A23"/>
                </a:solidFill>
              </a:rPr>
              <a:t>Pull</a:t>
            </a:r>
            <a:r>
              <a:rPr lang="en-US" dirty="0"/>
              <a:t>-based mechanism</a:t>
            </a:r>
          </a:p>
          <a:p>
            <a:pPr marL="573088" lvl="1" indent="-342900"/>
            <a:r>
              <a:rPr lang="en-US" dirty="0"/>
              <a:t>Whenever there is a </a:t>
            </a:r>
            <a:r>
              <a:rPr lang="en-US" dirty="0">
                <a:solidFill>
                  <a:srgbClr val="FF0000"/>
                </a:solidFill>
              </a:rPr>
              <a:t>miss</a:t>
            </a:r>
            <a:r>
              <a:rPr lang="en-US" dirty="0"/>
              <a:t>, we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pull in </a:t>
            </a:r>
            <a:r>
              <a:rPr lang="en-US" dirty="0"/>
              <a:t>data into the LBs and GBs</a:t>
            </a:r>
          </a:p>
          <a:p>
            <a:pPr marL="573088" lvl="1" indent="-342900"/>
            <a:r>
              <a:rPr lang="en-US" dirty="0"/>
              <a:t>This is impractical in CNNs </a:t>
            </a:r>
            <a:r>
              <a:rPr lang="en-US" dirty="0">
                <a:sym typeface="Wingdings" panose="05000000000000000000" pitchFamily="2" charset="2"/>
              </a:rPr>
              <a:t> will lead to many </a:t>
            </a:r>
            <a:r>
              <a:rPr lang="en-US" dirty="0">
                <a:solidFill>
                  <a:srgbClr val="E21A23"/>
                </a:solidFill>
                <a:sym typeface="Wingdings" panose="05000000000000000000" pitchFamily="2" charset="2"/>
              </a:rPr>
              <a:t>stalls</a:t>
            </a:r>
            <a:endParaRPr lang="en-US" dirty="0">
              <a:solidFill>
                <a:srgbClr val="E21A23"/>
              </a:solidFill>
            </a:endParaRPr>
          </a:p>
          <a:p>
            <a:pPr marL="573088" lvl="1" indent="-342900"/>
            <a:r>
              <a:rPr lang="en-US" dirty="0"/>
              <a:t>Moreover, the computation is </a:t>
            </a:r>
            <a:r>
              <a:rPr lang="en-US" dirty="0">
                <a:solidFill>
                  <a:srgbClr val="00B050"/>
                </a:solidFill>
              </a:rPr>
              <a:t>deterministic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Push</a:t>
            </a:r>
            <a:r>
              <a:rPr lang="en-US" dirty="0"/>
              <a:t>-based mechanism</a:t>
            </a:r>
          </a:p>
          <a:p>
            <a:pPr marL="573088" lvl="1" indent="-342900"/>
            <a:r>
              <a:rPr lang="en-US" dirty="0"/>
              <a:t>The smart </a:t>
            </a:r>
            <a:r>
              <a:rPr lang="en-US" dirty="0">
                <a:solidFill>
                  <a:srgbClr val="7030A0"/>
                </a:solidFill>
              </a:rPr>
              <a:t>dispatcher</a:t>
            </a:r>
            <a:r>
              <a:rPr lang="en-US" dirty="0"/>
              <a:t> needs to coordinate the computation and</a:t>
            </a:r>
          </a:p>
          <a:p>
            <a:pPr marL="573088" lvl="1" indent="-342900"/>
            <a:r>
              <a:rPr lang="en-US" dirty="0">
                <a:solidFill>
                  <a:srgbClr val="00B050"/>
                </a:solidFill>
              </a:rPr>
              <a:t>Prefetch</a:t>
            </a:r>
            <a:r>
              <a:rPr lang="en-US" dirty="0"/>
              <a:t>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7C152-1771-47B4-90D3-CD5A29AE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80478-2898-4BF4-931E-6717DDDEF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399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C774-BEC8-43ED-A933-CA7980804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2042" y="0"/>
            <a:ext cx="9121018" cy="822960"/>
          </a:xfrm>
        </p:spPr>
        <p:txBody>
          <a:bodyPr/>
          <a:lstStyle/>
          <a:p>
            <a:r>
              <a:rPr lang="en-US" dirty="0"/>
              <a:t>Example with Prefetching</a:t>
            </a:r>
            <a:br>
              <a:rPr lang="en-US" dirty="0"/>
            </a:br>
            <a:r>
              <a:rPr lang="en-US" dirty="0"/>
              <a:t>(the prefetch code is not shown, the comments indicate the location)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B9813-4CB5-4CBB-A183-DBF68C7DE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923" y="1153170"/>
            <a:ext cx="8157069" cy="5582278"/>
          </a:xfrm>
        </p:spPr>
        <p:txBody>
          <a:bodyPr/>
          <a:lstStyle/>
          <a:p>
            <a:pPr algn="l"/>
            <a:r>
              <a:rPr lang="pt-BR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t-BR" sz="1800" dirty="0">
                <a:solidFill>
                  <a:srgbClr val="000000"/>
                </a:solidFill>
                <a:latin typeface="CMTT9"/>
              </a:rPr>
              <a:t>(n=0; n&lt;N; n++) { </a:t>
            </a:r>
            <a:r>
              <a:rPr lang="pt-BR" sz="1800" dirty="0">
                <a:solidFill>
                  <a:srgbClr val="C08040"/>
                </a:solidFill>
                <a:latin typeface="CMTT9"/>
              </a:rPr>
              <a:t>/* input images */</a:t>
            </a:r>
          </a:p>
          <a:p>
            <a:pPr algn="l"/>
            <a:r>
              <a:rPr lang="en-US" sz="1800" dirty="0">
                <a:solidFill>
                  <a:srgbClr val="C08040"/>
                </a:solidFill>
                <a:latin typeface="CMTT9"/>
              </a:rPr>
              <a:t>// load the nth image I[n] in the DRAM</a:t>
            </a:r>
          </a:p>
          <a:p>
            <a:pPr algn="l"/>
            <a:r>
              <a:rPr lang="en-US" sz="1800" dirty="0">
                <a:solidFill>
                  <a:srgbClr val="800080"/>
                </a:solidFill>
                <a:latin typeface="CMTT9"/>
              </a:rPr>
              <a:t>    parallel </a:t>
            </a:r>
            <a:r>
              <a:rPr lang="en-US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(h1 =0; h1 &lt;H; h1 += Th) {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/* rows : </a:t>
            </a:r>
            <a:r>
              <a:rPr lang="en-US" sz="18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 / </a:t>
            </a:r>
            <a:r>
              <a:rPr lang="en-US" sz="1800" dirty="0" err="1">
                <a:solidFill>
                  <a:srgbClr val="C08040"/>
                </a:solidFill>
                <a:latin typeface="CMTT9"/>
              </a:rPr>
              <a:t>ofmap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 */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     </a:t>
            </a:r>
            <a:r>
              <a:rPr lang="en-US" sz="1800" dirty="0">
                <a:solidFill>
                  <a:srgbClr val="800080"/>
                </a:solidFill>
                <a:latin typeface="CMTT9"/>
              </a:rPr>
              <a:t> </a:t>
            </a:r>
            <a:r>
              <a:rPr lang="pl-PL" sz="1800" dirty="0">
                <a:solidFill>
                  <a:srgbClr val="800080"/>
                </a:solidFill>
                <a:latin typeface="CMTT9"/>
              </a:rPr>
              <a:t>parallel </a:t>
            </a:r>
            <a:r>
              <a:rPr lang="pl-PL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l-PL" sz="1800" dirty="0">
                <a:solidFill>
                  <a:srgbClr val="000000"/>
                </a:solidFill>
                <a:latin typeface="CMTT9"/>
              </a:rPr>
              <a:t>(w1 =0; w1 &lt;W; w1 += Tw) {</a:t>
            </a:r>
            <a:r>
              <a:rPr lang="pl-PL" sz="1800" dirty="0">
                <a:solidFill>
                  <a:srgbClr val="C08040"/>
                </a:solidFill>
                <a:latin typeface="CMTT9"/>
              </a:rPr>
              <a:t>/* cols : ifmap / ofmap */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// load the output tile at O[n][k][ h1 ][ w1] in each LB</a:t>
            </a:r>
          </a:p>
          <a:p>
            <a:pPr algn="l"/>
            <a:r>
              <a:rPr lang="en-US" sz="1800" dirty="0">
                <a:solidFill>
                  <a:srgbClr val="800080"/>
                </a:solidFill>
                <a:latin typeface="CMTT9"/>
              </a:rPr>
              <a:t>            parallel </a:t>
            </a:r>
            <a:r>
              <a:rPr lang="en-US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(k=0; k&lt;K; k++) { 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/* outputs */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              </a:t>
            </a:r>
            <a:r>
              <a:rPr lang="en-US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(c=0; c&lt;C; </a:t>
            </a:r>
            <a:r>
              <a:rPr lang="en-US" sz="1800" dirty="0" err="1">
                <a:solidFill>
                  <a:srgbClr val="000000"/>
                </a:solidFill>
                <a:latin typeface="CMTT9"/>
              </a:rPr>
              <a:t>c++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) { 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/* input channels */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         // load the filter F[k][c] in the GB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        // load the input </a:t>
            </a:r>
            <a:r>
              <a:rPr lang="en-US" sz="1800" dirty="0" err="1">
                <a:solidFill>
                  <a:srgbClr val="C08040"/>
                </a:solidFill>
                <a:latin typeface="CMTT9"/>
              </a:rPr>
              <a:t>ifmap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 at I[n][c] in the GB</a:t>
            </a:r>
          </a:p>
          <a:p>
            <a:pPr algn="l"/>
            <a:r>
              <a:rPr lang="en-US" sz="1800" dirty="0">
                <a:solidFill>
                  <a:srgbClr val="C08040"/>
                </a:solidFill>
                <a:latin typeface="CMTT9"/>
              </a:rPr>
              <a:t>              </a:t>
            </a:r>
            <a:r>
              <a:rPr lang="en-US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(r=0; r&lt;R; r++) { 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/* rows of the filter */</a:t>
            </a:r>
            <a:br>
              <a:rPr lang="en-US" sz="1800" dirty="0">
                <a:solidFill>
                  <a:srgbClr val="C08040"/>
                </a:solidFill>
                <a:latin typeface="CMTT9"/>
              </a:rPr>
            </a:br>
            <a:r>
              <a:rPr lang="en-US" sz="1800" dirty="0">
                <a:solidFill>
                  <a:srgbClr val="C08040"/>
                </a:solidFill>
                <a:latin typeface="CMTT9"/>
              </a:rPr>
              <a:t>                  </a:t>
            </a:r>
            <a:r>
              <a:rPr lang="en-US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en-US" sz="1800" dirty="0">
                <a:solidFill>
                  <a:srgbClr val="000000"/>
                </a:solidFill>
                <a:latin typeface="CMTT9"/>
              </a:rPr>
              <a:t>(s=0; s&lt;S; s++) { </a:t>
            </a:r>
            <a:r>
              <a:rPr lang="en-US" sz="1800" dirty="0">
                <a:solidFill>
                  <a:srgbClr val="C08040"/>
                </a:solidFill>
                <a:latin typeface="CMTT9"/>
              </a:rPr>
              <a:t>/* cols of the filter */</a:t>
            </a:r>
          </a:p>
          <a:p>
            <a:pPr algn="l"/>
            <a:r>
              <a:rPr lang="pt-BR" sz="1800" dirty="0">
                <a:solidFill>
                  <a:srgbClr val="0000FF"/>
                </a:solidFill>
                <a:latin typeface="CMTT9"/>
              </a:rPr>
              <a:t>                       for </a:t>
            </a:r>
            <a:r>
              <a:rPr lang="pt-BR" sz="1800" dirty="0">
                <a:solidFill>
                  <a:srgbClr val="000000"/>
                </a:solidFill>
                <a:latin typeface="CMTT9"/>
              </a:rPr>
              <a:t>(h2=h1; h2 &lt;h1+Th; h2 ++) {</a:t>
            </a:r>
            <a:br>
              <a:rPr lang="pt-BR" sz="1800" dirty="0">
                <a:solidFill>
                  <a:srgbClr val="000000"/>
                </a:solidFill>
                <a:latin typeface="CMTT9"/>
              </a:rPr>
            </a:br>
            <a:r>
              <a:rPr lang="pt-BR" sz="1800" dirty="0">
                <a:solidFill>
                  <a:srgbClr val="000000"/>
                </a:solidFill>
                <a:latin typeface="CMTT9"/>
              </a:rPr>
              <a:t>                           </a:t>
            </a:r>
            <a:r>
              <a:rPr lang="pl-PL" sz="1800" dirty="0">
                <a:solidFill>
                  <a:srgbClr val="0000FF"/>
                </a:solidFill>
                <a:latin typeface="CMTT9"/>
              </a:rPr>
              <a:t>for </a:t>
            </a:r>
            <a:r>
              <a:rPr lang="pl-PL" sz="1800" dirty="0">
                <a:solidFill>
                  <a:srgbClr val="000000"/>
                </a:solidFill>
                <a:latin typeface="CMTT9"/>
              </a:rPr>
              <a:t>(w2=w1; w2 &lt;w1+Tw; w2 ++) {</a:t>
            </a:r>
          </a:p>
          <a:p>
            <a:pPr algn="l"/>
            <a:r>
              <a:rPr lang="pt-BR" sz="1800" dirty="0">
                <a:solidFill>
                  <a:srgbClr val="000000"/>
                </a:solidFill>
                <a:latin typeface="CMTT9"/>
              </a:rPr>
              <a:t>                              O[n][k][ h2 ][ w2] += I[n][c][ h2+r][ w2+s] * F[k][c][r][s];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latin typeface="CMTT9"/>
              </a:rPr>
              <a:t>}}}}}}}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A0615-204A-4D68-BBDC-E5D96A090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7DD26-5C72-4589-A9C1-3C001A720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1978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29CB-ED17-414B-A4D8-7915D02D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Processing in Memory (PIM)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497E-F6D2-4F9F-A7EC-09BDDA42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616" y="1280160"/>
            <a:ext cx="6858000" cy="8229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analog nature of electronic devices</a:t>
            </a:r>
            <a:br>
              <a:rPr lang="en-US" dirty="0"/>
            </a:br>
            <a:r>
              <a:rPr lang="en-US" dirty="0"/>
              <a:t>for realizing dot products.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A0328-430D-4C3E-8D43-AB9B3440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D9D20-3893-49B9-AFCE-8A844C43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98</a:t>
            </a:fld>
            <a:endParaRPr lang="en-US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80723B7-7171-4467-8211-90BB67499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528" y="1097281"/>
            <a:ext cx="1170481" cy="10963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522E5A-E941-4B56-9B7D-10C230A8BACD}"/>
              </a:ext>
            </a:extLst>
          </p:cNvPr>
          <p:cNvSpPr txBox="1">
            <a:spLocks/>
          </p:cNvSpPr>
          <p:nvPr/>
        </p:nvSpPr>
        <p:spPr>
          <a:xfrm>
            <a:off x="1763658" y="2286000"/>
            <a:ext cx="7323392" cy="1096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30188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60375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613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Consider an array-based memory design.</a:t>
            </a:r>
          </a:p>
          <a:p>
            <a:pPr marL="573088" lvl="1" indent="-342900"/>
            <a:r>
              <a:rPr lang="en-US" dirty="0"/>
              <a:t>Let the electrical parameters of each cell be controlled by the voltage of the word line</a:t>
            </a:r>
          </a:p>
          <a:p>
            <a:pPr marL="342900" indent="-342900"/>
            <a:r>
              <a:rPr lang="en-US" dirty="0"/>
              <a:t>         There are two broad paradigms: charge sharing and   current summing </a:t>
            </a:r>
          </a:p>
        </p:txBody>
      </p:sp>
      <p:pic>
        <p:nvPicPr>
          <p:cNvPr id="8" name="Picture 7" descr="A picture containing airplane&#10;&#10;Description automatically generated">
            <a:extLst>
              <a:ext uri="{FF2B5EF4-FFF2-40B4-BE49-F238E27FC236}">
                <a16:creationId xmlns:a16="http://schemas.microsoft.com/office/drawing/2014/main" id="{53CE4D70-093B-4FEC-81F2-1BA8AE039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936">
            <a:off x="1508693" y="3398340"/>
            <a:ext cx="743844" cy="7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6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A4E0D-5CD3-4ED0-A9AA-2652562B6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A5323-3F73-4AEA-9E60-40FDFAFADB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8710" y="1137986"/>
                <a:ext cx="5685816" cy="5124591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In this </a:t>
                </a: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, we are using an analog multiplier to multiple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b="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The word line could </a:t>
                </a:r>
                <a:r>
                  <a:rPr lang="en-US" dirty="0">
                    <a:solidFill>
                      <a:srgbClr val="9F2241"/>
                    </a:solidFill>
                  </a:rPr>
                  <a:t>carry</a:t>
                </a:r>
                <a:r>
                  <a:rPr lang="en-US" dirty="0"/>
                  <a:t>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Another </a:t>
                </a:r>
                <a:r>
                  <a:rPr lang="en-US" dirty="0">
                    <a:solidFill>
                      <a:srgbClr val="625D9C"/>
                    </a:solidFill>
                  </a:rPr>
                  <a:t>approach</a:t>
                </a:r>
                <a:r>
                  <a:rPr lang="en-US" dirty="0"/>
                  <a:t>:</a:t>
                </a:r>
                <a:br>
                  <a:rPr lang="en-US" dirty="0"/>
                </a:br>
                <a:r>
                  <a:rPr lang="en-US" dirty="0"/>
                  <a:t>Use the </a:t>
                </a:r>
                <a:r>
                  <a:rPr lang="en-US" dirty="0">
                    <a:solidFill>
                      <a:srgbClr val="FF0000"/>
                    </a:solidFill>
                  </a:rPr>
                  <a:t>relation</a:t>
                </a:r>
                <a:r>
                  <a:rPr lang="en-US" dirty="0"/>
                  <a:t> Q = VC</a:t>
                </a:r>
                <a:br>
                  <a:rPr lang="en-US" dirty="0"/>
                </a:br>
                <a:r>
                  <a:rPr lang="en-US" dirty="0"/>
                  <a:t>The capacitor can function as a </a:t>
                </a:r>
                <a:r>
                  <a:rPr lang="en-US" dirty="0">
                    <a:solidFill>
                      <a:srgbClr val="0070C0"/>
                    </a:solidFill>
                  </a:rPr>
                  <a:t>multiplier </a:t>
                </a:r>
                <a:br>
                  <a:rPr lang="en-US" dirty="0">
                    <a:solidFill>
                      <a:srgbClr val="0070C0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Assume the capacitance is the weight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Each cell is thus a </a:t>
                </a:r>
                <a:r>
                  <a:rPr lang="en-US" dirty="0">
                    <a:solidFill>
                      <a:srgbClr val="FF0000"/>
                    </a:solidFill>
                  </a:rPr>
                  <a:t>multiplier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Once, we connect all the switches, the total </a:t>
                </a:r>
                <a:r>
                  <a:rPr lang="en-US" dirty="0">
                    <a:solidFill>
                      <a:srgbClr val="625D9C"/>
                    </a:solidFill>
                  </a:rPr>
                  <a:t>charge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on the capacitors </a:t>
                </a:r>
                <a:r>
                  <a:rPr lang="en-US" dirty="0">
                    <a:solidFill>
                      <a:srgbClr val="E21A23"/>
                    </a:solidFill>
                  </a:rPr>
                  <a:t>raises</a:t>
                </a:r>
                <a:r>
                  <a:rPr lang="en-US" dirty="0">
                    <a:solidFill>
                      <a:schemeClr val="tx1"/>
                    </a:solidFill>
                  </a:rPr>
                  <a:t> the voltage of the bit line. It can be made roughly </a:t>
                </a:r>
                <a:r>
                  <a:rPr lang="en-US" dirty="0">
                    <a:solidFill>
                      <a:srgbClr val="00B050"/>
                    </a:solidFill>
                  </a:rPr>
                  <a:t>proportional</a:t>
                </a:r>
                <a:r>
                  <a:rPr lang="en-US" dirty="0">
                    <a:solidFill>
                      <a:schemeClr val="tx1"/>
                    </a:solidFill>
                  </a:rPr>
                  <a:t> to the voltage (additive).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tx1"/>
                    </a:solidFill>
                  </a:rPr>
                  <a:t>The </a:t>
                </a:r>
                <a:r>
                  <a:rPr lang="en-US" dirty="0">
                    <a:solidFill>
                      <a:srgbClr val="00B050"/>
                    </a:solidFill>
                  </a:rPr>
                  <a:t>voltage</a:t>
                </a:r>
                <a:r>
                  <a:rPr lang="en-US" dirty="0">
                    <a:solidFill>
                      <a:schemeClr val="tx1"/>
                    </a:solidFill>
                  </a:rPr>
                  <a:t> can be measured with an ADC.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9A5323-3F73-4AEA-9E60-40FDFAFADB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8710" y="1137986"/>
                <a:ext cx="5685816" cy="5124591"/>
              </a:xfrm>
              <a:blipFill>
                <a:blip r:embed="rId2"/>
                <a:stretch>
                  <a:fillRect l="-966" t="-595" r="-3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6D01C-37E5-49D0-932E-07DBC217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0F80B-0917-4D32-9A8E-ED0B77C0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99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ACC3DC-888E-4EA1-8632-A6CEA1B4B937}"/>
              </a:ext>
            </a:extLst>
          </p:cNvPr>
          <p:cNvGrpSpPr/>
          <p:nvPr/>
        </p:nvGrpSpPr>
        <p:grpSpPr>
          <a:xfrm>
            <a:off x="7797413" y="1137985"/>
            <a:ext cx="2647950" cy="3940176"/>
            <a:chOff x="1022350" y="1285875"/>
            <a:chExt cx="2647950" cy="3940176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F10281FF-5FA4-43F8-A7EA-4A7996A38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3763" y="1692275"/>
              <a:ext cx="0" cy="319563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BCA03065-EB88-45EA-8677-282CC75D1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7788" y="2232025"/>
              <a:ext cx="2413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956133F4-99DE-4A4A-9233-51ED6AF6EA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43150" y="2093913"/>
              <a:ext cx="238125" cy="13811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15269A47-B3D0-4DB8-81F9-DCCB36D97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763" y="2049463"/>
              <a:ext cx="471488" cy="34448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DF9ADC8C-A0BE-4849-941F-0E1A8BA0A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900" y="4881563"/>
              <a:ext cx="533400" cy="344488"/>
            </a:xfrm>
            <a:prstGeom prst="rect">
              <a:avLst/>
            </a:pr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5022851-02F1-46C4-9FFD-2AAAE9526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288" y="2300288"/>
              <a:ext cx="244475" cy="342900"/>
            </a:xfrm>
            <a:custGeom>
              <a:avLst/>
              <a:gdLst>
                <a:gd name="T0" fmla="*/ 0 w 322"/>
                <a:gd name="T1" fmla="*/ 455 h 455"/>
                <a:gd name="T2" fmla="*/ 9 w 322"/>
                <a:gd name="T3" fmla="*/ 0 h 455"/>
                <a:gd name="T4" fmla="*/ 322 w 322"/>
                <a:gd name="T5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455">
                  <a:moveTo>
                    <a:pt x="0" y="455"/>
                  </a:moveTo>
                  <a:lnTo>
                    <a:pt x="9" y="0"/>
                  </a:lnTo>
                  <a:lnTo>
                    <a:pt x="322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9C0ABE9-CD23-4B60-ACB8-6CEC175E3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255838"/>
              <a:ext cx="153988" cy="87313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7650EF-E77B-4B03-BC12-BB0C932F7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50" y="2711450"/>
              <a:ext cx="123825" cy="93663"/>
            </a:xfrm>
            <a:custGeom>
              <a:avLst/>
              <a:gdLst>
                <a:gd name="T0" fmla="*/ 0 w 165"/>
                <a:gd name="T1" fmla="*/ 0 h 123"/>
                <a:gd name="T2" fmla="*/ 20 w 165"/>
                <a:gd name="T3" fmla="*/ 0 h 123"/>
                <a:gd name="T4" fmla="*/ 45 w 165"/>
                <a:gd name="T5" fmla="*/ 96 h 123"/>
                <a:gd name="T6" fmla="*/ 70 w 165"/>
                <a:gd name="T7" fmla="*/ 0 h 123"/>
                <a:gd name="T8" fmla="*/ 94 w 165"/>
                <a:gd name="T9" fmla="*/ 0 h 123"/>
                <a:gd name="T10" fmla="*/ 119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2 w 165"/>
                <a:gd name="T21" fmla="*/ 23 h 123"/>
                <a:gd name="T22" fmla="*/ 56 w 165"/>
                <a:gd name="T23" fmla="*/ 123 h 123"/>
                <a:gd name="T24" fmla="*/ 32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0" y="0"/>
                  </a:lnTo>
                  <a:lnTo>
                    <a:pt x="45" y="96"/>
                  </a:lnTo>
                  <a:lnTo>
                    <a:pt x="70" y="0"/>
                  </a:lnTo>
                  <a:lnTo>
                    <a:pt x="94" y="0"/>
                  </a:lnTo>
                  <a:lnTo>
                    <a:pt x="119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2" y="23"/>
                  </a:lnTo>
                  <a:lnTo>
                    <a:pt x="56" y="123"/>
                  </a:lnTo>
                  <a:lnTo>
                    <a:pt x="3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B2AA1EC-93CC-4ABC-BC28-FB0254D3E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5" y="2759075"/>
              <a:ext cx="49213" cy="79375"/>
            </a:xfrm>
            <a:custGeom>
              <a:avLst/>
              <a:gdLst>
                <a:gd name="T0" fmla="*/ 2 w 64"/>
                <a:gd name="T1" fmla="*/ 94 h 106"/>
                <a:gd name="T2" fmla="*/ 26 w 64"/>
                <a:gd name="T3" fmla="*/ 94 h 106"/>
                <a:gd name="T4" fmla="*/ 26 w 64"/>
                <a:gd name="T5" fmla="*/ 13 h 106"/>
                <a:gd name="T6" fmla="*/ 0 w 64"/>
                <a:gd name="T7" fmla="*/ 18 h 106"/>
                <a:gd name="T8" fmla="*/ 0 w 64"/>
                <a:gd name="T9" fmla="*/ 5 h 106"/>
                <a:gd name="T10" fmla="*/ 26 w 64"/>
                <a:gd name="T11" fmla="*/ 0 h 106"/>
                <a:gd name="T12" fmla="*/ 40 w 64"/>
                <a:gd name="T13" fmla="*/ 0 h 106"/>
                <a:gd name="T14" fmla="*/ 40 w 64"/>
                <a:gd name="T15" fmla="*/ 94 h 106"/>
                <a:gd name="T16" fmla="*/ 64 w 64"/>
                <a:gd name="T17" fmla="*/ 94 h 106"/>
                <a:gd name="T18" fmla="*/ 64 w 64"/>
                <a:gd name="T19" fmla="*/ 106 h 106"/>
                <a:gd name="T20" fmla="*/ 2 w 64"/>
                <a:gd name="T21" fmla="*/ 106 h 106"/>
                <a:gd name="T22" fmla="*/ 2 w 64"/>
                <a:gd name="T23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2" y="94"/>
                  </a:moveTo>
                  <a:lnTo>
                    <a:pt x="26" y="94"/>
                  </a:lnTo>
                  <a:lnTo>
                    <a:pt x="26" y="13"/>
                  </a:lnTo>
                  <a:lnTo>
                    <a:pt x="0" y="18"/>
                  </a:lnTo>
                  <a:lnTo>
                    <a:pt x="0" y="5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94"/>
                  </a:lnTo>
                  <a:lnTo>
                    <a:pt x="64" y="94"/>
                  </a:lnTo>
                  <a:lnTo>
                    <a:pt x="64" y="106"/>
                  </a:lnTo>
                  <a:lnTo>
                    <a:pt x="2" y="106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42A5C52D-94BA-4497-8684-EB17CE483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9675" y="2144713"/>
              <a:ext cx="44608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B720A33-E9B5-45FC-95DD-068AD863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1775" y="2100263"/>
              <a:ext cx="153988" cy="87313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9FFCEE7F-CA24-4F1B-8103-4209F9DF6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988" y="2084388"/>
              <a:ext cx="90488" cy="93663"/>
            </a:xfrm>
            <a:custGeom>
              <a:avLst/>
              <a:gdLst>
                <a:gd name="T0" fmla="*/ 117 w 120"/>
                <a:gd name="T1" fmla="*/ 0 h 123"/>
                <a:gd name="T2" fmla="*/ 73 w 120"/>
                <a:gd name="T3" fmla="*/ 60 h 123"/>
                <a:gd name="T4" fmla="*/ 120 w 120"/>
                <a:gd name="T5" fmla="*/ 123 h 123"/>
                <a:gd name="T6" fmla="*/ 96 w 120"/>
                <a:gd name="T7" fmla="*/ 123 h 123"/>
                <a:gd name="T8" fmla="*/ 60 w 120"/>
                <a:gd name="T9" fmla="*/ 75 h 123"/>
                <a:gd name="T10" fmla="*/ 24 w 120"/>
                <a:gd name="T11" fmla="*/ 123 h 123"/>
                <a:gd name="T12" fmla="*/ 0 w 120"/>
                <a:gd name="T13" fmla="*/ 123 h 123"/>
                <a:gd name="T14" fmla="*/ 48 w 120"/>
                <a:gd name="T15" fmla="*/ 59 h 123"/>
                <a:gd name="T16" fmla="*/ 4 w 120"/>
                <a:gd name="T17" fmla="*/ 0 h 123"/>
                <a:gd name="T18" fmla="*/ 28 w 120"/>
                <a:gd name="T19" fmla="*/ 0 h 123"/>
                <a:gd name="T20" fmla="*/ 61 w 120"/>
                <a:gd name="T21" fmla="*/ 44 h 123"/>
                <a:gd name="T22" fmla="*/ 93 w 120"/>
                <a:gd name="T23" fmla="*/ 0 h 123"/>
                <a:gd name="T24" fmla="*/ 117 w 120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23">
                  <a:moveTo>
                    <a:pt x="117" y="0"/>
                  </a:moveTo>
                  <a:lnTo>
                    <a:pt x="73" y="60"/>
                  </a:lnTo>
                  <a:lnTo>
                    <a:pt x="120" y="123"/>
                  </a:lnTo>
                  <a:lnTo>
                    <a:pt x="96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57FC3C7-63DD-40C3-BC8D-5C4ACC013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938" y="2132013"/>
              <a:ext cx="49213" cy="79375"/>
            </a:xfrm>
            <a:custGeom>
              <a:avLst/>
              <a:gdLst>
                <a:gd name="T0" fmla="*/ 2 w 64"/>
                <a:gd name="T1" fmla="*/ 95 h 107"/>
                <a:gd name="T2" fmla="*/ 26 w 64"/>
                <a:gd name="T3" fmla="*/ 95 h 107"/>
                <a:gd name="T4" fmla="*/ 26 w 64"/>
                <a:gd name="T5" fmla="*/ 14 h 107"/>
                <a:gd name="T6" fmla="*/ 0 w 64"/>
                <a:gd name="T7" fmla="*/ 19 h 107"/>
                <a:gd name="T8" fmla="*/ 0 w 64"/>
                <a:gd name="T9" fmla="*/ 6 h 107"/>
                <a:gd name="T10" fmla="*/ 26 w 64"/>
                <a:gd name="T11" fmla="*/ 0 h 107"/>
                <a:gd name="T12" fmla="*/ 40 w 64"/>
                <a:gd name="T13" fmla="*/ 0 h 107"/>
                <a:gd name="T14" fmla="*/ 40 w 64"/>
                <a:gd name="T15" fmla="*/ 95 h 107"/>
                <a:gd name="T16" fmla="*/ 64 w 64"/>
                <a:gd name="T17" fmla="*/ 95 h 107"/>
                <a:gd name="T18" fmla="*/ 64 w 64"/>
                <a:gd name="T19" fmla="*/ 107 h 107"/>
                <a:gd name="T20" fmla="*/ 2 w 64"/>
                <a:gd name="T21" fmla="*/ 107 h 107"/>
                <a:gd name="T22" fmla="*/ 2 w 64"/>
                <a:gd name="T23" fmla="*/ 9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7">
                  <a:moveTo>
                    <a:pt x="2" y="95"/>
                  </a:moveTo>
                  <a:lnTo>
                    <a:pt x="26" y="95"/>
                  </a:lnTo>
                  <a:lnTo>
                    <a:pt x="26" y="14"/>
                  </a:lnTo>
                  <a:lnTo>
                    <a:pt x="0" y="19"/>
                  </a:lnTo>
                  <a:lnTo>
                    <a:pt x="0" y="6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95"/>
                  </a:lnTo>
                  <a:lnTo>
                    <a:pt x="64" y="95"/>
                  </a:lnTo>
                  <a:lnTo>
                    <a:pt x="64" y="107"/>
                  </a:lnTo>
                  <a:lnTo>
                    <a:pt x="2" y="107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81A0D75A-4440-4EB4-B818-2A88EBFA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9113" y="2144713"/>
              <a:ext cx="187325" cy="157163"/>
            </a:xfrm>
            <a:prstGeom prst="line">
              <a:avLst/>
            </a:prstGeom>
            <a:noFill/>
            <a:ln w="15875" cap="flat">
              <a:solidFill>
                <a:srgbClr val="1616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CE2071CB-5E49-4D46-9456-52CCB79CB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113" y="2146300"/>
              <a:ext cx="190500" cy="165100"/>
            </a:xfrm>
            <a:prstGeom prst="line">
              <a:avLst/>
            </a:prstGeom>
            <a:noFill/>
            <a:ln w="15875" cap="flat">
              <a:solidFill>
                <a:srgbClr val="1616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2F35A43C-D8CF-4A36-8D61-75C4245AF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250" y="2225675"/>
              <a:ext cx="2413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BC2951A6-0558-468C-85EC-EDF8F3DB52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4575" y="2197100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2">
              <a:extLst>
                <a:ext uri="{FF2B5EF4-FFF2-40B4-BE49-F238E27FC236}">
                  <a16:creationId xmlns:a16="http://schemas.microsoft.com/office/drawing/2014/main" id="{946C989D-0F01-431E-8ED5-74E539507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813" y="2058988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3">
              <a:extLst>
                <a:ext uri="{FF2B5EF4-FFF2-40B4-BE49-F238E27FC236}">
                  <a16:creationId xmlns:a16="http://schemas.microsoft.com/office/drawing/2014/main" id="{9D12ED2A-B3AC-4BF6-B230-B01BF25D4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213" y="2208213"/>
              <a:ext cx="55563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5776ADBB-015E-48D4-85EC-057B78E05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92425" y="2093913"/>
              <a:ext cx="239713" cy="13811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5">
              <a:extLst>
                <a:ext uri="{FF2B5EF4-FFF2-40B4-BE49-F238E27FC236}">
                  <a16:creationId xmlns:a16="http://schemas.microsoft.com/office/drawing/2014/main" id="{291346D7-2B80-4026-A275-C5DB0289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3850" y="2197100"/>
              <a:ext cx="57150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6">
              <a:extLst>
                <a:ext uri="{FF2B5EF4-FFF2-40B4-BE49-F238E27FC236}">
                  <a16:creationId xmlns:a16="http://schemas.microsoft.com/office/drawing/2014/main" id="{689A91EB-D21C-4379-AF44-45B91EF3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2058988"/>
              <a:ext cx="57150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4BAA9EAF-5A29-4D19-B922-A8E8AC48F0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7538" y="2235200"/>
              <a:ext cx="24288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">
              <a:extLst>
                <a:ext uri="{FF2B5EF4-FFF2-40B4-BE49-F238E27FC236}">
                  <a16:creationId xmlns:a16="http://schemas.microsoft.com/office/drawing/2014/main" id="{9CF4685D-3FFA-486D-854A-D34E60DB3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5188" y="2200275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9">
              <a:extLst>
                <a:ext uri="{FF2B5EF4-FFF2-40B4-BE49-F238E27FC236}">
                  <a16:creationId xmlns:a16="http://schemas.microsoft.com/office/drawing/2014/main" id="{47B84C62-960A-4D80-968C-BC01E4F5B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2208213"/>
              <a:ext cx="57150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>
              <a:extLst>
                <a:ext uri="{FF2B5EF4-FFF2-40B4-BE49-F238E27FC236}">
                  <a16:creationId xmlns:a16="http://schemas.microsoft.com/office/drawing/2014/main" id="{6D4EDF75-B7AE-4F54-B77C-0A3BA89D3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6375" y="2232025"/>
              <a:ext cx="0" cy="24288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>
              <a:extLst>
                <a:ext uri="{FF2B5EF4-FFF2-40B4-BE49-F238E27FC236}">
                  <a16:creationId xmlns:a16="http://schemas.microsoft.com/office/drawing/2014/main" id="{EF507738-9A5E-409B-9E82-DC58F3FF19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8100" y="2481263"/>
              <a:ext cx="3302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>
              <a:extLst>
                <a:ext uri="{FF2B5EF4-FFF2-40B4-BE49-F238E27FC236}">
                  <a16:creationId xmlns:a16="http://schemas.microsoft.com/office/drawing/2014/main" id="{CA08D7A4-87F7-4D1F-9150-2C3F60CF4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4925" y="2576513"/>
              <a:ext cx="3302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>
              <a:extLst>
                <a:ext uri="{FF2B5EF4-FFF2-40B4-BE49-F238E27FC236}">
                  <a16:creationId xmlns:a16="http://schemas.microsoft.com/office/drawing/2014/main" id="{91A4B75F-65A0-46BC-8691-1F491A3727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0025" y="2568575"/>
              <a:ext cx="0" cy="24288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7F0F0B14-A6D3-4920-BF33-2CC7B782F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375" y="2811463"/>
              <a:ext cx="249238" cy="128588"/>
            </a:xfrm>
            <a:custGeom>
              <a:avLst/>
              <a:gdLst>
                <a:gd name="T0" fmla="*/ 0 w 330"/>
                <a:gd name="T1" fmla="*/ 0 h 170"/>
                <a:gd name="T2" fmla="*/ 330 w 330"/>
                <a:gd name="T3" fmla="*/ 0 h 170"/>
                <a:gd name="T4" fmla="*/ 160 w 330"/>
                <a:gd name="T5" fmla="*/ 170 h 170"/>
                <a:gd name="T6" fmla="*/ 0 w 330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0" h="170">
                  <a:moveTo>
                    <a:pt x="0" y="0"/>
                  </a:moveTo>
                  <a:lnTo>
                    <a:pt x="330" y="0"/>
                  </a:lnTo>
                  <a:lnTo>
                    <a:pt x="160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>
              <a:extLst>
                <a:ext uri="{FF2B5EF4-FFF2-40B4-BE49-F238E27FC236}">
                  <a16:creationId xmlns:a16="http://schemas.microsoft.com/office/drawing/2014/main" id="{3F42634D-1D94-4294-B2D4-2DBC54D38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613" y="3870325"/>
              <a:ext cx="24288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>
              <a:extLst>
                <a:ext uri="{FF2B5EF4-FFF2-40B4-BE49-F238E27FC236}">
                  <a16:creationId xmlns:a16="http://schemas.microsoft.com/office/drawing/2014/main" id="{3006E531-81B5-4C3C-A781-E7A1864FD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9975" y="3732213"/>
              <a:ext cx="239713" cy="13811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7">
              <a:extLst>
                <a:ext uri="{FF2B5EF4-FFF2-40B4-BE49-F238E27FC236}">
                  <a16:creationId xmlns:a16="http://schemas.microsoft.com/office/drawing/2014/main" id="{9329E440-EBB2-49C8-8E73-8681830E5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2588" y="3687763"/>
              <a:ext cx="471488" cy="344488"/>
            </a:xfrm>
            <a:prstGeom prst="ellipse">
              <a:avLst/>
            </a:prstGeom>
            <a:solidFill>
              <a:srgbClr val="FFE6D5"/>
            </a:solidFill>
            <a:ln w="15875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5E366325-0B8C-4C56-B93C-19CF8E2B6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0" y="3938588"/>
              <a:ext cx="242888" cy="342900"/>
            </a:xfrm>
            <a:custGeom>
              <a:avLst/>
              <a:gdLst>
                <a:gd name="T0" fmla="*/ 0 w 322"/>
                <a:gd name="T1" fmla="*/ 455 h 455"/>
                <a:gd name="T2" fmla="*/ 9 w 322"/>
                <a:gd name="T3" fmla="*/ 0 h 455"/>
                <a:gd name="T4" fmla="*/ 322 w 322"/>
                <a:gd name="T5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455">
                  <a:moveTo>
                    <a:pt x="0" y="455"/>
                  </a:moveTo>
                  <a:lnTo>
                    <a:pt x="9" y="0"/>
                  </a:lnTo>
                  <a:lnTo>
                    <a:pt x="322" y="0"/>
                  </a:lnTo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>
              <a:extLst>
                <a:ext uri="{FF2B5EF4-FFF2-40B4-BE49-F238E27FC236}">
                  <a16:creationId xmlns:a16="http://schemas.microsoft.com/office/drawing/2014/main" id="{B8DB63AF-0279-4BBB-B2E3-D8EF36133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3894138"/>
              <a:ext cx="152400" cy="87313"/>
            </a:xfrm>
            <a:custGeom>
              <a:avLst/>
              <a:gdLst>
                <a:gd name="T0" fmla="*/ 58 w 202"/>
                <a:gd name="T1" fmla="*/ 58 h 115"/>
                <a:gd name="T2" fmla="*/ 0 w 202"/>
                <a:gd name="T3" fmla="*/ 115 h 115"/>
                <a:gd name="T4" fmla="*/ 202 w 202"/>
                <a:gd name="T5" fmla="*/ 58 h 115"/>
                <a:gd name="T6" fmla="*/ 0 w 202"/>
                <a:gd name="T7" fmla="*/ 0 h 115"/>
                <a:gd name="T8" fmla="*/ 58 w 202"/>
                <a:gd name="T9" fmla="*/ 5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8"/>
                  </a:moveTo>
                  <a:lnTo>
                    <a:pt x="0" y="115"/>
                  </a:lnTo>
                  <a:lnTo>
                    <a:pt x="202" y="58"/>
                  </a:lnTo>
                  <a:lnTo>
                    <a:pt x="0" y="0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65CE1AB-0D1D-4239-9D4C-1D05B5AE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375" y="4349750"/>
              <a:ext cx="123825" cy="93663"/>
            </a:xfrm>
            <a:custGeom>
              <a:avLst/>
              <a:gdLst>
                <a:gd name="T0" fmla="*/ 0 w 165"/>
                <a:gd name="T1" fmla="*/ 0 h 123"/>
                <a:gd name="T2" fmla="*/ 21 w 165"/>
                <a:gd name="T3" fmla="*/ 0 h 123"/>
                <a:gd name="T4" fmla="*/ 46 w 165"/>
                <a:gd name="T5" fmla="*/ 96 h 123"/>
                <a:gd name="T6" fmla="*/ 71 w 165"/>
                <a:gd name="T7" fmla="*/ 0 h 123"/>
                <a:gd name="T8" fmla="*/ 95 w 165"/>
                <a:gd name="T9" fmla="*/ 0 h 123"/>
                <a:gd name="T10" fmla="*/ 120 w 165"/>
                <a:gd name="T11" fmla="*/ 96 h 123"/>
                <a:gd name="T12" fmla="*/ 145 w 165"/>
                <a:gd name="T13" fmla="*/ 0 h 123"/>
                <a:gd name="T14" fmla="*/ 165 w 165"/>
                <a:gd name="T15" fmla="*/ 0 h 123"/>
                <a:gd name="T16" fmla="*/ 133 w 165"/>
                <a:gd name="T17" fmla="*/ 123 h 123"/>
                <a:gd name="T18" fmla="*/ 109 w 165"/>
                <a:gd name="T19" fmla="*/ 123 h 123"/>
                <a:gd name="T20" fmla="*/ 83 w 165"/>
                <a:gd name="T21" fmla="*/ 22 h 123"/>
                <a:gd name="T22" fmla="*/ 56 w 165"/>
                <a:gd name="T23" fmla="*/ 123 h 123"/>
                <a:gd name="T24" fmla="*/ 33 w 165"/>
                <a:gd name="T25" fmla="*/ 123 h 123"/>
                <a:gd name="T26" fmla="*/ 0 w 165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3">
                  <a:moveTo>
                    <a:pt x="0" y="0"/>
                  </a:moveTo>
                  <a:lnTo>
                    <a:pt x="21" y="0"/>
                  </a:lnTo>
                  <a:lnTo>
                    <a:pt x="46" y="96"/>
                  </a:lnTo>
                  <a:lnTo>
                    <a:pt x="71" y="0"/>
                  </a:lnTo>
                  <a:lnTo>
                    <a:pt x="95" y="0"/>
                  </a:lnTo>
                  <a:lnTo>
                    <a:pt x="120" y="96"/>
                  </a:lnTo>
                  <a:lnTo>
                    <a:pt x="145" y="0"/>
                  </a:lnTo>
                  <a:lnTo>
                    <a:pt x="165" y="0"/>
                  </a:lnTo>
                  <a:lnTo>
                    <a:pt x="133" y="123"/>
                  </a:lnTo>
                  <a:lnTo>
                    <a:pt x="109" y="123"/>
                  </a:lnTo>
                  <a:lnTo>
                    <a:pt x="83" y="22"/>
                  </a:lnTo>
                  <a:lnTo>
                    <a:pt x="56" y="123"/>
                  </a:lnTo>
                  <a:lnTo>
                    <a:pt x="33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8316959B-DC9F-4640-8933-11D0C2C9E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663" y="4414838"/>
              <a:ext cx="50800" cy="61913"/>
            </a:xfrm>
            <a:custGeom>
              <a:avLst/>
              <a:gdLst>
                <a:gd name="T0" fmla="*/ 67 w 67"/>
                <a:gd name="T1" fmla="*/ 34 h 82"/>
                <a:gd name="T2" fmla="*/ 67 w 67"/>
                <a:gd name="T3" fmla="*/ 82 h 82"/>
                <a:gd name="T4" fmla="*/ 54 w 67"/>
                <a:gd name="T5" fmla="*/ 82 h 82"/>
                <a:gd name="T6" fmla="*/ 54 w 67"/>
                <a:gd name="T7" fmla="*/ 34 h 82"/>
                <a:gd name="T8" fmla="*/ 50 w 67"/>
                <a:gd name="T9" fmla="*/ 17 h 82"/>
                <a:gd name="T10" fmla="*/ 36 w 67"/>
                <a:gd name="T11" fmla="*/ 12 h 82"/>
                <a:gd name="T12" fmla="*/ 20 w 67"/>
                <a:gd name="T13" fmla="*/ 19 h 82"/>
                <a:gd name="T14" fmla="*/ 13 w 67"/>
                <a:gd name="T15" fmla="*/ 37 h 82"/>
                <a:gd name="T16" fmla="*/ 13 w 67"/>
                <a:gd name="T17" fmla="*/ 82 h 82"/>
                <a:gd name="T18" fmla="*/ 0 w 67"/>
                <a:gd name="T19" fmla="*/ 82 h 82"/>
                <a:gd name="T20" fmla="*/ 0 w 67"/>
                <a:gd name="T21" fmla="*/ 2 h 82"/>
                <a:gd name="T22" fmla="*/ 13 w 67"/>
                <a:gd name="T23" fmla="*/ 2 h 82"/>
                <a:gd name="T24" fmla="*/ 13 w 67"/>
                <a:gd name="T25" fmla="*/ 15 h 82"/>
                <a:gd name="T26" fmla="*/ 24 w 67"/>
                <a:gd name="T27" fmla="*/ 4 h 82"/>
                <a:gd name="T28" fmla="*/ 39 w 67"/>
                <a:gd name="T29" fmla="*/ 0 h 82"/>
                <a:gd name="T30" fmla="*/ 60 w 67"/>
                <a:gd name="T31" fmla="*/ 9 h 82"/>
                <a:gd name="T32" fmla="*/ 67 w 67"/>
                <a:gd name="T3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82">
                  <a:moveTo>
                    <a:pt x="67" y="34"/>
                  </a:moveTo>
                  <a:lnTo>
                    <a:pt x="67" y="82"/>
                  </a:lnTo>
                  <a:lnTo>
                    <a:pt x="54" y="82"/>
                  </a:lnTo>
                  <a:lnTo>
                    <a:pt x="54" y="34"/>
                  </a:lnTo>
                  <a:cubicBezTo>
                    <a:pt x="54" y="27"/>
                    <a:pt x="53" y="21"/>
                    <a:pt x="50" y="17"/>
                  </a:cubicBezTo>
                  <a:cubicBezTo>
                    <a:pt x="47" y="14"/>
                    <a:pt x="42" y="12"/>
                    <a:pt x="36" y="12"/>
                  </a:cubicBezTo>
                  <a:cubicBezTo>
                    <a:pt x="29" y="12"/>
                    <a:pt x="24" y="14"/>
                    <a:pt x="20" y="19"/>
                  </a:cubicBezTo>
                  <a:cubicBezTo>
                    <a:pt x="15" y="23"/>
                    <a:pt x="13" y="29"/>
                    <a:pt x="13" y="37"/>
                  </a:cubicBezTo>
                  <a:lnTo>
                    <a:pt x="13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5"/>
                  </a:lnTo>
                  <a:cubicBezTo>
                    <a:pt x="17" y="10"/>
                    <a:pt x="20" y="6"/>
                    <a:pt x="24" y="4"/>
                  </a:cubicBezTo>
                  <a:cubicBezTo>
                    <a:pt x="29" y="2"/>
                    <a:pt x="34" y="0"/>
                    <a:pt x="39" y="0"/>
                  </a:cubicBezTo>
                  <a:cubicBezTo>
                    <a:pt x="48" y="0"/>
                    <a:pt x="55" y="3"/>
                    <a:pt x="60" y="9"/>
                  </a:cubicBezTo>
                  <a:cubicBezTo>
                    <a:pt x="65" y="15"/>
                    <a:pt x="67" y="23"/>
                    <a:pt x="67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>
              <a:extLst>
                <a:ext uri="{FF2B5EF4-FFF2-40B4-BE49-F238E27FC236}">
                  <a16:creationId xmlns:a16="http://schemas.microsoft.com/office/drawing/2014/main" id="{DF6CD759-8FAD-46D1-8CDA-EDE7179DCF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088" y="3783013"/>
              <a:ext cx="4445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2C0563CD-9A60-4DA0-A233-7733238C3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188" y="3740150"/>
              <a:ext cx="152400" cy="85725"/>
            </a:xfrm>
            <a:custGeom>
              <a:avLst/>
              <a:gdLst>
                <a:gd name="T0" fmla="*/ 58 w 202"/>
                <a:gd name="T1" fmla="*/ 57 h 115"/>
                <a:gd name="T2" fmla="*/ 0 w 202"/>
                <a:gd name="T3" fmla="*/ 115 h 115"/>
                <a:gd name="T4" fmla="*/ 202 w 202"/>
                <a:gd name="T5" fmla="*/ 57 h 115"/>
                <a:gd name="T6" fmla="*/ 0 w 202"/>
                <a:gd name="T7" fmla="*/ 0 h 115"/>
                <a:gd name="T8" fmla="*/ 58 w 202"/>
                <a:gd name="T9" fmla="*/ 5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15">
                  <a:moveTo>
                    <a:pt x="58" y="57"/>
                  </a:moveTo>
                  <a:lnTo>
                    <a:pt x="0" y="115"/>
                  </a:lnTo>
                  <a:lnTo>
                    <a:pt x="202" y="57"/>
                  </a:lnTo>
                  <a:lnTo>
                    <a:pt x="0" y="0"/>
                  </a:lnTo>
                  <a:lnTo>
                    <a:pt x="58" y="57"/>
                  </a:lnTo>
                  <a:close/>
                </a:path>
              </a:pathLst>
            </a:custGeom>
            <a:solidFill>
              <a:srgbClr val="000000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FBEB694F-7EFE-4668-A4EB-C9941CCD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350" y="3724275"/>
              <a:ext cx="90488" cy="92075"/>
            </a:xfrm>
            <a:custGeom>
              <a:avLst/>
              <a:gdLst>
                <a:gd name="T0" fmla="*/ 117 w 119"/>
                <a:gd name="T1" fmla="*/ 0 h 123"/>
                <a:gd name="T2" fmla="*/ 73 w 119"/>
                <a:gd name="T3" fmla="*/ 60 h 123"/>
                <a:gd name="T4" fmla="*/ 119 w 119"/>
                <a:gd name="T5" fmla="*/ 123 h 123"/>
                <a:gd name="T6" fmla="*/ 95 w 119"/>
                <a:gd name="T7" fmla="*/ 123 h 123"/>
                <a:gd name="T8" fmla="*/ 60 w 119"/>
                <a:gd name="T9" fmla="*/ 75 h 123"/>
                <a:gd name="T10" fmla="*/ 24 w 119"/>
                <a:gd name="T11" fmla="*/ 123 h 123"/>
                <a:gd name="T12" fmla="*/ 0 w 119"/>
                <a:gd name="T13" fmla="*/ 123 h 123"/>
                <a:gd name="T14" fmla="*/ 48 w 119"/>
                <a:gd name="T15" fmla="*/ 59 h 123"/>
                <a:gd name="T16" fmla="*/ 4 w 119"/>
                <a:gd name="T17" fmla="*/ 0 h 123"/>
                <a:gd name="T18" fmla="*/ 28 w 119"/>
                <a:gd name="T19" fmla="*/ 0 h 123"/>
                <a:gd name="T20" fmla="*/ 61 w 119"/>
                <a:gd name="T21" fmla="*/ 44 h 123"/>
                <a:gd name="T22" fmla="*/ 93 w 119"/>
                <a:gd name="T23" fmla="*/ 0 h 123"/>
                <a:gd name="T24" fmla="*/ 117 w 119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" h="123">
                  <a:moveTo>
                    <a:pt x="117" y="0"/>
                  </a:moveTo>
                  <a:lnTo>
                    <a:pt x="73" y="60"/>
                  </a:lnTo>
                  <a:lnTo>
                    <a:pt x="119" y="123"/>
                  </a:lnTo>
                  <a:lnTo>
                    <a:pt x="95" y="123"/>
                  </a:lnTo>
                  <a:lnTo>
                    <a:pt x="60" y="75"/>
                  </a:lnTo>
                  <a:lnTo>
                    <a:pt x="24" y="123"/>
                  </a:lnTo>
                  <a:lnTo>
                    <a:pt x="0" y="123"/>
                  </a:lnTo>
                  <a:lnTo>
                    <a:pt x="48" y="59"/>
                  </a:lnTo>
                  <a:lnTo>
                    <a:pt x="4" y="0"/>
                  </a:lnTo>
                  <a:lnTo>
                    <a:pt x="28" y="0"/>
                  </a:lnTo>
                  <a:lnTo>
                    <a:pt x="61" y="44"/>
                  </a:lnTo>
                  <a:lnTo>
                    <a:pt x="9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DCCF1F35-1416-4F8A-8F18-CD22F014D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3787775"/>
              <a:ext cx="49213" cy="61913"/>
            </a:xfrm>
            <a:custGeom>
              <a:avLst/>
              <a:gdLst>
                <a:gd name="T0" fmla="*/ 67 w 67"/>
                <a:gd name="T1" fmla="*/ 34 h 82"/>
                <a:gd name="T2" fmla="*/ 67 w 67"/>
                <a:gd name="T3" fmla="*/ 82 h 82"/>
                <a:gd name="T4" fmla="*/ 54 w 67"/>
                <a:gd name="T5" fmla="*/ 82 h 82"/>
                <a:gd name="T6" fmla="*/ 54 w 67"/>
                <a:gd name="T7" fmla="*/ 34 h 82"/>
                <a:gd name="T8" fmla="*/ 49 w 67"/>
                <a:gd name="T9" fmla="*/ 17 h 82"/>
                <a:gd name="T10" fmla="*/ 36 w 67"/>
                <a:gd name="T11" fmla="*/ 11 h 82"/>
                <a:gd name="T12" fmla="*/ 19 w 67"/>
                <a:gd name="T13" fmla="*/ 18 h 82"/>
                <a:gd name="T14" fmla="*/ 13 w 67"/>
                <a:gd name="T15" fmla="*/ 37 h 82"/>
                <a:gd name="T16" fmla="*/ 13 w 67"/>
                <a:gd name="T17" fmla="*/ 82 h 82"/>
                <a:gd name="T18" fmla="*/ 0 w 67"/>
                <a:gd name="T19" fmla="*/ 82 h 82"/>
                <a:gd name="T20" fmla="*/ 0 w 67"/>
                <a:gd name="T21" fmla="*/ 2 h 82"/>
                <a:gd name="T22" fmla="*/ 13 w 67"/>
                <a:gd name="T23" fmla="*/ 2 h 82"/>
                <a:gd name="T24" fmla="*/ 13 w 67"/>
                <a:gd name="T25" fmla="*/ 14 h 82"/>
                <a:gd name="T26" fmla="*/ 24 w 67"/>
                <a:gd name="T27" fmla="*/ 4 h 82"/>
                <a:gd name="T28" fmla="*/ 39 w 67"/>
                <a:gd name="T29" fmla="*/ 0 h 82"/>
                <a:gd name="T30" fmla="*/ 60 w 67"/>
                <a:gd name="T31" fmla="*/ 9 h 82"/>
                <a:gd name="T32" fmla="*/ 67 w 67"/>
                <a:gd name="T33" fmla="*/ 3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82">
                  <a:moveTo>
                    <a:pt x="67" y="34"/>
                  </a:moveTo>
                  <a:lnTo>
                    <a:pt x="67" y="82"/>
                  </a:lnTo>
                  <a:lnTo>
                    <a:pt x="54" y="82"/>
                  </a:lnTo>
                  <a:lnTo>
                    <a:pt x="54" y="34"/>
                  </a:lnTo>
                  <a:cubicBezTo>
                    <a:pt x="54" y="27"/>
                    <a:pt x="52" y="21"/>
                    <a:pt x="49" y="17"/>
                  </a:cubicBezTo>
                  <a:cubicBezTo>
                    <a:pt x="46" y="13"/>
                    <a:pt x="42" y="11"/>
                    <a:pt x="36" y="11"/>
                  </a:cubicBezTo>
                  <a:cubicBezTo>
                    <a:pt x="29" y="11"/>
                    <a:pt x="23" y="14"/>
                    <a:pt x="19" y="18"/>
                  </a:cubicBezTo>
                  <a:cubicBezTo>
                    <a:pt x="15" y="23"/>
                    <a:pt x="13" y="29"/>
                    <a:pt x="13" y="37"/>
                  </a:cubicBezTo>
                  <a:lnTo>
                    <a:pt x="13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13" y="2"/>
                  </a:lnTo>
                  <a:lnTo>
                    <a:pt x="13" y="14"/>
                  </a:lnTo>
                  <a:cubicBezTo>
                    <a:pt x="16" y="10"/>
                    <a:pt x="20" y="6"/>
                    <a:pt x="24" y="4"/>
                  </a:cubicBezTo>
                  <a:cubicBezTo>
                    <a:pt x="29" y="1"/>
                    <a:pt x="33" y="0"/>
                    <a:pt x="39" y="0"/>
                  </a:cubicBezTo>
                  <a:cubicBezTo>
                    <a:pt x="48" y="0"/>
                    <a:pt x="55" y="3"/>
                    <a:pt x="60" y="9"/>
                  </a:cubicBezTo>
                  <a:cubicBezTo>
                    <a:pt x="65" y="14"/>
                    <a:pt x="67" y="23"/>
                    <a:pt x="67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>
              <a:extLst>
                <a:ext uri="{FF2B5EF4-FFF2-40B4-BE49-F238E27FC236}">
                  <a16:creationId xmlns:a16="http://schemas.microsoft.com/office/drawing/2014/main" id="{6FDE7E01-2CF2-41F9-9713-0B565456BE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87525" y="3783013"/>
              <a:ext cx="185738" cy="157163"/>
            </a:xfrm>
            <a:prstGeom prst="line">
              <a:avLst/>
            </a:prstGeom>
            <a:noFill/>
            <a:ln w="15875" cap="flat">
              <a:solidFill>
                <a:srgbClr val="1616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7">
              <a:extLst>
                <a:ext uri="{FF2B5EF4-FFF2-40B4-BE49-F238E27FC236}">
                  <a16:creationId xmlns:a16="http://schemas.microsoft.com/office/drawing/2014/main" id="{EC191A1D-1965-4213-B62E-5DCEE6EE5E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5938" y="3784600"/>
              <a:ext cx="190500" cy="165100"/>
            </a:xfrm>
            <a:prstGeom prst="line">
              <a:avLst/>
            </a:prstGeom>
            <a:noFill/>
            <a:ln w="15875" cap="flat">
              <a:solidFill>
                <a:srgbClr val="16161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8">
              <a:extLst>
                <a:ext uri="{FF2B5EF4-FFF2-40B4-BE49-F238E27FC236}">
                  <a16:creationId xmlns:a16="http://schemas.microsoft.com/office/drawing/2014/main" id="{5DB9631A-10CE-4A82-B8AE-916BB72E5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4075" y="3863975"/>
              <a:ext cx="24288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9">
              <a:extLst>
                <a:ext uri="{FF2B5EF4-FFF2-40B4-BE49-F238E27FC236}">
                  <a16:creationId xmlns:a16="http://schemas.microsoft.com/office/drawing/2014/main" id="{E59B072F-4C91-488E-A06D-90B81DC1C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400" y="3835400"/>
              <a:ext cx="57150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0">
              <a:extLst>
                <a:ext uri="{FF2B5EF4-FFF2-40B4-BE49-F238E27FC236}">
                  <a16:creationId xmlns:a16="http://schemas.microsoft.com/office/drawing/2014/main" id="{B673D4E5-B095-4506-9D85-803C8EA1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0638" y="3697288"/>
              <a:ext cx="57150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1">
              <a:extLst>
                <a:ext uri="{FF2B5EF4-FFF2-40B4-BE49-F238E27FC236}">
                  <a16:creationId xmlns:a16="http://schemas.microsoft.com/office/drawing/2014/main" id="{4565571C-9706-43A4-92E4-BF86FD268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038" y="3846513"/>
              <a:ext cx="57150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2">
              <a:extLst>
                <a:ext uri="{FF2B5EF4-FFF2-40B4-BE49-F238E27FC236}">
                  <a16:creationId xmlns:a16="http://schemas.microsoft.com/office/drawing/2014/main" id="{788F323A-76FB-4306-96C7-AE737FEEC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9250" y="3732213"/>
              <a:ext cx="239713" cy="138113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3">
              <a:extLst>
                <a:ext uri="{FF2B5EF4-FFF2-40B4-BE49-F238E27FC236}">
                  <a16:creationId xmlns:a16="http://schemas.microsoft.com/office/drawing/2014/main" id="{4D9B3CE5-0C0D-41A5-B924-1589C46E2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2263" y="3835400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4">
              <a:extLst>
                <a:ext uri="{FF2B5EF4-FFF2-40B4-BE49-F238E27FC236}">
                  <a16:creationId xmlns:a16="http://schemas.microsoft.com/office/drawing/2014/main" id="{B9358AC2-B8D9-4746-9B3F-46A8C3484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3697288"/>
              <a:ext cx="55563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5">
              <a:extLst>
                <a:ext uri="{FF2B5EF4-FFF2-40B4-BE49-F238E27FC236}">
                  <a16:creationId xmlns:a16="http://schemas.microsoft.com/office/drawing/2014/main" id="{6DE85DAA-2452-42FB-91E4-25952B6221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5950" y="3873500"/>
              <a:ext cx="241300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6">
              <a:extLst>
                <a:ext uri="{FF2B5EF4-FFF2-40B4-BE49-F238E27FC236}">
                  <a16:creationId xmlns:a16="http://schemas.microsoft.com/office/drawing/2014/main" id="{4601082C-C44F-4DD3-9A33-BDEA8270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013" y="3838575"/>
              <a:ext cx="57150" cy="635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7">
              <a:extLst>
                <a:ext uri="{FF2B5EF4-FFF2-40B4-BE49-F238E27FC236}">
                  <a16:creationId xmlns:a16="http://schemas.microsoft.com/office/drawing/2014/main" id="{08E8D77F-CF26-49CF-8898-ACA554F2D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6900" y="3846513"/>
              <a:ext cx="57150" cy="61913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>
              <a:extLst>
                <a:ext uri="{FF2B5EF4-FFF2-40B4-BE49-F238E27FC236}">
                  <a16:creationId xmlns:a16="http://schemas.microsoft.com/office/drawing/2014/main" id="{D8DF4BA9-3094-4214-82A7-088C55F77A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4788" y="3870325"/>
              <a:ext cx="0" cy="24288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>
              <a:extLst>
                <a:ext uri="{FF2B5EF4-FFF2-40B4-BE49-F238E27FC236}">
                  <a16:creationId xmlns:a16="http://schemas.microsoft.com/office/drawing/2014/main" id="{8CFCE241-E8F8-4A40-B422-90CDE13B1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6513" y="4119563"/>
              <a:ext cx="328613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>
              <a:extLst>
                <a:ext uri="{FF2B5EF4-FFF2-40B4-BE49-F238E27FC236}">
                  <a16:creationId xmlns:a16="http://schemas.microsoft.com/office/drawing/2014/main" id="{F206CC04-25E4-444D-9A54-B7C685CA9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4214813"/>
              <a:ext cx="331788" cy="0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>
              <a:extLst>
                <a:ext uri="{FF2B5EF4-FFF2-40B4-BE49-F238E27FC236}">
                  <a16:creationId xmlns:a16="http://schemas.microsoft.com/office/drawing/2014/main" id="{BE1097A5-1FBF-4680-92E6-841DA298F4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850" y="4206875"/>
              <a:ext cx="0" cy="242888"/>
            </a:xfrm>
            <a:prstGeom prst="line">
              <a:avLst/>
            </a:pr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2">
              <a:extLst>
                <a:ext uri="{FF2B5EF4-FFF2-40B4-BE49-F238E27FC236}">
                  <a16:creationId xmlns:a16="http://schemas.microsoft.com/office/drawing/2014/main" id="{736B6234-367B-41D3-885A-B021C75AB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200" y="4449763"/>
              <a:ext cx="249238" cy="128588"/>
            </a:xfrm>
            <a:custGeom>
              <a:avLst/>
              <a:gdLst>
                <a:gd name="T0" fmla="*/ 0 w 331"/>
                <a:gd name="T1" fmla="*/ 0 h 170"/>
                <a:gd name="T2" fmla="*/ 331 w 331"/>
                <a:gd name="T3" fmla="*/ 0 h 170"/>
                <a:gd name="T4" fmla="*/ 161 w 331"/>
                <a:gd name="T5" fmla="*/ 170 h 170"/>
                <a:gd name="T6" fmla="*/ 0 w 331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1" h="170">
                  <a:moveTo>
                    <a:pt x="0" y="0"/>
                  </a:moveTo>
                  <a:lnTo>
                    <a:pt x="331" y="0"/>
                  </a:lnTo>
                  <a:lnTo>
                    <a:pt x="161" y="17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1113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>
              <a:extLst>
                <a:ext uri="{FF2B5EF4-FFF2-40B4-BE49-F238E27FC236}">
                  <a16:creationId xmlns:a16="http://schemas.microsoft.com/office/drawing/2014/main" id="{440B3CA6-2400-4728-9816-CFC545574A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3738" y="4986338"/>
              <a:ext cx="112713" cy="123825"/>
            </a:xfrm>
            <a:custGeom>
              <a:avLst/>
              <a:gdLst>
                <a:gd name="T0" fmla="*/ 75 w 150"/>
                <a:gd name="T1" fmla="*/ 22 h 164"/>
                <a:gd name="T2" fmla="*/ 45 w 150"/>
                <a:gd name="T3" fmla="*/ 103 h 164"/>
                <a:gd name="T4" fmla="*/ 105 w 150"/>
                <a:gd name="T5" fmla="*/ 103 h 164"/>
                <a:gd name="T6" fmla="*/ 75 w 150"/>
                <a:gd name="T7" fmla="*/ 22 h 164"/>
                <a:gd name="T8" fmla="*/ 63 w 150"/>
                <a:gd name="T9" fmla="*/ 0 h 164"/>
                <a:gd name="T10" fmla="*/ 88 w 150"/>
                <a:gd name="T11" fmla="*/ 0 h 164"/>
                <a:gd name="T12" fmla="*/ 150 w 150"/>
                <a:gd name="T13" fmla="*/ 164 h 164"/>
                <a:gd name="T14" fmla="*/ 127 w 150"/>
                <a:gd name="T15" fmla="*/ 164 h 164"/>
                <a:gd name="T16" fmla="*/ 112 w 150"/>
                <a:gd name="T17" fmla="*/ 122 h 164"/>
                <a:gd name="T18" fmla="*/ 38 w 150"/>
                <a:gd name="T19" fmla="*/ 122 h 164"/>
                <a:gd name="T20" fmla="*/ 23 w 150"/>
                <a:gd name="T21" fmla="*/ 164 h 164"/>
                <a:gd name="T22" fmla="*/ 0 w 150"/>
                <a:gd name="T23" fmla="*/ 164 h 164"/>
                <a:gd name="T24" fmla="*/ 63 w 150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4">
                  <a:moveTo>
                    <a:pt x="75" y="22"/>
                  </a:moveTo>
                  <a:lnTo>
                    <a:pt x="45" y="103"/>
                  </a:lnTo>
                  <a:lnTo>
                    <a:pt x="105" y="103"/>
                  </a:lnTo>
                  <a:lnTo>
                    <a:pt x="75" y="22"/>
                  </a:lnTo>
                  <a:close/>
                  <a:moveTo>
                    <a:pt x="63" y="0"/>
                  </a:moveTo>
                  <a:lnTo>
                    <a:pt x="88" y="0"/>
                  </a:lnTo>
                  <a:lnTo>
                    <a:pt x="150" y="164"/>
                  </a:lnTo>
                  <a:lnTo>
                    <a:pt x="127" y="164"/>
                  </a:lnTo>
                  <a:lnTo>
                    <a:pt x="112" y="122"/>
                  </a:lnTo>
                  <a:lnTo>
                    <a:pt x="38" y="122"/>
                  </a:lnTo>
                  <a:lnTo>
                    <a:pt x="23" y="164"/>
                  </a:lnTo>
                  <a:lnTo>
                    <a:pt x="0" y="1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4">
              <a:extLst>
                <a:ext uri="{FF2B5EF4-FFF2-40B4-BE49-F238E27FC236}">
                  <a16:creationId xmlns:a16="http://schemas.microsoft.com/office/drawing/2014/main" id="{AF872254-8B18-45F4-B7D0-99E3C7454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5500" y="4986338"/>
              <a:ext cx="103188" cy="123825"/>
            </a:xfrm>
            <a:custGeom>
              <a:avLst/>
              <a:gdLst>
                <a:gd name="T0" fmla="*/ 22 w 138"/>
                <a:gd name="T1" fmla="*/ 18 h 164"/>
                <a:gd name="T2" fmla="*/ 22 w 138"/>
                <a:gd name="T3" fmla="*/ 146 h 164"/>
                <a:gd name="T4" fmla="*/ 49 w 138"/>
                <a:gd name="T5" fmla="*/ 146 h 164"/>
                <a:gd name="T6" fmla="*/ 99 w 138"/>
                <a:gd name="T7" fmla="*/ 130 h 164"/>
                <a:gd name="T8" fmla="*/ 115 w 138"/>
                <a:gd name="T9" fmla="*/ 82 h 164"/>
                <a:gd name="T10" fmla="*/ 99 w 138"/>
                <a:gd name="T11" fmla="*/ 34 h 164"/>
                <a:gd name="T12" fmla="*/ 49 w 138"/>
                <a:gd name="T13" fmla="*/ 18 h 164"/>
                <a:gd name="T14" fmla="*/ 22 w 138"/>
                <a:gd name="T15" fmla="*/ 18 h 164"/>
                <a:gd name="T16" fmla="*/ 0 w 138"/>
                <a:gd name="T17" fmla="*/ 0 h 164"/>
                <a:gd name="T18" fmla="*/ 46 w 138"/>
                <a:gd name="T19" fmla="*/ 0 h 164"/>
                <a:gd name="T20" fmla="*/ 116 w 138"/>
                <a:gd name="T21" fmla="*/ 20 h 164"/>
                <a:gd name="T22" fmla="*/ 138 w 138"/>
                <a:gd name="T23" fmla="*/ 82 h 164"/>
                <a:gd name="T24" fmla="*/ 116 w 138"/>
                <a:gd name="T25" fmla="*/ 144 h 164"/>
                <a:gd name="T26" fmla="*/ 46 w 138"/>
                <a:gd name="T27" fmla="*/ 164 h 164"/>
                <a:gd name="T28" fmla="*/ 0 w 138"/>
                <a:gd name="T29" fmla="*/ 164 h 164"/>
                <a:gd name="T30" fmla="*/ 0 w 138"/>
                <a:gd name="T3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8" h="164">
                  <a:moveTo>
                    <a:pt x="22" y="18"/>
                  </a:moveTo>
                  <a:lnTo>
                    <a:pt x="22" y="146"/>
                  </a:lnTo>
                  <a:lnTo>
                    <a:pt x="49" y="146"/>
                  </a:lnTo>
                  <a:cubicBezTo>
                    <a:pt x="72" y="146"/>
                    <a:pt x="88" y="141"/>
                    <a:pt x="99" y="130"/>
                  </a:cubicBezTo>
                  <a:cubicBezTo>
                    <a:pt x="109" y="120"/>
                    <a:pt x="115" y="104"/>
                    <a:pt x="115" y="82"/>
                  </a:cubicBezTo>
                  <a:cubicBezTo>
                    <a:pt x="115" y="60"/>
                    <a:pt x="109" y="44"/>
                    <a:pt x="99" y="34"/>
                  </a:cubicBezTo>
                  <a:cubicBezTo>
                    <a:pt x="88" y="23"/>
                    <a:pt x="72" y="18"/>
                    <a:pt x="49" y="18"/>
                  </a:cubicBezTo>
                  <a:lnTo>
                    <a:pt x="22" y="18"/>
                  </a:lnTo>
                  <a:close/>
                  <a:moveTo>
                    <a:pt x="0" y="0"/>
                  </a:moveTo>
                  <a:lnTo>
                    <a:pt x="46" y="0"/>
                  </a:lnTo>
                  <a:cubicBezTo>
                    <a:pt x="78" y="0"/>
                    <a:pt x="101" y="7"/>
                    <a:pt x="116" y="20"/>
                  </a:cubicBezTo>
                  <a:cubicBezTo>
                    <a:pt x="131" y="33"/>
                    <a:pt x="138" y="54"/>
                    <a:pt x="138" y="82"/>
                  </a:cubicBezTo>
                  <a:cubicBezTo>
                    <a:pt x="138" y="110"/>
                    <a:pt x="131" y="131"/>
                    <a:pt x="116" y="144"/>
                  </a:cubicBezTo>
                  <a:cubicBezTo>
                    <a:pt x="101" y="157"/>
                    <a:pt x="77" y="164"/>
                    <a:pt x="46" y="164"/>
                  </a:cubicBezTo>
                  <a:lnTo>
                    <a:pt x="0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5">
              <a:extLst>
                <a:ext uri="{FF2B5EF4-FFF2-40B4-BE49-F238E27FC236}">
                  <a16:creationId xmlns:a16="http://schemas.microsoft.com/office/drawing/2014/main" id="{A08B74A1-A907-4775-AB44-D1FD01661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9325" y="4984750"/>
              <a:ext cx="98425" cy="12858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3 h 170"/>
                <a:gd name="T6" fmla="*/ 81 w 132"/>
                <a:gd name="T7" fmla="*/ 18 h 170"/>
                <a:gd name="T8" fmla="*/ 38 w 132"/>
                <a:gd name="T9" fmla="*/ 35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4 h 170"/>
                <a:gd name="T22" fmla="*/ 108 w 132"/>
                <a:gd name="T23" fmla="*/ 166 h 170"/>
                <a:gd name="T24" fmla="*/ 80 w 132"/>
                <a:gd name="T25" fmla="*/ 170 h 170"/>
                <a:gd name="T26" fmla="*/ 21 w 132"/>
                <a:gd name="T27" fmla="*/ 147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8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5" y="32"/>
                    <a:pt x="117" y="27"/>
                    <a:pt x="108" y="23"/>
                  </a:cubicBezTo>
                  <a:cubicBezTo>
                    <a:pt x="100" y="20"/>
                    <a:pt x="91" y="18"/>
                    <a:pt x="81" y="18"/>
                  </a:cubicBezTo>
                  <a:cubicBezTo>
                    <a:pt x="63" y="18"/>
                    <a:pt x="48" y="24"/>
                    <a:pt x="38" y="35"/>
                  </a:cubicBezTo>
                  <a:cubicBezTo>
                    <a:pt x="28" y="47"/>
                    <a:pt x="23" y="63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3" y="152"/>
                    <a:pt x="81" y="152"/>
                  </a:cubicBezTo>
                  <a:cubicBezTo>
                    <a:pt x="91" y="152"/>
                    <a:pt x="100" y="150"/>
                    <a:pt x="108" y="147"/>
                  </a:cubicBezTo>
                  <a:cubicBezTo>
                    <a:pt x="117" y="143"/>
                    <a:pt x="125" y="138"/>
                    <a:pt x="132" y="131"/>
                  </a:cubicBezTo>
                  <a:lnTo>
                    <a:pt x="132" y="154"/>
                  </a:lnTo>
                  <a:cubicBezTo>
                    <a:pt x="124" y="160"/>
                    <a:pt x="116" y="164"/>
                    <a:pt x="108" y="166"/>
                  </a:cubicBezTo>
                  <a:cubicBezTo>
                    <a:pt x="99" y="169"/>
                    <a:pt x="90" y="170"/>
                    <a:pt x="80" y="170"/>
                  </a:cubicBezTo>
                  <a:cubicBezTo>
                    <a:pt x="55" y="170"/>
                    <a:pt x="36" y="163"/>
                    <a:pt x="21" y="147"/>
                  </a:cubicBezTo>
                  <a:cubicBezTo>
                    <a:pt x="7" y="132"/>
                    <a:pt x="0" y="111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90" y="0"/>
                    <a:pt x="99" y="1"/>
                    <a:pt x="108" y="4"/>
                  </a:cubicBezTo>
                  <a:cubicBezTo>
                    <a:pt x="116" y="6"/>
                    <a:pt x="125" y="10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6">
              <a:extLst>
                <a:ext uri="{FF2B5EF4-FFF2-40B4-BE49-F238E27FC236}">
                  <a16:creationId xmlns:a16="http://schemas.microsoft.com/office/drawing/2014/main" id="{5A2D5F0B-1629-456E-B726-851214D1B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3863" y="3184525"/>
              <a:ext cx="76200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7">
              <a:extLst>
                <a:ext uri="{FF2B5EF4-FFF2-40B4-BE49-F238E27FC236}">
                  <a16:creationId xmlns:a16="http://schemas.microsoft.com/office/drawing/2014/main" id="{2DC0219D-9B00-48D2-91DA-91809066DB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4388" y="3184525"/>
              <a:ext cx="76200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8">
              <a:extLst>
                <a:ext uri="{FF2B5EF4-FFF2-40B4-BE49-F238E27FC236}">
                  <a16:creationId xmlns:a16="http://schemas.microsoft.com/office/drawing/2014/main" id="{060E144E-EE2B-4223-998A-07C3433B8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738" y="3184525"/>
              <a:ext cx="77788" cy="76200"/>
            </a:xfrm>
            <a:prstGeom prst="ellipse">
              <a:avLst/>
            </a:prstGeom>
            <a:solidFill>
              <a:srgbClr val="0A0916"/>
            </a:solidFill>
            <a:ln w="14288" cap="flat">
              <a:solidFill>
                <a:srgbClr val="161619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9">
              <a:extLst>
                <a:ext uri="{FF2B5EF4-FFF2-40B4-BE49-F238E27FC236}">
                  <a16:creationId xmlns:a16="http://schemas.microsoft.com/office/drawing/2014/main" id="{B7EB45FB-4BD3-446F-872E-1A456239A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25" y="1285875"/>
              <a:ext cx="1792288" cy="325438"/>
            </a:xfrm>
            <a:custGeom>
              <a:avLst/>
              <a:gdLst>
                <a:gd name="T0" fmla="*/ 203 w 2374"/>
                <a:gd name="T1" fmla="*/ 0 h 430"/>
                <a:gd name="T2" fmla="*/ 2172 w 2374"/>
                <a:gd name="T3" fmla="*/ 0 h 430"/>
                <a:gd name="T4" fmla="*/ 2374 w 2374"/>
                <a:gd name="T5" fmla="*/ 202 h 430"/>
                <a:gd name="T6" fmla="*/ 2374 w 2374"/>
                <a:gd name="T7" fmla="*/ 228 h 430"/>
                <a:gd name="T8" fmla="*/ 2172 w 2374"/>
                <a:gd name="T9" fmla="*/ 430 h 430"/>
                <a:gd name="T10" fmla="*/ 203 w 2374"/>
                <a:gd name="T11" fmla="*/ 430 h 430"/>
                <a:gd name="T12" fmla="*/ 0 w 2374"/>
                <a:gd name="T13" fmla="*/ 228 h 430"/>
                <a:gd name="T14" fmla="*/ 0 w 2374"/>
                <a:gd name="T15" fmla="*/ 202 h 430"/>
                <a:gd name="T16" fmla="*/ 203 w 2374"/>
                <a:gd name="T17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4" h="430">
                  <a:moveTo>
                    <a:pt x="203" y="0"/>
                  </a:moveTo>
                  <a:lnTo>
                    <a:pt x="2172" y="0"/>
                  </a:lnTo>
                  <a:cubicBezTo>
                    <a:pt x="2284" y="0"/>
                    <a:pt x="2374" y="90"/>
                    <a:pt x="2374" y="202"/>
                  </a:cubicBezTo>
                  <a:lnTo>
                    <a:pt x="2374" y="228"/>
                  </a:lnTo>
                  <a:cubicBezTo>
                    <a:pt x="2374" y="340"/>
                    <a:pt x="2284" y="430"/>
                    <a:pt x="2172" y="430"/>
                  </a:cubicBezTo>
                  <a:lnTo>
                    <a:pt x="203" y="430"/>
                  </a:lnTo>
                  <a:cubicBezTo>
                    <a:pt x="91" y="430"/>
                    <a:pt x="0" y="340"/>
                    <a:pt x="0" y="228"/>
                  </a:cubicBezTo>
                  <a:lnTo>
                    <a:pt x="0" y="202"/>
                  </a:lnTo>
                  <a:cubicBezTo>
                    <a:pt x="0" y="90"/>
                    <a:pt x="91" y="0"/>
                    <a:pt x="203" y="0"/>
                  </a:cubicBezTo>
                  <a:close/>
                </a:path>
              </a:pathLst>
            </a:custGeom>
            <a:solidFill>
              <a:srgbClr val="F6FF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0">
              <a:extLst>
                <a:ext uri="{FF2B5EF4-FFF2-40B4-BE49-F238E27FC236}">
                  <a16:creationId xmlns:a16="http://schemas.microsoft.com/office/drawing/2014/main" id="{9A1C3FA4-CC1F-44BC-905D-C83AC0F47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1370013"/>
              <a:ext cx="100013" cy="128588"/>
            </a:xfrm>
            <a:custGeom>
              <a:avLst/>
              <a:gdLst>
                <a:gd name="T0" fmla="*/ 132 w 132"/>
                <a:gd name="T1" fmla="*/ 16 h 170"/>
                <a:gd name="T2" fmla="*/ 132 w 132"/>
                <a:gd name="T3" fmla="*/ 39 h 170"/>
                <a:gd name="T4" fmla="*/ 108 w 132"/>
                <a:gd name="T5" fmla="*/ 24 h 170"/>
                <a:gd name="T6" fmla="*/ 81 w 132"/>
                <a:gd name="T7" fmla="*/ 18 h 170"/>
                <a:gd name="T8" fmla="*/ 38 w 132"/>
                <a:gd name="T9" fmla="*/ 36 h 170"/>
                <a:gd name="T10" fmla="*/ 23 w 132"/>
                <a:gd name="T11" fmla="*/ 85 h 170"/>
                <a:gd name="T12" fmla="*/ 38 w 132"/>
                <a:gd name="T13" fmla="*/ 135 h 170"/>
                <a:gd name="T14" fmla="*/ 81 w 132"/>
                <a:gd name="T15" fmla="*/ 152 h 170"/>
                <a:gd name="T16" fmla="*/ 108 w 132"/>
                <a:gd name="T17" fmla="*/ 147 h 170"/>
                <a:gd name="T18" fmla="*/ 132 w 132"/>
                <a:gd name="T19" fmla="*/ 131 h 170"/>
                <a:gd name="T20" fmla="*/ 132 w 132"/>
                <a:gd name="T21" fmla="*/ 155 h 170"/>
                <a:gd name="T22" fmla="*/ 107 w 132"/>
                <a:gd name="T23" fmla="*/ 166 h 170"/>
                <a:gd name="T24" fmla="*/ 80 w 132"/>
                <a:gd name="T25" fmla="*/ 170 h 170"/>
                <a:gd name="T26" fmla="*/ 21 w 132"/>
                <a:gd name="T27" fmla="*/ 148 h 170"/>
                <a:gd name="T28" fmla="*/ 0 w 132"/>
                <a:gd name="T29" fmla="*/ 85 h 170"/>
                <a:gd name="T30" fmla="*/ 21 w 132"/>
                <a:gd name="T31" fmla="*/ 23 h 170"/>
                <a:gd name="T32" fmla="*/ 80 w 132"/>
                <a:gd name="T33" fmla="*/ 0 h 170"/>
                <a:gd name="T34" fmla="*/ 108 w 132"/>
                <a:gd name="T35" fmla="*/ 4 h 170"/>
                <a:gd name="T36" fmla="*/ 132 w 132"/>
                <a:gd name="T37" fmla="*/ 1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2" h="170">
                  <a:moveTo>
                    <a:pt x="132" y="16"/>
                  </a:moveTo>
                  <a:lnTo>
                    <a:pt x="132" y="39"/>
                  </a:lnTo>
                  <a:cubicBezTo>
                    <a:pt x="125" y="32"/>
                    <a:pt x="117" y="27"/>
                    <a:pt x="108" y="24"/>
                  </a:cubicBezTo>
                  <a:cubicBezTo>
                    <a:pt x="100" y="20"/>
                    <a:pt x="91" y="18"/>
                    <a:pt x="81" y="18"/>
                  </a:cubicBezTo>
                  <a:cubicBezTo>
                    <a:pt x="63" y="18"/>
                    <a:pt x="48" y="24"/>
                    <a:pt x="38" y="36"/>
                  </a:cubicBezTo>
                  <a:cubicBezTo>
                    <a:pt x="28" y="47"/>
                    <a:pt x="23" y="64"/>
                    <a:pt x="23" y="85"/>
                  </a:cubicBezTo>
                  <a:cubicBezTo>
                    <a:pt x="23" y="107"/>
                    <a:pt x="28" y="123"/>
                    <a:pt x="38" y="135"/>
                  </a:cubicBezTo>
                  <a:cubicBezTo>
                    <a:pt x="48" y="146"/>
                    <a:pt x="63" y="152"/>
                    <a:pt x="81" y="152"/>
                  </a:cubicBezTo>
                  <a:cubicBezTo>
                    <a:pt x="91" y="152"/>
                    <a:pt x="100" y="150"/>
                    <a:pt x="108" y="147"/>
                  </a:cubicBezTo>
                  <a:cubicBezTo>
                    <a:pt x="117" y="144"/>
                    <a:pt x="125" y="138"/>
                    <a:pt x="132" y="131"/>
                  </a:cubicBezTo>
                  <a:lnTo>
                    <a:pt x="132" y="155"/>
                  </a:lnTo>
                  <a:cubicBezTo>
                    <a:pt x="124" y="160"/>
                    <a:pt x="116" y="164"/>
                    <a:pt x="107" y="166"/>
                  </a:cubicBezTo>
                  <a:cubicBezTo>
                    <a:pt x="99" y="169"/>
                    <a:pt x="90" y="170"/>
                    <a:pt x="80" y="170"/>
                  </a:cubicBezTo>
                  <a:cubicBezTo>
                    <a:pt x="55" y="170"/>
                    <a:pt x="36" y="163"/>
                    <a:pt x="21" y="148"/>
                  </a:cubicBezTo>
                  <a:cubicBezTo>
                    <a:pt x="7" y="132"/>
                    <a:pt x="0" y="112"/>
                    <a:pt x="0" y="85"/>
                  </a:cubicBezTo>
                  <a:cubicBezTo>
                    <a:pt x="0" y="59"/>
                    <a:pt x="7" y="38"/>
                    <a:pt x="21" y="23"/>
                  </a:cubicBezTo>
                  <a:cubicBezTo>
                    <a:pt x="36" y="8"/>
                    <a:pt x="55" y="0"/>
                    <a:pt x="80" y="0"/>
                  </a:cubicBezTo>
                  <a:cubicBezTo>
                    <a:pt x="90" y="0"/>
                    <a:pt x="99" y="1"/>
                    <a:pt x="108" y="4"/>
                  </a:cubicBezTo>
                  <a:cubicBezTo>
                    <a:pt x="116" y="7"/>
                    <a:pt x="125" y="11"/>
                    <a:pt x="132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E2A0512E-67F7-4D66-AFC2-A516FF3E9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713" y="1366838"/>
              <a:ext cx="77788" cy="130175"/>
            </a:xfrm>
            <a:custGeom>
              <a:avLst/>
              <a:gdLst>
                <a:gd name="T0" fmla="*/ 103 w 103"/>
                <a:gd name="T1" fmla="*/ 97 h 171"/>
                <a:gd name="T2" fmla="*/ 103 w 103"/>
                <a:gd name="T3" fmla="*/ 171 h 171"/>
                <a:gd name="T4" fmla="*/ 83 w 103"/>
                <a:gd name="T5" fmla="*/ 171 h 171"/>
                <a:gd name="T6" fmla="*/ 83 w 103"/>
                <a:gd name="T7" fmla="*/ 98 h 171"/>
                <a:gd name="T8" fmla="*/ 76 w 103"/>
                <a:gd name="T9" fmla="*/ 71 h 171"/>
                <a:gd name="T10" fmla="*/ 55 w 103"/>
                <a:gd name="T11" fmla="*/ 63 h 171"/>
                <a:gd name="T12" fmla="*/ 30 w 103"/>
                <a:gd name="T13" fmla="*/ 73 h 171"/>
                <a:gd name="T14" fmla="*/ 20 w 103"/>
                <a:gd name="T15" fmla="*/ 102 h 171"/>
                <a:gd name="T16" fmla="*/ 20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0 w 103"/>
                <a:gd name="T23" fmla="*/ 0 h 171"/>
                <a:gd name="T24" fmla="*/ 20 w 103"/>
                <a:gd name="T25" fmla="*/ 67 h 171"/>
                <a:gd name="T26" fmla="*/ 37 w 103"/>
                <a:gd name="T27" fmla="*/ 51 h 171"/>
                <a:gd name="T28" fmla="*/ 60 w 103"/>
                <a:gd name="T29" fmla="*/ 45 h 171"/>
                <a:gd name="T30" fmla="*/ 92 w 103"/>
                <a:gd name="T31" fmla="*/ 58 h 171"/>
                <a:gd name="T32" fmla="*/ 103 w 103"/>
                <a:gd name="T3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7"/>
                  </a:moveTo>
                  <a:lnTo>
                    <a:pt x="103" y="171"/>
                  </a:lnTo>
                  <a:lnTo>
                    <a:pt x="83" y="171"/>
                  </a:lnTo>
                  <a:lnTo>
                    <a:pt x="83" y="98"/>
                  </a:lnTo>
                  <a:cubicBezTo>
                    <a:pt x="83" y="86"/>
                    <a:pt x="80" y="77"/>
                    <a:pt x="76" y="71"/>
                  </a:cubicBezTo>
                  <a:cubicBezTo>
                    <a:pt x="71" y="66"/>
                    <a:pt x="64" y="63"/>
                    <a:pt x="55" y="63"/>
                  </a:cubicBezTo>
                  <a:cubicBezTo>
                    <a:pt x="44" y="63"/>
                    <a:pt x="36" y="66"/>
                    <a:pt x="30" y="73"/>
                  </a:cubicBezTo>
                  <a:cubicBezTo>
                    <a:pt x="23" y="80"/>
                    <a:pt x="20" y="90"/>
                    <a:pt x="20" y="102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ubicBezTo>
                    <a:pt x="25" y="60"/>
                    <a:pt x="31" y="54"/>
                    <a:pt x="37" y="51"/>
                  </a:cubicBezTo>
                  <a:cubicBezTo>
                    <a:pt x="44" y="47"/>
                    <a:pt x="51" y="45"/>
                    <a:pt x="60" y="45"/>
                  </a:cubicBezTo>
                  <a:cubicBezTo>
                    <a:pt x="74" y="45"/>
                    <a:pt x="85" y="50"/>
                    <a:pt x="92" y="58"/>
                  </a:cubicBezTo>
                  <a:cubicBezTo>
                    <a:pt x="99" y="67"/>
                    <a:pt x="103" y="80"/>
                    <a:pt x="103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2">
              <a:extLst>
                <a:ext uri="{FF2B5EF4-FFF2-40B4-BE49-F238E27FC236}">
                  <a16:creationId xmlns:a16="http://schemas.microsoft.com/office/drawing/2014/main" id="{91B90F78-5C8A-4691-BB3B-0ADB81E4EB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2313" y="1401763"/>
              <a:ext cx="79375" cy="96838"/>
            </a:xfrm>
            <a:custGeom>
              <a:avLst/>
              <a:gdLst>
                <a:gd name="T0" fmla="*/ 64 w 104"/>
                <a:gd name="T1" fmla="*/ 64 h 129"/>
                <a:gd name="T2" fmla="*/ 30 w 104"/>
                <a:gd name="T3" fmla="*/ 70 h 129"/>
                <a:gd name="T4" fmla="*/ 21 w 104"/>
                <a:gd name="T5" fmla="*/ 89 h 129"/>
                <a:gd name="T6" fmla="*/ 28 w 104"/>
                <a:gd name="T7" fmla="*/ 106 h 129"/>
                <a:gd name="T8" fmla="*/ 47 w 104"/>
                <a:gd name="T9" fmla="*/ 112 h 129"/>
                <a:gd name="T10" fmla="*/ 74 w 104"/>
                <a:gd name="T11" fmla="*/ 101 h 129"/>
                <a:gd name="T12" fmla="*/ 84 w 104"/>
                <a:gd name="T13" fmla="*/ 69 h 129"/>
                <a:gd name="T14" fmla="*/ 84 w 104"/>
                <a:gd name="T15" fmla="*/ 64 h 129"/>
                <a:gd name="T16" fmla="*/ 64 w 104"/>
                <a:gd name="T17" fmla="*/ 64 h 129"/>
                <a:gd name="T18" fmla="*/ 104 w 104"/>
                <a:gd name="T19" fmla="*/ 56 h 129"/>
                <a:gd name="T20" fmla="*/ 104 w 104"/>
                <a:gd name="T21" fmla="*/ 126 h 129"/>
                <a:gd name="T22" fmla="*/ 84 w 104"/>
                <a:gd name="T23" fmla="*/ 126 h 129"/>
                <a:gd name="T24" fmla="*/ 84 w 104"/>
                <a:gd name="T25" fmla="*/ 107 h 129"/>
                <a:gd name="T26" fmla="*/ 67 w 104"/>
                <a:gd name="T27" fmla="*/ 124 h 129"/>
                <a:gd name="T28" fmla="*/ 42 w 104"/>
                <a:gd name="T29" fmla="*/ 129 h 129"/>
                <a:gd name="T30" fmla="*/ 12 w 104"/>
                <a:gd name="T31" fmla="*/ 119 h 129"/>
                <a:gd name="T32" fmla="*/ 0 w 104"/>
                <a:gd name="T33" fmla="*/ 90 h 129"/>
                <a:gd name="T34" fmla="*/ 14 w 104"/>
                <a:gd name="T35" fmla="*/ 59 h 129"/>
                <a:gd name="T36" fmla="*/ 56 w 104"/>
                <a:gd name="T37" fmla="*/ 48 h 129"/>
                <a:gd name="T38" fmla="*/ 84 w 104"/>
                <a:gd name="T39" fmla="*/ 48 h 129"/>
                <a:gd name="T40" fmla="*/ 84 w 104"/>
                <a:gd name="T41" fmla="*/ 47 h 129"/>
                <a:gd name="T42" fmla="*/ 75 w 104"/>
                <a:gd name="T43" fmla="*/ 25 h 129"/>
                <a:gd name="T44" fmla="*/ 49 w 104"/>
                <a:gd name="T45" fmla="*/ 17 h 129"/>
                <a:gd name="T46" fmla="*/ 29 w 104"/>
                <a:gd name="T47" fmla="*/ 20 h 129"/>
                <a:gd name="T48" fmla="*/ 10 w 104"/>
                <a:gd name="T49" fmla="*/ 27 h 129"/>
                <a:gd name="T50" fmla="*/ 10 w 104"/>
                <a:gd name="T51" fmla="*/ 9 h 129"/>
                <a:gd name="T52" fmla="*/ 31 w 104"/>
                <a:gd name="T53" fmla="*/ 2 h 129"/>
                <a:gd name="T54" fmla="*/ 51 w 104"/>
                <a:gd name="T55" fmla="*/ 0 h 129"/>
                <a:gd name="T56" fmla="*/ 91 w 104"/>
                <a:gd name="T57" fmla="*/ 14 h 129"/>
                <a:gd name="T58" fmla="*/ 104 w 104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4" h="129">
                  <a:moveTo>
                    <a:pt x="64" y="64"/>
                  </a:moveTo>
                  <a:cubicBezTo>
                    <a:pt x="48" y="64"/>
                    <a:pt x="36" y="66"/>
                    <a:pt x="30" y="70"/>
                  </a:cubicBezTo>
                  <a:cubicBezTo>
                    <a:pt x="24" y="74"/>
                    <a:pt x="21" y="80"/>
                    <a:pt x="21" y="89"/>
                  </a:cubicBezTo>
                  <a:cubicBezTo>
                    <a:pt x="21" y="96"/>
                    <a:pt x="23" y="102"/>
                    <a:pt x="28" y="106"/>
                  </a:cubicBezTo>
                  <a:cubicBezTo>
                    <a:pt x="32" y="110"/>
                    <a:pt x="39" y="112"/>
                    <a:pt x="47" y="112"/>
                  </a:cubicBezTo>
                  <a:cubicBezTo>
                    <a:pt x="58" y="112"/>
                    <a:pt x="67" y="108"/>
                    <a:pt x="74" y="101"/>
                  </a:cubicBezTo>
                  <a:cubicBezTo>
                    <a:pt x="81" y="93"/>
                    <a:pt x="84" y="82"/>
                    <a:pt x="84" y="69"/>
                  </a:cubicBezTo>
                  <a:lnTo>
                    <a:pt x="84" y="64"/>
                  </a:lnTo>
                  <a:lnTo>
                    <a:pt x="64" y="64"/>
                  </a:lnTo>
                  <a:close/>
                  <a:moveTo>
                    <a:pt x="104" y="56"/>
                  </a:moveTo>
                  <a:lnTo>
                    <a:pt x="104" y="126"/>
                  </a:lnTo>
                  <a:lnTo>
                    <a:pt x="84" y="126"/>
                  </a:lnTo>
                  <a:lnTo>
                    <a:pt x="84" y="107"/>
                  </a:lnTo>
                  <a:cubicBezTo>
                    <a:pt x="80" y="115"/>
                    <a:pt x="74" y="120"/>
                    <a:pt x="67" y="124"/>
                  </a:cubicBezTo>
                  <a:cubicBezTo>
                    <a:pt x="60" y="128"/>
                    <a:pt x="52" y="129"/>
                    <a:pt x="42" y="129"/>
                  </a:cubicBezTo>
                  <a:cubicBezTo>
                    <a:pt x="29" y="129"/>
                    <a:pt x="19" y="126"/>
                    <a:pt x="12" y="119"/>
                  </a:cubicBezTo>
                  <a:cubicBezTo>
                    <a:pt x="4" y="112"/>
                    <a:pt x="0" y="102"/>
                    <a:pt x="0" y="90"/>
                  </a:cubicBezTo>
                  <a:cubicBezTo>
                    <a:pt x="0" y="77"/>
                    <a:pt x="5" y="66"/>
                    <a:pt x="14" y="59"/>
                  </a:cubicBezTo>
                  <a:cubicBezTo>
                    <a:pt x="24" y="52"/>
                    <a:pt x="37" y="48"/>
                    <a:pt x="56" y="48"/>
                  </a:cubicBezTo>
                  <a:lnTo>
                    <a:pt x="84" y="48"/>
                  </a:lnTo>
                  <a:lnTo>
                    <a:pt x="84" y="47"/>
                  </a:lnTo>
                  <a:cubicBezTo>
                    <a:pt x="84" y="37"/>
                    <a:pt x="81" y="30"/>
                    <a:pt x="75" y="25"/>
                  </a:cubicBezTo>
                  <a:cubicBezTo>
                    <a:pt x="69" y="20"/>
                    <a:pt x="60" y="17"/>
                    <a:pt x="49" y="17"/>
                  </a:cubicBezTo>
                  <a:cubicBezTo>
                    <a:pt x="42" y="17"/>
                    <a:pt x="35" y="18"/>
                    <a:pt x="29" y="20"/>
                  </a:cubicBezTo>
                  <a:cubicBezTo>
                    <a:pt x="22" y="22"/>
                    <a:pt x="16" y="24"/>
                    <a:pt x="10" y="27"/>
                  </a:cubicBezTo>
                  <a:lnTo>
                    <a:pt x="10" y="9"/>
                  </a:lnTo>
                  <a:cubicBezTo>
                    <a:pt x="17" y="6"/>
                    <a:pt x="24" y="4"/>
                    <a:pt x="31" y="2"/>
                  </a:cubicBezTo>
                  <a:cubicBezTo>
                    <a:pt x="38" y="1"/>
                    <a:pt x="45" y="0"/>
                    <a:pt x="51" y="0"/>
                  </a:cubicBezTo>
                  <a:cubicBezTo>
                    <a:pt x="69" y="0"/>
                    <a:pt x="82" y="5"/>
                    <a:pt x="91" y="14"/>
                  </a:cubicBezTo>
                  <a:cubicBezTo>
                    <a:pt x="100" y="23"/>
                    <a:pt x="104" y="37"/>
                    <a:pt x="104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34F4EE82-6630-49AB-9D1F-595ED3204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1850" y="1401763"/>
              <a:ext cx="53975" cy="95250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9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id="{06172275-E623-4C8E-94CB-CEB09B91F9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1401763"/>
              <a:ext cx="82550" cy="130175"/>
            </a:xfrm>
            <a:custGeom>
              <a:avLst/>
              <a:gdLst>
                <a:gd name="T0" fmla="*/ 90 w 110"/>
                <a:gd name="T1" fmla="*/ 63 h 173"/>
                <a:gd name="T2" fmla="*/ 80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0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8 h 173"/>
                <a:gd name="T22" fmla="*/ 53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2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5 h 173"/>
                <a:gd name="T38" fmla="*/ 90 w 110"/>
                <a:gd name="T39" fmla="*/ 105 h 173"/>
                <a:gd name="T40" fmla="*/ 74 w 110"/>
                <a:gd name="T41" fmla="*/ 121 h 173"/>
                <a:gd name="T42" fmla="*/ 50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0 w 110"/>
                <a:gd name="T51" fmla="*/ 0 h 173"/>
                <a:gd name="T52" fmla="*/ 74 w 110"/>
                <a:gd name="T53" fmla="*/ 6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9"/>
                    <a:pt x="87" y="37"/>
                    <a:pt x="80" y="29"/>
                  </a:cubicBezTo>
                  <a:cubicBezTo>
                    <a:pt x="74" y="21"/>
                    <a:pt x="66" y="17"/>
                    <a:pt x="55" y="17"/>
                  </a:cubicBezTo>
                  <a:cubicBezTo>
                    <a:pt x="44" y="17"/>
                    <a:pt x="36" y="21"/>
                    <a:pt x="30" y="29"/>
                  </a:cubicBezTo>
                  <a:cubicBezTo>
                    <a:pt x="24" y="37"/>
                    <a:pt x="21" y="49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4" y="109"/>
                    <a:pt x="55" y="109"/>
                  </a:cubicBezTo>
                  <a:cubicBezTo>
                    <a:pt x="66" y="109"/>
                    <a:pt x="74" y="105"/>
                    <a:pt x="80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5" y="147"/>
                    <a:pt x="96" y="158"/>
                  </a:cubicBezTo>
                  <a:cubicBezTo>
                    <a:pt x="87" y="168"/>
                    <a:pt x="72" y="173"/>
                    <a:pt x="53" y="173"/>
                  </a:cubicBezTo>
                  <a:cubicBezTo>
                    <a:pt x="46" y="173"/>
                    <a:pt x="39" y="172"/>
                    <a:pt x="33" y="171"/>
                  </a:cubicBezTo>
                  <a:cubicBezTo>
                    <a:pt x="27" y="170"/>
                    <a:pt x="21" y="169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6" y="152"/>
                    <a:pt x="32" y="154"/>
                  </a:cubicBezTo>
                  <a:cubicBezTo>
                    <a:pt x="38" y="156"/>
                    <a:pt x="44" y="156"/>
                    <a:pt x="50" y="156"/>
                  </a:cubicBezTo>
                  <a:cubicBezTo>
                    <a:pt x="63" y="156"/>
                    <a:pt x="73" y="153"/>
                    <a:pt x="80" y="146"/>
                  </a:cubicBezTo>
                  <a:cubicBezTo>
                    <a:pt x="86" y="139"/>
                    <a:pt x="90" y="129"/>
                    <a:pt x="90" y="115"/>
                  </a:cubicBezTo>
                  <a:lnTo>
                    <a:pt x="90" y="105"/>
                  </a:lnTo>
                  <a:cubicBezTo>
                    <a:pt x="85" y="112"/>
                    <a:pt x="80" y="117"/>
                    <a:pt x="74" y="121"/>
                  </a:cubicBezTo>
                  <a:cubicBezTo>
                    <a:pt x="67" y="124"/>
                    <a:pt x="59" y="126"/>
                    <a:pt x="50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4" y="97"/>
                    <a:pt x="0" y="82"/>
                    <a:pt x="0" y="63"/>
                  </a:cubicBezTo>
                  <a:cubicBezTo>
                    <a:pt x="0" y="44"/>
                    <a:pt x="4" y="29"/>
                    <a:pt x="14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59" y="0"/>
                    <a:pt x="67" y="2"/>
                    <a:pt x="74" y="6"/>
                  </a:cubicBezTo>
                  <a:cubicBezTo>
                    <a:pt x="80" y="9"/>
                    <a:pt x="85" y="15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CCDFC2F7-33FE-4CC7-9D9A-4D03C36F6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1713" y="1401763"/>
              <a:ext cx="85725" cy="96838"/>
            </a:xfrm>
            <a:custGeom>
              <a:avLst/>
              <a:gdLst>
                <a:gd name="T0" fmla="*/ 114 w 114"/>
                <a:gd name="T1" fmla="*/ 60 h 129"/>
                <a:gd name="T2" fmla="*/ 114 w 114"/>
                <a:gd name="T3" fmla="*/ 69 h 129"/>
                <a:gd name="T4" fmla="*/ 21 w 114"/>
                <a:gd name="T5" fmla="*/ 69 h 129"/>
                <a:gd name="T6" fmla="*/ 33 w 114"/>
                <a:gd name="T7" fmla="*/ 101 h 129"/>
                <a:gd name="T8" fmla="*/ 65 w 114"/>
                <a:gd name="T9" fmla="*/ 112 h 129"/>
                <a:gd name="T10" fmla="*/ 87 w 114"/>
                <a:gd name="T11" fmla="*/ 109 h 129"/>
                <a:gd name="T12" fmla="*/ 109 w 114"/>
                <a:gd name="T13" fmla="*/ 101 h 129"/>
                <a:gd name="T14" fmla="*/ 109 w 114"/>
                <a:gd name="T15" fmla="*/ 120 h 129"/>
                <a:gd name="T16" fmla="*/ 87 w 114"/>
                <a:gd name="T17" fmla="*/ 127 h 129"/>
                <a:gd name="T18" fmla="*/ 63 w 114"/>
                <a:gd name="T19" fmla="*/ 129 h 129"/>
                <a:gd name="T20" fmla="*/ 17 w 114"/>
                <a:gd name="T21" fmla="*/ 112 h 129"/>
                <a:gd name="T22" fmla="*/ 0 w 114"/>
                <a:gd name="T23" fmla="*/ 66 h 129"/>
                <a:gd name="T24" fmla="*/ 16 w 114"/>
                <a:gd name="T25" fmla="*/ 18 h 129"/>
                <a:gd name="T26" fmla="*/ 60 w 114"/>
                <a:gd name="T27" fmla="*/ 0 h 129"/>
                <a:gd name="T28" fmla="*/ 99 w 114"/>
                <a:gd name="T29" fmla="*/ 16 h 129"/>
                <a:gd name="T30" fmla="*/ 114 w 114"/>
                <a:gd name="T31" fmla="*/ 60 h 129"/>
                <a:gd name="T32" fmla="*/ 93 w 114"/>
                <a:gd name="T33" fmla="*/ 54 h 129"/>
                <a:gd name="T34" fmla="*/ 84 w 114"/>
                <a:gd name="T35" fmla="*/ 27 h 129"/>
                <a:gd name="T36" fmla="*/ 60 w 114"/>
                <a:gd name="T37" fmla="*/ 17 h 129"/>
                <a:gd name="T38" fmla="*/ 33 w 114"/>
                <a:gd name="T39" fmla="*/ 27 h 129"/>
                <a:gd name="T40" fmla="*/ 21 w 114"/>
                <a:gd name="T41" fmla="*/ 54 h 129"/>
                <a:gd name="T42" fmla="*/ 93 w 114"/>
                <a:gd name="T43" fmla="*/ 54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29">
                  <a:moveTo>
                    <a:pt x="114" y="60"/>
                  </a:moveTo>
                  <a:lnTo>
                    <a:pt x="114" y="69"/>
                  </a:lnTo>
                  <a:lnTo>
                    <a:pt x="21" y="69"/>
                  </a:lnTo>
                  <a:cubicBezTo>
                    <a:pt x="22" y="83"/>
                    <a:pt x="26" y="94"/>
                    <a:pt x="33" y="101"/>
                  </a:cubicBezTo>
                  <a:cubicBezTo>
                    <a:pt x="41" y="109"/>
                    <a:pt x="51" y="112"/>
                    <a:pt x="65" y="112"/>
                  </a:cubicBezTo>
                  <a:cubicBezTo>
                    <a:pt x="72" y="112"/>
                    <a:pt x="80" y="111"/>
                    <a:pt x="87" y="109"/>
                  </a:cubicBezTo>
                  <a:cubicBezTo>
                    <a:pt x="95" y="107"/>
                    <a:pt x="102" y="105"/>
                    <a:pt x="109" y="101"/>
                  </a:cubicBezTo>
                  <a:lnTo>
                    <a:pt x="109" y="120"/>
                  </a:lnTo>
                  <a:cubicBezTo>
                    <a:pt x="102" y="123"/>
                    <a:pt x="94" y="125"/>
                    <a:pt x="87" y="127"/>
                  </a:cubicBezTo>
                  <a:cubicBezTo>
                    <a:pt x="79" y="129"/>
                    <a:pt x="71" y="129"/>
                    <a:pt x="63" y="129"/>
                  </a:cubicBezTo>
                  <a:cubicBezTo>
                    <a:pt x="44" y="129"/>
                    <a:pt x="28" y="124"/>
                    <a:pt x="17" y="112"/>
                  </a:cubicBezTo>
                  <a:cubicBezTo>
                    <a:pt x="5" y="101"/>
                    <a:pt x="0" y="85"/>
                    <a:pt x="0" y="66"/>
                  </a:cubicBezTo>
                  <a:cubicBezTo>
                    <a:pt x="0" y="46"/>
                    <a:pt x="5" y="30"/>
                    <a:pt x="16" y="18"/>
                  </a:cubicBezTo>
                  <a:cubicBezTo>
                    <a:pt x="27" y="6"/>
                    <a:pt x="42" y="0"/>
                    <a:pt x="60" y="0"/>
                  </a:cubicBezTo>
                  <a:cubicBezTo>
                    <a:pt x="77" y="0"/>
                    <a:pt x="90" y="6"/>
                    <a:pt x="99" y="16"/>
                  </a:cubicBezTo>
                  <a:cubicBezTo>
                    <a:pt x="109" y="27"/>
                    <a:pt x="114" y="41"/>
                    <a:pt x="114" y="60"/>
                  </a:cubicBezTo>
                  <a:close/>
                  <a:moveTo>
                    <a:pt x="93" y="54"/>
                  </a:moveTo>
                  <a:cubicBezTo>
                    <a:pt x="93" y="43"/>
                    <a:pt x="90" y="34"/>
                    <a:pt x="84" y="27"/>
                  </a:cubicBezTo>
                  <a:cubicBezTo>
                    <a:pt x="78" y="21"/>
                    <a:pt x="70" y="17"/>
                    <a:pt x="60" y="17"/>
                  </a:cubicBezTo>
                  <a:cubicBezTo>
                    <a:pt x="49" y="17"/>
                    <a:pt x="40" y="20"/>
                    <a:pt x="33" y="27"/>
                  </a:cubicBezTo>
                  <a:cubicBezTo>
                    <a:pt x="26" y="33"/>
                    <a:pt x="22" y="42"/>
                    <a:pt x="21" y="54"/>
                  </a:cubicBezTo>
                  <a:lnTo>
                    <a:pt x="9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6">
              <a:extLst>
                <a:ext uri="{FF2B5EF4-FFF2-40B4-BE49-F238E27FC236}">
                  <a16:creationId xmlns:a16="http://schemas.microsoft.com/office/drawing/2014/main" id="{76A1E276-2887-4267-996C-64720F127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5" y="1401763"/>
              <a:ext cx="71438" cy="96838"/>
            </a:xfrm>
            <a:custGeom>
              <a:avLst/>
              <a:gdLst>
                <a:gd name="T0" fmla="*/ 88 w 94"/>
                <a:gd name="T1" fmla="*/ 7 h 129"/>
                <a:gd name="T2" fmla="*/ 88 w 94"/>
                <a:gd name="T3" fmla="*/ 26 h 129"/>
                <a:gd name="T4" fmla="*/ 70 w 94"/>
                <a:gd name="T5" fmla="*/ 19 h 129"/>
                <a:gd name="T6" fmla="*/ 51 w 94"/>
                <a:gd name="T7" fmla="*/ 17 h 129"/>
                <a:gd name="T8" fmla="*/ 28 w 94"/>
                <a:gd name="T9" fmla="*/ 22 h 129"/>
                <a:gd name="T10" fmla="*/ 21 w 94"/>
                <a:gd name="T11" fmla="*/ 36 h 129"/>
                <a:gd name="T12" fmla="*/ 26 w 94"/>
                <a:gd name="T13" fmla="*/ 47 h 129"/>
                <a:gd name="T14" fmla="*/ 48 w 94"/>
                <a:gd name="T15" fmla="*/ 54 h 129"/>
                <a:gd name="T16" fmla="*/ 55 w 94"/>
                <a:gd name="T17" fmla="*/ 56 h 129"/>
                <a:gd name="T18" fmla="*/ 85 w 94"/>
                <a:gd name="T19" fmla="*/ 69 h 129"/>
                <a:gd name="T20" fmla="*/ 94 w 94"/>
                <a:gd name="T21" fmla="*/ 92 h 129"/>
                <a:gd name="T22" fmla="*/ 81 w 94"/>
                <a:gd name="T23" fmla="*/ 119 h 129"/>
                <a:gd name="T24" fmla="*/ 44 w 94"/>
                <a:gd name="T25" fmla="*/ 129 h 129"/>
                <a:gd name="T26" fmla="*/ 23 w 94"/>
                <a:gd name="T27" fmla="*/ 127 h 129"/>
                <a:gd name="T28" fmla="*/ 0 w 94"/>
                <a:gd name="T29" fmla="*/ 122 h 129"/>
                <a:gd name="T30" fmla="*/ 0 w 94"/>
                <a:gd name="T31" fmla="*/ 101 h 129"/>
                <a:gd name="T32" fmla="*/ 22 w 94"/>
                <a:gd name="T33" fmla="*/ 110 h 129"/>
                <a:gd name="T34" fmla="*/ 44 w 94"/>
                <a:gd name="T35" fmla="*/ 112 h 129"/>
                <a:gd name="T36" fmla="*/ 66 w 94"/>
                <a:gd name="T37" fmla="*/ 108 h 129"/>
                <a:gd name="T38" fmla="*/ 74 w 94"/>
                <a:gd name="T39" fmla="*/ 94 h 129"/>
                <a:gd name="T40" fmla="*/ 68 w 94"/>
                <a:gd name="T41" fmla="*/ 81 h 129"/>
                <a:gd name="T42" fmla="*/ 44 w 94"/>
                <a:gd name="T43" fmla="*/ 73 h 129"/>
                <a:gd name="T44" fmla="*/ 37 w 94"/>
                <a:gd name="T45" fmla="*/ 71 h 129"/>
                <a:gd name="T46" fmla="*/ 10 w 94"/>
                <a:gd name="T47" fmla="*/ 59 h 129"/>
                <a:gd name="T48" fmla="*/ 1 w 94"/>
                <a:gd name="T49" fmla="*/ 36 h 129"/>
                <a:gd name="T50" fmla="*/ 14 w 94"/>
                <a:gd name="T51" fmla="*/ 10 h 129"/>
                <a:gd name="T52" fmla="*/ 48 w 94"/>
                <a:gd name="T53" fmla="*/ 0 h 129"/>
                <a:gd name="T54" fmla="*/ 70 w 94"/>
                <a:gd name="T55" fmla="*/ 2 h 129"/>
                <a:gd name="T56" fmla="*/ 88 w 94"/>
                <a:gd name="T57" fmla="*/ 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129">
                  <a:moveTo>
                    <a:pt x="88" y="7"/>
                  </a:moveTo>
                  <a:lnTo>
                    <a:pt x="88" y="26"/>
                  </a:lnTo>
                  <a:cubicBezTo>
                    <a:pt x="82" y="23"/>
                    <a:pt x="76" y="21"/>
                    <a:pt x="70" y="19"/>
                  </a:cubicBezTo>
                  <a:cubicBezTo>
                    <a:pt x="64" y="18"/>
                    <a:pt x="58" y="17"/>
                    <a:pt x="51" y="17"/>
                  </a:cubicBezTo>
                  <a:cubicBezTo>
                    <a:pt x="41" y="17"/>
                    <a:pt x="33" y="19"/>
                    <a:pt x="28" y="22"/>
                  </a:cubicBezTo>
                  <a:cubicBezTo>
                    <a:pt x="23" y="25"/>
                    <a:pt x="21" y="29"/>
                    <a:pt x="21" y="36"/>
                  </a:cubicBezTo>
                  <a:cubicBezTo>
                    <a:pt x="21" y="40"/>
                    <a:pt x="23" y="44"/>
                    <a:pt x="26" y="47"/>
                  </a:cubicBezTo>
                  <a:cubicBezTo>
                    <a:pt x="30" y="49"/>
                    <a:pt x="37" y="52"/>
                    <a:pt x="48" y="54"/>
                  </a:cubicBezTo>
                  <a:lnTo>
                    <a:pt x="55" y="56"/>
                  </a:lnTo>
                  <a:cubicBezTo>
                    <a:pt x="69" y="59"/>
                    <a:pt x="79" y="63"/>
                    <a:pt x="85" y="69"/>
                  </a:cubicBezTo>
                  <a:cubicBezTo>
                    <a:pt x="91" y="74"/>
                    <a:pt x="94" y="82"/>
                    <a:pt x="94" y="92"/>
                  </a:cubicBezTo>
                  <a:cubicBezTo>
                    <a:pt x="94" y="104"/>
                    <a:pt x="90" y="113"/>
                    <a:pt x="81" y="119"/>
                  </a:cubicBezTo>
                  <a:cubicBezTo>
                    <a:pt x="72" y="126"/>
                    <a:pt x="59" y="129"/>
                    <a:pt x="44" y="129"/>
                  </a:cubicBezTo>
                  <a:cubicBezTo>
                    <a:pt x="37" y="129"/>
                    <a:pt x="30" y="129"/>
                    <a:pt x="23" y="127"/>
                  </a:cubicBezTo>
                  <a:cubicBezTo>
                    <a:pt x="16" y="126"/>
                    <a:pt x="8" y="124"/>
                    <a:pt x="0" y="122"/>
                  </a:cubicBezTo>
                  <a:lnTo>
                    <a:pt x="0" y="101"/>
                  </a:lnTo>
                  <a:cubicBezTo>
                    <a:pt x="8" y="105"/>
                    <a:pt x="15" y="108"/>
                    <a:pt x="22" y="110"/>
                  </a:cubicBezTo>
                  <a:cubicBezTo>
                    <a:pt x="30" y="111"/>
                    <a:pt x="37" y="112"/>
                    <a:pt x="44" y="112"/>
                  </a:cubicBezTo>
                  <a:cubicBezTo>
                    <a:pt x="54" y="112"/>
                    <a:pt x="61" y="111"/>
                    <a:pt x="66" y="108"/>
                  </a:cubicBezTo>
                  <a:cubicBezTo>
                    <a:pt x="71" y="104"/>
                    <a:pt x="74" y="100"/>
                    <a:pt x="74" y="94"/>
                  </a:cubicBezTo>
                  <a:cubicBezTo>
                    <a:pt x="74" y="88"/>
                    <a:pt x="72" y="84"/>
                    <a:pt x="68" y="81"/>
                  </a:cubicBezTo>
                  <a:cubicBezTo>
                    <a:pt x="64" y="78"/>
                    <a:pt x="56" y="75"/>
                    <a:pt x="44" y="73"/>
                  </a:cubicBezTo>
                  <a:lnTo>
                    <a:pt x="37" y="71"/>
                  </a:lnTo>
                  <a:cubicBezTo>
                    <a:pt x="24" y="68"/>
                    <a:pt x="15" y="64"/>
                    <a:pt x="10" y="59"/>
                  </a:cubicBezTo>
                  <a:cubicBezTo>
                    <a:pt x="4" y="53"/>
                    <a:pt x="1" y="46"/>
                    <a:pt x="1" y="36"/>
                  </a:cubicBezTo>
                  <a:cubicBezTo>
                    <a:pt x="1" y="25"/>
                    <a:pt x="5" y="16"/>
                    <a:pt x="14" y="10"/>
                  </a:cubicBezTo>
                  <a:cubicBezTo>
                    <a:pt x="22" y="3"/>
                    <a:pt x="33" y="0"/>
                    <a:pt x="48" y="0"/>
                  </a:cubicBezTo>
                  <a:cubicBezTo>
                    <a:pt x="56" y="0"/>
                    <a:pt x="63" y="1"/>
                    <a:pt x="70" y="2"/>
                  </a:cubicBezTo>
                  <a:cubicBezTo>
                    <a:pt x="76" y="3"/>
                    <a:pt x="82" y="5"/>
                    <a:pt x="88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7">
              <a:extLst>
                <a:ext uri="{FF2B5EF4-FFF2-40B4-BE49-F238E27FC236}">
                  <a16:creationId xmlns:a16="http://schemas.microsoft.com/office/drawing/2014/main" id="{9AE116DF-AE96-4523-AB36-DA12038B3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4125" y="1366838"/>
              <a:ext cx="77788" cy="130175"/>
            </a:xfrm>
            <a:custGeom>
              <a:avLst/>
              <a:gdLst>
                <a:gd name="T0" fmla="*/ 103 w 103"/>
                <a:gd name="T1" fmla="*/ 97 h 171"/>
                <a:gd name="T2" fmla="*/ 103 w 103"/>
                <a:gd name="T3" fmla="*/ 171 h 171"/>
                <a:gd name="T4" fmla="*/ 83 w 103"/>
                <a:gd name="T5" fmla="*/ 171 h 171"/>
                <a:gd name="T6" fmla="*/ 83 w 103"/>
                <a:gd name="T7" fmla="*/ 98 h 171"/>
                <a:gd name="T8" fmla="*/ 76 w 103"/>
                <a:gd name="T9" fmla="*/ 71 h 171"/>
                <a:gd name="T10" fmla="*/ 55 w 103"/>
                <a:gd name="T11" fmla="*/ 63 h 171"/>
                <a:gd name="T12" fmla="*/ 30 w 103"/>
                <a:gd name="T13" fmla="*/ 73 h 171"/>
                <a:gd name="T14" fmla="*/ 20 w 103"/>
                <a:gd name="T15" fmla="*/ 102 h 171"/>
                <a:gd name="T16" fmla="*/ 20 w 103"/>
                <a:gd name="T17" fmla="*/ 171 h 171"/>
                <a:gd name="T18" fmla="*/ 0 w 103"/>
                <a:gd name="T19" fmla="*/ 171 h 171"/>
                <a:gd name="T20" fmla="*/ 0 w 103"/>
                <a:gd name="T21" fmla="*/ 0 h 171"/>
                <a:gd name="T22" fmla="*/ 20 w 103"/>
                <a:gd name="T23" fmla="*/ 0 h 171"/>
                <a:gd name="T24" fmla="*/ 20 w 103"/>
                <a:gd name="T25" fmla="*/ 67 h 171"/>
                <a:gd name="T26" fmla="*/ 37 w 103"/>
                <a:gd name="T27" fmla="*/ 51 h 171"/>
                <a:gd name="T28" fmla="*/ 60 w 103"/>
                <a:gd name="T29" fmla="*/ 45 h 171"/>
                <a:gd name="T30" fmla="*/ 92 w 103"/>
                <a:gd name="T31" fmla="*/ 58 h 171"/>
                <a:gd name="T32" fmla="*/ 103 w 103"/>
                <a:gd name="T33" fmla="*/ 9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71">
                  <a:moveTo>
                    <a:pt x="103" y="97"/>
                  </a:moveTo>
                  <a:lnTo>
                    <a:pt x="103" y="171"/>
                  </a:lnTo>
                  <a:lnTo>
                    <a:pt x="83" y="171"/>
                  </a:lnTo>
                  <a:lnTo>
                    <a:pt x="83" y="98"/>
                  </a:lnTo>
                  <a:cubicBezTo>
                    <a:pt x="83" y="86"/>
                    <a:pt x="80" y="77"/>
                    <a:pt x="76" y="71"/>
                  </a:cubicBezTo>
                  <a:cubicBezTo>
                    <a:pt x="71" y="66"/>
                    <a:pt x="65" y="63"/>
                    <a:pt x="55" y="63"/>
                  </a:cubicBezTo>
                  <a:cubicBezTo>
                    <a:pt x="45" y="63"/>
                    <a:pt x="36" y="66"/>
                    <a:pt x="30" y="73"/>
                  </a:cubicBezTo>
                  <a:cubicBezTo>
                    <a:pt x="23" y="80"/>
                    <a:pt x="20" y="90"/>
                    <a:pt x="20" y="102"/>
                  </a:cubicBezTo>
                  <a:lnTo>
                    <a:pt x="20" y="171"/>
                  </a:lnTo>
                  <a:lnTo>
                    <a:pt x="0" y="17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67"/>
                  </a:lnTo>
                  <a:cubicBezTo>
                    <a:pt x="25" y="60"/>
                    <a:pt x="31" y="54"/>
                    <a:pt x="37" y="51"/>
                  </a:cubicBezTo>
                  <a:cubicBezTo>
                    <a:pt x="44" y="47"/>
                    <a:pt x="51" y="45"/>
                    <a:pt x="60" y="45"/>
                  </a:cubicBezTo>
                  <a:cubicBezTo>
                    <a:pt x="74" y="45"/>
                    <a:pt x="85" y="50"/>
                    <a:pt x="92" y="58"/>
                  </a:cubicBezTo>
                  <a:cubicBezTo>
                    <a:pt x="99" y="67"/>
                    <a:pt x="103" y="80"/>
                    <a:pt x="103" y="9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8">
              <a:extLst>
                <a:ext uri="{FF2B5EF4-FFF2-40B4-BE49-F238E27FC236}">
                  <a16:creationId xmlns:a16="http://schemas.microsoft.com/office/drawing/2014/main" id="{7E22D840-3BA1-44C1-A12C-8F67B6E79A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7313" y="1401763"/>
              <a:ext cx="76200" cy="96838"/>
            </a:xfrm>
            <a:custGeom>
              <a:avLst/>
              <a:gdLst>
                <a:gd name="T0" fmla="*/ 63 w 103"/>
                <a:gd name="T1" fmla="*/ 64 h 129"/>
                <a:gd name="T2" fmla="*/ 29 w 103"/>
                <a:gd name="T3" fmla="*/ 70 h 129"/>
                <a:gd name="T4" fmla="*/ 20 w 103"/>
                <a:gd name="T5" fmla="*/ 89 h 129"/>
                <a:gd name="T6" fmla="*/ 27 w 103"/>
                <a:gd name="T7" fmla="*/ 106 h 129"/>
                <a:gd name="T8" fmla="*/ 46 w 103"/>
                <a:gd name="T9" fmla="*/ 112 h 129"/>
                <a:gd name="T10" fmla="*/ 73 w 103"/>
                <a:gd name="T11" fmla="*/ 101 h 129"/>
                <a:gd name="T12" fmla="*/ 83 w 103"/>
                <a:gd name="T13" fmla="*/ 69 h 129"/>
                <a:gd name="T14" fmla="*/ 83 w 103"/>
                <a:gd name="T15" fmla="*/ 64 h 129"/>
                <a:gd name="T16" fmla="*/ 63 w 103"/>
                <a:gd name="T17" fmla="*/ 64 h 129"/>
                <a:gd name="T18" fmla="*/ 103 w 103"/>
                <a:gd name="T19" fmla="*/ 56 h 129"/>
                <a:gd name="T20" fmla="*/ 103 w 103"/>
                <a:gd name="T21" fmla="*/ 126 h 129"/>
                <a:gd name="T22" fmla="*/ 83 w 103"/>
                <a:gd name="T23" fmla="*/ 126 h 129"/>
                <a:gd name="T24" fmla="*/ 83 w 103"/>
                <a:gd name="T25" fmla="*/ 107 h 129"/>
                <a:gd name="T26" fmla="*/ 66 w 103"/>
                <a:gd name="T27" fmla="*/ 124 h 129"/>
                <a:gd name="T28" fmla="*/ 41 w 103"/>
                <a:gd name="T29" fmla="*/ 129 h 129"/>
                <a:gd name="T30" fmla="*/ 11 w 103"/>
                <a:gd name="T31" fmla="*/ 119 h 129"/>
                <a:gd name="T32" fmla="*/ 0 w 103"/>
                <a:gd name="T33" fmla="*/ 90 h 129"/>
                <a:gd name="T34" fmla="*/ 13 w 103"/>
                <a:gd name="T35" fmla="*/ 59 h 129"/>
                <a:gd name="T36" fmla="*/ 55 w 103"/>
                <a:gd name="T37" fmla="*/ 48 h 129"/>
                <a:gd name="T38" fmla="*/ 83 w 103"/>
                <a:gd name="T39" fmla="*/ 48 h 129"/>
                <a:gd name="T40" fmla="*/ 83 w 103"/>
                <a:gd name="T41" fmla="*/ 47 h 129"/>
                <a:gd name="T42" fmla="*/ 74 w 103"/>
                <a:gd name="T43" fmla="*/ 25 h 129"/>
                <a:gd name="T44" fmla="*/ 48 w 103"/>
                <a:gd name="T45" fmla="*/ 17 h 129"/>
                <a:gd name="T46" fmla="*/ 28 w 103"/>
                <a:gd name="T47" fmla="*/ 20 h 129"/>
                <a:gd name="T48" fmla="*/ 9 w 103"/>
                <a:gd name="T49" fmla="*/ 27 h 129"/>
                <a:gd name="T50" fmla="*/ 9 w 103"/>
                <a:gd name="T51" fmla="*/ 9 h 129"/>
                <a:gd name="T52" fmla="*/ 30 w 103"/>
                <a:gd name="T53" fmla="*/ 2 h 129"/>
                <a:gd name="T54" fmla="*/ 50 w 103"/>
                <a:gd name="T55" fmla="*/ 0 h 129"/>
                <a:gd name="T56" fmla="*/ 90 w 103"/>
                <a:gd name="T57" fmla="*/ 14 h 129"/>
                <a:gd name="T58" fmla="*/ 103 w 103"/>
                <a:gd name="T59" fmla="*/ 5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" h="129">
                  <a:moveTo>
                    <a:pt x="63" y="64"/>
                  </a:moveTo>
                  <a:cubicBezTo>
                    <a:pt x="47" y="64"/>
                    <a:pt x="35" y="66"/>
                    <a:pt x="29" y="70"/>
                  </a:cubicBezTo>
                  <a:cubicBezTo>
                    <a:pt x="23" y="74"/>
                    <a:pt x="20" y="80"/>
                    <a:pt x="20" y="89"/>
                  </a:cubicBezTo>
                  <a:cubicBezTo>
                    <a:pt x="20" y="96"/>
                    <a:pt x="22" y="102"/>
                    <a:pt x="27" y="106"/>
                  </a:cubicBezTo>
                  <a:cubicBezTo>
                    <a:pt x="32" y="110"/>
                    <a:pt x="38" y="112"/>
                    <a:pt x="46" y="112"/>
                  </a:cubicBezTo>
                  <a:cubicBezTo>
                    <a:pt x="57" y="112"/>
                    <a:pt x="66" y="108"/>
                    <a:pt x="73" y="101"/>
                  </a:cubicBezTo>
                  <a:cubicBezTo>
                    <a:pt x="80" y="93"/>
                    <a:pt x="83" y="82"/>
                    <a:pt x="83" y="69"/>
                  </a:cubicBezTo>
                  <a:lnTo>
                    <a:pt x="83" y="64"/>
                  </a:lnTo>
                  <a:lnTo>
                    <a:pt x="63" y="64"/>
                  </a:lnTo>
                  <a:close/>
                  <a:moveTo>
                    <a:pt x="103" y="56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107"/>
                  </a:lnTo>
                  <a:cubicBezTo>
                    <a:pt x="79" y="115"/>
                    <a:pt x="73" y="120"/>
                    <a:pt x="66" y="124"/>
                  </a:cubicBezTo>
                  <a:cubicBezTo>
                    <a:pt x="59" y="128"/>
                    <a:pt x="51" y="129"/>
                    <a:pt x="41" y="129"/>
                  </a:cubicBezTo>
                  <a:cubicBezTo>
                    <a:pt x="28" y="129"/>
                    <a:pt x="18" y="126"/>
                    <a:pt x="11" y="119"/>
                  </a:cubicBezTo>
                  <a:cubicBezTo>
                    <a:pt x="3" y="112"/>
                    <a:pt x="0" y="102"/>
                    <a:pt x="0" y="90"/>
                  </a:cubicBezTo>
                  <a:cubicBezTo>
                    <a:pt x="0" y="77"/>
                    <a:pt x="4" y="66"/>
                    <a:pt x="13" y="59"/>
                  </a:cubicBezTo>
                  <a:cubicBezTo>
                    <a:pt x="23" y="52"/>
                    <a:pt x="37" y="48"/>
                    <a:pt x="55" y="48"/>
                  </a:cubicBezTo>
                  <a:lnTo>
                    <a:pt x="83" y="48"/>
                  </a:lnTo>
                  <a:lnTo>
                    <a:pt x="83" y="47"/>
                  </a:lnTo>
                  <a:cubicBezTo>
                    <a:pt x="83" y="37"/>
                    <a:pt x="80" y="30"/>
                    <a:pt x="74" y="25"/>
                  </a:cubicBezTo>
                  <a:cubicBezTo>
                    <a:pt x="68" y="20"/>
                    <a:pt x="59" y="17"/>
                    <a:pt x="48" y="17"/>
                  </a:cubicBezTo>
                  <a:cubicBezTo>
                    <a:pt x="41" y="17"/>
                    <a:pt x="34" y="18"/>
                    <a:pt x="28" y="20"/>
                  </a:cubicBezTo>
                  <a:cubicBezTo>
                    <a:pt x="21" y="22"/>
                    <a:pt x="15" y="24"/>
                    <a:pt x="9" y="27"/>
                  </a:cubicBezTo>
                  <a:lnTo>
                    <a:pt x="9" y="9"/>
                  </a:lnTo>
                  <a:cubicBezTo>
                    <a:pt x="16" y="6"/>
                    <a:pt x="23" y="4"/>
                    <a:pt x="30" y="2"/>
                  </a:cubicBezTo>
                  <a:cubicBezTo>
                    <a:pt x="37" y="1"/>
                    <a:pt x="44" y="0"/>
                    <a:pt x="50" y="0"/>
                  </a:cubicBezTo>
                  <a:cubicBezTo>
                    <a:pt x="68" y="0"/>
                    <a:pt x="81" y="5"/>
                    <a:pt x="90" y="14"/>
                  </a:cubicBezTo>
                  <a:cubicBezTo>
                    <a:pt x="99" y="23"/>
                    <a:pt x="103" y="37"/>
                    <a:pt x="103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9">
              <a:extLst>
                <a:ext uri="{FF2B5EF4-FFF2-40B4-BE49-F238E27FC236}">
                  <a16:creationId xmlns:a16="http://schemas.microsoft.com/office/drawing/2014/main" id="{666D6583-342C-4990-980E-EE797F2F4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1401763"/>
              <a:ext cx="53975" cy="95250"/>
            </a:xfrm>
            <a:custGeom>
              <a:avLst/>
              <a:gdLst>
                <a:gd name="T0" fmla="*/ 72 w 72"/>
                <a:gd name="T1" fmla="*/ 22 h 126"/>
                <a:gd name="T2" fmla="*/ 65 w 72"/>
                <a:gd name="T3" fmla="*/ 19 h 126"/>
                <a:gd name="T4" fmla="*/ 56 w 72"/>
                <a:gd name="T5" fmla="*/ 18 h 126"/>
                <a:gd name="T6" fmla="*/ 30 w 72"/>
                <a:gd name="T7" fmla="*/ 29 h 126"/>
                <a:gd name="T8" fmla="*/ 21 w 72"/>
                <a:gd name="T9" fmla="*/ 61 h 126"/>
                <a:gd name="T10" fmla="*/ 21 w 72"/>
                <a:gd name="T11" fmla="*/ 126 h 126"/>
                <a:gd name="T12" fmla="*/ 0 w 72"/>
                <a:gd name="T13" fmla="*/ 126 h 126"/>
                <a:gd name="T14" fmla="*/ 0 w 72"/>
                <a:gd name="T15" fmla="*/ 3 h 126"/>
                <a:gd name="T16" fmla="*/ 21 w 72"/>
                <a:gd name="T17" fmla="*/ 3 h 126"/>
                <a:gd name="T18" fmla="*/ 21 w 72"/>
                <a:gd name="T19" fmla="*/ 22 h 126"/>
                <a:gd name="T20" fmla="*/ 37 w 72"/>
                <a:gd name="T21" fmla="*/ 6 h 126"/>
                <a:gd name="T22" fmla="*/ 62 w 72"/>
                <a:gd name="T23" fmla="*/ 0 h 126"/>
                <a:gd name="T24" fmla="*/ 67 w 72"/>
                <a:gd name="T25" fmla="*/ 0 h 126"/>
                <a:gd name="T26" fmla="*/ 72 w 72"/>
                <a:gd name="T27" fmla="*/ 1 h 126"/>
                <a:gd name="T28" fmla="*/ 72 w 72"/>
                <a:gd name="T29" fmla="*/ 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126">
                  <a:moveTo>
                    <a:pt x="72" y="22"/>
                  </a:moveTo>
                  <a:cubicBezTo>
                    <a:pt x="70" y="21"/>
                    <a:pt x="68" y="20"/>
                    <a:pt x="65" y="19"/>
                  </a:cubicBezTo>
                  <a:cubicBezTo>
                    <a:pt x="62" y="19"/>
                    <a:pt x="59" y="18"/>
                    <a:pt x="56" y="18"/>
                  </a:cubicBezTo>
                  <a:cubicBezTo>
                    <a:pt x="45" y="18"/>
                    <a:pt x="36" y="22"/>
                    <a:pt x="30" y="29"/>
                  </a:cubicBezTo>
                  <a:cubicBezTo>
                    <a:pt x="24" y="37"/>
                    <a:pt x="21" y="47"/>
                    <a:pt x="21" y="61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0" y="9"/>
                    <a:pt x="37" y="6"/>
                  </a:cubicBezTo>
                  <a:cubicBezTo>
                    <a:pt x="44" y="2"/>
                    <a:pt x="52" y="0"/>
                    <a:pt x="62" y="0"/>
                  </a:cubicBezTo>
                  <a:cubicBezTo>
                    <a:pt x="63" y="0"/>
                    <a:pt x="65" y="0"/>
                    <a:pt x="67" y="0"/>
                  </a:cubicBezTo>
                  <a:cubicBezTo>
                    <a:pt x="68" y="1"/>
                    <a:pt x="70" y="1"/>
                    <a:pt x="72" y="1"/>
                  </a:cubicBezTo>
                  <a:lnTo>
                    <a:pt x="7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0">
              <a:extLst>
                <a:ext uri="{FF2B5EF4-FFF2-40B4-BE49-F238E27FC236}">
                  <a16:creationId xmlns:a16="http://schemas.microsoft.com/office/drawing/2014/main" id="{AB1AEEF3-9879-4DCF-8CE6-670979655C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700" y="1366838"/>
              <a:ext cx="14288" cy="130175"/>
            </a:xfrm>
            <a:custGeom>
              <a:avLst/>
              <a:gdLst>
                <a:gd name="T0" fmla="*/ 0 w 20"/>
                <a:gd name="T1" fmla="*/ 48 h 171"/>
                <a:gd name="T2" fmla="*/ 20 w 20"/>
                <a:gd name="T3" fmla="*/ 48 h 171"/>
                <a:gd name="T4" fmla="*/ 20 w 20"/>
                <a:gd name="T5" fmla="*/ 171 h 171"/>
                <a:gd name="T6" fmla="*/ 0 w 20"/>
                <a:gd name="T7" fmla="*/ 171 h 171"/>
                <a:gd name="T8" fmla="*/ 0 w 20"/>
                <a:gd name="T9" fmla="*/ 48 h 171"/>
                <a:gd name="T10" fmla="*/ 0 w 20"/>
                <a:gd name="T11" fmla="*/ 0 h 171"/>
                <a:gd name="T12" fmla="*/ 20 w 20"/>
                <a:gd name="T13" fmla="*/ 0 h 171"/>
                <a:gd name="T14" fmla="*/ 20 w 20"/>
                <a:gd name="T15" fmla="*/ 26 h 171"/>
                <a:gd name="T16" fmla="*/ 0 w 20"/>
                <a:gd name="T17" fmla="*/ 26 h 171"/>
                <a:gd name="T18" fmla="*/ 0 w 20"/>
                <a:gd name="T19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71">
                  <a:moveTo>
                    <a:pt x="0" y="48"/>
                  </a:moveTo>
                  <a:lnTo>
                    <a:pt x="20" y="48"/>
                  </a:lnTo>
                  <a:lnTo>
                    <a:pt x="20" y="171"/>
                  </a:lnTo>
                  <a:lnTo>
                    <a:pt x="0" y="171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26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1">
              <a:extLst>
                <a:ext uri="{FF2B5EF4-FFF2-40B4-BE49-F238E27FC236}">
                  <a16:creationId xmlns:a16="http://schemas.microsoft.com/office/drawing/2014/main" id="{9BCEF3A4-2DEE-4291-A3F4-C5D1B963A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2738" y="1401763"/>
              <a:ext cx="77788" cy="95250"/>
            </a:xfrm>
            <a:custGeom>
              <a:avLst/>
              <a:gdLst>
                <a:gd name="T0" fmla="*/ 103 w 103"/>
                <a:gd name="T1" fmla="*/ 52 h 126"/>
                <a:gd name="T2" fmla="*/ 103 w 103"/>
                <a:gd name="T3" fmla="*/ 126 h 126"/>
                <a:gd name="T4" fmla="*/ 83 w 103"/>
                <a:gd name="T5" fmla="*/ 126 h 126"/>
                <a:gd name="T6" fmla="*/ 83 w 103"/>
                <a:gd name="T7" fmla="*/ 53 h 126"/>
                <a:gd name="T8" fmla="*/ 76 w 103"/>
                <a:gd name="T9" fmla="*/ 26 h 126"/>
                <a:gd name="T10" fmla="*/ 56 w 103"/>
                <a:gd name="T11" fmla="*/ 18 h 126"/>
                <a:gd name="T12" fmla="*/ 30 w 103"/>
                <a:gd name="T13" fmla="*/ 28 h 126"/>
                <a:gd name="T14" fmla="*/ 21 w 103"/>
                <a:gd name="T15" fmla="*/ 57 h 126"/>
                <a:gd name="T16" fmla="*/ 21 w 103"/>
                <a:gd name="T17" fmla="*/ 126 h 126"/>
                <a:gd name="T18" fmla="*/ 0 w 103"/>
                <a:gd name="T19" fmla="*/ 126 h 126"/>
                <a:gd name="T20" fmla="*/ 0 w 103"/>
                <a:gd name="T21" fmla="*/ 3 h 126"/>
                <a:gd name="T22" fmla="*/ 21 w 103"/>
                <a:gd name="T23" fmla="*/ 3 h 126"/>
                <a:gd name="T24" fmla="*/ 21 w 103"/>
                <a:gd name="T25" fmla="*/ 22 h 126"/>
                <a:gd name="T26" fmla="*/ 38 w 103"/>
                <a:gd name="T27" fmla="*/ 6 h 126"/>
                <a:gd name="T28" fmla="*/ 60 w 103"/>
                <a:gd name="T29" fmla="*/ 0 h 126"/>
                <a:gd name="T30" fmla="*/ 93 w 103"/>
                <a:gd name="T31" fmla="*/ 13 h 126"/>
                <a:gd name="T32" fmla="*/ 103 w 103"/>
                <a:gd name="T33" fmla="*/ 5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26">
                  <a:moveTo>
                    <a:pt x="103" y="52"/>
                  </a:moveTo>
                  <a:lnTo>
                    <a:pt x="103" y="126"/>
                  </a:lnTo>
                  <a:lnTo>
                    <a:pt x="83" y="126"/>
                  </a:lnTo>
                  <a:lnTo>
                    <a:pt x="83" y="53"/>
                  </a:lnTo>
                  <a:cubicBezTo>
                    <a:pt x="83" y="41"/>
                    <a:pt x="81" y="32"/>
                    <a:pt x="76" y="26"/>
                  </a:cubicBezTo>
                  <a:cubicBezTo>
                    <a:pt x="72" y="21"/>
                    <a:pt x="65" y="18"/>
                    <a:pt x="56" y="18"/>
                  </a:cubicBezTo>
                  <a:cubicBezTo>
                    <a:pt x="45" y="18"/>
                    <a:pt x="36" y="21"/>
                    <a:pt x="30" y="28"/>
                  </a:cubicBezTo>
                  <a:cubicBezTo>
                    <a:pt x="24" y="35"/>
                    <a:pt x="21" y="45"/>
                    <a:pt x="21" y="57"/>
                  </a:cubicBezTo>
                  <a:lnTo>
                    <a:pt x="21" y="126"/>
                  </a:lnTo>
                  <a:lnTo>
                    <a:pt x="0" y="126"/>
                  </a:lnTo>
                  <a:lnTo>
                    <a:pt x="0" y="3"/>
                  </a:lnTo>
                  <a:lnTo>
                    <a:pt x="21" y="3"/>
                  </a:lnTo>
                  <a:lnTo>
                    <a:pt x="21" y="22"/>
                  </a:lnTo>
                  <a:cubicBezTo>
                    <a:pt x="25" y="15"/>
                    <a:pt x="31" y="9"/>
                    <a:pt x="38" y="6"/>
                  </a:cubicBezTo>
                  <a:cubicBezTo>
                    <a:pt x="44" y="2"/>
                    <a:pt x="52" y="0"/>
                    <a:pt x="60" y="0"/>
                  </a:cubicBezTo>
                  <a:cubicBezTo>
                    <a:pt x="75" y="0"/>
                    <a:pt x="85" y="5"/>
                    <a:pt x="93" y="13"/>
                  </a:cubicBezTo>
                  <a:cubicBezTo>
                    <a:pt x="100" y="22"/>
                    <a:pt x="103" y="35"/>
                    <a:pt x="103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2">
              <a:extLst>
                <a:ext uri="{FF2B5EF4-FFF2-40B4-BE49-F238E27FC236}">
                  <a16:creationId xmlns:a16="http://schemas.microsoft.com/office/drawing/2014/main" id="{FACF5892-5558-41A2-9E68-F07B56C954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4338" y="1401763"/>
              <a:ext cx="82550" cy="130175"/>
            </a:xfrm>
            <a:custGeom>
              <a:avLst/>
              <a:gdLst>
                <a:gd name="T0" fmla="*/ 90 w 110"/>
                <a:gd name="T1" fmla="*/ 63 h 173"/>
                <a:gd name="T2" fmla="*/ 81 w 110"/>
                <a:gd name="T3" fmla="*/ 29 h 173"/>
                <a:gd name="T4" fmla="*/ 55 w 110"/>
                <a:gd name="T5" fmla="*/ 17 h 173"/>
                <a:gd name="T6" fmla="*/ 30 w 110"/>
                <a:gd name="T7" fmla="*/ 29 h 173"/>
                <a:gd name="T8" fmla="*/ 21 w 110"/>
                <a:gd name="T9" fmla="*/ 63 h 173"/>
                <a:gd name="T10" fmla="*/ 30 w 110"/>
                <a:gd name="T11" fmla="*/ 97 h 173"/>
                <a:gd name="T12" fmla="*/ 55 w 110"/>
                <a:gd name="T13" fmla="*/ 109 h 173"/>
                <a:gd name="T14" fmla="*/ 81 w 110"/>
                <a:gd name="T15" fmla="*/ 97 h 173"/>
                <a:gd name="T16" fmla="*/ 90 w 110"/>
                <a:gd name="T17" fmla="*/ 63 h 173"/>
                <a:gd name="T18" fmla="*/ 110 w 110"/>
                <a:gd name="T19" fmla="*/ 111 h 173"/>
                <a:gd name="T20" fmla="*/ 96 w 110"/>
                <a:gd name="T21" fmla="*/ 158 h 173"/>
                <a:gd name="T22" fmla="*/ 53 w 110"/>
                <a:gd name="T23" fmla="*/ 173 h 173"/>
                <a:gd name="T24" fmla="*/ 33 w 110"/>
                <a:gd name="T25" fmla="*/ 171 h 173"/>
                <a:gd name="T26" fmla="*/ 15 w 110"/>
                <a:gd name="T27" fmla="*/ 166 h 173"/>
                <a:gd name="T28" fmla="*/ 15 w 110"/>
                <a:gd name="T29" fmla="*/ 147 h 173"/>
                <a:gd name="T30" fmla="*/ 32 w 110"/>
                <a:gd name="T31" fmla="*/ 154 h 173"/>
                <a:gd name="T32" fmla="*/ 50 w 110"/>
                <a:gd name="T33" fmla="*/ 156 h 173"/>
                <a:gd name="T34" fmla="*/ 80 w 110"/>
                <a:gd name="T35" fmla="*/ 146 h 173"/>
                <a:gd name="T36" fmla="*/ 90 w 110"/>
                <a:gd name="T37" fmla="*/ 115 h 173"/>
                <a:gd name="T38" fmla="*/ 90 w 110"/>
                <a:gd name="T39" fmla="*/ 105 h 173"/>
                <a:gd name="T40" fmla="*/ 74 w 110"/>
                <a:gd name="T41" fmla="*/ 121 h 173"/>
                <a:gd name="T42" fmla="*/ 50 w 110"/>
                <a:gd name="T43" fmla="*/ 126 h 173"/>
                <a:gd name="T44" fmla="*/ 14 w 110"/>
                <a:gd name="T45" fmla="*/ 109 h 173"/>
                <a:gd name="T46" fmla="*/ 0 w 110"/>
                <a:gd name="T47" fmla="*/ 63 h 173"/>
                <a:gd name="T48" fmla="*/ 14 w 110"/>
                <a:gd name="T49" fmla="*/ 17 h 173"/>
                <a:gd name="T50" fmla="*/ 50 w 110"/>
                <a:gd name="T51" fmla="*/ 0 h 173"/>
                <a:gd name="T52" fmla="*/ 74 w 110"/>
                <a:gd name="T53" fmla="*/ 6 h 173"/>
                <a:gd name="T54" fmla="*/ 90 w 110"/>
                <a:gd name="T55" fmla="*/ 22 h 173"/>
                <a:gd name="T56" fmla="*/ 90 w 110"/>
                <a:gd name="T57" fmla="*/ 3 h 173"/>
                <a:gd name="T58" fmla="*/ 110 w 110"/>
                <a:gd name="T59" fmla="*/ 3 h 173"/>
                <a:gd name="T60" fmla="*/ 110 w 110"/>
                <a:gd name="T61" fmla="*/ 11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173">
                  <a:moveTo>
                    <a:pt x="90" y="63"/>
                  </a:moveTo>
                  <a:cubicBezTo>
                    <a:pt x="90" y="49"/>
                    <a:pt x="87" y="37"/>
                    <a:pt x="81" y="29"/>
                  </a:cubicBezTo>
                  <a:cubicBezTo>
                    <a:pt x="75" y="21"/>
                    <a:pt x="66" y="17"/>
                    <a:pt x="55" y="17"/>
                  </a:cubicBezTo>
                  <a:cubicBezTo>
                    <a:pt x="44" y="17"/>
                    <a:pt x="36" y="21"/>
                    <a:pt x="30" y="29"/>
                  </a:cubicBezTo>
                  <a:cubicBezTo>
                    <a:pt x="24" y="37"/>
                    <a:pt x="21" y="49"/>
                    <a:pt x="21" y="63"/>
                  </a:cubicBezTo>
                  <a:cubicBezTo>
                    <a:pt x="21" y="78"/>
                    <a:pt x="24" y="89"/>
                    <a:pt x="30" y="97"/>
                  </a:cubicBezTo>
                  <a:cubicBezTo>
                    <a:pt x="36" y="105"/>
                    <a:pt x="44" y="109"/>
                    <a:pt x="55" y="109"/>
                  </a:cubicBezTo>
                  <a:cubicBezTo>
                    <a:pt x="66" y="109"/>
                    <a:pt x="75" y="105"/>
                    <a:pt x="81" y="97"/>
                  </a:cubicBezTo>
                  <a:cubicBezTo>
                    <a:pt x="87" y="89"/>
                    <a:pt x="90" y="78"/>
                    <a:pt x="90" y="63"/>
                  </a:cubicBezTo>
                  <a:close/>
                  <a:moveTo>
                    <a:pt x="110" y="111"/>
                  </a:moveTo>
                  <a:cubicBezTo>
                    <a:pt x="110" y="132"/>
                    <a:pt x="105" y="147"/>
                    <a:pt x="96" y="158"/>
                  </a:cubicBezTo>
                  <a:cubicBezTo>
                    <a:pt x="87" y="168"/>
                    <a:pt x="72" y="173"/>
                    <a:pt x="53" y="173"/>
                  </a:cubicBezTo>
                  <a:cubicBezTo>
                    <a:pt x="46" y="173"/>
                    <a:pt x="39" y="172"/>
                    <a:pt x="33" y="171"/>
                  </a:cubicBezTo>
                  <a:cubicBezTo>
                    <a:pt x="27" y="170"/>
                    <a:pt x="21" y="169"/>
                    <a:pt x="15" y="166"/>
                  </a:cubicBezTo>
                  <a:lnTo>
                    <a:pt x="15" y="147"/>
                  </a:lnTo>
                  <a:cubicBezTo>
                    <a:pt x="21" y="150"/>
                    <a:pt x="27" y="152"/>
                    <a:pt x="32" y="154"/>
                  </a:cubicBezTo>
                  <a:cubicBezTo>
                    <a:pt x="38" y="156"/>
                    <a:pt x="44" y="156"/>
                    <a:pt x="50" y="156"/>
                  </a:cubicBezTo>
                  <a:cubicBezTo>
                    <a:pt x="63" y="156"/>
                    <a:pt x="73" y="153"/>
                    <a:pt x="80" y="146"/>
                  </a:cubicBezTo>
                  <a:cubicBezTo>
                    <a:pt x="86" y="139"/>
                    <a:pt x="90" y="129"/>
                    <a:pt x="90" y="115"/>
                  </a:cubicBezTo>
                  <a:lnTo>
                    <a:pt x="90" y="105"/>
                  </a:lnTo>
                  <a:cubicBezTo>
                    <a:pt x="86" y="112"/>
                    <a:pt x="80" y="117"/>
                    <a:pt x="74" y="121"/>
                  </a:cubicBezTo>
                  <a:cubicBezTo>
                    <a:pt x="67" y="124"/>
                    <a:pt x="59" y="126"/>
                    <a:pt x="50" y="126"/>
                  </a:cubicBezTo>
                  <a:cubicBezTo>
                    <a:pt x="35" y="126"/>
                    <a:pt x="23" y="120"/>
                    <a:pt x="14" y="109"/>
                  </a:cubicBezTo>
                  <a:cubicBezTo>
                    <a:pt x="5" y="97"/>
                    <a:pt x="0" y="82"/>
                    <a:pt x="0" y="63"/>
                  </a:cubicBezTo>
                  <a:cubicBezTo>
                    <a:pt x="0" y="44"/>
                    <a:pt x="5" y="29"/>
                    <a:pt x="14" y="17"/>
                  </a:cubicBezTo>
                  <a:cubicBezTo>
                    <a:pt x="23" y="6"/>
                    <a:pt x="35" y="0"/>
                    <a:pt x="50" y="0"/>
                  </a:cubicBezTo>
                  <a:cubicBezTo>
                    <a:pt x="59" y="0"/>
                    <a:pt x="67" y="2"/>
                    <a:pt x="74" y="6"/>
                  </a:cubicBezTo>
                  <a:cubicBezTo>
                    <a:pt x="80" y="9"/>
                    <a:pt x="86" y="15"/>
                    <a:pt x="90" y="22"/>
                  </a:cubicBezTo>
                  <a:lnTo>
                    <a:pt x="90" y="3"/>
                  </a:lnTo>
                  <a:lnTo>
                    <a:pt x="110" y="3"/>
                  </a:lnTo>
                  <a:lnTo>
                    <a:pt x="11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31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sz="2000" dirty="0" smtClean="0"/>
        </a:defPPr>
      </a:lstStyle>
      <a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6705</TotalTime>
  <Words>7164</Words>
  <Application>Microsoft Office PowerPoint</Application>
  <PresentationFormat>Widescreen</PresentationFormat>
  <Paragraphs>1117</Paragraphs>
  <Slides>103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6" baseType="lpstr">
      <vt:lpstr>Arial</vt:lpstr>
      <vt:lpstr>Arial Black</vt:lpstr>
      <vt:lpstr>Calibri</vt:lpstr>
      <vt:lpstr>Cambria Math</vt:lpstr>
      <vt:lpstr>Caveat</vt:lpstr>
      <vt:lpstr>CMTT9</vt:lpstr>
      <vt:lpstr>Comic Sans MS</vt:lpstr>
      <vt:lpstr>Freestyle Script</vt:lpstr>
      <vt:lpstr>Lato Light</vt:lpstr>
      <vt:lpstr>Poppins</vt:lpstr>
      <vt:lpstr>Times New Roman</vt:lpstr>
      <vt:lpstr>Wingdings</vt:lpstr>
      <vt:lpstr>Office Theme</vt:lpstr>
      <vt:lpstr>PowerPoint Presentation</vt:lpstr>
      <vt:lpstr>Background Required to Understand this Chapter</vt:lpstr>
      <vt:lpstr>PowerPoint Presentation</vt:lpstr>
      <vt:lpstr>Function Estimator</vt:lpstr>
      <vt:lpstr>Some Simple Ideas</vt:lpstr>
      <vt:lpstr>Can we design a universal approximator?</vt:lpstr>
      <vt:lpstr>Properties of a Universal Approximator</vt:lpstr>
      <vt:lpstr>Linear Regression</vt:lpstr>
      <vt:lpstr>Support Vector Machines</vt:lpstr>
      <vt:lpstr>Nonlinear Models</vt:lpstr>
      <vt:lpstr>The ReLU Function</vt:lpstr>
      <vt:lpstr>Visualization of all three functions</vt:lpstr>
      <vt:lpstr>Example</vt:lpstr>
      <vt:lpstr>PowerPoint Presentation</vt:lpstr>
      <vt:lpstr>Key Insights</vt:lpstr>
      <vt:lpstr>Extend the Idea: Deep Neural Network</vt:lpstr>
      <vt:lpstr>Training and Inferencing in a DNN</vt:lpstr>
      <vt:lpstr>Why are neural networks “hot” now?</vt:lpstr>
      <vt:lpstr>PowerPoint Presentation</vt:lpstr>
      <vt:lpstr>Convolutional Neural Networks: CNNs</vt:lpstr>
      <vt:lpstr>Types of Layers</vt:lpstr>
      <vt:lpstr>Fully Connected Layer</vt:lpstr>
      <vt:lpstr>Convolutional Layer</vt:lpstr>
      <vt:lpstr>Basic Idea of the Convolution Operation</vt:lpstr>
      <vt:lpstr>A Convolution FU (Functional Unit)</vt:lpstr>
      <vt:lpstr>Discussion</vt:lpstr>
      <vt:lpstr>Summary</vt:lpstr>
      <vt:lpstr>Summary – II </vt:lpstr>
      <vt:lpstr>PowerPoint Presentation</vt:lpstr>
      <vt:lpstr>Mathematical Representation of a Convolution</vt:lpstr>
      <vt:lpstr>Evolution of the Equation</vt:lpstr>
      <vt:lpstr>Convolution in its Full Glory: Add multiple images</vt:lpstr>
      <vt:lpstr>The Classic 7-Loop Structure </vt:lpstr>
      <vt:lpstr>Example: Structure of a CNN with Multiple Layers</vt:lpstr>
      <vt:lpstr>Reference Architecture for a CNN</vt:lpstr>
      <vt:lpstr>Formal Representation of the Nested Loops</vt:lpstr>
      <vt:lpstr>Tiled Loops</vt:lpstr>
      <vt:lpstr>Formal Representation – II </vt:lpstr>
      <vt:lpstr>Example of the Formal Notation</vt:lpstr>
      <vt:lpstr>Parallelism and Tiling</vt:lpstr>
      <vt:lpstr>Tiling and Caching</vt:lpstr>
      <vt:lpstr>Weight-Stationary Architecture (WS)</vt:lpstr>
      <vt:lpstr>Input Stationary (IS) Architecture</vt:lpstr>
      <vt:lpstr>Output Stationary (OS) Architecture</vt:lpstr>
      <vt:lpstr>Row Stationary (RS) Architecture</vt:lpstr>
      <vt:lpstr>PowerPoint Presentation</vt:lpstr>
      <vt:lpstr>Temporal and Spatial Reuse</vt:lpstr>
      <vt:lpstr>Broadcast and Systolic Transfer</vt:lpstr>
      <vt:lpstr>WS Architecture</vt:lpstr>
      <vt:lpstr>Phases</vt:lpstr>
      <vt:lpstr>IS Architecture</vt:lpstr>
      <vt:lpstr>IS Architecture: Columnwise Reduction</vt:lpstr>
      <vt:lpstr>OS Architecture</vt:lpstr>
      <vt:lpstr>RS Architecture</vt:lpstr>
      <vt:lpstr>RS Architecture – II </vt:lpstr>
      <vt:lpstr>RS Architecture – Full System</vt:lpstr>
      <vt:lpstr>NLR (No Local Reuse)</vt:lpstr>
      <vt:lpstr>PowerPoint Presentation</vt:lpstr>
      <vt:lpstr>Intra-PE Parallelism</vt:lpstr>
      <vt:lpstr>Visualization of a Convolution</vt:lpstr>
      <vt:lpstr>Semi-systolic Array </vt:lpstr>
      <vt:lpstr>Problems with this Design</vt:lpstr>
      <vt:lpstr>One more idea of a semi-systolic architecture: Broadcast weights</vt:lpstr>
      <vt:lpstr>Pros and Cons of this Design</vt:lpstr>
      <vt:lpstr>Retiming Lemma</vt:lpstr>
      <vt:lpstr>PowerPoint Presentation</vt:lpstr>
      <vt:lpstr>Properties of such Graphs</vt:lpstr>
      <vt:lpstr>Basic Idea of Retiming</vt:lpstr>
      <vt:lpstr>Effect of Lags on Edge Weights</vt:lpstr>
      <vt:lpstr>Systolic Conversion</vt:lpstr>
      <vt:lpstr>Systolic Conversion – II </vt:lpstr>
      <vt:lpstr>What if there is a negative weight cycle in G - 1?</vt:lpstr>
      <vt:lpstr>Example: 1D Convolution</vt:lpstr>
      <vt:lpstr>Example: 1D Convolution</vt:lpstr>
      <vt:lpstr>Example: 1D Convolution</vt:lpstr>
      <vt:lpstr>Example: Nodes annotated with the lag function values</vt:lpstr>
      <vt:lpstr>Example: Systolic Array after Retiming</vt:lpstr>
      <vt:lpstr>Equivalent Systolic Network</vt:lpstr>
      <vt:lpstr>Practical Realization: Activate functional units only when there is valid data </vt:lpstr>
      <vt:lpstr>Quick Commentary</vt:lpstr>
      <vt:lpstr>Equivalent Systolic Network</vt:lpstr>
      <vt:lpstr>Two Parallel Computations</vt:lpstr>
      <vt:lpstr>2D Convolutions: Simple Method</vt:lpstr>
      <vt:lpstr>Matrix-based Approach for 2D convolution</vt:lpstr>
      <vt:lpstr>PowerPoint Presentation</vt:lpstr>
      <vt:lpstr>Optimizations</vt:lpstr>
      <vt:lpstr>Common Subexpression Elimination</vt:lpstr>
      <vt:lpstr>Zero and Negative Values</vt:lpstr>
      <vt:lpstr>Problems with such Approaches</vt:lpstr>
      <vt:lpstr>Reduction in Memory Access Time</vt:lpstr>
      <vt:lpstr>Reduction of Precision</vt:lpstr>
      <vt:lpstr>Bit-Serial Arithmetic: Consider regular binary multiplication first</vt:lpstr>
      <vt:lpstr>Bit-Serial Multiplication – II  </vt:lpstr>
      <vt:lpstr>Other Bit-Serial Architectures</vt:lpstr>
      <vt:lpstr>PowerPoint Presentation</vt:lpstr>
      <vt:lpstr>Push and Pull-based System Design</vt:lpstr>
      <vt:lpstr>Example with Prefetching (the prefetch code is not shown, the comments indicate the location)</vt:lpstr>
      <vt:lpstr>Processing in Memory (PIM)</vt:lpstr>
      <vt:lpstr>Charge Sharing</vt:lpstr>
      <vt:lpstr>Charge Sharing vs Current Summing</vt:lpstr>
      <vt:lpstr>Implementation Techniques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652</cp:revision>
  <dcterms:created xsi:type="dcterms:W3CDTF">2020-09-30T13:31:44Z</dcterms:created>
  <dcterms:modified xsi:type="dcterms:W3CDTF">2024-07-15T13:55:00Z</dcterms:modified>
</cp:coreProperties>
</file>