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74" r:id="rId2"/>
    <p:sldId id="343" r:id="rId3"/>
    <p:sldId id="4098" r:id="rId4"/>
    <p:sldId id="4099" r:id="rId5"/>
    <p:sldId id="4100" r:id="rId6"/>
    <p:sldId id="257" r:id="rId7"/>
    <p:sldId id="4101" r:id="rId8"/>
    <p:sldId id="4102" r:id="rId9"/>
    <p:sldId id="4103" r:id="rId10"/>
    <p:sldId id="4104" r:id="rId11"/>
    <p:sldId id="4105" r:id="rId12"/>
    <p:sldId id="4106" r:id="rId13"/>
    <p:sldId id="4108" r:id="rId14"/>
    <p:sldId id="266" r:id="rId15"/>
    <p:sldId id="4109" r:id="rId16"/>
    <p:sldId id="4113" r:id="rId17"/>
    <p:sldId id="4114" r:id="rId18"/>
    <p:sldId id="277" r:id="rId19"/>
    <p:sldId id="4115" r:id="rId20"/>
    <p:sldId id="4107" r:id="rId21"/>
    <p:sldId id="4116" r:id="rId22"/>
    <p:sldId id="4117" r:id="rId23"/>
    <p:sldId id="4124" r:id="rId24"/>
    <p:sldId id="4138" r:id="rId25"/>
    <p:sldId id="4139" r:id="rId26"/>
    <p:sldId id="4140" r:id="rId27"/>
    <p:sldId id="4141" r:id="rId28"/>
    <p:sldId id="4142" r:id="rId29"/>
    <p:sldId id="281" r:id="rId30"/>
    <p:sldId id="4110" r:id="rId31"/>
    <p:sldId id="4118" r:id="rId32"/>
    <p:sldId id="283" r:id="rId33"/>
    <p:sldId id="308" r:id="rId34"/>
    <p:sldId id="4129" r:id="rId35"/>
    <p:sldId id="4119" r:id="rId36"/>
    <p:sldId id="4130" r:id="rId37"/>
    <p:sldId id="4131" r:id="rId38"/>
    <p:sldId id="4126" r:id="rId39"/>
    <p:sldId id="4127" r:id="rId40"/>
    <p:sldId id="4132" r:id="rId41"/>
    <p:sldId id="4133" r:id="rId42"/>
    <p:sldId id="4134" r:id="rId43"/>
    <p:sldId id="4122" r:id="rId44"/>
    <p:sldId id="4135" r:id="rId45"/>
    <p:sldId id="4136" r:id="rId46"/>
    <p:sldId id="4128" r:id="rId47"/>
    <p:sldId id="4137" r:id="rId48"/>
    <p:sldId id="285" r:id="rId49"/>
    <p:sldId id="4111" r:id="rId50"/>
    <p:sldId id="4143" r:id="rId51"/>
    <p:sldId id="290" r:id="rId52"/>
    <p:sldId id="291" r:id="rId53"/>
    <p:sldId id="292" r:id="rId54"/>
    <p:sldId id="293" r:id="rId55"/>
    <p:sldId id="294" r:id="rId56"/>
    <p:sldId id="4120" r:id="rId57"/>
    <p:sldId id="4144" r:id="rId58"/>
    <p:sldId id="263" r:id="rId59"/>
    <p:sldId id="4145" r:id="rId60"/>
    <p:sldId id="299" r:id="rId61"/>
    <p:sldId id="4146" r:id="rId62"/>
    <p:sldId id="300" r:id="rId63"/>
    <p:sldId id="301" r:id="rId64"/>
    <p:sldId id="302" r:id="rId65"/>
    <p:sldId id="4121" r:id="rId66"/>
    <p:sldId id="4112" r:id="rId67"/>
    <p:sldId id="304" r:id="rId68"/>
    <p:sldId id="4123" r:id="rId69"/>
    <p:sldId id="4095" r:id="rId70"/>
    <p:sldId id="335" r:id="rId7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4098"/>
            <p14:sldId id="4099"/>
            <p14:sldId id="4100"/>
            <p14:sldId id="257"/>
            <p14:sldId id="4101"/>
            <p14:sldId id="4102"/>
            <p14:sldId id="4103"/>
            <p14:sldId id="4104"/>
            <p14:sldId id="4105"/>
            <p14:sldId id="4106"/>
            <p14:sldId id="4108"/>
            <p14:sldId id="266"/>
            <p14:sldId id="4109"/>
            <p14:sldId id="4113"/>
            <p14:sldId id="4114"/>
            <p14:sldId id="277"/>
            <p14:sldId id="4115"/>
            <p14:sldId id="4107"/>
            <p14:sldId id="4116"/>
            <p14:sldId id="4117"/>
            <p14:sldId id="4124"/>
            <p14:sldId id="4138"/>
            <p14:sldId id="4139"/>
            <p14:sldId id="4140"/>
            <p14:sldId id="4141"/>
            <p14:sldId id="4142"/>
            <p14:sldId id="281"/>
            <p14:sldId id="4110"/>
            <p14:sldId id="4118"/>
            <p14:sldId id="283"/>
            <p14:sldId id="308"/>
            <p14:sldId id="4129"/>
            <p14:sldId id="4119"/>
            <p14:sldId id="4130"/>
            <p14:sldId id="4131"/>
            <p14:sldId id="4126"/>
            <p14:sldId id="4127"/>
            <p14:sldId id="4132"/>
            <p14:sldId id="4133"/>
            <p14:sldId id="4134"/>
            <p14:sldId id="4122"/>
            <p14:sldId id="4135"/>
            <p14:sldId id="4136"/>
            <p14:sldId id="4128"/>
            <p14:sldId id="4137"/>
            <p14:sldId id="285"/>
            <p14:sldId id="4111"/>
            <p14:sldId id="4143"/>
            <p14:sldId id="290"/>
            <p14:sldId id="291"/>
            <p14:sldId id="292"/>
            <p14:sldId id="293"/>
            <p14:sldId id="294"/>
            <p14:sldId id="4120"/>
            <p14:sldId id="4144"/>
            <p14:sldId id="263"/>
            <p14:sldId id="4145"/>
            <p14:sldId id="299"/>
            <p14:sldId id="4146"/>
            <p14:sldId id="300"/>
            <p14:sldId id="301"/>
            <p14:sldId id="302"/>
            <p14:sldId id="4121"/>
            <p14:sldId id="4112"/>
            <p14:sldId id="304"/>
            <p14:sldId id="4123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180DF1"/>
    <a:srgbClr val="9F2241"/>
    <a:srgbClr val="00421E"/>
    <a:srgbClr val="00863D"/>
    <a:srgbClr val="01708C"/>
    <a:srgbClr val="625D9C"/>
    <a:srgbClr val="692146"/>
    <a:srgbClr val="000000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8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 custT="1"/>
      <dgm:spPr/>
      <dgm:t>
        <a:bodyPr/>
        <a:lstStyle/>
        <a:p>
          <a:r>
            <a:rPr lang="en-US" sz="3600" dirty="0"/>
            <a:t>OOO Pipelines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 custT="1"/>
      <dgm:spPr/>
      <dgm:t>
        <a:bodyPr/>
        <a:lstStyle/>
        <a:p>
          <a:r>
            <a:rPr lang="en-US" sz="3600" dirty="0"/>
            <a:t>Caches</a:t>
          </a:r>
          <a:endParaRPr lang="en-US" sz="4400" dirty="0"/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 custT="1"/>
      <dgm:spPr/>
      <dgm:t>
        <a:bodyPr/>
        <a:lstStyle/>
        <a:p>
          <a:r>
            <a:rPr lang="en-US" sz="3600" dirty="0"/>
            <a:t>Basic Physics           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16CF1-BD84-4BAD-8276-F3368BC1E23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6DAE30-B934-4BCE-96C1-6B1836C74BB1}">
      <dgm:prSet phldrT="[Text]"/>
      <dgm:spPr/>
      <dgm:t>
        <a:bodyPr/>
        <a:lstStyle/>
        <a:p>
          <a:r>
            <a:rPr lang="en-US" noProof="0" dirty="0">
              <a:solidFill>
                <a:schemeClr val="tx1"/>
              </a:solidFill>
            </a:rPr>
            <a:t>High power consumption raises energy bills and cooling costs</a:t>
          </a:r>
        </a:p>
      </dgm:t>
    </dgm:pt>
    <dgm:pt modelId="{BFC5046F-4819-412E-B857-62B18D26921D}" type="parTrans" cxnId="{47E41F16-5DF8-4497-8C3E-36B9395F82A1}">
      <dgm:prSet/>
      <dgm:spPr/>
      <dgm:t>
        <a:bodyPr/>
        <a:lstStyle/>
        <a:p>
          <a:endParaRPr lang="en-US" noProof="0" dirty="0"/>
        </a:p>
      </dgm:t>
    </dgm:pt>
    <dgm:pt modelId="{6D7B3C0C-2CE1-49E1-A543-21D1533DC3A5}" type="sibTrans" cxnId="{47E41F16-5DF8-4497-8C3E-36B9395F82A1}">
      <dgm:prSet/>
      <dgm:spPr/>
      <dgm:t>
        <a:bodyPr/>
        <a:lstStyle/>
        <a:p>
          <a:endParaRPr lang="en-US" noProof="0" dirty="0"/>
        </a:p>
      </dgm:t>
    </dgm:pt>
    <dgm:pt modelId="{B4098B55-3C0B-47BD-8C8A-C221C83B3D94}">
      <dgm:prSet phldrT="[Text]"/>
      <dgm:spPr/>
      <dgm:t>
        <a:bodyPr/>
        <a:lstStyle/>
        <a:p>
          <a:r>
            <a:rPr lang="en-US" noProof="0" dirty="0"/>
            <a:t>Reduces the battery life</a:t>
          </a:r>
        </a:p>
      </dgm:t>
    </dgm:pt>
    <dgm:pt modelId="{9FFF469C-3767-4015-968E-E703B6B36C73}" type="parTrans" cxnId="{BBAA3E22-4B8B-4D32-AFA7-7C654DAA5DEE}">
      <dgm:prSet/>
      <dgm:spPr/>
      <dgm:t>
        <a:bodyPr/>
        <a:lstStyle/>
        <a:p>
          <a:endParaRPr lang="en-US" noProof="0" dirty="0"/>
        </a:p>
      </dgm:t>
    </dgm:pt>
    <dgm:pt modelId="{977E09D7-C0D6-4834-858C-877D2FBF7DA2}" type="sibTrans" cxnId="{BBAA3E22-4B8B-4D32-AFA7-7C654DAA5DEE}">
      <dgm:prSet/>
      <dgm:spPr/>
      <dgm:t>
        <a:bodyPr/>
        <a:lstStyle/>
        <a:p>
          <a:endParaRPr lang="en-US" noProof="0" dirty="0"/>
        </a:p>
      </dgm:t>
    </dgm:pt>
    <dgm:pt modelId="{8B0AE889-844D-49A6-9028-50823F6E7937}">
      <dgm:prSet phldrT="[Text]"/>
      <dgm:spPr/>
      <dgm:t>
        <a:bodyPr/>
        <a:lstStyle/>
        <a:p>
          <a:r>
            <a:rPr lang="en-US" noProof="0" dirty="0"/>
            <a:t>High power </a:t>
          </a:r>
          <a:r>
            <a:rPr lang="en-US" noProof="0" dirty="0">
              <a:sym typeface="Wingdings" panose="05000000000000000000" pitchFamily="2" charset="2"/>
            </a:rPr>
            <a:t> high temperature</a:t>
          </a:r>
          <a:endParaRPr lang="en-US" noProof="0" dirty="0"/>
        </a:p>
      </dgm:t>
    </dgm:pt>
    <dgm:pt modelId="{4BF9AAC7-ECE6-4608-B7F8-B7969A0AF79C}" type="parTrans" cxnId="{088C2D54-CEFD-4F10-8CB4-DC3059078DAA}">
      <dgm:prSet/>
      <dgm:spPr/>
      <dgm:t>
        <a:bodyPr/>
        <a:lstStyle/>
        <a:p>
          <a:endParaRPr lang="en-US" noProof="0" dirty="0"/>
        </a:p>
      </dgm:t>
    </dgm:pt>
    <dgm:pt modelId="{7FBB7D21-CE31-47CB-8C4B-2E51074ED589}" type="sibTrans" cxnId="{088C2D54-CEFD-4F10-8CB4-DC3059078DAA}">
      <dgm:prSet/>
      <dgm:spPr/>
      <dgm:t>
        <a:bodyPr/>
        <a:lstStyle/>
        <a:p>
          <a:endParaRPr lang="en-US" noProof="0" dirty="0"/>
        </a:p>
      </dgm:t>
    </dgm:pt>
    <dgm:pt modelId="{0670B241-0757-4187-A513-F7D70BAC0D79}">
      <dgm:prSet phldrT="[Text]"/>
      <dgm:spPr/>
      <dgm:t>
        <a:bodyPr/>
        <a:lstStyle/>
        <a:p>
          <a:r>
            <a:rPr lang="en-US" noProof="0" dirty="0"/>
            <a:t>Causes an </a:t>
          </a:r>
          <a:r>
            <a:rPr lang="en-US" noProof="0" dirty="0">
              <a:solidFill>
                <a:srgbClr val="C00000"/>
              </a:solidFill>
            </a:rPr>
            <a:t>unpleasant</a:t>
          </a:r>
          <a:r>
            <a:rPr lang="en-US" noProof="0" dirty="0"/>
            <a:t> experience in mobile phones</a:t>
          </a:r>
        </a:p>
      </dgm:t>
    </dgm:pt>
    <dgm:pt modelId="{D9532CC6-F0CC-41DF-95AE-C0013ED93DD7}" type="parTrans" cxnId="{37B98784-1680-41E6-810B-CA43D784C9DC}">
      <dgm:prSet/>
      <dgm:spPr/>
      <dgm:t>
        <a:bodyPr/>
        <a:lstStyle/>
        <a:p>
          <a:endParaRPr lang="en-US" noProof="0" dirty="0"/>
        </a:p>
      </dgm:t>
    </dgm:pt>
    <dgm:pt modelId="{C91AB770-B659-4A89-A01B-C708F475A9BA}" type="sibTrans" cxnId="{37B98784-1680-41E6-810B-CA43D784C9DC}">
      <dgm:prSet/>
      <dgm:spPr/>
      <dgm:t>
        <a:bodyPr/>
        <a:lstStyle/>
        <a:p>
          <a:endParaRPr lang="en-US" noProof="0" dirty="0"/>
        </a:p>
      </dgm:t>
    </dgm:pt>
    <dgm:pt modelId="{DED672F7-DA54-42B5-ADC0-3D8039FD3B58}">
      <dgm:prSet phldrT="[Text]"/>
      <dgm:spPr/>
      <dgm:t>
        <a:bodyPr/>
        <a:lstStyle/>
        <a:p>
          <a:r>
            <a:rPr lang="en-US" noProof="0" dirty="0"/>
            <a:t>Increases </a:t>
          </a:r>
          <a:r>
            <a:rPr lang="en-US" noProof="0" dirty="0">
              <a:solidFill>
                <a:srgbClr val="00B050"/>
              </a:solidFill>
            </a:rPr>
            <a:t>fan</a:t>
          </a:r>
          <a:r>
            <a:rPr lang="en-US" noProof="0" dirty="0"/>
            <a:t> noise (in desktops/ servers)</a:t>
          </a:r>
        </a:p>
      </dgm:t>
    </dgm:pt>
    <dgm:pt modelId="{1678D450-8831-4816-9809-F0A389ABD9AB}" type="parTrans" cxnId="{48E0852B-0B50-4F00-8FDA-0146E51FF51A}">
      <dgm:prSet/>
      <dgm:spPr/>
      <dgm:t>
        <a:bodyPr/>
        <a:lstStyle/>
        <a:p>
          <a:endParaRPr lang="en-US" noProof="0" dirty="0"/>
        </a:p>
      </dgm:t>
    </dgm:pt>
    <dgm:pt modelId="{C95ACA28-7CBF-4BF4-98E8-2293B9F67239}" type="sibTrans" cxnId="{48E0852B-0B50-4F00-8FDA-0146E51FF51A}">
      <dgm:prSet/>
      <dgm:spPr/>
      <dgm:t>
        <a:bodyPr/>
        <a:lstStyle/>
        <a:p>
          <a:endParaRPr lang="en-US" noProof="0" dirty="0"/>
        </a:p>
      </dgm:t>
    </dgm:pt>
    <dgm:pt modelId="{63F664FF-DB1E-43DC-B7B3-E32D0C25BE86}">
      <dgm:prSet phldrT="[Text]"/>
      <dgm:spPr/>
      <dgm:t>
        <a:bodyPr/>
        <a:lstStyle/>
        <a:p>
          <a:r>
            <a:rPr lang="en-US" noProof="0" dirty="0"/>
            <a:t>Decreases </a:t>
          </a:r>
          <a:r>
            <a:rPr lang="en-US" noProof="0" dirty="0">
              <a:solidFill>
                <a:srgbClr val="E21A23"/>
              </a:solidFill>
            </a:rPr>
            <a:t>reliability</a:t>
          </a:r>
        </a:p>
      </dgm:t>
    </dgm:pt>
    <dgm:pt modelId="{FC5170A2-1A1E-44AB-89B6-907E57CAAF9F}" type="parTrans" cxnId="{0399C215-47F1-44F2-A5F9-89EB68C6B17A}">
      <dgm:prSet/>
      <dgm:spPr/>
      <dgm:t>
        <a:bodyPr/>
        <a:lstStyle/>
        <a:p>
          <a:endParaRPr lang="en-US" noProof="0" dirty="0"/>
        </a:p>
      </dgm:t>
    </dgm:pt>
    <dgm:pt modelId="{39A32B4F-D653-48F9-BA37-178703348D7C}" type="sibTrans" cxnId="{0399C215-47F1-44F2-A5F9-89EB68C6B17A}">
      <dgm:prSet/>
      <dgm:spPr/>
      <dgm:t>
        <a:bodyPr/>
        <a:lstStyle/>
        <a:p>
          <a:endParaRPr lang="en-US" noProof="0" dirty="0"/>
        </a:p>
      </dgm:t>
    </dgm:pt>
    <dgm:pt modelId="{13D50C59-9429-4B70-AF17-F187B8DCD13B}">
      <dgm:prSet phldrT="[Text]"/>
      <dgm:spPr/>
      <dgm:t>
        <a:bodyPr/>
        <a:lstStyle/>
        <a:p>
          <a:r>
            <a:rPr lang="en-US" noProof="0" dirty="0"/>
            <a:t>Cooling costs of a data center are 20-40% of the total energy consumption</a:t>
          </a:r>
        </a:p>
      </dgm:t>
    </dgm:pt>
    <dgm:pt modelId="{844A5CA4-FCE0-49F5-AE65-5E2252A04020}" type="parTrans" cxnId="{EF8E0111-978A-40F7-A05B-75396CD02B93}">
      <dgm:prSet/>
      <dgm:spPr/>
      <dgm:t>
        <a:bodyPr/>
        <a:lstStyle/>
        <a:p>
          <a:endParaRPr lang="en-US" noProof="0" dirty="0"/>
        </a:p>
      </dgm:t>
    </dgm:pt>
    <dgm:pt modelId="{C518C876-B11F-48B8-97E7-346E34504821}" type="sibTrans" cxnId="{EF8E0111-978A-40F7-A05B-75396CD02B93}">
      <dgm:prSet/>
      <dgm:spPr/>
      <dgm:t>
        <a:bodyPr/>
        <a:lstStyle/>
        <a:p>
          <a:endParaRPr lang="en-US" noProof="0" dirty="0"/>
        </a:p>
      </dgm:t>
    </dgm:pt>
    <dgm:pt modelId="{D5E36738-9053-4191-9146-E4147132A94A}" type="pres">
      <dgm:prSet presAssocID="{DDE16CF1-BD84-4BAD-8276-F3368BC1E238}" presName="linear" presStyleCnt="0">
        <dgm:presLayoutVars>
          <dgm:dir/>
          <dgm:animLvl val="lvl"/>
          <dgm:resizeHandles val="exact"/>
        </dgm:presLayoutVars>
      </dgm:prSet>
      <dgm:spPr/>
    </dgm:pt>
    <dgm:pt modelId="{BE08B8F5-C6BA-4BBE-A61B-B6FD442E1876}" type="pres">
      <dgm:prSet presAssocID="{106DAE30-B934-4BCE-96C1-6B1836C74BB1}" presName="parentLin" presStyleCnt="0"/>
      <dgm:spPr/>
    </dgm:pt>
    <dgm:pt modelId="{84C58389-811B-43F2-BFE9-A28792AA5FF1}" type="pres">
      <dgm:prSet presAssocID="{106DAE30-B934-4BCE-96C1-6B1836C74BB1}" presName="parentLeftMargin" presStyleLbl="node1" presStyleIdx="0" presStyleCnt="4"/>
      <dgm:spPr/>
    </dgm:pt>
    <dgm:pt modelId="{AC80D771-3C97-48F2-BFD0-A2FEBC48B1E7}" type="pres">
      <dgm:prSet presAssocID="{106DAE30-B934-4BCE-96C1-6B1836C74B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66CC87-0789-4A22-80F9-684A1AF5C434}" type="pres">
      <dgm:prSet presAssocID="{106DAE30-B934-4BCE-96C1-6B1836C74BB1}" presName="negativeSpace" presStyleCnt="0"/>
      <dgm:spPr/>
    </dgm:pt>
    <dgm:pt modelId="{39442D71-5E4C-46F0-9089-5026EBDB38E1}" type="pres">
      <dgm:prSet presAssocID="{106DAE30-B934-4BCE-96C1-6B1836C74BB1}" presName="childText" presStyleLbl="conFgAcc1" presStyleIdx="0" presStyleCnt="4">
        <dgm:presLayoutVars>
          <dgm:bulletEnabled val="1"/>
        </dgm:presLayoutVars>
      </dgm:prSet>
      <dgm:spPr/>
    </dgm:pt>
    <dgm:pt modelId="{7D80A880-2633-4860-BAD7-0BE772FD4526}" type="pres">
      <dgm:prSet presAssocID="{6D7B3C0C-2CE1-49E1-A543-21D1533DC3A5}" presName="spaceBetweenRectangles" presStyleCnt="0"/>
      <dgm:spPr/>
    </dgm:pt>
    <dgm:pt modelId="{42D9081C-EAC6-4FE2-A867-ABF1FEEAA2FF}" type="pres">
      <dgm:prSet presAssocID="{B4098B55-3C0B-47BD-8C8A-C221C83B3D94}" presName="parentLin" presStyleCnt="0"/>
      <dgm:spPr/>
    </dgm:pt>
    <dgm:pt modelId="{9D26A483-0187-41B2-8940-BB46E5D2A17A}" type="pres">
      <dgm:prSet presAssocID="{B4098B55-3C0B-47BD-8C8A-C221C83B3D94}" presName="parentLeftMargin" presStyleLbl="node1" presStyleIdx="0" presStyleCnt="4"/>
      <dgm:spPr/>
    </dgm:pt>
    <dgm:pt modelId="{2C8AA1CE-4573-4C32-BC8A-7EE8B53353B6}" type="pres">
      <dgm:prSet presAssocID="{B4098B55-3C0B-47BD-8C8A-C221C83B3D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95E026-9762-446E-B348-582782ED5FA2}" type="pres">
      <dgm:prSet presAssocID="{B4098B55-3C0B-47BD-8C8A-C221C83B3D94}" presName="negativeSpace" presStyleCnt="0"/>
      <dgm:spPr/>
    </dgm:pt>
    <dgm:pt modelId="{AE2189DA-3138-45DC-8148-827A38F4949A}" type="pres">
      <dgm:prSet presAssocID="{B4098B55-3C0B-47BD-8C8A-C221C83B3D94}" presName="childText" presStyleLbl="conFgAcc1" presStyleIdx="1" presStyleCnt="4">
        <dgm:presLayoutVars>
          <dgm:bulletEnabled val="1"/>
        </dgm:presLayoutVars>
      </dgm:prSet>
      <dgm:spPr/>
    </dgm:pt>
    <dgm:pt modelId="{910A7D92-0F5A-40DD-8B75-5B92DC16B99C}" type="pres">
      <dgm:prSet presAssocID="{977E09D7-C0D6-4834-858C-877D2FBF7DA2}" presName="spaceBetweenRectangles" presStyleCnt="0"/>
      <dgm:spPr/>
    </dgm:pt>
    <dgm:pt modelId="{326B78FA-43A2-4D92-9ED5-ED1604C420D0}" type="pres">
      <dgm:prSet presAssocID="{13D50C59-9429-4B70-AF17-F187B8DCD13B}" presName="parentLin" presStyleCnt="0"/>
      <dgm:spPr/>
    </dgm:pt>
    <dgm:pt modelId="{0D50CFDA-6115-449F-AB6B-AC1B004541BB}" type="pres">
      <dgm:prSet presAssocID="{13D50C59-9429-4B70-AF17-F187B8DCD13B}" presName="parentLeftMargin" presStyleLbl="node1" presStyleIdx="1" presStyleCnt="4"/>
      <dgm:spPr/>
    </dgm:pt>
    <dgm:pt modelId="{54C60179-A475-4412-9AD9-FC8347FB82BB}" type="pres">
      <dgm:prSet presAssocID="{13D50C59-9429-4B70-AF17-F187B8DCD1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B6BB64-0459-4E8D-BCDE-32CF75C0E597}" type="pres">
      <dgm:prSet presAssocID="{13D50C59-9429-4B70-AF17-F187B8DCD13B}" presName="negativeSpace" presStyleCnt="0"/>
      <dgm:spPr/>
    </dgm:pt>
    <dgm:pt modelId="{2049D92B-E6A4-4761-B0A6-75A135B80E0F}" type="pres">
      <dgm:prSet presAssocID="{13D50C59-9429-4B70-AF17-F187B8DCD13B}" presName="childText" presStyleLbl="conFgAcc1" presStyleIdx="2" presStyleCnt="4">
        <dgm:presLayoutVars>
          <dgm:bulletEnabled val="1"/>
        </dgm:presLayoutVars>
      </dgm:prSet>
      <dgm:spPr/>
    </dgm:pt>
    <dgm:pt modelId="{B560FF75-3844-425D-8A07-0193AF719C8C}" type="pres">
      <dgm:prSet presAssocID="{C518C876-B11F-48B8-97E7-346E34504821}" presName="spaceBetweenRectangles" presStyleCnt="0"/>
      <dgm:spPr/>
    </dgm:pt>
    <dgm:pt modelId="{A050BAD4-D221-4205-9410-B84886BE5AF8}" type="pres">
      <dgm:prSet presAssocID="{8B0AE889-844D-49A6-9028-50823F6E7937}" presName="parentLin" presStyleCnt="0"/>
      <dgm:spPr/>
    </dgm:pt>
    <dgm:pt modelId="{C28C54EB-ADDA-4AFB-930D-1AA2AEBF278E}" type="pres">
      <dgm:prSet presAssocID="{8B0AE889-844D-49A6-9028-50823F6E7937}" presName="parentLeftMargin" presStyleLbl="node1" presStyleIdx="2" presStyleCnt="4"/>
      <dgm:spPr/>
    </dgm:pt>
    <dgm:pt modelId="{7660BE06-2537-462C-92D7-CD8ED7C5B4F4}" type="pres">
      <dgm:prSet presAssocID="{8B0AE889-844D-49A6-9028-50823F6E793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9051295-E1E6-479C-AFD0-584CDD1F8BB3}" type="pres">
      <dgm:prSet presAssocID="{8B0AE889-844D-49A6-9028-50823F6E7937}" presName="negativeSpace" presStyleCnt="0"/>
      <dgm:spPr/>
    </dgm:pt>
    <dgm:pt modelId="{16700330-EC7D-4894-823F-91C74AAFB26D}" type="pres">
      <dgm:prSet presAssocID="{8B0AE889-844D-49A6-9028-50823F6E79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1676501-06DA-45F6-AC06-B04A1404BAD0}" type="presOf" srcId="{DED672F7-DA54-42B5-ADC0-3D8039FD3B58}" destId="{16700330-EC7D-4894-823F-91C74AAFB26D}" srcOrd="0" destOrd="1" presId="urn:microsoft.com/office/officeart/2005/8/layout/list1"/>
    <dgm:cxn modelId="{EF8E0111-978A-40F7-A05B-75396CD02B93}" srcId="{DDE16CF1-BD84-4BAD-8276-F3368BC1E238}" destId="{13D50C59-9429-4B70-AF17-F187B8DCD13B}" srcOrd="2" destOrd="0" parTransId="{844A5CA4-FCE0-49F5-AE65-5E2252A04020}" sibTransId="{C518C876-B11F-48B8-97E7-346E34504821}"/>
    <dgm:cxn modelId="{0399C215-47F1-44F2-A5F9-89EB68C6B17A}" srcId="{8B0AE889-844D-49A6-9028-50823F6E7937}" destId="{63F664FF-DB1E-43DC-B7B3-E32D0C25BE86}" srcOrd="2" destOrd="0" parTransId="{FC5170A2-1A1E-44AB-89B6-907E57CAAF9F}" sibTransId="{39A32B4F-D653-48F9-BA37-178703348D7C}"/>
    <dgm:cxn modelId="{47E41F16-5DF8-4497-8C3E-36B9395F82A1}" srcId="{DDE16CF1-BD84-4BAD-8276-F3368BC1E238}" destId="{106DAE30-B934-4BCE-96C1-6B1836C74BB1}" srcOrd="0" destOrd="0" parTransId="{BFC5046F-4819-412E-B857-62B18D26921D}" sibTransId="{6D7B3C0C-2CE1-49E1-A543-21D1533DC3A5}"/>
    <dgm:cxn modelId="{159AB21D-8BB2-4C76-A6A7-A87F8C7F9C2F}" type="presOf" srcId="{0670B241-0757-4187-A513-F7D70BAC0D79}" destId="{16700330-EC7D-4894-823F-91C74AAFB26D}" srcOrd="0" destOrd="0" presId="urn:microsoft.com/office/officeart/2005/8/layout/list1"/>
    <dgm:cxn modelId="{BBAA3E22-4B8B-4D32-AFA7-7C654DAA5DEE}" srcId="{DDE16CF1-BD84-4BAD-8276-F3368BC1E238}" destId="{B4098B55-3C0B-47BD-8C8A-C221C83B3D94}" srcOrd="1" destOrd="0" parTransId="{9FFF469C-3767-4015-968E-E703B6B36C73}" sibTransId="{977E09D7-C0D6-4834-858C-877D2FBF7DA2}"/>
    <dgm:cxn modelId="{D8AA7D2A-8F4D-47CF-A8B4-6A1D2D2F00FA}" type="presOf" srcId="{B4098B55-3C0B-47BD-8C8A-C221C83B3D94}" destId="{9D26A483-0187-41B2-8940-BB46E5D2A17A}" srcOrd="0" destOrd="0" presId="urn:microsoft.com/office/officeart/2005/8/layout/list1"/>
    <dgm:cxn modelId="{48E0852B-0B50-4F00-8FDA-0146E51FF51A}" srcId="{8B0AE889-844D-49A6-9028-50823F6E7937}" destId="{DED672F7-DA54-42B5-ADC0-3D8039FD3B58}" srcOrd="1" destOrd="0" parTransId="{1678D450-8831-4816-9809-F0A389ABD9AB}" sibTransId="{C95ACA28-7CBF-4BF4-98E8-2293B9F67239}"/>
    <dgm:cxn modelId="{0A320930-851A-407C-BC54-C19F322A78DC}" type="presOf" srcId="{B4098B55-3C0B-47BD-8C8A-C221C83B3D94}" destId="{2C8AA1CE-4573-4C32-BC8A-7EE8B53353B6}" srcOrd="1" destOrd="0" presId="urn:microsoft.com/office/officeart/2005/8/layout/list1"/>
    <dgm:cxn modelId="{E77DF53F-570B-47A0-ACCD-E626734D2A6E}" type="presOf" srcId="{63F664FF-DB1E-43DC-B7B3-E32D0C25BE86}" destId="{16700330-EC7D-4894-823F-91C74AAFB26D}" srcOrd="0" destOrd="2" presId="urn:microsoft.com/office/officeart/2005/8/layout/list1"/>
    <dgm:cxn modelId="{DCEA7062-370E-4525-8DF3-896FFC2BECD9}" type="presOf" srcId="{8B0AE889-844D-49A6-9028-50823F6E7937}" destId="{7660BE06-2537-462C-92D7-CD8ED7C5B4F4}" srcOrd="1" destOrd="0" presId="urn:microsoft.com/office/officeart/2005/8/layout/list1"/>
    <dgm:cxn modelId="{2ABCE967-ED1E-431B-AA4A-F94AD3BAF646}" type="presOf" srcId="{DDE16CF1-BD84-4BAD-8276-F3368BC1E238}" destId="{D5E36738-9053-4191-9146-E4147132A94A}" srcOrd="0" destOrd="0" presId="urn:microsoft.com/office/officeart/2005/8/layout/list1"/>
    <dgm:cxn modelId="{58FC6F68-CBCB-433C-B075-EAC7BE30CA96}" type="presOf" srcId="{13D50C59-9429-4B70-AF17-F187B8DCD13B}" destId="{54C60179-A475-4412-9AD9-FC8347FB82BB}" srcOrd="1" destOrd="0" presId="urn:microsoft.com/office/officeart/2005/8/layout/list1"/>
    <dgm:cxn modelId="{088C2D54-CEFD-4F10-8CB4-DC3059078DAA}" srcId="{DDE16CF1-BD84-4BAD-8276-F3368BC1E238}" destId="{8B0AE889-844D-49A6-9028-50823F6E7937}" srcOrd="3" destOrd="0" parTransId="{4BF9AAC7-ECE6-4608-B7F8-B7969A0AF79C}" sibTransId="{7FBB7D21-CE31-47CB-8C4B-2E51074ED589}"/>
    <dgm:cxn modelId="{37B98784-1680-41E6-810B-CA43D784C9DC}" srcId="{8B0AE889-844D-49A6-9028-50823F6E7937}" destId="{0670B241-0757-4187-A513-F7D70BAC0D79}" srcOrd="0" destOrd="0" parTransId="{D9532CC6-F0CC-41DF-95AE-C0013ED93DD7}" sibTransId="{C91AB770-B659-4A89-A01B-C708F475A9BA}"/>
    <dgm:cxn modelId="{C7AB8BC7-7CCA-4D7C-A2F9-A74F8B8CB2B9}" type="presOf" srcId="{13D50C59-9429-4B70-AF17-F187B8DCD13B}" destId="{0D50CFDA-6115-449F-AB6B-AC1B004541BB}" srcOrd="0" destOrd="0" presId="urn:microsoft.com/office/officeart/2005/8/layout/list1"/>
    <dgm:cxn modelId="{90228DDE-92A5-4A39-85F4-F6F64679ADD1}" type="presOf" srcId="{106DAE30-B934-4BCE-96C1-6B1836C74BB1}" destId="{84C58389-811B-43F2-BFE9-A28792AA5FF1}" srcOrd="0" destOrd="0" presId="urn:microsoft.com/office/officeart/2005/8/layout/list1"/>
    <dgm:cxn modelId="{94D647E4-B518-4AF7-9A20-89D81A5E8D71}" type="presOf" srcId="{8B0AE889-844D-49A6-9028-50823F6E7937}" destId="{C28C54EB-ADDA-4AFB-930D-1AA2AEBF278E}" srcOrd="0" destOrd="0" presId="urn:microsoft.com/office/officeart/2005/8/layout/list1"/>
    <dgm:cxn modelId="{F98CD6F7-75AE-42E1-9C52-77054B96BF11}" type="presOf" srcId="{106DAE30-B934-4BCE-96C1-6B1836C74BB1}" destId="{AC80D771-3C97-48F2-BFD0-A2FEBC48B1E7}" srcOrd="1" destOrd="0" presId="urn:microsoft.com/office/officeart/2005/8/layout/list1"/>
    <dgm:cxn modelId="{EF929414-AFBB-48C4-809C-BCB4E82032DE}" type="presParOf" srcId="{D5E36738-9053-4191-9146-E4147132A94A}" destId="{BE08B8F5-C6BA-4BBE-A61B-B6FD442E1876}" srcOrd="0" destOrd="0" presId="urn:microsoft.com/office/officeart/2005/8/layout/list1"/>
    <dgm:cxn modelId="{FB13B947-32C5-4230-940C-A7B3EA1562FB}" type="presParOf" srcId="{BE08B8F5-C6BA-4BBE-A61B-B6FD442E1876}" destId="{84C58389-811B-43F2-BFE9-A28792AA5FF1}" srcOrd="0" destOrd="0" presId="urn:microsoft.com/office/officeart/2005/8/layout/list1"/>
    <dgm:cxn modelId="{7FBC3AC1-8F77-4375-99B8-24CE8F05FAD3}" type="presParOf" srcId="{BE08B8F5-C6BA-4BBE-A61B-B6FD442E1876}" destId="{AC80D771-3C97-48F2-BFD0-A2FEBC48B1E7}" srcOrd="1" destOrd="0" presId="urn:microsoft.com/office/officeart/2005/8/layout/list1"/>
    <dgm:cxn modelId="{963B6017-EE3B-4ECE-9C76-8AEB9713134F}" type="presParOf" srcId="{D5E36738-9053-4191-9146-E4147132A94A}" destId="{EE66CC87-0789-4A22-80F9-684A1AF5C434}" srcOrd="1" destOrd="0" presId="urn:microsoft.com/office/officeart/2005/8/layout/list1"/>
    <dgm:cxn modelId="{0254384E-710C-4B46-966F-52708806B5A9}" type="presParOf" srcId="{D5E36738-9053-4191-9146-E4147132A94A}" destId="{39442D71-5E4C-46F0-9089-5026EBDB38E1}" srcOrd="2" destOrd="0" presId="urn:microsoft.com/office/officeart/2005/8/layout/list1"/>
    <dgm:cxn modelId="{89CD3012-651C-45D5-8917-736DE6F144A2}" type="presParOf" srcId="{D5E36738-9053-4191-9146-E4147132A94A}" destId="{7D80A880-2633-4860-BAD7-0BE772FD4526}" srcOrd="3" destOrd="0" presId="urn:microsoft.com/office/officeart/2005/8/layout/list1"/>
    <dgm:cxn modelId="{E897546D-68B3-490A-8FEC-7008508EE7CC}" type="presParOf" srcId="{D5E36738-9053-4191-9146-E4147132A94A}" destId="{42D9081C-EAC6-4FE2-A867-ABF1FEEAA2FF}" srcOrd="4" destOrd="0" presId="urn:microsoft.com/office/officeart/2005/8/layout/list1"/>
    <dgm:cxn modelId="{75C18668-1CCF-49FC-AE4D-19DD551DA9E4}" type="presParOf" srcId="{42D9081C-EAC6-4FE2-A867-ABF1FEEAA2FF}" destId="{9D26A483-0187-41B2-8940-BB46E5D2A17A}" srcOrd="0" destOrd="0" presId="urn:microsoft.com/office/officeart/2005/8/layout/list1"/>
    <dgm:cxn modelId="{FB28D593-797E-4CB3-9F0F-9042C542E76A}" type="presParOf" srcId="{42D9081C-EAC6-4FE2-A867-ABF1FEEAA2FF}" destId="{2C8AA1CE-4573-4C32-BC8A-7EE8B53353B6}" srcOrd="1" destOrd="0" presId="urn:microsoft.com/office/officeart/2005/8/layout/list1"/>
    <dgm:cxn modelId="{0B2B37D2-B4A0-473C-9F3E-AD52EB0DDFCF}" type="presParOf" srcId="{D5E36738-9053-4191-9146-E4147132A94A}" destId="{5695E026-9762-446E-B348-582782ED5FA2}" srcOrd="5" destOrd="0" presId="urn:microsoft.com/office/officeart/2005/8/layout/list1"/>
    <dgm:cxn modelId="{CC50F43A-27A7-4A67-90AE-06E7C4A277EA}" type="presParOf" srcId="{D5E36738-9053-4191-9146-E4147132A94A}" destId="{AE2189DA-3138-45DC-8148-827A38F4949A}" srcOrd="6" destOrd="0" presId="urn:microsoft.com/office/officeart/2005/8/layout/list1"/>
    <dgm:cxn modelId="{0C8AC843-B165-4B57-AE4F-C53BA8DF9FDD}" type="presParOf" srcId="{D5E36738-9053-4191-9146-E4147132A94A}" destId="{910A7D92-0F5A-40DD-8B75-5B92DC16B99C}" srcOrd="7" destOrd="0" presId="urn:microsoft.com/office/officeart/2005/8/layout/list1"/>
    <dgm:cxn modelId="{ABDC2F5D-FF95-4681-A0AC-04D6B60813DA}" type="presParOf" srcId="{D5E36738-9053-4191-9146-E4147132A94A}" destId="{326B78FA-43A2-4D92-9ED5-ED1604C420D0}" srcOrd="8" destOrd="0" presId="urn:microsoft.com/office/officeart/2005/8/layout/list1"/>
    <dgm:cxn modelId="{496F48BC-E565-45D7-8A59-E8A46FB23746}" type="presParOf" srcId="{326B78FA-43A2-4D92-9ED5-ED1604C420D0}" destId="{0D50CFDA-6115-449F-AB6B-AC1B004541BB}" srcOrd="0" destOrd="0" presId="urn:microsoft.com/office/officeart/2005/8/layout/list1"/>
    <dgm:cxn modelId="{875DAD39-3D4B-4757-A8A8-F8066B21F7E7}" type="presParOf" srcId="{326B78FA-43A2-4D92-9ED5-ED1604C420D0}" destId="{54C60179-A475-4412-9AD9-FC8347FB82BB}" srcOrd="1" destOrd="0" presId="urn:microsoft.com/office/officeart/2005/8/layout/list1"/>
    <dgm:cxn modelId="{4AEAC662-9756-4F88-8EA7-A70D092F63FD}" type="presParOf" srcId="{D5E36738-9053-4191-9146-E4147132A94A}" destId="{3DB6BB64-0459-4E8D-BCDE-32CF75C0E597}" srcOrd="9" destOrd="0" presId="urn:microsoft.com/office/officeart/2005/8/layout/list1"/>
    <dgm:cxn modelId="{12F193CE-143C-4D76-8E0C-9A9949AF49DF}" type="presParOf" srcId="{D5E36738-9053-4191-9146-E4147132A94A}" destId="{2049D92B-E6A4-4761-B0A6-75A135B80E0F}" srcOrd="10" destOrd="0" presId="urn:microsoft.com/office/officeart/2005/8/layout/list1"/>
    <dgm:cxn modelId="{92FEB585-1A25-4B57-A13A-21F85BCDE0BB}" type="presParOf" srcId="{D5E36738-9053-4191-9146-E4147132A94A}" destId="{B560FF75-3844-425D-8A07-0193AF719C8C}" srcOrd="11" destOrd="0" presId="urn:microsoft.com/office/officeart/2005/8/layout/list1"/>
    <dgm:cxn modelId="{0AE3FD47-5998-4C30-9CC6-9B2D8C1BF4ED}" type="presParOf" srcId="{D5E36738-9053-4191-9146-E4147132A94A}" destId="{A050BAD4-D221-4205-9410-B84886BE5AF8}" srcOrd="12" destOrd="0" presId="urn:microsoft.com/office/officeart/2005/8/layout/list1"/>
    <dgm:cxn modelId="{E3886136-3BF7-40B4-AA52-D46624F29343}" type="presParOf" srcId="{A050BAD4-D221-4205-9410-B84886BE5AF8}" destId="{C28C54EB-ADDA-4AFB-930D-1AA2AEBF278E}" srcOrd="0" destOrd="0" presId="urn:microsoft.com/office/officeart/2005/8/layout/list1"/>
    <dgm:cxn modelId="{8F838263-131D-4543-A6F8-27603F92BF3C}" type="presParOf" srcId="{A050BAD4-D221-4205-9410-B84886BE5AF8}" destId="{7660BE06-2537-462C-92D7-CD8ED7C5B4F4}" srcOrd="1" destOrd="0" presId="urn:microsoft.com/office/officeart/2005/8/layout/list1"/>
    <dgm:cxn modelId="{178111F7-4505-4A89-A375-FF998FB07DDC}" type="presParOf" srcId="{D5E36738-9053-4191-9146-E4147132A94A}" destId="{C9051295-E1E6-479C-AFD0-584CDD1F8BB3}" srcOrd="13" destOrd="0" presId="urn:microsoft.com/office/officeart/2005/8/layout/list1"/>
    <dgm:cxn modelId="{81016657-632C-4A77-ADB8-0307F99DE4E9}" type="presParOf" srcId="{D5E36738-9053-4191-9146-E4147132A94A}" destId="{16700330-EC7D-4894-823F-91C74AAFB2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D7A34-6551-472D-8B66-77B7ECD0C7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58E67-9660-434D-9A70-7BA47D101BDB}">
      <dgm:prSet phldrT="[Text]"/>
      <dgm:spPr/>
      <dgm:t>
        <a:bodyPr/>
        <a:lstStyle/>
        <a:p>
          <a:r>
            <a:rPr lang="en-IN" dirty="0"/>
            <a:t>Power Consumption</a:t>
          </a:r>
          <a:endParaRPr lang="en-US" dirty="0"/>
        </a:p>
      </dgm:t>
    </dgm:pt>
    <dgm:pt modelId="{A79D6A88-6A4D-48AC-B746-D52BCF58A4D1}" type="parTrans" cxnId="{00DA5182-E06E-41CC-ABBF-CAABCB10FEDC}">
      <dgm:prSet/>
      <dgm:spPr/>
      <dgm:t>
        <a:bodyPr/>
        <a:lstStyle/>
        <a:p>
          <a:endParaRPr lang="en-US"/>
        </a:p>
      </dgm:t>
    </dgm:pt>
    <dgm:pt modelId="{03EA2543-58F7-48EE-B6AB-A4F0F6D9B396}" type="sibTrans" cxnId="{00DA5182-E06E-41CC-ABBF-CAABCB10FEDC}">
      <dgm:prSet/>
      <dgm:spPr/>
      <dgm:t>
        <a:bodyPr/>
        <a:lstStyle/>
        <a:p>
          <a:endParaRPr lang="en-US"/>
        </a:p>
      </dgm:t>
    </dgm:pt>
    <dgm:pt modelId="{DA3D9D56-EF97-48E5-92C7-22BE6C3E26FD}">
      <dgm:prSet phldrT="[Text]"/>
      <dgm:spPr/>
      <dgm:t>
        <a:bodyPr/>
        <a:lstStyle/>
        <a:p>
          <a:r>
            <a:rPr lang="en-IN" dirty="0"/>
            <a:t>Dynamic Power</a:t>
          </a:r>
          <a:endParaRPr lang="en-US" dirty="0"/>
        </a:p>
      </dgm:t>
    </dgm:pt>
    <dgm:pt modelId="{252383B3-3BA7-464B-B4BD-2857CAF92180}" type="parTrans" cxnId="{5E550503-D7E5-45DD-AF12-14FC2C25A262}">
      <dgm:prSet/>
      <dgm:spPr/>
      <dgm:t>
        <a:bodyPr/>
        <a:lstStyle/>
        <a:p>
          <a:endParaRPr lang="en-US"/>
        </a:p>
      </dgm:t>
    </dgm:pt>
    <dgm:pt modelId="{F6542248-4C06-4CAE-A1A6-200CA9008D71}" type="sibTrans" cxnId="{5E550503-D7E5-45DD-AF12-14FC2C25A262}">
      <dgm:prSet/>
      <dgm:spPr/>
      <dgm:t>
        <a:bodyPr/>
        <a:lstStyle/>
        <a:p>
          <a:endParaRPr lang="en-US"/>
        </a:p>
      </dgm:t>
    </dgm:pt>
    <dgm:pt modelId="{2FC42D9B-7E6A-44E9-B1BA-203C4EC01BBE}">
      <dgm:prSet phldrT="[Text]"/>
      <dgm:spPr/>
      <dgm:t>
        <a:bodyPr/>
        <a:lstStyle/>
        <a:p>
          <a:r>
            <a:rPr lang="en-IN" dirty="0"/>
            <a:t>Leakage Power</a:t>
          </a:r>
          <a:endParaRPr lang="en-US" dirty="0"/>
        </a:p>
      </dgm:t>
    </dgm:pt>
    <dgm:pt modelId="{F868CDB3-70E0-490B-9E66-086AE9093530}" type="parTrans" cxnId="{2937463B-CA50-4DAB-B1D6-AFD9E01D261C}">
      <dgm:prSet/>
      <dgm:spPr/>
      <dgm:t>
        <a:bodyPr/>
        <a:lstStyle/>
        <a:p>
          <a:endParaRPr lang="en-US"/>
        </a:p>
      </dgm:t>
    </dgm:pt>
    <dgm:pt modelId="{2DC18B8F-636C-44D9-8A70-C2F9CF2D4E37}" type="sibTrans" cxnId="{2937463B-CA50-4DAB-B1D6-AFD9E01D261C}">
      <dgm:prSet/>
      <dgm:spPr/>
      <dgm:t>
        <a:bodyPr/>
        <a:lstStyle/>
        <a:p>
          <a:endParaRPr lang="en-US"/>
        </a:p>
      </dgm:t>
    </dgm:pt>
    <dgm:pt modelId="{26C20AC9-C611-41DC-A282-A0E93F5A458F}" type="pres">
      <dgm:prSet presAssocID="{49FD7A34-6551-472D-8B66-77B7ECD0C7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2AD425-5F62-469D-BCFE-8B6E53E08F48}" type="pres">
      <dgm:prSet presAssocID="{13058E67-9660-434D-9A70-7BA47D101BDB}" presName="hierRoot1" presStyleCnt="0"/>
      <dgm:spPr/>
    </dgm:pt>
    <dgm:pt modelId="{B9D057D5-1DDA-4C07-9A99-D103A67E2B4D}" type="pres">
      <dgm:prSet presAssocID="{13058E67-9660-434D-9A70-7BA47D101BDB}" presName="composite" presStyleCnt="0"/>
      <dgm:spPr/>
    </dgm:pt>
    <dgm:pt modelId="{EDDEB88F-DA77-4443-AE1A-F250762DD7A2}" type="pres">
      <dgm:prSet presAssocID="{13058E67-9660-434D-9A70-7BA47D101BDB}" presName="background" presStyleLbl="node0" presStyleIdx="0" presStyleCnt="1"/>
      <dgm:spPr/>
    </dgm:pt>
    <dgm:pt modelId="{D688DFA5-5AA3-4280-8372-92D0775D4D2C}" type="pres">
      <dgm:prSet presAssocID="{13058E67-9660-434D-9A70-7BA47D101BDB}" presName="text" presStyleLbl="fgAcc0" presStyleIdx="0" presStyleCnt="1">
        <dgm:presLayoutVars>
          <dgm:chPref val="3"/>
        </dgm:presLayoutVars>
      </dgm:prSet>
      <dgm:spPr/>
    </dgm:pt>
    <dgm:pt modelId="{58E0B149-1B74-40F4-896E-C307C8FD9B62}" type="pres">
      <dgm:prSet presAssocID="{13058E67-9660-434D-9A70-7BA47D101BDB}" presName="hierChild2" presStyleCnt="0"/>
      <dgm:spPr/>
    </dgm:pt>
    <dgm:pt modelId="{E8919D11-21B1-4C1B-93D7-7B7F676A22C5}" type="pres">
      <dgm:prSet presAssocID="{252383B3-3BA7-464B-B4BD-2857CAF92180}" presName="Name10" presStyleLbl="parChTrans1D2" presStyleIdx="0" presStyleCnt="2"/>
      <dgm:spPr/>
    </dgm:pt>
    <dgm:pt modelId="{D6BE850E-456E-49C8-81B5-368B82C88C1B}" type="pres">
      <dgm:prSet presAssocID="{DA3D9D56-EF97-48E5-92C7-22BE6C3E26FD}" presName="hierRoot2" presStyleCnt="0"/>
      <dgm:spPr/>
    </dgm:pt>
    <dgm:pt modelId="{42F89F19-05D8-4A86-B8F7-0965EB695AA2}" type="pres">
      <dgm:prSet presAssocID="{DA3D9D56-EF97-48E5-92C7-22BE6C3E26FD}" presName="composite2" presStyleCnt="0"/>
      <dgm:spPr/>
    </dgm:pt>
    <dgm:pt modelId="{46E73F48-D54B-49A1-91C9-7F4ABCF33992}" type="pres">
      <dgm:prSet presAssocID="{DA3D9D56-EF97-48E5-92C7-22BE6C3E26FD}" presName="background2" presStyleLbl="node2" presStyleIdx="0" presStyleCnt="2"/>
      <dgm:spPr/>
    </dgm:pt>
    <dgm:pt modelId="{DBC27D17-8EF3-41BF-93DA-76A3DC580919}" type="pres">
      <dgm:prSet presAssocID="{DA3D9D56-EF97-48E5-92C7-22BE6C3E26FD}" presName="text2" presStyleLbl="fgAcc2" presStyleIdx="0" presStyleCnt="2">
        <dgm:presLayoutVars>
          <dgm:chPref val="3"/>
        </dgm:presLayoutVars>
      </dgm:prSet>
      <dgm:spPr/>
    </dgm:pt>
    <dgm:pt modelId="{A38B25CF-89CB-49B4-BDC7-D102E78BFE08}" type="pres">
      <dgm:prSet presAssocID="{DA3D9D56-EF97-48E5-92C7-22BE6C3E26FD}" presName="hierChild3" presStyleCnt="0"/>
      <dgm:spPr/>
    </dgm:pt>
    <dgm:pt modelId="{F93301B6-56B3-4D0B-98E0-5413E64794B9}" type="pres">
      <dgm:prSet presAssocID="{F868CDB3-70E0-490B-9E66-086AE9093530}" presName="Name10" presStyleLbl="parChTrans1D2" presStyleIdx="1" presStyleCnt="2"/>
      <dgm:spPr/>
    </dgm:pt>
    <dgm:pt modelId="{BD45ECDE-5BA4-44F5-9056-41CD8FCA3721}" type="pres">
      <dgm:prSet presAssocID="{2FC42D9B-7E6A-44E9-B1BA-203C4EC01BBE}" presName="hierRoot2" presStyleCnt="0"/>
      <dgm:spPr/>
    </dgm:pt>
    <dgm:pt modelId="{14F04E94-3E17-4087-9F20-361DBFCE33E8}" type="pres">
      <dgm:prSet presAssocID="{2FC42D9B-7E6A-44E9-B1BA-203C4EC01BBE}" presName="composite2" presStyleCnt="0"/>
      <dgm:spPr/>
    </dgm:pt>
    <dgm:pt modelId="{4A7AA6AE-9F3F-445C-8FEE-7764C7C715BD}" type="pres">
      <dgm:prSet presAssocID="{2FC42D9B-7E6A-44E9-B1BA-203C4EC01BBE}" presName="background2" presStyleLbl="node2" presStyleIdx="1" presStyleCnt="2"/>
      <dgm:spPr/>
    </dgm:pt>
    <dgm:pt modelId="{18402A12-8B0A-462E-8356-BC270FDE1C39}" type="pres">
      <dgm:prSet presAssocID="{2FC42D9B-7E6A-44E9-B1BA-203C4EC01BBE}" presName="text2" presStyleLbl="fgAcc2" presStyleIdx="1" presStyleCnt="2">
        <dgm:presLayoutVars>
          <dgm:chPref val="3"/>
        </dgm:presLayoutVars>
      </dgm:prSet>
      <dgm:spPr/>
    </dgm:pt>
    <dgm:pt modelId="{A351277C-BEAF-42BC-AD66-CBB2F6099CC9}" type="pres">
      <dgm:prSet presAssocID="{2FC42D9B-7E6A-44E9-B1BA-203C4EC01BBE}" presName="hierChild3" presStyleCnt="0"/>
      <dgm:spPr/>
    </dgm:pt>
  </dgm:ptLst>
  <dgm:cxnLst>
    <dgm:cxn modelId="{5E550503-D7E5-45DD-AF12-14FC2C25A262}" srcId="{13058E67-9660-434D-9A70-7BA47D101BDB}" destId="{DA3D9D56-EF97-48E5-92C7-22BE6C3E26FD}" srcOrd="0" destOrd="0" parTransId="{252383B3-3BA7-464B-B4BD-2857CAF92180}" sibTransId="{F6542248-4C06-4CAE-A1A6-200CA9008D71}"/>
    <dgm:cxn modelId="{5A42B80C-5A6B-4F77-AF93-24C90FB53843}" type="presOf" srcId="{DA3D9D56-EF97-48E5-92C7-22BE6C3E26FD}" destId="{DBC27D17-8EF3-41BF-93DA-76A3DC580919}" srcOrd="0" destOrd="0" presId="urn:microsoft.com/office/officeart/2005/8/layout/hierarchy1"/>
    <dgm:cxn modelId="{CD650A10-5B02-4B8A-B181-AE3E8DDE3D75}" type="presOf" srcId="{49FD7A34-6551-472D-8B66-77B7ECD0C72E}" destId="{26C20AC9-C611-41DC-A282-A0E93F5A458F}" srcOrd="0" destOrd="0" presId="urn:microsoft.com/office/officeart/2005/8/layout/hierarchy1"/>
    <dgm:cxn modelId="{2937463B-CA50-4DAB-B1D6-AFD9E01D261C}" srcId="{13058E67-9660-434D-9A70-7BA47D101BDB}" destId="{2FC42D9B-7E6A-44E9-B1BA-203C4EC01BBE}" srcOrd="1" destOrd="0" parTransId="{F868CDB3-70E0-490B-9E66-086AE9093530}" sibTransId="{2DC18B8F-636C-44D9-8A70-C2F9CF2D4E37}"/>
    <dgm:cxn modelId="{51919865-B99D-435F-99EA-13A1BC6A5524}" type="presOf" srcId="{13058E67-9660-434D-9A70-7BA47D101BDB}" destId="{D688DFA5-5AA3-4280-8372-92D0775D4D2C}" srcOrd="0" destOrd="0" presId="urn:microsoft.com/office/officeart/2005/8/layout/hierarchy1"/>
    <dgm:cxn modelId="{00DA5182-E06E-41CC-ABBF-CAABCB10FEDC}" srcId="{49FD7A34-6551-472D-8B66-77B7ECD0C72E}" destId="{13058E67-9660-434D-9A70-7BA47D101BDB}" srcOrd="0" destOrd="0" parTransId="{A79D6A88-6A4D-48AC-B746-D52BCF58A4D1}" sibTransId="{03EA2543-58F7-48EE-B6AB-A4F0F6D9B396}"/>
    <dgm:cxn modelId="{D9F32CAB-BDB3-4F13-B445-6715FC748CE2}" type="presOf" srcId="{2FC42D9B-7E6A-44E9-B1BA-203C4EC01BBE}" destId="{18402A12-8B0A-462E-8356-BC270FDE1C39}" srcOrd="0" destOrd="0" presId="urn:microsoft.com/office/officeart/2005/8/layout/hierarchy1"/>
    <dgm:cxn modelId="{DD8523BF-46FB-4F52-B180-A43E7D7EEE48}" type="presOf" srcId="{F868CDB3-70E0-490B-9E66-086AE9093530}" destId="{F93301B6-56B3-4D0B-98E0-5413E64794B9}" srcOrd="0" destOrd="0" presId="urn:microsoft.com/office/officeart/2005/8/layout/hierarchy1"/>
    <dgm:cxn modelId="{1C1770D2-B7CA-47E4-AC5D-49BF6DFAF48B}" type="presOf" srcId="{252383B3-3BA7-464B-B4BD-2857CAF92180}" destId="{E8919D11-21B1-4C1B-93D7-7B7F676A22C5}" srcOrd="0" destOrd="0" presId="urn:microsoft.com/office/officeart/2005/8/layout/hierarchy1"/>
    <dgm:cxn modelId="{C72FD165-72CA-4428-BDEE-0C9DA4B90692}" type="presParOf" srcId="{26C20AC9-C611-41DC-A282-A0E93F5A458F}" destId="{022AD425-5F62-469D-BCFE-8B6E53E08F48}" srcOrd="0" destOrd="0" presId="urn:microsoft.com/office/officeart/2005/8/layout/hierarchy1"/>
    <dgm:cxn modelId="{9C7C862C-012C-426F-933A-2124CC3EAA2E}" type="presParOf" srcId="{022AD425-5F62-469D-BCFE-8B6E53E08F48}" destId="{B9D057D5-1DDA-4C07-9A99-D103A67E2B4D}" srcOrd="0" destOrd="0" presId="urn:microsoft.com/office/officeart/2005/8/layout/hierarchy1"/>
    <dgm:cxn modelId="{491DEA74-D938-45BE-B70D-064701B641A6}" type="presParOf" srcId="{B9D057D5-1DDA-4C07-9A99-D103A67E2B4D}" destId="{EDDEB88F-DA77-4443-AE1A-F250762DD7A2}" srcOrd="0" destOrd="0" presId="urn:microsoft.com/office/officeart/2005/8/layout/hierarchy1"/>
    <dgm:cxn modelId="{E1E5D7B3-5185-43CC-A0D3-8DB11D53E838}" type="presParOf" srcId="{B9D057D5-1DDA-4C07-9A99-D103A67E2B4D}" destId="{D688DFA5-5AA3-4280-8372-92D0775D4D2C}" srcOrd="1" destOrd="0" presId="urn:microsoft.com/office/officeart/2005/8/layout/hierarchy1"/>
    <dgm:cxn modelId="{8A39F2EA-D9D6-4ABA-BA1A-13B0F1F06984}" type="presParOf" srcId="{022AD425-5F62-469D-BCFE-8B6E53E08F48}" destId="{58E0B149-1B74-40F4-896E-C307C8FD9B62}" srcOrd="1" destOrd="0" presId="urn:microsoft.com/office/officeart/2005/8/layout/hierarchy1"/>
    <dgm:cxn modelId="{963C4D26-D09E-4C7F-917C-6DD1F09629AF}" type="presParOf" srcId="{58E0B149-1B74-40F4-896E-C307C8FD9B62}" destId="{E8919D11-21B1-4C1B-93D7-7B7F676A22C5}" srcOrd="0" destOrd="0" presId="urn:microsoft.com/office/officeart/2005/8/layout/hierarchy1"/>
    <dgm:cxn modelId="{D0C48E6F-7D1A-4AD1-A8AC-5E2E06C20C13}" type="presParOf" srcId="{58E0B149-1B74-40F4-896E-C307C8FD9B62}" destId="{D6BE850E-456E-49C8-81B5-368B82C88C1B}" srcOrd="1" destOrd="0" presId="urn:microsoft.com/office/officeart/2005/8/layout/hierarchy1"/>
    <dgm:cxn modelId="{C19A607E-A11F-4D0D-9724-F2749459895B}" type="presParOf" srcId="{D6BE850E-456E-49C8-81B5-368B82C88C1B}" destId="{42F89F19-05D8-4A86-B8F7-0965EB695AA2}" srcOrd="0" destOrd="0" presId="urn:microsoft.com/office/officeart/2005/8/layout/hierarchy1"/>
    <dgm:cxn modelId="{05AB928A-9252-420B-833F-7D2F2E8CC0D0}" type="presParOf" srcId="{42F89F19-05D8-4A86-B8F7-0965EB695AA2}" destId="{46E73F48-D54B-49A1-91C9-7F4ABCF33992}" srcOrd="0" destOrd="0" presId="urn:microsoft.com/office/officeart/2005/8/layout/hierarchy1"/>
    <dgm:cxn modelId="{5ADE49F9-7B57-4D98-BA37-5A822FDC71B6}" type="presParOf" srcId="{42F89F19-05D8-4A86-B8F7-0965EB695AA2}" destId="{DBC27D17-8EF3-41BF-93DA-76A3DC580919}" srcOrd="1" destOrd="0" presId="urn:microsoft.com/office/officeart/2005/8/layout/hierarchy1"/>
    <dgm:cxn modelId="{97D86EBE-21C1-47B7-AC9F-6868A01A53AC}" type="presParOf" srcId="{D6BE850E-456E-49C8-81B5-368B82C88C1B}" destId="{A38B25CF-89CB-49B4-BDC7-D102E78BFE08}" srcOrd="1" destOrd="0" presId="urn:microsoft.com/office/officeart/2005/8/layout/hierarchy1"/>
    <dgm:cxn modelId="{0BBD822B-D9F8-4FA2-BB71-5EBC3CF31870}" type="presParOf" srcId="{58E0B149-1B74-40F4-896E-C307C8FD9B62}" destId="{F93301B6-56B3-4D0B-98E0-5413E64794B9}" srcOrd="2" destOrd="0" presId="urn:microsoft.com/office/officeart/2005/8/layout/hierarchy1"/>
    <dgm:cxn modelId="{9A688611-7EF2-486F-9DAB-96C8798DA004}" type="presParOf" srcId="{58E0B149-1B74-40F4-896E-C307C8FD9B62}" destId="{BD45ECDE-5BA4-44F5-9056-41CD8FCA3721}" srcOrd="3" destOrd="0" presId="urn:microsoft.com/office/officeart/2005/8/layout/hierarchy1"/>
    <dgm:cxn modelId="{14D31FEA-B60A-41B0-9A5F-ED2F148D7960}" type="presParOf" srcId="{BD45ECDE-5BA4-44F5-9056-41CD8FCA3721}" destId="{14F04E94-3E17-4087-9F20-361DBFCE33E8}" srcOrd="0" destOrd="0" presId="urn:microsoft.com/office/officeart/2005/8/layout/hierarchy1"/>
    <dgm:cxn modelId="{F40D6DE7-4FEB-4613-B607-FFE217D5DF88}" type="presParOf" srcId="{14F04E94-3E17-4087-9F20-361DBFCE33E8}" destId="{4A7AA6AE-9F3F-445C-8FEE-7764C7C715BD}" srcOrd="0" destOrd="0" presId="urn:microsoft.com/office/officeart/2005/8/layout/hierarchy1"/>
    <dgm:cxn modelId="{E3E2AA95-046B-4598-B948-E83D9DFA4C7A}" type="presParOf" srcId="{14F04E94-3E17-4087-9F20-361DBFCE33E8}" destId="{18402A12-8B0A-462E-8356-BC270FDE1C39}" srcOrd="1" destOrd="0" presId="urn:microsoft.com/office/officeart/2005/8/layout/hierarchy1"/>
    <dgm:cxn modelId="{916C2B0E-C6E5-4D46-8A6F-EC65582FE080}" type="presParOf" srcId="{BD45ECDE-5BA4-44F5-9056-41CD8FCA3721}" destId="{A351277C-BEAF-42BC-AD66-CBB2F6099C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64B2CB-5DB9-46E1-98BF-96484B90ED9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E6527C-F854-46CF-81DE-4325AD1F44E0}">
      <dgm:prSet phldrT="[Text]"/>
      <dgm:spPr/>
      <dgm:t>
        <a:bodyPr/>
        <a:lstStyle/>
        <a:p>
          <a:r>
            <a:rPr lang="en-IN" dirty="0"/>
            <a:t>Dynamic Power</a:t>
          </a:r>
          <a:endParaRPr lang="en-US" dirty="0"/>
        </a:p>
      </dgm:t>
    </dgm:pt>
    <dgm:pt modelId="{BD7CF67A-2BBA-4C60-B905-460A05BC6344}" type="parTrans" cxnId="{DA6330AB-CD97-4B18-9920-0519C543E462}">
      <dgm:prSet/>
      <dgm:spPr/>
      <dgm:t>
        <a:bodyPr/>
        <a:lstStyle/>
        <a:p>
          <a:endParaRPr lang="en-US"/>
        </a:p>
      </dgm:t>
    </dgm:pt>
    <dgm:pt modelId="{F5E69234-78AC-438D-AC31-0A0E2C6B4000}" type="sibTrans" cxnId="{DA6330AB-CD97-4B18-9920-0519C543E462}">
      <dgm:prSet/>
      <dgm:spPr/>
      <dgm:t>
        <a:bodyPr/>
        <a:lstStyle/>
        <a:p>
          <a:endParaRPr lang="en-US"/>
        </a:p>
      </dgm:t>
    </dgm:pt>
    <dgm:pt modelId="{2A48DF50-BAE0-4FC9-823D-AB00F8D69155}">
      <dgm:prSet phldrT="[Text]"/>
      <dgm:spPr/>
      <dgm:t>
        <a:bodyPr/>
        <a:lstStyle/>
        <a:p>
          <a:r>
            <a:rPr lang="en-IN" dirty="0"/>
            <a:t>Major component</a:t>
          </a:r>
          <a:endParaRPr lang="en-US" dirty="0"/>
        </a:p>
      </dgm:t>
    </dgm:pt>
    <dgm:pt modelId="{D9592E18-DFF7-4763-87CD-0A588502B5AD}" type="parTrans" cxnId="{2AA79B98-D83C-4D9A-89E9-AD6AC599CE64}">
      <dgm:prSet/>
      <dgm:spPr/>
      <dgm:t>
        <a:bodyPr/>
        <a:lstStyle/>
        <a:p>
          <a:endParaRPr lang="en-US"/>
        </a:p>
      </dgm:t>
    </dgm:pt>
    <dgm:pt modelId="{2DC3FFB1-4B8E-44A4-AFC2-1042B2954575}" type="sibTrans" cxnId="{2AA79B98-D83C-4D9A-89E9-AD6AC599CE64}">
      <dgm:prSet/>
      <dgm:spPr/>
      <dgm:t>
        <a:bodyPr/>
        <a:lstStyle/>
        <a:p>
          <a:endParaRPr lang="en-US"/>
        </a:p>
      </dgm:t>
    </dgm:pt>
    <dgm:pt modelId="{C714DEBE-29CB-4D65-B5AB-BF14F52C8FC8}">
      <dgm:prSet phldrT="[Text]"/>
      <dgm:spPr/>
      <dgm:t>
        <a:bodyPr/>
        <a:lstStyle/>
        <a:p>
          <a:r>
            <a:rPr lang="en-IN" dirty="0"/>
            <a:t>50-70%</a:t>
          </a:r>
          <a:endParaRPr lang="en-US" dirty="0"/>
        </a:p>
      </dgm:t>
    </dgm:pt>
    <dgm:pt modelId="{E96F018B-2063-42BC-976C-6B210D6C5301}" type="parTrans" cxnId="{A9612E55-68B5-4C4B-8EDC-4C9F5C3BB4C2}">
      <dgm:prSet/>
      <dgm:spPr/>
      <dgm:t>
        <a:bodyPr/>
        <a:lstStyle/>
        <a:p>
          <a:endParaRPr lang="en-US"/>
        </a:p>
      </dgm:t>
    </dgm:pt>
    <dgm:pt modelId="{3946575C-5EC9-4B2F-BBD8-F14998259262}" type="sibTrans" cxnId="{A9612E55-68B5-4C4B-8EDC-4C9F5C3BB4C2}">
      <dgm:prSet/>
      <dgm:spPr/>
      <dgm:t>
        <a:bodyPr/>
        <a:lstStyle/>
        <a:p>
          <a:endParaRPr lang="en-US"/>
        </a:p>
      </dgm:t>
    </dgm:pt>
    <dgm:pt modelId="{EBFACEB7-9C38-4635-8D10-4C1B423FA044}">
      <dgm:prSet phldrT="[Text]"/>
      <dgm:spPr/>
      <dgm:t>
        <a:bodyPr/>
        <a:lstStyle/>
        <a:p>
          <a:r>
            <a:rPr lang="en-IN" dirty="0"/>
            <a:t>Short Circuit Power</a:t>
          </a:r>
          <a:endParaRPr lang="en-US" dirty="0"/>
        </a:p>
      </dgm:t>
    </dgm:pt>
    <dgm:pt modelId="{F3A5A54C-A414-47D1-8DF9-F0F3FFC3CF83}" type="parTrans" cxnId="{5612F978-C4E9-418F-90CF-F932EB5753F6}">
      <dgm:prSet/>
      <dgm:spPr/>
      <dgm:t>
        <a:bodyPr/>
        <a:lstStyle/>
        <a:p>
          <a:endParaRPr lang="en-US"/>
        </a:p>
      </dgm:t>
    </dgm:pt>
    <dgm:pt modelId="{44A41709-E007-4788-A45A-F620C2155C7C}" type="sibTrans" cxnId="{5612F978-C4E9-418F-90CF-F932EB5753F6}">
      <dgm:prSet/>
      <dgm:spPr/>
      <dgm:t>
        <a:bodyPr/>
        <a:lstStyle/>
        <a:p>
          <a:endParaRPr lang="en-US"/>
        </a:p>
      </dgm:t>
    </dgm:pt>
    <dgm:pt modelId="{8FB61372-374B-4464-B30C-121B0696CB06}">
      <dgm:prSet phldrT="[Text]"/>
      <dgm:spPr/>
      <dgm:t>
        <a:bodyPr/>
        <a:lstStyle/>
        <a:p>
          <a:r>
            <a:rPr lang="en-IN" dirty="0"/>
            <a:t>Small (insignificant)</a:t>
          </a:r>
          <a:endParaRPr lang="en-US" dirty="0"/>
        </a:p>
      </dgm:t>
    </dgm:pt>
    <dgm:pt modelId="{2B47B53C-F8AA-4051-897E-37C718A418B5}" type="parTrans" cxnId="{EE9EC0FF-ECF7-4791-AFAC-ABCDDB9A931E}">
      <dgm:prSet/>
      <dgm:spPr/>
      <dgm:t>
        <a:bodyPr/>
        <a:lstStyle/>
        <a:p>
          <a:endParaRPr lang="en-US"/>
        </a:p>
      </dgm:t>
    </dgm:pt>
    <dgm:pt modelId="{A70C2025-BB34-454C-8448-194EA7FA97DD}" type="sibTrans" cxnId="{EE9EC0FF-ECF7-4791-AFAC-ABCDDB9A931E}">
      <dgm:prSet/>
      <dgm:spPr/>
      <dgm:t>
        <a:bodyPr/>
        <a:lstStyle/>
        <a:p>
          <a:endParaRPr lang="en-US"/>
        </a:p>
      </dgm:t>
    </dgm:pt>
    <dgm:pt modelId="{7025E7C3-DD0B-474A-8D0B-954BE38D08AA}">
      <dgm:prSet phldrT="[Text]"/>
      <dgm:spPr/>
      <dgm:t>
        <a:bodyPr/>
        <a:lstStyle/>
        <a:p>
          <a:r>
            <a:rPr lang="en-IN" dirty="0"/>
            <a:t>5-10%</a:t>
          </a:r>
          <a:endParaRPr lang="en-US" dirty="0"/>
        </a:p>
      </dgm:t>
    </dgm:pt>
    <dgm:pt modelId="{34CA7794-0CAC-4F74-85B9-9CD3BBC3829F}" type="parTrans" cxnId="{8429062F-A864-4ECE-89D1-E31D43D54FEC}">
      <dgm:prSet/>
      <dgm:spPr/>
      <dgm:t>
        <a:bodyPr/>
        <a:lstStyle/>
        <a:p>
          <a:endParaRPr lang="en-US"/>
        </a:p>
      </dgm:t>
    </dgm:pt>
    <dgm:pt modelId="{7F06C50C-0E40-4AE8-AC49-7072DA232700}" type="sibTrans" cxnId="{8429062F-A864-4ECE-89D1-E31D43D54FEC}">
      <dgm:prSet/>
      <dgm:spPr/>
      <dgm:t>
        <a:bodyPr/>
        <a:lstStyle/>
        <a:p>
          <a:endParaRPr lang="en-US"/>
        </a:p>
      </dgm:t>
    </dgm:pt>
    <dgm:pt modelId="{F3033F6D-610F-4A6E-8A92-312354C3074C}">
      <dgm:prSet phldrT="[Text]"/>
      <dgm:spPr/>
      <dgm:t>
        <a:bodyPr/>
        <a:lstStyle/>
        <a:p>
          <a:r>
            <a:rPr lang="en-IN" dirty="0"/>
            <a:t>Leakage Power</a:t>
          </a:r>
          <a:endParaRPr lang="en-US" dirty="0"/>
        </a:p>
      </dgm:t>
    </dgm:pt>
    <dgm:pt modelId="{9EF8A0C3-4518-4735-86A5-887B3A5158FF}" type="parTrans" cxnId="{1D037A91-907F-40D9-910A-20D3B51F7C2C}">
      <dgm:prSet/>
      <dgm:spPr/>
      <dgm:t>
        <a:bodyPr/>
        <a:lstStyle/>
        <a:p>
          <a:endParaRPr lang="en-US"/>
        </a:p>
      </dgm:t>
    </dgm:pt>
    <dgm:pt modelId="{3A472934-7C31-4495-B3D1-16175E3B1B94}" type="sibTrans" cxnId="{1D037A91-907F-40D9-910A-20D3B51F7C2C}">
      <dgm:prSet/>
      <dgm:spPr/>
      <dgm:t>
        <a:bodyPr/>
        <a:lstStyle/>
        <a:p>
          <a:endParaRPr lang="en-US"/>
        </a:p>
      </dgm:t>
    </dgm:pt>
    <dgm:pt modelId="{48C187FC-43DF-4ADE-818A-476C3FC5D086}">
      <dgm:prSet phldrT="[Text]"/>
      <dgm:spPr/>
      <dgm:t>
        <a:bodyPr/>
        <a:lstStyle/>
        <a:p>
          <a:r>
            <a:rPr lang="en-IN" dirty="0"/>
            <a:t>Managed at operating temperatures</a:t>
          </a:r>
          <a:endParaRPr lang="en-US" dirty="0"/>
        </a:p>
      </dgm:t>
    </dgm:pt>
    <dgm:pt modelId="{81E08E24-7CE7-4E71-98E5-F2F597B70AEC}" type="parTrans" cxnId="{621B7A7D-D9A9-4445-881D-939DB7BBADE8}">
      <dgm:prSet/>
      <dgm:spPr/>
      <dgm:t>
        <a:bodyPr/>
        <a:lstStyle/>
        <a:p>
          <a:endParaRPr lang="en-US"/>
        </a:p>
      </dgm:t>
    </dgm:pt>
    <dgm:pt modelId="{1D489DB7-8979-471F-B38F-14569C16C023}" type="sibTrans" cxnId="{621B7A7D-D9A9-4445-881D-939DB7BBADE8}">
      <dgm:prSet/>
      <dgm:spPr/>
      <dgm:t>
        <a:bodyPr/>
        <a:lstStyle/>
        <a:p>
          <a:endParaRPr lang="en-US"/>
        </a:p>
      </dgm:t>
    </dgm:pt>
    <dgm:pt modelId="{67472A99-7966-41C5-83F3-F9C280EE258D}">
      <dgm:prSet phldrT="[Text]"/>
      <dgm:spPr/>
      <dgm:t>
        <a:bodyPr/>
        <a:lstStyle/>
        <a:p>
          <a:r>
            <a:rPr lang="en-IN" dirty="0"/>
            <a:t>20-30%</a:t>
          </a:r>
          <a:endParaRPr lang="en-US" dirty="0"/>
        </a:p>
      </dgm:t>
    </dgm:pt>
    <dgm:pt modelId="{4D177B47-DA2C-45F6-9DBB-71A1571C014A}" type="parTrans" cxnId="{5F3A885E-027F-4C32-BAE0-3DC65399B254}">
      <dgm:prSet/>
      <dgm:spPr/>
      <dgm:t>
        <a:bodyPr/>
        <a:lstStyle/>
        <a:p>
          <a:endParaRPr lang="en-US"/>
        </a:p>
      </dgm:t>
    </dgm:pt>
    <dgm:pt modelId="{763BF48E-3482-48A2-BFF7-AC2659A73367}" type="sibTrans" cxnId="{5F3A885E-027F-4C32-BAE0-3DC65399B254}">
      <dgm:prSet/>
      <dgm:spPr/>
      <dgm:t>
        <a:bodyPr/>
        <a:lstStyle/>
        <a:p>
          <a:endParaRPr lang="en-US"/>
        </a:p>
      </dgm:t>
    </dgm:pt>
    <dgm:pt modelId="{C13FC46D-13AC-4AC6-88EC-23DC528C79EC}" type="pres">
      <dgm:prSet presAssocID="{CF64B2CB-5DB9-46E1-98BF-96484B90ED9B}" presName="Name0" presStyleCnt="0">
        <dgm:presLayoutVars>
          <dgm:dir/>
          <dgm:animLvl val="lvl"/>
          <dgm:resizeHandles val="exact"/>
        </dgm:presLayoutVars>
      </dgm:prSet>
      <dgm:spPr/>
    </dgm:pt>
    <dgm:pt modelId="{04EA5EDD-2FF3-44C6-9D55-E7198ACB27DB}" type="pres">
      <dgm:prSet presAssocID="{E7E6527C-F854-46CF-81DE-4325AD1F44E0}" presName="linNode" presStyleCnt="0"/>
      <dgm:spPr/>
    </dgm:pt>
    <dgm:pt modelId="{E8A93FE9-C823-400F-B996-18CC079DB4F4}" type="pres">
      <dgm:prSet presAssocID="{E7E6527C-F854-46CF-81DE-4325AD1F44E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0E83A60-756B-429D-B355-B9458F2CE2FC}" type="pres">
      <dgm:prSet presAssocID="{E7E6527C-F854-46CF-81DE-4325AD1F44E0}" presName="descendantText" presStyleLbl="alignAccFollowNode1" presStyleIdx="0" presStyleCnt="3">
        <dgm:presLayoutVars>
          <dgm:bulletEnabled val="1"/>
        </dgm:presLayoutVars>
      </dgm:prSet>
      <dgm:spPr/>
    </dgm:pt>
    <dgm:pt modelId="{816B702B-F2D2-470D-B2F8-DC4FA2042DEB}" type="pres">
      <dgm:prSet presAssocID="{F5E69234-78AC-438D-AC31-0A0E2C6B4000}" presName="sp" presStyleCnt="0"/>
      <dgm:spPr/>
    </dgm:pt>
    <dgm:pt modelId="{4ADF9279-6087-4DD6-A512-F9447B72C207}" type="pres">
      <dgm:prSet presAssocID="{EBFACEB7-9C38-4635-8D10-4C1B423FA044}" presName="linNode" presStyleCnt="0"/>
      <dgm:spPr/>
    </dgm:pt>
    <dgm:pt modelId="{6A4EF366-FF0D-4D16-9809-9C0009077364}" type="pres">
      <dgm:prSet presAssocID="{EBFACEB7-9C38-4635-8D10-4C1B423FA04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ED485EA-B123-43C4-B27E-34E403F70BBD}" type="pres">
      <dgm:prSet presAssocID="{EBFACEB7-9C38-4635-8D10-4C1B423FA044}" presName="descendantText" presStyleLbl="alignAccFollowNode1" presStyleIdx="1" presStyleCnt="3">
        <dgm:presLayoutVars>
          <dgm:bulletEnabled val="1"/>
        </dgm:presLayoutVars>
      </dgm:prSet>
      <dgm:spPr/>
    </dgm:pt>
    <dgm:pt modelId="{712E5A4E-26FF-4B71-A07A-84B56729E15F}" type="pres">
      <dgm:prSet presAssocID="{44A41709-E007-4788-A45A-F620C2155C7C}" presName="sp" presStyleCnt="0"/>
      <dgm:spPr/>
    </dgm:pt>
    <dgm:pt modelId="{20CCE35D-C9DC-48BA-A88D-09F865A62EBD}" type="pres">
      <dgm:prSet presAssocID="{F3033F6D-610F-4A6E-8A92-312354C3074C}" presName="linNode" presStyleCnt="0"/>
      <dgm:spPr/>
    </dgm:pt>
    <dgm:pt modelId="{0F85F8AF-6033-4FD6-8AF0-5F1B46F72AF6}" type="pres">
      <dgm:prSet presAssocID="{F3033F6D-610F-4A6E-8A92-312354C3074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44BE45F-76B3-490C-B523-8250F24A82AD}" type="pres">
      <dgm:prSet presAssocID="{F3033F6D-610F-4A6E-8A92-312354C3074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6D7A00E-1823-4029-985C-A648D1983067}" type="presOf" srcId="{F3033F6D-610F-4A6E-8A92-312354C3074C}" destId="{0F85F8AF-6033-4FD6-8AF0-5F1B46F72AF6}" srcOrd="0" destOrd="0" presId="urn:microsoft.com/office/officeart/2005/8/layout/vList5"/>
    <dgm:cxn modelId="{EDD3EB0E-6B38-42E4-8D38-FA3A639BE3EB}" type="presOf" srcId="{E7E6527C-F854-46CF-81DE-4325AD1F44E0}" destId="{E8A93FE9-C823-400F-B996-18CC079DB4F4}" srcOrd="0" destOrd="0" presId="urn:microsoft.com/office/officeart/2005/8/layout/vList5"/>
    <dgm:cxn modelId="{B472E917-1313-47A8-AB59-6CE745165BE6}" type="presOf" srcId="{CF64B2CB-5DB9-46E1-98BF-96484B90ED9B}" destId="{C13FC46D-13AC-4AC6-88EC-23DC528C79EC}" srcOrd="0" destOrd="0" presId="urn:microsoft.com/office/officeart/2005/8/layout/vList5"/>
    <dgm:cxn modelId="{8429062F-A864-4ECE-89D1-E31D43D54FEC}" srcId="{EBFACEB7-9C38-4635-8D10-4C1B423FA044}" destId="{7025E7C3-DD0B-474A-8D0B-954BE38D08AA}" srcOrd="1" destOrd="0" parTransId="{34CA7794-0CAC-4F74-85B9-9CD3BBC3829F}" sibTransId="{7F06C50C-0E40-4AE8-AC49-7072DA232700}"/>
    <dgm:cxn modelId="{A753FF33-F356-4D6D-9D1F-FC5C385CD271}" type="presOf" srcId="{7025E7C3-DD0B-474A-8D0B-954BE38D08AA}" destId="{BED485EA-B123-43C4-B27E-34E403F70BBD}" srcOrd="0" destOrd="1" presId="urn:microsoft.com/office/officeart/2005/8/layout/vList5"/>
    <dgm:cxn modelId="{0BD53B3C-B4AB-4FF6-92B0-136A8B5FF60D}" type="presOf" srcId="{8FB61372-374B-4464-B30C-121B0696CB06}" destId="{BED485EA-B123-43C4-B27E-34E403F70BBD}" srcOrd="0" destOrd="0" presId="urn:microsoft.com/office/officeart/2005/8/layout/vList5"/>
    <dgm:cxn modelId="{5F3A885E-027F-4C32-BAE0-3DC65399B254}" srcId="{F3033F6D-610F-4A6E-8A92-312354C3074C}" destId="{67472A99-7966-41C5-83F3-F9C280EE258D}" srcOrd="1" destOrd="0" parTransId="{4D177B47-DA2C-45F6-9DBB-71A1571C014A}" sibTransId="{763BF48E-3482-48A2-BFF7-AC2659A73367}"/>
    <dgm:cxn modelId="{09A8506C-50A8-4B0F-B713-94122030ED4A}" type="presOf" srcId="{67472A99-7966-41C5-83F3-F9C280EE258D}" destId="{944BE45F-76B3-490C-B523-8250F24A82AD}" srcOrd="0" destOrd="1" presId="urn:microsoft.com/office/officeart/2005/8/layout/vList5"/>
    <dgm:cxn modelId="{13ED524E-5D44-4458-A077-FD9549CDE1D6}" type="presOf" srcId="{48C187FC-43DF-4ADE-818A-476C3FC5D086}" destId="{944BE45F-76B3-490C-B523-8250F24A82AD}" srcOrd="0" destOrd="0" presId="urn:microsoft.com/office/officeart/2005/8/layout/vList5"/>
    <dgm:cxn modelId="{A9612E55-68B5-4C4B-8EDC-4C9F5C3BB4C2}" srcId="{E7E6527C-F854-46CF-81DE-4325AD1F44E0}" destId="{C714DEBE-29CB-4D65-B5AB-BF14F52C8FC8}" srcOrd="1" destOrd="0" parTransId="{E96F018B-2063-42BC-976C-6B210D6C5301}" sibTransId="{3946575C-5EC9-4B2F-BBD8-F14998259262}"/>
    <dgm:cxn modelId="{5612F978-C4E9-418F-90CF-F932EB5753F6}" srcId="{CF64B2CB-5DB9-46E1-98BF-96484B90ED9B}" destId="{EBFACEB7-9C38-4635-8D10-4C1B423FA044}" srcOrd="1" destOrd="0" parTransId="{F3A5A54C-A414-47D1-8DF9-F0F3FFC3CF83}" sibTransId="{44A41709-E007-4788-A45A-F620C2155C7C}"/>
    <dgm:cxn modelId="{621B7A7D-D9A9-4445-881D-939DB7BBADE8}" srcId="{F3033F6D-610F-4A6E-8A92-312354C3074C}" destId="{48C187FC-43DF-4ADE-818A-476C3FC5D086}" srcOrd="0" destOrd="0" parTransId="{81E08E24-7CE7-4E71-98E5-F2F597B70AEC}" sibTransId="{1D489DB7-8979-471F-B38F-14569C16C023}"/>
    <dgm:cxn modelId="{1D037A91-907F-40D9-910A-20D3B51F7C2C}" srcId="{CF64B2CB-5DB9-46E1-98BF-96484B90ED9B}" destId="{F3033F6D-610F-4A6E-8A92-312354C3074C}" srcOrd="2" destOrd="0" parTransId="{9EF8A0C3-4518-4735-86A5-887B3A5158FF}" sibTransId="{3A472934-7C31-4495-B3D1-16175E3B1B94}"/>
    <dgm:cxn modelId="{2AA79B98-D83C-4D9A-89E9-AD6AC599CE64}" srcId="{E7E6527C-F854-46CF-81DE-4325AD1F44E0}" destId="{2A48DF50-BAE0-4FC9-823D-AB00F8D69155}" srcOrd="0" destOrd="0" parTransId="{D9592E18-DFF7-4763-87CD-0A588502B5AD}" sibTransId="{2DC3FFB1-4B8E-44A4-AFC2-1042B2954575}"/>
    <dgm:cxn modelId="{2FB0769C-4D98-440C-B735-4AA3D20A916A}" type="presOf" srcId="{C714DEBE-29CB-4D65-B5AB-BF14F52C8FC8}" destId="{C0E83A60-756B-429D-B355-B9458F2CE2FC}" srcOrd="0" destOrd="1" presId="urn:microsoft.com/office/officeart/2005/8/layout/vList5"/>
    <dgm:cxn modelId="{DA6330AB-CD97-4B18-9920-0519C543E462}" srcId="{CF64B2CB-5DB9-46E1-98BF-96484B90ED9B}" destId="{E7E6527C-F854-46CF-81DE-4325AD1F44E0}" srcOrd="0" destOrd="0" parTransId="{BD7CF67A-2BBA-4C60-B905-460A05BC6344}" sibTransId="{F5E69234-78AC-438D-AC31-0A0E2C6B4000}"/>
    <dgm:cxn modelId="{5132EFD1-9850-41DF-AA5F-0ACFAE0B5CE8}" type="presOf" srcId="{EBFACEB7-9C38-4635-8D10-4C1B423FA044}" destId="{6A4EF366-FF0D-4D16-9809-9C0009077364}" srcOrd="0" destOrd="0" presId="urn:microsoft.com/office/officeart/2005/8/layout/vList5"/>
    <dgm:cxn modelId="{8F4032D7-0CF1-4C85-B61B-083CA746E18A}" type="presOf" srcId="{2A48DF50-BAE0-4FC9-823D-AB00F8D69155}" destId="{C0E83A60-756B-429D-B355-B9458F2CE2FC}" srcOrd="0" destOrd="0" presId="urn:microsoft.com/office/officeart/2005/8/layout/vList5"/>
    <dgm:cxn modelId="{EE9EC0FF-ECF7-4791-AFAC-ABCDDB9A931E}" srcId="{EBFACEB7-9C38-4635-8D10-4C1B423FA044}" destId="{8FB61372-374B-4464-B30C-121B0696CB06}" srcOrd="0" destOrd="0" parTransId="{2B47B53C-F8AA-4051-897E-37C718A418B5}" sibTransId="{A70C2025-BB34-454C-8448-194EA7FA97DD}"/>
    <dgm:cxn modelId="{576E07FA-4DE1-4652-B1E8-20B39AFDDD0D}" type="presParOf" srcId="{C13FC46D-13AC-4AC6-88EC-23DC528C79EC}" destId="{04EA5EDD-2FF3-44C6-9D55-E7198ACB27DB}" srcOrd="0" destOrd="0" presId="urn:microsoft.com/office/officeart/2005/8/layout/vList5"/>
    <dgm:cxn modelId="{B5BDDDC9-8429-4089-A282-062294062C48}" type="presParOf" srcId="{04EA5EDD-2FF3-44C6-9D55-E7198ACB27DB}" destId="{E8A93FE9-C823-400F-B996-18CC079DB4F4}" srcOrd="0" destOrd="0" presId="urn:microsoft.com/office/officeart/2005/8/layout/vList5"/>
    <dgm:cxn modelId="{A469AF2F-6B6A-46E1-BA0B-E875E19411DB}" type="presParOf" srcId="{04EA5EDD-2FF3-44C6-9D55-E7198ACB27DB}" destId="{C0E83A60-756B-429D-B355-B9458F2CE2FC}" srcOrd="1" destOrd="0" presId="urn:microsoft.com/office/officeart/2005/8/layout/vList5"/>
    <dgm:cxn modelId="{2CFB7103-1D93-4DBB-A112-78AA1D7DC720}" type="presParOf" srcId="{C13FC46D-13AC-4AC6-88EC-23DC528C79EC}" destId="{816B702B-F2D2-470D-B2F8-DC4FA2042DEB}" srcOrd="1" destOrd="0" presId="urn:microsoft.com/office/officeart/2005/8/layout/vList5"/>
    <dgm:cxn modelId="{E253A1FD-DEB5-4CE9-A996-DD982D2F905F}" type="presParOf" srcId="{C13FC46D-13AC-4AC6-88EC-23DC528C79EC}" destId="{4ADF9279-6087-4DD6-A512-F9447B72C207}" srcOrd="2" destOrd="0" presId="urn:microsoft.com/office/officeart/2005/8/layout/vList5"/>
    <dgm:cxn modelId="{53D29845-6EE8-4339-B60F-C71A875CCB30}" type="presParOf" srcId="{4ADF9279-6087-4DD6-A512-F9447B72C207}" destId="{6A4EF366-FF0D-4D16-9809-9C0009077364}" srcOrd="0" destOrd="0" presId="urn:microsoft.com/office/officeart/2005/8/layout/vList5"/>
    <dgm:cxn modelId="{1151FCAC-FDA2-408E-8F2C-D6D7189CDD3D}" type="presParOf" srcId="{4ADF9279-6087-4DD6-A512-F9447B72C207}" destId="{BED485EA-B123-43C4-B27E-34E403F70BBD}" srcOrd="1" destOrd="0" presId="urn:microsoft.com/office/officeart/2005/8/layout/vList5"/>
    <dgm:cxn modelId="{3DC1A939-ABC6-4D4B-B07D-C4552F21D7D4}" type="presParOf" srcId="{C13FC46D-13AC-4AC6-88EC-23DC528C79EC}" destId="{712E5A4E-26FF-4B71-A07A-84B56729E15F}" srcOrd="3" destOrd="0" presId="urn:microsoft.com/office/officeart/2005/8/layout/vList5"/>
    <dgm:cxn modelId="{96AD8F54-F893-411E-B604-A5C5F8866F7C}" type="presParOf" srcId="{C13FC46D-13AC-4AC6-88EC-23DC528C79EC}" destId="{20CCE35D-C9DC-48BA-A88D-09F865A62EBD}" srcOrd="4" destOrd="0" presId="urn:microsoft.com/office/officeart/2005/8/layout/vList5"/>
    <dgm:cxn modelId="{6F0DF0A4-08A3-44A8-BA2A-48D42CC5332A}" type="presParOf" srcId="{20CCE35D-C9DC-48BA-A88D-09F865A62EBD}" destId="{0F85F8AF-6033-4FD6-8AF0-5F1B46F72AF6}" srcOrd="0" destOrd="0" presId="urn:microsoft.com/office/officeart/2005/8/layout/vList5"/>
    <dgm:cxn modelId="{AA0AAC80-6BCF-43CF-B999-1882952788DD}" type="presParOf" srcId="{20CCE35D-C9DC-48BA-A88D-09F865A62EBD}" destId="{944BE45F-76B3-490C-B523-8250F24A82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A5177-11C9-4365-BDDC-06B8FF7CACE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4C553-BB8D-4B77-AB98-0775D7A43CCD}">
      <dgm:prSet phldrT="[Text]"/>
      <dgm:spPr/>
      <dgm:t>
        <a:bodyPr/>
        <a:lstStyle/>
        <a:p>
          <a:r>
            <a:rPr lang="en-IN" dirty="0"/>
            <a:t>Conduction</a:t>
          </a:r>
          <a:endParaRPr lang="en-US" dirty="0"/>
        </a:p>
      </dgm:t>
    </dgm:pt>
    <dgm:pt modelId="{B3040FE0-7750-473E-9331-BD4FD935137C}" type="parTrans" cxnId="{BA61D496-8B7A-499E-83CE-2D7008FA0E63}">
      <dgm:prSet/>
      <dgm:spPr/>
      <dgm:t>
        <a:bodyPr/>
        <a:lstStyle/>
        <a:p>
          <a:endParaRPr lang="en-US"/>
        </a:p>
      </dgm:t>
    </dgm:pt>
    <dgm:pt modelId="{6D39BD30-3E5D-48D7-BD2C-C43539E43C12}" type="sibTrans" cxnId="{BA61D496-8B7A-499E-83CE-2D7008FA0E63}">
      <dgm:prSet/>
      <dgm:spPr/>
      <dgm:t>
        <a:bodyPr/>
        <a:lstStyle/>
        <a:p>
          <a:endParaRPr lang="en-US"/>
        </a:p>
      </dgm:t>
    </dgm:pt>
    <dgm:pt modelId="{50681C93-20AC-4BC8-B953-05BBEFD17C64}">
      <dgm:prSet phldrT="[Text]"/>
      <dgm:spPr/>
      <dgm:t>
        <a:bodyPr/>
        <a:lstStyle/>
        <a:p>
          <a:r>
            <a:rPr lang="en-IN" dirty="0"/>
            <a:t>Convection</a:t>
          </a:r>
          <a:endParaRPr lang="en-US" dirty="0"/>
        </a:p>
      </dgm:t>
    </dgm:pt>
    <dgm:pt modelId="{5FF53AF1-7435-41D3-B79E-10F42F4DF984}" type="parTrans" cxnId="{0C834409-22E7-4745-839C-70D5A20F5B09}">
      <dgm:prSet/>
      <dgm:spPr/>
      <dgm:t>
        <a:bodyPr/>
        <a:lstStyle/>
        <a:p>
          <a:endParaRPr lang="en-US"/>
        </a:p>
      </dgm:t>
    </dgm:pt>
    <dgm:pt modelId="{28A98592-8093-4CD9-871A-3C57C8308B0E}" type="sibTrans" cxnId="{0C834409-22E7-4745-839C-70D5A20F5B09}">
      <dgm:prSet/>
      <dgm:spPr/>
      <dgm:t>
        <a:bodyPr/>
        <a:lstStyle/>
        <a:p>
          <a:endParaRPr lang="en-US"/>
        </a:p>
      </dgm:t>
    </dgm:pt>
    <dgm:pt modelId="{054563BE-7EC0-4B83-B376-60595F3AEDDF}">
      <dgm:prSet phldrT="[Text]"/>
      <dgm:spPr/>
      <dgm:t>
        <a:bodyPr/>
        <a:lstStyle/>
        <a:p>
          <a:r>
            <a:rPr lang="en-IN" dirty="0"/>
            <a:t>Radiation</a:t>
          </a:r>
          <a:endParaRPr lang="en-US" dirty="0"/>
        </a:p>
      </dgm:t>
    </dgm:pt>
    <dgm:pt modelId="{E7529B22-DF78-4F5A-A63B-3528E7577655}" type="parTrans" cxnId="{4471A77B-4852-440D-B537-2D59E75DE955}">
      <dgm:prSet/>
      <dgm:spPr/>
      <dgm:t>
        <a:bodyPr/>
        <a:lstStyle/>
        <a:p>
          <a:endParaRPr lang="en-US"/>
        </a:p>
      </dgm:t>
    </dgm:pt>
    <dgm:pt modelId="{2ABBFA3C-EDF6-45FF-AF28-F28614B6C94F}" type="sibTrans" cxnId="{4471A77B-4852-440D-B537-2D59E75DE955}">
      <dgm:prSet/>
      <dgm:spPr/>
      <dgm:t>
        <a:bodyPr/>
        <a:lstStyle/>
        <a:p>
          <a:endParaRPr lang="en-US"/>
        </a:p>
      </dgm:t>
    </dgm:pt>
    <dgm:pt modelId="{888C7A94-01D2-4DC5-8C41-6F6A9DEBD26A}" type="pres">
      <dgm:prSet presAssocID="{49BA5177-11C9-4365-BDDC-06B8FF7CACE3}" presName="linear" presStyleCnt="0">
        <dgm:presLayoutVars>
          <dgm:dir/>
          <dgm:animLvl val="lvl"/>
          <dgm:resizeHandles val="exact"/>
        </dgm:presLayoutVars>
      </dgm:prSet>
      <dgm:spPr/>
    </dgm:pt>
    <dgm:pt modelId="{5A8476FF-6E65-4D73-BE7D-EBB2E01A9F53}" type="pres">
      <dgm:prSet presAssocID="{A4C4C553-BB8D-4B77-AB98-0775D7A43CCD}" presName="parentLin" presStyleCnt="0"/>
      <dgm:spPr/>
    </dgm:pt>
    <dgm:pt modelId="{3E57833E-D9D9-4C97-AD41-471CC456C569}" type="pres">
      <dgm:prSet presAssocID="{A4C4C553-BB8D-4B77-AB98-0775D7A43CCD}" presName="parentLeftMargin" presStyleLbl="node1" presStyleIdx="0" presStyleCnt="3"/>
      <dgm:spPr/>
    </dgm:pt>
    <dgm:pt modelId="{C69EE16F-B916-43E8-9714-791823AFDD00}" type="pres">
      <dgm:prSet presAssocID="{A4C4C553-BB8D-4B77-AB98-0775D7A43C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B77F8B-4ACC-4A91-8CA4-79A6C48E5A2F}" type="pres">
      <dgm:prSet presAssocID="{A4C4C553-BB8D-4B77-AB98-0775D7A43CCD}" presName="negativeSpace" presStyleCnt="0"/>
      <dgm:spPr/>
    </dgm:pt>
    <dgm:pt modelId="{87AFA17F-3127-4A27-9F18-D72A76E59A8D}" type="pres">
      <dgm:prSet presAssocID="{A4C4C553-BB8D-4B77-AB98-0775D7A43CCD}" presName="childText" presStyleLbl="conFgAcc1" presStyleIdx="0" presStyleCnt="3">
        <dgm:presLayoutVars>
          <dgm:bulletEnabled val="1"/>
        </dgm:presLayoutVars>
      </dgm:prSet>
      <dgm:spPr/>
    </dgm:pt>
    <dgm:pt modelId="{A1D78FEA-E17B-478F-9932-C680E1886F44}" type="pres">
      <dgm:prSet presAssocID="{6D39BD30-3E5D-48D7-BD2C-C43539E43C12}" presName="spaceBetweenRectangles" presStyleCnt="0"/>
      <dgm:spPr/>
    </dgm:pt>
    <dgm:pt modelId="{21107D15-C4D4-4456-A405-E162D583FFCC}" type="pres">
      <dgm:prSet presAssocID="{50681C93-20AC-4BC8-B953-05BBEFD17C64}" presName="parentLin" presStyleCnt="0"/>
      <dgm:spPr/>
    </dgm:pt>
    <dgm:pt modelId="{D342A91A-6D17-4CDB-962B-0C0B637DB97D}" type="pres">
      <dgm:prSet presAssocID="{50681C93-20AC-4BC8-B953-05BBEFD17C64}" presName="parentLeftMargin" presStyleLbl="node1" presStyleIdx="0" presStyleCnt="3"/>
      <dgm:spPr/>
    </dgm:pt>
    <dgm:pt modelId="{AE52962D-3555-42D1-BB74-E77687B42549}" type="pres">
      <dgm:prSet presAssocID="{50681C93-20AC-4BC8-B953-05BBEFD17C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EA1684-EB3B-40BE-885B-7602EFC1EBFD}" type="pres">
      <dgm:prSet presAssocID="{50681C93-20AC-4BC8-B953-05BBEFD17C64}" presName="negativeSpace" presStyleCnt="0"/>
      <dgm:spPr/>
    </dgm:pt>
    <dgm:pt modelId="{AC146CD4-5C57-41E0-B9EC-8F8A94426197}" type="pres">
      <dgm:prSet presAssocID="{50681C93-20AC-4BC8-B953-05BBEFD17C64}" presName="childText" presStyleLbl="conFgAcc1" presStyleIdx="1" presStyleCnt="3">
        <dgm:presLayoutVars>
          <dgm:bulletEnabled val="1"/>
        </dgm:presLayoutVars>
      </dgm:prSet>
      <dgm:spPr/>
    </dgm:pt>
    <dgm:pt modelId="{0CC3A694-EA64-4EF0-928B-583B189335EC}" type="pres">
      <dgm:prSet presAssocID="{28A98592-8093-4CD9-871A-3C57C8308B0E}" presName="spaceBetweenRectangles" presStyleCnt="0"/>
      <dgm:spPr/>
    </dgm:pt>
    <dgm:pt modelId="{FF55FC62-4533-4178-9C69-247C175F2950}" type="pres">
      <dgm:prSet presAssocID="{054563BE-7EC0-4B83-B376-60595F3AEDDF}" presName="parentLin" presStyleCnt="0"/>
      <dgm:spPr/>
    </dgm:pt>
    <dgm:pt modelId="{8FE72105-778E-4D8B-A007-B04089A88F66}" type="pres">
      <dgm:prSet presAssocID="{054563BE-7EC0-4B83-B376-60595F3AEDDF}" presName="parentLeftMargin" presStyleLbl="node1" presStyleIdx="1" presStyleCnt="3"/>
      <dgm:spPr/>
    </dgm:pt>
    <dgm:pt modelId="{E3473E5F-6D51-446E-A7E4-EDBA6739FC05}" type="pres">
      <dgm:prSet presAssocID="{054563BE-7EC0-4B83-B376-60595F3AED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C892BA7-5098-46BD-8372-EDB0AD727824}" type="pres">
      <dgm:prSet presAssocID="{054563BE-7EC0-4B83-B376-60595F3AEDDF}" presName="negativeSpace" presStyleCnt="0"/>
      <dgm:spPr/>
    </dgm:pt>
    <dgm:pt modelId="{3C74EF0C-CF23-45F0-8A9C-88E5001DA86B}" type="pres">
      <dgm:prSet presAssocID="{054563BE-7EC0-4B83-B376-60595F3AED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834409-22E7-4745-839C-70D5A20F5B09}" srcId="{49BA5177-11C9-4365-BDDC-06B8FF7CACE3}" destId="{50681C93-20AC-4BC8-B953-05BBEFD17C64}" srcOrd="1" destOrd="0" parTransId="{5FF53AF1-7435-41D3-B79E-10F42F4DF984}" sibTransId="{28A98592-8093-4CD9-871A-3C57C8308B0E}"/>
    <dgm:cxn modelId="{C814841B-1F9E-4392-ADCD-F52DD7600F92}" type="presOf" srcId="{054563BE-7EC0-4B83-B376-60595F3AEDDF}" destId="{8FE72105-778E-4D8B-A007-B04089A88F66}" srcOrd="0" destOrd="0" presId="urn:microsoft.com/office/officeart/2005/8/layout/list1"/>
    <dgm:cxn modelId="{AAB03F20-5757-4B24-A4DB-F60C21814783}" type="presOf" srcId="{A4C4C553-BB8D-4B77-AB98-0775D7A43CCD}" destId="{C69EE16F-B916-43E8-9714-791823AFDD00}" srcOrd="1" destOrd="0" presId="urn:microsoft.com/office/officeart/2005/8/layout/list1"/>
    <dgm:cxn modelId="{A9226B55-DA7A-40A4-A255-A68AE6929780}" type="presOf" srcId="{49BA5177-11C9-4365-BDDC-06B8FF7CACE3}" destId="{888C7A94-01D2-4DC5-8C41-6F6A9DEBD26A}" srcOrd="0" destOrd="0" presId="urn:microsoft.com/office/officeart/2005/8/layout/list1"/>
    <dgm:cxn modelId="{4471A77B-4852-440D-B537-2D59E75DE955}" srcId="{49BA5177-11C9-4365-BDDC-06B8FF7CACE3}" destId="{054563BE-7EC0-4B83-B376-60595F3AEDDF}" srcOrd="2" destOrd="0" parTransId="{E7529B22-DF78-4F5A-A63B-3528E7577655}" sibTransId="{2ABBFA3C-EDF6-45FF-AF28-F28614B6C94F}"/>
    <dgm:cxn modelId="{BA61D496-8B7A-499E-83CE-2D7008FA0E63}" srcId="{49BA5177-11C9-4365-BDDC-06B8FF7CACE3}" destId="{A4C4C553-BB8D-4B77-AB98-0775D7A43CCD}" srcOrd="0" destOrd="0" parTransId="{B3040FE0-7750-473E-9331-BD4FD935137C}" sibTransId="{6D39BD30-3E5D-48D7-BD2C-C43539E43C12}"/>
    <dgm:cxn modelId="{500900A5-CDAF-4E35-9521-646EB058A137}" type="presOf" srcId="{054563BE-7EC0-4B83-B376-60595F3AEDDF}" destId="{E3473E5F-6D51-446E-A7E4-EDBA6739FC05}" srcOrd="1" destOrd="0" presId="urn:microsoft.com/office/officeart/2005/8/layout/list1"/>
    <dgm:cxn modelId="{08B3FAD2-EB7F-41E9-9CD2-26DB4920C890}" type="presOf" srcId="{A4C4C553-BB8D-4B77-AB98-0775D7A43CCD}" destId="{3E57833E-D9D9-4C97-AD41-471CC456C569}" srcOrd="0" destOrd="0" presId="urn:microsoft.com/office/officeart/2005/8/layout/list1"/>
    <dgm:cxn modelId="{E5BDDBE2-A213-459B-843D-DBC01C4302F2}" type="presOf" srcId="{50681C93-20AC-4BC8-B953-05BBEFD17C64}" destId="{D342A91A-6D17-4CDB-962B-0C0B637DB97D}" srcOrd="0" destOrd="0" presId="urn:microsoft.com/office/officeart/2005/8/layout/list1"/>
    <dgm:cxn modelId="{06DCD9F0-57AE-443A-98BD-F5203B840D75}" type="presOf" srcId="{50681C93-20AC-4BC8-B953-05BBEFD17C64}" destId="{AE52962D-3555-42D1-BB74-E77687B42549}" srcOrd="1" destOrd="0" presId="urn:microsoft.com/office/officeart/2005/8/layout/list1"/>
    <dgm:cxn modelId="{7BF91F21-1745-4266-A33B-988E4594BE2D}" type="presParOf" srcId="{888C7A94-01D2-4DC5-8C41-6F6A9DEBD26A}" destId="{5A8476FF-6E65-4D73-BE7D-EBB2E01A9F53}" srcOrd="0" destOrd="0" presId="urn:microsoft.com/office/officeart/2005/8/layout/list1"/>
    <dgm:cxn modelId="{C043D5B7-FF1D-4967-B736-1E8AC3C4CF08}" type="presParOf" srcId="{5A8476FF-6E65-4D73-BE7D-EBB2E01A9F53}" destId="{3E57833E-D9D9-4C97-AD41-471CC456C569}" srcOrd="0" destOrd="0" presId="urn:microsoft.com/office/officeart/2005/8/layout/list1"/>
    <dgm:cxn modelId="{DC7B9E20-5856-46B3-8609-941D898B67AA}" type="presParOf" srcId="{5A8476FF-6E65-4D73-BE7D-EBB2E01A9F53}" destId="{C69EE16F-B916-43E8-9714-791823AFDD00}" srcOrd="1" destOrd="0" presId="urn:microsoft.com/office/officeart/2005/8/layout/list1"/>
    <dgm:cxn modelId="{B328FD2D-5247-4189-A16A-EC8FF7F4015E}" type="presParOf" srcId="{888C7A94-01D2-4DC5-8C41-6F6A9DEBD26A}" destId="{ECB77F8B-4ACC-4A91-8CA4-79A6C48E5A2F}" srcOrd="1" destOrd="0" presId="urn:microsoft.com/office/officeart/2005/8/layout/list1"/>
    <dgm:cxn modelId="{AECAC05C-D1C3-4DD6-9742-A84F53CAC60A}" type="presParOf" srcId="{888C7A94-01D2-4DC5-8C41-6F6A9DEBD26A}" destId="{87AFA17F-3127-4A27-9F18-D72A76E59A8D}" srcOrd="2" destOrd="0" presId="urn:microsoft.com/office/officeart/2005/8/layout/list1"/>
    <dgm:cxn modelId="{1EE656B8-A9B8-4A91-B6A1-DE4B175EF276}" type="presParOf" srcId="{888C7A94-01D2-4DC5-8C41-6F6A9DEBD26A}" destId="{A1D78FEA-E17B-478F-9932-C680E1886F44}" srcOrd="3" destOrd="0" presId="urn:microsoft.com/office/officeart/2005/8/layout/list1"/>
    <dgm:cxn modelId="{E1B1D702-41C9-4F13-8A13-B49AAD44D653}" type="presParOf" srcId="{888C7A94-01D2-4DC5-8C41-6F6A9DEBD26A}" destId="{21107D15-C4D4-4456-A405-E162D583FFCC}" srcOrd="4" destOrd="0" presId="urn:microsoft.com/office/officeart/2005/8/layout/list1"/>
    <dgm:cxn modelId="{5177B7C6-12AA-4193-901B-3D54EACC3019}" type="presParOf" srcId="{21107D15-C4D4-4456-A405-E162D583FFCC}" destId="{D342A91A-6D17-4CDB-962B-0C0B637DB97D}" srcOrd="0" destOrd="0" presId="urn:microsoft.com/office/officeart/2005/8/layout/list1"/>
    <dgm:cxn modelId="{0B6C27CD-73A2-4760-B9BD-F782A361CEB3}" type="presParOf" srcId="{21107D15-C4D4-4456-A405-E162D583FFCC}" destId="{AE52962D-3555-42D1-BB74-E77687B42549}" srcOrd="1" destOrd="0" presId="urn:microsoft.com/office/officeart/2005/8/layout/list1"/>
    <dgm:cxn modelId="{0D2473D3-5B8F-40FB-B011-2726557D9A87}" type="presParOf" srcId="{888C7A94-01D2-4DC5-8C41-6F6A9DEBD26A}" destId="{01EA1684-EB3B-40BE-885B-7602EFC1EBFD}" srcOrd="5" destOrd="0" presId="urn:microsoft.com/office/officeart/2005/8/layout/list1"/>
    <dgm:cxn modelId="{22F51384-8CEC-456C-AA66-7D55BA5C4F5E}" type="presParOf" srcId="{888C7A94-01D2-4DC5-8C41-6F6A9DEBD26A}" destId="{AC146CD4-5C57-41E0-B9EC-8F8A94426197}" srcOrd="6" destOrd="0" presId="urn:microsoft.com/office/officeart/2005/8/layout/list1"/>
    <dgm:cxn modelId="{36CEE183-2B24-4D27-B91C-99138D7388ED}" type="presParOf" srcId="{888C7A94-01D2-4DC5-8C41-6F6A9DEBD26A}" destId="{0CC3A694-EA64-4EF0-928B-583B189335EC}" srcOrd="7" destOrd="0" presId="urn:microsoft.com/office/officeart/2005/8/layout/list1"/>
    <dgm:cxn modelId="{CB5BB4D9-A280-4E96-9700-5A539D4A89AF}" type="presParOf" srcId="{888C7A94-01D2-4DC5-8C41-6F6A9DEBD26A}" destId="{FF55FC62-4533-4178-9C69-247C175F2950}" srcOrd="8" destOrd="0" presId="urn:microsoft.com/office/officeart/2005/8/layout/list1"/>
    <dgm:cxn modelId="{113390E5-B9DB-4E5B-BCA8-866407E5F0B0}" type="presParOf" srcId="{FF55FC62-4533-4178-9C69-247C175F2950}" destId="{8FE72105-778E-4D8B-A007-B04089A88F66}" srcOrd="0" destOrd="0" presId="urn:microsoft.com/office/officeart/2005/8/layout/list1"/>
    <dgm:cxn modelId="{BD6281B0-F46D-4774-9DCA-F665E994A035}" type="presParOf" srcId="{FF55FC62-4533-4178-9C69-247C175F2950}" destId="{E3473E5F-6D51-446E-A7E4-EDBA6739FC05}" srcOrd="1" destOrd="0" presId="urn:microsoft.com/office/officeart/2005/8/layout/list1"/>
    <dgm:cxn modelId="{C71CFFF3-5ACA-42C1-93F4-535C52306471}" type="presParOf" srcId="{888C7A94-01D2-4DC5-8C41-6F6A9DEBD26A}" destId="{5C892BA7-5098-46BD-8372-EDB0AD727824}" srcOrd="9" destOrd="0" presId="urn:microsoft.com/office/officeart/2005/8/layout/list1"/>
    <dgm:cxn modelId="{1FB73032-19F6-4EC3-8C8C-CD47C8A2C830}" type="presParOf" srcId="{888C7A94-01D2-4DC5-8C41-6F6A9DEBD26A}" destId="{3C74EF0C-CF23-45F0-8A9C-88E5001DA8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DC1BD7-663E-4E42-9D10-1DE92EC6C6C1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D52510-D654-49A7-9DDD-9F7DA7D35AFA}">
      <dgm:prSet phldrT="[Text]"/>
      <dgm:spPr/>
      <dgm:t>
        <a:bodyPr/>
        <a:lstStyle/>
        <a:p>
          <a:r>
            <a:rPr lang="en-IN" dirty="0"/>
            <a:t>1</a:t>
          </a:r>
          <a:endParaRPr lang="en-US" dirty="0"/>
        </a:p>
      </dgm:t>
    </dgm:pt>
    <dgm:pt modelId="{6DC8FDD2-FF61-4FA1-98B7-D447A61E1970}" type="parTrans" cxnId="{2A1D5D19-600F-44F0-958E-AC69BEEFC8D9}">
      <dgm:prSet/>
      <dgm:spPr/>
      <dgm:t>
        <a:bodyPr/>
        <a:lstStyle/>
        <a:p>
          <a:endParaRPr lang="en-US"/>
        </a:p>
      </dgm:t>
    </dgm:pt>
    <dgm:pt modelId="{FE3B2310-4532-4E30-A31A-3775DCA576B7}" type="sibTrans" cxnId="{2A1D5D19-600F-44F0-958E-AC69BEEFC8D9}">
      <dgm:prSet/>
      <dgm:spPr/>
      <dgm:t>
        <a:bodyPr/>
        <a:lstStyle/>
        <a:p>
          <a:endParaRPr lang="en-US"/>
        </a:p>
      </dgm:t>
    </dgm:pt>
    <dgm:pt modelId="{72419271-AE48-4330-9198-9B1A319562EC}">
      <dgm:prSet phldrT="[Text]"/>
      <dgm:spPr/>
      <dgm:t>
        <a:bodyPr/>
        <a:lstStyle/>
        <a:p>
          <a:r>
            <a:rPr lang="en-IN" dirty="0"/>
            <a:t>Linearity and Superposition</a:t>
          </a:r>
          <a:endParaRPr lang="en-US" dirty="0"/>
        </a:p>
      </dgm:t>
    </dgm:pt>
    <dgm:pt modelId="{C19B7A62-59E8-49BD-9E24-2412EE2706B1}" type="parTrans" cxnId="{2D678E48-146D-4504-8E87-31E72ED01C9D}">
      <dgm:prSet/>
      <dgm:spPr/>
      <dgm:t>
        <a:bodyPr/>
        <a:lstStyle/>
        <a:p>
          <a:endParaRPr lang="en-US"/>
        </a:p>
      </dgm:t>
    </dgm:pt>
    <dgm:pt modelId="{DB23C48F-F967-4E25-A37F-B7E901182CB4}" type="sibTrans" cxnId="{2D678E48-146D-4504-8E87-31E72ED01C9D}">
      <dgm:prSet/>
      <dgm:spPr/>
      <dgm:t>
        <a:bodyPr/>
        <a:lstStyle/>
        <a:p>
          <a:endParaRPr lang="en-US"/>
        </a:p>
      </dgm:t>
    </dgm:pt>
    <dgm:pt modelId="{774D8B7A-8AA8-457F-A38C-656F77E818E0}">
      <dgm:prSet phldrT="[Text]"/>
      <dgm:spPr/>
      <dgm:t>
        <a:bodyPr/>
        <a:lstStyle/>
        <a:p>
          <a:r>
            <a:rPr lang="en-IN" dirty="0"/>
            <a:t>If the total </a:t>
          </a:r>
          <a:r>
            <a:rPr lang="en-IN" dirty="0">
              <a:solidFill>
                <a:srgbClr val="E21A23"/>
              </a:solidFill>
            </a:rPr>
            <a:t>power</a:t>
          </a:r>
          <a:r>
            <a:rPr lang="en-IN" dirty="0"/>
            <a:t> profile is P = </a:t>
          </a:r>
          <a:r>
            <a:rPr lang="en-IN" dirty="0" err="1"/>
            <a:t>P</a:t>
          </a:r>
          <a:r>
            <a:rPr lang="en-IN" baseline="-25000" dirty="0" err="1"/>
            <a:t>x</a:t>
          </a:r>
          <a:r>
            <a:rPr lang="en-IN" dirty="0"/>
            <a:t>+ </a:t>
          </a:r>
          <a:r>
            <a:rPr lang="en-IN" dirty="0" err="1"/>
            <a:t>P</a:t>
          </a:r>
          <a:r>
            <a:rPr lang="en-IN" baseline="-25000" dirty="0" err="1"/>
            <a:t>y</a:t>
          </a:r>
          <a:r>
            <a:rPr lang="en-IN" baseline="0" dirty="0"/>
            <a:t>, the </a:t>
          </a:r>
          <a:r>
            <a:rPr lang="en-IN" baseline="0" dirty="0">
              <a:solidFill>
                <a:srgbClr val="00B050"/>
              </a:solidFill>
            </a:rPr>
            <a:t>final</a:t>
          </a:r>
          <a:r>
            <a:rPr lang="en-IN" baseline="0" dirty="0"/>
            <a:t> thermal profile is T = T</a:t>
          </a:r>
          <a:r>
            <a:rPr lang="en-IN" baseline="-25000" dirty="0"/>
            <a:t>x</a:t>
          </a:r>
          <a:r>
            <a:rPr lang="en-IN" baseline="0" dirty="0"/>
            <a:t> + T</a:t>
          </a:r>
          <a:r>
            <a:rPr lang="en-IN" baseline="-25000" dirty="0"/>
            <a:t>y</a:t>
          </a:r>
          <a:endParaRPr lang="en-US" baseline="-25000" dirty="0"/>
        </a:p>
      </dgm:t>
    </dgm:pt>
    <dgm:pt modelId="{D04218BF-CEA5-484C-B41C-8D8B90881705}" type="parTrans" cxnId="{42EC556F-29CD-48E3-9DB6-8A6C5DD8B1D8}">
      <dgm:prSet/>
      <dgm:spPr/>
      <dgm:t>
        <a:bodyPr/>
        <a:lstStyle/>
        <a:p>
          <a:endParaRPr lang="en-US"/>
        </a:p>
      </dgm:t>
    </dgm:pt>
    <dgm:pt modelId="{20C08A2E-1BA3-4DBC-B7D5-998022314A24}" type="sibTrans" cxnId="{42EC556F-29CD-48E3-9DB6-8A6C5DD8B1D8}">
      <dgm:prSet/>
      <dgm:spPr/>
      <dgm:t>
        <a:bodyPr/>
        <a:lstStyle/>
        <a:p>
          <a:endParaRPr lang="en-US"/>
        </a:p>
      </dgm:t>
    </dgm:pt>
    <dgm:pt modelId="{D13DC770-1848-4EE2-A8A4-5BA2D7C29137}">
      <dgm:prSet phldrT="[Text]"/>
      <dgm:spPr/>
      <dgm:t>
        <a:bodyPr/>
        <a:lstStyle/>
        <a:p>
          <a:r>
            <a:rPr lang="en-IN" dirty="0"/>
            <a:t>2</a:t>
          </a:r>
          <a:endParaRPr lang="en-US" dirty="0"/>
        </a:p>
      </dgm:t>
    </dgm:pt>
    <dgm:pt modelId="{5FF31FE8-C765-4233-9544-F028C7A53D21}" type="parTrans" cxnId="{DA50FB4E-3A39-4095-BA00-1A1BFB832C2F}">
      <dgm:prSet/>
      <dgm:spPr/>
      <dgm:t>
        <a:bodyPr/>
        <a:lstStyle/>
        <a:p>
          <a:endParaRPr lang="en-US"/>
        </a:p>
      </dgm:t>
    </dgm:pt>
    <dgm:pt modelId="{499B2912-91F1-459F-8F81-F25983AC8C77}" type="sibTrans" cxnId="{DA50FB4E-3A39-4095-BA00-1A1BFB832C2F}">
      <dgm:prSet/>
      <dgm:spPr/>
      <dgm:t>
        <a:bodyPr/>
        <a:lstStyle/>
        <a:p>
          <a:endParaRPr lang="en-US"/>
        </a:p>
      </dgm:t>
    </dgm:pt>
    <dgm:pt modelId="{996C499E-BA46-4468-9B05-B27E52601714}">
      <dgm:prSet phldrT="[Text]"/>
      <dgm:spPr/>
      <dgm:t>
        <a:bodyPr/>
        <a:lstStyle/>
        <a:p>
          <a:r>
            <a:rPr lang="en-IN" dirty="0"/>
            <a:t>Shift Invariance</a:t>
          </a:r>
          <a:endParaRPr lang="en-US" dirty="0"/>
        </a:p>
      </dgm:t>
    </dgm:pt>
    <dgm:pt modelId="{AAA36B40-1157-428E-A653-5E15F79152DB}" type="parTrans" cxnId="{BC249F1E-7901-4119-84E2-7382CE9E6C4E}">
      <dgm:prSet/>
      <dgm:spPr/>
      <dgm:t>
        <a:bodyPr/>
        <a:lstStyle/>
        <a:p>
          <a:endParaRPr lang="en-US"/>
        </a:p>
      </dgm:t>
    </dgm:pt>
    <dgm:pt modelId="{65671785-BF41-49E1-AFCE-42B460CCF45B}" type="sibTrans" cxnId="{BC249F1E-7901-4119-84E2-7382CE9E6C4E}">
      <dgm:prSet/>
      <dgm:spPr/>
      <dgm:t>
        <a:bodyPr/>
        <a:lstStyle/>
        <a:p>
          <a:endParaRPr lang="en-US"/>
        </a:p>
      </dgm:t>
    </dgm:pt>
    <dgm:pt modelId="{E8947975-45E6-4543-A018-449409B4968B}">
      <dgm:prSet phldrT="[Text]"/>
      <dgm:spPr/>
      <dgm:t>
        <a:bodyPr/>
        <a:lstStyle/>
        <a:p>
          <a:r>
            <a:rPr lang="en-IN" dirty="0"/>
            <a:t>For large </a:t>
          </a:r>
          <a:r>
            <a:rPr lang="en-IN" dirty="0">
              <a:solidFill>
                <a:srgbClr val="00B050"/>
              </a:solidFill>
            </a:rPr>
            <a:t>parts</a:t>
          </a:r>
          <a:r>
            <a:rPr lang="en-IN" dirty="0"/>
            <a:t> of the chip, the effect of a small power source on its immediate </a:t>
          </a:r>
          <a:r>
            <a:rPr lang="en-IN" dirty="0" err="1">
              <a:solidFill>
                <a:srgbClr val="7030A0"/>
              </a:solidFill>
            </a:rPr>
            <a:t>neighborhood</a:t>
          </a:r>
          <a:r>
            <a:rPr lang="en-IN" dirty="0"/>
            <a:t> is the </a:t>
          </a:r>
          <a:r>
            <a:rPr lang="en-IN" dirty="0">
              <a:solidFill>
                <a:srgbClr val="01708C"/>
              </a:solidFill>
            </a:rPr>
            <a:t>same</a:t>
          </a:r>
          <a:r>
            <a:rPr lang="en-IN" dirty="0"/>
            <a:t>.</a:t>
          </a:r>
          <a:endParaRPr lang="en-US" dirty="0"/>
        </a:p>
      </dgm:t>
    </dgm:pt>
    <dgm:pt modelId="{238CE194-F413-4002-824B-FB9E1B9DD793}" type="parTrans" cxnId="{6208FC00-DF1E-41AB-80D4-541E2917E789}">
      <dgm:prSet/>
      <dgm:spPr/>
      <dgm:t>
        <a:bodyPr/>
        <a:lstStyle/>
        <a:p>
          <a:endParaRPr lang="en-US"/>
        </a:p>
      </dgm:t>
    </dgm:pt>
    <dgm:pt modelId="{A6778A98-D476-4AA5-A624-B64BFC0E2150}" type="sibTrans" cxnId="{6208FC00-DF1E-41AB-80D4-541E2917E789}">
      <dgm:prSet/>
      <dgm:spPr/>
      <dgm:t>
        <a:bodyPr/>
        <a:lstStyle/>
        <a:p>
          <a:endParaRPr lang="en-US"/>
        </a:p>
      </dgm:t>
    </dgm:pt>
    <dgm:pt modelId="{C3C64BDE-1DFD-448D-8357-08B2F02E2A25}">
      <dgm:prSet phldrT="[Text]"/>
      <dgm:spPr/>
      <dgm:t>
        <a:bodyPr/>
        <a:lstStyle/>
        <a:p>
          <a:r>
            <a:rPr lang="en-IN" dirty="0">
              <a:solidFill>
                <a:schemeClr val="accent5"/>
              </a:solidFill>
            </a:rPr>
            <a:t>Exceptions</a:t>
          </a:r>
          <a:r>
            <a:rPr lang="en-IN" dirty="0"/>
            <a:t>: The rim and corners</a:t>
          </a:r>
          <a:endParaRPr lang="en-US" dirty="0"/>
        </a:p>
      </dgm:t>
    </dgm:pt>
    <dgm:pt modelId="{A6DF9BF6-15FE-4F85-96DB-1B12A2AA11B2}" type="parTrans" cxnId="{E36D7CC9-7243-4115-BFF2-FD66377DE0A5}">
      <dgm:prSet/>
      <dgm:spPr/>
      <dgm:t>
        <a:bodyPr/>
        <a:lstStyle/>
        <a:p>
          <a:endParaRPr lang="en-US"/>
        </a:p>
      </dgm:t>
    </dgm:pt>
    <dgm:pt modelId="{5861D442-B9AB-4DBE-AC32-6841C935590D}" type="sibTrans" cxnId="{E36D7CC9-7243-4115-BFF2-FD66377DE0A5}">
      <dgm:prSet/>
      <dgm:spPr/>
      <dgm:t>
        <a:bodyPr/>
        <a:lstStyle/>
        <a:p>
          <a:endParaRPr lang="en-US"/>
        </a:p>
      </dgm:t>
    </dgm:pt>
    <dgm:pt modelId="{4632698C-033A-492C-BB73-41189B72FC73}" type="pres">
      <dgm:prSet presAssocID="{26DC1BD7-663E-4E42-9D10-1DE92EC6C6C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647E182-B9FE-431C-AAFF-328E3F24E6CC}" type="pres">
      <dgm:prSet presAssocID="{25D52510-D654-49A7-9DDD-9F7DA7D35AFA}" presName="composite" presStyleCnt="0"/>
      <dgm:spPr/>
    </dgm:pt>
    <dgm:pt modelId="{C2C9F62C-2406-41E0-B6AC-F0D8CE1024A0}" type="pres">
      <dgm:prSet presAssocID="{25D52510-D654-49A7-9DDD-9F7DA7D35AFA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9A01BA8-833B-4F49-BC99-8C1C482D38D2}" type="pres">
      <dgm:prSet presAssocID="{25D52510-D654-49A7-9DDD-9F7DA7D35AFA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8A56395C-83F4-496D-8D35-E0FC57A4AF2E}" type="pres">
      <dgm:prSet presAssocID="{25D52510-D654-49A7-9DDD-9F7DA7D35AFA}" presName="Accent" presStyleLbl="parChTrans1D1" presStyleIdx="0" presStyleCnt="2"/>
      <dgm:spPr/>
    </dgm:pt>
    <dgm:pt modelId="{A15D8E67-0DA9-40D8-8233-3A9DAA308A97}" type="pres">
      <dgm:prSet presAssocID="{25D52510-D654-49A7-9DDD-9F7DA7D35AFA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F237DA1-A522-41A9-A842-BE06039BEE8B}" type="pres">
      <dgm:prSet presAssocID="{FE3B2310-4532-4E30-A31A-3775DCA576B7}" presName="sibTrans" presStyleCnt="0"/>
      <dgm:spPr/>
    </dgm:pt>
    <dgm:pt modelId="{C8988586-3A1F-47CC-86A3-0CDDB45DB549}" type="pres">
      <dgm:prSet presAssocID="{D13DC770-1848-4EE2-A8A4-5BA2D7C29137}" presName="composite" presStyleCnt="0"/>
      <dgm:spPr/>
    </dgm:pt>
    <dgm:pt modelId="{0A51B88C-842F-4402-BB67-79206F3B648D}" type="pres">
      <dgm:prSet presAssocID="{D13DC770-1848-4EE2-A8A4-5BA2D7C2913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6AB8D07-F49F-48B4-9A84-A7FA03E4D199}" type="pres">
      <dgm:prSet presAssocID="{D13DC770-1848-4EE2-A8A4-5BA2D7C29137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8C99A4DF-C7A6-41B2-9D30-73396FD383F8}" type="pres">
      <dgm:prSet presAssocID="{D13DC770-1848-4EE2-A8A4-5BA2D7C29137}" presName="Accent" presStyleLbl="parChTrans1D1" presStyleIdx="1" presStyleCnt="2"/>
      <dgm:spPr/>
    </dgm:pt>
    <dgm:pt modelId="{B0A02627-FA04-4E44-A13F-974DA5D8DA54}" type="pres">
      <dgm:prSet presAssocID="{D13DC770-1848-4EE2-A8A4-5BA2D7C29137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08FC00-DF1E-41AB-80D4-541E2917E789}" srcId="{D13DC770-1848-4EE2-A8A4-5BA2D7C29137}" destId="{E8947975-45E6-4543-A018-449409B4968B}" srcOrd="1" destOrd="0" parTransId="{238CE194-F413-4002-824B-FB9E1B9DD793}" sibTransId="{A6778A98-D476-4AA5-A624-B64BFC0E2150}"/>
    <dgm:cxn modelId="{2A1D5D19-600F-44F0-958E-AC69BEEFC8D9}" srcId="{26DC1BD7-663E-4E42-9D10-1DE92EC6C6C1}" destId="{25D52510-D654-49A7-9DDD-9F7DA7D35AFA}" srcOrd="0" destOrd="0" parTransId="{6DC8FDD2-FF61-4FA1-98B7-D447A61E1970}" sibTransId="{FE3B2310-4532-4E30-A31A-3775DCA576B7}"/>
    <dgm:cxn modelId="{BC249F1E-7901-4119-84E2-7382CE9E6C4E}" srcId="{D13DC770-1848-4EE2-A8A4-5BA2D7C29137}" destId="{996C499E-BA46-4468-9B05-B27E52601714}" srcOrd="0" destOrd="0" parTransId="{AAA36B40-1157-428E-A653-5E15F79152DB}" sibTransId="{65671785-BF41-49E1-AFCE-42B460CCF45B}"/>
    <dgm:cxn modelId="{D0EA663C-4941-4A43-8E80-579A701A659B}" type="presOf" srcId="{996C499E-BA46-4468-9B05-B27E52601714}" destId="{0A51B88C-842F-4402-BB67-79206F3B648D}" srcOrd="0" destOrd="0" presId="urn:microsoft.com/office/officeart/2011/layout/TabList"/>
    <dgm:cxn modelId="{2D678E48-146D-4504-8E87-31E72ED01C9D}" srcId="{25D52510-D654-49A7-9DDD-9F7DA7D35AFA}" destId="{72419271-AE48-4330-9198-9B1A319562EC}" srcOrd="0" destOrd="0" parTransId="{C19B7A62-59E8-49BD-9E24-2412EE2706B1}" sibTransId="{DB23C48F-F967-4E25-A37F-B7E901182CB4}"/>
    <dgm:cxn modelId="{DA50FB4E-3A39-4095-BA00-1A1BFB832C2F}" srcId="{26DC1BD7-663E-4E42-9D10-1DE92EC6C6C1}" destId="{D13DC770-1848-4EE2-A8A4-5BA2D7C29137}" srcOrd="1" destOrd="0" parTransId="{5FF31FE8-C765-4233-9544-F028C7A53D21}" sibTransId="{499B2912-91F1-459F-8F81-F25983AC8C77}"/>
    <dgm:cxn modelId="{42EC556F-29CD-48E3-9DB6-8A6C5DD8B1D8}" srcId="{25D52510-D654-49A7-9DDD-9F7DA7D35AFA}" destId="{774D8B7A-8AA8-457F-A38C-656F77E818E0}" srcOrd="1" destOrd="0" parTransId="{D04218BF-CEA5-484C-B41C-8D8B90881705}" sibTransId="{20C08A2E-1BA3-4DBC-B7D5-998022314A24}"/>
    <dgm:cxn modelId="{AE321451-B5AB-4FA5-8748-36C250362F9D}" type="presOf" srcId="{C3C64BDE-1DFD-448D-8357-08B2F02E2A25}" destId="{B0A02627-FA04-4E44-A13F-974DA5D8DA54}" srcOrd="0" destOrd="1" presId="urn:microsoft.com/office/officeart/2011/layout/TabList"/>
    <dgm:cxn modelId="{1E71AD57-9026-4706-95EB-6E843A327B0E}" type="presOf" srcId="{D13DC770-1848-4EE2-A8A4-5BA2D7C29137}" destId="{06AB8D07-F49F-48B4-9A84-A7FA03E4D199}" srcOrd="0" destOrd="0" presId="urn:microsoft.com/office/officeart/2011/layout/TabList"/>
    <dgm:cxn modelId="{6A2EFC59-8FA0-4106-83F2-A379FD044ADC}" type="presOf" srcId="{72419271-AE48-4330-9198-9B1A319562EC}" destId="{C2C9F62C-2406-41E0-B6AC-F0D8CE1024A0}" srcOrd="0" destOrd="0" presId="urn:microsoft.com/office/officeart/2011/layout/TabList"/>
    <dgm:cxn modelId="{4F70DD97-C657-4C87-B93F-64D6BC42AD7D}" type="presOf" srcId="{26DC1BD7-663E-4E42-9D10-1DE92EC6C6C1}" destId="{4632698C-033A-492C-BB73-41189B72FC73}" srcOrd="0" destOrd="0" presId="urn:microsoft.com/office/officeart/2011/layout/TabList"/>
    <dgm:cxn modelId="{82471FB2-8D0D-4C91-918B-86B178808926}" type="presOf" srcId="{25D52510-D654-49A7-9DDD-9F7DA7D35AFA}" destId="{79A01BA8-833B-4F49-BC99-8C1C482D38D2}" srcOrd="0" destOrd="0" presId="urn:microsoft.com/office/officeart/2011/layout/TabList"/>
    <dgm:cxn modelId="{54E58DC3-6056-4BAC-A22F-3F4AA4BABB9F}" type="presOf" srcId="{E8947975-45E6-4543-A018-449409B4968B}" destId="{B0A02627-FA04-4E44-A13F-974DA5D8DA54}" srcOrd="0" destOrd="0" presId="urn:microsoft.com/office/officeart/2011/layout/TabList"/>
    <dgm:cxn modelId="{E36D7CC9-7243-4115-BFF2-FD66377DE0A5}" srcId="{D13DC770-1848-4EE2-A8A4-5BA2D7C29137}" destId="{C3C64BDE-1DFD-448D-8357-08B2F02E2A25}" srcOrd="2" destOrd="0" parTransId="{A6DF9BF6-15FE-4F85-96DB-1B12A2AA11B2}" sibTransId="{5861D442-B9AB-4DBE-AC32-6841C935590D}"/>
    <dgm:cxn modelId="{4EF029DD-4A9A-4AEC-92EC-B73E4053F38E}" type="presOf" srcId="{774D8B7A-8AA8-457F-A38C-656F77E818E0}" destId="{A15D8E67-0DA9-40D8-8233-3A9DAA308A97}" srcOrd="0" destOrd="0" presId="urn:microsoft.com/office/officeart/2011/layout/TabList"/>
    <dgm:cxn modelId="{5C22ECE6-4144-4FE4-B8CE-4883194051B6}" type="presParOf" srcId="{4632698C-033A-492C-BB73-41189B72FC73}" destId="{E647E182-B9FE-431C-AAFF-328E3F24E6CC}" srcOrd="0" destOrd="0" presId="urn:microsoft.com/office/officeart/2011/layout/TabList"/>
    <dgm:cxn modelId="{07FF64EA-1577-4E86-A3EF-A00112E36577}" type="presParOf" srcId="{E647E182-B9FE-431C-AAFF-328E3F24E6CC}" destId="{C2C9F62C-2406-41E0-B6AC-F0D8CE1024A0}" srcOrd="0" destOrd="0" presId="urn:microsoft.com/office/officeart/2011/layout/TabList"/>
    <dgm:cxn modelId="{4ED85458-F8A6-42B3-BED7-970B89D47FF3}" type="presParOf" srcId="{E647E182-B9FE-431C-AAFF-328E3F24E6CC}" destId="{79A01BA8-833B-4F49-BC99-8C1C482D38D2}" srcOrd="1" destOrd="0" presId="urn:microsoft.com/office/officeart/2011/layout/TabList"/>
    <dgm:cxn modelId="{C4C9525A-AFF4-43A4-A28A-EB81244C8363}" type="presParOf" srcId="{E647E182-B9FE-431C-AAFF-328E3F24E6CC}" destId="{8A56395C-83F4-496D-8D35-E0FC57A4AF2E}" srcOrd="2" destOrd="0" presId="urn:microsoft.com/office/officeart/2011/layout/TabList"/>
    <dgm:cxn modelId="{0604B089-BA0E-423B-B99D-BC683AE8F2A6}" type="presParOf" srcId="{4632698C-033A-492C-BB73-41189B72FC73}" destId="{A15D8E67-0DA9-40D8-8233-3A9DAA308A97}" srcOrd="1" destOrd="0" presId="urn:microsoft.com/office/officeart/2011/layout/TabList"/>
    <dgm:cxn modelId="{9F477050-1FF8-4834-A35E-5AC2E99491F9}" type="presParOf" srcId="{4632698C-033A-492C-BB73-41189B72FC73}" destId="{AF237DA1-A522-41A9-A842-BE06039BEE8B}" srcOrd="2" destOrd="0" presId="urn:microsoft.com/office/officeart/2011/layout/TabList"/>
    <dgm:cxn modelId="{8997B3F9-6A48-48D2-984D-EED7C471D9A2}" type="presParOf" srcId="{4632698C-033A-492C-BB73-41189B72FC73}" destId="{C8988586-3A1F-47CC-86A3-0CDDB45DB549}" srcOrd="3" destOrd="0" presId="urn:microsoft.com/office/officeart/2011/layout/TabList"/>
    <dgm:cxn modelId="{2EA40280-4E50-4293-B59A-3A8CF912A494}" type="presParOf" srcId="{C8988586-3A1F-47CC-86A3-0CDDB45DB549}" destId="{0A51B88C-842F-4402-BB67-79206F3B648D}" srcOrd="0" destOrd="0" presId="urn:microsoft.com/office/officeart/2011/layout/TabList"/>
    <dgm:cxn modelId="{EB09D9CD-AA77-49CF-AAA5-7AEEB30C2C11}" type="presParOf" srcId="{C8988586-3A1F-47CC-86A3-0CDDB45DB549}" destId="{06AB8D07-F49F-48B4-9A84-A7FA03E4D199}" srcOrd="1" destOrd="0" presId="urn:microsoft.com/office/officeart/2011/layout/TabList"/>
    <dgm:cxn modelId="{DE26FD8D-5CD7-40CE-8D82-54D74EA1BFC1}" type="presParOf" srcId="{C8988586-3A1F-47CC-86A3-0CDDB45DB549}" destId="{8C99A4DF-C7A6-41B2-9D30-73396FD383F8}" srcOrd="2" destOrd="0" presId="urn:microsoft.com/office/officeart/2011/layout/TabList"/>
    <dgm:cxn modelId="{D4F6C10C-058B-4E3D-9864-99B75F842353}" type="presParOf" srcId="{4632698C-033A-492C-BB73-41189B72FC73}" destId="{B0A02627-FA04-4E44-A13F-974DA5D8DA54}" srcOrd="4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OOO Pipelines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Caches</a:t>
          </a:r>
          <a:endParaRPr lang="en-US" sz="4400" kern="1200" dirty="0"/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Basic Physics           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42D71-5E4C-46F0-9089-5026EBDB38E1}">
      <dsp:nvSpPr>
        <dsp:cNvPr id="0" name=""/>
        <dsp:cNvSpPr/>
      </dsp:nvSpPr>
      <dsp:spPr>
        <a:xfrm>
          <a:off x="0" y="354299"/>
          <a:ext cx="78593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0D771-3C97-48F2-BFD0-A2FEBC48B1E7}">
      <dsp:nvSpPr>
        <dsp:cNvPr id="0" name=""/>
        <dsp:cNvSpPr/>
      </dsp:nvSpPr>
      <dsp:spPr>
        <a:xfrm>
          <a:off x="392966" y="103379"/>
          <a:ext cx="550152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5" tIns="0" rIns="207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>
              <a:solidFill>
                <a:schemeClr val="tx1"/>
              </a:solidFill>
            </a:rPr>
            <a:t>High power consumption raises energy bills and cooling costs</a:t>
          </a:r>
        </a:p>
      </dsp:txBody>
      <dsp:txXfrm>
        <a:off x="417464" y="127877"/>
        <a:ext cx="5452529" cy="452844"/>
      </dsp:txXfrm>
    </dsp:sp>
    <dsp:sp modelId="{AE2189DA-3138-45DC-8148-827A38F4949A}">
      <dsp:nvSpPr>
        <dsp:cNvPr id="0" name=""/>
        <dsp:cNvSpPr/>
      </dsp:nvSpPr>
      <dsp:spPr>
        <a:xfrm>
          <a:off x="0" y="1125419"/>
          <a:ext cx="78593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AA1CE-4573-4C32-BC8A-7EE8B53353B6}">
      <dsp:nvSpPr>
        <dsp:cNvPr id="0" name=""/>
        <dsp:cNvSpPr/>
      </dsp:nvSpPr>
      <dsp:spPr>
        <a:xfrm>
          <a:off x="392966" y="874499"/>
          <a:ext cx="5501525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5" tIns="0" rIns="207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Reduces the battery life</a:t>
          </a:r>
        </a:p>
      </dsp:txBody>
      <dsp:txXfrm>
        <a:off x="417464" y="898997"/>
        <a:ext cx="5452529" cy="452844"/>
      </dsp:txXfrm>
    </dsp:sp>
    <dsp:sp modelId="{2049D92B-E6A4-4761-B0A6-75A135B80E0F}">
      <dsp:nvSpPr>
        <dsp:cNvPr id="0" name=""/>
        <dsp:cNvSpPr/>
      </dsp:nvSpPr>
      <dsp:spPr>
        <a:xfrm>
          <a:off x="0" y="1896539"/>
          <a:ext cx="78593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60179-A475-4412-9AD9-FC8347FB82BB}">
      <dsp:nvSpPr>
        <dsp:cNvPr id="0" name=""/>
        <dsp:cNvSpPr/>
      </dsp:nvSpPr>
      <dsp:spPr>
        <a:xfrm>
          <a:off x="392966" y="1645619"/>
          <a:ext cx="5501525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5" tIns="0" rIns="207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Cooling costs of a data center are 20-40% of the total energy consumption</a:t>
          </a:r>
        </a:p>
      </dsp:txBody>
      <dsp:txXfrm>
        <a:off x="417464" y="1670117"/>
        <a:ext cx="5452529" cy="452844"/>
      </dsp:txXfrm>
    </dsp:sp>
    <dsp:sp modelId="{16700330-EC7D-4894-823F-91C74AAFB26D}">
      <dsp:nvSpPr>
        <dsp:cNvPr id="0" name=""/>
        <dsp:cNvSpPr/>
      </dsp:nvSpPr>
      <dsp:spPr>
        <a:xfrm>
          <a:off x="0" y="2667659"/>
          <a:ext cx="7859322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71" tIns="354076" rIns="60997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noProof="0" dirty="0"/>
            <a:t>Causes an </a:t>
          </a:r>
          <a:r>
            <a:rPr lang="en-US" sz="1700" kern="1200" noProof="0" dirty="0">
              <a:solidFill>
                <a:srgbClr val="C00000"/>
              </a:solidFill>
            </a:rPr>
            <a:t>unpleasant</a:t>
          </a:r>
          <a:r>
            <a:rPr lang="en-US" sz="1700" kern="1200" noProof="0" dirty="0"/>
            <a:t> experience in mobile phones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noProof="0" dirty="0"/>
            <a:t>Increases </a:t>
          </a:r>
          <a:r>
            <a:rPr lang="en-US" sz="1700" kern="1200" noProof="0" dirty="0">
              <a:solidFill>
                <a:srgbClr val="00B050"/>
              </a:solidFill>
            </a:rPr>
            <a:t>fan</a:t>
          </a:r>
          <a:r>
            <a:rPr lang="en-US" sz="1700" kern="1200" noProof="0" dirty="0"/>
            <a:t> noise (in desktops/ servers)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noProof="0" dirty="0"/>
            <a:t>Decreases </a:t>
          </a:r>
          <a:r>
            <a:rPr lang="en-US" sz="1700" kern="1200" noProof="0" dirty="0">
              <a:solidFill>
                <a:srgbClr val="E21A23"/>
              </a:solidFill>
            </a:rPr>
            <a:t>reliability</a:t>
          </a:r>
        </a:p>
      </dsp:txBody>
      <dsp:txXfrm>
        <a:off x="0" y="2667659"/>
        <a:ext cx="7859322" cy="1231650"/>
      </dsp:txXfrm>
    </dsp:sp>
    <dsp:sp modelId="{7660BE06-2537-462C-92D7-CD8ED7C5B4F4}">
      <dsp:nvSpPr>
        <dsp:cNvPr id="0" name=""/>
        <dsp:cNvSpPr/>
      </dsp:nvSpPr>
      <dsp:spPr>
        <a:xfrm>
          <a:off x="392966" y="2416739"/>
          <a:ext cx="5501525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5" tIns="0" rIns="20794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High power </a:t>
          </a:r>
          <a:r>
            <a:rPr lang="en-US" sz="1700" kern="1200" noProof="0" dirty="0">
              <a:sym typeface="Wingdings" panose="05000000000000000000" pitchFamily="2" charset="2"/>
            </a:rPr>
            <a:t> high temperature</a:t>
          </a:r>
          <a:endParaRPr lang="en-US" sz="1700" kern="1200" noProof="0" dirty="0"/>
        </a:p>
      </dsp:txBody>
      <dsp:txXfrm>
        <a:off x="417464" y="2441237"/>
        <a:ext cx="5452529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301B6-56B3-4D0B-98E0-5413E64794B9}">
      <dsp:nvSpPr>
        <dsp:cNvPr id="0" name=""/>
        <dsp:cNvSpPr/>
      </dsp:nvSpPr>
      <dsp:spPr>
        <a:xfrm>
          <a:off x="3145928" y="1136998"/>
          <a:ext cx="1092906" cy="52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49"/>
              </a:lnTo>
              <a:lnTo>
                <a:pt x="1092906" y="354449"/>
              </a:lnTo>
              <a:lnTo>
                <a:pt x="1092906" y="520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19D11-21B1-4C1B-93D7-7B7F676A22C5}">
      <dsp:nvSpPr>
        <dsp:cNvPr id="0" name=""/>
        <dsp:cNvSpPr/>
      </dsp:nvSpPr>
      <dsp:spPr>
        <a:xfrm>
          <a:off x="2053022" y="1136998"/>
          <a:ext cx="1092906" cy="520124"/>
        </a:xfrm>
        <a:custGeom>
          <a:avLst/>
          <a:gdLst/>
          <a:ahLst/>
          <a:cxnLst/>
          <a:rect l="0" t="0" r="0" b="0"/>
          <a:pathLst>
            <a:path>
              <a:moveTo>
                <a:pt x="1092906" y="0"/>
              </a:moveTo>
              <a:lnTo>
                <a:pt x="1092906" y="354449"/>
              </a:lnTo>
              <a:lnTo>
                <a:pt x="0" y="354449"/>
              </a:lnTo>
              <a:lnTo>
                <a:pt x="0" y="5201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EB88F-DA77-4443-AE1A-F250762DD7A2}">
      <dsp:nvSpPr>
        <dsp:cNvPr id="0" name=""/>
        <dsp:cNvSpPr/>
      </dsp:nvSpPr>
      <dsp:spPr>
        <a:xfrm>
          <a:off x="2251732" y="1369"/>
          <a:ext cx="1788392" cy="1135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8DFA5-5AA3-4280-8372-92D0775D4D2C}">
      <dsp:nvSpPr>
        <dsp:cNvPr id="0" name=""/>
        <dsp:cNvSpPr/>
      </dsp:nvSpPr>
      <dsp:spPr>
        <a:xfrm>
          <a:off x="2450442" y="190144"/>
          <a:ext cx="1788392" cy="1135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Power Consumption</a:t>
          </a:r>
          <a:endParaRPr lang="en-US" sz="2000" kern="1200" dirty="0"/>
        </a:p>
      </dsp:txBody>
      <dsp:txXfrm>
        <a:off x="2483703" y="223405"/>
        <a:ext cx="1721870" cy="1069106"/>
      </dsp:txXfrm>
    </dsp:sp>
    <dsp:sp modelId="{46E73F48-D54B-49A1-91C9-7F4ABCF33992}">
      <dsp:nvSpPr>
        <dsp:cNvPr id="0" name=""/>
        <dsp:cNvSpPr/>
      </dsp:nvSpPr>
      <dsp:spPr>
        <a:xfrm>
          <a:off x="1158826" y="1657122"/>
          <a:ext cx="1788392" cy="1135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27D17-8EF3-41BF-93DA-76A3DC580919}">
      <dsp:nvSpPr>
        <dsp:cNvPr id="0" name=""/>
        <dsp:cNvSpPr/>
      </dsp:nvSpPr>
      <dsp:spPr>
        <a:xfrm>
          <a:off x="1357536" y="1845897"/>
          <a:ext cx="1788392" cy="1135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Dynamic Power</a:t>
          </a:r>
          <a:endParaRPr lang="en-US" sz="2000" kern="1200" dirty="0"/>
        </a:p>
      </dsp:txBody>
      <dsp:txXfrm>
        <a:off x="1390797" y="1879158"/>
        <a:ext cx="1721870" cy="1069106"/>
      </dsp:txXfrm>
    </dsp:sp>
    <dsp:sp modelId="{4A7AA6AE-9F3F-445C-8FEE-7764C7C715BD}">
      <dsp:nvSpPr>
        <dsp:cNvPr id="0" name=""/>
        <dsp:cNvSpPr/>
      </dsp:nvSpPr>
      <dsp:spPr>
        <a:xfrm>
          <a:off x="3344638" y="1657122"/>
          <a:ext cx="1788392" cy="1135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2A12-8B0A-462E-8356-BC270FDE1C39}">
      <dsp:nvSpPr>
        <dsp:cNvPr id="0" name=""/>
        <dsp:cNvSpPr/>
      </dsp:nvSpPr>
      <dsp:spPr>
        <a:xfrm>
          <a:off x="3543348" y="1845897"/>
          <a:ext cx="1788392" cy="1135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Leakage Power</a:t>
          </a:r>
          <a:endParaRPr lang="en-US" sz="2000" kern="1200" dirty="0"/>
        </a:p>
      </dsp:txBody>
      <dsp:txXfrm>
        <a:off x="3576609" y="1879158"/>
        <a:ext cx="1721870" cy="1069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83A60-756B-429D-B355-B9458F2CE2FC}">
      <dsp:nvSpPr>
        <dsp:cNvPr id="0" name=""/>
        <dsp:cNvSpPr/>
      </dsp:nvSpPr>
      <dsp:spPr>
        <a:xfrm rot="5400000">
          <a:off x="3688504" y="-1441895"/>
          <a:ext cx="750437" cy="38246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Major component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50-70%</a:t>
          </a:r>
          <a:endParaRPr lang="en-US" sz="1700" kern="1200" dirty="0"/>
        </a:p>
      </dsp:txBody>
      <dsp:txXfrm rot="-5400000">
        <a:off x="2151383" y="131859"/>
        <a:ext cx="3788047" cy="677171"/>
      </dsp:txXfrm>
    </dsp:sp>
    <dsp:sp modelId="{E8A93FE9-C823-400F-B996-18CC079DB4F4}">
      <dsp:nvSpPr>
        <dsp:cNvPr id="0" name=""/>
        <dsp:cNvSpPr/>
      </dsp:nvSpPr>
      <dsp:spPr>
        <a:xfrm>
          <a:off x="0" y="1421"/>
          <a:ext cx="2151383" cy="938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Dynamic Power</a:t>
          </a:r>
          <a:endParaRPr lang="en-US" sz="2600" kern="1200" dirty="0"/>
        </a:p>
      </dsp:txBody>
      <dsp:txXfrm>
        <a:off x="45792" y="47213"/>
        <a:ext cx="2059799" cy="846462"/>
      </dsp:txXfrm>
    </dsp:sp>
    <dsp:sp modelId="{BED485EA-B123-43C4-B27E-34E403F70BBD}">
      <dsp:nvSpPr>
        <dsp:cNvPr id="0" name=""/>
        <dsp:cNvSpPr/>
      </dsp:nvSpPr>
      <dsp:spPr>
        <a:xfrm rot="5400000">
          <a:off x="3688504" y="-456946"/>
          <a:ext cx="750437" cy="3824680"/>
        </a:xfrm>
        <a:prstGeom prst="round2SameRect">
          <a:avLst/>
        </a:prstGeom>
        <a:solidFill>
          <a:schemeClr val="accent2">
            <a:tint val="40000"/>
            <a:alpha val="90000"/>
            <a:hueOff val="6397575"/>
            <a:satOff val="-42001"/>
            <a:lumOff val="-25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397575"/>
              <a:satOff val="-42001"/>
              <a:lumOff val="-25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Small (insignificant)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5-10%</a:t>
          </a:r>
          <a:endParaRPr lang="en-US" sz="1700" kern="1200" dirty="0"/>
        </a:p>
      </dsp:txBody>
      <dsp:txXfrm rot="-5400000">
        <a:off x="2151383" y="1116808"/>
        <a:ext cx="3788047" cy="677171"/>
      </dsp:txXfrm>
    </dsp:sp>
    <dsp:sp modelId="{6A4EF366-FF0D-4D16-9809-9C0009077364}">
      <dsp:nvSpPr>
        <dsp:cNvPr id="0" name=""/>
        <dsp:cNvSpPr/>
      </dsp:nvSpPr>
      <dsp:spPr>
        <a:xfrm>
          <a:off x="0" y="986370"/>
          <a:ext cx="2151383" cy="938046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Short Circuit Power</a:t>
          </a:r>
          <a:endParaRPr lang="en-US" sz="2600" kern="1200" dirty="0"/>
        </a:p>
      </dsp:txBody>
      <dsp:txXfrm>
        <a:off x="45792" y="1032162"/>
        <a:ext cx="2059799" cy="846462"/>
      </dsp:txXfrm>
    </dsp:sp>
    <dsp:sp modelId="{944BE45F-76B3-490C-B523-8250F24A82AD}">
      <dsp:nvSpPr>
        <dsp:cNvPr id="0" name=""/>
        <dsp:cNvSpPr/>
      </dsp:nvSpPr>
      <dsp:spPr>
        <a:xfrm rot="5400000">
          <a:off x="3688504" y="528001"/>
          <a:ext cx="750437" cy="3824680"/>
        </a:xfrm>
        <a:prstGeom prst="round2SameRect">
          <a:avLst/>
        </a:prstGeom>
        <a:solidFill>
          <a:schemeClr val="accent2">
            <a:tint val="40000"/>
            <a:alpha val="90000"/>
            <a:hueOff val="12795150"/>
            <a:satOff val="-84002"/>
            <a:lumOff val="-5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795150"/>
              <a:satOff val="-84002"/>
              <a:lumOff val="-5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Managed at operating temperatures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20-30%</a:t>
          </a:r>
          <a:endParaRPr lang="en-US" sz="1700" kern="1200" dirty="0"/>
        </a:p>
      </dsp:txBody>
      <dsp:txXfrm rot="-5400000">
        <a:off x="2151383" y="2101756"/>
        <a:ext cx="3788047" cy="677171"/>
      </dsp:txXfrm>
    </dsp:sp>
    <dsp:sp modelId="{0F85F8AF-6033-4FD6-8AF0-5F1B46F72AF6}">
      <dsp:nvSpPr>
        <dsp:cNvPr id="0" name=""/>
        <dsp:cNvSpPr/>
      </dsp:nvSpPr>
      <dsp:spPr>
        <a:xfrm>
          <a:off x="0" y="1971319"/>
          <a:ext cx="2151383" cy="938046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Leakage Power</a:t>
          </a:r>
          <a:endParaRPr lang="en-US" sz="2600" kern="1200" dirty="0"/>
        </a:p>
      </dsp:txBody>
      <dsp:txXfrm>
        <a:off x="45792" y="2017111"/>
        <a:ext cx="2059799" cy="846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FA17F-3127-4A27-9F18-D72A76E59A8D}">
      <dsp:nvSpPr>
        <dsp:cNvPr id="0" name=""/>
        <dsp:cNvSpPr/>
      </dsp:nvSpPr>
      <dsp:spPr>
        <a:xfrm>
          <a:off x="0" y="360362"/>
          <a:ext cx="536003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EE16F-B916-43E8-9714-791823AFDD00}">
      <dsp:nvSpPr>
        <dsp:cNvPr id="0" name=""/>
        <dsp:cNvSpPr/>
      </dsp:nvSpPr>
      <dsp:spPr>
        <a:xfrm>
          <a:off x="268001" y="35642"/>
          <a:ext cx="375202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17" tIns="0" rIns="1418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Conduction</a:t>
          </a:r>
          <a:endParaRPr lang="en-US" sz="2200" kern="1200" dirty="0"/>
        </a:p>
      </dsp:txBody>
      <dsp:txXfrm>
        <a:off x="299704" y="67345"/>
        <a:ext cx="3688615" cy="586034"/>
      </dsp:txXfrm>
    </dsp:sp>
    <dsp:sp modelId="{AC146CD4-5C57-41E0-B9EC-8F8A94426197}">
      <dsp:nvSpPr>
        <dsp:cNvPr id="0" name=""/>
        <dsp:cNvSpPr/>
      </dsp:nvSpPr>
      <dsp:spPr>
        <a:xfrm>
          <a:off x="0" y="1358282"/>
          <a:ext cx="536003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2962D-3555-42D1-BB74-E77687B42549}">
      <dsp:nvSpPr>
        <dsp:cNvPr id="0" name=""/>
        <dsp:cNvSpPr/>
      </dsp:nvSpPr>
      <dsp:spPr>
        <a:xfrm>
          <a:off x="268001" y="1033562"/>
          <a:ext cx="3752021" cy="649440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17" tIns="0" rIns="1418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Convection</a:t>
          </a:r>
          <a:endParaRPr lang="en-US" sz="2200" kern="1200" dirty="0"/>
        </a:p>
      </dsp:txBody>
      <dsp:txXfrm>
        <a:off x="299704" y="1065265"/>
        <a:ext cx="3688615" cy="586034"/>
      </dsp:txXfrm>
    </dsp:sp>
    <dsp:sp modelId="{3C74EF0C-CF23-45F0-8A9C-88E5001DA86B}">
      <dsp:nvSpPr>
        <dsp:cNvPr id="0" name=""/>
        <dsp:cNvSpPr/>
      </dsp:nvSpPr>
      <dsp:spPr>
        <a:xfrm>
          <a:off x="0" y="2356203"/>
          <a:ext cx="536003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73E5F-6D51-446E-A7E4-EDBA6739FC05}">
      <dsp:nvSpPr>
        <dsp:cNvPr id="0" name=""/>
        <dsp:cNvSpPr/>
      </dsp:nvSpPr>
      <dsp:spPr>
        <a:xfrm>
          <a:off x="268001" y="2031483"/>
          <a:ext cx="3752021" cy="64944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17" tIns="0" rIns="14181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Radiation</a:t>
          </a:r>
          <a:endParaRPr lang="en-US" sz="2200" kern="1200" dirty="0"/>
        </a:p>
      </dsp:txBody>
      <dsp:txXfrm>
        <a:off x="299704" y="2063186"/>
        <a:ext cx="3688615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9A4DF-C7A6-41B2-9D30-73396FD383F8}">
      <dsp:nvSpPr>
        <dsp:cNvPr id="0" name=""/>
        <dsp:cNvSpPr/>
      </dsp:nvSpPr>
      <dsp:spPr>
        <a:xfrm>
          <a:off x="0" y="1703195"/>
          <a:ext cx="6690627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6395C-83F4-496D-8D35-E0FC57A4AF2E}">
      <dsp:nvSpPr>
        <dsp:cNvPr id="0" name=""/>
        <dsp:cNvSpPr/>
      </dsp:nvSpPr>
      <dsp:spPr>
        <a:xfrm>
          <a:off x="0" y="421018"/>
          <a:ext cx="6690627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F62C-2406-41E0-B6AC-F0D8CE1024A0}">
      <dsp:nvSpPr>
        <dsp:cNvPr id="0" name=""/>
        <dsp:cNvSpPr/>
      </dsp:nvSpPr>
      <dsp:spPr>
        <a:xfrm>
          <a:off x="1739563" y="674"/>
          <a:ext cx="4951063" cy="42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Linearity and Superposition</a:t>
          </a:r>
          <a:endParaRPr lang="en-US" sz="2300" kern="1200" dirty="0"/>
        </a:p>
      </dsp:txBody>
      <dsp:txXfrm>
        <a:off x="1739563" y="674"/>
        <a:ext cx="4951063" cy="420344"/>
      </dsp:txXfrm>
    </dsp:sp>
    <dsp:sp modelId="{79A01BA8-833B-4F49-BC99-8C1C482D38D2}">
      <dsp:nvSpPr>
        <dsp:cNvPr id="0" name=""/>
        <dsp:cNvSpPr/>
      </dsp:nvSpPr>
      <dsp:spPr>
        <a:xfrm>
          <a:off x="0" y="674"/>
          <a:ext cx="1739563" cy="4203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1</a:t>
          </a:r>
          <a:endParaRPr lang="en-US" sz="2300" kern="1200" dirty="0"/>
        </a:p>
      </dsp:txBody>
      <dsp:txXfrm>
        <a:off x="20523" y="21197"/>
        <a:ext cx="1698517" cy="399821"/>
      </dsp:txXfrm>
    </dsp:sp>
    <dsp:sp modelId="{A15D8E67-0DA9-40D8-8233-3A9DAA308A97}">
      <dsp:nvSpPr>
        <dsp:cNvPr id="0" name=""/>
        <dsp:cNvSpPr/>
      </dsp:nvSpPr>
      <dsp:spPr>
        <a:xfrm>
          <a:off x="0" y="421018"/>
          <a:ext cx="6690627" cy="8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If the total </a:t>
          </a:r>
          <a:r>
            <a:rPr lang="en-IN" sz="1800" kern="1200" dirty="0">
              <a:solidFill>
                <a:srgbClr val="E21A23"/>
              </a:solidFill>
            </a:rPr>
            <a:t>power</a:t>
          </a:r>
          <a:r>
            <a:rPr lang="en-IN" sz="1800" kern="1200" dirty="0"/>
            <a:t> profile is P = </a:t>
          </a:r>
          <a:r>
            <a:rPr lang="en-IN" sz="1800" kern="1200" dirty="0" err="1"/>
            <a:t>P</a:t>
          </a:r>
          <a:r>
            <a:rPr lang="en-IN" sz="1800" kern="1200" baseline="-25000" dirty="0" err="1"/>
            <a:t>x</a:t>
          </a:r>
          <a:r>
            <a:rPr lang="en-IN" sz="1800" kern="1200" dirty="0"/>
            <a:t>+ </a:t>
          </a:r>
          <a:r>
            <a:rPr lang="en-IN" sz="1800" kern="1200" dirty="0" err="1"/>
            <a:t>P</a:t>
          </a:r>
          <a:r>
            <a:rPr lang="en-IN" sz="1800" kern="1200" baseline="-25000" dirty="0" err="1"/>
            <a:t>y</a:t>
          </a:r>
          <a:r>
            <a:rPr lang="en-IN" sz="1800" kern="1200" baseline="0" dirty="0"/>
            <a:t>, the </a:t>
          </a:r>
          <a:r>
            <a:rPr lang="en-IN" sz="1800" kern="1200" baseline="0" dirty="0">
              <a:solidFill>
                <a:srgbClr val="00B050"/>
              </a:solidFill>
            </a:rPr>
            <a:t>final</a:t>
          </a:r>
          <a:r>
            <a:rPr lang="en-IN" sz="1800" kern="1200" baseline="0" dirty="0"/>
            <a:t> thermal profile is T = T</a:t>
          </a:r>
          <a:r>
            <a:rPr lang="en-IN" sz="1800" kern="1200" baseline="-25000" dirty="0"/>
            <a:t>x</a:t>
          </a:r>
          <a:r>
            <a:rPr lang="en-IN" sz="1800" kern="1200" baseline="0" dirty="0"/>
            <a:t> + T</a:t>
          </a:r>
          <a:r>
            <a:rPr lang="en-IN" sz="1800" kern="1200" baseline="-25000" dirty="0"/>
            <a:t>y</a:t>
          </a:r>
          <a:endParaRPr lang="en-US" sz="1800" kern="1200" baseline="-25000" dirty="0"/>
        </a:p>
      </dsp:txBody>
      <dsp:txXfrm>
        <a:off x="0" y="421018"/>
        <a:ext cx="6690627" cy="840815"/>
      </dsp:txXfrm>
    </dsp:sp>
    <dsp:sp modelId="{0A51B88C-842F-4402-BB67-79206F3B648D}">
      <dsp:nvSpPr>
        <dsp:cNvPr id="0" name=""/>
        <dsp:cNvSpPr/>
      </dsp:nvSpPr>
      <dsp:spPr>
        <a:xfrm>
          <a:off x="1739563" y="1282851"/>
          <a:ext cx="4951063" cy="42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Shift Invariance</a:t>
          </a:r>
          <a:endParaRPr lang="en-US" sz="2300" kern="1200" dirty="0"/>
        </a:p>
      </dsp:txBody>
      <dsp:txXfrm>
        <a:off x="1739563" y="1282851"/>
        <a:ext cx="4951063" cy="420344"/>
      </dsp:txXfrm>
    </dsp:sp>
    <dsp:sp modelId="{06AB8D07-F49F-48B4-9A84-A7FA03E4D199}">
      <dsp:nvSpPr>
        <dsp:cNvPr id="0" name=""/>
        <dsp:cNvSpPr/>
      </dsp:nvSpPr>
      <dsp:spPr>
        <a:xfrm>
          <a:off x="0" y="1282851"/>
          <a:ext cx="1739563" cy="4203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2</a:t>
          </a:r>
          <a:endParaRPr lang="en-US" sz="2300" kern="1200" dirty="0"/>
        </a:p>
      </dsp:txBody>
      <dsp:txXfrm>
        <a:off x="20523" y="1303374"/>
        <a:ext cx="1698517" cy="399821"/>
      </dsp:txXfrm>
    </dsp:sp>
    <dsp:sp modelId="{B0A02627-FA04-4E44-A13F-974DA5D8DA54}">
      <dsp:nvSpPr>
        <dsp:cNvPr id="0" name=""/>
        <dsp:cNvSpPr/>
      </dsp:nvSpPr>
      <dsp:spPr>
        <a:xfrm>
          <a:off x="0" y="1703195"/>
          <a:ext cx="6690627" cy="8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For large </a:t>
          </a:r>
          <a:r>
            <a:rPr lang="en-IN" sz="1800" kern="1200" dirty="0">
              <a:solidFill>
                <a:srgbClr val="00B050"/>
              </a:solidFill>
            </a:rPr>
            <a:t>parts</a:t>
          </a:r>
          <a:r>
            <a:rPr lang="en-IN" sz="1800" kern="1200" dirty="0"/>
            <a:t> of the chip, the effect of a small power source on its immediate </a:t>
          </a:r>
          <a:r>
            <a:rPr lang="en-IN" sz="1800" kern="1200" dirty="0" err="1">
              <a:solidFill>
                <a:srgbClr val="7030A0"/>
              </a:solidFill>
            </a:rPr>
            <a:t>neighborhood</a:t>
          </a:r>
          <a:r>
            <a:rPr lang="en-IN" sz="1800" kern="1200" dirty="0"/>
            <a:t> is the </a:t>
          </a:r>
          <a:r>
            <a:rPr lang="en-IN" sz="1800" kern="1200" dirty="0">
              <a:solidFill>
                <a:srgbClr val="01708C"/>
              </a:solidFill>
            </a:rPr>
            <a:t>same</a:t>
          </a:r>
          <a:r>
            <a:rPr lang="en-IN" sz="1800" kern="1200" dirty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accent5"/>
              </a:solidFill>
            </a:rPr>
            <a:t>Exceptions</a:t>
          </a:r>
          <a:r>
            <a:rPr lang="en-IN" sz="1800" kern="1200" dirty="0"/>
            <a:t>: The rim and corners</a:t>
          </a:r>
          <a:endParaRPr lang="en-US" sz="1800" kern="1200" dirty="0"/>
        </a:p>
      </dsp:txBody>
      <dsp:txXfrm>
        <a:off x="0" y="1703195"/>
        <a:ext cx="6690627" cy="840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9EF3A-3FB8-4859-85A7-DF6F59ED8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9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6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1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6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09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5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1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7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5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9EF3A-3FB8-4859-85A7-DF6F59ED8F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3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08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23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9EF3A-3FB8-4859-85A7-DF6F59ED8F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0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9EF3A-3FB8-4859-85A7-DF6F59ED8F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2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29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58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3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3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4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3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37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20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05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53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780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48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461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52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90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0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56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34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9EF3A-3FB8-4859-85A7-DF6F59ED8FD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26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6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9EF3A-3FB8-4859-85A7-DF6F59ED8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8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2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3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lumenlearning.com/informationliteracy/chapter/personal-computers/" TargetMode="External"/><Relationship Id="rId3" Type="http://schemas.openxmlformats.org/officeDocument/2006/relationships/hyperlink" Target="http://rebuildingonthefly.blogspot.com/2011/05/obsolete-things-id-like-to-show-my.html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isteraibo.deviantart.com/art/Fire-311421529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www.pexels.com/photo/datacenter-server-449401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search/photos/cpu-with-fan?utm_source=unsplash&amp;utm_medium=referral&amp;utm_content=creditCopyText" TargetMode="External"/><Relationship Id="rId4" Type="http://schemas.openxmlformats.org/officeDocument/2006/relationships/hyperlink" Target="https://unsplash.com/@zane4004?utm_source=unsplash&amp;utm_medium=referral&amp;utm_content=creditCopyTex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search/photos/electronic-chip?utm_source=unsplash&amp;utm_medium=referral&amp;utm_content=creditCopyText" TargetMode="External"/><Relationship Id="rId4" Type="http://schemas.openxmlformats.org/officeDocument/2006/relationships/hyperlink" Target="https://unsplash.com/@steath12?utm_source=unsplash&amp;utm_medium=referral&amp;utm_content=creditCopyTex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6.sv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nara.co.kr/bbs/article.html?num=9128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nc-nd/3.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leep-sleeping-emoticons-face-z-s-25528/" TargetMode="Externa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1935694" y="2458933"/>
            <a:ext cx="69717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11: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Power and Temperature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BAB2-C179-40AF-82F5-98B9B673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Dynamic Power Dissipation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4A5E-7628-4F35-97BE-A61896D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926" y="1162975"/>
            <a:ext cx="8006149" cy="2734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No dynamic </a:t>
            </a:r>
            <a:r>
              <a:rPr lang="en-IN" dirty="0">
                <a:solidFill>
                  <a:srgbClr val="00B050"/>
                </a:solidFill>
              </a:rPr>
              <a:t>power</a:t>
            </a:r>
            <a:r>
              <a:rPr lang="en-IN" dirty="0"/>
              <a:t> is dissipated if the inputs </a:t>
            </a:r>
            <a:r>
              <a:rPr lang="en-IN" dirty="0">
                <a:solidFill>
                  <a:srgbClr val="7030A0"/>
                </a:solidFill>
              </a:rPr>
              <a:t>maintain</a:t>
            </a:r>
            <a:r>
              <a:rPr lang="en-IN" dirty="0"/>
              <a:t> their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power dissipation is a function of the number of </a:t>
            </a:r>
            <a:r>
              <a:rPr lang="en-IN" dirty="0">
                <a:solidFill>
                  <a:srgbClr val="0070C0"/>
                </a:solidFill>
              </a:rPr>
              <a:t>voltage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Each leads to a </a:t>
            </a:r>
            <a:r>
              <a:rPr lang="en-IN" dirty="0">
                <a:solidFill>
                  <a:srgbClr val="7030A0"/>
                </a:solidFill>
              </a:rPr>
              <a:t>passage</a:t>
            </a:r>
            <a:r>
              <a:rPr lang="en-IN" dirty="0"/>
              <a:t> of current and subsequent </a:t>
            </a:r>
            <a:r>
              <a:rPr lang="en-IN" dirty="0">
                <a:solidFill>
                  <a:srgbClr val="FF0000"/>
                </a:solidFill>
              </a:rPr>
              <a:t>I</a:t>
            </a:r>
            <a:r>
              <a:rPr lang="en-IN" baseline="30000" dirty="0">
                <a:solidFill>
                  <a:srgbClr val="FF0000"/>
                </a:solidFill>
              </a:rPr>
              <a:t>2</a:t>
            </a:r>
            <a:r>
              <a:rPr lang="en-IN" dirty="0">
                <a:solidFill>
                  <a:srgbClr val="FF0000"/>
                </a:solidFill>
              </a:rPr>
              <a:t>R</a:t>
            </a:r>
            <a:r>
              <a:rPr lang="en-IN" dirty="0"/>
              <a:t> heat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Power simulation tools </a:t>
            </a:r>
            <a:r>
              <a:rPr lang="en-IN" dirty="0">
                <a:solidFill>
                  <a:srgbClr val="00B050"/>
                </a:solidFill>
              </a:rPr>
              <a:t>estimate</a:t>
            </a:r>
            <a:r>
              <a:rPr lang="en-IN" dirty="0"/>
              <a:t> the number of 1 </a:t>
            </a:r>
            <a:r>
              <a:rPr lang="en-IN" dirty="0">
                <a:sym typeface="Wingdings" panose="05000000000000000000" pitchFamily="2" charset="2"/>
              </a:rPr>
              <a:t> 0 and 0  1 transitions in the circuit. Each transition has an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energy</a:t>
            </a:r>
            <a:r>
              <a:rPr lang="en-IN" dirty="0">
                <a:sym typeface="Wingdings" panose="05000000000000000000" pitchFamily="2" charset="2"/>
              </a:rPr>
              <a:t> cost. </a:t>
            </a:r>
            <a:br>
              <a:rPr lang="en-IN" dirty="0">
                <a:sym typeface="Wingdings" panose="05000000000000000000" pitchFamily="2" charset="2"/>
              </a:rPr>
            </a:br>
            <a:r>
              <a:rPr lang="en-IN" dirty="0">
                <a:sym typeface="Wingdings" panose="05000000000000000000" pitchFamily="2" charset="2"/>
              </a:rPr>
              <a:t>                          </a:t>
            </a:r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6B63F-113A-4AA0-A1BD-13AE882F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F6E44-BBB8-4816-89AF-46B4C9A4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2AD6C9-4199-440B-834C-6AF241DAC0B5}"/>
                  </a:ext>
                </a:extLst>
              </p:cNvPr>
              <p:cNvSpPr txBox="1"/>
              <p:nvPr/>
            </p:nvSpPr>
            <p:spPr>
              <a:xfrm>
                <a:off x="4860789" y="3829236"/>
                <a:ext cx="247042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2AD6C9-4199-440B-834C-6AF241DAC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89" y="3829236"/>
                <a:ext cx="2470420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44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FD84-A42E-4323-87FE-89F65239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Basic Idea: Convert an Electronic Circuit into an RC Network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61D1A-0ABD-4BCE-9848-7F4B88B2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03EEC-1D6C-4FA1-A1BC-7487A3E8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44D31713-68D5-4CD4-AFF6-79135E33FBE0}"/>
              </a:ext>
            </a:extLst>
          </p:cNvPr>
          <p:cNvSpPr/>
          <p:nvPr/>
        </p:nvSpPr>
        <p:spPr>
          <a:xfrm>
            <a:off x="3300919" y="2456662"/>
            <a:ext cx="4597615" cy="3555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Equivalent Circuit of an NMOS transistor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ED03C-851A-47A8-9283-A6D95C68BA85}"/>
              </a:ext>
            </a:extLst>
          </p:cNvPr>
          <p:cNvCxnSpPr/>
          <p:nvPr/>
        </p:nvCxnSpPr>
        <p:spPr>
          <a:xfrm>
            <a:off x="3212875" y="3276024"/>
            <a:ext cx="1815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1DD4B2-6F55-43CA-8933-A0759EFE21EA}"/>
              </a:ext>
            </a:extLst>
          </p:cNvPr>
          <p:cNvCxnSpPr/>
          <p:nvPr/>
        </p:nvCxnSpPr>
        <p:spPr>
          <a:xfrm>
            <a:off x="5028227" y="3104574"/>
            <a:ext cx="0" cy="342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69646E-6DC1-4C92-A743-FFE8A2B377DC}"/>
              </a:ext>
            </a:extLst>
          </p:cNvPr>
          <p:cNvCxnSpPr/>
          <p:nvPr/>
        </p:nvCxnSpPr>
        <p:spPr>
          <a:xfrm>
            <a:off x="5122356" y="3104574"/>
            <a:ext cx="0" cy="342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879989-0B45-4249-9CD0-C8A93E74EAD8}"/>
              </a:ext>
            </a:extLst>
          </p:cNvPr>
          <p:cNvCxnSpPr/>
          <p:nvPr/>
        </p:nvCxnSpPr>
        <p:spPr>
          <a:xfrm>
            <a:off x="5122358" y="3276024"/>
            <a:ext cx="3987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695989-8F61-46BB-A7BF-44882FFED76B}"/>
              </a:ext>
            </a:extLst>
          </p:cNvPr>
          <p:cNvGrpSpPr/>
          <p:nvPr/>
        </p:nvGrpSpPr>
        <p:grpSpPr>
          <a:xfrm rot="5400000">
            <a:off x="7932790" y="3678626"/>
            <a:ext cx="490818" cy="196295"/>
            <a:chOff x="8991600" y="1807231"/>
            <a:chExt cx="654424" cy="26172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2375BE-E936-4A7A-A265-960B14410F81}"/>
                </a:ext>
              </a:extLst>
            </p:cNvPr>
            <p:cNvCxnSpPr/>
            <p:nvPr/>
          </p:nvCxnSpPr>
          <p:spPr>
            <a:xfrm flipV="1">
              <a:off x="8991600" y="1825160"/>
              <a:ext cx="80682" cy="9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B0EEF1-4440-4046-8D5B-56620EAFF272}"/>
                </a:ext>
              </a:extLst>
            </p:cNvPr>
            <p:cNvCxnSpPr/>
            <p:nvPr/>
          </p:nvCxnSpPr>
          <p:spPr>
            <a:xfrm>
              <a:off x="9072282" y="1807231"/>
              <a:ext cx="89647" cy="251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359468-FC69-4350-A62D-847666E80960}"/>
                </a:ext>
              </a:extLst>
            </p:cNvPr>
            <p:cNvCxnSpPr/>
            <p:nvPr/>
          </p:nvCxnSpPr>
          <p:spPr>
            <a:xfrm flipV="1">
              <a:off x="9161929" y="1825160"/>
              <a:ext cx="80682" cy="233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2B56A3-8FB8-405E-9D73-31B19336EF2C}"/>
                </a:ext>
              </a:extLst>
            </p:cNvPr>
            <p:cNvCxnSpPr/>
            <p:nvPr/>
          </p:nvCxnSpPr>
          <p:spPr>
            <a:xfrm>
              <a:off x="9242611" y="1835874"/>
              <a:ext cx="89647" cy="222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AF54CD-07D5-4872-98EB-6AEA789702B0}"/>
                </a:ext>
              </a:extLst>
            </p:cNvPr>
            <p:cNvCxnSpPr/>
            <p:nvPr/>
          </p:nvCxnSpPr>
          <p:spPr>
            <a:xfrm flipV="1">
              <a:off x="9332258" y="1825160"/>
              <a:ext cx="80682" cy="233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5A7965-DB7D-4BB1-8D19-F95F27C58A2A}"/>
                </a:ext>
              </a:extLst>
            </p:cNvPr>
            <p:cNvCxnSpPr/>
            <p:nvPr/>
          </p:nvCxnSpPr>
          <p:spPr>
            <a:xfrm>
              <a:off x="9412940" y="1846588"/>
              <a:ext cx="89647" cy="222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F0C27-69D8-4550-AC7A-01C2451FD7C2}"/>
                </a:ext>
              </a:extLst>
            </p:cNvPr>
            <p:cNvCxnSpPr/>
            <p:nvPr/>
          </p:nvCxnSpPr>
          <p:spPr>
            <a:xfrm flipV="1">
              <a:off x="9502587" y="1835874"/>
              <a:ext cx="80682" cy="233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685A51-16DF-4373-ACDE-9E8E3B485E08}"/>
                </a:ext>
              </a:extLst>
            </p:cNvPr>
            <p:cNvCxnSpPr/>
            <p:nvPr/>
          </p:nvCxnSpPr>
          <p:spPr>
            <a:xfrm>
              <a:off x="9583269" y="1846588"/>
              <a:ext cx="62755" cy="77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157BE5-3DF8-4210-9FEB-F42575191174}"/>
              </a:ext>
            </a:extLst>
          </p:cNvPr>
          <p:cNvCxnSpPr/>
          <p:nvPr/>
        </p:nvCxnSpPr>
        <p:spPr>
          <a:xfrm>
            <a:off x="8188940" y="3271577"/>
            <a:ext cx="0" cy="259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5DEAC6-14D9-471C-B8E8-B45BD67792C0}"/>
              </a:ext>
            </a:extLst>
          </p:cNvPr>
          <p:cNvCxnSpPr/>
          <p:nvPr/>
        </p:nvCxnSpPr>
        <p:spPr>
          <a:xfrm>
            <a:off x="8188940" y="4022181"/>
            <a:ext cx="0" cy="329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6A5081-4239-490F-926D-B32E239306E6}"/>
              </a:ext>
            </a:extLst>
          </p:cNvPr>
          <p:cNvCxnSpPr/>
          <p:nvPr/>
        </p:nvCxnSpPr>
        <p:spPr>
          <a:xfrm>
            <a:off x="3307003" y="4351789"/>
            <a:ext cx="4881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06B93A-69B4-48C0-93D5-5D3B7D05D8C0}"/>
              </a:ext>
            </a:extLst>
          </p:cNvPr>
          <p:cNvCxnSpPr/>
          <p:nvPr/>
        </p:nvCxnSpPr>
        <p:spPr>
          <a:xfrm>
            <a:off x="8665656" y="3271577"/>
            <a:ext cx="0" cy="1960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CB2BF3-9AB8-4C6D-9957-D50ECEBBE7BB}"/>
              </a:ext>
            </a:extLst>
          </p:cNvPr>
          <p:cNvCxnSpPr/>
          <p:nvPr/>
        </p:nvCxnSpPr>
        <p:spPr>
          <a:xfrm flipH="1">
            <a:off x="7778151" y="5232571"/>
            <a:ext cx="874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F9B2D4-B96B-455C-BCE1-A2031256A5CA}"/>
              </a:ext>
            </a:extLst>
          </p:cNvPr>
          <p:cNvCxnSpPr/>
          <p:nvPr/>
        </p:nvCxnSpPr>
        <p:spPr>
          <a:xfrm>
            <a:off x="7690745" y="5061121"/>
            <a:ext cx="0" cy="342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9F3C91-C3DF-49A2-BD3F-FF59E641B8F1}"/>
              </a:ext>
            </a:extLst>
          </p:cNvPr>
          <p:cNvCxnSpPr/>
          <p:nvPr/>
        </p:nvCxnSpPr>
        <p:spPr>
          <a:xfrm>
            <a:off x="7784874" y="5061121"/>
            <a:ext cx="0" cy="342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08224D-EB2E-4DA8-B996-7B6F7276DC32}"/>
              </a:ext>
            </a:extLst>
          </p:cNvPr>
          <p:cNvCxnSpPr/>
          <p:nvPr/>
        </p:nvCxnSpPr>
        <p:spPr>
          <a:xfrm flipH="1">
            <a:off x="3307003" y="5232571"/>
            <a:ext cx="4383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816007-9DCE-4D03-9DBC-D3CEC2AD477A}"/>
              </a:ext>
            </a:extLst>
          </p:cNvPr>
          <p:cNvCxnSpPr/>
          <p:nvPr/>
        </p:nvCxnSpPr>
        <p:spPr>
          <a:xfrm>
            <a:off x="4026421" y="3271578"/>
            <a:ext cx="0" cy="448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C1F6ED-8311-4461-8071-01A8EC0503A0}"/>
              </a:ext>
            </a:extLst>
          </p:cNvPr>
          <p:cNvCxnSpPr/>
          <p:nvPr/>
        </p:nvCxnSpPr>
        <p:spPr>
          <a:xfrm>
            <a:off x="3858333" y="3719621"/>
            <a:ext cx="336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8B1B94-C6A2-473E-B873-95E5713AE5BE}"/>
              </a:ext>
            </a:extLst>
          </p:cNvPr>
          <p:cNvCxnSpPr/>
          <p:nvPr/>
        </p:nvCxnSpPr>
        <p:spPr>
          <a:xfrm>
            <a:off x="3858332" y="3817112"/>
            <a:ext cx="336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041F18-4CF8-4E4C-99D5-238D6AD31DC8}"/>
              </a:ext>
            </a:extLst>
          </p:cNvPr>
          <p:cNvCxnSpPr/>
          <p:nvPr/>
        </p:nvCxnSpPr>
        <p:spPr>
          <a:xfrm>
            <a:off x="4026419" y="3817113"/>
            <a:ext cx="0" cy="53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9333CD-FA65-49A6-AAD9-2615E1E033FB}"/>
              </a:ext>
            </a:extLst>
          </p:cNvPr>
          <p:cNvCxnSpPr/>
          <p:nvPr/>
        </p:nvCxnSpPr>
        <p:spPr>
          <a:xfrm>
            <a:off x="4523962" y="3271578"/>
            <a:ext cx="0" cy="38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8454A4-A3D6-42B6-B608-69B62F913F5E}"/>
              </a:ext>
            </a:extLst>
          </p:cNvPr>
          <p:cNvCxnSpPr/>
          <p:nvPr/>
        </p:nvCxnSpPr>
        <p:spPr>
          <a:xfrm>
            <a:off x="4355875" y="3658954"/>
            <a:ext cx="336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5FD391-B721-4196-BF65-98C7E397BBF4}"/>
              </a:ext>
            </a:extLst>
          </p:cNvPr>
          <p:cNvCxnSpPr/>
          <p:nvPr/>
        </p:nvCxnSpPr>
        <p:spPr>
          <a:xfrm>
            <a:off x="4355874" y="3756445"/>
            <a:ext cx="336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B67664-4AA6-4EDA-83EA-AAC83537D403}"/>
              </a:ext>
            </a:extLst>
          </p:cNvPr>
          <p:cNvCxnSpPr/>
          <p:nvPr/>
        </p:nvCxnSpPr>
        <p:spPr>
          <a:xfrm>
            <a:off x="4523961" y="3753240"/>
            <a:ext cx="0" cy="49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B5E246-94FF-4D2A-A9FD-6BF6C6ED11D2}"/>
              </a:ext>
            </a:extLst>
          </p:cNvPr>
          <p:cNvCxnSpPr>
            <a:stCxn id="37" idx="3"/>
          </p:cNvCxnSpPr>
          <p:nvPr/>
        </p:nvCxnSpPr>
        <p:spPr>
          <a:xfrm flipH="1">
            <a:off x="4523962" y="4452641"/>
            <a:ext cx="1" cy="779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2073">
            <a:extLst>
              <a:ext uri="{FF2B5EF4-FFF2-40B4-BE49-F238E27FC236}">
                <a16:creationId xmlns:a16="http://schemas.microsoft.com/office/drawing/2014/main" id="{C2935805-3335-4C1B-B775-BF616A49FD3C}"/>
              </a:ext>
            </a:extLst>
          </p:cNvPr>
          <p:cNvSpPr/>
          <p:nvPr/>
        </p:nvSpPr>
        <p:spPr>
          <a:xfrm>
            <a:off x="4517239" y="4250936"/>
            <a:ext cx="94736" cy="201706"/>
          </a:xfrm>
          <a:custGeom>
            <a:avLst/>
            <a:gdLst>
              <a:gd name="connsiteX0" fmla="*/ 0 w 126315"/>
              <a:gd name="connsiteY0" fmla="*/ 0 h 268941"/>
              <a:gd name="connsiteX1" fmla="*/ 116542 w 126315"/>
              <a:gd name="connsiteY1" fmla="*/ 71718 h 268941"/>
              <a:gd name="connsiteX2" fmla="*/ 107577 w 126315"/>
              <a:gd name="connsiteY2" fmla="*/ 215153 h 268941"/>
              <a:gd name="connsiteX3" fmla="*/ 8965 w 126315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15" h="268941">
                <a:moveTo>
                  <a:pt x="0" y="0"/>
                </a:moveTo>
                <a:cubicBezTo>
                  <a:pt x="49306" y="17929"/>
                  <a:pt x="98613" y="35859"/>
                  <a:pt x="116542" y="71718"/>
                </a:cubicBezTo>
                <a:cubicBezTo>
                  <a:pt x="134472" y="107577"/>
                  <a:pt x="125506" y="182283"/>
                  <a:pt x="107577" y="215153"/>
                </a:cubicBezTo>
                <a:cubicBezTo>
                  <a:pt x="89648" y="248023"/>
                  <a:pt x="49306" y="258482"/>
                  <a:pt x="8965" y="2689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5D85D7C-9FFE-4606-8EC2-A41EF044E941}"/>
              </a:ext>
            </a:extLst>
          </p:cNvPr>
          <p:cNvSpPr/>
          <p:nvPr/>
        </p:nvSpPr>
        <p:spPr>
          <a:xfrm>
            <a:off x="6157781" y="3658955"/>
            <a:ext cx="329453" cy="36322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84910C-A80B-4BCA-8A0A-0813472EED7E}"/>
              </a:ext>
            </a:extLst>
          </p:cNvPr>
          <p:cNvSpPr/>
          <p:nvPr/>
        </p:nvSpPr>
        <p:spPr>
          <a:xfrm>
            <a:off x="7008635" y="3672479"/>
            <a:ext cx="329453" cy="36322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9C3149-C86D-4DFA-80E6-200DCECF3B0C}"/>
              </a:ext>
            </a:extLst>
          </p:cNvPr>
          <p:cNvCxnSpPr>
            <a:endCxn id="38" idx="0"/>
          </p:cNvCxnSpPr>
          <p:nvPr/>
        </p:nvCxnSpPr>
        <p:spPr>
          <a:xfrm>
            <a:off x="6322506" y="3271578"/>
            <a:ext cx="0" cy="387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2078">
            <a:extLst>
              <a:ext uri="{FF2B5EF4-FFF2-40B4-BE49-F238E27FC236}">
                <a16:creationId xmlns:a16="http://schemas.microsoft.com/office/drawing/2014/main" id="{EE0B4BF4-6FE6-41AB-AEC1-F19DC0F04043}"/>
              </a:ext>
            </a:extLst>
          </p:cNvPr>
          <p:cNvSpPr/>
          <p:nvPr/>
        </p:nvSpPr>
        <p:spPr>
          <a:xfrm>
            <a:off x="2480011" y="3155001"/>
            <a:ext cx="732865" cy="2218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gate</a:t>
            </a:r>
          </a:p>
        </p:txBody>
      </p:sp>
      <p:sp>
        <p:nvSpPr>
          <p:cNvPr id="42" name="Rounded Rectangle 87">
            <a:extLst>
              <a:ext uri="{FF2B5EF4-FFF2-40B4-BE49-F238E27FC236}">
                <a16:creationId xmlns:a16="http://schemas.microsoft.com/office/drawing/2014/main" id="{B14A45C6-9E81-492A-834A-9C062EE81DF6}"/>
              </a:ext>
            </a:extLst>
          </p:cNvPr>
          <p:cNvSpPr/>
          <p:nvPr/>
        </p:nvSpPr>
        <p:spPr>
          <a:xfrm>
            <a:off x="2451435" y="4230766"/>
            <a:ext cx="732865" cy="2218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source</a:t>
            </a:r>
          </a:p>
        </p:txBody>
      </p:sp>
      <p:sp>
        <p:nvSpPr>
          <p:cNvPr id="43" name="Rounded Rectangle 88">
            <a:extLst>
              <a:ext uri="{FF2B5EF4-FFF2-40B4-BE49-F238E27FC236}">
                <a16:creationId xmlns:a16="http://schemas.microsoft.com/office/drawing/2014/main" id="{2598CADD-5337-425E-94ED-EA013E5630F6}"/>
              </a:ext>
            </a:extLst>
          </p:cNvPr>
          <p:cNvSpPr/>
          <p:nvPr/>
        </p:nvSpPr>
        <p:spPr>
          <a:xfrm>
            <a:off x="2439670" y="5108396"/>
            <a:ext cx="732865" cy="2218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body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308C047-274D-4CD9-823F-6FB38D8BF0E0}"/>
              </a:ext>
            </a:extLst>
          </p:cNvPr>
          <p:cNvCxnSpPr/>
          <p:nvPr/>
        </p:nvCxnSpPr>
        <p:spPr>
          <a:xfrm>
            <a:off x="6322506" y="3712898"/>
            <a:ext cx="0" cy="26894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161560-CAD1-4E68-828B-5BEBC681A0D2}"/>
              </a:ext>
            </a:extLst>
          </p:cNvPr>
          <p:cNvCxnSpPr/>
          <p:nvPr/>
        </p:nvCxnSpPr>
        <p:spPr>
          <a:xfrm>
            <a:off x="7169671" y="3729551"/>
            <a:ext cx="0" cy="26894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0C81A3-4911-4EB2-8D46-9613D33275BD}"/>
              </a:ext>
            </a:extLst>
          </p:cNvPr>
          <p:cNvCxnSpPr/>
          <p:nvPr/>
        </p:nvCxnSpPr>
        <p:spPr>
          <a:xfrm>
            <a:off x="7169671" y="3285102"/>
            <a:ext cx="0" cy="387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88513A-08B8-4532-A877-C14C08765455}"/>
              </a:ext>
            </a:extLst>
          </p:cNvPr>
          <p:cNvCxnSpPr>
            <a:stCxn id="38" idx="4"/>
          </p:cNvCxnSpPr>
          <p:nvPr/>
        </p:nvCxnSpPr>
        <p:spPr>
          <a:xfrm>
            <a:off x="6322506" y="4022181"/>
            <a:ext cx="0" cy="329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D346B0-AC59-453C-B52F-0764CA684C65}"/>
              </a:ext>
            </a:extLst>
          </p:cNvPr>
          <p:cNvCxnSpPr/>
          <p:nvPr/>
        </p:nvCxnSpPr>
        <p:spPr>
          <a:xfrm>
            <a:off x="7169671" y="4022181"/>
            <a:ext cx="0" cy="329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CA45B-7F90-445E-AFB5-56BC9992F52B}"/>
              </a:ext>
            </a:extLst>
          </p:cNvPr>
          <p:cNvCxnSpPr/>
          <p:nvPr/>
        </p:nvCxnSpPr>
        <p:spPr>
          <a:xfrm>
            <a:off x="5767815" y="4351790"/>
            <a:ext cx="0" cy="359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F56818E-61EC-4F64-A985-5B531304A071}"/>
              </a:ext>
            </a:extLst>
          </p:cNvPr>
          <p:cNvCxnSpPr/>
          <p:nvPr/>
        </p:nvCxnSpPr>
        <p:spPr>
          <a:xfrm>
            <a:off x="5599727" y="4711342"/>
            <a:ext cx="336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B8D01E-0B7C-4CAF-A65E-C215A716B048}"/>
              </a:ext>
            </a:extLst>
          </p:cNvPr>
          <p:cNvCxnSpPr/>
          <p:nvPr/>
        </p:nvCxnSpPr>
        <p:spPr>
          <a:xfrm>
            <a:off x="5599726" y="4808833"/>
            <a:ext cx="336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0F029F-1289-4EC7-B87B-872631A915A5}"/>
              </a:ext>
            </a:extLst>
          </p:cNvPr>
          <p:cNvCxnSpPr/>
          <p:nvPr/>
        </p:nvCxnSpPr>
        <p:spPr>
          <a:xfrm>
            <a:off x="5767814" y="4808833"/>
            <a:ext cx="0" cy="42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10">
            <a:extLst>
              <a:ext uri="{FF2B5EF4-FFF2-40B4-BE49-F238E27FC236}">
                <a16:creationId xmlns:a16="http://schemas.microsoft.com/office/drawing/2014/main" id="{C6FE64A6-DBE0-4BAA-AE77-50C2E6676EF8}"/>
              </a:ext>
            </a:extLst>
          </p:cNvPr>
          <p:cNvSpPr/>
          <p:nvPr/>
        </p:nvSpPr>
        <p:spPr>
          <a:xfrm>
            <a:off x="9223710" y="3150379"/>
            <a:ext cx="732865" cy="2218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4B1C5E-D92F-4EF6-9BEE-D5638CC732D3}"/>
                  </a:ext>
                </a:extLst>
              </p:cNvPr>
              <p:cNvSpPr txBox="1"/>
              <p:nvPr/>
            </p:nvSpPr>
            <p:spPr>
              <a:xfrm>
                <a:off x="3490444" y="3625492"/>
                <a:ext cx="471860" cy="316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4B1C5E-D92F-4EF6-9BEE-D5638CC7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44" y="3625492"/>
                <a:ext cx="471860" cy="316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A8B958-A034-484E-A36C-8C8BAA92840B}"/>
                  </a:ext>
                </a:extLst>
              </p:cNvPr>
              <p:cNvSpPr txBox="1"/>
              <p:nvPr/>
            </p:nvSpPr>
            <p:spPr>
              <a:xfrm>
                <a:off x="4688688" y="3605267"/>
                <a:ext cx="487121" cy="316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𝑔𝑏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A8B958-A034-484E-A36C-8C8BAA928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88" y="3605267"/>
                <a:ext cx="487121" cy="316882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F37E406-A70E-471D-B024-DAC7F714CF3A}"/>
                  </a:ext>
                </a:extLst>
              </p:cNvPr>
              <p:cNvSpPr txBox="1"/>
              <p:nvPr/>
            </p:nvSpPr>
            <p:spPr>
              <a:xfrm>
                <a:off x="5099249" y="2878687"/>
                <a:ext cx="492571" cy="316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𝑔𝑑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F37E406-A70E-471D-B024-DAC7F714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49" y="2878687"/>
                <a:ext cx="492571" cy="316882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196F022-D476-43DB-BFC1-C81926BE0464}"/>
                  </a:ext>
                </a:extLst>
              </p:cNvPr>
              <p:cNvSpPr txBox="1"/>
              <p:nvPr/>
            </p:nvSpPr>
            <p:spPr>
              <a:xfrm>
                <a:off x="5686859" y="3719623"/>
                <a:ext cx="491032" cy="224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196F022-D476-43DB-BFC1-C81926BE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859" y="3719623"/>
                <a:ext cx="491032" cy="224549"/>
              </a:xfrm>
              <a:prstGeom prst="rect">
                <a:avLst/>
              </a:prstGeom>
              <a:blipFill>
                <a:blip r:embed="rId5"/>
                <a:stretch>
                  <a:fillRect l="-7500" r="-1250" b="-216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3EB323-A4DE-445A-B43C-209D0262AB2F}"/>
                  </a:ext>
                </a:extLst>
              </p:cNvPr>
              <p:cNvSpPr txBox="1"/>
              <p:nvPr/>
            </p:nvSpPr>
            <p:spPr>
              <a:xfrm>
                <a:off x="7378743" y="3759031"/>
                <a:ext cx="58451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𝑚𝑏</m:t>
                          </m:r>
                        </m:sub>
                      </m:sSub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3EB323-A4DE-445A-B43C-209D0262A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43" y="3759031"/>
                <a:ext cx="584519" cy="207749"/>
              </a:xfrm>
              <a:prstGeom prst="rect">
                <a:avLst/>
              </a:prstGeom>
              <a:blipFill>
                <a:blip r:embed="rId6"/>
                <a:stretch>
                  <a:fillRect l="-6250" r="-1042" b="-26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80F4A6-DA71-411B-BB6D-3F97C86741B7}"/>
                  </a:ext>
                </a:extLst>
              </p:cNvPr>
              <p:cNvSpPr txBox="1"/>
              <p:nvPr/>
            </p:nvSpPr>
            <p:spPr>
              <a:xfrm>
                <a:off x="5181726" y="4581500"/>
                <a:ext cx="47205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𝑠𝑏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80F4A6-DA71-411B-BB6D-3F97C867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26" y="4581500"/>
                <a:ext cx="47205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5A43E68-FF7B-49E7-9A02-CAC2EE1023E3}"/>
                  </a:ext>
                </a:extLst>
              </p:cNvPr>
              <p:cNvSpPr txBox="1"/>
              <p:nvPr/>
            </p:nvSpPr>
            <p:spPr>
              <a:xfrm>
                <a:off x="7790522" y="4850554"/>
                <a:ext cx="49128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𝑑𝑏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5A43E68-FF7B-49E7-9A02-CAC2EE10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522" y="4850554"/>
                <a:ext cx="491288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EC622D1-88CD-4447-8C6F-DF1EBE8E7E4F}"/>
              </a:ext>
            </a:extLst>
          </p:cNvPr>
          <p:cNvCxnSpPr/>
          <p:nvPr/>
        </p:nvCxnSpPr>
        <p:spPr>
          <a:xfrm flipH="1">
            <a:off x="8665658" y="3172613"/>
            <a:ext cx="443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5CC4A3-C1DB-47CC-8F77-49E5B9B93BF6}"/>
                  </a:ext>
                </a:extLst>
              </p:cNvPr>
              <p:cNvSpPr txBox="1"/>
              <p:nvPr/>
            </p:nvSpPr>
            <p:spPr>
              <a:xfrm>
                <a:off x="8763460" y="2865066"/>
                <a:ext cx="260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5CC4A3-C1DB-47CC-8F77-49E5B9B93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460" y="2865066"/>
                <a:ext cx="260136" cy="276999"/>
              </a:xfrm>
              <a:prstGeom prst="rect">
                <a:avLst/>
              </a:prstGeom>
              <a:blipFill>
                <a:blip r:embed="rId9"/>
                <a:stretch>
                  <a:fillRect l="-21429" r="-714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50E8B3C-2CEF-4642-B300-984563024507}"/>
              </a:ext>
            </a:extLst>
          </p:cNvPr>
          <p:cNvSpPr txBox="1"/>
          <p:nvPr/>
        </p:nvSpPr>
        <p:spPr>
          <a:xfrm>
            <a:off x="2273350" y="3284620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4D9252-09BA-4338-9B20-66A9DF08E85E}"/>
              </a:ext>
            </a:extLst>
          </p:cNvPr>
          <p:cNvSpPr txBox="1"/>
          <p:nvPr/>
        </p:nvSpPr>
        <p:spPr>
          <a:xfrm>
            <a:off x="2233030" y="4351788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D7A995-66A5-4286-BEE4-34881F558EA4}"/>
              </a:ext>
            </a:extLst>
          </p:cNvPr>
          <p:cNvSpPr txBox="1"/>
          <p:nvPr/>
        </p:nvSpPr>
        <p:spPr>
          <a:xfrm>
            <a:off x="2243599" y="4962505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69BC3D-8FFC-412C-8E7B-311C122425C7}"/>
              </a:ext>
            </a:extLst>
          </p:cNvPr>
          <p:cNvSpPr txBox="1"/>
          <p:nvPr/>
        </p:nvSpPr>
        <p:spPr>
          <a:xfrm>
            <a:off x="2233030" y="4055496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8158B6-1BE7-4127-B9C9-16CB319E643E}"/>
              </a:ext>
            </a:extLst>
          </p:cNvPr>
          <p:cNvCxnSpPr/>
          <p:nvPr/>
        </p:nvCxnSpPr>
        <p:spPr>
          <a:xfrm flipV="1">
            <a:off x="2769121" y="3372255"/>
            <a:ext cx="0" cy="38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003DD82-6F5A-437D-9746-F40A0788EF4F}"/>
              </a:ext>
            </a:extLst>
          </p:cNvPr>
          <p:cNvCxnSpPr/>
          <p:nvPr/>
        </p:nvCxnSpPr>
        <p:spPr>
          <a:xfrm>
            <a:off x="2769121" y="3867540"/>
            <a:ext cx="0" cy="38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60DE4F-9C5C-41B2-8B6E-D11AA47FC262}"/>
                  </a:ext>
                </a:extLst>
              </p:cNvPr>
              <p:cNvSpPr txBox="1"/>
              <p:nvPr/>
            </p:nvSpPr>
            <p:spPr>
              <a:xfrm>
                <a:off x="2386161" y="3669853"/>
                <a:ext cx="349776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60DE4F-9C5C-41B2-8B6E-D11AA47FC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61" y="3669853"/>
                <a:ext cx="349776" cy="299569"/>
              </a:xfrm>
              <a:prstGeom prst="rect">
                <a:avLst/>
              </a:prstGeom>
              <a:blipFill>
                <a:blip r:embed="rId10"/>
                <a:stretch>
                  <a:fillRect l="-13793" r="-5172" b="-244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55F337D-8177-443D-84BF-0082C8AEED2F}"/>
                  </a:ext>
                </a:extLst>
              </p:cNvPr>
              <p:cNvSpPr txBox="1"/>
              <p:nvPr/>
            </p:nvSpPr>
            <p:spPr>
              <a:xfrm>
                <a:off x="2473572" y="4590007"/>
                <a:ext cx="373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55F337D-8177-443D-84BF-0082C8AEE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572" y="4590007"/>
                <a:ext cx="373500" cy="276999"/>
              </a:xfrm>
              <a:prstGeom prst="rect">
                <a:avLst/>
              </a:prstGeom>
              <a:blipFill>
                <a:blip r:embed="rId11"/>
                <a:stretch>
                  <a:fillRect l="-14754" r="-6557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8670137-7E41-4A80-AACB-E95023EF0A0F}"/>
              </a:ext>
            </a:extLst>
          </p:cNvPr>
          <p:cNvCxnSpPr/>
          <p:nvPr/>
        </p:nvCxnSpPr>
        <p:spPr>
          <a:xfrm flipV="1">
            <a:off x="2898773" y="4452642"/>
            <a:ext cx="0" cy="28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2060994-EC3C-4FA2-BDA4-D26B671330EC}"/>
              </a:ext>
            </a:extLst>
          </p:cNvPr>
          <p:cNvCxnSpPr/>
          <p:nvPr/>
        </p:nvCxnSpPr>
        <p:spPr>
          <a:xfrm>
            <a:off x="2898773" y="4755053"/>
            <a:ext cx="0" cy="37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1C51D9B-1DD6-4AA4-A871-C92EFADF6B84}"/>
              </a:ext>
            </a:extLst>
          </p:cNvPr>
          <p:cNvSpPr/>
          <p:nvPr/>
        </p:nvSpPr>
        <p:spPr>
          <a:xfrm>
            <a:off x="1558478" y="1360741"/>
            <a:ext cx="8848980" cy="4742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equivalent circuit has resistors, capacitors, current, and voltage 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49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02B4-DD69-49A4-8E75-7B16D969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Simple Capacitor Charging and Discharging</a:t>
            </a:r>
            <a:endParaRPr lang="en-US" dirty="0"/>
          </a:p>
        </p:txBody>
      </p:sp>
      <p:grpSp>
        <p:nvGrpSpPr>
          <p:cNvPr id="8" name="Content Placeholder 6">
            <a:extLst>
              <a:ext uri="{FF2B5EF4-FFF2-40B4-BE49-F238E27FC236}">
                <a16:creationId xmlns:a16="http://schemas.microsoft.com/office/drawing/2014/main" id="{6C05926D-C434-4CDA-83A8-F4571CD762B8}"/>
              </a:ext>
            </a:extLst>
          </p:cNvPr>
          <p:cNvGrpSpPr/>
          <p:nvPr/>
        </p:nvGrpSpPr>
        <p:grpSpPr>
          <a:xfrm>
            <a:off x="2601829" y="1104581"/>
            <a:ext cx="6428364" cy="2728949"/>
            <a:chOff x="880142" y="1201612"/>
            <a:chExt cx="6428364" cy="27289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E08B5E-26AD-420C-B498-34A6A4CF8D23}"/>
                </a:ext>
              </a:extLst>
            </p:cNvPr>
            <p:cNvSpPr/>
            <p:nvPr/>
          </p:nvSpPr>
          <p:spPr>
            <a:xfrm>
              <a:off x="1348031" y="2541938"/>
              <a:ext cx="767970" cy="21081"/>
            </a:xfrm>
            <a:custGeom>
              <a:avLst/>
              <a:gdLst>
                <a:gd name="connsiteX0" fmla="*/ 805 w 767970"/>
                <a:gd name="connsiteY0" fmla="*/ -735 h 21081"/>
                <a:gd name="connsiteX1" fmla="*/ 768775 w 767970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7970" h="21081">
                  <a:moveTo>
                    <a:pt x="805" y="-735"/>
                  </a:moveTo>
                  <a:lnTo>
                    <a:pt x="768775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3C3B5D-CB8D-4921-9202-3541CFB4E85C}"/>
                </a:ext>
              </a:extLst>
            </p:cNvPr>
            <p:cNvSpPr/>
            <p:nvPr/>
          </p:nvSpPr>
          <p:spPr>
            <a:xfrm>
              <a:off x="1483563" y="2707573"/>
              <a:ext cx="511980" cy="21081"/>
            </a:xfrm>
            <a:custGeom>
              <a:avLst/>
              <a:gdLst>
                <a:gd name="connsiteX0" fmla="*/ 805 w 511980"/>
                <a:gd name="connsiteY0" fmla="*/ -735 h 21081"/>
                <a:gd name="connsiteX1" fmla="*/ 512785 w 511980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980" h="21081">
                  <a:moveTo>
                    <a:pt x="805" y="-735"/>
                  </a:moveTo>
                  <a:lnTo>
                    <a:pt x="512785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E05377-24FD-4C7C-9908-0CE9C013CB03}"/>
                </a:ext>
              </a:extLst>
            </p:cNvPr>
            <p:cNvSpPr/>
            <p:nvPr/>
          </p:nvSpPr>
          <p:spPr>
            <a:xfrm>
              <a:off x="1709427" y="1377091"/>
              <a:ext cx="1890190" cy="1164846"/>
            </a:xfrm>
            <a:custGeom>
              <a:avLst/>
              <a:gdLst>
                <a:gd name="connsiteX0" fmla="*/ 805 w 1890190"/>
                <a:gd name="connsiteY0" fmla="*/ 1164111 h 1164846"/>
                <a:gd name="connsiteX1" fmla="*/ 805 w 1890190"/>
                <a:gd name="connsiteY1" fmla="*/ 290735 h 1164846"/>
                <a:gd name="connsiteX2" fmla="*/ 1386140 w 1890190"/>
                <a:gd name="connsiteY2" fmla="*/ 290735 h 1164846"/>
                <a:gd name="connsiteX3" fmla="*/ 1890995 w 1890190"/>
                <a:gd name="connsiteY3" fmla="*/ -735 h 116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190" h="1164846">
                  <a:moveTo>
                    <a:pt x="805" y="1164111"/>
                  </a:moveTo>
                  <a:lnTo>
                    <a:pt x="805" y="290735"/>
                  </a:lnTo>
                  <a:lnTo>
                    <a:pt x="1386140" y="290735"/>
                  </a:lnTo>
                  <a:lnTo>
                    <a:pt x="1890995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C84EDB-DECD-4F66-B51A-171B0DE85663}"/>
                </a:ext>
              </a:extLst>
            </p:cNvPr>
            <p:cNvSpPr/>
            <p:nvPr/>
          </p:nvSpPr>
          <p:spPr>
            <a:xfrm>
              <a:off x="3576639" y="1638457"/>
              <a:ext cx="572187" cy="21081"/>
            </a:xfrm>
            <a:custGeom>
              <a:avLst/>
              <a:gdLst>
                <a:gd name="connsiteX0" fmla="*/ 805 w 572187"/>
                <a:gd name="connsiteY0" fmla="*/ -735 h 21081"/>
                <a:gd name="connsiteX1" fmla="*/ 572992 w 572187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187" h="21081">
                  <a:moveTo>
                    <a:pt x="805" y="-735"/>
                  </a:moveTo>
                  <a:lnTo>
                    <a:pt x="572992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E53C73-9721-4D99-A8DE-2F2A012B5706}"/>
                </a:ext>
              </a:extLst>
            </p:cNvPr>
            <p:cNvSpPr/>
            <p:nvPr/>
          </p:nvSpPr>
          <p:spPr>
            <a:xfrm>
              <a:off x="4114253" y="1470355"/>
              <a:ext cx="1228638" cy="321089"/>
            </a:xfrm>
            <a:custGeom>
              <a:avLst/>
              <a:gdLst>
                <a:gd name="connsiteX0" fmla="*/ 805 w 1228638"/>
                <a:gd name="connsiteY0" fmla="*/ 163994 h 321089"/>
                <a:gd name="connsiteX1" fmla="*/ 232384 w 1228638"/>
                <a:gd name="connsiteY1" fmla="*/ 163994 h 321089"/>
                <a:gd name="connsiteX2" fmla="*/ 319428 w 1228638"/>
                <a:gd name="connsiteY2" fmla="*/ -735 h 321089"/>
                <a:gd name="connsiteX3" fmla="*/ 437145 w 1228638"/>
                <a:gd name="connsiteY3" fmla="*/ 320354 h 321089"/>
                <a:gd name="connsiteX4" fmla="*/ 580329 w 1228638"/>
                <a:gd name="connsiteY4" fmla="*/ -735 h 321089"/>
                <a:gd name="connsiteX5" fmla="*/ 702643 w 1228638"/>
                <a:gd name="connsiteY5" fmla="*/ 320354 h 321089"/>
                <a:gd name="connsiteX6" fmla="*/ 833475 w 1228638"/>
                <a:gd name="connsiteY6" fmla="*/ -735 h 321089"/>
                <a:gd name="connsiteX7" fmla="*/ 956820 w 1228638"/>
                <a:gd name="connsiteY7" fmla="*/ 320354 h 321089"/>
                <a:gd name="connsiteX8" fmla="*/ 1041251 w 1228638"/>
                <a:gd name="connsiteY8" fmla="*/ 164394 h 321089"/>
                <a:gd name="connsiteX9" fmla="*/ 1229443 w 1228638"/>
                <a:gd name="connsiteY9" fmla="*/ 164394 h 32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638" h="321089">
                  <a:moveTo>
                    <a:pt x="805" y="163994"/>
                  </a:moveTo>
                  <a:lnTo>
                    <a:pt x="232384" y="163994"/>
                  </a:lnTo>
                  <a:lnTo>
                    <a:pt x="319428" y="-735"/>
                  </a:lnTo>
                  <a:lnTo>
                    <a:pt x="437145" y="320354"/>
                  </a:lnTo>
                  <a:lnTo>
                    <a:pt x="580329" y="-735"/>
                  </a:lnTo>
                  <a:lnTo>
                    <a:pt x="702643" y="320354"/>
                  </a:lnTo>
                  <a:lnTo>
                    <a:pt x="833475" y="-735"/>
                  </a:lnTo>
                  <a:lnTo>
                    <a:pt x="956820" y="320354"/>
                  </a:lnTo>
                  <a:lnTo>
                    <a:pt x="1041251" y="164394"/>
                  </a:lnTo>
                  <a:lnTo>
                    <a:pt x="1229443" y="164394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0AEEBF-F611-4837-9734-0692A528D6DF}"/>
                </a:ext>
              </a:extLst>
            </p:cNvPr>
            <p:cNvSpPr/>
            <p:nvPr/>
          </p:nvSpPr>
          <p:spPr>
            <a:xfrm>
              <a:off x="5323372" y="1630931"/>
              <a:ext cx="835725" cy="828179"/>
            </a:xfrm>
            <a:custGeom>
              <a:avLst/>
              <a:gdLst>
                <a:gd name="connsiteX0" fmla="*/ 805 w 835725"/>
                <a:gd name="connsiteY0" fmla="*/ -735 h 828179"/>
                <a:gd name="connsiteX1" fmla="*/ 836530 w 835725"/>
                <a:gd name="connsiteY1" fmla="*/ -735 h 828179"/>
                <a:gd name="connsiteX2" fmla="*/ 836530 w 835725"/>
                <a:gd name="connsiteY2" fmla="*/ 827444 h 82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725" h="828179">
                  <a:moveTo>
                    <a:pt x="805" y="-735"/>
                  </a:moveTo>
                  <a:lnTo>
                    <a:pt x="836530" y="-735"/>
                  </a:lnTo>
                  <a:lnTo>
                    <a:pt x="836530" y="827444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3690F2-190C-45A5-9DFC-E363726346E7}"/>
                </a:ext>
              </a:extLst>
            </p:cNvPr>
            <p:cNvSpPr/>
            <p:nvPr/>
          </p:nvSpPr>
          <p:spPr>
            <a:xfrm>
              <a:off x="5752523" y="2466657"/>
              <a:ext cx="828199" cy="21081"/>
            </a:xfrm>
            <a:custGeom>
              <a:avLst/>
              <a:gdLst>
                <a:gd name="connsiteX0" fmla="*/ 805 w 828199"/>
                <a:gd name="connsiteY0" fmla="*/ -735 h 21081"/>
                <a:gd name="connsiteX1" fmla="*/ 829005 w 828199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199" h="21081">
                  <a:moveTo>
                    <a:pt x="805" y="-735"/>
                  </a:moveTo>
                  <a:lnTo>
                    <a:pt x="829005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891397-4651-437E-8463-BB9C8C191AD8}"/>
                </a:ext>
              </a:extLst>
            </p:cNvPr>
            <p:cNvSpPr/>
            <p:nvPr/>
          </p:nvSpPr>
          <p:spPr>
            <a:xfrm>
              <a:off x="5752523" y="2684996"/>
              <a:ext cx="828199" cy="21081"/>
            </a:xfrm>
            <a:custGeom>
              <a:avLst/>
              <a:gdLst>
                <a:gd name="connsiteX0" fmla="*/ 805 w 828199"/>
                <a:gd name="connsiteY0" fmla="*/ -735 h 21081"/>
                <a:gd name="connsiteX1" fmla="*/ 829005 w 828199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199" h="21081">
                  <a:moveTo>
                    <a:pt x="805" y="-735"/>
                  </a:moveTo>
                  <a:lnTo>
                    <a:pt x="829005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D39BBB-5B37-4C22-A7EC-076A506E96D6}"/>
                </a:ext>
              </a:extLst>
            </p:cNvPr>
            <p:cNvSpPr/>
            <p:nvPr/>
          </p:nvSpPr>
          <p:spPr>
            <a:xfrm>
              <a:off x="1694375" y="2707573"/>
              <a:ext cx="4442122" cy="828199"/>
            </a:xfrm>
            <a:custGeom>
              <a:avLst/>
              <a:gdLst>
                <a:gd name="connsiteX0" fmla="*/ 805 w 4442122"/>
                <a:gd name="connsiteY0" fmla="*/ -735 h 828199"/>
                <a:gd name="connsiteX1" fmla="*/ 805 w 4442122"/>
                <a:gd name="connsiteY1" fmla="*/ 827464 h 828199"/>
                <a:gd name="connsiteX2" fmla="*/ 4442927 w 4442122"/>
                <a:gd name="connsiteY2" fmla="*/ 827464 h 828199"/>
                <a:gd name="connsiteX3" fmla="*/ 4442927 w 4442122"/>
                <a:gd name="connsiteY3" fmla="*/ -735 h 82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2122" h="828199">
                  <a:moveTo>
                    <a:pt x="805" y="-735"/>
                  </a:moveTo>
                  <a:lnTo>
                    <a:pt x="805" y="827464"/>
                  </a:lnTo>
                  <a:lnTo>
                    <a:pt x="4442927" y="827464"/>
                  </a:lnTo>
                  <a:lnTo>
                    <a:pt x="4442927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D68172-7055-4DEC-AB12-8A2582443E65}"/>
                </a:ext>
              </a:extLst>
            </p:cNvPr>
            <p:cNvSpPr/>
            <p:nvPr/>
          </p:nvSpPr>
          <p:spPr>
            <a:xfrm>
              <a:off x="3561581" y="1337287"/>
              <a:ext cx="82819" cy="67761"/>
            </a:xfrm>
            <a:custGeom>
              <a:avLst/>
              <a:gdLst>
                <a:gd name="connsiteX0" fmla="*/ 83624 w 82819"/>
                <a:gd name="connsiteY0" fmla="*/ 33145 h 67761"/>
                <a:gd name="connsiteX1" fmla="*/ 42214 w 82819"/>
                <a:gd name="connsiteY1" fmla="*/ 67025 h 67761"/>
                <a:gd name="connsiteX2" fmla="*/ 804 w 82819"/>
                <a:gd name="connsiteY2" fmla="*/ 33145 h 67761"/>
                <a:gd name="connsiteX3" fmla="*/ 42214 w 82819"/>
                <a:gd name="connsiteY3" fmla="*/ -736 h 67761"/>
                <a:gd name="connsiteX4" fmla="*/ 83624 w 82819"/>
                <a:gd name="connsiteY4" fmla="*/ 33145 h 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9" h="67761">
                  <a:moveTo>
                    <a:pt x="83624" y="33145"/>
                  </a:moveTo>
                  <a:cubicBezTo>
                    <a:pt x="83624" y="51856"/>
                    <a:pt x="65084" y="67025"/>
                    <a:pt x="42214" y="67025"/>
                  </a:cubicBezTo>
                  <a:cubicBezTo>
                    <a:pt x="19344" y="67025"/>
                    <a:pt x="804" y="51856"/>
                    <a:pt x="804" y="33145"/>
                  </a:cubicBezTo>
                  <a:cubicBezTo>
                    <a:pt x="804" y="14433"/>
                    <a:pt x="19344" y="-736"/>
                    <a:pt x="42214" y="-736"/>
                  </a:cubicBezTo>
                  <a:cubicBezTo>
                    <a:pt x="65084" y="-736"/>
                    <a:pt x="83624" y="14433"/>
                    <a:pt x="83624" y="33145"/>
                  </a:cubicBezTo>
                  <a:close/>
                </a:path>
              </a:pathLst>
            </a:custGeom>
            <a:solidFill>
              <a:srgbClr val="1C1C47"/>
            </a:solidFill>
            <a:ln w="24260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6EE5B06-9884-47EA-89C8-EE5738E4B7B2}"/>
                </a:ext>
              </a:extLst>
            </p:cNvPr>
            <p:cNvSpPr/>
            <p:nvPr/>
          </p:nvSpPr>
          <p:spPr>
            <a:xfrm>
              <a:off x="3550281" y="1597051"/>
              <a:ext cx="82819" cy="67761"/>
            </a:xfrm>
            <a:custGeom>
              <a:avLst/>
              <a:gdLst>
                <a:gd name="connsiteX0" fmla="*/ 83625 w 82819"/>
                <a:gd name="connsiteY0" fmla="*/ 33145 h 67761"/>
                <a:gd name="connsiteX1" fmla="*/ 42215 w 82819"/>
                <a:gd name="connsiteY1" fmla="*/ 67025 h 67761"/>
                <a:gd name="connsiteX2" fmla="*/ 805 w 82819"/>
                <a:gd name="connsiteY2" fmla="*/ 33145 h 67761"/>
                <a:gd name="connsiteX3" fmla="*/ 42215 w 82819"/>
                <a:gd name="connsiteY3" fmla="*/ -735 h 67761"/>
                <a:gd name="connsiteX4" fmla="*/ 83625 w 82819"/>
                <a:gd name="connsiteY4" fmla="*/ 33145 h 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9" h="67761">
                  <a:moveTo>
                    <a:pt x="83625" y="33145"/>
                  </a:moveTo>
                  <a:cubicBezTo>
                    <a:pt x="83625" y="51856"/>
                    <a:pt x="65085" y="67025"/>
                    <a:pt x="42215" y="67025"/>
                  </a:cubicBezTo>
                  <a:cubicBezTo>
                    <a:pt x="19345" y="67025"/>
                    <a:pt x="805" y="51856"/>
                    <a:pt x="805" y="33145"/>
                  </a:cubicBezTo>
                  <a:cubicBezTo>
                    <a:pt x="805" y="14434"/>
                    <a:pt x="19345" y="-735"/>
                    <a:pt x="42215" y="-735"/>
                  </a:cubicBezTo>
                  <a:cubicBezTo>
                    <a:pt x="65085" y="-735"/>
                    <a:pt x="83625" y="14434"/>
                    <a:pt x="83625" y="33145"/>
                  </a:cubicBezTo>
                  <a:close/>
                </a:path>
              </a:pathLst>
            </a:custGeom>
            <a:solidFill>
              <a:srgbClr val="1C1C47"/>
            </a:solidFill>
            <a:ln w="24260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C3F9F2-005E-439E-8F41-1D8AFB3D9AE3}"/>
                </a:ext>
              </a:extLst>
            </p:cNvPr>
            <p:cNvSpPr txBox="1"/>
            <p:nvPr/>
          </p:nvSpPr>
          <p:spPr>
            <a:xfrm>
              <a:off x="880142" y="2362204"/>
              <a:ext cx="439544" cy="55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98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7B6F78-F163-4141-A2C0-8267F70A7949}"/>
                </a:ext>
              </a:extLst>
            </p:cNvPr>
            <p:cNvSpPr txBox="1"/>
            <p:nvPr/>
          </p:nvSpPr>
          <p:spPr>
            <a:xfrm>
              <a:off x="4499905" y="1815377"/>
              <a:ext cx="461986" cy="55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98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67BB25-B1CD-46A1-ACDB-E1D69E63E4AB}"/>
                </a:ext>
              </a:extLst>
            </p:cNvPr>
            <p:cNvSpPr txBox="1"/>
            <p:nvPr/>
          </p:nvSpPr>
          <p:spPr>
            <a:xfrm>
              <a:off x="5186079" y="2303262"/>
              <a:ext cx="461986" cy="55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98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ABD4B7A-BCA0-405B-8503-FE06566DCE88}"/>
                </a:ext>
              </a:extLst>
            </p:cNvPr>
            <p:cNvSpPr/>
            <p:nvPr/>
          </p:nvSpPr>
          <p:spPr>
            <a:xfrm>
              <a:off x="6159961" y="1631331"/>
              <a:ext cx="878436" cy="21081"/>
            </a:xfrm>
            <a:custGeom>
              <a:avLst/>
              <a:gdLst>
                <a:gd name="connsiteX0" fmla="*/ 805 w 878436"/>
                <a:gd name="connsiteY0" fmla="*/ -735 h 21081"/>
                <a:gd name="connsiteX1" fmla="*/ 879241 w 878436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436" h="21081">
                  <a:moveTo>
                    <a:pt x="805" y="-735"/>
                  </a:moveTo>
                  <a:lnTo>
                    <a:pt x="879241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A316FF-4B83-4355-BE77-BEDADD53E973}"/>
                </a:ext>
              </a:extLst>
            </p:cNvPr>
            <p:cNvSpPr/>
            <p:nvPr/>
          </p:nvSpPr>
          <p:spPr>
            <a:xfrm>
              <a:off x="7031414" y="1571092"/>
              <a:ext cx="93821" cy="99144"/>
            </a:xfrm>
            <a:custGeom>
              <a:avLst/>
              <a:gdLst>
                <a:gd name="connsiteX0" fmla="*/ 94625 w 93821"/>
                <a:gd name="connsiteY0" fmla="*/ 48837 h 99144"/>
                <a:gd name="connsiteX1" fmla="*/ 47715 w 93821"/>
                <a:gd name="connsiteY1" fmla="*/ 98410 h 99144"/>
                <a:gd name="connsiteX2" fmla="*/ 804 w 93821"/>
                <a:gd name="connsiteY2" fmla="*/ 48837 h 99144"/>
                <a:gd name="connsiteX3" fmla="*/ 47715 w 93821"/>
                <a:gd name="connsiteY3" fmla="*/ -736 h 99144"/>
                <a:gd name="connsiteX4" fmla="*/ 94625 w 93821"/>
                <a:gd name="connsiteY4" fmla="*/ 48837 h 9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1" h="99144">
                  <a:moveTo>
                    <a:pt x="94625" y="48837"/>
                  </a:moveTo>
                  <a:cubicBezTo>
                    <a:pt x="94625" y="76215"/>
                    <a:pt x="73622" y="98410"/>
                    <a:pt x="47715" y="98410"/>
                  </a:cubicBezTo>
                  <a:cubicBezTo>
                    <a:pt x="21807" y="98410"/>
                    <a:pt x="804" y="76215"/>
                    <a:pt x="804" y="48837"/>
                  </a:cubicBezTo>
                  <a:cubicBezTo>
                    <a:pt x="804" y="21458"/>
                    <a:pt x="21807" y="-736"/>
                    <a:pt x="47715" y="-736"/>
                  </a:cubicBezTo>
                  <a:cubicBezTo>
                    <a:pt x="73622" y="-736"/>
                    <a:pt x="94625" y="21458"/>
                    <a:pt x="94625" y="48837"/>
                  </a:cubicBezTo>
                  <a:close/>
                </a:path>
              </a:pathLst>
            </a:custGeom>
            <a:noFill/>
            <a:ln w="21984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384B6F-8ED7-479E-8F0C-4A5E0A158051}"/>
                </a:ext>
              </a:extLst>
            </p:cNvPr>
            <p:cNvSpPr txBox="1"/>
            <p:nvPr/>
          </p:nvSpPr>
          <p:spPr>
            <a:xfrm>
              <a:off x="6873450" y="1201612"/>
              <a:ext cx="435056" cy="3990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9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993" baseline="-16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3888A7-D7A2-4630-8840-D23D03CC98D6}"/>
                </a:ext>
              </a:extLst>
            </p:cNvPr>
            <p:cNvSpPr/>
            <p:nvPr/>
          </p:nvSpPr>
          <p:spPr>
            <a:xfrm>
              <a:off x="3892015" y="1636644"/>
              <a:ext cx="21081" cy="590950"/>
            </a:xfrm>
            <a:custGeom>
              <a:avLst/>
              <a:gdLst>
                <a:gd name="connsiteX0" fmla="*/ 805 w 21081"/>
                <a:gd name="connsiteY0" fmla="*/ -735 h 590950"/>
                <a:gd name="connsiteX1" fmla="*/ 805 w 21081"/>
                <a:gd name="connsiteY1" fmla="*/ 590215 h 59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81" h="590950">
                  <a:moveTo>
                    <a:pt x="805" y="-735"/>
                  </a:moveTo>
                  <a:lnTo>
                    <a:pt x="805" y="59021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359AF1-A3CA-40DE-944E-B6473C5FC0D0}"/>
                </a:ext>
              </a:extLst>
            </p:cNvPr>
            <p:cNvSpPr/>
            <p:nvPr/>
          </p:nvSpPr>
          <p:spPr>
            <a:xfrm>
              <a:off x="6138668" y="3531936"/>
              <a:ext cx="931667" cy="21081"/>
            </a:xfrm>
            <a:custGeom>
              <a:avLst/>
              <a:gdLst>
                <a:gd name="connsiteX0" fmla="*/ 805 w 931667"/>
                <a:gd name="connsiteY0" fmla="*/ -735 h 21081"/>
                <a:gd name="connsiteX1" fmla="*/ 932472 w 931667"/>
                <a:gd name="connsiteY1" fmla="*/ -735 h 2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1667" h="21081">
                  <a:moveTo>
                    <a:pt x="805" y="-735"/>
                  </a:moveTo>
                  <a:lnTo>
                    <a:pt x="932472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AC9C4A-B04B-412F-967F-28A64520A930}"/>
                </a:ext>
              </a:extLst>
            </p:cNvPr>
            <p:cNvSpPr/>
            <p:nvPr/>
          </p:nvSpPr>
          <p:spPr>
            <a:xfrm>
              <a:off x="3892015" y="2653500"/>
              <a:ext cx="21081" cy="894395"/>
            </a:xfrm>
            <a:custGeom>
              <a:avLst/>
              <a:gdLst>
                <a:gd name="connsiteX0" fmla="*/ 805 w 21081"/>
                <a:gd name="connsiteY0" fmla="*/ -735 h 894395"/>
                <a:gd name="connsiteX1" fmla="*/ 805 w 21081"/>
                <a:gd name="connsiteY1" fmla="*/ 893660 h 89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81" h="894395">
                  <a:moveTo>
                    <a:pt x="805" y="-735"/>
                  </a:moveTo>
                  <a:lnTo>
                    <a:pt x="805" y="893660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F26854-CFA2-46D8-9534-36276C7CABEE}"/>
                </a:ext>
              </a:extLst>
            </p:cNvPr>
            <p:cNvSpPr/>
            <p:nvPr/>
          </p:nvSpPr>
          <p:spPr>
            <a:xfrm>
              <a:off x="3892015" y="2323430"/>
              <a:ext cx="207629" cy="340715"/>
            </a:xfrm>
            <a:custGeom>
              <a:avLst/>
              <a:gdLst>
                <a:gd name="connsiteX0" fmla="*/ 805 w 207629"/>
                <a:gd name="connsiteY0" fmla="*/ 339980 h 340715"/>
                <a:gd name="connsiteX1" fmla="*/ 208434 w 207629"/>
                <a:gd name="connsiteY1" fmla="*/ -735 h 34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629" h="340715">
                  <a:moveTo>
                    <a:pt x="805" y="339980"/>
                  </a:moveTo>
                  <a:lnTo>
                    <a:pt x="208434" y="-735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EE366A-BAEA-42A2-9E5E-FE88DCCD2FA6}"/>
                </a:ext>
              </a:extLst>
            </p:cNvPr>
            <p:cNvSpPr/>
            <p:nvPr/>
          </p:nvSpPr>
          <p:spPr>
            <a:xfrm>
              <a:off x="3850605" y="2188381"/>
              <a:ext cx="82819" cy="67761"/>
            </a:xfrm>
            <a:custGeom>
              <a:avLst/>
              <a:gdLst>
                <a:gd name="connsiteX0" fmla="*/ 83624 w 82819"/>
                <a:gd name="connsiteY0" fmla="*/ 33145 h 67761"/>
                <a:gd name="connsiteX1" fmla="*/ 42214 w 82819"/>
                <a:gd name="connsiteY1" fmla="*/ 67025 h 67761"/>
                <a:gd name="connsiteX2" fmla="*/ 804 w 82819"/>
                <a:gd name="connsiteY2" fmla="*/ 33145 h 67761"/>
                <a:gd name="connsiteX3" fmla="*/ 42214 w 82819"/>
                <a:gd name="connsiteY3" fmla="*/ -735 h 67761"/>
                <a:gd name="connsiteX4" fmla="*/ 83624 w 82819"/>
                <a:gd name="connsiteY4" fmla="*/ 33145 h 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9" h="67761">
                  <a:moveTo>
                    <a:pt x="83624" y="33145"/>
                  </a:moveTo>
                  <a:cubicBezTo>
                    <a:pt x="83624" y="51856"/>
                    <a:pt x="65084" y="67025"/>
                    <a:pt x="42214" y="67025"/>
                  </a:cubicBezTo>
                  <a:cubicBezTo>
                    <a:pt x="19345" y="67025"/>
                    <a:pt x="804" y="51856"/>
                    <a:pt x="804" y="33145"/>
                  </a:cubicBezTo>
                  <a:cubicBezTo>
                    <a:pt x="804" y="14434"/>
                    <a:pt x="19345" y="-735"/>
                    <a:pt x="42214" y="-735"/>
                  </a:cubicBezTo>
                  <a:cubicBezTo>
                    <a:pt x="65084" y="-735"/>
                    <a:pt x="83624" y="14434"/>
                    <a:pt x="83624" y="33145"/>
                  </a:cubicBezTo>
                  <a:close/>
                </a:path>
              </a:pathLst>
            </a:custGeom>
            <a:solidFill>
              <a:srgbClr val="1C1C47"/>
            </a:solidFill>
            <a:ln w="24260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B06BB0-075E-4D20-8AF7-68289B49709E}"/>
                </a:ext>
              </a:extLst>
            </p:cNvPr>
            <p:cNvSpPr/>
            <p:nvPr/>
          </p:nvSpPr>
          <p:spPr>
            <a:xfrm>
              <a:off x="4068881" y="2284216"/>
              <a:ext cx="82819" cy="67761"/>
            </a:xfrm>
            <a:custGeom>
              <a:avLst/>
              <a:gdLst>
                <a:gd name="connsiteX0" fmla="*/ 83624 w 82819"/>
                <a:gd name="connsiteY0" fmla="*/ 33145 h 67761"/>
                <a:gd name="connsiteX1" fmla="*/ 42214 w 82819"/>
                <a:gd name="connsiteY1" fmla="*/ 67025 h 67761"/>
                <a:gd name="connsiteX2" fmla="*/ 805 w 82819"/>
                <a:gd name="connsiteY2" fmla="*/ 33145 h 67761"/>
                <a:gd name="connsiteX3" fmla="*/ 42214 w 82819"/>
                <a:gd name="connsiteY3" fmla="*/ -735 h 67761"/>
                <a:gd name="connsiteX4" fmla="*/ 83624 w 82819"/>
                <a:gd name="connsiteY4" fmla="*/ 33145 h 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9" h="67761">
                  <a:moveTo>
                    <a:pt x="83624" y="33145"/>
                  </a:moveTo>
                  <a:cubicBezTo>
                    <a:pt x="83624" y="51856"/>
                    <a:pt x="65084" y="67025"/>
                    <a:pt x="42214" y="67025"/>
                  </a:cubicBezTo>
                  <a:cubicBezTo>
                    <a:pt x="19345" y="67025"/>
                    <a:pt x="805" y="51856"/>
                    <a:pt x="805" y="33145"/>
                  </a:cubicBezTo>
                  <a:cubicBezTo>
                    <a:pt x="805" y="14434"/>
                    <a:pt x="19345" y="-735"/>
                    <a:pt x="42214" y="-735"/>
                  </a:cubicBezTo>
                  <a:cubicBezTo>
                    <a:pt x="65084" y="-735"/>
                    <a:pt x="83624" y="14434"/>
                    <a:pt x="83624" y="33145"/>
                  </a:cubicBezTo>
                  <a:close/>
                </a:path>
              </a:pathLst>
            </a:custGeom>
            <a:solidFill>
              <a:srgbClr val="1C1C47"/>
            </a:solidFill>
            <a:ln w="24260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8307FC-07EB-49B1-BF68-ACD2C6411331}"/>
                </a:ext>
              </a:extLst>
            </p:cNvPr>
            <p:cNvSpPr/>
            <p:nvPr/>
          </p:nvSpPr>
          <p:spPr>
            <a:xfrm>
              <a:off x="3855918" y="2608974"/>
              <a:ext cx="82819" cy="67761"/>
            </a:xfrm>
            <a:custGeom>
              <a:avLst/>
              <a:gdLst>
                <a:gd name="connsiteX0" fmla="*/ 83624 w 82819"/>
                <a:gd name="connsiteY0" fmla="*/ 33145 h 67761"/>
                <a:gd name="connsiteX1" fmla="*/ 42215 w 82819"/>
                <a:gd name="connsiteY1" fmla="*/ 67025 h 67761"/>
                <a:gd name="connsiteX2" fmla="*/ 805 w 82819"/>
                <a:gd name="connsiteY2" fmla="*/ 33145 h 67761"/>
                <a:gd name="connsiteX3" fmla="*/ 42215 w 82819"/>
                <a:gd name="connsiteY3" fmla="*/ -736 h 67761"/>
                <a:gd name="connsiteX4" fmla="*/ 83624 w 82819"/>
                <a:gd name="connsiteY4" fmla="*/ 33145 h 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9" h="67761">
                  <a:moveTo>
                    <a:pt x="83624" y="33145"/>
                  </a:moveTo>
                  <a:cubicBezTo>
                    <a:pt x="83624" y="51856"/>
                    <a:pt x="65084" y="67025"/>
                    <a:pt x="42215" y="67025"/>
                  </a:cubicBezTo>
                  <a:cubicBezTo>
                    <a:pt x="19345" y="67025"/>
                    <a:pt x="805" y="51856"/>
                    <a:pt x="805" y="33145"/>
                  </a:cubicBezTo>
                  <a:cubicBezTo>
                    <a:pt x="805" y="14433"/>
                    <a:pt x="19345" y="-736"/>
                    <a:pt x="42215" y="-736"/>
                  </a:cubicBezTo>
                  <a:cubicBezTo>
                    <a:pt x="65084" y="-736"/>
                    <a:pt x="83624" y="14433"/>
                    <a:pt x="83624" y="33145"/>
                  </a:cubicBezTo>
                  <a:close/>
                </a:path>
              </a:pathLst>
            </a:custGeom>
            <a:solidFill>
              <a:srgbClr val="1C1C47"/>
            </a:solidFill>
            <a:ln w="24260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03B99E-F5E5-4DC8-A828-4F361FD8EBED}"/>
                </a:ext>
              </a:extLst>
            </p:cNvPr>
            <p:cNvSpPr/>
            <p:nvPr/>
          </p:nvSpPr>
          <p:spPr>
            <a:xfrm>
              <a:off x="3062671" y="1624056"/>
              <a:ext cx="82819" cy="67761"/>
            </a:xfrm>
            <a:custGeom>
              <a:avLst/>
              <a:gdLst>
                <a:gd name="connsiteX0" fmla="*/ 83625 w 82819"/>
                <a:gd name="connsiteY0" fmla="*/ 33145 h 67761"/>
                <a:gd name="connsiteX1" fmla="*/ 42215 w 82819"/>
                <a:gd name="connsiteY1" fmla="*/ 67025 h 67761"/>
                <a:gd name="connsiteX2" fmla="*/ 805 w 82819"/>
                <a:gd name="connsiteY2" fmla="*/ 33145 h 67761"/>
                <a:gd name="connsiteX3" fmla="*/ 42215 w 82819"/>
                <a:gd name="connsiteY3" fmla="*/ -735 h 67761"/>
                <a:gd name="connsiteX4" fmla="*/ 83625 w 82819"/>
                <a:gd name="connsiteY4" fmla="*/ 33145 h 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9" h="67761">
                  <a:moveTo>
                    <a:pt x="83625" y="33145"/>
                  </a:moveTo>
                  <a:cubicBezTo>
                    <a:pt x="83625" y="51856"/>
                    <a:pt x="65085" y="67025"/>
                    <a:pt x="42215" y="67025"/>
                  </a:cubicBezTo>
                  <a:cubicBezTo>
                    <a:pt x="19345" y="67025"/>
                    <a:pt x="805" y="51856"/>
                    <a:pt x="805" y="33145"/>
                  </a:cubicBezTo>
                  <a:cubicBezTo>
                    <a:pt x="805" y="14434"/>
                    <a:pt x="19345" y="-735"/>
                    <a:pt x="42215" y="-735"/>
                  </a:cubicBezTo>
                  <a:cubicBezTo>
                    <a:pt x="65085" y="-735"/>
                    <a:pt x="83625" y="14434"/>
                    <a:pt x="83625" y="33145"/>
                  </a:cubicBezTo>
                  <a:close/>
                </a:path>
              </a:pathLst>
            </a:custGeom>
            <a:solidFill>
              <a:srgbClr val="1C1C47"/>
            </a:solidFill>
            <a:ln w="24260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8B5E06-3B9E-4D4D-B6A1-A05A2FEE7747}"/>
                </a:ext>
              </a:extLst>
            </p:cNvPr>
            <p:cNvSpPr txBox="1"/>
            <p:nvPr/>
          </p:nvSpPr>
          <p:spPr>
            <a:xfrm>
              <a:off x="3968030" y="2425637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switch (2)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8A9923-96F6-4C81-9C2F-AA075C2980A3}"/>
                </a:ext>
              </a:extLst>
            </p:cNvPr>
            <p:cNvSpPr txBox="1"/>
            <p:nvPr/>
          </p:nvSpPr>
          <p:spPr>
            <a:xfrm>
              <a:off x="2273064" y="1273379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switch (1)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69022-90FC-4289-9BB8-11198FFAAD35}"/>
                </a:ext>
              </a:extLst>
            </p:cNvPr>
            <p:cNvSpPr/>
            <p:nvPr/>
          </p:nvSpPr>
          <p:spPr>
            <a:xfrm>
              <a:off x="7055363" y="3471718"/>
              <a:ext cx="93821" cy="99144"/>
            </a:xfrm>
            <a:custGeom>
              <a:avLst/>
              <a:gdLst>
                <a:gd name="connsiteX0" fmla="*/ 94626 w 93821"/>
                <a:gd name="connsiteY0" fmla="*/ 48836 h 99144"/>
                <a:gd name="connsiteX1" fmla="*/ 47714 w 93821"/>
                <a:gd name="connsiteY1" fmla="*/ 98409 h 99144"/>
                <a:gd name="connsiteX2" fmla="*/ 804 w 93821"/>
                <a:gd name="connsiteY2" fmla="*/ 48836 h 99144"/>
                <a:gd name="connsiteX3" fmla="*/ 47714 w 93821"/>
                <a:gd name="connsiteY3" fmla="*/ -736 h 99144"/>
                <a:gd name="connsiteX4" fmla="*/ 94626 w 93821"/>
                <a:gd name="connsiteY4" fmla="*/ 48836 h 9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1" h="99144">
                  <a:moveTo>
                    <a:pt x="94626" y="48836"/>
                  </a:moveTo>
                  <a:cubicBezTo>
                    <a:pt x="94626" y="76215"/>
                    <a:pt x="73623" y="98409"/>
                    <a:pt x="47714" y="98409"/>
                  </a:cubicBezTo>
                  <a:cubicBezTo>
                    <a:pt x="21807" y="98409"/>
                    <a:pt x="804" y="76215"/>
                    <a:pt x="804" y="48836"/>
                  </a:cubicBezTo>
                  <a:cubicBezTo>
                    <a:pt x="804" y="21458"/>
                    <a:pt x="21807" y="-736"/>
                    <a:pt x="47714" y="-736"/>
                  </a:cubicBezTo>
                  <a:cubicBezTo>
                    <a:pt x="73622" y="-736"/>
                    <a:pt x="94625" y="21458"/>
                    <a:pt x="94626" y="48836"/>
                  </a:cubicBezTo>
                  <a:close/>
                </a:path>
              </a:pathLst>
            </a:custGeom>
            <a:noFill/>
            <a:ln w="21984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FBBDAEE-0F01-45F4-9676-B3DD4175CD7F}"/>
                </a:ext>
              </a:extLst>
            </p:cNvPr>
            <p:cNvSpPr/>
            <p:nvPr/>
          </p:nvSpPr>
          <p:spPr>
            <a:xfrm>
              <a:off x="4323233" y="3523293"/>
              <a:ext cx="21081" cy="181003"/>
            </a:xfrm>
            <a:custGeom>
              <a:avLst/>
              <a:gdLst>
                <a:gd name="connsiteX0" fmla="*/ 805 w 21081"/>
                <a:gd name="connsiteY0" fmla="*/ -735 h 181003"/>
                <a:gd name="connsiteX1" fmla="*/ 805 w 21081"/>
                <a:gd name="connsiteY1" fmla="*/ 180268 h 18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81" h="181003">
                  <a:moveTo>
                    <a:pt x="805" y="-735"/>
                  </a:moveTo>
                  <a:lnTo>
                    <a:pt x="805" y="180268"/>
                  </a:lnTo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1EBAA4-DA64-46F4-A201-21981B48DF0C}"/>
                </a:ext>
              </a:extLst>
            </p:cNvPr>
            <p:cNvSpPr/>
            <p:nvPr/>
          </p:nvSpPr>
          <p:spPr>
            <a:xfrm>
              <a:off x="4120937" y="3709630"/>
              <a:ext cx="415259" cy="220931"/>
            </a:xfrm>
            <a:custGeom>
              <a:avLst/>
              <a:gdLst>
                <a:gd name="connsiteX0" fmla="*/ 805 w 415259"/>
                <a:gd name="connsiteY0" fmla="*/ -735 h 220931"/>
                <a:gd name="connsiteX1" fmla="*/ 416064 w 415259"/>
                <a:gd name="connsiteY1" fmla="*/ -735 h 220931"/>
                <a:gd name="connsiteX2" fmla="*/ 195111 w 415259"/>
                <a:gd name="connsiteY2" fmla="*/ 220196 h 2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259" h="220931">
                  <a:moveTo>
                    <a:pt x="805" y="-735"/>
                  </a:moveTo>
                  <a:lnTo>
                    <a:pt x="416064" y="-735"/>
                  </a:lnTo>
                  <a:lnTo>
                    <a:pt x="195111" y="220196"/>
                  </a:lnTo>
                  <a:close/>
                </a:path>
              </a:pathLst>
            </a:custGeom>
            <a:noFill/>
            <a:ln w="2426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B31C2-DD07-4F0B-8739-08A8E02E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B1F71-B775-4D46-ABD6-FB1B5430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8CBF2A-CB07-4C71-A724-2264B21CEECE}"/>
              </a:ext>
            </a:extLst>
          </p:cNvPr>
          <p:cNvSpPr txBox="1"/>
          <p:nvPr/>
        </p:nvSpPr>
        <p:spPr>
          <a:xfrm>
            <a:off x="1779649" y="4160963"/>
            <a:ext cx="4249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Assume that at </a:t>
            </a:r>
            <a:r>
              <a:rPr lang="en-IN" sz="2000" i="1" dirty="0"/>
              <a:t>t = 0</a:t>
            </a:r>
            <a:r>
              <a:rPr lang="en-IN" sz="2000" dirty="0"/>
              <a:t>, we </a:t>
            </a:r>
            <a:r>
              <a:rPr lang="en-IN" sz="2000" dirty="0">
                <a:solidFill>
                  <a:srgbClr val="7030A0"/>
                </a:solidFill>
              </a:rPr>
              <a:t>connect</a:t>
            </a:r>
            <a:br>
              <a:rPr lang="en-IN" sz="2000" dirty="0">
                <a:solidFill>
                  <a:srgbClr val="7030A0"/>
                </a:solidFill>
              </a:rPr>
            </a:br>
            <a:r>
              <a:rPr lang="en-IN" sz="2000" dirty="0"/>
              <a:t>switch (1)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capacitor gets </a:t>
            </a:r>
            <a:r>
              <a:rPr lang="en-IN" sz="2000" dirty="0">
                <a:solidFill>
                  <a:srgbClr val="FF0000"/>
                </a:solidFill>
              </a:rPr>
              <a:t>charged</a:t>
            </a:r>
            <a:r>
              <a:rPr lang="en-IN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A700EE-2A4D-4E44-A894-385C036ED2F3}"/>
                  </a:ext>
                </a:extLst>
              </p:cNvPr>
              <p:cNvSpPr txBox="1"/>
              <p:nvPr/>
            </p:nvSpPr>
            <p:spPr>
              <a:xfrm>
                <a:off x="3164832" y="5390690"/>
                <a:ext cx="1894686" cy="80381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A700EE-2A4D-4E44-A894-385C036ED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832" y="5390690"/>
                <a:ext cx="1894686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3DBB13-D6AC-4389-B9F0-6DA0C0FCDDF3}"/>
              </a:ext>
            </a:extLst>
          </p:cNvPr>
          <p:cNvCxnSpPr/>
          <p:nvPr/>
        </p:nvCxnSpPr>
        <p:spPr>
          <a:xfrm>
            <a:off x="6361526" y="4240861"/>
            <a:ext cx="0" cy="2033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8BA8C13-76AD-4182-B85F-60153B81F123}"/>
              </a:ext>
            </a:extLst>
          </p:cNvPr>
          <p:cNvSpPr txBox="1"/>
          <p:nvPr/>
        </p:nvSpPr>
        <p:spPr>
          <a:xfrm>
            <a:off x="6774179" y="4350261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latin typeface="Comic Sans MS" panose="030F0702030302020204" pitchFamily="66" charset="0"/>
              </a:rPr>
              <a:t>Total </a:t>
            </a:r>
            <a:r>
              <a:rPr lang="en-I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energy</a:t>
            </a:r>
            <a:r>
              <a:rPr lang="en-IN" sz="2000" dirty="0">
                <a:latin typeface="Comic Sans MS" panose="030F0702030302020204" pitchFamily="66" charset="0"/>
              </a:rPr>
              <a:t> provided: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8E7FF8-AEA6-4EDD-8F72-CA18BB332FAB}"/>
                  </a:ext>
                </a:extLst>
              </p:cNvPr>
              <p:cNvSpPr txBox="1"/>
              <p:nvPr/>
            </p:nvSpPr>
            <p:spPr>
              <a:xfrm>
                <a:off x="9743261" y="4376065"/>
                <a:ext cx="528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8E7FF8-AEA6-4EDD-8F72-CA18BB332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261" y="4376065"/>
                <a:ext cx="528222" cy="307777"/>
              </a:xfrm>
              <a:prstGeom prst="rect">
                <a:avLst/>
              </a:prstGeom>
              <a:blipFill>
                <a:blip r:embed="rId4"/>
                <a:stretch>
                  <a:fillRect l="-9195" r="-3448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7D6239-24E0-411E-A640-51A4BFB2200A}"/>
                  </a:ext>
                </a:extLst>
              </p:cNvPr>
              <p:cNvSpPr txBox="1"/>
              <p:nvPr/>
            </p:nvSpPr>
            <p:spPr>
              <a:xfrm>
                <a:off x="6326476" y="4957738"/>
                <a:ext cx="4210383" cy="854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z="2000" dirty="0">
                    <a:latin typeface="Comic Sans MS" panose="030F0702030302020204" pitchFamily="66" charset="0"/>
                  </a:rPr>
                  <a:t>Energy </a:t>
                </a:r>
                <a:r>
                  <a:rPr lang="en-IN" sz="2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dissipated</a:t>
                </a:r>
                <a:r>
                  <a:rPr lang="en-IN" sz="2000" dirty="0">
                    <a:latin typeface="Comic Sans MS" panose="030F0702030302020204" pitchFamily="66" charset="0"/>
                  </a:rPr>
                  <a:t> as heat: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000" dirty="0">
                  <a:latin typeface="Comic Sans MS" panose="030F0702030302020204" pitchFamily="66" charset="0"/>
                </a:endParaRPr>
              </a:p>
              <a:p>
                <a:pPr algn="l"/>
                <a:r>
                  <a:rPr lang="en-IN" sz="2000" dirty="0">
                    <a:latin typeface="Comic Sans MS" panose="030F0702030302020204" pitchFamily="66" charset="0"/>
                  </a:rPr>
                  <a:t>       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7D6239-24E0-411E-A640-51A4BFB2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76" y="4957738"/>
                <a:ext cx="4210383" cy="854208"/>
              </a:xfrm>
              <a:prstGeom prst="rect">
                <a:avLst/>
              </a:prstGeom>
              <a:blipFill>
                <a:blip r:embed="rId5"/>
                <a:stretch>
                  <a:fillRect l="-15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967FF4-499D-4DF2-8593-898BDDC4773A}"/>
                  </a:ext>
                </a:extLst>
              </p:cNvPr>
              <p:cNvSpPr txBox="1"/>
              <p:nvPr/>
            </p:nvSpPr>
            <p:spPr>
              <a:xfrm>
                <a:off x="7198990" y="5497415"/>
                <a:ext cx="3373359" cy="834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z="2000" dirty="0">
                    <a:latin typeface="Comic Sans MS" panose="030F0702030302020204" pitchFamily="66" charset="0"/>
                  </a:rPr>
                  <a:t>Energy </a:t>
                </a:r>
                <a:r>
                  <a:rPr lang="en-IN" sz="2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stored</a:t>
                </a:r>
                <a:r>
                  <a:rPr lang="en-IN" sz="2000" dirty="0">
                    <a:latin typeface="Comic Sans MS" panose="030F0702030302020204" pitchFamily="66" charset="0"/>
                  </a:rPr>
                  <a:t> in C: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000" dirty="0">
                  <a:latin typeface="Comic Sans MS" panose="030F0702030302020204" pitchFamily="66" charset="0"/>
                </a:endParaRPr>
              </a:p>
              <a:p>
                <a:pPr algn="l"/>
                <a:r>
                  <a:rPr lang="en-IN" sz="2000" dirty="0">
                    <a:latin typeface="Comic Sans MS" panose="030F0702030302020204" pitchFamily="66" charset="0"/>
                  </a:rPr>
                  <a:t>          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967FF4-499D-4DF2-8593-898BDDC47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990" y="5497415"/>
                <a:ext cx="3373359" cy="834716"/>
              </a:xfrm>
              <a:prstGeom prst="rect">
                <a:avLst/>
              </a:prstGeom>
              <a:blipFill>
                <a:blip r:embed="rId6"/>
                <a:stretch>
                  <a:fillRect l="-19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77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54E-A24B-4B52-9AD2-54DDD657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More about Capacitor (Dis)Charging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4AED1-9D8D-4C7C-8CDE-62AD93298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8077170" cy="435133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While </a:t>
                </a:r>
                <a:r>
                  <a:rPr lang="en-IN" dirty="0">
                    <a:solidFill>
                      <a:srgbClr val="01708C"/>
                    </a:solidFill>
                  </a:rPr>
                  <a:t>discharging</a:t>
                </a:r>
                <a:r>
                  <a:rPr lang="en-IN" dirty="0"/>
                  <a:t>, the stored energy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dissipated</a:t>
                </a:r>
                <a:r>
                  <a:rPr lang="en-US" dirty="0"/>
                  <a:t> as </a:t>
                </a:r>
                <a:r>
                  <a:rPr lang="en-US" dirty="0">
                    <a:solidFill>
                      <a:srgbClr val="FF0000"/>
                    </a:solidFill>
                  </a:rPr>
                  <a:t>heat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An entire charge-discharge cycle </a:t>
                </a:r>
                <a:r>
                  <a:rPr lang="en-US" dirty="0">
                    <a:solidFill>
                      <a:srgbClr val="0070C0"/>
                    </a:solidFill>
                  </a:rPr>
                  <a:t>dissipates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units of energy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If we have a charge-discharge event </a:t>
                </a:r>
                <a:r>
                  <a:rPr lang="en-US" dirty="0">
                    <a:solidFill>
                      <a:srgbClr val="FF0000"/>
                    </a:solidFill>
                  </a:rPr>
                  <a:t>every cycle</a:t>
                </a:r>
                <a:r>
                  <a:rPr lang="en-US" dirty="0">
                    <a:solidFill>
                      <a:schemeClr val="tx1"/>
                    </a:solidFill>
                  </a:rPr>
                  <a:t>, then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endParaRPr lang="en-IN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m:rPr>
                          <m:nor/>
                        </m:rPr>
                        <a:rPr lang="en-I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However, every cycle we may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have a charge-discharge event</a:t>
                </a:r>
              </a:p>
              <a:p>
                <a:pPr marL="573088" lvl="1" indent="-342900"/>
                <a:r>
                  <a:rPr lang="en-US" dirty="0">
                    <a:solidFill>
                      <a:schemeClr val="tx1"/>
                    </a:solidFill>
                  </a:rPr>
                  <a:t>Hence, the energy dissipated is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         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m:rPr>
                        <m:nor/>
                      </m:rP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73088" lvl="1" indent="-342900"/>
                <a:r>
                  <a:rPr lang="en-US" dirty="0">
                    <a:solidFill>
                      <a:schemeClr val="tx1"/>
                    </a:solidFill>
                  </a:rPr>
                  <a:t>Here,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</a:t>
                </a:r>
                <a:r>
                  <a:rPr lang="en-US" dirty="0">
                    <a:solidFill>
                      <a:srgbClr val="625D9C"/>
                    </a:solidFill>
                  </a:rPr>
                  <a:t>activity</a:t>
                </a:r>
                <a:r>
                  <a:rPr lang="en-US" dirty="0">
                    <a:solidFill>
                      <a:schemeClr val="tx1"/>
                    </a:solidFill>
                  </a:rPr>
                  <a:t> factor: between 0 and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4AED1-9D8D-4C7C-8CDE-62AD93298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8077170" cy="4351338"/>
              </a:xfr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B065D-5BF4-47EF-8755-ED0E9A99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57705-9B5F-4885-86E5-1F8313B2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Power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6037" y="1387920"/>
                <a:ext cx="6858000" cy="4351338"/>
              </a:xfrm>
            </p:spPr>
            <p:txBody>
              <a:bodyPr/>
              <a:lstStyle/>
              <a:p>
                <a:r>
                  <a:rPr lang="en-US" dirty="0"/>
                  <a:t>What do we know up till now?</a:t>
                </a:r>
              </a:p>
              <a:p>
                <a:pPr lvl="1"/>
                <a:r>
                  <a:rPr lang="en-US" dirty="0"/>
                  <a:t>For a simple circuit with a R and a C, the dynamic energy dissipation for a single charge-discharge cycle is:  </a:t>
                </a:r>
                <a:r>
                  <a:rPr lang="en-US" dirty="0">
                    <a:solidFill>
                      <a:srgbClr val="FF0000"/>
                    </a:solidFill>
                  </a:rPr>
                  <a:t>CV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</a:p>
              <a:p>
                <a:pPr lvl="1"/>
                <a:r>
                  <a:rPr lang="en-US" dirty="0"/>
                  <a:t>What about for a </a:t>
                </a:r>
                <a:r>
                  <a:rPr lang="en-US" dirty="0">
                    <a:solidFill>
                      <a:srgbClr val="0070C0"/>
                    </a:solidFill>
                  </a:rPr>
                  <a:t>larger </a:t>
                </a:r>
                <a:r>
                  <a:rPr lang="en-US" dirty="0"/>
                  <a:t>circuit? </a:t>
                </a:r>
              </a:p>
              <a:p>
                <a:pPr lvl="2"/>
                <a:r>
                  <a:rPr lang="en-US" sz="2000" dirty="0"/>
                  <a:t>Let us assume that in a given charge-discharge cycle: units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1 ... n </a:t>
                </a:r>
                <a:r>
                  <a:rPr lang="en-US" sz="2000" dirty="0"/>
                  <a:t>are active</a:t>
                </a:r>
              </a:p>
              <a:p>
                <a:r>
                  <a:rPr lang="en-US" sz="2400" dirty="0"/>
                  <a:t>Energy dissipated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IN" dirty="0"/>
                  <a:t> </a:t>
                </a:r>
                <a:endParaRPr lang="en-US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6037" y="1387920"/>
                <a:ext cx="6858000" cy="4351338"/>
              </a:xfrm>
              <a:blipFill>
                <a:blip r:embed="rId3"/>
                <a:stretch>
                  <a:fillRect l="-1333" t="-701" r="-1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BB3EA-DE04-43AE-9A4B-F75FD779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B846-1831-43C2-A9B0-C9DEB3B5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B8BE16-1D39-4E0A-A09D-A92463447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3" y="1387920"/>
            <a:ext cx="398132" cy="398132"/>
          </a:xfrm>
          <a:prstGeom prst="rect">
            <a:avLst/>
          </a:prstGeom>
        </p:spPr>
      </p:pic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681F8EC7-209C-49B9-873D-192AD3E4D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305851" y="3642690"/>
            <a:ext cx="552460" cy="552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73D1B1-8C91-4866-8627-48B55CDCC11B}"/>
                  </a:ext>
                </a:extLst>
              </p:cNvPr>
              <p:cNvSpPr txBox="1"/>
              <p:nvPr/>
            </p:nvSpPr>
            <p:spPr>
              <a:xfrm>
                <a:off x="3643180" y="4635503"/>
                <a:ext cx="4572000" cy="49827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r>
                        <m:rPr>
                          <m:nor/>
                        </m:rPr>
                        <a:rPr lang="en-I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73D1B1-8C91-4866-8627-48B55CDC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80" y="4635503"/>
                <a:ext cx="4572000" cy="498278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0FB6-717B-491B-9A9A-3776F406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Relationship between </a:t>
            </a:r>
            <a:r>
              <a:rPr lang="en-IN" i="1" dirty="0"/>
              <a:t>V </a:t>
            </a:r>
            <a:r>
              <a:rPr lang="en-IN" dirty="0"/>
              <a:t>and </a:t>
            </a:r>
            <a:r>
              <a:rPr lang="en-IN" i="1" dirty="0"/>
              <a:t>f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343DC-AC49-4E60-9A40-E8794D0C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AC205-7FC6-42FB-80AD-84D5EA34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6A9B6-33A6-4693-B100-CB4C54DD1E41}"/>
              </a:ext>
            </a:extLst>
          </p:cNvPr>
          <p:cNvSpPr txBox="1">
            <a:spLocks/>
          </p:cNvSpPr>
          <p:nvPr/>
        </p:nvSpPr>
        <p:spPr>
          <a:xfrm>
            <a:off x="1880616" y="1280161"/>
            <a:ext cx="6858000" cy="49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Let us look at some textbook results. 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FC1BFF7-2291-4D89-84F9-11C2CFA28D9F}"/>
              </a:ext>
            </a:extLst>
          </p:cNvPr>
          <p:cNvSpPr/>
          <p:nvPr/>
        </p:nvSpPr>
        <p:spPr>
          <a:xfrm>
            <a:off x="1896887" y="2034367"/>
            <a:ext cx="3112994" cy="416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Alpha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A8517E-F25F-4F60-8E40-2332DB37A31E}"/>
                  </a:ext>
                </a:extLst>
              </p:cNvPr>
              <p:cNvSpPr txBox="1"/>
              <p:nvPr/>
            </p:nvSpPr>
            <p:spPr>
              <a:xfrm>
                <a:off x="5842008" y="2013585"/>
                <a:ext cx="2118337" cy="684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∝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A8517E-F25F-4F60-8E40-2332DB37A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8" y="2013585"/>
                <a:ext cx="2118337" cy="684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DBB29-7B81-4F28-AF3B-6DB0CF5C2057}"/>
                  </a:ext>
                </a:extLst>
              </p:cNvPr>
              <p:cNvSpPr txBox="1"/>
              <p:nvPr/>
            </p:nvSpPr>
            <p:spPr>
              <a:xfrm>
                <a:off x="3548584" y="2977529"/>
                <a:ext cx="72830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For </a:t>
                </a:r>
                <a:r>
                  <a:rPr lang="en-US" sz="2100" dirty="0">
                    <a:solidFill>
                      <a:srgbClr val="002060"/>
                    </a:solidFill>
                  </a:rPr>
                  <a:t>older</a:t>
                </a:r>
                <a:r>
                  <a:rPr lang="en-US" sz="2100" dirty="0"/>
                  <a:t> processes (</a:t>
                </a:r>
                <a:r>
                  <a:rPr lang="en-US" sz="2100" dirty="0">
                    <a:solidFill>
                      <a:schemeClr val="accent1"/>
                    </a:solidFill>
                  </a:rPr>
                  <a:t>late</a:t>
                </a:r>
                <a:r>
                  <a:rPr lang="en-US" sz="2100" dirty="0"/>
                  <a:t> nineties) (V &gt;&gt; </a:t>
                </a:r>
                <a:r>
                  <a:rPr lang="en-US" sz="2100" dirty="0" err="1"/>
                  <a:t>V</a:t>
                </a:r>
                <a:r>
                  <a:rPr lang="en-US" sz="2100" baseline="-25000" dirty="0" err="1"/>
                  <a:t>th</a:t>
                </a:r>
                <a:r>
                  <a:rPr lang="en-US" sz="2100" dirty="0"/>
                  <a:t>) and (</a:t>
                </a:r>
                <a:r>
                  <a:rPr lang="el-GR" sz="2100" dirty="0"/>
                  <a:t>α</a:t>
                </a:r>
                <a:r>
                  <a:rPr lang="en-US" sz="2100" dirty="0"/>
                  <a:t> = 2)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Thus, we could say: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100" dirty="0"/>
                  <a:t>, this will make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DBB29-7B81-4F28-AF3B-6DB0CF5C2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84" y="2977529"/>
                <a:ext cx="7283099" cy="738664"/>
              </a:xfrm>
              <a:prstGeom prst="rect">
                <a:avLst/>
              </a:prstGeom>
              <a:blipFill>
                <a:blip r:embed="rId4"/>
                <a:stretch>
                  <a:fillRect l="-837" t="-4918" b="-14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1AE447A-1F38-4826-A39A-F80104E59509}"/>
              </a:ext>
            </a:extLst>
          </p:cNvPr>
          <p:cNvSpPr/>
          <p:nvPr/>
        </p:nvSpPr>
        <p:spPr>
          <a:xfrm>
            <a:off x="1808252" y="3025159"/>
            <a:ext cx="1645132" cy="643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good old days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12CED3F-BD62-4C6E-98AC-00E29C61A160}"/>
              </a:ext>
            </a:extLst>
          </p:cNvPr>
          <p:cNvSpPr/>
          <p:nvPr/>
        </p:nvSpPr>
        <p:spPr>
          <a:xfrm>
            <a:off x="1785503" y="4645682"/>
            <a:ext cx="1526437" cy="483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Nowadays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97D934-4120-4E04-BBA8-9C408587623D}"/>
                  </a:ext>
                </a:extLst>
              </p:cNvPr>
              <p:cNvSpPr txBox="1"/>
              <p:nvPr/>
            </p:nvSpPr>
            <p:spPr>
              <a:xfrm>
                <a:off x="3561511" y="4617690"/>
                <a:ext cx="667932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V is 2-3 times </a:t>
                </a:r>
                <a:r>
                  <a:rPr lang="en-US" sz="2100" dirty="0" err="1"/>
                  <a:t>V</a:t>
                </a:r>
                <a:r>
                  <a:rPr lang="en-US" sz="2100" baseline="-25000" dirty="0" err="1"/>
                  <a:t>th</a:t>
                </a:r>
                <a:r>
                  <a:rPr lang="en-US" sz="2100" dirty="0"/>
                  <a:t> , and </a:t>
                </a:r>
                <a:r>
                  <a:rPr lang="el-GR" sz="2100" dirty="0"/>
                  <a:t>α</a:t>
                </a:r>
                <a:r>
                  <a:rPr lang="en-US" sz="2100" dirty="0"/>
                  <a:t> is between 1.1 and 1.3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Thus, this statement would be more </a:t>
                </a:r>
                <a:r>
                  <a:rPr lang="en-US" sz="2100" dirty="0">
                    <a:solidFill>
                      <a:srgbClr val="00B050"/>
                    </a:solidFill>
                  </a:rPr>
                  <a:t>correct</a:t>
                </a:r>
                <a:r>
                  <a:rPr lang="en-US" sz="21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97D934-4120-4E04-BBA8-9C4085876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11" y="4617690"/>
                <a:ext cx="6679329" cy="738664"/>
              </a:xfrm>
              <a:prstGeom prst="rect">
                <a:avLst/>
              </a:prstGeom>
              <a:blipFill>
                <a:blip r:embed="rId5"/>
                <a:stretch>
                  <a:fillRect l="-912" t="-4918" b="-14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6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353CF9-E4D1-4F3A-92CA-6E0A7274B8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/>
                  <a:t>The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𝑬</m:t>
                    </m:r>
                    <m:sSup>
                      <m:s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Metric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353CF9-E4D1-4F3A-92CA-6E0A7274B8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22" t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134C-393F-42DF-AB92-99499CA3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831" y="4512942"/>
            <a:ext cx="6858000" cy="14350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ED</a:t>
            </a:r>
            <a:r>
              <a:rPr lang="en-IN" baseline="30000" dirty="0"/>
              <a:t>2</a:t>
            </a:r>
            <a:r>
              <a:rPr lang="en-IN" dirty="0"/>
              <a:t> is a fundamental </a:t>
            </a:r>
            <a:r>
              <a:rPr lang="en-IN" dirty="0">
                <a:solidFill>
                  <a:srgbClr val="00B050"/>
                </a:solidFill>
              </a:rPr>
              <a:t>property</a:t>
            </a:r>
            <a:r>
              <a:rPr lang="en-IN" dirty="0"/>
              <a:t> of the system.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can be used to compare different designs.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this case: ED</a:t>
            </a:r>
            <a:r>
              <a:rPr lang="en-US" baseline="30000" dirty="0"/>
              <a:t>2</a:t>
            </a:r>
            <a:r>
              <a:rPr lang="en-US" dirty="0"/>
              <a:t> for </a:t>
            </a:r>
            <a:r>
              <a:rPr lang="en-US" i="1" dirty="0"/>
              <a:t>B</a:t>
            </a:r>
            <a:r>
              <a:rPr lang="en-US" dirty="0"/>
              <a:t> is 0.97 times the ED</a:t>
            </a:r>
            <a:r>
              <a:rPr lang="en-US" baseline="30000" dirty="0"/>
              <a:t>2</a:t>
            </a:r>
            <a:r>
              <a:rPr lang="en-US" dirty="0"/>
              <a:t> of </a:t>
            </a:r>
            <a:r>
              <a:rPr lang="en-US" i="1" dirty="0"/>
              <a:t>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96466-0F93-4657-933D-11142379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D5F85-44F1-493A-B587-807C74F0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4BA8186-8916-4A32-BF20-CC692209B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1162849"/>
            <a:ext cx="744215" cy="744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F9A63-4DEF-413D-B784-F2761AEA4B71}"/>
              </a:ext>
            </a:extLst>
          </p:cNvPr>
          <p:cNvSpPr txBox="1"/>
          <p:nvPr/>
        </p:nvSpPr>
        <p:spPr>
          <a:xfrm>
            <a:off x="2728780" y="1199177"/>
            <a:ext cx="76138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>
                <a:latin typeface="CMR10"/>
              </a:rPr>
              <a:t>Let us say that we have two designs: </a:t>
            </a:r>
            <a:r>
              <a:rPr lang="en-IN" sz="2000" i="1" dirty="0">
                <a:latin typeface="CMMI10"/>
              </a:rPr>
              <a:t>A</a:t>
            </a:r>
            <a:r>
              <a:rPr lang="en-IN" sz="2000" dirty="0">
                <a:latin typeface="CMMI10"/>
              </a:rPr>
              <a:t> </a:t>
            </a:r>
            <a:r>
              <a:rPr lang="en-IN" sz="2000" dirty="0">
                <a:latin typeface="CMR10"/>
              </a:rPr>
              <a:t>and </a:t>
            </a:r>
            <a:r>
              <a:rPr lang="en-IN" sz="2000" i="1" dirty="0">
                <a:latin typeface="CMMI10"/>
              </a:rPr>
              <a:t>B</a:t>
            </a:r>
            <a:r>
              <a:rPr lang="en-IN" sz="2000" dirty="0">
                <a:latin typeface="CMR10"/>
              </a:rPr>
              <a:t>. As compared to design </a:t>
            </a:r>
            <a:r>
              <a:rPr lang="en-IN" sz="2000" i="1" dirty="0">
                <a:latin typeface="CMMI10"/>
              </a:rPr>
              <a:t>A</a:t>
            </a:r>
            <a:r>
              <a:rPr lang="en-IN" sz="2000" dirty="0">
                <a:latin typeface="CMR10"/>
              </a:rPr>
              <a:t>,</a:t>
            </a:r>
          </a:p>
          <a:p>
            <a:pPr algn="l"/>
            <a:r>
              <a:rPr lang="en-IN" sz="2000" i="1" dirty="0">
                <a:latin typeface="CMMI10"/>
              </a:rPr>
              <a:t>B</a:t>
            </a:r>
            <a:r>
              <a:rPr lang="en-IN" sz="2000" dirty="0">
                <a:latin typeface="CMMI10"/>
              </a:rPr>
              <a:t> </a:t>
            </a:r>
            <a:r>
              <a:rPr lang="en-IN" sz="2000" dirty="0">
                <a:latin typeface="CMR10"/>
              </a:rPr>
              <a:t>is 10% faster yet consumes 20% more energy. Which design is better?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3EAD39-1F7C-4353-861E-750B8D5F706D}"/>
                  </a:ext>
                </a:extLst>
              </p:cNvPr>
              <p:cNvSpPr txBox="1"/>
              <p:nvPr/>
            </p:nvSpPr>
            <p:spPr>
              <a:xfrm>
                <a:off x="3381675" y="2588080"/>
                <a:ext cx="3423758" cy="645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3 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N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I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3EAD39-1F7C-4353-861E-750B8D5F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75" y="2588080"/>
                <a:ext cx="3423758" cy="645946"/>
              </a:xfrm>
              <a:prstGeom prst="rect">
                <a:avLst/>
              </a:prstGeom>
              <a:blipFill>
                <a:blip r:embed="rId5"/>
                <a:stretch>
                  <a:fillRect b="-160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ECBC9F-3D7E-493A-93A8-DEF1E6785B85}"/>
                  </a:ext>
                </a:extLst>
              </p:cNvPr>
              <p:cNvSpPr txBox="1"/>
              <p:nvPr/>
            </p:nvSpPr>
            <p:spPr>
              <a:xfrm>
                <a:off x="7766558" y="2915723"/>
                <a:ext cx="9772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∝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ECBC9F-3D7E-493A-93A8-DEF1E6785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558" y="2915723"/>
                <a:ext cx="977254" cy="307777"/>
              </a:xfrm>
              <a:prstGeom prst="rect">
                <a:avLst/>
              </a:prstGeom>
              <a:blipFill>
                <a:blip r:embed="rId6"/>
                <a:stretch>
                  <a:fillRect l="-8750" r="-8750" b="-37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C29B5B-ABAD-4BEF-B706-868690A4FE1D}"/>
                  </a:ext>
                </a:extLst>
              </p:cNvPr>
              <p:cNvSpPr txBox="1"/>
              <p:nvPr/>
            </p:nvSpPr>
            <p:spPr>
              <a:xfrm>
                <a:off x="5228536" y="3308740"/>
                <a:ext cx="653769" cy="671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C29B5B-ABAD-4BEF-B706-868690A4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36" y="3308740"/>
                <a:ext cx="653769" cy="6715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37B352-9A66-466E-AD8B-92D860CABEDF}"/>
                  </a:ext>
                </a:extLst>
              </p:cNvPr>
              <p:cNvSpPr txBox="1"/>
              <p:nvPr/>
            </p:nvSpPr>
            <p:spPr>
              <a:xfrm>
                <a:off x="7761363" y="3429001"/>
                <a:ext cx="1050351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∝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37B352-9A66-466E-AD8B-92D860CA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363" y="3429001"/>
                <a:ext cx="1050351" cy="632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24C981-C113-4F75-8A55-B7B45987AE66}"/>
                  </a:ext>
                </a:extLst>
              </p:cNvPr>
              <p:cNvSpPr txBox="1"/>
              <p:nvPr/>
            </p:nvSpPr>
            <p:spPr>
              <a:xfrm>
                <a:off x="5228534" y="4023344"/>
                <a:ext cx="13535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24C981-C113-4F75-8A55-B7B45987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34" y="4023344"/>
                <a:ext cx="1353512" cy="307777"/>
              </a:xfrm>
              <a:prstGeom prst="rect">
                <a:avLst/>
              </a:prstGeom>
              <a:blipFill>
                <a:blip r:embed="rId9"/>
                <a:stretch>
                  <a:fillRect l="-1351" r="-2703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7D1432-2004-4F85-97BC-0ADB55A9C8F5}"/>
              </a:ext>
            </a:extLst>
          </p:cNvPr>
          <p:cNvSpPr/>
          <p:nvPr/>
        </p:nvSpPr>
        <p:spPr>
          <a:xfrm>
            <a:off x="8901344" y="2915722"/>
            <a:ext cx="1544714" cy="3183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Old model</a:t>
            </a:r>
            <a:endParaRPr lang="en-US" sz="2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600D22-BD7B-4258-A8C8-FC858EDB5B9C}"/>
              </a:ext>
            </a:extLst>
          </p:cNvPr>
          <p:cNvSpPr/>
          <p:nvPr/>
        </p:nvSpPr>
        <p:spPr>
          <a:xfrm>
            <a:off x="8896905" y="3607617"/>
            <a:ext cx="1691196" cy="3183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Approximate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84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B453-A1F2-4D21-B2BE-A665018C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Short-Circuit Power</a:t>
            </a:r>
            <a:endParaRPr lang="en-US" dirty="0"/>
          </a:p>
        </p:txBody>
      </p:sp>
      <p:grpSp>
        <p:nvGrpSpPr>
          <p:cNvPr id="8" name="Content Placeholder 6">
            <a:extLst>
              <a:ext uri="{FF2B5EF4-FFF2-40B4-BE49-F238E27FC236}">
                <a16:creationId xmlns:a16="http://schemas.microsoft.com/office/drawing/2014/main" id="{F3AB4E75-497B-400B-A953-75D3290DB8B1}"/>
              </a:ext>
            </a:extLst>
          </p:cNvPr>
          <p:cNvGrpSpPr/>
          <p:nvPr/>
        </p:nvGrpSpPr>
        <p:grpSpPr>
          <a:xfrm>
            <a:off x="3694665" y="750066"/>
            <a:ext cx="3413390" cy="3395806"/>
            <a:chOff x="2987410" y="936497"/>
            <a:chExt cx="3175198" cy="362414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671F9A-0F75-434C-8E37-A04CDAD4BA16}"/>
                </a:ext>
              </a:extLst>
            </p:cNvPr>
            <p:cNvSpPr/>
            <p:nvPr/>
          </p:nvSpPr>
          <p:spPr>
            <a:xfrm>
              <a:off x="3143390" y="1973537"/>
              <a:ext cx="1333282" cy="800005"/>
            </a:xfrm>
            <a:custGeom>
              <a:avLst/>
              <a:gdLst>
                <a:gd name="connsiteX0" fmla="*/ 163 w 1333282"/>
                <a:gd name="connsiteY0" fmla="*/ 799694 h 800005"/>
                <a:gd name="connsiteX1" fmla="*/ 785308 w 1333282"/>
                <a:gd name="connsiteY1" fmla="*/ 799694 h 800005"/>
                <a:gd name="connsiteX2" fmla="*/ 785308 w 1333282"/>
                <a:gd name="connsiteY2" fmla="*/ -312 h 800005"/>
                <a:gd name="connsiteX3" fmla="*/ 1333446 w 1333282"/>
                <a:gd name="connsiteY3" fmla="*/ -312 h 80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282" h="800005">
                  <a:moveTo>
                    <a:pt x="163" y="799694"/>
                  </a:moveTo>
                  <a:lnTo>
                    <a:pt x="785308" y="799694"/>
                  </a:lnTo>
                  <a:lnTo>
                    <a:pt x="785308" y="-312"/>
                  </a:lnTo>
                  <a:lnTo>
                    <a:pt x="1333446" y="-312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07F276-C7D8-4A64-9F47-5C06171F5EE3}"/>
                </a:ext>
              </a:extLst>
            </p:cNvPr>
            <p:cNvSpPr/>
            <p:nvPr/>
          </p:nvSpPr>
          <p:spPr>
            <a:xfrm>
              <a:off x="4471673" y="1916682"/>
              <a:ext cx="143325" cy="135923"/>
            </a:xfrm>
            <a:custGeom>
              <a:avLst/>
              <a:gdLst>
                <a:gd name="connsiteX0" fmla="*/ 143489 w 143325"/>
                <a:gd name="connsiteY0" fmla="*/ 67650 h 135923"/>
                <a:gd name="connsiteX1" fmla="*/ 71826 w 143325"/>
                <a:gd name="connsiteY1" fmla="*/ 135612 h 135923"/>
                <a:gd name="connsiteX2" fmla="*/ 163 w 143325"/>
                <a:gd name="connsiteY2" fmla="*/ 67650 h 135923"/>
                <a:gd name="connsiteX3" fmla="*/ 71826 w 143325"/>
                <a:gd name="connsiteY3" fmla="*/ -312 h 135923"/>
                <a:gd name="connsiteX4" fmla="*/ 143489 w 143325"/>
                <a:gd name="connsiteY4" fmla="*/ 67650 h 13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25" h="135923">
                  <a:moveTo>
                    <a:pt x="143489" y="67650"/>
                  </a:moveTo>
                  <a:cubicBezTo>
                    <a:pt x="143489" y="105185"/>
                    <a:pt x="111405" y="135612"/>
                    <a:pt x="71826" y="135612"/>
                  </a:cubicBezTo>
                  <a:cubicBezTo>
                    <a:pt x="32248" y="135612"/>
                    <a:pt x="163" y="105185"/>
                    <a:pt x="163" y="67650"/>
                  </a:cubicBezTo>
                  <a:cubicBezTo>
                    <a:pt x="163" y="30116"/>
                    <a:pt x="32248" y="-312"/>
                    <a:pt x="71826" y="-312"/>
                  </a:cubicBezTo>
                  <a:cubicBezTo>
                    <a:pt x="111405" y="-312"/>
                    <a:pt x="143489" y="30116"/>
                    <a:pt x="143489" y="67650"/>
                  </a:cubicBezTo>
                  <a:close/>
                </a:path>
              </a:pathLst>
            </a:custGeom>
            <a:noFill/>
            <a:ln w="15681" cap="flat">
              <a:solidFill>
                <a:srgbClr val="1F1F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009A17-A0EE-4BB7-B1BF-3281EF869E35}"/>
                </a:ext>
              </a:extLst>
            </p:cNvPr>
            <p:cNvSpPr/>
            <p:nvPr/>
          </p:nvSpPr>
          <p:spPr>
            <a:xfrm>
              <a:off x="4617707" y="1766132"/>
              <a:ext cx="15643" cy="399994"/>
            </a:xfrm>
            <a:custGeom>
              <a:avLst/>
              <a:gdLst>
                <a:gd name="connsiteX0" fmla="*/ 163 w 15643"/>
                <a:gd name="connsiteY0" fmla="*/ -312 h 399994"/>
                <a:gd name="connsiteX1" fmla="*/ 163 w 15643"/>
                <a:gd name="connsiteY1" fmla="*/ 399683 h 39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399994">
                  <a:moveTo>
                    <a:pt x="163" y="-312"/>
                  </a:moveTo>
                  <a:lnTo>
                    <a:pt x="163" y="399683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7CCDA3-CCDD-4F45-BF6C-E089A554FE11}"/>
                </a:ext>
              </a:extLst>
            </p:cNvPr>
            <p:cNvSpPr/>
            <p:nvPr/>
          </p:nvSpPr>
          <p:spPr>
            <a:xfrm>
              <a:off x="4743330" y="1669830"/>
              <a:ext cx="15643" cy="607415"/>
            </a:xfrm>
            <a:custGeom>
              <a:avLst/>
              <a:gdLst>
                <a:gd name="connsiteX0" fmla="*/ 163 w 15643"/>
                <a:gd name="connsiteY0" fmla="*/ -312 h 607415"/>
                <a:gd name="connsiteX1" fmla="*/ 163 w 15643"/>
                <a:gd name="connsiteY1" fmla="*/ 607104 h 60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607415">
                  <a:moveTo>
                    <a:pt x="163" y="-312"/>
                  </a:moveTo>
                  <a:lnTo>
                    <a:pt x="163" y="607104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831ABA-4B48-4EEE-9602-9180E5A4CA43}"/>
                </a:ext>
              </a:extLst>
            </p:cNvPr>
            <p:cNvSpPr/>
            <p:nvPr/>
          </p:nvSpPr>
          <p:spPr>
            <a:xfrm>
              <a:off x="4750737" y="1284633"/>
              <a:ext cx="370357" cy="511128"/>
            </a:xfrm>
            <a:custGeom>
              <a:avLst/>
              <a:gdLst>
                <a:gd name="connsiteX0" fmla="*/ 163 w 370357"/>
                <a:gd name="connsiteY0" fmla="*/ 510817 h 511128"/>
                <a:gd name="connsiteX1" fmla="*/ 370521 w 370357"/>
                <a:gd name="connsiteY1" fmla="*/ 510817 h 511128"/>
                <a:gd name="connsiteX2" fmla="*/ 370521 w 370357"/>
                <a:gd name="connsiteY2" fmla="*/ -312 h 51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57" h="511128">
                  <a:moveTo>
                    <a:pt x="163" y="510817"/>
                  </a:moveTo>
                  <a:lnTo>
                    <a:pt x="370521" y="510817"/>
                  </a:lnTo>
                  <a:lnTo>
                    <a:pt x="370521" y="-312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E681DB-E8CD-4772-931C-A9153A87BF0D}"/>
                </a:ext>
              </a:extLst>
            </p:cNvPr>
            <p:cNvSpPr/>
            <p:nvPr/>
          </p:nvSpPr>
          <p:spPr>
            <a:xfrm>
              <a:off x="5121095" y="1173234"/>
              <a:ext cx="15643" cy="118517"/>
            </a:xfrm>
            <a:custGeom>
              <a:avLst/>
              <a:gdLst>
                <a:gd name="connsiteX0" fmla="*/ 163 w 15643"/>
                <a:gd name="connsiteY0" fmla="*/ 118206 h 118517"/>
                <a:gd name="connsiteX1" fmla="*/ 163 w 15643"/>
                <a:gd name="connsiteY1" fmla="*/ -312 h 11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118517">
                  <a:moveTo>
                    <a:pt x="163" y="118206"/>
                  </a:moveTo>
                  <a:lnTo>
                    <a:pt x="163" y="-312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0ED527-78E7-4651-8C83-232FCC6A9509}"/>
                </a:ext>
              </a:extLst>
            </p:cNvPr>
            <p:cNvSpPr/>
            <p:nvPr/>
          </p:nvSpPr>
          <p:spPr>
            <a:xfrm>
              <a:off x="4906288" y="936497"/>
              <a:ext cx="451836" cy="237034"/>
            </a:xfrm>
            <a:custGeom>
              <a:avLst/>
              <a:gdLst>
                <a:gd name="connsiteX0" fmla="*/ 163 w 451836"/>
                <a:gd name="connsiteY0" fmla="*/ 236723 h 237034"/>
                <a:gd name="connsiteX1" fmla="*/ 452000 w 451836"/>
                <a:gd name="connsiteY1" fmla="*/ 236723 h 237034"/>
                <a:gd name="connsiteX2" fmla="*/ 237193 w 451836"/>
                <a:gd name="connsiteY2" fmla="*/ -312 h 23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836" h="237034">
                  <a:moveTo>
                    <a:pt x="163" y="236723"/>
                  </a:moveTo>
                  <a:lnTo>
                    <a:pt x="452000" y="236723"/>
                  </a:lnTo>
                  <a:lnTo>
                    <a:pt x="237193" y="-312"/>
                  </a:lnTo>
                  <a:close/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2E3F3C-ED3F-4B1D-9D8A-2CBF9FBFD466}"/>
                </a:ext>
              </a:extLst>
            </p:cNvPr>
            <p:cNvSpPr/>
            <p:nvPr/>
          </p:nvSpPr>
          <p:spPr>
            <a:xfrm>
              <a:off x="3928534" y="2773543"/>
              <a:ext cx="674059" cy="762961"/>
            </a:xfrm>
            <a:custGeom>
              <a:avLst/>
              <a:gdLst>
                <a:gd name="connsiteX0" fmla="*/ 163 w 674059"/>
                <a:gd name="connsiteY0" fmla="*/ -312 h 762961"/>
                <a:gd name="connsiteX1" fmla="*/ 163 w 674059"/>
                <a:gd name="connsiteY1" fmla="*/ 762650 h 762961"/>
                <a:gd name="connsiteX2" fmla="*/ 674223 w 674059"/>
                <a:gd name="connsiteY2" fmla="*/ 762650 h 76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59" h="762961">
                  <a:moveTo>
                    <a:pt x="163" y="-312"/>
                  </a:moveTo>
                  <a:lnTo>
                    <a:pt x="163" y="762650"/>
                  </a:lnTo>
                  <a:lnTo>
                    <a:pt x="674223" y="762650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A154F-86C2-4C36-81B0-BDA69C5E4A33}"/>
                </a:ext>
              </a:extLst>
            </p:cNvPr>
            <p:cNvSpPr/>
            <p:nvPr/>
          </p:nvSpPr>
          <p:spPr>
            <a:xfrm>
              <a:off x="4743612" y="2151313"/>
              <a:ext cx="369193" cy="3691"/>
            </a:xfrm>
            <a:custGeom>
              <a:avLst/>
              <a:gdLst>
                <a:gd name="connsiteX0" fmla="*/ 163 w 369193"/>
                <a:gd name="connsiteY0" fmla="*/ 3380 h 3691"/>
                <a:gd name="connsiteX1" fmla="*/ 369357 w 369193"/>
                <a:gd name="connsiteY1" fmla="*/ -312 h 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193" h="3691">
                  <a:moveTo>
                    <a:pt x="163" y="3380"/>
                  </a:moveTo>
                  <a:lnTo>
                    <a:pt x="369357" y="-312"/>
                  </a:lnTo>
                </a:path>
              </a:pathLst>
            </a:custGeom>
            <a:noFill/>
            <a:ln w="17180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258E10-032E-4B67-82D0-0CB6B63C0920}"/>
                </a:ext>
              </a:extLst>
            </p:cNvPr>
            <p:cNvSpPr/>
            <p:nvPr/>
          </p:nvSpPr>
          <p:spPr>
            <a:xfrm>
              <a:off x="4607112" y="3365612"/>
              <a:ext cx="15643" cy="400010"/>
            </a:xfrm>
            <a:custGeom>
              <a:avLst/>
              <a:gdLst>
                <a:gd name="connsiteX0" fmla="*/ 163 w 15643"/>
                <a:gd name="connsiteY0" fmla="*/ -312 h 400010"/>
                <a:gd name="connsiteX1" fmla="*/ 163 w 15643"/>
                <a:gd name="connsiteY1" fmla="*/ 399699 h 4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400010">
                  <a:moveTo>
                    <a:pt x="163" y="-312"/>
                  </a:moveTo>
                  <a:lnTo>
                    <a:pt x="163" y="399699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66DCA4-59B6-4315-AD22-EC66AF0F2876}"/>
                </a:ext>
              </a:extLst>
            </p:cNvPr>
            <p:cNvSpPr/>
            <p:nvPr/>
          </p:nvSpPr>
          <p:spPr>
            <a:xfrm>
              <a:off x="4732735" y="3269324"/>
              <a:ext cx="15643" cy="607415"/>
            </a:xfrm>
            <a:custGeom>
              <a:avLst/>
              <a:gdLst>
                <a:gd name="connsiteX0" fmla="*/ 163 w 15643"/>
                <a:gd name="connsiteY0" fmla="*/ -312 h 607415"/>
                <a:gd name="connsiteX1" fmla="*/ 163 w 15643"/>
                <a:gd name="connsiteY1" fmla="*/ 607104 h 60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607415">
                  <a:moveTo>
                    <a:pt x="163" y="-312"/>
                  </a:moveTo>
                  <a:lnTo>
                    <a:pt x="163" y="607104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89D14D-4C1B-4679-92F5-B0D7D54D29C8}"/>
                </a:ext>
              </a:extLst>
            </p:cNvPr>
            <p:cNvSpPr/>
            <p:nvPr/>
          </p:nvSpPr>
          <p:spPr>
            <a:xfrm>
              <a:off x="4740142" y="2765611"/>
              <a:ext cx="370358" cy="629645"/>
            </a:xfrm>
            <a:custGeom>
              <a:avLst/>
              <a:gdLst>
                <a:gd name="connsiteX0" fmla="*/ 163 w 370358"/>
                <a:gd name="connsiteY0" fmla="*/ 629334 h 629645"/>
                <a:gd name="connsiteX1" fmla="*/ 370522 w 370358"/>
                <a:gd name="connsiteY1" fmla="*/ 629334 h 629645"/>
                <a:gd name="connsiteX2" fmla="*/ 370522 w 370358"/>
                <a:gd name="connsiteY2" fmla="*/ -312 h 62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58" h="629645">
                  <a:moveTo>
                    <a:pt x="163" y="629334"/>
                  </a:moveTo>
                  <a:lnTo>
                    <a:pt x="370522" y="629334"/>
                  </a:lnTo>
                  <a:lnTo>
                    <a:pt x="370522" y="-312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A0206D-10D6-482B-ADD2-62DA57900A67}"/>
                </a:ext>
              </a:extLst>
            </p:cNvPr>
            <p:cNvSpPr/>
            <p:nvPr/>
          </p:nvSpPr>
          <p:spPr>
            <a:xfrm>
              <a:off x="4747848" y="3758207"/>
              <a:ext cx="355543" cy="7415"/>
            </a:xfrm>
            <a:custGeom>
              <a:avLst/>
              <a:gdLst>
                <a:gd name="connsiteX0" fmla="*/ 163 w 355543"/>
                <a:gd name="connsiteY0" fmla="*/ 7104 h 7415"/>
                <a:gd name="connsiteX1" fmla="*/ 355707 w 355543"/>
                <a:gd name="connsiteY1" fmla="*/ -312 h 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543" h="7415">
                  <a:moveTo>
                    <a:pt x="163" y="7104"/>
                  </a:moveTo>
                  <a:lnTo>
                    <a:pt x="355707" y="-312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0E342-E2B2-4AE0-9398-49EA286BF702}"/>
                </a:ext>
              </a:extLst>
            </p:cNvPr>
            <p:cNvSpPr/>
            <p:nvPr/>
          </p:nvSpPr>
          <p:spPr>
            <a:xfrm>
              <a:off x="5106580" y="3751324"/>
              <a:ext cx="15643" cy="577786"/>
            </a:xfrm>
            <a:custGeom>
              <a:avLst/>
              <a:gdLst>
                <a:gd name="connsiteX0" fmla="*/ 163 w 15643"/>
                <a:gd name="connsiteY0" fmla="*/ -312 h 577786"/>
                <a:gd name="connsiteX1" fmla="*/ 163 w 15643"/>
                <a:gd name="connsiteY1" fmla="*/ 577475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577786">
                  <a:moveTo>
                    <a:pt x="163" y="-312"/>
                  </a:moveTo>
                  <a:lnTo>
                    <a:pt x="163" y="577475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6D1F21-904C-46E3-93DC-94A8D1E5DC96}"/>
                </a:ext>
              </a:extLst>
            </p:cNvPr>
            <p:cNvSpPr/>
            <p:nvPr/>
          </p:nvSpPr>
          <p:spPr>
            <a:xfrm>
              <a:off x="4873922" y="4323603"/>
              <a:ext cx="451836" cy="237034"/>
            </a:xfrm>
            <a:custGeom>
              <a:avLst/>
              <a:gdLst>
                <a:gd name="connsiteX0" fmla="*/ 452000 w 451836"/>
                <a:gd name="connsiteY0" fmla="*/ -312 h 237034"/>
                <a:gd name="connsiteX1" fmla="*/ 163 w 451836"/>
                <a:gd name="connsiteY1" fmla="*/ -312 h 237034"/>
                <a:gd name="connsiteX2" fmla="*/ 214970 w 451836"/>
                <a:gd name="connsiteY2" fmla="*/ 236723 h 23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836" h="237034">
                  <a:moveTo>
                    <a:pt x="452000" y="-312"/>
                  </a:moveTo>
                  <a:lnTo>
                    <a:pt x="163" y="-312"/>
                  </a:lnTo>
                  <a:lnTo>
                    <a:pt x="214970" y="236723"/>
                  </a:lnTo>
                  <a:close/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F153348-30D7-4F4A-A34D-F65D562D268A}"/>
                </a:ext>
              </a:extLst>
            </p:cNvPr>
            <p:cNvSpPr/>
            <p:nvPr/>
          </p:nvSpPr>
          <p:spPr>
            <a:xfrm>
              <a:off x="5110282" y="2147605"/>
              <a:ext cx="15643" cy="622229"/>
            </a:xfrm>
            <a:custGeom>
              <a:avLst/>
              <a:gdLst>
                <a:gd name="connsiteX0" fmla="*/ 163 w 15643"/>
                <a:gd name="connsiteY0" fmla="*/ -312 h 622229"/>
                <a:gd name="connsiteX1" fmla="*/ 163 w 15643"/>
                <a:gd name="connsiteY1" fmla="*/ 621918 h 6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622229">
                  <a:moveTo>
                    <a:pt x="163" y="-312"/>
                  </a:moveTo>
                  <a:lnTo>
                    <a:pt x="163" y="621918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6BC722-072A-4636-8CEB-74B0CE77D89D}"/>
                </a:ext>
              </a:extLst>
            </p:cNvPr>
            <p:cNvSpPr/>
            <p:nvPr/>
          </p:nvSpPr>
          <p:spPr>
            <a:xfrm>
              <a:off x="5110282" y="2777250"/>
              <a:ext cx="889801" cy="15643"/>
            </a:xfrm>
            <a:custGeom>
              <a:avLst/>
              <a:gdLst>
                <a:gd name="connsiteX0" fmla="*/ 163 w 889801"/>
                <a:gd name="connsiteY0" fmla="*/ -312 h 15643"/>
                <a:gd name="connsiteX1" fmla="*/ 889965 w 889801"/>
                <a:gd name="connsiteY1" fmla="*/ -312 h 1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801" h="15643">
                  <a:moveTo>
                    <a:pt x="163" y="-312"/>
                  </a:moveTo>
                  <a:lnTo>
                    <a:pt x="889965" y="-312"/>
                  </a:lnTo>
                </a:path>
              </a:pathLst>
            </a:custGeom>
            <a:noFill/>
            <a:ln w="14965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BD0D4E-E7AE-4238-8F9B-3EE6354A87DF}"/>
                </a:ext>
              </a:extLst>
            </p:cNvPr>
            <p:cNvSpPr txBox="1"/>
            <p:nvPr/>
          </p:nvSpPr>
          <p:spPr>
            <a:xfrm>
              <a:off x="5038445" y="1754954"/>
              <a:ext cx="417527" cy="45124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94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</a:t>
              </a:r>
              <a:r>
                <a:rPr lang="en-US" sz="2033" baseline="-2214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E3EE4-ED87-41B1-B972-DCB58A3CFCC6}"/>
                </a:ext>
              </a:extLst>
            </p:cNvPr>
            <p:cNvSpPr txBox="1"/>
            <p:nvPr/>
          </p:nvSpPr>
          <p:spPr>
            <a:xfrm>
              <a:off x="5063087" y="3327979"/>
              <a:ext cx="417526" cy="45124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94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</a:t>
              </a:r>
              <a:r>
                <a:rPr lang="en-US" sz="2033" baseline="-2214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4C595C-0EB6-4A8A-A8D2-DAC3FE6775DB}"/>
                </a:ext>
              </a:extLst>
            </p:cNvPr>
            <p:cNvSpPr/>
            <p:nvPr/>
          </p:nvSpPr>
          <p:spPr>
            <a:xfrm>
              <a:off x="2987410" y="2721417"/>
              <a:ext cx="167604" cy="115233"/>
            </a:xfrm>
            <a:custGeom>
              <a:avLst/>
              <a:gdLst>
                <a:gd name="connsiteX0" fmla="*/ 167768 w 167604"/>
                <a:gd name="connsiteY0" fmla="*/ 57305 h 115233"/>
                <a:gd name="connsiteX1" fmla="*/ 83966 w 167604"/>
                <a:gd name="connsiteY1" fmla="*/ 114922 h 115233"/>
                <a:gd name="connsiteX2" fmla="*/ 163 w 167604"/>
                <a:gd name="connsiteY2" fmla="*/ 57305 h 115233"/>
                <a:gd name="connsiteX3" fmla="*/ 83966 w 167604"/>
                <a:gd name="connsiteY3" fmla="*/ -312 h 115233"/>
                <a:gd name="connsiteX4" fmla="*/ 167768 w 167604"/>
                <a:gd name="connsiteY4" fmla="*/ 57305 h 11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04" h="115233">
                  <a:moveTo>
                    <a:pt x="167768" y="57305"/>
                  </a:moveTo>
                  <a:cubicBezTo>
                    <a:pt x="167768" y="89126"/>
                    <a:pt x="130249" y="114922"/>
                    <a:pt x="83966" y="114922"/>
                  </a:cubicBezTo>
                  <a:cubicBezTo>
                    <a:pt x="37683" y="114922"/>
                    <a:pt x="163" y="89126"/>
                    <a:pt x="163" y="57305"/>
                  </a:cubicBezTo>
                  <a:cubicBezTo>
                    <a:pt x="163" y="25484"/>
                    <a:pt x="37683" y="-312"/>
                    <a:pt x="83966" y="-312"/>
                  </a:cubicBezTo>
                  <a:cubicBezTo>
                    <a:pt x="130248" y="-312"/>
                    <a:pt x="167768" y="25484"/>
                    <a:pt x="167768" y="57305"/>
                  </a:cubicBezTo>
                  <a:close/>
                </a:path>
              </a:pathLst>
            </a:custGeom>
            <a:noFill/>
            <a:ln w="21996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FC35AE-9739-4BEA-9287-EFD31A93D92B}"/>
                </a:ext>
              </a:extLst>
            </p:cNvPr>
            <p:cNvSpPr/>
            <p:nvPr/>
          </p:nvSpPr>
          <p:spPr>
            <a:xfrm>
              <a:off x="5995004" y="2712438"/>
              <a:ext cx="167604" cy="115233"/>
            </a:xfrm>
            <a:custGeom>
              <a:avLst/>
              <a:gdLst>
                <a:gd name="connsiteX0" fmla="*/ 167768 w 167604"/>
                <a:gd name="connsiteY0" fmla="*/ 57305 h 115233"/>
                <a:gd name="connsiteX1" fmla="*/ 83966 w 167604"/>
                <a:gd name="connsiteY1" fmla="*/ 114922 h 115233"/>
                <a:gd name="connsiteX2" fmla="*/ 163 w 167604"/>
                <a:gd name="connsiteY2" fmla="*/ 57305 h 115233"/>
                <a:gd name="connsiteX3" fmla="*/ 83966 w 167604"/>
                <a:gd name="connsiteY3" fmla="*/ -312 h 115233"/>
                <a:gd name="connsiteX4" fmla="*/ 167768 w 167604"/>
                <a:gd name="connsiteY4" fmla="*/ 57305 h 11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04" h="115233">
                  <a:moveTo>
                    <a:pt x="167768" y="57305"/>
                  </a:moveTo>
                  <a:cubicBezTo>
                    <a:pt x="167768" y="89126"/>
                    <a:pt x="130249" y="114922"/>
                    <a:pt x="83966" y="114922"/>
                  </a:cubicBezTo>
                  <a:cubicBezTo>
                    <a:pt x="37683" y="114922"/>
                    <a:pt x="163" y="89126"/>
                    <a:pt x="163" y="57305"/>
                  </a:cubicBezTo>
                  <a:cubicBezTo>
                    <a:pt x="163" y="25484"/>
                    <a:pt x="37683" y="-312"/>
                    <a:pt x="83966" y="-312"/>
                  </a:cubicBezTo>
                  <a:cubicBezTo>
                    <a:pt x="130249" y="-312"/>
                    <a:pt x="167768" y="25484"/>
                    <a:pt x="167768" y="57305"/>
                  </a:cubicBezTo>
                  <a:close/>
                </a:path>
              </a:pathLst>
            </a:custGeom>
            <a:noFill/>
            <a:ln w="21996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C4E403-04C6-4A28-B06A-0C0B736FFFA1}"/>
                </a:ext>
              </a:extLst>
            </p:cNvPr>
            <p:cNvSpPr/>
            <p:nvPr/>
          </p:nvSpPr>
          <p:spPr>
            <a:xfrm>
              <a:off x="5003279" y="2234616"/>
              <a:ext cx="15643" cy="1023851"/>
            </a:xfrm>
            <a:custGeom>
              <a:avLst/>
              <a:gdLst>
                <a:gd name="connsiteX0" fmla="*/ 163 w 15643"/>
                <a:gd name="connsiteY0" fmla="*/ -312 h 1023851"/>
                <a:gd name="connsiteX1" fmla="*/ 163 w 15643"/>
                <a:gd name="connsiteY1" fmla="*/ 1023540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43" h="1023851">
                  <a:moveTo>
                    <a:pt x="163" y="-312"/>
                  </a:moveTo>
                  <a:lnTo>
                    <a:pt x="163" y="1023540"/>
                  </a:lnTo>
                </a:path>
              </a:pathLst>
            </a:custGeom>
            <a:noFill/>
            <a:ln w="16878" cap="flat">
              <a:solidFill>
                <a:srgbClr val="0000E8"/>
              </a:solidFill>
              <a:prstDash val="sysDot"/>
              <a:miter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BC8DD2-D676-4F95-9083-78D48E18B332}"/>
                </a:ext>
              </a:extLst>
            </p:cNvPr>
            <p:cNvSpPr txBox="1"/>
            <p:nvPr/>
          </p:nvSpPr>
          <p:spPr>
            <a:xfrm>
              <a:off x="4238792" y="2330491"/>
              <a:ext cx="563950" cy="341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7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short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CD4EC3-4662-4613-BF5B-A0D1E4A84321}"/>
                </a:ext>
              </a:extLst>
            </p:cNvPr>
            <p:cNvSpPr txBox="1"/>
            <p:nvPr/>
          </p:nvSpPr>
          <p:spPr>
            <a:xfrm>
              <a:off x="4238792" y="2566900"/>
              <a:ext cx="631052" cy="341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7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circuit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CCF1E6-47FC-4855-B8A3-1E485AA20A5D}"/>
                </a:ext>
              </a:extLst>
            </p:cNvPr>
            <p:cNvSpPr txBox="1"/>
            <p:nvPr/>
          </p:nvSpPr>
          <p:spPr>
            <a:xfrm>
              <a:off x="4238792" y="2803325"/>
              <a:ext cx="720520" cy="341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7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current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CBE8B-499A-45CC-9ACC-CD37AF44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B4EFE-3C38-4777-AE55-DC7FE74E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C110346-85A1-434B-8A9D-D544BA66D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831" y="4512942"/>
            <a:ext cx="7895066" cy="14350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There is a brief </a:t>
            </a:r>
            <a:r>
              <a:rPr lang="en-IN" dirty="0">
                <a:solidFill>
                  <a:srgbClr val="00B050"/>
                </a:solidFill>
              </a:rPr>
              <a:t>period</a:t>
            </a:r>
            <a:r>
              <a:rPr lang="en-IN" dirty="0"/>
              <a:t> when both the transistors are conducting.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This is the short-circuit </a:t>
            </a:r>
            <a:r>
              <a:rPr lang="en-IN" dirty="0">
                <a:solidFill>
                  <a:srgbClr val="7030A0"/>
                </a:solidFill>
              </a:rPr>
              <a:t>current</a:t>
            </a:r>
            <a:r>
              <a:rPr lang="en-IN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Typically, 10% of the overall </a:t>
            </a:r>
            <a:r>
              <a:rPr lang="en-IN" dirty="0">
                <a:solidFill>
                  <a:srgbClr val="625D9C"/>
                </a:solidFill>
              </a:rPr>
              <a:t>dynamic </a:t>
            </a:r>
            <a:r>
              <a:rPr lang="en-IN" dirty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58663" y="1683398"/>
            <a:ext cx="6192371" cy="1862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Leakage Power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1339-9B03-4219-B393-564E1335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82FEB-7B57-4DB1-9A5A-03882121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6EBD-6D62-470F-8FBA-82DCA7D4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5A82-311C-42C1-97D0-698E0947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588" y="2867271"/>
            <a:ext cx="6858000" cy="8229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IN" sz="2400" dirty="0">
                <a:latin typeface="CMR10"/>
              </a:rPr>
              <a:t>Leakage (or static) power is any source of power dissipation that is not </a:t>
            </a:r>
            <a:r>
              <a:rPr lang="en-US" sz="2400" dirty="0">
                <a:latin typeface="CMR10"/>
              </a:rPr>
              <a:t>present in an </a:t>
            </a:r>
            <a:r>
              <a:rPr lang="en-US" sz="2400" dirty="0">
                <a:solidFill>
                  <a:srgbClr val="FF0000"/>
                </a:solidFill>
                <a:latin typeface="CMR10"/>
              </a:rPr>
              <a:t>ideal</a:t>
            </a:r>
            <a:r>
              <a:rPr lang="en-US" sz="2400" dirty="0">
                <a:latin typeface="CMR10"/>
              </a:rPr>
              <a:t> transistor.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67949-0916-4CCB-B47D-64483A0E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B09A8-4F35-4833-B2FE-E5DE8B4E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56376-4EFD-4F92-9F66-739FA103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806" y="120560"/>
            <a:ext cx="3291840" cy="2252472"/>
          </a:xfrm>
          <a:prstGeom prst="rect">
            <a:avLst/>
          </a:prstGeom>
        </p:spPr>
      </p:pic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3465B15E-494E-4B01-989E-22F82075E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016106" y="2741942"/>
            <a:ext cx="946308" cy="946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BB25C-A8A8-4BC2-B96A-29C09C2244DB}"/>
              </a:ext>
            </a:extLst>
          </p:cNvPr>
          <p:cNvSpPr txBox="1"/>
          <p:nvPr/>
        </p:nvSpPr>
        <p:spPr>
          <a:xfrm>
            <a:off x="3428980" y="4857674"/>
            <a:ext cx="6880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No current should </a:t>
            </a:r>
            <a:r>
              <a:rPr lang="en-IN" sz="2000" dirty="0">
                <a:solidFill>
                  <a:srgbClr val="00B050"/>
                </a:solidFill>
              </a:rPr>
              <a:t>flow</a:t>
            </a:r>
            <a:r>
              <a:rPr lang="en-IN" sz="2000" dirty="0"/>
              <a:t> through the gate. However, there</a:t>
            </a:r>
            <a:br>
              <a:rPr lang="en-IN" sz="2000" dirty="0"/>
            </a:br>
            <a:r>
              <a:rPr lang="en-IN" sz="2000" dirty="0"/>
              <a:t>might be a small </a:t>
            </a:r>
            <a:r>
              <a:rPr lang="en-IN" sz="2000" dirty="0">
                <a:solidFill>
                  <a:srgbClr val="E21A23"/>
                </a:solidFill>
              </a:rPr>
              <a:t>amount</a:t>
            </a:r>
            <a:r>
              <a:rPr lang="en-IN" sz="2000" dirty="0"/>
              <a:t> of leakage.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Same is the case for a transistor in the </a:t>
            </a:r>
            <a:r>
              <a:rPr lang="en-IN" sz="2000" i="1" dirty="0">
                <a:solidFill>
                  <a:srgbClr val="7030A0"/>
                </a:solidFill>
              </a:rPr>
              <a:t>off</a:t>
            </a:r>
            <a:r>
              <a:rPr lang="en-IN" sz="2000" dirty="0"/>
              <a:t> state.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DD343-87F1-4390-AB8A-441AAD46FD44}"/>
              </a:ext>
            </a:extLst>
          </p:cNvPr>
          <p:cNvSpPr txBox="1"/>
          <p:nvPr/>
        </p:nvSpPr>
        <p:spPr>
          <a:xfrm>
            <a:off x="3097905" y="4431465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Examples</a:t>
            </a:r>
            <a:endParaRPr lang="en-US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897625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428384" y="367757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Chapters 4 and 7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DBC3-56EF-4819-815B-4B243DE4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Major Leakage Mechanisms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B2360A-29F7-4F86-8E0D-DE93B0E80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3350" y="1163721"/>
            <a:ext cx="8316296" cy="35336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66B16-5811-4E51-ABA8-5E7CA92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B1B56-43FC-4042-9ADF-D35095AC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1B4EB-40C9-4252-8822-A134A70EB6C6}"/>
              </a:ext>
            </a:extLst>
          </p:cNvPr>
          <p:cNvSpPr txBox="1"/>
          <p:nvPr/>
        </p:nvSpPr>
        <p:spPr>
          <a:xfrm>
            <a:off x="3909051" y="5262351"/>
            <a:ext cx="498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Six different popular leakage mechanisms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CAA13-1466-41E8-B6C4-B93713780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654" y="4763786"/>
            <a:ext cx="1794252" cy="12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9A6A-DCE0-44FE-BED6-1AE370AB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</a:t>
            </a:r>
            <a:r>
              <a:rPr lang="en-IN" baseline="-25000" dirty="0"/>
              <a:t>1</a:t>
            </a:r>
            <a:r>
              <a:rPr lang="en-IN" dirty="0"/>
              <a:t>: P-N Junction Reverse Bias Current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6546-749B-4BA9-B062-F288C346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694" y="3717974"/>
            <a:ext cx="7604481" cy="19650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</a:t>
            </a:r>
            <a:r>
              <a:rPr lang="en-IN" i="1" dirty="0"/>
              <a:t>p </a:t>
            </a:r>
            <a:r>
              <a:rPr lang="en-IN" dirty="0"/>
              <a:t>side is </a:t>
            </a:r>
            <a:r>
              <a:rPr lang="en-IN" dirty="0">
                <a:solidFill>
                  <a:srgbClr val="00B050"/>
                </a:solidFill>
              </a:rPr>
              <a:t>connected</a:t>
            </a:r>
            <a:r>
              <a:rPr lang="en-IN" dirty="0"/>
              <a:t> to a </a:t>
            </a:r>
            <a:r>
              <a:rPr lang="en-IN" dirty="0">
                <a:solidFill>
                  <a:srgbClr val="0070C0"/>
                </a:solidFill>
              </a:rPr>
              <a:t>low</a:t>
            </a:r>
            <a:r>
              <a:rPr lang="en-IN" dirty="0"/>
              <a:t> voltage source and the </a:t>
            </a:r>
            <a:r>
              <a:rPr lang="en-IN" i="1" dirty="0"/>
              <a:t>n </a:t>
            </a:r>
            <a:r>
              <a:rPr lang="en-IN" dirty="0"/>
              <a:t>side is connected to a </a:t>
            </a:r>
            <a:r>
              <a:rPr lang="en-IN" dirty="0">
                <a:solidFill>
                  <a:schemeClr val="accent1"/>
                </a:solidFill>
              </a:rPr>
              <a:t>high</a:t>
            </a:r>
            <a:r>
              <a:rPr lang="en-IN" dirty="0"/>
              <a:t> voltage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Typical scenario in an </a:t>
            </a:r>
            <a:r>
              <a:rPr lang="en-IN" dirty="0">
                <a:solidFill>
                  <a:srgbClr val="00B050"/>
                </a:solidFill>
              </a:rPr>
              <a:t>NMOS</a:t>
            </a:r>
            <a:r>
              <a:rPr lang="en-IN" dirty="0"/>
              <a:t> transistor (</a:t>
            </a:r>
            <a:r>
              <a:rPr lang="en-IN" dirty="0">
                <a:solidFill>
                  <a:srgbClr val="625D9C"/>
                </a:solidFill>
              </a:rPr>
              <a:t>reverse</a:t>
            </a:r>
            <a:r>
              <a:rPr lang="en-IN" dirty="0"/>
              <a:t> bias)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Main leakage mechanism: Band-to-band Tunnelling (BTBT)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97461-80A5-4F9B-B0B8-C6C551DB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6D046-4C0C-4341-B490-EF530D37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58FDF-838E-4FBB-8399-82E3C5967D23}"/>
              </a:ext>
            </a:extLst>
          </p:cNvPr>
          <p:cNvSpPr/>
          <p:nvPr/>
        </p:nvSpPr>
        <p:spPr>
          <a:xfrm>
            <a:off x="3761173" y="1331650"/>
            <a:ext cx="4270159" cy="156247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BA3FE82-D147-409B-AA5D-61EEC58C838C}"/>
              </a:ext>
            </a:extLst>
          </p:cNvPr>
          <p:cNvSpPr/>
          <p:nvPr/>
        </p:nvSpPr>
        <p:spPr>
          <a:xfrm rot="11734133">
            <a:off x="6613340" y="846182"/>
            <a:ext cx="1443457" cy="1377550"/>
          </a:xfrm>
          <a:prstGeom prst="arc">
            <a:avLst>
              <a:gd name="adj1" fmla="val 10958584"/>
              <a:gd name="adj2" fmla="val 0"/>
            </a:avLst>
          </a:prstGeom>
          <a:solidFill>
            <a:srgbClr val="00863D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CCE66F-E648-4F1A-89CA-AB1167D1FD79}"/>
              </a:ext>
            </a:extLst>
          </p:cNvPr>
          <p:cNvSpPr/>
          <p:nvPr/>
        </p:nvSpPr>
        <p:spPr>
          <a:xfrm rot="10800000">
            <a:off x="6602027" y="1331650"/>
            <a:ext cx="1429305" cy="443884"/>
          </a:xfrm>
          <a:prstGeom prst="triangle">
            <a:avLst>
              <a:gd name="adj" fmla="val 1"/>
            </a:avLst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DF8A3-C4D8-4FD8-BFD9-C673AE635A61}"/>
              </a:ext>
            </a:extLst>
          </p:cNvPr>
          <p:cNvSpPr txBox="1"/>
          <p:nvPr/>
        </p:nvSpPr>
        <p:spPr>
          <a:xfrm>
            <a:off x="6948452" y="1465193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n-type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980433-94D1-4E73-8A18-ABFC3F3AAB19}"/>
              </a:ext>
            </a:extLst>
          </p:cNvPr>
          <p:cNvSpPr txBox="1"/>
          <p:nvPr/>
        </p:nvSpPr>
        <p:spPr>
          <a:xfrm>
            <a:off x="4575582" y="1971479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p-type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38F978-9C3C-4E23-A9FB-2EA38D4CAB2B}"/>
              </a:ext>
            </a:extLst>
          </p:cNvPr>
          <p:cNvSpPr/>
          <p:nvPr/>
        </p:nvSpPr>
        <p:spPr>
          <a:xfrm>
            <a:off x="7161321" y="1216242"/>
            <a:ext cx="568171" cy="11540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4CAF55-3BCD-4194-971B-18FA032BC6D6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445406" y="887767"/>
            <a:ext cx="0" cy="3284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04CB17-7741-4004-8CA1-9B9BB999524D}"/>
              </a:ext>
            </a:extLst>
          </p:cNvPr>
          <p:cNvCxnSpPr/>
          <p:nvPr/>
        </p:nvCxnSpPr>
        <p:spPr>
          <a:xfrm>
            <a:off x="7445407" y="887767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DD6E9C2-2707-4070-A476-29ABA701A6B1}"/>
              </a:ext>
            </a:extLst>
          </p:cNvPr>
          <p:cNvSpPr/>
          <p:nvPr/>
        </p:nvSpPr>
        <p:spPr>
          <a:xfrm>
            <a:off x="8599504" y="821185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4CC53-73E4-469B-8D11-7D354D621655}"/>
              </a:ext>
            </a:extLst>
          </p:cNvPr>
          <p:cNvSpPr txBox="1"/>
          <p:nvPr/>
        </p:nvSpPr>
        <p:spPr>
          <a:xfrm>
            <a:off x="8745836" y="69717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drain</a:t>
            </a:r>
            <a:endParaRPr lang="en-US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89BF92-411B-4376-BF3D-C59ACF12DC4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896252" y="2894121"/>
            <a:ext cx="0" cy="3639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FFFCF35-6454-4504-BCC3-DBD6F7771ABD}"/>
              </a:ext>
            </a:extLst>
          </p:cNvPr>
          <p:cNvSpPr/>
          <p:nvPr/>
        </p:nvSpPr>
        <p:spPr>
          <a:xfrm>
            <a:off x="5826695" y="3219045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590A1B-F377-40A9-956B-E275DC29D00C}"/>
              </a:ext>
            </a:extLst>
          </p:cNvPr>
          <p:cNvSpPr txBox="1"/>
          <p:nvPr/>
        </p:nvSpPr>
        <p:spPr>
          <a:xfrm>
            <a:off x="5987412" y="310923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substrate</a:t>
            </a:r>
            <a:endParaRPr lang="en-US" sz="2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5E83AE-0505-4071-9904-A4AED49C43E0}"/>
              </a:ext>
            </a:extLst>
          </p:cNvPr>
          <p:cNvCxnSpPr/>
          <p:nvPr/>
        </p:nvCxnSpPr>
        <p:spPr>
          <a:xfrm flipH="1">
            <a:off x="6184777" y="1775534"/>
            <a:ext cx="692458" cy="396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89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E763-5728-4851-AB93-F694DA8F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Band-to-band Tunnelling (BTBT)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2125-3C00-4F45-AB80-8F5E85D6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427" y="3716148"/>
            <a:ext cx="7777380" cy="26690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</a:rPr>
              <a:t>Electrons</a:t>
            </a:r>
            <a:r>
              <a:rPr lang="en-IN" dirty="0"/>
              <a:t> can only occupy a </a:t>
            </a:r>
            <a:r>
              <a:rPr lang="en-IN" dirty="0">
                <a:solidFill>
                  <a:srgbClr val="C00000"/>
                </a:solidFill>
              </a:rPr>
              <a:t>fixed</a:t>
            </a:r>
            <a:r>
              <a:rPr lang="en-IN" dirty="0"/>
              <a:t> set of energy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For </a:t>
            </a:r>
            <a:r>
              <a:rPr lang="en-IN" dirty="0">
                <a:solidFill>
                  <a:srgbClr val="7030A0"/>
                </a:solidFill>
              </a:rPr>
              <a:t>doped</a:t>
            </a:r>
            <a:r>
              <a:rPr lang="en-IN" dirty="0"/>
              <a:t> semiconductors, the Fermi level separates the valence and conduction </a:t>
            </a:r>
            <a:r>
              <a:rPr lang="en-IN" dirty="0">
                <a:solidFill>
                  <a:srgbClr val="692146"/>
                </a:solidFill>
              </a:rPr>
              <a:t>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Electrons can act as </a:t>
            </a:r>
            <a:r>
              <a:rPr lang="en-US" dirty="0">
                <a:solidFill>
                  <a:srgbClr val="180DF1"/>
                </a:solidFill>
              </a:rPr>
              <a:t>charge</a:t>
            </a:r>
            <a:r>
              <a:rPr lang="en-US" dirty="0"/>
              <a:t> carriers only in the conduction 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high </a:t>
            </a:r>
            <a:r>
              <a:rPr lang="en-US" dirty="0">
                <a:solidFill>
                  <a:srgbClr val="0070C0"/>
                </a:solidFill>
              </a:rPr>
              <a:t>electric field </a:t>
            </a:r>
            <a:r>
              <a:rPr lang="en-US" dirty="0"/>
              <a:t>forces electrons to </a:t>
            </a:r>
            <a:r>
              <a:rPr lang="en-US" i="1" dirty="0">
                <a:solidFill>
                  <a:srgbClr val="FF0000"/>
                </a:solidFill>
              </a:rPr>
              <a:t>tunnel</a:t>
            </a:r>
            <a:r>
              <a:rPr lang="en-US" i="1" dirty="0"/>
              <a:t> </a:t>
            </a:r>
            <a:r>
              <a:rPr lang="en-US" dirty="0"/>
              <a:t>from the valence band of the </a:t>
            </a:r>
            <a:r>
              <a:rPr lang="en-US" i="1" dirty="0"/>
              <a:t>p-</a:t>
            </a:r>
            <a:r>
              <a:rPr lang="en-US" dirty="0"/>
              <a:t>typed region to the conduction band of the </a:t>
            </a:r>
            <a:r>
              <a:rPr lang="en-US" i="1" dirty="0"/>
              <a:t>n</a:t>
            </a:r>
            <a:r>
              <a:rPr lang="en-US" dirty="0"/>
              <a:t>-typed region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8AEAA-2835-4A7E-B33A-B896D7B4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10851-CC9C-4045-8878-7E38F3F6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655C16-CC76-4DE6-854A-EC156574B456}"/>
              </a:ext>
            </a:extLst>
          </p:cNvPr>
          <p:cNvCxnSpPr/>
          <p:nvPr/>
        </p:nvCxnSpPr>
        <p:spPr>
          <a:xfrm flipV="1">
            <a:off x="2728780" y="985422"/>
            <a:ext cx="0" cy="1651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A89D10-DCA4-4BF4-8B7D-72EF5C96CFEF}"/>
              </a:ext>
            </a:extLst>
          </p:cNvPr>
          <p:cNvCxnSpPr/>
          <p:nvPr/>
        </p:nvCxnSpPr>
        <p:spPr>
          <a:xfrm>
            <a:off x="2509422" y="1784412"/>
            <a:ext cx="5705759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370822-0124-4CA7-9AA1-3DA30805B556}"/>
              </a:ext>
            </a:extLst>
          </p:cNvPr>
          <p:cNvSpPr/>
          <p:nvPr/>
        </p:nvSpPr>
        <p:spPr>
          <a:xfrm>
            <a:off x="8359806" y="1571351"/>
            <a:ext cx="1837675" cy="42612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Fermi level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75FF4-B9BD-40A6-93E8-F8FA771FA85F}"/>
              </a:ext>
            </a:extLst>
          </p:cNvPr>
          <p:cNvSpPr/>
          <p:nvPr/>
        </p:nvSpPr>
        <p:spPr>
          <a:xfrm>
            <a:off x="3317290" y="1571352"/>
            <a:ext cx="1225117" cy="82295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FCA0-7818-44A2-A81B-C31265F99D60}"/>
              </a:ext>
            </a:extLst>
          </p:cNvPr>
          <p:cNvSpPr/>
          <p:nvPr/>
        </p:nvSpPr>
        <p:spPr>
          <a:xfrm>
            <a:off x="5076751" y="1881184"/>
            <a:ext cx="1225117" cy="82295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7BBC8-0DB8-4B91-B2C7-B94236DBC099}"/>
              </a:ext>
            </a:extLst>
          </p:cNvPr>
          <p:cNvSpPr/>
          <p:nvPr/>
        </p:nvSpPr>
        <p:spPr>
          <a:xfrm>
            <a:off x="6809579" y="2187910"/>
            <a:ext cx="1225117" cy="82295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Valence band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EF8F78-5ACF-4493-9D25-25AD7F53412A}"/>
              </a:ext>
            </a:extLst>
          </p:cNvPr>
          <p:cNvSpPr/>
          <p:nvPr/>
        </p:nvSpPr>
        <p:spPr>
          <a:xfrm>
            <a:off x="3317289" y="1076204"/>
            <a:ext cx="1225117" cy="822953"/>
          </a:xfrm>
          <a:prstGeom prst="rect">
            <a:avLst/>
          </a:prstGeom>
          <a:solidFill>
            <a:srgbClr val="00863D">
              <a:alpha val="32157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E4145C-8AD2-4483-9906-D318A91F43C9}"/>
              </a:ext>
            </a:extLst>
          </p:cNvPr>
          <p:cNvSpPr/>
          <p:nvPr/>
        </p:nvSpPr>
        <p:spPr>
          <a:xfrm>
            <a:off x="5067871" y="877788"/>
            <a:ext cx="1225117" cy="822953"/>
          </a:xfrm>
          <a:prstGeom prst="rect">
            <a:avLst/>
          </a:prstGeom>
          <a:solidFill>
            <a:srgbClr val="00863D">
              <a:alpha val="32157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8E2110-BDDF-4DB9-832F-D2CC92B4FE7A}"/>
              </a:ext>
            </a:extLst>
          </p:cNvPr>
          <p:cNvSpPr/>
          <p:nvPr/>
        </p:nvSpPr>
        <p:spPr>
          <a:xfrm>
            <a:off x="6809578" y="664727"/>
            <a:ext cx="1225117" cy="822953"/>
          </a:xfrm>
          <a:prstGeom prst="rect">
            <a:avLst/>
          </a:prstGeom>
          <a:solidFill>
            <a:srgbClr val="00863D">
              <a:alpha val="32157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dirty="0"/>
              <a:t>Conduction band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B83F0-BDF1-4BDC-B32A-96FC430722B3}"/>
              </a:ext>
            </a:extLst>
          </p:cNvPr>
          <p:cNvSpPr txBox="1"/>
          <p:nvPr/>
        </p:nvSpPr>
        <p:spPr>
          <a:xfrm rot="16200000">
            <a:off x="1271539" y="169910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Electron energy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BB66E-0382-4A99-B1E1-DF668A38D43F}"/>
              </a:ext>
            </a:extLst>
          </p:cNvPr>
          <p:cNvSpPr txBox="1"/>
          <p:nvPr/>
        </p:nvSpPr>
        <p:spPr>
          <a:xfrm>
            <a:off x="3479982" y="3179341"/>
            <a:ext cx="88197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Metal 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3963D-E820-4D62-A3B0-F2C34FF3B9BF}"/>
              </a:ext>
            </a:extLst>
          </p:cNvPr>
          <p:cNvSpPr txBox="1"/>
          <p:nvPr/>
        </p:nvSpPr>
        <p:spPr>
          <a:xfrm>
            <a:off x="4617960" y="3190706"/>
            <a:ext cx="196560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Semiconductor 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DB888-30FA-434C-A61D-44C7099D072B}"/>
              </a:ext>
            </a:extLst>
          </p:cNvPr>
          <p:cNvSpPr txBox="1"/>
          <p:nvPr/>
        </p:nvSpPr>
        <p:spPr>
          <a:xfrm>
            <a:off x="6773014" y="3188699"/>
            <a:ext cx="123783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000" dirty="0"/>
              <a:t>Insulator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646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5782-3CFE-4E48-81CB-2E5A6A6F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</a:t>
            </a:r>
            <a:r>
              <a:rPr lang="en-IN" baseline="-25000" dirty="0"/>
              <a:t>2</a:t>
            </a:r>
            <a:r>
              <a:rPr lang="en-IN" dirty="0"/>
              <a:t>: Subthreshold Leakage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EF4F8-671C-48FA-9FF7-7E7018AB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045F8-C72F-413F-A4D9-5B4BB2E9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66D38-DF23-4CEF-8163-1DA35212A7D1}"/>
                  </a:ext>
                </a:extLst>
              </p:cNvPr>
              <p:cNvSpPr txBox="1"/>
              <p:nvPr/>
            </p:nvSpPr>
            <p:spPr>
              <a:xfrm>
                <a:off x="2728780" y="2312007"/>
                <a:ext cx="6676508" cy="630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𝑜𝑥</m:t>
                          </m:r>
                        </m:sub>
                      </m:sSub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Sup>
                        <m:sSub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)/(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1 − 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66D38-DF23-4CEF-8163-1DA35212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780" y="2312007"/>
                <a:ext cx="6676508" cy="630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A12E05E-6186-4854-8EB1-A5F66E222E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531236"/>
                  </p:ext>
                </p:extLst>
              </p:nvPr>
            </p:nvGraphicFramePr>
            <p:xfrm>
              <a:off x="1712672" y="3280030"/>
              <a:ext cx="4436594" cy="2619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9712">
                      <a:extLst>
                        <a:ext uri="{9D8B030D-6E8A-4147-A177-3AD203B41FA5}">
                          <a16:colId xmlns:a16="http://schemas.microsoft.com/office/drawing/2014/main" val="1413448708"/>
                        </a:ext>
                      </a:extLst>
                    </a:gridCol>
                    <a:gridCol w="3346882">
                      <a:extLst>
                        <a:ext uri="{9D8B030D-6E8A-4147-A177-3AD203B41FA5}">
                          <a16:colId xmlns:a16="http://schemas.microsoft.com/office/drawing/2014/main" val="9239892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Term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Meaning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487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Zero bias mobility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64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Width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99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Subthreshold swing coefficient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3202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Gate voltage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634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Drain-source voltage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34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1.6 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−19</m:t>
                                    </m:r>
                                  </m:sup>
                                </m:sSup>
                                <m:sPre>
                                  <m:sPre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454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A12E05E-6186-4854-8EB1-A5F66E222E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531236"/>
                  </p:ext>
                </p:extLst>
              </p:nvPr>
            </p:nvGraphicFramePr>
            <p:xfrm>
              <a:off x="1712672" y="3280030"/>
              <a:ext cx="4436594" cy="2619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9712">
                      <a:extLst>
                        <a:ext uri="{9D8B030D-6E8A-4147-A177-3AD203B41FA5}">
                          <a16:colId xmlns:a16="http://schemas.microsoft.com/office/drawing/2014/main" val="1413448708"/>
                        </a:ext>
                      </a:extLst>
                    </a:gridCol>
                    <a:gridCol w="3346882">
                      <a:extLst>
                        <a:ext uri="{9D8B030D-6E8A-4147-A177-3AD203B41FA5}">
                          <a16:colId xmlns:a16="http://schemas.microsoft.com/office/drawing/2014/main" val="9239892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Term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Meaning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487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9" t="-108197" r="-309497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Zero bias mobility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64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9" t="-208197" r="-309497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Width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99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9" t="-313333" r="-309497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Subthreshold swing coefficient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3202904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9" t="-387500" r="-309497" b="-1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Gate voltage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634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9" t="-511475" r="-30949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Drain-source voltage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34285"/>
                      </a:ext>
                    </a:extLst>
                  </a:tr>
                  <a:tr h="377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9" t="-601613" r="-30949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727" t="-601613" r="-727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40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B0E231D-F7E5-4E9E-A554-60A853215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83978"/>
                  </p:ext>
                </p:extLst>
              </p:nvPr>
            </p:nvGraphicFramePr>
            <p:xfrm>
              <a:off x="6321662" y="3280030"/>
              <a:ext cx="4230928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97">
                      <a:extLst>
                        <a:ext uri="{9D8B030D-6E8A-4147-A177-3AD203B41FA5}">
                          <a16:colId xmlns:a16="http://schemas.microsoft.com/office/drawing/2014/main" val="1413448708"/>
                        </a:ext>
                      </a:extLst>
                    </a:gridCol>
                    <a:gridCol w="3191731">
                      <a:extLst>
                        <a:ext uri="{9D8B030D-6E8A-4147-A177-3AD203B41FA5}">
                          <a16:colId xmlns:a16="http://schemas.microsoft.com/office/drawing/2014/main" val="9239892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Term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Meaning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487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𝑜𝑥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Gate oxide capacitance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64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Length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99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3202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Threshold voltage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634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Boltzmann’s constant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34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Temperature (in Kelvins)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454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B0E231D-F7E5-4E9E-A554-60A853215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83978"/>
                  </p:ext>
                </p:extLst>
              </p:nvPr>
            </p:nvGraphicFramePr>
            <p:xfrm>
              <a:off x="6321662" y="3280030"/>
              <a:ext cx="4230928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9197">
                      <a:extLst>
                        <a:ext uri="{9D8B030D-6E8A-4147-A177-3AD203B41FA5}">
                          <a16:colId xmlns:a16="http://schemas.microsoft.com/office/drawing/2014/main" val="1413448708"/>
                        </a:ext>
                      </a:extLst>
                    </a:gridCol>
                    <a:gridCol w="3191731">
                      <a:extLst>
                        <a:ext uri="{9D8B030D-6E8A-4147-A177-3AD203B41FA5}">
                          <a16:colId xmlns:a16="http://schemas.microsoft.com/office/drawing/2014/main" val="9239892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Term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Meaning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487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0" t="-108197" r="-30877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Gate oxide capacitance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64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0" t="-208197" r="-30877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Length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99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0" t="-313333" r="-308772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015" t="-313333" r="-763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3202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0" t="-406557" r="-30877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Threshold voltage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634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0" t="-506557" r="-30877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Boltzmann’s constant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0534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70" t="-606557" r="-30877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dirty="0"/>
                            <a:t>Temperature (in Kelvins)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4540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C20CF0-55BE-48ED-826F-695ACDB08C60}"/>
              </a:ext>
            </a:extLst>
          </p:cNvPr>
          <p:cNvSpPr txBox="1"/>
          <p:nvPr/>
        </p:nvSpPr>
        <p:spPr>
          <a:xfrm>
            <a:off x="2284700" y="1356463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gate </a:t>
            </a:r>
            <a:r>
              <a:rPr lang="en-IN" sz="2000" dirty="0">
                <a:solidFill>
                  <a:srgbClr val="0070C0"/>
                </a:solidFill>
              </a:rPr>
              <a:t>voltage</a:t>
            </a:r>
            <a:r>
              <a:rPr lang="en-IN" sz="2000" dirty="0"/>
              <a:t> needs to be </a:t>
            </a:r>
            <a:r>
              <a:rPr lang="en-IN" sz="2000" dirty="0">
                <a:solidFill>
                  <a:srgbClr val="002060"/>
                </a:solidFill>
              </a:rPr>
              <a:t>lower</a:t>
            </a:r>
            <a:r>
              <a:rPr lang="en-IN" sz="2000" dirty="0"/>
              <a:t> than the threshold voltage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 tiny amount of </a:t>
            </a:r>
            <a:r>
              <a:rPr lang="en-IN" sz="2000" dirty="0">
                <a:solidFill>
                  <a:srgbClr val="9F2241"/>
                </a:solidFill>
              </a:rPr>
              <a:t>current</a:t>
            </a:r>
            <a:r>
              <a:rPr lang="en-IN" sz="2000" dirty="0"/>
              <a:t> still flows from the drain to the 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91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B3C4-436F-481E-AB7B-19A1679B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More about Subthreshold Leakage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8067-354D-4CB5-9057-D9F38F13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2471914"/>
            <a:ext cx="7890739" cy="1298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dependence is theoretically </a:t>
            </a:r>
            <a:r>
              <a:rPr lang="en-IN" dirty="0">
                <a:solidFill>
                  <a:srgbClr val="0070C0"/>
                </a:solidFill>
              </a:rPr>
              <a:t>exponential</a:t>
            </a:r>
            <a:r>
              <a:rPr lang="en-IN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However, in the 40-80 </a:t>
            </a:r>
            <a:r>
              <a:rPr lang="en-IN" dirty="0">
                <a:sym typeface="Symbol" panose="05050102010706020507" pitchFamily="18" charset="2"/>
              </a:rPr>
              <a:t>C range, a </a:t>
            </a:r>
            <a:r>
              <a:rPr lang="en-IN" dirty="0">
                <a:solidFill>
                  <a:srgbClr val="00B050"/>
                </a:solidFill>
                <a:sym typeface="Symbol" panose="05050102010706020507" pitchFamily="18" charset="2"/>
              </a:rPr>
              <a:t>linear</a:t>
            </a:r>
            <a:r>
              <a:rPr lang="en-IN" dirty="0">
                <a:sym typeface="Symbol" panose="05050102010706020507" pitchFamily="18" charset="2"/>
              </a:rPr>
              <a:t>, piecewise linear, or </a:t>
            </a:r>
            <a:r>
              <a:rPr lang="en-IN" dirty="0">
                <a:solidFill>
                  <a:srgbClr val="7030A0"/>
                </a:solidFill>
                <a:sym typeface="Symbol" panose="05050102010706020507" pitchFamily="18" charset="2"/>
              </a:rPr>
              <a:t>quadratic</a:t>
            </a:r>
            <a:r>
              <a:rPr lang="en-IN" dirty="0">
                <a:sym typeface="Symbol" panose="05050102010706020507" pitchFamily="18" charset="2"/>
              </a:rPr>
              <a:t> assumption is good enough</a:t>
            </a:r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16454-5C3D-4D9E-AF45-82949C5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2C9D7-ED40-4785-91BE-84EFA29B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A0E01E4-84DF-4C07-84CC-54B7BEA4B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970553"/>
            <a:ext cx="485197" cy="485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DBA63-0EB8-4810-851B-2036EF731064}"/>
              </a:ext>
            </a:extLst>
          </p:cNvPr>
          <p:cNvSpPr txBox="1"/>
          <p:nvPr/>
        </p:nvSpPr>
        <p:spPr>
          <a:xfrm>
            <a:off x="2531556" y="905557"/>
            <a:ext cx="777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The </a:t>
            </a:r>
            <a:r>
              <a:rPr lang="en-IN" sz="2000" dirty="0">
                <a:solidFill>
                  <a:srgbClr val="E21A23"/>
                </a:solidFill>
              </a:rPr>
              <a:t>relationship</a:t>
            </a:r>
            <a:r>
              <a:rPr lang="en-IN" sz="2000" dirty="0"/>
              <a:t> between the subthreshold leakage current and the</a:t>
            </a:r>
            <a:br>
              <a:rPr lang="en-IN" sz="2000" dirty="0"/>
            </a:br>
            <a:r>
              <a:rPr lang="en-IN" sz="2000" dirty="0">
                <a:solidFill>
                  <a:srgbClr val="01708C"/>
                </a:solidFill>
              </a:rPr>
              <a:t>temperature</a:t>
            </a:r>
            <a:r>
              <a:rPr lang="en-IN" sz="2000" dirty="0"/>
              <a:t> has been a subject of extensive study.</a:t>
            </a:r>
            <a:endParaRPr lang="en-US" sz="20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9108011-6F82-40CC-815D-C57B89127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710868" y="1675818"/>
            <a:ext cx="824693" cy="824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61643D-C8E9-4F20-B60A-E95B652EB4CE}"/>
                  </a:ext>
                </a:extLst>
              </p:cNvPr>
              <p:cNvSpPr txBox="1"/>
              <p:nvPr/>
            </p:nvSpPr>
            <p:spPr>
              <a:xfrm>
                <a:off x="2573861" y="1803681"/>
                <a:ext cx="33290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N" sz="2000" dirty="0"/>
                  <a:t>The key term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61643D-C8E9-4F20-B60A-E95B652EB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61" y="1803681"/>
                <a:ext cx="3329053" cy="400110"/>
              </a:xfrm>
              <a:prstGeom prst="rect">
                <a:avLst/>
              </a:prstGeom>
              <a:blipFill>
                <a:blip r:embed="rId5"/>
                <a:stretch>
                  <a:fillRect l="-1832" t="-7576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F8BDCE-7D3B-4878-90F1-8565475B5E76}"/>
              </a:ext>
            </a:extLst>
          </p:cNvPr>
          <p:cNvSpPr/>
          <p:nvPr/>
        </p:nvSpPr>
        <p:spPr>
          <a:xfrm>
            <a:off x="4193962" y="4032254"/>
            <a:ext cx="3417903" cy="4506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Short-channel devices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C886E31-D593-4C3A-82DB-96D3F255D0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9600" y="4653789"/>
                <a:ext cx="7831754" cy="1516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/>
                  <a:t>The source-drain are </a:t>
                </a:r>
                <a:r>
                  <a:rPr lang="en-IN" dirty="0">
                    <a:solidFill>
                      <a:srgbClr val="E21A23"/>
                    </a:solidFill>
                  </a:rPr>
                  <a:t>relatively</a:t>
                </a:r>
                <a:r>
                  <a:rPr lang="en-IN" dirty="0"/>
                  <a:t> close to each other. </a:t>
                </a:r>
                <a:r>
                  <a:rPr lang="en-IN" i="1" dirty="0"/>
                  <a:t>V</a:t>
                </a:r>
                <a:r>
                  <a:rPr lang="en-IN" i="1" baseline="-25000" dirty="0"/>
                  <a:t>th</a:t>
                </a:r>
                <a:r>
                  <a:rPr lang="en-IN" dirty="0"/>
                  <a:t> is influenced by </a:t>
                </a:r>
                <a:r>
                  <a:rPr lang="en-IN" i="1" dirty="0"/>
                  <a:t>V</a:t>
                </a:r>
                <a:r>
                  <a:rPr lang="en-IN" i="1" baseline="-25000" dirty="0"/>
                  <a:t>DS</a:t>
                </a:r>
                <a:r>
                  <a:rPr lang="en-IN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dirty="0">
                    <a:sym typeface="Symbol" panose="05050102010706020507" pitchFamily="18" charset="2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IN" dirty="0">
                    <a:sym typeface="Symbol" panose="05050102010706020507" pitchFamily="18" charset="2"/>
                  </a:rPr>
                  <a:t> </a:t>
                </a:r>
                <a:r>
                  <a:rPr lang="en-IN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increases</a:t>
                </a:r>
                <a:r>
                  <a:rPr lang="en-IN" dirty="0">
                    <a:sym typeface="Symbol" panose="05050102010706020507" pitchFamily="18" charset="2"/>
                  </a:rPr>
                  <a:t>, it </a:t>
                </a:r>
                <a:r>
                  <a:rPr lang="en-IN" dirty="0">
                    <a:solidFill>
                      <a:srgbClr val="01708C"/>
                    </a:solidFill>
                    <a:sym typeface="Symbol" panose="05050102010706020507" pitchFamily="18" charset="2"/>
                  </a:rPr>
                  <a:t>reduces</a:t>
                </a:r>
                <a:r>
                  <a:rPr lang="en-IN" dirty="0">
                    <a:sym typeface="Symbol" panose="05050102010706020507" pitchFamily="18" charset="2"/>
                  </a:rPr>
                  <a:t> the threshold voltage, and this </a:t>
                </a:r>
                <a:r>
                  <a:rPr lang="en-IN" dirty="0">
                    <a:solidFill>
                      <a:srgbClr val="00863D"/>
                    </a:solidFill>
                    <a:sym typeface="Symbol" panose="05050102010706020507" pitchFamily="18" charset="2"/>
                  </a:rPr>
                  <a:t>increases</a:t>
                </a:r>
                <a:r>
                  <a:rPr lang="en-IN" dirty="0">
                    <a:sym typeface="Symbol" panose="05050102010706020507" pitchFamily="18" charset="2"/>
                  </a:rPr>
                  <a:t> the subthreshold leakage current. </a:t>
                </a:r>
              </a:p>
              <a:p>
                <a:pPr marL="573088" lvl="1" indent="-342900"/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C886E31-D593-4C3A-82DB-96D3F255D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00" y="4653789"/>
                <a:ext cx="7831754" cy="1516193"/>
              </a:xfrm>
              <a:prstGeom prst="rect">
                <a:avLst/>
              </a:prstGeom>
              <a:blipFill>
                <a:blip r:embed="rId6"/>
                <a:stretch>
                  <a:fillRect l="-700" t="-1606" b="-40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5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48E1-E31D-4DC1-9DA3-DC977F52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</a:t>
            </a:r>
            <a:r>
              <a:rPr lang="en-IN" baseline="-25000" dirty="0"/>
              <a:t>3</a:t>
            </a:r>
            <a:r>
              <a:rPr lang="en-IN" dirty="0"/>
              <a:t>: Gate Oxide Tunnelling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4FCC-E96C-4F7C-B238-EAF764173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097282"/>
            <a:ext cx="8707485" cy="1583775"/>
          </a:xfrm>
        </p:spPr>
        <p:txBody>
          <a:bodyPr/>
          <a:lstStyle/>
          <a:p>
            <a:pPr lvl="1"/>
            <a:r>
              <a:rPr lang="en-US" dirty="0"/>
              <a:t>The gate oxide is very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thin</a:t>
            </a:r>
            <a:r>
              <a:rPr lang="en-US" dirty="0"/>
              <a:t> (&lt;2 nm)</a:t>
            </a:r>
          </a:p>
          <a:p>
            <a:pPr lvl="2"/>
            <a:r>
              <a:rPr lang="en-US" sz="2000" dirty="0">
                <a:solidFill>
                  <a:srgbClr val="01708C"/>
                </a:solidFill>
              </a:rPr>
              <a:t>Increases</a:t>
            </a:r>
            <a:r>
              <a:rPr lang="en-US" sz="2000" dirty="0"/>
              <a:t> the electric field</a:t>
            </a:r>
          </a:p>
          <a:p>
            <a:pPr lvl="1"/>
            <a:r>
              <a:rPr lang="en-US" dirty="0"/>
              <a:t>Since the oxide layer is so </a:t>
            </a:r>
            <a:r>
              <a:rPr lang="en-US" dirty="0">
                <a:solidFill>
                  <a:srgbClr val="9F2241"/>
                </a:solidFill>
              </a:rPr>
              <a:t>thin</a:t>
            </a:r>
            <a:r>
              <a:rPr lang="en-US" dirty="0"/>
              <a:t>, charge carriers </a:t>
            </a:r>
            <a:r>
              <a:rPr lang="en-US" b="1" dirty="0">
                <a:solidFill>
                  <a:srgbClr val="FF0000"/>
                </a:solidFill>
              </a:rPr>
              <a:t>tunnel</a:t>
            </a:r>
            <a:r>
              <a:rPr lang="en-US" dirty="0"/>
              <a:t> through the thin gate oxide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2C858-B1F1-411F-A2F5-411B9FCB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47A2B-9D0E-4583-B3EF-236128EE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56C6C40-F8EF-4C9D-B66A-5CED507AD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3285238"/>
            <a:ext cx="409156" cy="409156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74AF85F-EC37-477E-A1BA-DF7C46FDB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38" y="4382466"/>
            <a:ext cx="418034" cy="418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430A6-74D7-4398-BD7E-C7359C9DEC5F}"/>
              </a:ext>
            </a:extLst>
          </p:cNvPr>
          <p:cNvSpPr txBox="1"/>
          <p:nvPr/>
        </p:nvSpPr>
        <p:spPr>
          <a:xfrm>
            <a:off x="2544049" y="3228945"/>
            <a:ext cx="774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Fowler-</a:t>
            </a:r>
            <a:r>
              <a:rPr lang="en-IN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Nordheim</a:t>
            </a:r>
            <a:r>
              <a:rPr lang="en-I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Tunnelling</a:t>
            </a:r>
            <a:r>
              <a:rPr lang="en-IN" sz="2000" dirty="0"/>
              <a:t>: Electrons </a:t>
            </a:r>
            <a:r>
              <a:rPr lang="en-IN" sz="2000" dirty="0">
                <a:solidFill>
                  <a:srgbClr val="0070C0"/>
                </a:solidFill>
              </a:rPr>
              <a:t>move</a:t>
            </a:r>
            <a:r>
              <a:rPr lang="en-IN" sz="2000" dirty="0"/>
              <a:t> into the conduction </a:t>
            </a:r>
            <a:br>
              <a:rPr lang="en-IN" sz="2000" dirty="0"/>
            </a:br>
            <a:r>
              <a:rPr lang="en-IN" sz="2000" dirty="0"/>
              <a:t>band of the oxide layer because of an external electric field.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7C6A5-03A1-4544-9029-606A5F40A91E}"/>
              </a:ext>
            </a:extLst>
          </p:cNvPr>
          <p:cNvSpPr txBox="1"/>
          <p:nvPr/>
        </p:nvSpPr>
        <p:spPr>
          <a:xfrm>
            <a:off x="2544049" y="4331256"/>
            <a:ext cx="772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DirectTunnelling</a:t>
            </a:r>
            <a:r>
              <a:rPr lang="en-IN" sz="2000" dirty="0"/>
              <a:t>: Electrons directly </a:t>
            </a:r>
            <a:r>
              <a:rPr lang="en-IN" sz="2000" dirty="0">
                <a:solidFill>
                  <a:schemeClr val="accent1"/>
                </a:solidFill>
              </a:rPr>
              <a:t>tunnel</a:t>
            </a:r>
            <a:r>
              <a:rPr lang="en-IN" sz="2000" dirty="0"/>
              <a:t> from the surface of the </a:t>
            </a:r>
            <a:br>
              <a:rPr lang="en-IN" sz="2000" dirty="0"/>
            </a:br>
            <a:r>
              <a:rPr lang="en-IN" sz="2000" dirty="0"/>
              <a:t>silicon layer to the gate.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344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1ABC-0D90-4147-BD97-3A7752CD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</a:t>
            </a:r>
            <a:r>
              <a:rPr lang="en-IN" baseline="-25000" dirty="0"/>
              <a:t>4</a:t>
            </a:r>
            <a:r>
              <a:rPr lang="en-IN" dirty="0"/>
              <a:t>: Hot-Carrier 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0E2AC-4722-40F6-87CA-24419820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574320" cy="2244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Electrons </a:t>
            </a:r>
            <a:r>
              <a:rPr lang="en-IN" dirty="0">
                <a:solidFill>
                  <a:srgbClr val="FF0000"/>
                </a:solidFill>
              </a:rPr>
              <a:t>escape</a:t>
            </a:r>
            <a:r>
              <a:rPr lang="en-IN" dirty="0"/>
              <a:t> across the </a:t>
            </a:r>
            <a:r>
              <a:rPr lang="en-IN" i="1" dirty="0"/>
              <a:t>Si-SiO</a:t>
            </a:r>
            <a:r>
              <a:rPr lang="en-IN" i="1" baseline="-25000" dirty="0"/>
              <a:t>2</a:t>
            </a:r>
            <a:r>
              <a:rPr lang="en-IN" dirty="0"/>
              <a:t>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In the case of a </a:t>
            </a:r>
            <a:r>
              <a:rPr lang="en-IN" dirty="0">
                <a:solidFill>
                  <a:srgbClr val="00863D"/>
                </a:solidFill>
              </a:rPr>
              <a:t>positively</a:t>
            </a:r>
            <a:r>
              <a:rPr lang="en-IN" dirty="0"/>
              <a:t> charged gate</a:t>
            </a:r>
          </a:p>
          <a:p>
            <a:pPr marL="573088" lvl="1" indent="-342900"/>
            <a:r>
              <a:rPr lang="en-IN" dirty="0"/>
              <a:t>Some </a:t>
            </a:r>
            <a:r>
              <a:rPr lang="en-IN" dirty="0">
                <a:solidFill>
                  <a:srgbClr val="01708C"/>
                </a:solidFill>
              </a:rPr>
              <a:t>electrons</a:t>
            </a:r>
            <a:r>
              <a:rPr lang="en-IN" dirty="0"/>
              <a:t> can move from the substrate to the gate</a:t>
            </a:r>
          </a:p>
          <a:p>
            <a:pPr marL="573088" lvl="1" indent="-342900"/>
            <a:r>
              <a:rPr lang="en-IN" dirty="0"/>
              <a:t>This is not </a:t>
            </a:r>
            <a:r>
              <a:rPr lang="en-IN" dirty="0">
                <a:solidFill>
                  <a:srgbClr val="9F2241"/>
                </a:solidFill>
              </a:rPr>
              <a:t>quantum mechanical </a:t>
            </a:r>
            <a:r>
              <a:rPr lang="en-IN" dirty="0"/>
              <a:t>tunnelling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br>
              <a:rPr lang="en-IN" dirty="0">
                <a:sym typeface="Wingdings" panose="05000000000000000000" pitchFamily="2" charset="2"/>
              </a:rPr>
            </a:br>
            <a:r>
              <a:rPr lang="en-IN" dirty="0">
                <a:sym typeface="Wingdings" panose="05000000000000000000" pitchFamily="2" charset="2"/>
              </a:rPr>
              <a:t>	 			just plain old </a:t>
            </a:r>
            <a:r>
              <a:rPr lang="en-IN" dirty="0">
                <a:solidFill>
                  <a:srgbClr val="7030A0"/>
                </a:solidFill>
                <a:sym typeface="Wingdings" panose="05000000000000000000" pitchFamily="2" charset="2"/>
              </a:rPr>
              <a:t>kinetic</a:t>
            </a:r>
            <a:r>
              <a:rPr lang="en-IN" dirty="0">
                <a:sym typeface="Wingdings" panose="05000000000000000000" pitchFamily="2" charset="2"/>
              </a:rPr>
              <a:t> energy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993E3-0551-437E-88E8-D6A01350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51979-8C73-4527-A784-949FAE24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B192B-B96C-4141-B095-536BAC0C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26" y="3429001"/>
            <a:ext cx="2933182" cy="24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0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7CFB-09DF-4CC5-A50C-EC8336DE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</a:t>
            </a:r>
            <a:r>
              <a:rPr lang="en-IN" baseline="-25000" dirty="0"/>
              <a:t>5</a:t>
            </a:r>
            <a:r>
              <a:rPr lang="en-IN" dirty="0"/>
              <a:t>: </a:t>
            </a:r>
            <a:r>
              <a:rPr lang="en-US" dirty="0"/>
              <a:t>Gate-Induced Drain Leakage (GIDL)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B8E5-B197-4A62-BDFA-0D58AF4A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572" y="3936327"/>
            <a:ext cx="8592075" cy="19601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B050"/>
                </a:solidFill>
                <a:latin typeface="Comic Sans MS" panose="030F0702030302020204" pitchFamily="66" charset="0"/>
              </a:rPr>
              <a:t>Condition</a:t>
            </a:r>
            <a:r>
              <a:rPr lang="en-IN" dirty="0"/>
              <a:t>: Gate-to-drain voltage &lt;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Positively charged holes </a:t>
            </a:r>
            <a:r>
              <a:rPr lang="en-IN" dirty="0">
                <a:solidFill>
                  <a:srgbClr val="C00000"/>
                </a:solidFill>
              </a:rPr>
              <a:t>migrate</a:t>
            </a:r>
            <a:r>
              <a:rPr lang="en-IN" dirty="0"/>
              <a:t> towards the gate oxide layer and </a:t>
            </a:r>
            <a:r>
              <a:rPr lang="en-IN" dirty="0">
                <a:solidFill>
                  <a:srgbClr val="625D9C"/>
                </a:solidFill>
              </a:rPr>
              <a:t>accumulate</a:t>
            </a:r>
            <a:r>
              <a:rPr lang="en-IN" dirty="0"/>
              <a:t> there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Holes migrate into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substrate</a:t>
            </a:r>
            <a:r>
              <a:rPr lang="en-IN" dirty="0"/>
              <a:t>. Causes a </a:t>
            </a:r>
            <a:r>
              <a:rPr lang="en-IN" dirty="0">
                <a:solidFill>
                  <a:srgbClr val="692146"/>
                </a:solidFill>
              </a:rPr>
              <a:t>current</a:t>
            </a:r>
            <a:r>
              <a:rPr lang="en-IN" dirty="0"/>
              <a:t> flow from the drain to the substrate.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BBB95-A2B0-4891-A634-8FB452B5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247B-B575-4249-A5F9-6AE8B04E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C19A7-A4C9-42A2-ACFB-DEB62ACA440F}"/>
              </a:ext>
            </a:extLst>
          </p:cNvPr>
          <p:cNvSpPr/>
          <p:nvPr/>
        </p:nvSpPr>
        <p:spPr>
          <a:xfrm>
            <a:off x="3717393" y="1768315"/>
            <a:ext cx="5122415" cy="156247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FA66208-2BDC-46CE-9DD6-3645663ADD3C}"/>
              </a:ext>
            </a:extLst>
          </p:cNvPr>
          <p:cNvSpPr/>
          <p:nvPr/>
        </p:nvSpPr>
        <p:spPr>
          <a:xfrm rot="11734133">
            <a:off x="7421816" y="1282847"/>
            <a:ext cx="1443457" cy="1377550"/>
          </a:xfrm>
          <a:prstGeom prst="arc">
            <a:avLst>
              <a:gd name="adj1" fmla="val 10958584"/>
              <a:gd name="adj2" fmla="val 0"/>
            </a:avLst>
          </a:prstGeom>
          <a:solidFill>
            <a:srgbClr val="00863D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8492DAB-8C18-4DD3-8F59-81B6214BAA70}"/>
              </a:ext>
            </a:extLst>
          </p:cNvPr>
          <p:cNvSpPr/>
          <p:nvPr/>
        </p:nvSpPr>
        <p:spPr>
          <a:xfrm rot="10800000">
            <a:off x="7410503" y="1768315"/>
            <a:ext cx="1429305" cy="443884"/>
          </a:xfrm>
          <a:prstGeom prst="triangle">
            <a:avLst>
              <a:gd name="adj" fmla="val 1"/>
            </a:avLst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F6A88-9DF6-4D27-968D-4B226B1C305B}"/>
              </a:ext>
            </a:extLst>
          </p:cNvPr>
          <p:cNvSpPr txBox="1"/>
          <p:nvPr/>
        </p:nvSpPr>
        <p:spPr>
          <a:xfrm>
            <a:off x="7756928" y="190185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n-type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55AE4-6205-4EBE-B355-7257A6B6137A}"/>
              </a:ext>
            </a:extLst>
          </p:cNvPr>
          <p:cNvSpPr txBox="1"/>
          <p:nvPr/>
        </p:nvSpPr>
        <p:spPr>
          <a:xfrm>
            <a:off x="5851287" y="282696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p-type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72A890-57B7-47E9-ABCE-137755408D18}"/>
              </a:ext>
            </a:extLst>
          </p:cNvPr>
          <p:cNvSpPr/>
          <p:nvPr/>
        </p:nvSpPr>
        <p:spPr>
          <a:xfrm>
            <a:off x="7969797" y="1652907"/>
            <a:ext cx="568171" cy="11540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606B4E-FFA9-482A-98B6-96CB6008204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8253882" y="1324432"/>
            <a:ext cx="0" cy="3284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B26395-93F1-4DC7-8477-B59F664814F2}"/>
              </a:ext>
            </a:extLst>
          </p:cNvPr>
          <p:cNvCxnSpPr/>
          <p:nvPr/>
        </p:nvCxnSpPr>
        <p:spPr>
          <a:xfrm>
            <a:off x="8253883" y="1324432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3F9C7B3-F7DE-486D-948B-B7D425772721}"/>
              </a:ext>
            </a:extLst>
          </p:cNvPr>
          <p:cNvSpPr/>
          <p:nvPr/>
        </p:nvSpPr>
        <p:spPr>
          <a:xfrm>
            <a:off x="9407980" y="1257850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0808E-E9BF-4E82-B346-B8CA39C60EE0}"/>
              </a:ext>
            </a:extLst>
          </p:cNvPr>
          <p:cNvSpPr txBox="1"/>
          <p:nvPr/>
        </p:nvSpPr>
        <p:spPr>
          <a:xfrm>
            <a:off x="9554312" y="113383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drain</a:t>
            </a:r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867CB0-3228-4860-BFE5-E2AF068794D5}"/>
              </a:ext>
            </a:extLst>
          </p:cNvPr>
          <p:cNvCxnSpPr>
            <a:cxnSpLocks/>
          </p:cNvCxnSpPr>
          <p:nvPr/>
        </p:nvCxnSpPr>
        <p:spPr>
          <a:xfrm>
            <a:off x="6553352" y="3325893"/>
            <a:ext cx="0" cy="3639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398410A-AE71-48FE-BBF6-6A0E294A8D5D}"/>
              </a:ext>
            </a:extLst>
          </p:cNvPr>
          <p:cNvSpPr/>
          <p:nvPr/>
        </p:nvSpPr>
        <p:spPr>
          <a:xfrm>
            <a:off x="6483795" y="3650817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50E30-D3D9-444B-91A9-137CCCDCB99B}"/>
              </a:ext>
            </a:extLst>
          </p:cNvPr>
          <p:cNvSpPr txBox="1"/>
          <p:nvPr/>
        </p:nvSpPr>
        <p:spPr>
          <a:xfrm>
            <a:off x="6644512" y="3541006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substrate</a:t>
            </a:r>
            <a:endParaRPr lang="en-US" sz="2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587D48-2CEB-4108-8BD5-B69BBC534764}"/>
              </a:ext>
            </a:extLst>
          </p:cNvPr>
          <p:cNvCxnSpPr/>
          <p:nvPr/>
        </p:nvCxnSpPr>
        <p:spPr>
          <a:xfrm flipH="1">
            <a:off x="6993253" y="2212199"/>
            <a:ext cx="692458" cy="396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4CA60120-8B69-475B-8E6B-D267325ADB4F}"/>
              </a:ext>
            </a:extLst>
          </p:cNvPr>
          <p:cNvSpPr/>
          <p:nvPr/>
        </p:nvSpPr>
        <p:spPr>
          <a:xfrm rot="9712455">
            <a:off x="3684835" y="1282846"/>
            <a:ext cx="1443457" cy="1377550"/>
          </a:xfrm>
          <a:prstGeom prst="arc">
            <a:avLst>
              <a:gd name="adj1" fmla="val 10958584"/>
              <a:gd name="adj2" fmla="val 0"/>
            </a:avLst>
          </a:prstGeom>
          <a:solidFill>
            <a:srgbClr val="00863D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278515B-13EA-4C59-B9F5-3FD0F86081E0}"/>
              </a:ext>
            </a:extLst>
          </p:cNvPr>
          <p:cNvSpPr/>
          <p:nvPr/>
        </p:nvSpPr>
        <p:spPr>
          <a:xfrm rot="10800000" flipH="1">
            <a:off x="3717393" y="1768315"/>
            <a:ext cx="1429305" cy="443884"/>
          </a:xfrm>
          <a:prstGeom prst="triangle">
            <a:avLst>
              <a:gd name="adj" fmla="val 1"/>
            </a:avLst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FCE7E-1BF0-4FF0-9CA1-A5B2E0316251}"/>
              </a:ext>
            </a:extLst>
          </p:cNvPr>
          <p:cNvSpPr txBox="1"/>
          <p:nvPr/>
        </p:nvSpPr>
        <p:spPr>
          <a:xfrm>
            <a:off x="3983845" y="1928184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n-type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10B90C-7465-412E-A9F8-242B0CD8BB4D}"/>
              </a:ext>
            </a:extLst>
          </p:cNvPr>
          <p:cNvSpPr/>
          <p:nvPr/>
        </p:nvSpPr>
        <p:spPr>
          <a:xfrm>
            <a:off x="4122477" y="1660260"/>
            <a:ext cx="568171" cy="11540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2D03A0-9DDF-4137-B065-73F832AEB7B9}"/>
              </a:ext>
            </a:extLst>
          </p:cNvPr>
          <p:cNvCxnSpPr>
            <a:cxnSpLocks/>
          </p:cNvCxnSpPr>
          <p:nvPr/>
        </p:nvCxnSpPr>
        <p:spPr>
          <a:xfrm flipV="1">
            <a:off x="4403963" y="1340653"/>
            <a:ext cx="0" cy="3284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DA96B2-DD40-47C0-A707-5472C19802FA}"/>
              </a:ext>
            </a:extLst>
          </p:cNvPr>
          <p:cNvCxnSpPr/>
          <p:nvPr/>
        </p:nvCxnSpPr>
        <p:spPr>
          <a:xfrm>
            <a:off x="3249867" y="1340653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4F7B01A-F92B-4E84-B991-DAFCB91AFA08}"/>
              </a:ext>
            </a:extLst>
          </p:cNvPr>
          <p:cNvSpPr/>
          <p:nvPr/>
        </p:nvSpPr>
        <p:spPr>
          <a:xfrm>
            <a:off x="3160532" y="1285055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E0BE8-8F7F-450C-8497-AF2262E23E46}"/>
              </a:ext>
            </a:extLst>
          </p:cNvPr>
          <p:cNvSpPr txBox="1"/>
          <p:nvPr/>
        </p:nvSpPr>
        <p:spPr>
          <a:xfrm>
            <a:off x="2208856" y="111440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source</a:t>
            </a: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98A47-47B6-43DE-8FFE-4CCE612768F2}"/>
              </a:ext>
            </a:extLst>
          </p:cNvPr>
          <p:cNvSpPr/>
          <p:nvPr/>
        </p:nvSpPr>
        <p:spPr>
          <a:xfrm>
            <a:off x="5740894" y="1702823"/>
            <a:ext cx="1191615" cy="6549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B5958-C108-4BA2-AFD8-9A04713CE657}"/>
              </a:ext>
            </a:extLst>
          </p:cNvPr>
          <p:cNvSpPr/>
          <p:nvPr/>
        </p:nvSpPr>
        <p:spPr>
          <a:xfrm>
            <a:off x="5873924" y="1533947"/>
            <a:ext cx="951784" cy="1688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52D48E-F063-4CB6-A96E-790F5B44F612}"/>
              </a:ext>
            </a:extLst>
          </p:cNvPr>
          <p:cNvCxnSpPr>
            <a:cxnSpLocks/>
          </p:cNvCxnSpPr>
          <p:nvPr/>
        </p:nvCxnSpPr>
        <p:spPr>
          <a:xfrm flipV="1">
            <a:off x="6231939" y="961484"/>
            <a:ext cx="0" cy="572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93A79E-6D8D-41A5-A465-183AA8B01706}"/>
              </a:ext>
            </a:extLst>
          </p:cNvPr>
          <p:cNvCxnSpPr/>
          <p:nvPr/>
        </p:nvCxnSpPr>
        <p:spPr>
          <a:xfrm>
            <a:off x="6231940" y="961483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974B696-092B-43AF-A110-2876A7EE9AD6}"/>
              </a:ext>
            </a:extLst>
          </p:cNvPr>
          <p:cNvSpPr/>
          <p:nvPr/>
        </p:nvSpPr>
        <p:spPr>
          <a:xfrm>
            <a:off x="7386037" y="894901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98DE82-2562-45B2-9D28-0E6A7E63037C}"/>
              </a:ext>
            </a:extLst>
          </p:cNvPr>
          <p:cNvSpPr txBox="1"/>
          <p:nvPr/>
        </p:nvSpPr>
        <p:spPr>
          <a:xfrm>
            <a:off x="7532368" y="77088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gate</a:t>
            </a:r>
            <a:endParaRPr lang="en-US" sz="20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06ED3F-0659-4A13-85EB-26DABF152B2E}"/>
              </a:ext>
            </a:extLst>
          </p:cNvPr>
          <p:cNvSpPr/>
          <p:nvPr/>
        </p:nvSpPr>
        <p:spPr>
          <a:xfrm>
            <a:off x="5832257" y="1853279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577CEE-2C55-4030-B1E4-C28B4CD02716}"/>
              </a:ext>
            </a:extLst>
          </p:cNvPr>
          <p:cNvSpPr/>
          <p:nvPr/>
        </p:nvSpPr>
        <p:spPr>
          <a:xfrm>
            <a:off x="6037924" y="1837003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EE61D9-6C69-4C87-BD7F-079AFF06F888}"/>
              </a:ext>
            </a:extLst>
          </p:cNvPr>
          <p:cNvSpPr/>
          <p:nvPr/>
        </p:nvSpPr>
        <p:spPr>
          <a:xfrm>
            <a:off x="6216958" y="1865113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10D668-3CD9-4AAE-9205-FCE774DAB9BC}"/>
              </a:ext>
            </a:extLst>
          </p:cNvPr>
          <p:cNvSpPr/>
          <p:nvPr/>
        </p:nvSpPr>
        <p:spPr>
          <a:xfrm>
            <a:off x="5932870" y="1980525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CD7D9E-3739-4E71-8C60-B1E2FAEC0A62}"/>
              </a:ext>
            </a:extLst>
          </p:cNvPr>
          <p:cNvSpPr/>
          <p:nvPr/>
        </p:nvSpPr>
        <p:spPr>
          <a:xfrm>
            <a:off x="6137056" y="1998281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3B4121B-15B6-466B-A01A-8B014F1401AE}"/>
              </a:ext>
            </a:extLst>
          </p:cNvPr>
          <p:cNvSpPr/>
          <p:nvPr/>
        </p:nvSpPr>
        <p:spPr>
          <a:xfrm>
            <a:off x="6403389" y="1873991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226BD4-61EF-465D-82EF-44E0C5F33EC8}"/>
              </a:ext>
            </a:extLst>
          </p:cNvPr>
          <p:cNvSpPr/>
          <p:nvPr/>
        </p:nvSpPr>
        <p:spPr>
          <a:xfrm>
            <a:off x="6589820" y="1856236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9AF6331-E0B0-4B76-A93A-B270A6DC5303}"/>
              </a:ext>
            </a:extLst>
          </p:cNvPr>
          <p:cNvSpPr/>
          <p:nvPr/>
        </p:nvSpPr>
        <p:spPr>
          <a:xfrm>
            <a:off x="6305735" y="2024914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B374DFD-6C1F-417C-9B8A-E83B4B1972ED}"/>
              </a:ext>
            </a:extLst>
          </p:cNvPr>
          <p:cNvSpPr/>
          <p:nvPr/>
        </p:nvSpPr>
        <p:spPr>
          <a:xfrm>
            <a:off x="6518796" y="1989403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80B3C1-5FB2-49EE-A341-F7B0B243FD85}"/>
              </a:ext>
            </a:extLst>
          </p:cNvPr>
          <p:cNvSpPr/>
          <p:nvPr/>
        </p:nvSpPr>
        <p:spPr>
          <a:xfrm>
            <a:off x="6785132" y="1820727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CA16239-6EB4-45DA-8884-43EE17F592FF}"/>
              </a:ext>
            </a:extLst>
          </p:cNvPr>
          <p:cNvSpPr/>
          <p:nvPr/>
        </p:nvSpPr>
        <p:spPr>
          <a:xfrm>
            <a:off x="6722983" y="1971647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50B9D9A-5CB2-4A49-A7D7-D73D53416F67}"/>
              </a:ext>
            </a:extLst>
          </p:cNvPr>
          <p:cNvSpPr/>
          <p:nvPr/>
        </p:nvSpPr>
        <p:spPr>
          <a:xfrm>
            <a:off x="5739042" y="1982004"/>
            <a:ext cx="133299" cy="94669"/>
          </a:xfrm>
          <a:prstGeom prst="ellipse">
            <a:avLst/>
          </a:prstGeom>
          <a:ln w="190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D66ABE-ECBF-4274-89B8-6671CCE4D1AC}"/>
              </a:ext>
            </a:extLst>
          </p:cNvPr>
          <p:cNvSpPr txBox="1"/>
          <p:nvPr/>
        </p:nvSpPr>
        <p:spPr>
          <a:xfrm>
            <a:off x="5367867" y="2091523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600" dirty="0"/>
              <a:t>Hole accumulation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383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2EC4-2093-488D-8406-0CE63C83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70" y="193386"/>
            <a:ext cx="6858000" cy="822960"/>
          </a:xfrm>
        </p:spPr>
        <p:txBody>
          <a:bodyPr/>
          <a:lstStyle/>
          <a:p>
            <a:r>
              <a:rPr lang="en-IN" dirty="0"/>
              <a:t>I</a:t>
            </a:r>
            <a:r>
              <a:rPr lang="en-IN" baseline="-25000" dirty="0"/>
              <a:t>6</a:t>
            </a:r>
            <a:r>
              <a:rPr lang="en-IN" dirty="0"/>
              <a:t>: </a:t>
            </a:r>
            <a:r>
              <a:rPr lang="en-IN" dirty="0" err="1"/>
              <a:t>Punchthrough</a:t>
            </a:r>
            <a:r>
              <a:rPr lang="en-IN" dirty="0"/>
              <a:t> Current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E14A-7434-4E2D-BFB8-82518014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060" y="3633975"/>
            <a:ext cx="8627587" cy="27236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Consider </a:t>
            </a:r>
            <a:r>
              <a:rPr lang="en-IN" dirty="0">
                <a:solidFill>
                  <a:srgbClr val="FF0000"/>
                </a:solidFill>
              </a:rPr>
              <a:t>transistors</a:t>
            </a:r>
            <a:r>
              <a:rPr lang="en-IN" dirty="0"/>
              <a:t> with short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Possible that the drain-substrate and source-substrate </a:t>
            </a:r>
            <a:r>
              <a:rPr lang="en-IN" dirty="0">
                <a:solidFill>
                  <a:srgbClr val="00863D"/>
                </a:solidFill>
              </a:rPr>
              <a:t>interfaces</a:t>
            </a:r>
            <a:r>
              <a:rPr lang="en-IN" dirty="0"/>
              <a:t> are </a:t>
            </a:r>
            <a:r>
              <a:rPr lang="en-IN" dirty="0">
                <a:solidFill>
                  <a:srgbClr val="625D9C"/>
                </a:solidFill>
              </a:rPr>
              <a:t>reverse biased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</a:t>
            </a:r>
            <a:r>
              <a:rPr lang="en-IN" dirty="0">
                <a:solidFill>
                  <a:srgbClr val="00B050"/>
                </a:solidFill>
              </a:rPr>
              <a:t>depletion</a:t>
            </a:r>
            <a:r>
              <a:rPr lang="en-IN" dirty="0"/>
              <a:t> regions can </a:t>
            </a:r>
            <a:r>
              <a:rPr lang="en-IN" dirty="0">
                <a:solidFill>
                  <a:srgbClr val="E21A23"/>
                </a:solidFill>
              </a:rPr>
              <a:t>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Basically, now the drain and source are </a:t>
            </a:r>
            <a:r>
              <a:rPr lang="en-IN" dirty="0">
                <a:solidFill>
                  <a:srgbClr val="FF0000"/>
                </a:solidFill>
              </a:rPr>
              <a:t>connected</a:t>
            </a:r>
            <a:r>
              <a:rPr lang="en-IN" dirty="0"/>
              <a:t> by a </a:t>
            </a:r>
            <a:r>
              <a:rPr lang="en-IN" dirty="0">
                <a:solidFill>
                  <a:srgbClr val="00B050"/>
                </a:solidFill>
              </a:rPr>
              <a:t>depletion</a:t>
            </a:r>
            <a:r>
              <a:rPr lang="en-IN" dirty="0"/>
              <a:t>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Creates a new </a:t>
            </a:r>
            <a:r>
              <a:rPr lang="en-IN" dirty="0">
                <a:solidFill>
                  <a:srgbClr val="002060"/>
                </a:solidFill>
              </a:rPr>
              <a:t>conductive</a:t>
            </a:r>
            <a:r>
              <a:rPr lang="en-IN" dirty="0"/>
              <a:t> path that is </a:t>
            </a:r>
            <a:r>
              <a:rPr lang="en-IN" dirty="0">
                <a:solidFill>
                  <a:srgbClr val="9F2241"/>
                </a:solidFill>
              </a:rPr>
              <a:t>poorly</a:t>
            </a:r>
            <a:r>
              <a:rPr lang="en-IN" dirty="0"/>
              <a:t> controlled by the </a:t>
            </a:r>
            <a:r>
              <a:rPr lang="en-IN" dirty="0">
                <a:solidFill>
                  <a:srgbClr val="180DF1"/>
                </a:solidFill>
              </a:rPr>
              <a:t>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CF88A-D180-4A2E-8906-13B6DBF0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C81C7-EA18-4404-9744-87425EE8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55D69-0602-49B3-A754-A9218053D5F9}"/>
              </a:ext>
            </a:extLst>
          </p:cNvPr>
          <p:cNvSpPr/>
          <p:nvPr/>
        </p:nvSpPr>
        <p:spPr>
          <a:xfrm>
            <a:off x="3534793" y="1451460"/>
            <a:ext cx="5122415" cy="156247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8800F92-FF47-4F1E-BB3E-636518AB6D41}"/>
              </a:ext>
            </a:extLst>
          </p:cNvPr>
          <p:cNvSpPr/>
          <p:nvPr/>
        </p:nvSpPr>
        <p:spPr>
          <a:xfrm rot="11734133">
            <a:off x="7239216" y="965992"/>
            <a:ext cx="1443457" cy="1377550"/>
          </a:xfrm>
          <a:prstGeom prst="arc">
            <a:avLst>
              <a:gd name="adj1" fmla="val 10958584"/>
              <a:gd name="adj2" fmla="val 0"/>
            </a:avLst>
          </a:prstGeom>
          <a:solidFill>
            <a:srgbClr val="00863D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396E5C0-78B2-44BF-97E5-2C0C7DBB6E71}"/>
              </a:ext>
            </a:extLst>
          </p:cNvPr>
          <p:cNvSpPr/>
          <p:nvPr/>
        </p:nvSpPr>
        <p:spPr>
          <a:xfrm rot="10800000">
            <a:off x="7227903" y="1451460"/>
            <a:ext cx="1429305" cy="443884"/>
          </a:xfrm>
          <a:prstGeom prst="triangle">
            <a:avLst>
              <a:gd name="adj" fmla="val 1"/>
            </a:avLst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0BFCD-445B-4DD7-AAAB-936F0044D709}"/>
              </a:ext>
            </a:extLst>
          </p:cNvPr>
          <p:cNvSpPr txBox="1"/>
          <p:nvPr/>
        </p:nvSpPr>
        <p:spPr>
          <a:xfrm>
            <a:off x="7574328" y="1585003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n-type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8B61B-A3BF-461E-A7B5-E4A921E71FE3}"/>
              </a:ext>
            </a:extLst>
          </p:cNvPr>
          <p:cNvSpPr txBox="1"/>
          <p:nvPr/>
        </p:nvSpPr>
        <p:spPr>
          <a:xfrm>
            <a:off x="5705901" y="188023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p-type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E5BA2-A6A0-4E82-AA46-1BB135DCC053}"/>
              </a:ext>
            </a:extLst>
          </p:cNvPr>
          <p:cNvSpPr/>
          <p:nvPr/>
        </p:nvSpPr>
        <p:spPr>
          <a:xfrm>
            <a:off x="7787197" y="1336052"/>
            <a:ext cx="568171" cy="11540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BD10F6-B3F3-4552-B553-0FD1EB3B217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8071282" y="1007577"/>
            <a:ext cx="0" cy="3284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CD1119-1508-49C5-ABEB-8ED414E4FC34}"/>
              </a:ext>
            </a:extLst>
          </p:cNvPr>
          <p:cNvCxnSpPr/>
          <p:nvPr/>
        </p:nvCxnSpPr>
        <p:spPr>
          <a:xfrm>
            <a:off x="8071283" y="1007577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D83E44-1ED8-400C-B382-FBDF7360EA5F}"/>
              </a:ext>
            </a:extLst>
          </p:cNvPr>
          <p:cNvSpPr/>
          <p:nvPr/>
        </p:nvSpPr>
        <p:spPr>
          <a:xfrm>
            <a:off x="9225380" y="940995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FF966-7E97-4FEF-9C47-C7B17158EF50}"/>
              </a:ext>
            </a:extLst>
          </p:cNvPr>
          <p:cNvSpPr txBox="1"/>
          <p:nvPr/>
        </p:nvSpPr>
        <p:spPr>
          <a:xfrm>
            <a:off x="9371712" y="81698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drain</a:t>
            </a:r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F4D1E3-1677-4D56-9938-F3DFC49FC826}"/>
              </a:ext>
            </a:extLst>
          </p:cNvPr>
          <p:cNvCxnSpPr>
            <a:cxnSpLocks/>
          </p:cNvCxnSpPr>
          <p:nvPr/>
        </p:nvCxnSpPr>
        <p:spPr>
          <a:xfrm>
            <a:off x="6370752" y="3009038"/>
            <a:ext cx="0" cy="3639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16C89B4-1B71-42C5-939F-577FF3C8EB33}"/>
              </a:ext>
            </a:extLst>
          </p:cNvPr>
          <p:cNvSpPr/>
          <p:nvPr/>
        </p:nvSpPr>
        <p:spPr>
          <a:xfrm>
            <a:off x="6301195" y="3333962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9BB4C-A209-40B4-8644-F00EF6EDC0E1}"/>
              </a:ext>
            </a:extLst>
          </p:cNvPr>
          <p:cNvSpPr txBox="1"/>
          <p:nvPr/>
        </p:nvSpPr>
        <p:spPr>
          <a:xfrm>
            <a:off x="6461912" y="3224151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substrate</a:t>
            </a:r>
            <a:endParaRPr lang="en-US" sz="2000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1C5CF04-C967-4FD1-9608-BBDCE825C12F}"/>
              </a:ext>
            </a:extLst>
          </p:cNvPr>
          <p:cNvSpPr/>
          <p:nvPr/>
        </p:nvSpPr>
        <p:spPr>
          <a:xfrm rot="9712455">
            <a:off x="3502235" y="965991"/>
            <a:ext cx="1443457" cy="1377550"/>
          </a:xfrm>
          <a:prstGeom prst="arc">
            <a:avLst>
              <a:gd name="adj1" fmla="val 10958584"/>
              <a:gd name="adj2" fmla="val 0"/>
            </a:avLst>
          </a:prstGeom>
          <a:solidFill>
            <a:srgbClr val="00863D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372220C-8289-4DB3-9956-3937D207F565}"/>
              </a:ext>
            </a:extLst>
          </p:cNvPr>
          <p:cNvSpPr/>
          <p:nvPr/>
        </p:nvSpPr>
        <p:spPr>
          <a:xfrm rot="10800000" flipH="1">
            <a:off x="3534793" y="1451460"/>
            <a:ext cx="1429305" cy="443884"/>
          </a:xfrm>
          <a:prstGeom prst="triangle">
            <a:avLst>
              <a:gd name="adj" fmla="val 1"/>
            </a:avLst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E014FA-C2C6-438B-8171-720300BEC8AB}"/>
              </a:ext>
            </a:extLst>
          </p:cNvPr>
          <p:cNvSpPr txBox="1"/>
          <p:nvPr/>
        </p:nvSpPr>
        <p:spPr>
          <a:xfrm>
            <a:off x="3801245" y="1611329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n-type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2A6410-ACE3-434C-BE3D-C9F141C53F2F}"/>
              </a:ext>
            </a:extLst>
          </p:cNvPr>
          <p:cNvSpPr/>
          <p:nvPr/>
        </p:nvSpPr>
        <p:spPr>
          <a:xfrm>
            <a:off x="3939877" y="1343405"/>
            <a:ext cx="568171" cy="115407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DBC3E8-B704-4E00-A153-BB9A0DB74166}"/>
              </a:ext>
            </a:extLst>
          </p:cNvPr>
          <p:cNvCxnSpPr>
            <a:cxnSpLocks/>
          </p:cNvCxnSpPr>
          <p:nvPr/>
        </p:nvCxnSpPr>
        <p:spPr>
          <a:xfrm flipV="1">
            <a:off x="4221363" y="1023798"/>
            <a:ext cx="0" cy="32847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626C82-FEA9-4278-AD30-95FE767800C8}"/>
              </a:ext>
            </a:extLst>
          </p:cNvPr>
          <p:cNvCxnSpPr/>
          <p:nvPr/>
        </p:nvCxnSpPr>
        <p:spPr>
          <a:xfrm>
            <a:off x="3067267" y="1023798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11E05B-3956-45C3-83C9-51EA0D25587F}"/>
              </a:ext>
            </a:extLst>
          </p:cNvPr>
          <p:cNvSpPr/>
          <p:nvPr/>
        </p:nvSpPr>
        <p:spPr>
          <a:xfrm>
            <a:off x="2977932" y="968200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F71887-E65B-446B-BA62-AF8EF1E8C7C4}"/>
              </a:ext>
            </a:extLst>
          </p:cNvPr>
          <p:cNvSpPr txBox="1"/>
          <p:nvPr/>
        </p:nvSpPr>
        <p:spPr>
          <a:xfrm>
            <a:off x="2026256" y="79755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source</a:t>
            </a: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FF4A62-ABF8-4D54-ACAD-71D5D2409DA7}"/>
              </a:ext>
            </a:extLst>
          </p:cNvPr>
          <p:cNvSpPr/>
          <p:nvPr/>
        </p:nvSpPr>
        <p:spPr>
          <a:xfrm>
            <a:off x="5558294" y="1385968"/>
            <a:ext cx="1191615" cy="6549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EF9324-BBDA-4064-BE0C-263AC0D7B093}"/>
              </a:ext>
            </a:extLst>
          </p:cNvPr>
          <p:cNvSpPr/>
          <p:nvPr/>
        </p:nvSpPr>
        <p:spPr>
          <a:xfrm>
            <a:off x="5691324" y="1217092"/>
            <a:ext cx="951784" cy="1688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9C508A-F518-4957-B2F1-B14DCD4A011C}"/>
              </a:ext>
            </a:extLst>
          </p:cNvPr>
          <p:cNvCxnSpPr>
            <a:cxnSpLocks/>
          </p:cNvCxnSpPr>
          <p:nvPr/>
        </p:nvCxnSpPr>
        <p:spPr>
          <a:xfrm flipV="1">
            <a:off x="6049339" y="644629"/>
            <a:ext cx="0" cy="572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876F33-D728-48D4-B9EE-C35F0D56CB28}"/>
              </a:ext>
            </a:extLst>
          </p:cNvPr>
          <p:cNvCxnSpPr/>
          <p:nvPr/>
        </p:nvCxnSpPr>
        <p:spPr>
          <a:xfrm>
            <a:off x="6049340" y="644628"/>
            <a:ext cx="115409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6B8CDD6-35F0-4082-8EFD-EA958C2A98F1}"/>
              </a:ext>
            </a:extLst>
          </p:cNvPr>
          <p:cNvSpPr/>
          <p:nvPr/>
        </p:nvSpPr>
        <p:spPr>
          <a:xfrm>
            <a:off x="7203437" y="578046"/>
            <a:ext cx="139113" cy="1331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76F092-7263-4380-86FF-19B43B67D3A8}"/>
              </a:ext>
            </a:extLst>
          </p:cNvPr>
          <p:cNvSpPr txBox="1"/>
          <p:nvPr/>
        </p:nvSpPr>
        <p:spPr>
          <a:xfrm>
            <a:off x="7349768" y="45403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gate</a:t>
            </a:r>
            <a:endParaRPr lang="en-US" sz="2000" dirty="0"/>
          </a:p>
        </p:txBody>
      </p:sp>
      <p:sp>
        <p:nvSpPr>
          <p:cNvPr id="47" name="Arrow: U-Turn 46">
            <a:extLst>
              <a:ext uri="{FF2B5EF4-FFF2-40B4-BE49-F238E27FC236}">
                <a16:creationId xmlns:a16="http://schemas.microsoft.com/office/drawing/2014/main" id="{8B4A7A8A-575B-4000-9F64-18578160817F}"/>
              </a:ext>
            </a:extLst>
          </p:cNvPr>
          <p:cNvSpPr/>
          <p:nvPr/>
        </p:nvSpPr>
        <p:spPr>
          <a:xfrm flipH="1" flipV="1">
            <a:off x="4012268" y="2008546"/>
            <a:ext cx="3890124" cy="108801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805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08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Ballpark Figures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8E5C71A-6F66-45D4-8F8E-0781DE0F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EC62F3-A720-4BA6-B248-B84CF318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727B0FC-3ED8-40FB-95A4-8BD4C3597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392050"/>
              </p:ext>
            </p:extLst>
          </p:nvPr>
        </p:nvGraphicFramePr>
        <p:xfrm>
          <a:off x="3276643" y="1686775"/>
          <a:ext cx="5976064" cy="291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70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A067-816E-4217-BDD4-6285CB9F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033" y="203300"/>
            <a:ext cx="6858000" cy="822960"/>
          </a:xfrm>
        </p:spPr>
        <p:txBody>
          <a:bodyPr/>
          <a:lstStyle/>
          <a:p>
            <a:r>
              <a:rPr lang="en-IN" dirty="0"/>
              <a:t>Do computers consume a lot of power? </a:t>
            </a:r>
            <a:endParaRPr lang="en-US" dirty="0"/>
          </a:p>
        </p:txBody>
      </p:sp>
      <p:pic>
        <p:nvPicPr>
          <p:cNvPr id="8" name="Content Placeholder 7" descr="A picture containing text, computer, items, electronic&#10;&#10;Description automatically generated">
            <a:extLst>
              <a:ext uri="{FF2B5EF4-FFF2-40B4-BE49-F238E27FC236}">
                <a16:creationId xmlns:a16="http://schemas.microsoft.com/office/drawing/2014/main" id="{BF0D992D-E9B3-4F85-B451-F7F414649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5842" y="1157161"/>
            <a:ext cx="4536489" cy="28579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F1135-7685-4F2B-8E24-F00A4440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5ABD-63C6-49BA-8361-581770BB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D4369D-EDF6-4999-BFD5-0F22ECE7C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16" y="203301"/>
            <a:ext cx="424619" cy="424619"/>
          </a:xfrm>
          <a:prstGeom prst="rect">
            <a:avLst/>
          </a:prstGeom>
        </p:spPr>
      </p:pic>
      <p:pic>
        <p:nvPicPr>
          <p:cNvPr id="11" name="Picture 10" descr="A close up of a fire&#10;&#10;Description automatically generated with low confidence">
            <a:extLst>
              <a:ext uri="{FF2B5EF4-FFF2-40B4-BE49-F238E27FC236}">
                <a16:creationId xmlns:a16="http://schemas.microsoft.com/office/drawing/2014/main" id="{08BD1FAD-2B15-447F-A38A-D772F9FC0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39722" y="1746815"/>
            <a:ext cx="1228278" cy="2019739"/>
          </a:xfrm>
          <a:prstGeom prst="rect">
            <a:avLst/>
          </a:prstGeom>
        </p:spPr>
      </p:pic>
      <p:pic>
        <p:nvPicPr>
          <p:cNvPr id="14" name="Picture 13" descr="A computer on a table&#10;&#10;Description automatically generated with medium confidence">
            <a:extLst>
              <a:ext uri="{FF2B5EF4-FFF2-40B4-BE49-F238E27FC236}">
                <a16:creationId xmlns:a16="http://schemas.microsoft.com/office/drawing/2014/main" id="{BA89EB0E-FFAD-4520-830C-8027088CD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67720" y="1383126"/>
            <a:ext cx="1397624" cy="1035989"/>
          </a:xfrm>
          <a:prstGeom prst="rect">
            <a:avLst/>
          </a:prstGeom>
        </p:spPr>
      </p:pic>
      <p:pic>
        <p:nvPicPr>
          <p:cNvPr id="17" name="Picture 16" descr="A picture containing indoor, computer, subway&#10;&#10;Description automatically generated">
            <a:extLst>
              <a:ext uri="{FF2B5EF4-FFF2-40B4-BE49-F238E27FC236}">
                <a16:creationId xmlns:a16="http://schemas.microsoft.com/office/drawing/2014/main" id="{FFB8A648-6F7F-4BC5-9CE5-0C70DC2C6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269708" y="2631805"/>
            <a:ext cx="1890944" cy="1134748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66E14BF-8402-4FE7-8614-5619AFCC672E}"/>
              </a:ext>
            </a:extLst>
          </p:cNvPr>
          <p:cNvSpPr/>
          <p:nvPr/>
        </p:nvSpPr>
        <p:spPr>
          <a:xfrm>
            <a:off x="6646416" y="2290440"/>
            <a:ext cx="355106" cy="5149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398E3-BEE0-4189-A9B0-A5AC272B6D9C}"/>
              </a:ext>
            </a:extLst>
          </p:cNvPr>
          <p:cNvSpPr txBox="1"/>
          <p:nvPr/>
        </p:nvSpPr>
        <p:spPr>
          <a:xfrm>
            <a:off x="1917246" y="4778119"/>
            <a:ext cx="794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We have </a:t>
            </a:r>
            <a:r>
              <a:rPr lang="en-IN" sz="2400" dirty="0">
                <a:solidFill>
                  <a:srgbClr val="E21A23"/>
                </a:solidFill>
              </a:rPr>
              <a:t>moved</a:t>
            </a:r>
            <a:r>
              <a:rPr lang="en-IN" sz="2400" dirty="0"/>
              <a:t> from a few Watts to a few Megawatts ...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558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0" y="248572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442527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Power Consumption Model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1829846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Temperature Model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285206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Power Management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50" y="4061127"/>
            <a:ext cx="378180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Temperature Management</a:t>
            </a:r>
          </a:p>
        </p:txBody>
      </p:sp>
    </p:spTree>
    <p:extLst>
      <p:ext uri="{BB962C8B-B14F-4D97-AF65-F5344CB8AC3E}">
        <p14:creationId xmlns:p14="http://schemas.microsoft.com/office/powerpoint/2010/main" val="850877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7E9A-2CD9-4224-B9B2-F4E40D0F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Diagram of a Silicon Chip Package</a:t>
            </a:r>
            <a:endParaRPr lang="en-US" dirty="0"/>
          </a:p>
        </p:txBody>
      </p:sp>
      <p:grpSp>
        <p:nvGrpSpPr>
          <p:cNvPr id="8" name="Content Placeholder 6">
            <a:extLst>
              <a:ext uri="{FF2B5EF4-FFF2-40B4-BE49-F238E27FC236}">
                <a16:creationId xmlns:a16="http://schemas.microsoft.com/office/drawing/2014/main" id="{0FF29B01-1E3E-47C3-942A-DC8B44904580}"/>
              </a:ext>
            </a:extLst>
          </p:cNvPr>
          <p:cNvGrpSpPr/>
          <p:nvPr/>
        </p:nvGrpSpPr>
        <p:grpSpPr>
          <a:xfrm>
            <a:off x="2542349" y="1447061"/>
            <a:ext cx="6533230" cy="2699884"/>
            <a:chOff x="1589855" y="2574134"/>
            <a:chExt cx="4434374" cy="175036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203C53-0621-4F7A-8439-24F1621A1733}"/>
                </a:ext>
              </a:extLst>
            </p:cNvPr>
            <p:cNvSpPr/>
            <p:nvPr/>
          </p:nvSpPr>
          <p:spPr>
            <a:xfrm>
              <a:off x="2710891" y="3815781"/>
              <a:ext cx="1347111" cy="142875"/>
            </a:xfrm>
            <a:custGeom>
              <a:avLst/>
              <a:gdLst>
                <a:gd name="connsiteX0" fmla="*/ 920 w 1347111"/>
                <a:gd name="connsiteY0" fmla="*/ -637 h 142875"/>
                <a:gd name="connsiteX1" fmla="*/ 1348032 w 1347111"/>
                <a:gd name="connsiteY1" fmla="*/ -637 h 142875"/>
                <a:gd name="connsiteX2" fmla="*/ 1348032 w 1347111"/>
                <a:gd name="connsiteY2" fmla="*/ 142238 h 142875"/>
                <a:gd name="connsiteX3" fmla="*/ 920 w 1347111"/>
                <a:gd name="connsiteY3" fmla="*/ 14223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111" h="142875">
                  <a:moveTo>
                    <a:pt x="920" y="-637"/>
                  </a:moveTo>
                  <a:lnTo>
                    <a:pt x="1348032" y="-637"/>
                  </a:lnTo>
                  <a:lnTo>
                    <a:pt x="1348032" y="142238"/>
                  </a:lnTo>
                  <a:lnTo>
                    <a:pt x="920" y="142238"/>
                  </a:ln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B98EAD-82AF-4305-8AF0-232DF7190B74}"/>
                </a:ext>
              </a:extLst>
            </p:cNvPr>
            <p:cNvSpPr txBox="1"/>
            <p:nvPr/>
          </p:nvSpPr>
          <p:spPr>
            <a:xfrm>
              <a:off x="2687478" y="3488397"/>
              <a:ext cx="869549" cy="19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Heat spreader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3DF1B2-8555-42BC-80FB-B148BA897E84}"/>
                </a:ext>
              </a:extLst>
            </p:cNvPr>
            <p:cNvSpPr/>
            <p:nvPr/>
          </p:nvSpPr>
          <p:spPr>
            <a:xfrm>
              <a:off x="2078154" y="3482406"/>
              <a:ext cx="2612574" cy="333375"/>
            </a:xfrm>
            <a:custGeom>
              <a:avLst/>
              <a:gdLst>
                <a:gd name="connsiteX0" fmla="*/ 920 w 2612574"/>
                <a:gd name="connsiteY0" fmla="*/ -637 h 333375"/>
                <a:gd name="connsiteX1" fmla="*/ 2613494 w 2612574"/>
                <a:gd name="connsiteY1" fmla="*/ -637 h 333375"/>
                <a:gd name="connsiteX2" fmla="*/ 2613494 w 2612574"/>
                <a:gd name="connsiteY2" fmla="*/ 332738 h 333375"/>
                <a:gd name="connsiteX3" fmla="*/ 920 w 2612574"/>
                <a:gd name="connsiteY3" fmla="*/ 332738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4" h="333375">
                  <a:moveTo>
                    <a:pt x="920" y="-637"/>
                  </a:moveTo>
                  <a:lnTo>
                    <a:pt x="2613494" y="-637"/>
                  </a:lnTo>
                  <a:lnTo>
                    <a:pt x="2613494" y="332738"/>
                  </a:lnTo>
                  <a:lnTo>
                    <a:pt x="920" y="332738"/>
                  </a:lnTo>
                  <a:close/>
                </a:path>
              </a:pathLst>
            </a:custGeom>
            <a:solidFill>
              <a:srgbClr val="C7B3A5"/>
            </a:solidFill>
            <a:ln w="14288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Content Placeholder 6">
              <a:extLst>
                <a:ext uri="{FF2B5EF4-FFF2-40B4-BE49-F238E27FC236}">
                  <a16:creationId xmlns:a16="http://schemas.microsoft.com/office/drawing/2014/main" id="{5A456CEA-B00C-4C2B-BF6A-84180D639BA3}"/>
                </a:ext>
              </a:extLst>
            </p:cNvPr>
            <p:cNvGrpSpPr/>
            <p:nvPr/>
          </p:nvGrpSpPr>
          <p:grpSpPr>
            <a:xfrm>
              <a:off x="1656330" y="2574134"/>
              <a:ext cx="3528105" cy="903513"/>
              <a:chOff x="1656330" y="2574134"/>
              <a:chExt cx="3528105" cy="903513"/>
            </a:xfrm>
            <a:solidFill>
              <a:srgbClr val="DE8E57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1FE0D2-7E8C-4E88-A99C-81FC5C4C2643}"/>
                  </a:ext>
                </a:extLst>
              </p:cNvPr>
              <p:cNvSpPr/>
              <p:nvPr/>
            </p:nvSpPr>
            <p:spPr>
              <a:xfrm>
                <a:off x="1656330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C79188B-60E0-4FAE-A185-960F16AAC633}"/>
                  </a:ext>
                </a:extLst>
              </p:cNvPr>
              <p:cNvSpPr/>
              <p:nvPr/>
            </p:nvSpPr>
            <p:spPr>
              <a:xfrm>
                <a:off x="1831409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62F8B17-D9E2-42C1-980D-F528CDFEA924}"/>
                  </a:ext>
                </a:extLst>
              </p:cNvPr>
              <p:cNvSpPr/>
              <p:nvPr/>
            </p:nvSpPr>
            <p:spPr>
              <a:xfrm>
                <a:off x="2006488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7 w 88446"/>
                  <a:gd name="connsiteY1" fmla="*/ -624 h 653142"/>
                  <a:gd name="connsiteX2" fmla="*/ 89367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7" y="-624"/>
                    </a:lnTo>
                    <a:lnTo>
                      <a:pt x="89367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2EAFB3-5CCC-43A3-A9B1-374877CC458D}"/>
                  </a:ext>
                </a:extLst>
              </p:cNvPr>
              <p:cNvSpPr/>
              <p:nvPr/>
            </p:nvSpPr>
            <p:spPr>
              <a:xfrm>
                <a:off x="2181567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8DEB4A3-9B62-448A-8555-B2FBFED45D1B}"/>
                  </a:ext>
                </a:extLst>
              </p:cNvPr>
              <p:cNvSpPr/>
              <p:nvPr/>
            </p:nvSpPr>
            <p:spPr>
              <a:xfrm>
                <a:off x="2345759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58B80EE-65AE-48EF-AD31-DB356B19B694}"/>
                  </a:ext>
                </a:extLst>
              </p:cNvPr>
              <p:cNvSpPr/>
              <p:nvPr/>
            </p:nvSpPr>
            <p:spPr>
              <a:xfrm>
                <a:off x="2520838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7 w 88446"/>
                  <a:gd name="connsiteY1" fmla="*/ -624 h 653142"/>
                  <a:gd name="connsiteX2" fmla="*/ 89367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7" y="-624"/>
                    </a:lnTo>
                    <a:lnTo>
                      <a:pt x="89367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52D3816-44C2-4DFD-8049-A50F956A5FA8}"/>
                  </a:ext>
                </a:extLst>
              </p:cNvPr>
              <p:cNvSpPr/>
              <p:nvPr/>
            </p:nvSpPr>
            <p:spPr>
              <a:xfrm>
                <a:off x="2695917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C8C0022-5A93-472B-8852-476AFF1C1580}"/>
                  </a:ext>
                </a:extLst>
              </p:cNvPr>
              <p:cNvSpPr/>
              <p:nvPr/>
            </p:nvSpPr>
            <p:spPr>
              <a:xfrm>
                <a:off x="2870996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F118A21-9A21-413D-9CC9-8E486F0E8D03}"/>
                  </a:ext>
                </a:extLst>
              </p:cNvPr>
              <p:cNvSpPr/>
              <p:nvPr/>
            </p:nvSpPr>
            <p:spPr>
              <a:xfrm>
                <a:off x="3039046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5E80187-1C1E-4F7F-A375-5BD2AD90EC8C}"/>
                  </a:ext>
                </a:extLst>
              </p:cNvPr>
              <p:cNvSpPr/>
              <p:nvPr/>
            </p:nvSpPr>
            <p:spPr>
              <a:xfrm>
                <a:off x="3214125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4B9CBE9-4AB3-4B30-A792-2D1E77EA9CCC}"/>
                  </a:ext>
                </a:extLst>
              </p:cNvPr>
              <p:cNvSpPr/>
              <p:nvPr/>
            </p:nvSpPr>
            <p:spPr>
              <a:xfrm>
                <a:off x="3389204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233933-F904-4B45-9830-93EDAA6582B1}"/>
                  </a:ext>
                </a:extLst>
              </p:cNvPr>
              <p:cNvSpPr/>
              <p:nvPr/>
            </p:nvSpPr>
            <p:spPr>
              <a:xfrm>
                <a:off x="3564283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DE9F08D-C792-4B59-98F3-F4C7669B402B}"/>
                  </a:ext>
                </a:extLst>
              </p:cNvPr>
              <p:cNvSpPr/>
              <p:nvPr/>
            </p:nvSpPr>
            <p:spPr>
              <a:xfrm>
                <a:off x="3728475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9CD5FE-205B-4F44-ADE8-984F0805798D}"/>
                  </a:ext>
                </a:extLst>
              </p:cNvPr>
              <p:cNvSpPr/>
              <p:nvPr/>
            </p:nvSpPr>
            <p:spPr>
              <a:xfrm>
                <a:off x="3903554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EFFE1A-3C0C-4EC6-8848-1815DBA05517}"/>
                  </a:ext>
                </a:extLst>
              </p:cNvPr>
              <p:cNvSpPr/>
              <p:nvPr/>
            </p:nvSpPr>
            <p:spPr>
              <a:xfrm>
                <a:off x="4078633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592D0C-F5CB-4DBC-AD49-9033BB57DD6B}"/>
                  </a:ext>
                </a:extLst>
              </p:cNvPr>
              <p:cNvSpPr/>
              <p:nvPr/>
            </p:nvSpPr>
            <p:spPr>
              <a:xfrm>
                <a:off x="4253712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390E2D6-E5C4-4CA4-A32B-29B06C437EC4}"/>
                  </a:ext>
                </a:extLst>
              </p:cNvPr>
              <p:cNvSpPr/>
              <p:nvPr/>
            </p:nvSpPr>
            <p:spPr>
              <a:xfrm>
                <a:off x="4406560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AF6B3BE-BC75-45A2-9399-E924C72A83EE}"/>
                  </a:ext>
                </a:extLst>
              </p:cNvPr>
              <p:cNvSpPr/>
              <p:nvPr/>
            </p:nvSpPr>
            <p:spPr>
              <a:xfrm>
                <a:off x="4581639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7 w 88446"/>
                  <a:gd name="connsiteY1" fmla="*/ -624 h 653142"/>
                  <a:gd name="connsiteX2" fmla="*/ 89367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7" y="-624"/>
                    </a:lnTo>
                    <a:lnTo>
                      <a:pt x="89367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1020CC-DFB8-4FF3-94EC-C3DC6E9198CE}"/>
                  </a:ext>
                </a:extLst>
              </p:cNvPr>
              <p:cNvSpPr/>
              <p:nvPr/>
            </p:nvSpPr>
            <p:spPr>
              <a:xfrm>
                <a:off x="4756718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05281D2-CD5D-4C3F-8A94-BAF34F9B3495}"/>
                  </a:ext>
                </a:extLst>
              </p:cNvPr>
              <p:cNvSpPr/>
              <p:nvPr/>
            </p:nvSpPr>
            <p:spPr>
              <a:xfrm>
                <a:off x="4931797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6 w 88446"/>
                  <a:gd name="connsiteY1" fmla="*/ -624 h 653142"/>
                  <a:gd name="connsiteX2" fmla="*/ 89366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6" y="-624"/>
                    </a:lnTo>
                    <a:lnTo>
                      <a:pt x="89366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3654C58-D4E9-4CA0-A4A2-4540A4FC3103}"/>
                  </a:ext>
                </a:extLst>
              </p:cNvPr>
              <p:cNvSpPr/>
              <p:nvPr/>
            </p:nvSpPr>
            <p:spPr>
              <a:xfrm>
                <a:off x="5095989" y="2574134"/>
                <a:ext cx="88446" cy="653142"/>
              </a:xfrm>
              <a:custGeom>
                <a:avLst/>
                <a:gdLst>
                  <a:gd name="connsiteX0" fmla="*/ 920 w 88446"/>
                  <a:gd name="connsiteY0" fmla="*/ -624 h 653142"/>
                  <a:gd name="connsiteX1" fmla="*/ 89367 w 88446"/>
                  <a:gd name="connsiteY1" fmla="*/ -624 h 653142"/>
                  <a:gd name="connsiteX2" fmla="*/ 89367 w 88446"/>
                  <a:gd name="connsiteY2" fmla="*/ 652519 h 653142"/>
                  <a:gd name="connsiteX3" fmla="*/ 920 w 88446"/>
                  <a:gd name="connsiteY3" fmla="*/ 652519 h 65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46" h="653142">
                    <a:moveTo>
                      <a:pt x="920" y="-624"/>
                    </a:moveTo>
                    <a:lnTo>
                      <a:pt x="89367" y="-624"/>
                    </a:lnTo>
                    <a:lnTo>
                      <a:pt x="89367" y="652519"/>
                    </a:lnTo>
                    <a:lnTo>
                      <a:pt x="920" y="652519"/>
                    </a:lnTo>
                    <a:close/>
                  </a:path>
                </a:pathLst>
              </a:custGeom>
              <a:solidFill>
                <a:srgbClr val="DE8E57"/>
              </a:solidFill>
              <a:ln w="1065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7140EA5-39B6-43F6-A1DE-4E8551073BCA}"/>
                  </a:ext>
                </a:extLst>
              </p:cNvPr>
              <p:cNvSpPr/>
              <p:nvPr/>
            </p:nvSpPr>
            <p:spPr>
              <a:xfrm>
                <a:off x="1656330" y="3212309"/>
                <a:ext cx="3527650" cy="265338"/>
              </a:xfrm>
              <a:custGeom>
                <a:avLst/>
                <a:gdLst>
                  <a:gd name="connsiteX0" fmla="*/ 920 w 3527650"/>
                  <a:gd name="connsiteY0" fmla="*/ -624 h 265338"/>
                  <a:gd name="connsiteX1" fmla="*/ 3528570 w 3527650"/>
                  <a:gd name="connsiteY1" fmla="*/ -624 h 265338"/>
                  <a:gd name="connsiteX2" fmla="*/ 3528570 w 3527650"/>
                  <a:gd name="connsiteY2" fmla="*/ 264715 h 265338"/>
                  <a:gd name="connsiteX3" fmla="*/ 920 w 3527650"/>
                  <a:gd name="connsiteY3" fmla="*/ 264715 h 265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650" h="265338">
                    <a:moveTo>
                      <a:pt x="920" y="-624"/>
                    </a:moveTo>
                    <a:lnTo>
                      <a:pt x="3528570" y="-624"/>
                    </a:lnTo>
                    <a:lnTo>
                      <a:pt x="3528570" y="264715"/>
                    </a:lnTo>
                    <a:lnTo>
                      <a:pt x="920" y="264715"/>
                    </a:lnTo>
                    <a:close/>
                  </a:path>
                </a:pathLst>
              </a:custGeom>
              <a:solidFill>
                <a:srgbClr val="DE8E57"/>
              </a:solidFill>
              <a:ln w="1435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058553-BE71-43F2-B548-50A4FE7F4A24}"/>
                </a:ext>
              </a:extLst>
            </p:cNvPr>
            <p:cNvSpPr txBox="1"/>
            <p:nvPr/>
          </p:nvSpPr>
          <p:spPr>
            <a:xfrm>
              <a:off x="2999151" y="3214837"/>
              <a:ext cx="851053" cy="259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Heat sink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928EF3-D349-4743-970E-F7CCDFC6E848}"/>
                </a:ext>
              </a:extLst>
            </p:cNvPr>
            <p:cNvSpPr txBox="1"/>
            <p:nvPr/>
          </p:nvSpPr>
          <p:spPr>
            <a:xfrm>
              <a:off x="2841166" y="3510073"/>
              <a:ext cx="1227509" cy="259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Heat spreader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F3CAAC-8969-4E18-94C9-946A20E404FA}"/>
                </a:ext>
              </a:extLst>
            </p:cNvPr>
            <p:cNvSpPr txBox="1"/>
            <p:nvPr/>
          </p:nvSpPr>
          <p:spPr>
            <a:xfrm>
              <a:off x="5016500" y="3763978"/>
              <a:ext cx="1007729" cy="259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Silicon chip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7377311-BE94-4510-9E9F-D567977AFF02}"/>
                </a:ext>
              </a:extLst>
            </p:cNvPr>
            <p:cNvSpPr/>
            <p:nvPr/>
          </p:nvSpPr>
          <p:spPr>
            <a:xfrm>
              <a:off x="4044391" y="3897429"/>
              <a:ext cx="938888" cy="9525"/>
            </a:xfrm>
            <a:custGeom>
              <a:avLst/>
              <a:gdLst>
                <a:gd name="connsiteX0" fmla="*/ 939809 w 938888"/>
                <a:gd name="connsiteY0" fmla="*/ -637 h 9525"/>
                <a:gd name="connsiteX1" fmla="*/ 920 w 938888"/>
                <a:gd name="connsiteY1" fmla="*/ -6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8888" h="9525">
                  <a:moveTo>
                    <a:pt x="939809" y="-637"/>
                  </a:moveTo>
                  <a:lnTo>
                    <a:pt x="920" y="-637"/>
                  </a:lnTo>
                </a:path>
              </a:pathLst>
            </a:custGeom>
            <a:noFill/>
            <a:ln w="28575" cap="flat">
              <a:solidFill>
                <a:srgbClr val="1D1D25"/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Content Placeholder 6">
              <a:extLst>
                <a:ext uri="{FF2B5EF4-FFF2-40B4-BE49-F238E27FC236}">
                  <a16:creationId xmlns:a16="http://schemas.microsoft.com/office/drawing/2014/main" id="{52715DA2-C97C-44FE-A58C-C57DEFDBBD75}"/>
                </a:ext>
              </a:extLst>
            </p:cNvPr>
            <p:cNvGrpSpPr/>
            <p:nvPr/>
          </p:nvGrpSpPr>
          <p:grpSpPr>
            <a:xfrm>
              <a:off x="2744900" y="3964782"/>
              <a:ext cx="1286397" cy="68035"/>
              <a:chOff x="2744900" y="3964782"/>
              <a:chExt cx="1286397" cy="68035"/>
            </a:xfrm>
            <a:solidFill>
              <a:srgbClr val="32339D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4532FC-78AD-4AF1-AE37-4EA4B2F3A616}"/>
                  </a:ext>
                </a:extLst>
              </p:cNvPr>
              <p:cNvSpPr/>
              <p:nvPr/>
            </p:nvSpPr>
            <p:spPr>
              <a:xfrm>
                <a:off x="2744900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E013393-32FA-4379-85E0-5E2B32393A29}"/>
                  </a:ext>
                </a:extLst>
              </p:cNvPr>
              <p:cNvSpPr/>
              <p:nvPr/>
            </p:nvSpPr>
            <p:spPr>
              <a:xfrm>
                <a:off x="2846437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9FB4644-4C5E-4C0E-848F-5724955E2202}"/>
                  </a:ext>
                </a:extLst>
              </p:cNvPr>
              <p:cNvSpPr/>
              <p:nvPr/>
            </p:nvSpPr>
            <p:spPr>
              <a:xfrm>
                <a:off x="2947964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B64FCE0-6522-4412-84A7-AC8A39411DD8}"/>
                  </a:ext>
                </a:extLst>
              </p:cNvPr>
              <p:cNvSpPr/>
              <p:nvPr/>
            </p:nvSpPr>
            <p:spPr>
              <a:xfrm>
                <a:off x="3049491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07BF21F-4A80-413D-9414-AEF621D54E54}"/>
                  </a:ext>
                </a:extLst>
              </p:cNvPr>
              <p:cNvSpPr/>
              <p:nvPr/>
            </p:nvSpPr>
            <p:spPr>
              <a:xfrm>
                <a:off x="3151027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61AA04-0865-4EC1-8531-3E57A4D3B712}"/>
                  </a:ext>
                </a:extLst>
              </p:cNvPr>
              <p:cNvSpPr/>
              <p:nvPr/>
            </p:nvSpPr>
            <p:spPr>
              <a:xfrm>
                <a:off x="3252554" y="3964782"/>
                <a:ext cx="68035" cy="68035"/>
              </a:xfrm>
              <a:custGeom>
                <a:avLst/>
                <a:gdLst>
                  <a:gd name="connsiteX0" fmla="*/ 68955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5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5" y="33368"/>
                    </a:moveTo>
                    <a:cubicBezTo>
                      <a:pt x="68955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5" y="14581"/>
                      <a:pt x="68955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CCAA67C-0062-4893-B5B0-021F2EB6C799}"/>
                  </a:ext>
                </a:extLst>
              </p:cNvPr>
              <p:cNvSpPr/>
              <p:nvPr/>
            </p:nvSpPr>
            <p:spPr>
              <a:xfrm>
                <a:off x="3354081" y="3964782"/>
                <a:ext cx="68035" cy="68035"/>
              </a:xfrm>
              <a:custGeom>
                <a:avLst/>
                <a:gdLst>
                  <a:gd name="connsiteX0" fmla="*/ 68955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5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5" y="33368"/>
                    </a:moveTo>
                    <a:cubicBezTo>
                      <a:pt x="68955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5" y="14581"/>
                      <a:pt x="68955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721A2CD-2666-400B-9F5B-96291D49F72C}"/>
                  </a:ext>
                </a:extLst>
              </p:cNvPr>
              <p:cNvSpPr/>
              <p:nvPr/>
            </p:nvSpPr>
            <p:spPr>
              <a:xfrm>
                <a:off x="3455618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A28AF69-8015-40FB-84A3-F16602EE7B2A}"/>
                  </a:ext>
                </a:extLst>
              </p:cNvPr>
              <p:cNvSpPr/>
              <p:nvPr/>
            </p:nvSpPr>
            <p:spPr>
              <a:xfrm>
                <a:off x="3557145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6715525-2917-4209-B9F9-3895E35F6AD4}"/>
                  </a:ext>
                </a:extLst>
              </p:cNvPr>
              <p:cNvSpPr/>
              <p:nvPr/>
            </p:nvSpPr>
            <p:spPr>
              <a:xfrm>
                <a:off x="3658672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7D9479-F015-4651-8F60-6FE56BC543AD}"/>
                  </a:ext>
                </a:extLst>
              </p:cNvPr>
              <p:cNvSpPr/>
              <p:nvPr/>
            </p:nvSpPr>
            <p:spPr>
              <a:xfrm>
                <a:off x="3760208" y="3964782"/>
                <a:ext cx="68035" cy="68035"/>
              </a:xfrm>
              <a:custGeom>
                <a:avLst/>
                <a:gdLst>
                  <a:gd name="connsiteX0" fmla="*/ 68955 w 68035"/>
                  <a:gd name="connsiteY0" fmla="*/ 33368 h 68035"/>
                  <a:gd name="connsiteX1" fmla="*/ 34938 w 68035"/>
                  <a:gd name="connsiteY1" fmla="*/ 67386 h 68035"/>
                  <a:gd name="connsiteX2" fmla="*/ 920 w 68035"/>
                  <a:gd name="connsiteY2" fmla="*/ 33368 h 68035"/>
                  <a:gd name="connsiteX3" fmla="*/ 34938 w 68035"/>
                  <a:gd name="connsiteY3" fmla="*/ -650 h 68035"/>
                  <a:gd name="connsiteX4" fmla="*/ 68955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5" y="33368"/>
                    </a:moveTo>
                    <a:cubicBezTo>
                      <a:pt x="68955" y="52156"/>
                      <a:pt x="53725" y="67386"/>
                      <a:pt x="34938" y="67386"/>
                    </a:cubicBezTo>
                    <a:cubicBezTo>
                      <a:pt x="16150" y="67386"/>
                      <a:pt x="920" y="52155"/>
                      <a:pt x="920" y="33368"/>
                    </a:cubicBezTo>
                    <a:cubicBezTo>
                      <a:pt x="920" y="14580"/>
                      <a:pt x="16151" y="-650"/>
                      <a:pt x="34938" y="-650"/>
                    </a:cubicBezTo>
                    <a:cubicBezTo>
                      <a:pt x="53726" y="-650"/>
                      <a:pt x="68955" y="14581"/>
                      <a:pt x="68955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2DF8C2-D54D-424B-A61E-3DACE80C85DA}"/>
                  </a:ext>
                </a:extLst>
              </p:cNvPr>
              <p:cNvSpPr/>
              <p:nvPr/>
            </p:nvSpPr>
            <p:spPr>
              <a:xfrm>
                <a:off x="3861735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1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6" y="67386"/>
                      <a:pt x="34938" y="67386"/>
                    </a:cubicBezTo>
                    <a:cubicBezTo>
                      <a:pt x="16150" y="67386"/>
                      <a:pt x="921" y="52155"/>
                      <a:pt x="921" y="33368"/>
                    </a:cubicBezTo>
                    <a:cubicBezTo>
                      <a:pt x="921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12B93CD-B44E-4CF3-9963-C7C8987D0873}"/>
                  </a:ext>
                </a:extLst>
              </p:cNvPr>
              <p:cNvSpPr/>
              <p:nvPr/>
            </p:nvSpPr>
            <p:spPr>
              <a:xfrm>
                <a:off x="3963262" y="3964782"/>
                <a:ext cx="68035" cy="68035"/>
              </a:xfrm>
              <a:custGeom>
                <a:avLst/>
                <a:gdLst>
                  <a:gd name="connsiteX0" fmla="*/ 68956 w 68035"/>
                  <a:gd name="connsiteY0" fmla="*/ 33368 h 68035"/>
                  <a:gd name="connsiteX1" fmla="*/ 34938 w 68035"/>
                  <a:gd name="connsiteY1" fmla="*/ 67386 h 68035"/>
                  <a:gd name="connsiteX2" fmla="*/ 921 w 68035"/>
                  <a:gd name="connsiteY2" fmla="*/ 33368 h 68035"/>
                  <a:gd name="connsiteX3" fmla="*/ 34938 w 68035"/>
                  <a:gd name="connsiteY3" fmla="*/ -650 h 68035"/>
                  <a:gd name="connsiteX4" fmla="*/ 68956 w 68035"/>
                  <a:gd name="connsiteY4" fmla="*/ 33368 h 6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35" h="68035">
                    <a:moveTo>
                      <a:pt x="68956" y="33368"/>
                    </a:moveTo>
                    <a:cubicBezTo>
                      <a:pt x="68956" y="52156"/>
                      <a:pt x="53726" y="67386"/>
                      <a:pt x="34938" y="67386"/>
                    </a:cubicBezTo>
                    <a:cubicBezTo>
                      <a:pt x="16150" y="67386"/>
                      <a:pt x="921" y="52155"/>
                      <a:pt x="921" y="33368"/>
                    </a:cubicBezTo>
                    <a:cubicBezTo>
                      <a:pt x="921" y="14580"/>
                      <a:pt x="16151" y="-650"/>
                      <a:pt x="34938" y="-650"/>
                    </a:cubicBezTo>
                    <a:cubicBezTo>
                      <a:pt x="53726" y="-650"/>
                      <a:pt x="68956" y="14581"/>
                      <a:pt x="68956" y="33368"/>
                    </a:cubicBezTo>
                    <a:close/>
                  </a:path>
                </a:pathLst>
              </a:custGeom>
              <a:solidFill>
                <a:srgbClr val="32339D"/>
              </a:solidFill>
              <a:ln w="10963" cap="flat">
                <a:solidFill>
                  <a:srgbClr val="2C2C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1FEFBA-BE5C-4E56-B99B-A7D99C8E791E}"/>
                </a:ext>
              </a:extLst>
            </p:cNvPr>
            <p:cNvSpPr/>
            <p:nvPr/>
          </p:nvSpPr>
          <p:spPr>
            <a:xfrm>
              <a:off x="1589855" y="4041857"/>
              <a:ext cx="3650408" cy="282641"/>
            </a:xfrm>
            <a:custGeom>
              <a:avLst/>
              <a:gdLst>
                <a:gd name="connsiteX0" fmla="*/ 920 w 3650408"/>
                <a:gd name="connsiteY0" fmla="*/ -637 h 282641"/>
                <a:gd name="connsiteX1" fmla="*/ 3651329 w 3650408"/>
                <a:gd name="connsiteY1" fmla="*/ -637 h 282641"/>
                <a:gd name="connsiteX2" fmla="*/ 3651329 w 3650408"/>
                <a:gd name="connsiteY2" fmla="*/ 282005 h 282641"/>
                <a:gd name="connsiteX3" fmla="*/ 920 w 3650408"/>
                <a:gd name="connsiteY3" fmla="*/ 282005 h 28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0408" h="282641">
                  <a:moveTo>
                    <a:pt x="920" y="-637"/>
                  </a:moveTo>
                  <a:lnTo>
                    <a:pt x="3651329" y="-637"/>
                  </a:lnTo>
                  <a:lnTo>
                    <a:pt x="3651329" y="282005"/>
                  </a:lnTo>
                  <a:lnTo>
                    <a:pt x="920" y="282005"/>
                  </a:lnTo>
                  <a:close/>
                </a:path>
              </a:pathLst>
            </a:custGeom>
            <a:solidFill>
              <a:srgbClr val="D9FFD5"/>
            </a:solidFill>
            <a:ln w="17396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9A73CB-4AC0-484B-B66F-6ED51D334FDA}"/>
                </a:ext>
              </a:extLst>
            </p:cNvPr>
            <p:cNvSpPr txBox="1"/>
            <p:nvPr/>
          </p:nvSpPr>
          <p:spPr>
            <a:xfrm>
              <a:off x="3122914" y="4046286"/>
              <a:ext cx="484389" cy="259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PCB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1FC9A-9923-4A1A-956C-6CFAFDA1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0ECDF-FE1E-4264-95FA-D2EC5932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08D41345-8FE1-499A-A577-CF91B7EDB5DF}"/>
              </a:ext>
            </a:extLst>
          </p:cNvPr>
          <p:cNvSpPr/>
          <p:nvPr/>
        </p:nvSpPr>
        <p:spPr>
          <a:xfrm>
            <a:off x="9245553" y="1583686"/>
            <a:ext cx="195309" cy="2503503"/>
          </a:xfrm>
          <a:prstGeom prst="up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24770-4896-44AC-A342-C2C14AC76B4E}"/>
              </a:ext>
            </a:extLst>
          </p:cNvPr>
          <p:cNvSpPr txBox="1"/>
          <p:nvPr/>
        </p:nvSpPr>
        <p:spPr>
          <a:xfrm>
            <a:off x="9593803" y="2263806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Heat</a:t>
            </a:r>
          </a:p>
          <a:p>
            <a:pPr algn="l"/>
            <a:r>
              <a:rPr lang="en-IN" sz="2000" dirty="0"/>
              <a:t>flow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46F25-6A79-4701-B774-02A9EAD59B0F}"/>
              </a:ext>
            </a:extLst>
          </p:cNvPr>
          <p:cNvSpPr txBox="1"/>
          <p:nvPr/>
        </p:nvSpPr>
        <p:spPr>
          <a:xfrm>
            <a:off x="1754966" y="4287555"/>
            <a:ext cx="85475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Most of the heat flows </a:t>
            </a:r>
            <a:r>
              <a:rPr lang="en-IN" sz="2000" dirty="0">
                <a:solidFill>
                  <a:srgbClr val="7030A0"/>
                </a:solidFill>
              </a:rPr>
              <a:t>vertically</a:t>
            </a:r>
            <a:r>
              <a:rPr lang="en-IN" sz="2000" dirty="0"/>
              <a:t> through the heat sink (to the ambient)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heat spreader </a:t>
            </a:r>
            <a:r>
              <a:rPr lang="en-IN" sz="2000" dirty="0">
                <a:solidFill>
                  <a:srgbClr val="720F11"/>
                </a:solidFill>
              </a:rPr>
              <a:t>homogenizes</a:t>
            </a:r>
            <a:r>
              <a:rPr lang="en-IN" sz="2000" dirty="0"/>
              <a:t> the temperature profile (made of a</a:t>
            </a:r>
            <a:br>
              <a:rPr lang="en-IN" sz="2000" dirty="0"/>
            </a:br>
            <a:r>
              <a:rPr lang="en-IN" sz="2000" dirty="0"/>
              <a:t>Ni-Cu alloy)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heat sink has a large </a:t>
            </a:r>
            <a:r>
              <a:rPr lang="en-IN" sz="2000" dirty="0">
                <a:solidFill>
                  <a:srgbClr val="002060"/>
                </a:solidFill>
              </a:rPr>
              <a:t>surface</a:t>
            </a:r>
            <a:r>
              <a:rPr lang="en-IN" sz="2000" dirty="0"/>
              <a:t>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Lateral heat conduction and flow through the PCB </a:t>
            </a:r>
            <a:r>
              <a:rPr lang="en-IN" sz="2000" dirty="0">
                <a:solidFill>
                  <a:srgbClr val="E21A23"/>
                </a:solidFill>
              </a:rPr>
              <a:t>account</a:t>
            </a:r>
            <a:r>
              <a:rPr lang="en-IN" sz="2000" dirty="0"/>
              <a:t> for 20-30% </a:t>
            </a:r>
            <a:br>
              <a:rPr lang="en-IN" sz="2000" dirty="0"/>
            </a:br>
            <a:r>
              <a:rPr lang="en-IN" sz="2000" dirty="0"/>
              <a:t>of the </a:t>
            </a:r>
            <a:r>
              <a:rPr lang="en-IN" sz="2000" dirty="0">
                <a:solidFill>
                  <a:srgbClr val="7030A0"/>
                </a:solidFill>
              </a:rPr>
              <a:t>total</a:t>
            </a:r>
            <a:r>
              <a:rPr lang="en-IN" sz="2000" dirty="0"/>
              <a:t> heat flow (typically)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362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Chip Package (Heat Sink and Fan)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D169F-B50A-4FC3-9159-DF77F186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1436-FE4A-4D75-A48A-1ACAA052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32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6D78F4-5F3C-4E15-9A58-3B89A757F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394" y="1680688"/>
            <a:ext cx="4970385" cy="331799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EC5BE-128D-4927-99EE-448481A852C5}"/>
              </a:ext>
            </a:extLst>
          </p:cNvPr>
          <p:cNvSpPr txBox="1"/>
          <p:nvPr/>
        </p:nvSpPr>
        <p:spPr>
          <a:xfrm>
            <a:off x="4927796" y="5177315"/>
            <a:ext cx="2656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Photo by </a:t>
            </a:r>
            <a:r>
              <a:rPr lang="en-US" sz="1350" dirty="0">
                <a:hlinkClick r:id="rId4"/>
              </a:rPr>
              <a:t>Zane Lee</a:t>
            </a:r>
            <a:r>
              <a:rPr lang="en-US" sz="1350" dirty="0"/>
              <a:t> on </a:t>
            </a:r>
            <a:r>
              <a:rPr lang="en-US" sz="1350" dirty="0" err="1">
                <a:hlinkClick r:id="rId5"/>
              </a:rPr>
              <a:t>Unsplash</a:t>
            </a:r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58307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D11D-895B-4359-A31C-419E349F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Motherboard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70AE50-C80C-44F6-BF4E-9212E7AB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880" y="1356620"/>
            <a:ext cx="5544442" cy="354282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AB9FD-9F6C-4032-9EC2-1629F8ED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4671D-1D5E-4298-97AE-C126B97C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86B1D-82E3-456A-88DF-2C021162D85A}"/>
              </a:ext>
            </a:extLst>
          </p:cNvPr>
          <p:cNvSpPr/>
          <p:nvPr/>
        </p:nvSpPr>
        <p:spPr>
          <a:xfrm>
            <a:off x="4829215" y="5340351"/>
            <a:ext cx="26917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Photo by </a:t>
            </a:r>
            <a:r>
              <a:rPr lang="en-US" sz="1350" dirty="0">
                <a:hlinkClick r:id="rId4"/>
              </a:rPr>
              <a:t>Jim </a:t>
            </a:r>
            <a:r>
              <a:rPr lang="en-US" sz="1350" dirty="0" err="1">
                <a:hlinkClick r:id="rId4"/>
              </a:rPr>
              <a:t>Varga</a:t>
            </a:r>
            <a:r>
              <a:rPr lang="en-US" sz="1350" dirty="0"/>
              <a:t> on </a:t>
            </a:r>
            <a:r>
              <a:rPr lang="en-US" sz="1350" dirty="0" err="1">
                <a:hlinkClick r:id="rId5"/>
              </a:rPr>
              <a:t>Unsplash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65564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4B70-6CD6-43E5-AFE0-2BAA2C51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Three Heat Transfer Mechanisms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06A982-B0EF-4454-A280-976E65AC5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27577"/>
              </p:ext>
            </p:extLst>
          </p:nvPr>
        </p:nvGraphicFramePr>
        <p:xfrm>
          <a:off x="2218540" y="1510344"/>
          <a:ext cx="5360031" cy="294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06628-5CA5-45AA-B1E7-149F0E97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7458E-D23F-4DA8-A209-264FA008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0241D6-16A1-4B98-9170-18963E56A0CF}"/>
              </a:ext>
            </a:extLst>
          </p:cNvPr>
          <p:cNvSpPr/>
          <p:nvPr/>
        </p:nvSpPr>
        <p:spPr>
          <a:xfrm>
            <a:off x="7862656" y="1722269"/>
            <a:ext cx="2592280" cy="72796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Need contact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90E575-A2A6-4215-BB18-0926711B6BC6}"/>
              </a:ext>
            </a:extLst>
          </p:cNvPr>
          <p:cNvSpPr/>
          <p:nvPr/>
        </p:nvSpPr>
        <p:spPr>
          <a:xfrm>
            <a:off x="7862656" y="2783555"/>
            <a:ext cx="2592280" cy="72796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Dissipated by the movement of fluids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9F326B-7649-4BA9-BD9D-0BAF81FE8B84}"/>
              </a:ext>
            </a:extLst>
          </p:cNvPr>
          <p:cNvSpPr/>
          <p:nvPr/>
        </p:nvSpPr>
        <p:spPr>
          <a:xfrm>
            <a:off x="7862656" y="3772527"/>
            <a:ext cx="2592280" cy="72796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Dissipated as EM waves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2555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08DE-9ACA-412C-9727-36F38DB6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Basic Physics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8039A-E8F6-40F4-808D-EF92E05BD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6030" y="1775535"/>
            <a:ext cx="6923705" cy="26176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7A9B1-4D04-4271-A27F-9B7C0761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D3277-EF33-4D24-BF20-2CE17B59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16B06-A4C0-4888-AC70-86BCBFAA5667}"/>
                  </a:ext>
                </a:extLst>
              </p:cNvPr>
              <p:cNvSpPr txBox="1"/>
              <p:nvPr/>
            </p:nvSpPr>
            <p:spPr>
              <a:xfrm>
                <a:off x="4956140" y="1097282"/>
                <a:ext cx="1243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16B06-A4C0-4888-AC70-86BCBFAA5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40" y="1097282"/>
                <a:ext cx="12434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B5891-F73F-4FD9-99DD-6BAE4E832A7F}"/>
                  </a:ext>
                </a:extLst>
              </p:cNvPr>
              <p:cNvSpPr txBox="1"/>
              <p:nvPr/>
            </p:nvSpPr>
            <p:spPr>
              <a:xfrm>
                <a:off x="3008556" y="4594741"/>
                <a:ext cx="1812484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B5891-F73F-4FD9-99DD-6BAE4E832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56" y="4594741"/>
                <a:ext cx="1812484" cy="701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A5697E-DA08-49D4-968D-ED76BA470E68}"/>
              </a:ext>
            </a:extLst>
          </p:cNvPr>
          <p:cNvSpPr/>
          <p:nvPr/>
        </p:nvSpPr>
        <p:spPr>
          <a:xfrm>
            <a:off x="5967674" y="4640587"/>
            <a:ext cx="4033372" cy="7546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Fourier’s Law of Heat Conduction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EFC29-90D6-436C-8748-93F5E843062A}"/>
              </a:ext>
            </a:extLst>
          </p:cNvPr>
          <p:cNvSpPr/>
          <p:nvPr/>
        </p:nvSpPr>
        <p:spPr>
          <a:xfrm>
            <a:off x="2251969" y="1963224"/>
            <a:ext cx="2315950" cy="3817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Area of a face: </a:t>
            </a:r>
            <a:r>
              <a:rPr lang="en-IN" sz="2000" i="1" dirty="0"/>
              <a:t>A</a:t>
            </a:r>
            <a:endParaRPr lang="en-US" sz="2000" i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14EEC7-51B6-473D-BFF2-4EE19F70EB62}"/>
              </a:ext>
            </a:extLst>
          </p:cNvPr>
          <p:cNvSpPr/>
          <p:nvPr/>
        </p:nvSpPr>
        <p:spPr>
          <a:xfrm>
            <a:off x="8892466" y="1819923"/>
            <a:ext cx="1277256" cy="44388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3D view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963707-2B7B-485E-B4E0-A049EF4CA388}"/>
                  </a:ext>
                </a:extLst>
              </p:cNvPr>
              <p:cNvSpPr txBox="1"/>
              <p:nvPr/>
            </p:nvSpPr>
            <p:spPr>
              <a:xfrm>
                <a:off x="3008556" y="5541387"/>
                <a:ext cx="2730042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𝑑𝑦𝑑𝑧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963707-2B7B-485E-B4E0-A049EF4CA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56" y="5541387"/>
                <a:ext cx="2730042" cy="7023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7EA7D9E-6024-4476-8837-C72376837F35}"/>
              </a:ext>
            </a:extLst>
          </p:cNvPr>
          <p:cNvSpPr/>
          <p:nvPr/>
        </p:nvSpPr>
        <p:spPr>
          <a:xfrm>
            <a:off x="5967674" y="5658343"/>
            <a:ext cx="4033372" cy="58535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3D version</a:t>
            </a:r>
            <a:endParaRPr lang="en-US" sz="2000" dirty="0"/>
          </a:p>
        </p:txBody>
      </p:sp>
      <p:pic>
        <p:nvPicPr>
          <p:cNvPr id="58" name="Picture 57" descr="Logo, icon&#10;&#10;Description automatically generated">
            <a:extLst>
              <a:ext uri="{FF2B5EF4-FFF2-40B4-BE49-F238E27FC236}">
                <a16:creationId xmlns:a16="http://schemas.microsoft.com/office/drawing/2014/main" id="{CBF58BCF-5EDA-4367-9C6D-C9C2258FC4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6" y="4748975"/>
            <a:ext cx="537826" cy="537826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3F256DD6-5B99-45D6-A94D-771DC91728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7" y="5713537"/>
            <a:ext cx="530159" cy="530159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EC9CA031-B50D-48A4-BDAA-DE27A1C48F4C}"/>
              </a:ext>
            </a:extLst>
          </p:cNvPr>
          <p:cNvSpPr/>
          <p:nvPr/>
        </p:nvSpPr>
        <p:spPr>
          <a:xfrm>
            <a:off x="7782758" y="630315"/>
            <a:ext cx="1766657" cy="714332"/>
          </a:xfrm>
          <a:prstGeom prst="wedgeRoundRectCallout">
            <a:avLst>
              <a:gd name="adj1" fmla="val -28371"/>
              <a:gd name="adj2" fmla="val 164409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Power (in Watts)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7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55" grpId="0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92A9E3-922F-4C8E-B47A-DCAE292183B4}"/>
              </a:ext>
            </a:extLst>
          </p:cNvPr>
          <p:cNvSpPr/>
          <p:nvPr/>
        </p:nvSpPr>
        <p:spPr>
          <a:xfrm>
            <a:off x="5504476" y="5119016"/>
            <a:ext cx="3077273" cy="76387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87868-9A8C-4CDC-AB2B-F80EEAA2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980" y="338336"/>
            <a:ext cx="6858000" cy="822960"/>
          </a:xfrm>
        </p:spPr>
        <p:txBody>
          <a:bodyPr/>
          <a:lstStyle/>
          <a:p>
            <a:r>
              <a:rPr lang="en-IN" dirty="0"/>
              <a:t>A Little Bit of Algebra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CA0D3-435E-4DE8-AB53-9BDD211E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B4387-8CCB-4169-92BD-DE6671A8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54CBD8-2751-4F82-8729-C49628076F52}"/>
                  </a:ext>
                </a:extLst>
              </p:cNvPr>
              <p:cNvSpPr txBox="1"/>
              <p:nvPr/>
            </p:nvSpPr>
            <p:spPr>
              <a:xfrm>
                <a:off x="3214086" y="1554362"/>
                <a:ext cx="2301591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sub>
                          </m:sSub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54CBD8-2751-4F82-8729-C49628076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86" y="1554362"/>
                <a:ext cx="2301591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AFAF02-94FF-4D2C-9E2B-A753EE028A42}"/>
                  </a:ext>
                </a:extLst>
              </p:cNvPr>
              <p:cNvSpPr txBox="1"/>
              <p:nvPr/>
            </p:nvSpPr>
            <p:spPr>
              <a:xfrm>
                <a:off x="3103863" y="2482712"/>
                <a:ext cx="436613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AFAF02-94FF-4D2C-9E2B-A753EE028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63" y="2482712"/>
                <a:ext cx="4366131" cy="6915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26247C-549A-4C46-811B-3B3D0C1801E8}"/>
                  </a:ext>
                </a:extLst>
              </p:cNvPr>
              <p:cNvSpPr txBox="1"/>
              <p:nvPr/>
            </p:nvSpPr>
            <p:spPr>
              <a:xfrm>
                <a:off x="3103862" y="3567315"/>
                <a:ext cx="4823628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𝑑𝑉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26247C-549A-4C46-811B-3B3D0C18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62" y="3567315"/>
                <a:ext cx="4823628" cy="617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57C57F-D65B-42E5-933F-E90878F544FC}"/>
                  </a:ext>
                </a:extLst>
              </p:cNvPr>
              <p:cNvSpPr txBox="1"/>
              <p:nvPr/>
            </p:nvSpPr>
            <p:spPr>
              <a:xfrm>
                <a:off x="5110067" y="5136015"/>
                <a:ext cx="334895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𝑑𝑉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57C57F-D65B-42E5-933F-E90878F54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067" y="5136015"/>
                <a:ext cx="3348950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4F9D54D-36FA-4D98-A167-92D4F16A7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00" y="2644090"/>
            <a:ext cx="530159" cy="530159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46C7B0DB-2F40-49A3-9F4D-F49D7955F5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99" y="3647093"/>
            <a:ext cx="537826" cy="537826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952B65D9-B1DD-45B9-913A-8B395C775B4F}"/>
              </a:ext>
            </a:extLst>
          </p:cNvPr>
          <p:cNvSpPr/>
          <p:nvPr/>
        </p:nvSpPr>
        <p:spPr>
          <a:xfrm>
            <a:off x="8130545" y="1340529"/>
            <a:ext cx="328473" cy="284439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52F851-BCB3-4B72-BA6F-F07DDE7D1675}"/>
              </a:ext>
            </a:extLst>
          </p:cNvPr>
          <p:cNvSpPr/>
          <p:nvPr/>
        </p:nvSpPr>
        <p:spPr>
          <a:xfrm>
            <a:off x="8483918" y="2095393"/>
            <a:ext cx="2095130" cy="138148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Heat (in W) that remains within the volume </a:t>
            </a:r>
          </a:p>
          <a:p>
            <a:pPr algn="ctr"/>
            <a:r>
              <a:rPr lang="en-IN" sz="2000" dirty="0"/>
              <a:t>(x-axis)</a:t>
            </a:r>
            <a:endParaRPr lang="en-US" sz="20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6AF2DD4-9F8D-49BC-887B-D25AB6221F65}"/>
              </a:ext>
            </a:extLst>
          </p:cNvPr>
          <p:cNvSpPr/>
          <p:nvPr/>
        </p:nvSpPr>
        <p:spPr>
          <a:xfrm rot="5400000">
            <a:off x="5426346" y="3698161"/>
            <a:ext cx="156261" cy="96998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23C50F-4F38-4BBC-849C-C4572AA0D2DC}"/>
                  </a:ext>
                </a:extLst>
              </p:cNvPr>
              <p:cNvSpPr txBox="1"/>
              <p:nvPr/>
            </p:nvSpPr>
            <p:spPr>
              <a:xfrm>
                <a:off x="5229316" y="4240383"/>
                <a:ext cx="572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23C50F-4F38-4BBC-849C-C4572AA0D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316" y="4240383"/>
                <a:ext cx="57272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003B10-C00D-4E0C-B93F-93A61AF4BA9F}"/>
              </a:ext>
            </a:extLst>
          </p:cNvPr>
          <p:cNvSpPr/>
          <p:nvPr/>
        </p:nvSpPr>
        <p:spPr>
          <a:xfrm>
            <a:off x="2150085" y="5080316"/>
            <a:ext cx="2959983" cy="7838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Total heat that remains within the volume, </a:t>
            </a:r>
            <a:r>
              <a:rPr lang="en-IN" sz="2000" i="1" dirty="0" err="1"/>
              <a:t>dV</a:t>
            </a:r>
            <a:endParaRPr lang="en-IN" sz="2000" i="1" dirty="0"/>
          </a:p>
        </p:txBody>
      </p:sp>
    </p:spTree>
    <p:extLst>
      <p:ext uri="{BB962C8B-B14F-4D97-AF65-F5344CB8AC3E}">
        <p14:creationId xmlns:p14="http://schemas.microsoft.com/office/powerpoint/2010/main" val="4067570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1014-E931-4C96-BFC7-88F85AB7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More Algebra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8186B-DF20-44CD-A969-229F0D45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DEF85-7E06-49CB-9513-142A8F0C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D257E-53B5-4686-A358-48FBF8EF0798}"/>
                  </a:ext>
                </a:extLst>
              </p:cNvPr>
              <p:cNvSpPr txBox="1"/>
              <p:nvPr/>
            </p:nvSpPr>
            <p:spPr>
              <a:xfrm>
                <a:off x="4964817" y="1097282"/>
                <a:ext cx="457200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4D257E-53B5-4686-A358-48FBF8EF0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817" y="1097282"/>
                <a:ext cx="4572000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F936EE-42CC-43E0-98C3-AC4EC798A3F0}"/>
              </a:ext>
            </a:extLst>
          </p:cNvPr>
          <p:cNvSpPr/>
          <p:nvPr/>
        </p:nvSpPr>
        <p:spPr>
          <a:xfrm>
            <a:off x="3136017" y="1097281"/>
            <a:ext cx="2317072" cy="7457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Definition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45D36E-44BB-400D-AC41-92718D0E4152}"/>
              </a:ext>
            </a:extLst>
          </p:cNvPr>
          <p:cNvSpPr/>
          <p:nvPr/>
        </p:nvSpPr>
        <p:spPr>
          <a:xfrm>
            <a:off x="6490409" y="2125451"/>
            <a:ext cx="2111324" cy="7203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A5CF35-1CF1-4602-A388-5FA77465DFE4}"/>
              </a:ext>
            </a:extLst>
          </p:cNvPr>
          <p:cNvSpPr/>
          <p:nvPr/>
        </p:nvSpPr>
        <p:spPr>
          <a:xfrm>
            <a:off x="3136018" y="2061908"/>
            <a:ext cx="2959983" cy="7838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Total heat that remains within the volume, </a:t>
            </a:r>
            <a:r>
              <a:rPr lang="en-IN" sz="2000" i="1" dirty="0" err="1"/>
              <a:t>dV</a:t>
            </a:r>
            <a:endParaRPr lang="en-IN" sz="2000" i="1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B9A0BB0-3FEE-4283-9F40-1DB6D5C9F037}"/>
              </a:ext>
            </a:extLst>
          </p:cNvPr>
          <p:cNvSpPr/>
          <p:nvPr/>
        </p:nvSpPr>
        <p:spPr>
          <a:xfrm rot="5400000">
            <a:off x="2428861" y="2143877"/>
            <a:ext cx="399977" cy="619928"/>
          </a:xfrm>
          <a:prstGeom prst="up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E63C57-BF14-41A9-A83D-8478AE69C4DB}"/>
                  </a:ext>
                </a:extLst>
              </p:cNvPr>
              <p:cNvSpPr txBox="1"/>
              <p:nvPr/>
            </p:nvSpPr>
            <p:spPr>
              <a:xfrm>
                <a:off x="5277044" y="2284498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E63C57-BF14-41A9-A83D-8478AE69C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44" y="2284498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DE9F35-40F4-4A40-A9E3-37DE69D92FA9}"/>
              </a:ext>
            </a:extLst>
          </p:cNvPr>
          <p:cNvCxnSpPr/>
          <p:nvPr/>
        </p:nvCxnSpPr>
        <p:spPr>
          <a:xfrm>
            <a:off x="1524000" y="3027285"/>
            <a:ext cx="89842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785CD5-15F4-4687-8DFC-A569E97D5CC2}"/>
              </a:ext>
            </a:extLst>
          </p:cNvPr>
          <p:cNvSpPr/>
          <p:nvPr/>
        </p:nvSpPr>
        <p:spPr>
          <a:xfrm>
            <a:off x="2596377" y="3400741"/>
            <a:ext cx="3894033" cy="8938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Rate of internal heat generation for the given volume</a:t>
            </a:r>
            <a:endParaRPr lang="en-IN" sz="2000" i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253FAFF-F965-4645-B9FF-5C2C43E56EAF}"/>
              </a:ext>
            </a:extLst>
          </p:cNvPr>
          <p:cNvSpPr/>
          <p:nvPr/>
        </p:nvSpPr>
        <p:spPr>
          <a:xfrm>
            <a:off x="6930501" y="3533313"/>
            <a:ext cx="745724" cy="6036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Q’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424FE4-F40B-476B-B40D-4F377FDDA063}"/>
                  </a:ext>
                </a:extLst>
              </p:cNvPr>
              <p:cNvSpPr txBox="1"/>
              <p:nvPr/>
            </p:nvSpPr>
            <p:spPr>
              <a:xfrm>
                <a:off x="6644761" y="5044496"/>
                <a:ext cx="3140839" cy="40011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424FE4-F40B-476B-B40D-4F377FDDA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61" y="5044496"/>
                <a:ext cx="3140839" cy="400110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9A6BDC4-8CDA-4814-9A91-05936997A764}"/>
              </a:ext>
            </a:extLst>
          </p:cNvPr>
          <p:cNvSpPr/>
          <p:nvPr/>
        </p:nvSpPr>
        <p:spPr>
          <a:xfrm>
            <a:off x="1690821" y="4736556"/>
            <a:ext cx="4832061" cy="8938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&lt;Total thermal power that enters&gt; + &lt;is generated&gt; within the volume </a:t>
            </a:r>
            <a:r>
              <a:rPr lang="en-IN" sz="2000" i="1" dirty="0" err="1"/>
              <a:t>dV</a:t>
            </a:r>
            <a:endParaRPr lang="en-IN" sz="2000" i="1" dirty="0"/>
          </a:p>
        </p:txBody>
      </p:sp>
    </p:spTree>
    <p:extLst>
      <p:ext uri="{BB962C8B-B14F-4D97-AF65-F5344CB8AC3E}">
        <p14:creationId xmlns:p14="http://schemas.microsoft.com/office/powerpoint/2010/main" val="2084357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C39B-0DED-4484-AE09-61F8E8E4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Another way of looking at </a:t>
            </a:r>
            <a:r>
              <a:rPr lang="en-IN" dirty="0" err="1"/>
              <a:t>P</a:t>
            </a:r>
            <a:r>
              <a:rPr lang="en-IN" baseline="-25000" dirty="0" err="1"/>
              <a:t>st</a:t>
            </a:r>
            <a:endParaRPr lang="en-US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80305-B05E-42DD-A430-74EBEFD6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9EF19-C1F4-4C6B-B4E0-7EFCE08C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735CCA-120F-4DF1-83EA-9D991CB7DC3C}"/>
                  </a:ext>
                </a:extLst>
              </p:cNvPr>
              <p:cNvSpPr txBox="1"/>
              <p:nvPr/>
            </p:nvSpPr>
            <p:spPr>
              <a:xfrm>
                <a:off x="6356243" y="1399683"/>
                <a:ext cx="2822764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𝑑𝑉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735CCA-120F-4DF1-83EA-9D991CB7D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243" y="1399683"/>
                <a:ext cx="2822764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DF80F4-96ED-4D81-B423-D7D71D448108}"/>
                  </a:ext>
                </a:extLst>
              </p:cNvPr>
              <p:cNvSpPr txBox="1"/>
              <p:nvPr/>
            </p:nvSpPr>
            <p:spPr>
              <a:xfrm>
                <a:off x="4831677" y="3773724"/>
                <a:ext cx="3049133" cy="67755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DF80F4-96ED-4D81-B423-D7D71D44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77" y="3773724"/>
                <a:ext cx="3049133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E06AE8-CBF4-4F1D-A1EF-BA4AC9DA783D}"/>
                  </a:ext>
                </a:extLst>
              </p:cNvPr>
              <p:cNvSpPr txBox="1"/>
              <p:nvPr/>
            </p:nvSpPr>
            <p:spPr>
              <a:xfrm>
                <a:off x="5213242" y="4622710"/>
                <a:ext cx="2286000" cy="69403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E06AE8-CBF4-4F1D-A1EF-BA4AC9DA7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242" y="4622710"/>
                <a:ext cx="2286000" cy="694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664135-197A-4181-A8F6-C18E6EFC6E96}"/>
                  </a:ext>
                </a:extLst>
              </p:cNvPr>
              <p:cNvSpPr txBox="1"/>
              <p:nvPr/>
            </p:nvSpPr>
            <p:spPr>
              <a:xfrm>
                <a:off x="5396629" y="5522474"/>
                <a:ext cx="1919226" cy="69397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664135-197A-4181-A8F6-C18E6EFC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629" y="5522474"/>
                <a:ext cx="1919226" cy="693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66A24A-591C-427C-B7F3-52DB7BEE1594}"/>
              </a:ext>
            </a:extLst>
          </p:cNvPr>
          <p:cNvSpPr/>
          <p:nvPr/>
        </p:nvSpPr>
        <p:spPr>
          <a:xfrm>
            <a:off x="2611555" y="1417641"/>
            <a:ext cx="3564344" cy="73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stored power increases the temperature of </a:t>
            </a:r>
            <a:r>
              <a:rPr lang="en-IN" sz="2000" i="1" dirty="0" err="1"/>
              <a:t>dV</a:t>
            </a:r>
            <a:endParaRPr lang="en-US" sz="20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39E94A4-51C8-4B31-9908-9AE6C91C08C4}"/>
              </a:ext>
            </a:extLst>
          </p:cNvPr>
          <p:cNvSpPr/>
          <p:nvPr/>
        </p:nvSpPr>
        <p:spPr>
          <a:xfrm>
            <a:off x="6593151" y="2388093"/>
            <a:ext cx="1091953" cy="619016"/>
          </a:xfrm>
          <a:prstGeom prst="wedgeRoundRectCallout">
            <a:avLst>
              <a:gd name="adj1" fmla="val 33639"/>
              <a:gd name="adj2" fmla="val -122506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density</a:t>
            </a:r>
            <a:endParaRPr lang="en-US" sz="2000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190761E-4FA3-413D-8CA0-4BA37E58932E}"/>
              </a:ext>
            </a:extLst>
          </p:cNvPr>
          <p:cNvSpPr/>
          <p:nvPr/>
        </p:nvSpPr>
        <p:spPr>
          <a:xfrm>
            <a:off x="7767626" y="2599456"/>
            <a:ext cx="1091953" cy="619016"/>
          </a:xfrm>
          <a:prstGeom prst="wedgeRoundRectCallout">
            <a:avLst>
              <a:gd name="adj1" fmla="val -7824"/>
              <a:gd name="adj2" fmla="val -151189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specific heat</a:t>
            </a:r>
            <a:endParaRPr lang="en-US" sz="20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079CCE0-32C0-484F-BD25-5E7D40AB3B2F}"/>
              </a:ext>
            </a:extLst>
          </p:cNvPr>
          <p:cNvSpPr/>
          <p:nvPr/>
        </p:nvSpPr>
        <p:spPr>
          <a:xfrm>
            <a:off x="8942100" y="2563866"/>
            <a:ext cx="1690556" cy="928525"/>
          </a:xfrm>
          <a:prstGeom prst="wedgeRoundRectCallout">
            <a:avLst>
              <a:gd name="adj1" fmla="val -56839"/>
              <a:gd name="adj2" fmla="val -128243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Rate of temperature rise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C39DA4-AF67-401D-9517-0440FEBD65F1}"/>
              </a:ext>
            </a:extLst>
          </p:cNvPr>
          <p:cNvSpPr/>
          <p:nvPr/>
        </p:nvSpPr>
        <p:spPr>
          <a:xfrm>
            <a:off x="1920873" y="2913719"/>
            <a:ext cx="2823099" cy="73077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Equating both the expressions of </a:t>
            </a:r>
            <a:r>
              <a:rPr lang="en-IN" sz="2000" i="1" dirty="0" err="1"/>
              <a:t>P</a:t>
            </a:r>
            <a:r>
              <a:rPr lang="en-IN" sz="2000" i="1" baseline="-25000" dirty="0" err="1"/>
              <a:t>st</a:t>
            </a:r>
            <a:endParaRPr lang="en-US" sz="20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7A6DCE-E20B-486A-98E5-2FC8F4E79E02}"/>
                  </a:ext>
                </a:extLst>
              </p:cNvPr>
              <p:cNvSpPr txBox="1"/>
              <p:nvPr/>
            </p:nvSpPr>
            <p:spPr>
              <a:xfrm>
                <a:off x="8008579" y="4619141"/>
                <a:ext cx="95833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7A6DCE-E20B-486A-98E5-2FC8F4E7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579" y="4619141"/>
                <a:ext cx="958339" cy="6701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1AEFA6-64C7-495F-A163-09DEDB3DAEB0}"/>
              </a:ext>
            </a:extLst>
          </p:cNvPr>
          <p:cNvSpPr/>
          <p:nvPr/>
        </p:nvSpPr>
        <p:spPr>
          <a:xfrm>
            <a:off x="7499242" y="5589021"/>
            <a:ext cx="2707119" cy="52586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Steady state profile</a:t>
            </a:r>
            <a:endParaRPr lang="en-US" sz="2000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BE689B1-E69B-4574-B494-465BA1CF80E8}"/>
              </a:ext>
            </a:extLst>
          </p:cNvPr>
          <p:cNvSpPr/>
          <p:nvPr/>
        </p:nvSpPr>
        <p:spPr>
          <a:xfrm>
            <a:off x="1612778" y="4619141"/>
            <a:ext cx="3027284" cy="1248999"/>
          </a:xfrm>
          <a:prstGeom prst="wedgeRoundRectCallout">
            <a:avLst>
              <a:gd name="adj1" fmla="val 56168"/>
              <a:gd name="adj2" fmla="val -8961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Equating the time derivative and second-order spatial derivatives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2830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0160-EFA1-4752-9402-1E9CF743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80" y="519061"/>
            <a:ext cx="6858000" cy="822960"/>
          </a:xfrm>
        </p:spPr>
        <p:txBody>
          <a:bodyPr/>
          <a:lstStyle/>
          <a:p>
            <a:r>
              <a:rPr lang="en-IN" dirty="0"/>
              <a:t>How do we solve the Fourier equation?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CAEA8-C236-4C0A-BB3B-15B71050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03298-D293-4911-A117-A1E3CBCD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D9649-DC1B-449D-AF75-F17D6542787A}"/>
                  </a:ext>
                </a:extLst>
              </p:cNvPr>
              <p:cNvSpPr txBox="1"/>
              <p:nvPr/>
            </p:nvSpPr>
            <p:spPr>
              <a:xfrm>
                <a:off x="3710149" y="2815689"/>
                <a:ext cx="3220352" cy="8515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       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D9649-DC1B-449D-AF75-F17D6542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49" y="2815689"/>
                <a:ext cx="3220352" cy="851515"/>
              </a:xfrm>
              <a:prstGeom prst="rect">
                <a:avLst/>
              </a:prstGeom>
              <a:blipFill>
                <a:blip r:embed="rId3"/>
                <a:stretch>
                  <a:fillRect l="-1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946B1-1162-46AB-AA17-43615DFB657D}"/>
                  </a:ext>
                </a:extLst>
              </p:cNvPr>
              <p:cNvSpPr txBox="1"/>
              <p:nvPr/>
            </p:nvSpPr>
            <p:spPr>
              <a:xfrm>
                <a:off x="3710150" y="3733590"/>
                <a:ext cx="5129051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       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946B1-1162-46AB-AA17-43615DFB6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50" y="3733590"/>
                <a:ext cx="5129051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0C649-8933-438D-8917-5346FA7D5B97}"/>
                  </a:ext>
                </a:extLst>
              </p:cNvPr>
              <p:cNvSpPr txBox="1"/>
              <p:nvPr/>
            </p:nvSpPr>
            <p:spPr>
              <a:xfrm>
                <a:off x="3710149" y="4661798"/>
                <a:ext cx="5129051" cy="535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−2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0C649-8933-438D-8917-5346FA7D5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49" y="4661798"/>
                <a:ext cx="5129051" cy="535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02D13FD-BD27-44A3-932C-44DE8A87E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386514"/>
            <a:ext cx="598575" cy="598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1842E9-560C-43F5-BF15-3338DE412BB0}"/>
              </a:ext>
            </a:extLst>
          </p:cNvPr>
          <p:cNvSpPr txBox="1"/>
          <p:nvPr/>
        </p:nvSpPr>
        <p:spPr>
          <a:xfrm>
            <a:off x="1612778" y="1181477"/>
            <a:ext cx="189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7E866C-852E-4090-9493-594260500844}"/>
              </a:ext>
            </a:extLst>
          </p:cNvPr>
          <p:cNvSpPr txBox="1">
            <a:spLocks/>
          </p:cNvSpPr>
          <p:nvPr/>
        </p:nvSpPr>
        <p:spPr>
          <a:xfrm>
            <a:off x="3200777" y="1266734"/>
            <a:ext cx="7108869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0" dirty="0"/>
              <a:t>We can use the Finite Difference Method (FDM). </a:t>
            </a:r>
            <a:r>
              <a:rPr lang="en-IN" sz="2000" b="0" dirty="0">
                <a:solidFill>
                  <a:schemeClr val="accent1"/>
                </a:solidFill>
              </a:rPr>
              <a:t>Convert</a:t>
            </a:r>
            <a:r>
              <a:rPr lang="en-IN" sz="2000" b="0" dirty="0"/>
              <a:t> the partial differential equation into a </a:t>
            </a:r>
            <a:r>
              <a:rPr lang="en-IN" sz="2000" b="0" dirty="0">
                <a:solidFill>
                  <a:srgbClr val="01708C"/>
                </a:solidFill>
              </a:rPr>
              <a:t>regular</a:t>
            </a:r>
            <a:r>
              <a:rPr lang="en-IN" sz="2000" b="0" dirty="0"/>
              <a:t> system of linear equations. </a:t>
            </a:r>
            <a:endParaRPr lang="en-US" sz="2000" b="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F527F62-4BE0-4F55-9F0E-645CEAB77759}"/>
              </a:ext>
            </a:extLst>
          </p:cNvPr>
          <p:cNvSpPr/>
          <p:nvPr/>
        </p:nvSpPr>
        <p:spPr>
          <a:xfrm>
            <a:off x="7551938" y="2815689"/>
            <a:ext cx="266330" cy="253754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5C0673-1648-4E11-881D-E54EAA0CDF03}"/>
              </a:ext>
            </a:extLst>
          </p:cNvPr>
          <p:cNvSpPr/>
          <p:nvPr/>
        </p:nvSpPr>
        <p:spPr>
          <a:xfrm>
            <a:off x="7995823" y="3524790"/>
            <a:ext cx="2491377" cy="126223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For element </a:t>
            </a:r>
            <a:r>
              <a:rPr lang="en-IN" sz="2000" i="1" dirty="0"/>
              <a:t>i </a:t>
            </a:r>
            <a:r>
              <a:rPr lang="en-IN" sz="2000" dirty="0"/>
              <a:t>at time </a:t>
            </a:r>
            <a:r>
              <a:rPr lang="en-IN" sz="2000" i="1" dirty="0"/>
              <a:t>t, </a:t>
            </a:r>
            <a:r>
              <a:rPr lang="en-IN" sz="2000" dirty="0"/>
              <a:t>we are creating an algebraic equation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6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41D458-E7B4-4218-90E5-B20FAAE95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2064" y="685801"/>
            <a:ext cx="5376068" cy="53545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4B462-07CE-4D30-8E57-CA27A8BA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08F52-6DD0-45F8-AD0D-5A3D217C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7CC87-2F7B-40FF-A204-70BB42EBA3C1}"/>
              </a:ext>
            </a:extLst>
          </p:cNvPr>
          <p:cNvSpPr txBox="1"/>
          <p:nvPr/>
        </p:nvSpPr>
        <p:spPr>
          <a:xfrm>
            <a:off x="4075693" y="5883245"/>
            <a:ext cx="4368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bodnara.co.kr/bbs/article.html?num=9128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70CAA-D302-4FBA-B55B-DA235B46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30" y="274321"/>
            <a:ext cx="6858000" cy="822960"/>
          </a:xfrm>
        </p:spPr>
        <p:txBody>
          <a:bodyPr/>
          <a:lstStyle/>
          <a:p>
            <a:r>
              <a:rPr lang="en-IN" dirty="0"/>
              <a:t>How hot do CPUs get? 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120BAA1-71BE-4A34-8AA1-45AA424BF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53" y="274322"/>
            <a:ext cx="496423" cy="4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CD41-71EE-468D-AE7E-224C7D20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Steady State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3FA4-DDF6-47B7-A6F2-3B1D562C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229" y="2327775"/>
            <a:ext cx="7553388" cy="822960"/>
          </a:xfrm>
        </p:spPr>
        <p:txBody>
          <a:bodyPr/>
          <a:lstStyle/>
          <a:p>
            <a:r>
              <a:rPr lang="en-IN" dirty="0"/>
              <a:t>This can be </a:t>
            </a:r>
            <a:r>
              <a:rPr lang="en-IN" dirty="0">
                <a:solidFill>
                  <a:srgbClr val="FF0000"/>
                </a:solidFill>
              </a:rPr>
              <a:t>converted</a:t>
            </a:r>
            <a:r>
              <a:rPr lang="en-IN" dirty="0"/>
              <a:t> to a set of linear equations (we can </a:t>
            </a:r>
            <a:br>
              <a:rPr lang="en-IN" dirty="0"/>
            </a:br>
            <a:r>
              <a:rPr lang="en-IN" dirty="0"/>
              <a:t>consider all three axes: x, y, and z). We will finally get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923A8-385E-4ED1-AC74-E9267C3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CEBFB-737B-4F4B-A72C-CED9AA6B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780A0-24AD-4E76-9845-B4BD86D76FC7}"/>
                  </a:ext>
                </a:extLst>
              </p:cNvPr>
              <p:cNvSpPr txBox="1"/>
              <p:nvPr/>
            </p:nvSpPr>
            <p:spPr>
              <a:xfrm>
                <a:off x="5471981" y="3460911"/>
                <a:ext cx="10926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𝑨𝑷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780A0-24AD-4E76-9845-B4BD86D76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81" y="3460911"/>
                <a:ext cx="1092671" cy="369332"/>
              </a:xfrm>
              <a:prstGeom prst="rect">
                <a:avLst/>
              </a:prstGeom>
              <a:blipFill>
                <a:blip r:embed="rId3"/>
                <a:stretch>
                  <a:fillRect l="-5587" r="-5028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F75D4-7DB6-40C6-9359-D32CFFC2B52D}"/>
                  </a:ext>
                </a:extLst>
              </p:cNvPr>
              <p:cNvSpPr txBox="1"/>
              <p:nvPr/>
            </p:nvSpPr>
            <p:spPr>
              <a:xfrm>
                <a:off x="4842530" y="1183552"/>
                <a:ext cx="1919226" cy="69397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2F75D4-7DB6-40C6-9359-D32CFFC2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30" y="1183552"/>
                <a:ext cx="1919226" cy="693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4306CF-56BB-4CE5-B571-53BF4F3CAB02}"/>
              </a:ext>
            </a:extLst>
          </p:cNvPr>
          <p:cNvSpPr/>
          <p:nvPr/>
        </p:nvSpPr>
        <p:spPr>
          <a:xfrm>
            <a:off x="7099177" y="1226503"/>
            <a:ext cx="3062796" cy="67331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Steady state Fourier’s equation</a:t>
            </a:r>
            <a:endParaRPr lang="en-US" sz="2000" dirty="0"/>
          </a:p>
        </p:txBody>
      </p:sp>
      <p:pic>
        <p:nvPicPr>
          <p:cNvPr id="11" name="Picture 10" descr="A picture containing airplane&#10;&#10;Description automatically generated">
            <a:extLst>
              <a:ext uri="{FF2B5EF4-FFF2-40B4-BE49-F238E27FC236}">
                <a16:creationId xmlns:a16="http://schemas.microsoft.com/office/drawing/2014/main" id="{DF57E1B7-C84F-4980-8D0C-9A06057B5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757431" y="2183367"/>
            <a:ext cx="946308" cy="946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CD637B-8533-463C-B533-1CEFF4715482}"/>
              </a:ext>
            </a:extLst>
          </p:cNvPr>
          <p:cNvSpPr txBox="1"/>
          <p:nvPr/>
        </p:nvSpPr>
        <p:spPr>
          <a:xfrm>
            <a:off x="3057056" y="4370039"/>
            <a:ext cx="70151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000" dirty="0">
                <a:solidFill>
                  <a:srgbClr val="00B050"/>
                </a:solidFill>
              </a:rPr>
              <a:t>Discretize</a:t>
            </a:r>
            <a:r>
              <a:rPr lang="en-IN" sz="2000" dirty="0"/>
              <a:t> a chip into a grid of </a:t>
            </a:r>
            <a:r>
              <a:rPr lang="en-IN" sz="2000" i="1" dirty="0"/>
              <a:t>N </a:t>
            </a:r>
            <a:r>
              <a:rPr lang="en-IN" sz="2000" dirty="0"/>
              <a:t>cells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Two N-element </a:t>
            </a:r>
            <a:r>
              <a:rPr lang="en-IN" sz="2000" dirty="0">
                <a:solidFill>
                  <a:srgbClr val="720F11"/>
                </a:solidFill>
              </a:rPr>
              <a:t>vectors</a:t>
            </a:r>
            <a:r>
              <a:rPr lang="en-IN" sz="2000" dirty="0"/>
              <a:t>: </a:t>
            </a:r>
            <a:r>
              <a:rPr lang="en-IN" sz="2000" b="1" i="1" dirty="0"/>
              <a:t>T </a:t>
            </a:r>
            <a:r>
              <a:rPr lang="en-IN" sz="2000" dirty="0"/>
              <a:t>(temperature) and </a:t>
            </a:r>
            <a:r>
              <a:rPr lang="en-IN" sz="2000" b="1" i="1" dirty="0"/>
              <a:t>P</a:t>
            </a:r>
            <a:r>
              <a:rPr lang="en-IN" sz="2000" dirty="0"/>
              <a:t> (power)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N x N matrix </a:t>
            </a:r>
            <a:r>
              <a:rPr lang="en-IN" sz="2000" b="1" i="1" dirty="0"/>
              <a:t>A </a:t>
            </a:r>
            <a:r>
              <a:rPr lang="en-IN" sz="2000" dirty="0"/>
              <a:t>(derived from the </a:t>
            </a:r>
            <a:r>
              <a:rPr lang="en-IN" sz="2000" dirty="0">
                <a:solidFill>
                  <a:srgbClr val="01708C"/>
                </a:solidFill>
              </a:rPr>
              <a:t>principles</a:t>
            </a:r>
            <a:r>
              <a:rPr lang="en-IN" sz="2000" dirty="0"/>
              <a:t> shown in the </a:t>
            </a:r>
            <a:br>
              <a:rPr lang="en-IN" sz="2000" dirty="0"/>
            </a:br>
            <a:r>
              <a:rPr lang="en-IN" sz="2000" dirty="0"/>
              <a:t>                         previous slide)</a:t>
            </a:r>
            <a:endParaRPr lang="en-US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28B61F-57ED-45E5-9321-69F6F98B2EBE}"/>
              </a:ext>
            </a:extLst>
          </p:cNvPr>
          <p:cNvSpPr/>
          <p:nvPr/>
        </p:nvSpPr>
        <p:spPr>
          <a:xfrm>
            <a:off x="7246850" y="3478667"/>
            <a:ext cx="3062796" cy="5074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Linear transformation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37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698D-7F1B-47DE-A0EE-8AB67189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Transient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3B6AE3-1B2E-488A-9966-9323B4D46B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3894" y="1619695"/>
                <a:ext cx="6858000" cy="1403153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Linear transformation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ym typeface="Wingdings" panose="05000000000000000000" pitchFamily="2" charset="2"/>
                  </a:rPr>
                  <a:t>Let us refer to the time derivative of </a:t>
                </a:r>
                <a:r>
                  <a:rPr lang="en-US" b="1" i="1" dirty="0">
                    <a:sym typeface="Wingdings" panose="05000000000000000000" pitchFamily="2" charset="2"/>
                  </a:rPr>
                  <a:t>T </a:t>
                </a:r>
                <a:r>
                  <a:rPr lang="en-US" dirty="0">
                    <a:sym typeface="Wingdings" panose="05000000000000000000" pitchFamily="2" charset="2"/>
                  </a:rPr>
                  <a:t>as </a:t>
                </a:r>
                <a:r>
                  <a:rPr lang="en-US" b="1" i="1" dirty="0">
                    <a:sym typeface="Wingdings" panose="05000000000000000000" pitchFamily="2" charset="2"/>
                  </a:rPr>
                  <a:t>T’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i="1" dirty="0">
                    <a:sym typeface="Wingdings" panose="05000000000000000000" pitchFamily="2" charset="2"/>
                  </a:rPr>
                  <a:t>G </a:t>
                </a:r>
                <a:r>
                  <a:rPr lang="en-US" dirty="0">
                    <a:sym typeface="Wingdings" panose="05000000000000000000" pitchFamily="2" charset="2"/>
                  </a:rPr>
                  <a:t>and </a:t>
                </a:r>
                <a:r>
                  <a:rPr lang="en-US" b="1" i="1" dirty="0">
                    <a:sym typeface="Wingdings" panose="05000000000000000000" pitchFamily="2" charset="2"/>
                  </a:rPr>
                  <a:t>C </a:t>
                </a:r>
                <a:r>
                  <a:rPr lang="en-US" dirty="0">
                    <a:sym typeface="Wingdings" panose="05000000000000000000" pitchFamily="2" charset="2"/>
                  </a:rPr>
                  <a:t>are N x N element matrices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3B6AE3-1B2E-488A-9966-9323B4D46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3894" y="1619695"/>
                <a:ext cx="6858000" cy="1403153"/>
              </a:xfrm>
              <a:blipFill>
                <a:blip r:embed="rId3"/>
                <a:stretch>
                  <a:fillRect l="-799" t="-1724" b="-12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4C4C9-8F04-4526-A452-142CA018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1F72A-9991-4316-8AE7-95F504B6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E76B81-588E-40C5-B0DC-6F676AC8A01E}"/>
                  </a:ext>
                </a:extLst>
              </p:cNvPr>
              <p:cNvSpPr txBox="1"/>
              <p:nvPr/>
            </p:nvSpPr>
            <p:spPr>
              <a:xfrm>
                <a:off x="4902393" y="3449076"/>
                <a:ext cx="1606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>
                          <a:latin typeface="Cambria Math" panose="02040503050406030204" pitchFamily="18" charset="0"/>
                        </a:rPr>
                        <m:t>𝑮𝑻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𝑪𝑻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E76B81-588E-40C5-B0DC-6F676AC8A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93" y="3449076"/>
                <a:ext cx="1606209" cy="307777"/>
              </a:xfrm>
              <a:prstGeom prst="rect">
                <a:avLst/>
              </a:prstGeom>
              <a:blipFill>
                <a:blip r:embed="rId4"/>
                <a:stretch>
                  <a:fillRect l="-2652" r="-3788" b="-14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B6BA4D-0AF1-4E27-962F-10D6FF1009F7}"/>
                  </a:ext>
                </a:extLst>
              </p:cNvPr>
              <p:cNvSpPr txBox="1"/>
              <p:nvPr/>
            </p:nvSpPr>
            <p:spPr>
              <a:xfrm>
                <a:off x="3296462" y="796455"/>
                <a:ext cx="4572000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B6BA4D-0AF1-4E27-962F-10D6FF100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62" y="796455"/>
                <a:ext cx="4572000" cy="677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E006C62-BD15-4DD8-8C99-72A753B3BDDD}"/>
              </a:ext>
            </a:extLst>
          </p:cNvPr>
          <p:cNvSpPr/>
          <p:nvPr/>
        </p:nvSpPr>
        <p:spPr>
          <a:xfrm>
            <a:off x="2278603" y="4261282"/>
            <a:ext cx="2716567" cy="692459"/>
          </a:xfrm>
          <a:prstGeom prst="wedgeRoundRectCallout">
            <a:avLst>
              <a:gd name="adj1" fmla="val 48911"/>
              <a:gd name="adj2" fmla="val -114423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Second derivative </a:t>
            </a:r>
            <a:r>
              <a:rPr lang="en-IN" sz="2000" dirty="0">
                <a:sym typeface="Wingdings" panose="05000000000000000000" pitchFamily="2" charset="2"/>
              </a:rPr>
              <a:t> linear transformation</a:t>
            </a:r>
            <a:endParaRPr lang="en-US" sz="20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13C4FEF-B19D-4EA6-87EB-2388F0005566}"/>
              </a:ext>
            </a:extLst>
          </p:cNvPr>
          <p:cNvSpPr/>
          <p:nvPr/>
        </p:nvSpPr>
        <p:spPr>
          <a:xfrm>
            <a:off x="3707908" y="5471946"/>
            <a:ext cx="1358284" cy="500267"/>
          </a:xfrm>
          <a:prstGeom prst="wedgeRoundRectCallout">
            <a:avLst>
              <a:gd name="adj1" fmla="val 92048"/>
              <a:gd name="adj2" fmla="val -39187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Power</a:t>
            </a:r>
          </a:p>
          <a:p>
            <a:pPr algn="ctr"/>
            <a:r>
              <a:rPr lang="en-IN" sz="2000" dirty="0"/>
              <a:t> vector</a:t>
            </a:r>
            <a:endParaRPr lang="en-US" sz="20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545CF44-6CB1-45C7-A77D-D485EE1F1F14}"/>
              </a:ext>
            </a:extLst>
          </p:cNvPr>
          <p:cNvSpPr/>
          <p:nvPr/>
        </p:nvSpPr>
        <p:spPr>
          <a:xfrm>
            <a:off x="6510180" y="4534113"/>
            <a:ext cx="2716567" cy="307778"/>
          </a:xfrm>
          <a:prstGeom prst="wedgeRoundRectCallout">
            <a:avLst>
              <a:gd name="adj1" fmla="val -56972"/>
              <a:gd name="adj2" fmla="val -320830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Time derivative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12C660-2E63-4C0E-9101-B255C454C3F8}"/>
              </a:ext>
            </a:extLst>
          </p:cNvPr>
          <p:cNvSpPr/>
          <p:nvPr/>
        </p:nvSpPr>
        <p:spPr>
          <a:xfrm>
            <a:off x="7291557" y="3314085"/>
            <a:ext cx="2246050" cy="6008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Matrix form of the equation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723BC87-B8E5-4DFD-AC1B-D54EA3F9074F}"/>
                  </a:ext>
                </a:extLst>
              </p:cNvPr>
              <p:cNvSpPr/>
              <p:nvPr/>
            </p:nvSpPr>
            <p:spPr>
              <a:xfrm>
                <a:off x="5270378" y="5279754"/>
                <a:ext cx="5039269" cy="6924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>
                    <a:solidFill>
                      <a:srgbClr val="00B050"/>
                    </a:solidFill>
                  </a:rPr>
                  <a:t>Solve</a:t>
                </a:r>
                <a:r>
                  <a:rPr lang="en-IN" sz="2000" dirty="0"/>
                  <a:t> this equation for all time steps: </a:t>
                </a:r>
              </a:p>
              <a:p>
                <a:pPr algn="ctr"/>
                <a:r>
                  <a:rPr lang="en-IN" sz="2000" dirty="0"/>
                  <a:t>For the </a:t>
                </a:r>
                <a:r>
                  <a:rPr lang="en-IN" sz="2000" i="1" dirty="0"/>
                  <a:t>k</a:t>
                </a:r>
                <a:r>
                  <a:rPr lang="en-IN" sz="2000" i="1" baseline="30000" dirty="0"/>
                  <a:t>th</a:t>
                </a:r>
                <a:r>
                  <a:rPr lang="en-IN" sz="2000" dirty="0"/>
                  <a:t> time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723BC87-B8E5-4DFD-AC1B-D54EA3F90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8" y="5279754"/>
                <a:ext cx="5039269" cy="692459"/>
              </a:xfrm>
              <a:prstGeom prst="roundRect">
                <a:avLst/>
              </a:prstGeom>
              <a:blipFill>
                <a:blip r:embed="rId6"/>
                <a:stretch>
                  <a:fillRect t="-3448" b="-1551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B434E5-1902-49F1-BAD3-39C069B61992}"/>
              </a:ext>
            </a:extLst>
          </p:cNvPr>
          <p:cNvSpPr/>
          <p:nvPr/>
        </p:nvSpPr>
        <p:spPr>
          <a:xfrm>
            <a:off x="7291558" y="971280"/>
            <a:ext cx="2370337" cy="41723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Transient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921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B15B-D353-4EC2-B3D0-38014CDB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Electrical Analog of the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191C9-54EE-40A6-9D03-DC081299F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3377" y="1635718"/>
                <a:ext cx="6858000" cy="2989549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IN" dirty="0"/>
                  <a:t>Replace temperature with voltage and power with current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dirty="0"/>
                  <a:t>The matrix </a:t>
                </a:r>
                <a:r>
                  <a:rPr lang="en-IN" b="1" i="1" dirty="0"/>
                  <a:t>G </a:t>
                </a:r>
                <a:r>
                  <a:rPr lang="en-IN" dirty="0"/>
                  <a:t>is the conductance matrix: relates voltage to current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dirty="0"/>
                  <a:t>stands for the derivative of temperature (voltage)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dirty="0"/>
                  <a:t>Consider a capacitor. </a:t>
                </a:r>
                <a:r>
                  <a:rPr lang="en-IN" b="1" i="1" dirty="0"/>
                  <a:t>I</a:t>
                </a:r>
                <a:r>
                  <a:rPr lang="en-IN" i="1" dirty="0"/>
                  <a:t> </a:t>
                </a:r>
                <a:r>
                  <a:rPr lang="en-IN" dirty="0"/>
                  <a:t>(current/power) = </a:t>
                </a:r>
                <a:r>
                  <a:rPr lang="en-IN" b="1" i="1" dirty="0"/>
                  <a:t>C </a:t>
                </a:r>
                <a:r>
                  <a:rPr lang="en-IN" b="1" i="1" dirty="0" err="1"/>
                  <a:t>dV</a:t>
                </a:r>
                <a:r>
                  <a:rPr lang="en-IN" b="1" i="1" dirty="0"/>
                  <a:t>/dt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</a:t>
                </a:r>
                <a:r>
                  <a:rPr lang="en-US" b="1" i="1" dirty="0"/>
                  <a:t>C </a:t>
                </a:r>
                <a:r>
                  <a:rPr lang="en-US" dirty="0"/>
                  <a:t>matrix thus stands for thermal capacitance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191C9-54EE-40A6-9D03-DC081299F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3377" y="1635718"/>
                <a:ext cx="6858000" cy="2989549"/>
              </a:xfrm>
              <a:blipFill>
                <a:blip r:embed="rId3"/>
                <a:stretch>
                  <a:fillRect l="-889" t="-815" r="-16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17C80-E006-4398-B985-B5481A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5DF78-3EB1-490C-9A74-ED457550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EC1C2F-1EDE-4F76-9917-CDAACB674245}"/>
                  </a:ext>
                </a:extLst>
              </p:cNvPr>
              <p:cNvSpPr txBox="1"/>
              <p:nvPr/>
            </p:nvSpPr>
            <p:spPr>
              <a:xfrm>
                <a:off x="4786983" y="880944"/>
                <a:ext cx="1606209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>
                          <a:latin typeface="Cambria Math" panose="02040503050406030204" pitchFamily="18" charset="0"/>
                        </a:rPr>
                        <m:t>𝑮𝑻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𝑪𝑻</m:t>
                      </m:r>
                      <m:r>
                        <a:rPr lang="en-IN" sz="20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EC1C2F-1EDE-4F76-9917-CDAACB674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83" y="880944"/>
                <a:ext cx="1606209" cy="307777"/>
              </a:xfrm>
              <a:prstGeom prst="rect">
                <a:avLst/>
              </a:prstGeom>
              <a:blipFill>
                <a:blip r:embed="rId4"/>
                <a:stretch>
                  <a:fillRect l="-2256" r="-3383" b="-115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1D1D99-FE02-4753-BD30-C5CAF994981D}"/>
              </a:ext>
            </a:extLst>
          </p:cNvPr>
          <p:cNvSpPr/>
          <p:nvPr/>
        </p:nvSpPr>
        <p:spPr>
          <a:xfrm>
            <a:off x="2793508" y="4864964"/>
            <a:ext cx="2343705" cy="97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Thermal problem</a:t>
            </a:r>
            <a:endParaRPr lang="en-US" sz="2000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AD48EA6D-6CB3-4FFA-89AE-BA192B506BE2}"/>
              </a:ext>
            </a:extLst>
          </p:cNvPr>
          <p:cNvSpPr/>
          <p:nvPr/>
        </p:nvSpPr>
        <p:spPr>
          <a:xfrm rot="5400000">
            <a:off x="5653712" y="5122058"/>
            <a:ext cx="419834" cy="464741"/>
          </a:xfrm>
          <a:prstGeom prst="up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F8CC61-4C66-47E8-BEEE-FD61547A943B}"/>
              </a:ext>
            </a:extLst>
          </p:cNvPr>
          <p:cNvSpPr/>
          <p:nvPr/>
        </p:nvSpPr>
        <p:spPr>
          <a:xfrm>
            <a:off x="6523609" y="4864964"/>
            <a:ext cx="2343705" cy="97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Electrical problem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701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63B9-93F7-4674-A0F1-9390D6B6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Electrical Analog </a:t>
            </a:r>
            <a:endParaRPr lang="en-US" dirty="0"/>
          </a:p>
        </p:txBody>
      </p:sp>
      <p:grpSp>
        <p:nvGrpSpPr>
          <p:cNvPr id="8" name="Content Placeholder 6">
            <a:extLst>
              <a:ext uri="{FF2B5EF4-FFF2-40B4-BE49-F238E27FC236}">
                <a16:creationId xmlns:a16="http://schemas.microsoft.com/office/drawing/2014/main" id="{2CED8076-D612-4601-9883-85D360952634}"/>
              </a:ext>
            </a:extLst>
          </p:cNvPr>
          <p:cNvGrpSpPr/>
          <p:nvPr/>
        </p:nvGrpSpPr>
        <p:grpSpPr>
          <a:xfrm>
            <a:off x="3595527" y="1225120"/>
            <a:ext cx="5000947" cy="2345112"/>
            <a:chOff x="2070028" y="1624615"/>
            <a:chExt cx="5000947" cy="2345112"/>
          </a:xfrm>
        </p:grpSpPr>
        <p:grpSp>
          <p:nvGrpSpPr>
            <p:cNvPr id="9" name="Content Placeholder 6">
              <a:extLst>
                <a:ext uri="{FF2B5EF4-FFF2-40B4-BE49-F238E27FC236}">
                  <a16:creationId xmlns:a16="http://schemas.microsoft.com/office/drawing/2014/main" id="{D4E15B13-7AD6-4DEB-A644-0BF81A58E8E3}"/>
                </a:ext>
              </a:extLst>
            </p:cNvPr>
            <p:cNvGrpSpPr/>
            <p:nvPr/>
          </p:nvGrpSpPr>
          <p:grpSpPr>
            <a:xfrm>
              <a:off x="2070028" y="3321576"/>
              <a:ext cx="3720754" cy="648151"/>
              <a:chOff x="2070028" y="3321576"/>
              <a:chExt cx="3720754" cy="64815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F2CA5C-9F0A-49C2-9458-9BC799ACB6BC}"/>
                  </a:ext>
                </a:extLst>
              </p:cNvPr>
              <p:cNvSpPr/>
              <p:nvPr/>
            </p:nvSpPr>
            <p:spPr>
              <a:xfrm>
                <a:off x="2070028" y="3322206"/>
                <a:ext cx="1691080" cy="646410"/>
              </a:xfrm>
              <a:custGeom>
                <a:avLst/>
                <a:gdLst>
                  <a:gd name="connsiteX0" fmla="*/ 725 w 1691080"/>
                  <a:gd name="connsiteY0" fmla="*/ 645627 h 646410"/>
                  <a:gd name="connsiteX1" fmla="*/ 1038880 w 1691080"/>
                  <a:gd name="connsiteY1" fmla="*/ 645627 h 646410"/>
                  <a:gd name="connsiteX2" fmla="*/ 1691806 w 1691080"/>
                  <a:gd name="connsiteY2" fmla="*/ -783 h 64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1080" h="646410">
                    <a:moveTo>
                      <a:pt x="725" y="645627"/>
                    </a:moveTo>
                    <a:lnTo>
                      <a:pt x="1038880" y="645627"/>
                    </a:lnTo>
                    <a:lnTo>
                      <a:pt x="1691806" y="-783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972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1F7B7-3F32-4204-A949-A65ABD97A56C}"/>
                  </a:ext>
                </a:extLst>
              </p:cNvPr>
              <p:cNvSpPr/>
              <p:nvPr/>
            </p:nvSpPr>
            <p:spPr>
              <a:xfrm>
                <a:off x="2074604" y="3323344"/>
                <a:ext cx="1691053" cy="646383"/>
              </a:xfrm>
              <a:custGeom>
                <a:avLst/>
                <a:gdLst>
                  <a:gd name="connsiteX0" fmla="*/ 1691779 w 1691053"/>
                  <a:gd name="connsiteY0" fmla="*/ -783 h 646383"/>
                  <a:gd name="connsiteX1" fmla="*/ 653651 w 1691053"/>
                  <a:gd name="connsiteY1" fmla="*/ -783 h 646383"/>
                  <a:gd name="connsiteX2" fmla="*/ 725 w 1691053"/>
                  <a:gd name="connsiteY2" fmla="*/ 645600 h 64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1053" h="646383">
                    <a:moveTo>
                      <a:pt x="1691779" y="-783"/>
                    </a:moveTo>
                    <a:lnTo>
                      <a:pt x="653651" y="-783"/>
                    </a:lnTo>
                    <a:lnTo>
                      <a:pt x="725" y="64560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972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AFFFAD-7CA0-4DE6-B6E1-D19D88EB9EEC}"/>
                  </a:ext>
                </a:extLst>
              </p:cNvPr>
              <p:cNvSpPr/>
              <p:nvPr/>
            </p:nvSpPr>
            <p:spPr>
              <a:xfrm>
                <a:off x="2118973" y="3339244"/>
                <a:ext cx="1599659" cy="613135"/>
              </a:xfrm>
              <a:custGeom>
                <a:avLst/>
                <a:gdLst>
                  <a:gd name="connsiteX0" fmla="*/ 310021 w 1599659"/>
                  <a:gd name="connsiteY0" fmla="*/ 306461 h 613135"/>
                  <a:gd name="connsiteX1" fmla="*/ 619315 w 1599659"/>
                  <a:gd name="connsiteY1" fmla="*/ -94 h 613135"/>
                  <a:gd name="connsiteX2" fmla="*/ 1109850 w 1599659"/>
                  <a:gd name="connsiteY2" fmla="*/ 113 h 613135"/>
                  <a:gd name="connsiteX3" fmla="*/ 1600410 w 1599659"/>
                  <a:gd name="connsiteY3" fmla="*/ 320 h 613135"/>
                  <a:gd name="connsiteX4" fmla="*/ 1290262 w 1599659"/>
                  <a:gd name="connsiteY4" fmla="*/ 306668 h 613135"/>
                  <a:gd name="connsiteX5" fmla="*/ 980138 w 1599659"/>
                  <a:gd name="connsiteY5" fmla="*/ 613041 h 613135"/>
                  <a:gd name="connsiteX6" fmla="*/ 490432 w 1599659"/>
                  <a:gd name="connsiteY6" fmla="*/ 613016 h 613135"/>
                  <a:gd name="connsiteX7" fmla="*/ 751 w 1599659"/>
                  <a:gd name="connsiteY7" fmla="*/ 613016 h 613135"/>
                  <a:gd name="connsiteX8" fmla="*/ 310021 w 1599659"/>
                  <a:gd name="connsiteY8" fmla="*/ 306461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9659" h="613135">
                    <a:moveTo>
                      <a:pt x="310021" y="306461"/>
                    </a:moveTo>
                    <a:lnTo>
                      <a:pt x="619315" y="-94"/>
                    </a:lnTo>
                    <a:lnTo>
                      <a:pt x="1109850" y="113"/>
                    </a:lnTo>
                    <a:lnTo>
                      <a:pt x="1600410" y="320"/>
                    </a:lnTo>
                    <a:lnTo>
                      <a:pt x="1290262" y="306668"/>
                    </a:lnTo>
                    <a:lnTo>
                      <a:pt x="980138" y="613041"/>
                    </a:lnTo>
                    <a:lnTo>
                      <a:pt x="490432" y="613016"/>
                    </a:lnTo>
                    <a:lnTo>
                      <a:pt x="751" y="613016"/>
                    </a:lnTo>
                    <a:lnTo>
                      <a:pt x="310021" y="306461"/>
                    </a:lnTo>
                    <a:close/>
                  </a:path>
                </a:pathLst>
              </a:custGeom>
              <a:solidFill>
                <a:srgbClr val="FFE6D5"/>
              </a:solidFill>
              <a:ln w="750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" name="Content Placeholder 6">
                <a:extLst>
                  <a:ext uri="{FF2B5EF4-FFF2-40B4-BE49-F238E27FC236}">
                    <a16:creationId xmlns:a16="http://schemas.microsoft.com/office/drawing/2014/main" id="{68DA8CE7-0973-42E4-A199-5797820F113D}"/>
                  </a:ext>
                </a:extLst>
              </p:cNvPr>
              <p:cNvGrpSpPr/>
              <p:nvPr/>
            </p:nvGrpSpPr>
            <p:grpSpPr>
              <a:xfrm>
                <a:off x="3096100" y="3324840"/>
                <a:ext cx="1695714" cy="641146"/>
                <a:chOff x="3096100" y="3324840"/>
                <a:chExt cx="1695714" cy="641146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03F150F-1381-4904-9B51-C56CE24835DF}"/>
                    </a:ext>
                  </a:extLst>
                </p:cNvPr>
                <p:cNvSpPr/>
                <p:nvPr/>
              </p:nvSpPr>
              <p:spPr>
                <a:xfrm>
                  <a:off x="3096100" y="3324840"/>
                  <a:ext cx="1691138" cy="640046"/>
                </a:xfrm>
                <a:custGeom>
                  <a:avLst/>
                  <a:gdLst>
                    <a:gd name="connsiteX0" fmla="*/ 724 w 1691138"/>
                    <a:gd name="connsiteY0" fmla="*/ 639264 h 640046"/>
                    <a:gd name="connsiteX1" fmla="*/ 1038931 w 1691138"/>
                    <a:gd name="connsiteY1" fmla="*/ 639264 h 640046"/>
                    <a:gd name="connsiteX2" fmla="*/ 1691863 w 1691138"/>
                    <a:gd name="connsiteY2" fmla="*/ -782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38" h="640046">
                      <a:moveTo>
                        <a:pt x="724" y="639264"/>
                      </a:moveTo>
                      <a:lnTo>
                        <a:pt x="1038931" y="639264"/>
                      </a:lnTo>
                      <a:lnTo>
                        <a:pt x="1691863" y="-782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7E5BD84-AF5D-49DA-93F3-C8E9311E627F}"/>
                    </a:ext>
                  </a:extLst>
                </p:cNvPr>
                <p:cNvSpPr/>
                <p:nvPr/>
              </p:nvSpPr>
              <p:spPr>
                <a:xfrm>
                  <a:off x="3100650" y="3325940"/>
                  <a:ext cx="1691165" cy="640046"/>
                </a:xfrm>
                <a:custGeom>
                  <a:avLst/>
                  <a:gdLst>
                    <a:gd name="connsiteX0" fmla="*/ 1691890 w 1691165"/>
                    <a:gd name="connsiteY0" fmla="*/ -782 h 640046"/>
                    <a:gd name="connsiteX1" fmla="*/ 653683 w 1691165"/>
                    <a:gd name="connsiteY1" fmla="*/ -782 h 640046"/>
                    <a:gd name="connsiteX2" fmla="*/ 724 w 1691165"/>
                    <a:gd name="connsiteY2" fmla="*/ 639264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65" h="640046">
                      <a:moveTo>
                        <a:pt x="1691890" y="-782"/>
                      </a:moveTo>
                      <a:lnTo>
                        <a:pt x="653683" y="-782"/>
                      </a:lnTo>
                      <a:lnTo>
                        <a:pt x="724" y="639264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6FEDA71-CE98-468F-93F8-E24D34FFC498}"/>
                    </a:ext>
                  </a:extLst>
                </p:cNvPr>
                <p:cNvSpPr/>
                <p:nvPr/>
              </p:nvSpPr>
              <p:spPr>
                <a:xfrm>
                  <a:off x="3145045" y="3341684"/>
                  <a:ext cx="1599739" cy="607124"/>
                </a:xfrm>
                <a:custGeom>
                  <a:avLst/>
                  <a:gdLst>
                    <a:gd name="connsiteX0" fmla="*/ 310009 w 1599739"/>
                    <a:gd name="connsiteY0" fmla="*/ 302767 h 607124"/>
                    <a:gd name="connsiteX1" fmla="*/ 619320 w 1599739"/>
                    <a:gd name="connsiteY1" fmla="*/ -782 h 607124"/>
                    <a:gd name="connsiteX2" fmla="*/ 1109879 w 1599739"/>
                    <a:gd name="connsiteY2" fmla="*/ -578 h 607124"/>
                    <a:gd name="connsiteX3" fmla="*/ 1600464 w 1599739"/>
                    <a:gd name="connsiteY3" fmla="*/ -373 h 607124"/>
                    <a:gd name="connsiteX4" fmla="*/ 1290299 w 1599739"/>
                    <a:gd name="connsiteY4" fmla="*/ 302971 h 607124"/>
                    <a:gd name="connsiteX5" fmla="*/ 980161 w 1599739"/>
                    <a:gd name="connsiteY5" fmla="*/ 606342 h 607124"/>
                    <a:gd name="connsiteX6" fmla="*/ 490430 w 1599739"/>
                    <a:gd name="connsiteY6" fmla="*/ 606316 h 607124"/>
                    <a:gd name="connsiteX7" fmla="*/ 724 w 1599739"/>
                    <a:gd name="connsiteY7" fmla="*/ 606316 h 607124"/>
                    <a:gd name="connsiteX8" fmla="*/ 310009 w 1599739"/>
                    <a:gd name="connsiteY8" fmla="*/ 302767 h 60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739" h="607124">
                      <a:moveTo>
                        <a:pt x="310009" y="302767"/>
                      </a:moveTo>
                      <a:lnTo>
                        <a:pt x="619320" y="-782"/>
                      </a:lnTo>
                      <a:lnTo>
                        <a:pt x="1109879" y="-578"/>
                      </a:lnTo>
                      <a:lnTo>
                        <a:pt x="1600464" y="-373"/>
                      </a:lnTo>
                      <a:lnTo>
                        <a:pt x="1290299" y="302971"/>
                      </a:lnTo>
                      <a:lnTo>
                        <a:pt x="980161" y="606342"/>
                      </a:lnTo>
                      <a:lnTo>
                        <a:pt x="490430" y="606316"/>
                      </a:lnTo>
                      <a:lnTo>
                        <a:pt x="724" y="606316"/>
                      </a:lnTo>
                      <a:lnTo>
                        <a:pt x="310009" y="302767"/>
                      </a:lnTo>
                      <a:close/>
                    </a:path>
                  </a:pathLst>
                </a:custGeom>
                <a:solidFill>
                  <a:srgbClr val="FFE6D5"/>
                </a:solidFill>
                <a:ln w="747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Content Placeholder 6">
                <a:extLst>
                  <a:ext uri="{FF2B5EF4-FFF2-40B4-BE49-F238E27FC236}">
                    <a16:creationId xmlns:a16="http://schemas.microsoft.com/office/drawing/2014/main" id="{A85D98F2-76D9-4E1A-9CD6-99967C096C21}"/>
                  </a:ext>
                </a:extLst>
              </p:cNvPr>
              <p:cNvGrpSpPr/>
              <p:nvPr/>
            </p:nvGrpSpPr>
            <p:grpSpPr>
              <a:xfrm>
                <a:off x="4095067" y="3321576"/>
                <a:ext cx="1695714" cy="641146"/>
                <a:chOff x="4095067" y="3321576"/>
                <a:chExt cx="1695714" cy="641146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5F6F29-469D-4287-8988-BA25D45852C9}"/>
                    </a:ext>
                  </a:extLst>
                </p:cNvPr>
                <p:cNvSpPr/>
                <p:nvPr/>
              </p:nvSpPr>
              <p:spPr>
                <a:xfrm>
                  <a:off x="4095067" y="3321576"/>
                  <a:ext cx="1691138" cy="640046"/>
                </a:xfrm>
                <a:custGeom>
                  <a:avLst/>
                  <a:gdLst>
                    <a:gd name="connsiteX0" fmla="*/ 763 w 1691138"/>
                    <a:gd name="connsiteY0" fmla="*/ 639264 h 640046"/>
                    <a:gd name="connsiteX1" fmla="*/ 1038970 w 1691138"/>
                    <a:gd name="connsiteY1" fmla="*/ 639264 h 640046"/>
                    <a:gd name="connsiteX2" fmla="*/ 1691901 w 1691138"/>
                    <a:gd name="connsiteY2" fmla="*/ -783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38" h="640046">
                      <a:moveTo>
                        <a:pt x="763" y="639264"/>
                      </a:moveTo>
                      <a:lnTo>
                        <a:pt x="1038970" y="639264"/>
                      </a:lnTo>
                      <a:lnTo>
                        <a:pt x="1691901" y="-783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49A8E2F-C4B5-4A45-A3D2-0CC0F6BC4E14}"/>
                    </a:ext>
                  </a:extLst>
                </p:cNvPr>
                <p:cNvSpPr/>
                <p:nvPr/>
              </p:nvSpPr>
              <p:spPr>
                <a:xfrm>
                  <a:off x="4099617" y="3322676"/>
                  <a:ext cx="1691165" cy="640046"/>
                </a:xfrm>
                <a:custGeom>
                  <a:avLst/>
                  <a:gdLst>
                    <a:gd name="connsiteX0" fmla="*/ 1691928 w 1691165"/>
                    <a:gd name="connsiteY0" fmla="*/ -783 h 640046"/>
                    <a:gd name="connsiteX1" fmla="*/ 653722 w 1691165"/>
                    <a:gd name="connsiteY1" fmla="*/ -783 h 640046"/>
                    <a:gd name="connsiteX2" fmla="*/ 763 w 1691165"/>
                    <a:gd name="connsiteY2" fmla="*/ 639264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65" h="640046">
                      <a:moveTo>
                        <a:pt x="1691928" y="-783"/>
                      </a:moveTo>
                      <a:lnTo>
                        <a:pt x="653722" y="-783"/>
                      </a:lnTo>
                      <a:lnTo>
                        <a:pt x="763" y="639264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D777765-9AC9-4229-BA60-B79E58C5DC95}"/>
                    </a:ext>
                  </a:extLst>
                </p:cNvPr>
                <p:cNvSpPr/>
                <p:nvPr/>
              </p:nvSpPr>
              <p:spPr>
                <a:xfrm>
                  <a:off x="4144012" y="3338420"/>
                  <a:ext cx="1599739" cy="607124"/>
                </a:xfrm>
                <a:custGeom>
                  <a:avLst/>
                  <a:gdLst>
                    <a:gd name="connsiteX0" fmla="*/ 310047 w 1599739"/>
                    <a:gd name="connsiteY0" fmla="*/ 302767 h 607124"/>
                    <a:gd name="connsiteX1" fmla="*/ 619359 w 1599739"/>
                    <a:gd name="connsiteY1" fmla="*/ -783 h 607124"/>
                    <a:gd name="connsiteX2" fmla="*/ 1109918 w 1599739"/>
                    <a:gd name="connsiteY2" fmla="*/ -578 h 607124"/>
                    <a:gd name="connsiteX3" fmla="*/ 1600502 w 1599739"/>
                    <a:gd name="connsiteY3" fmla="*/ -373 h 607124"/>
                    <a:gd name="connsiteX4" fmla="*/ 1290338 w 1599739"/>
                    <a:gd name="connsiteY4" fmla="*/ 302971 h 607124"/>
                    <a:gd name="connsiteX5" fmla="*/ 980199 w 1599739"/>
                    <a:gd name="connsiteY5" fmla="*/ 606342 h 607124"/>
                    <a:gd name="connsiteX6" fmla="*/ 490469 w 1599739"/>
                    <a:gd name="connsiteY6" fmla="*/ 606316 h 607124"/>
                    <a:gd name="connsiteX7" fmla="*/ 763 w 1599739"/>
                    <a:gd name="connsiteY7" fmla="*/ 606316 h 607124"/>
                    <a:gd name="connsiteX8" fmla="*/ 310047 w 1599739"/>
                    <a:gd name="connsiteY8" fmla="*/ 302767 h 60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739" h="607124">
                      <a:moveTo>
                        <a:pt x="310047" y="302767"/>
                      </a:moveTo>
                      <a:lnTo>
                        <a:pt x="619359" y="-783"/>
                      </a:lnTo>
                      <a:lnTo>
                        <a:pt x="1109918" y="-578"/>
                      </a:lnTo>
                      <a:lnTo>
                        <a:pt x="1600502" y="-373"/>
                      </a:lnTo>
                      <a:lnTo>
                        <a:pt x="1290338" y="302971"/>
                      </a:lnTo>
                      <a:lnTo>
                        <a:pt x="980199" y="606342"/>
                      </a:lnTo>
                      <a:lnTo>
                        <a:pt x="490469" y="606316"/>
                      </a:lnTo>
                      <a:lnTo>
                        <a:pt x="763" y="606316"/>
                      </a:lnTo>
                      <a:lnTo>
                        <a:pt x="310047" y="302767"/>
                      </a:lnTo>
                      <a:close/>
                    </a:path>
                  </a:pathLst>
                </a:custGeom>
                <a:solidFill>
                  <a:srgbClr val="FFE6D5"/>
                </a:solidFill>
                <a:ln w="747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Content Placeholder 6">
              <a:extLst>
                <a:ext uri="{FF2B5EF4-FFF2-40B4-BE49-F238E27FC236}">
                  <a16:creationId xmlns:a16="http://schemas.microsoft.com/office/drawing/2014/main" id="{96BF9BA6-A8A3-4C73-8F5D-5E3D4AA461AC}"/>
                </a:ext>
              </a:extLst>
            </p:cNvPr>
            <p:cNvGrpSpPr/>
            <p:nvPr/>
          </p:nvGrpSpPr>
          <p:grpSpPr>
            <a:xfrm>
              <a:off x="2703830" y="2697735"/>
              <a:ext cx="3720754" cy="648151"/>
              <a:chOff x="2703830" y="2697735"/>
              <a:chExt cx="3720754" cy="648151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D95F662-DA47-4111-A593-876CDDA2D14A}"/>
                  </a:ext>
                </a:extLst>
              </p:cNvPr>
              <p:cNvSpPr/>
              <p:nvPr/>
            </p:nvSpPr>
            <p:spPr>
              <a:xfrm>
                <a:off x="2703830" y="2698366"/>
                <a:ext cx="1691080" cy="646410"/>
              </a:xfrm>
              <a:custGeom>
                <a:avLst/>
                <a:gdLst>
                  <a:gd name="connsiteX0" fmla="*/ 750 w 1691080"/>
                  <a:gd name="connsiteY0" fmla="*/ 645603 h 646410"/>
                  <a:gd name="connsiteX1" fmla="*/ 1038905 w 1691080"/>
                  <a:gd name="connsiteY1" fmla="*/ 645603 h 646410"/>
                  <a:gd name="connsiteX2" fmla="*/ 1691831 w 1691080"/>
                  <a:gd name="connsiteY2" fmla="*/ -807 h 64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1080" h="646410">
                    <a:moveTo>
                      <a:pt x="750" y="645603"/>
                    </a:moveTo>
                    <a:lnTo>
                      <a:pt x="1038905" y="645603"/>
                    </a:lnTo>
                    <a:lnTo>
                      <a:pt x="1691831" y="-807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972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E763DC8-112B-4C22-BF89-52740A9DCD3D}"/>
                  </a:ext>
                </a:extLst>
              </p:cNvPr>
              <p:cNvSpPr/>
              <p:nvPr/>
            </p:nvSpPr>
            <p:spPr>
              <a:xfrm>
                <a:off x="2708406" y="2699503"/>
                <a:ext cx="1691053" cy="646383"/>
              </a:xfrm>
              <a:custGeom>
                <a:avLst/>
                <a:gdLst>
                  <a:gd name="connsiteX0" fmla="*/ 1691804 w 1691053"/>
                  <a:gd name="connsiteY0" fmla="*/ -807 h 646383"/>
                  <a:gd name="connsiteX1" fmla="*/ 653676 w 1691053"/>
                  <a:gd name="connsiteY1" fmla="*/ -807 h 646383"/>
                  <a:gd name="connsiteX2" fmla="*/ 750 w 1691053"/>
                  <a:gd name="connsiteY2" fmla="*/ 645576 h 64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1053" h="646383">
                    <a:moveTo>
                      <a:pt x="1691804" y="-807"/>
                    </a:moveTo>
                    <a:lnTo>
                      <a:pt x="653676" y="-807"/>
                    </a:lnTo>
                    <a:lnTo>
                      <a:pt x="750" y="645576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972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42EBF11-894E-492E-873F-14463C092DEB}"/>
                  </a:ext>
                </a:extLst>
              </p:cNvPr>
              <p:cNvSpPr/>
              <p:nvPr/>
            </p:nvSpPr>
            <p:spPr>
              <a:xfrm>
                <a:off x="2752775" y="2715404"/>
                <a:ext cx="1599659" cy="613135"/>
              </a:xfrm>
              <a:custGeom>
                <a:avLst/>
                <a:gdLst>
                  <a:gd name="connsiteX0" fmla="*/ 310045 w 1599659"/>
                  <a:gd name="connsiteY0" fmla="*/ 306436 h 613135"/>
                  <a:gd name="connsiteX1" fmla="*/ 619340 w 1599659"/>
                  <a:gd name="connsiteY1" fmla="*/ -118 h 613135"/>
                  <a:gd name="connsiteX2" fmla="*/ 1109874 w 1599659"/>
                  <a:gd name="connsiteY2" fmla="*/ 89 h 613135"/>
                  <a:gd name="connsiteX3" fmla="*/ 1600434 w 1599659"/>
                  <a:gd name="connsiteY3" fmla="*/ 296 h 613135"/>
                  <a:gd name="connsiteX4" fmla="*/ 1290287 w 1599659"/>
                  <a:gd name="connsiteY4" fmla="*/ 306644 h 613135"/>
                  <a:gd name="connsiteX5" fmla="*/ 980162 w 1599659"/>
                  <a:gd name="connsiteY5" fmla="*/ 613017 h 613135"/>
                  <a:gd name="connsiteX6" fmla="*/ 490456 w 1599659"/>
                  <a:gd name="connsiteY6" fmla="*/ 612992 h 613135"/>
                  <a:gd name="connsiteX7" fmla="*/ 775 w 1599659"/>
                  <a:gd name="connsiteY7" fmla="*/ 612992 h 613135"/>
                  <a:gd name="connsiteX8" fmla="*/ 310045 w 1599659"/>
                  <a:gd name="connsiteY8" fmla="*/ 3064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9659" h="613135">
                    <a:moveTo>
                      <a:pt x="310045" y="306436"/>
                    </a:moveTo>
                    <a:lnTo>
                      <a:pt x="619340" y="-118"/>
                    </a:lnTo>
                    <a:lnTo>
                      <a:pt x="1109874" y="89"/>
                    </a:lnTo>
                    <a:lnTo>
                      <a:pt x="1600434" y="296"/>
                    </a:lnTo>
                    <a:lnTo>
                      <a:pt x="1290287" y="306644"/>
                    </a:lnTo>
                    <a:lnTo>
                      <a:pt x="980162" y="613017"/>
                    </a:lnTo>
                    <a:lnTo>
                      <a:pt x="490456" y="612992"/>
                    </a:lnTo>
                    <a:lnTo>
                      <a:pt x="775" y="612992"/>
                    </a:lnTo>
                    <a:lnTo>
                      <a:pt x="310045" y="306436"/>
                    </a:lnTo>
                    <a:close/>
                  </a:path>
                </a:pathLst>
              </a:custGeom>
              <a:solidFill>
                <a:srgbClr val="FFE6D5"/>
              </a:solidFill>
              <a:ln w="750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Content Placeholder 6">
                <a:extLst>
                  <a:ext uri="{FF2B5EF4-FFF2-40B4-BE49-F238E27FC236}">
                    <a16:creationId xmlns:a16="http://schemas.microsoft.com/office/drawing/2014/main" id="{696E59C1-8EAE-4A2F-AE4D-7027C641D5B5}"/>
                  </a:ext>
                </a:extLst>
              </p:cNvPr>
              <p:cNvGrpSpPr/>
              <p:nvPr/>
            </p:nvGrpSpPr>
            <p:grpSpPr>
              <a:xfrm>
                <a:off x="3729902" y="2701000"/>
                <a:ext cx="1695714" cy="641146"/>
                <a:chOff x="3729902" y="2701000"/>
                <a:chExt cx="1695714" cy="641146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0EFACEE7-8411-4EA2-A117-11333A2B3489}"/>
                    </a:ext>
                  </a:extLst>
                </p:cNvPr>
                <p:cNvSpPr/>
                <p:nvPr/>
              </p:nvSpPr>
              <p:spPr>
                <a:xfrm>
                  <a:off x="3729902" y="2701000"/>
                  <a:ext cx="1691138" cy="640046"/>
                </a:xfrm>
                <a:custGeom>
                  <a:avLst/>
                  <a:gdLst>
                    <a:gd name="connsiteX0" fmla="*/ 749 w 1691138"/>
                    <a:gd name="connsiteY0" fmla="*/ 639240 h 640046"/>
                    <a:gd name="connsiteX1" fmla="*/ 1038955 w 1691138"/>
                    <a:gd name="connsiteY1" fmla="*/ 639240 h 640046"/>
                    <a:gd name="connsiteX2" fmla="*/ 1691887 w 1691138"/>
                    <a:gd name="connsiteY2" fmla="*/ -807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38" h="640046">
                      <a:moveTo>
                        <a:pt x="749" y="639240"/>
                      </a:moveTo>
                      <a:lnTo>
                        <a:pt x="1038955" y="639240"/>
                      </a:lnTo>
                      <a:lnTo>
                        <a:pt x="1691887" y="-807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204191D7-A0FF-4255-A559-B128CC081840}"/>
                    </a:ext>
                  </a:extLst>
                </p:cNvPr>
                <p:cNvSpPr/>
                <p:nvPr/>
              </p:nvSpPr>
              <p:spPr>
                <a:xfrm>
                  <a:off x="3734452" y="2702100"/>
                  <a:ext cx="1691165" cy="640046"/>
                </a:xfrm>
                <a:custGeom>
                  <a:avLst/>
                  <a:gdLst>
                    <a:gd name="connsiteX0" fmla="*/ 1691914 w 1691165"/>
                    <a:gd name="connsiteY0" fmla="*/ -807 h 640046"/>
                    <a:gd name="connsiteX1" fmla="*/ 653708 w 1691165"/>
                    <a:gd name="connsiteY1" fmla="*/ -807 h 640046"/>
                    <a:gd name="connsiteX2" fmla="*/ 749 w 1691165"/>
                    <a:gd name="connsiteY2" fmla="*/ 639240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65" h="640046">
                      <a:moveTo>
                        <a:pt x="1691914" y="-807"/>
                      </a:moveTo>
                      <a:lnTo>
                        <a:pt x="653708" y="-807"/>
                      </a:lnTo>
                      <a:lnTo>
                        <a:pt x="749" y="639240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EFF184ED-8119-4651-9B00-FADDD3711A40}"/>
                    </a:ext>
                  </a:extLst>
                </p:cNvPr>
                <p:cNvSpPr/>
                <p:nvPr/>
              </p:nvSpPr>
              <p:spPr>
                <a:xfrm>
                  <a:off x="3778847" y="2717844"/>
                  <a:ext cx="1599739" cy="607124"/>
                </a:xfrm>
                <a:custGeom>
                  <a:avLst/>
                  <a:gdLst>
                    <a:gd name="connsiteX0" fmla="*/ 310033 w 1599739"/>
                    <a:gd name="connsiteY0" fmla="*/ 302743 h 607124"/>
                    <a:gd name="connsiteX1" fmla="*/ 619344 w 1599739"/>
                    <a:gd name="connsiteY1" fmla="*/ -807 h 607124"/>
                    <a:gd name="connsiteX2" fmla="*/ 1109904 w 1599739"/>
                    <a:gd name="connsiteY2" fmla="*/ -602 h 607124"/>
                    <a:gd name="connsiteX3" fmla="*/ 1600488 w 1599739"/>
                    <a:gd name="connsiteY3" fmla="*/ -397 h 607124"/>
                    <a:gd name="connsiteX4" fmla="*/ 1290323 w 1599739"/>
                    <a:gd name="connsiteY4" fmla="*/ 302947 h 607124"/>
                    <a:gd name="connsiteX5" fmla="*/ 980185 w 1599739"/>
                    <a:gd name="connsiteY5" fmla="*/ 606318 h 607124"/>
                    <a:gd name="connsiteX6" fmla="*/ 490455 w 1599739"/>
                    <a:gd name="connsiteY6" fmla="*/ 606292 h 607124"/>
                    <a:gd name="connsiteX7" fmla="*/ 749 w 1599739"/>
                    <a:gd name="connsiteY7" fmla="*/ 606292 h 607124"/>
                    <a:gd name="connsiteX8" fmla="*/ 310033 w 1599739"/>
                    <a:gd name="connsiteY8" fmla="*/ 302743 h 60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739" h="607124">
                      <a:moveTo>
                        <a:pt x="310033" y="302743"/>
                      </a:moveTo>
                      <a:lnTo>
                        <a:pt x="619344" y="-807"/>
                      </a:lnTo>
                      <a:lnTo>
                        <a:pt x="1109904" y="-602"/>
                      </a:lnTo>
                      <a:lnTo>
                        <a:pt x="1600488" y="-397"/>
                      </a:lnTo>
                      <a:lnTo>
                        <a:pt x="1290323" y="302947"/>
                      </a:lnTo>
                      <a:lnTo>
                        <a:pt x="980185" y="606318"/>
                      </a:lnTo>
                      <a:lnTo>
                        <a:pt x="490455" y="606292"/>
                      </a:lnTo>
                      <a:lnTo>
                        <a:pt x="749" y="606292"/>
                      </a:lnTo>
                      <a:lnTo>
                        <a:pt x="310033" y="302743"/>
                      </a:lnTo>
                      <a:close/>
                    </a:path>
                  </a:pathLst>
                </a:custGeom>
                <a:solidFill>
                  <a:srgbClr val="FFE6D5"/>
                </a:solidFill>
                <a:ln w="747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Content Placeholder 6">
                <a:extLst>
                  <a:ext uri="{FF2B5EF4-FFF2-40B4-BE49-F238E27FC236}">
                    <a16:creationId xmlns:a16="http://schemas.microsoft.com/office/drawing/2014/main" id="{EF4DB6EE-8180-420E-8018-F550EA4C993D}"/>
                  </a:ext>
                </a:extLst>
              </p:cNvPr>
              <p:cNvGrpSpPr/>
              <p:nvPr/>
            </p:nvGrpSpPr>
            <p:grpSpPr>
              <a:xfrm>
                <a:off x="4728869" y="2697735"/>
                <a:ext cx="1695714" cy="641146"/>
                <a:chOff x="4728869" y="2697735"/>
                <a:chExt cx="1695714" cy="641146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0409181-29B4-4205-AE30-5A2DE062F10E}"/>
                    </a:ext>
                  </a:extLst>
                </p:cNvPr>
                <p:cNvSpPr/>
                <p:nvPr/>
              </p:nvSpPr>
              <p:spPr>
                <a:xfrm>
                  <a:off x="4728869" y="2697735"/>
                  <a:ext cx="1691138" cy="640046"/>
                </a:xfrm>
                <a:custGeom>
                  <a:avLst/>
                  <a:gdLst>
                    <a:gd name="connsiteX0" fmla="*/ 788 w 1691138"/>
                    <a:gd name="connsiteY0" fmla="*/ 639240 h 640046"/>
                    <a:gd name="connsiteX1" fmla="*/ 1038994 w 1691138"/>
                    <a:gd name="connsiteY1" fmla="*/ 639240 h 640046"/>
                    <a:gd name="connsiteX2" fmla="*/ 1691926 w 1691138"/>
                    <a:gd name="connsiteY2" fmla="*/ -807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38" h="640046">
                      <a:moveTo>
                        <a:pt x="788" y="639240"/>
                      </a:moveTo>
                      <a:lnTo>
                        <a:pt x="1038994" y="639240"/>
                      </a:lnTo>
                      <a:lnTo>
                        <a:pt x="1691926" y="-807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0E89F6C-7D9B-40D7-B5C5-6D4890FBD3C1}"/>
                    </a:ext>
                  </a:extLst>
                </p:cNvPr>
                <p:cNvSpPr/>
                <p:nvPr/>
              </p:nvSpPr>
              <p:spPr>
                <a:xfrm>
                  <a:off x="4733419" y="2698835"/>
                  <a:ext cx="1691165" cy="640046"/>
                </a:xfrm>
                <a:custGeom>
                  <a:avLst/>
                  <a:gdLst>
                    <a:gd name="connsiteX0" fmla="*/ 1691953 w 1691165"/>
                    <a:gd name="connsiteY0" fmla="*/ -807 h 640046"/>
                    <a:gd name="connsiteX1" fmla="*/ 653746 w 1691165"/>
                    <a:gd name="connsiteY1" fmla="*/ -807 h 640046"/>
                    <a:gd name="connsiteX2" fmla="*/ 788 w 1691165"/>
                    <a:gd name="connsiteY2" fmla="*/ 639240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65" h="640046">
                      <a:moveTo>
                        <a:pt x="1691953" y="-807"/>
                      </a:moveTo>
                      <a:lnTo>
                        <a:pt x="653746" y="-807"/>
                      </a:lnTo>
                      <a:lnTo>
                        <a:pt x="788" y="639240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E073E6E1-79BA-4583-A3C8-30A14BEC8C00}"/>
                    </a:ext>
                  </a:extLst>
                </p:cNvPr>
                <p:cNvSpPr/>
                <p:nvPr/>
              </p:nvSpPr>
              <p:spPr>
                <a:xfrm>
                  <a:off x="4777814" y="2714579"/>
                  <a:ext cx="1599739" cy="607124"/>
                </a:xfrm>
                <a:custGeom>
                  <a:avLst/>
                  <a:gdLst>
                    <a:gd name="connsiteX0" fmla="*/ 310072 w 1599739"/>
                    <a:gd name="connsiteY0" fmla="*/ 302742 h 607124"/>
                    <a:gd name="connsiteX1" fmla="*/ 619383 w 1599739"/>
                    <a:gd name="connsiteY1" fmla="*/ -807 h 607124"/>
                    <a:gd name="connsiteX2" fmla="*/ 1109942 w 1599739"/>
                    <a:gd name="connsiteY2" fmla="*/ -602 h 607124"/>
                    <a:gd name="connsiteX3" fmla="*/ 1600527 w 1599739"/>
                    <a:gd name="connsiteY3" fmla="*/ -397 h 607124"/>
                    <a:gd name="connsiteX4" fmla="*/ 1290362 w 1599739"/>
                    <a:gd name="connsiteY4" fmla="*/ 302947 h 607124"/>
                    <a:gd name="connsiteX5" fmla="*/ 980224 w 1599739"/>
                    <a:gd name="connsiteY5" fmla="*/ 606318 h 607124"/>
                    <a:gd name="connsiteX6" fmla="*/ 490493 w 1599739"/>
                    <a:gd name="connsiteY6" fmla="*/ 606292 h 607124"/>
                    <a:gd name="connsiteX7" fmla="*/ 788 w 1599739"/>
                    <a:gd name="connsiteY7" fmla="*/ 606292 h 607124"/>
                    <a:gd name="connsiteX8" fmla="*/ 310072 w 1599739"/>
                    <a:gd name="connsiteY8" fmla="*/ 302742 h 60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739" h="607124">
                      <a:moveTo>
                        <a:pt x="310072" y="302742"/>
                      </a:moveTo>
                      <a:lnTo>
                        <a:pt x="619383" y="-807"/>
                      </a:lnTo>
                      <a:lnTo>
                        <a:pt x="1109942" y="-602"/>
                      </a:lnTo>
                      <a:lnTo>
                        <a:pt x="1600527" y="-397"/>
                      </a:lnTo>
                      <a:lnTo>
                        <a:pt x="1290362" y="302947"/>
                      </a:lnTo>
                      <a:lnTo>
                        <a:pt x="980224" y="606318"/>
                      </a:lnTo>
                      <a:lnTo>
                        <a:pt x="490493" y="606292"/>
                      </a:lnTo>
                      <a:lnTo>
                        <a:pt x="788" y="606292"/>
                      </a:lnTo>
                      <a:lnTo>
                        <a:pt x="310072" y="302742"/>
                      </a:lnTo>
                      <a:close/>
                    </a:path>
                  </a:pathLst>
                </a:custGeom>
                <a:solidFill>
                  <a:srgbClr val="FFE6D5"/>
                </a:solidFill>
                <a:ln w="747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Content Placeholder 6">
              <a:extLst>
                <a:ext uri="{FF2B5EF4-FFF2-40B4-BE49-F238E27FC236}">
                  <a16:creationId xmlns:a16="http://schemas.microsoft.com/office/drawing/2014/main" id="{FF6DE16B-C730-4D59-BE49-6ED31FD1FAD3}"/>
                </a:ext>
              </a:extLst>
            </p:cNvPr>
            <p:cNvGrpSpPr/>
            <p:nvPr/>
          </p:nvGrpSpPr>
          <p:grpSpPr>
            <a:xfrm>
              <a:off x="3350222" y="2057874"/>
              <a:ext cx="3720754" cy="648151"/>
              <a:chOff x="3350222" y="2057874"/>
              <a:chExt cx="3720754" cy="648151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1CA172-051E-4E85-A79E-DAA974D5825F}"/>
                  </a:ext>
                </a:extLst>
              </p:cNvPr>
              <p:cNvSpPr/>
              <p:nvPr/>
            </p:nvSpPr>
            <p:spPr>
              <a:xfrm>
                <a:off x="3350222" y="2058505"/>
                <a:ext cx="1691080" cy="646410"/>
              </a:xfrm>
              <a:custGeom>
                <a:avLst/>
                <a:gdLst>
                  <a:gd name="connsiteX0" fmla="*/ 775 w 1691080"/>
                  <a:gd name="connsiteY0" fmla="*/ 645578 h 646410"/>
                  <a:gd name="connsiteX1" fmla="*/ 1038930 w 1691080"/>
                  <a:gd name="connsiteY1" fmla="*/ 645578 h 646410"/>
                  <a:gd name="connsiteX2" fmla="*/ 1691856 w 1691080"/>
                  <a:gd name="connsiteY2" fmla="*/ -832 h 64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1080" h="646410">
                    <a:moveTo>
                      <a:pt x="775" y="645578"/>
                    </a:moveTo>
                    <a:lnTo>
                      <a:pt x="1038930" y="645578"/>
                    </a:lnTo>
                    <a:lnTo>
                      <a:pt x="1691856" y="-832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972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FD915B5-4CF5-4279-BABC-6A31D911E013}"/>
                  </a:ext>
                </a:extLst>
              </p:cNvPr>
              <p:cNvSpPr/>
              <p:nvPr/>
            </p:nvSpPr>
            <p:spPr>
              <a:xfrm>
                <a:off x="3354798" y="2059642"/>
                <a:ext cx="1691053" cy="646383"/>
              </a:xfrm>
              <a:custGeom>
                <a:avLst/>
                <a:gdLst>
                  <a:gd name="connsiteX0" fmla="*/ 1691829 w 1691053"/>
                  <a:gd name="connsiteY0" fmla="*/ -832 h 646383"/>
                  <a:gd name="connsiteX1" fmla="*/ 653701 w 1691053"/>
                  <a:gd name="connsiteY1" fmla="*/ -832 h 646383"/>
                  <a:gd name="connsiteX2" fmla="*/ 775 w 1691053"/>
                  <a:gd name="connsiteY2" fmla="*/ 645552 h 64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1053" h="646383">
                    <a:moveTo>
                      <a:pt x="1691829" y="-832"/>
                    </a:moveTo>
                    <a:lnTo>
                      <a:pt x="653701" y="-832"/>
                    </a:lnTo>
                    <a:lnTo>
                      <a:pt x="775" y="645552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2972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5E48AAD-F812-4892-B6E4-4B56D17D9D37}"/>
                  </a:ext>
                </a:extLst>
              </p:cNvPr>
              <p:cNvSpPr/>
              <p:nvPr/>
            </p:nvSpPr>
            <p:spPr>
              <a:xfrm>
                <a:off x="3399167" y="2075542"/>
                <a:ext cx="1599659" cy="613135"/>
              </a:xfrm>
              <a:custGeom>
                <a:avLst/>
                <a:gdLst>
                  <a:gd name="connsiteX0" fmla="*/ 310070 w 1599659"/>
                  <a:gd name="connsiteY0" fmla="*/ 306412 h 613135"/>
                  <a:gd name="connsiteX1" fmla="*/ 619365 w 1599659"/>
                  <a:gd name="connsiteY1" fmla="*/ -143 h 613135"/>
                  <a:gd name="connsiteX2" fmla="*/ 1109899 w 1599659"/>
                  <a:gd name="connsiteY2" fmla="*/ 64 h 613135"/>
                  <a:gd name="connsiteX3" fmla="*/ 1600459 w 1599659"/>
                  <a:gd name="connsiteY3" fmla="*/ 271 h 613135"/>
                  <a:gd name="connsiteX4" fmla="*/ 1290312 w 1599659"/>
                  <a:gd name="connsiteY4" fmla="*/ 306619 h 613135"/>
                  <a:gd name="connsiteX5" fmla="*/ 980187 w 1599659"/>
                  <a:gd name="connsiteY5" fmla="*/ 612992 h 613135"/>
                  <a:gd name="connsiteX6" fmla="*/ 490481 w 1599659"/>
                  <a:gd name="connsiteY6" fmla="*/ 612967 h 613135"/>
                  <a:gd name="connsiteX7" fmla="*/ 800 w 1599659"/>
                  <a:gd name="connsiteY7" fmla="*/ 612967 h 613135"/>
                  <a:gd name="connsiteX8" fmla="*/ 310070 w 1599659"/>
                  <a:gd name="connsiteY8" fmla="*/ 306412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9659" h="613135">
                    <a:moveTo>
                      <a:pt x="310070" y="306412"/>
                    </a:moveTo>
                    <a:lnTo>
                      <a:pt x="619365" y="-143"/>
                    </a:lnTo>
                    <a:lnTo>
                      <a:pt x="1109899" y="64"/>
                    </a:lnTo>
                    <a:lnTo>
                      <a:pt x="1600459" y="271"/>
                    </a:lnTo>
                    <a:lnTo>
                      <a:pt x="1290312" y="306619"/>
                    </a:lnTo>
                    <a:lnTo>
                      <a:pt x="980187" y="612992"/>
                    </a:lnTo>
                    <a:lnTo>
                      <a:pt x="490481" y="612967"/>
                    </a:lnTo>
                    <a:lnTo>
                      <a:pt x="800" y="612967"/>
                    </a:lnTo>
                    <a:lnTo>
                      <a:pt x="310070" y="306412"/>
                    </a:lnTo>
                    <a:close/>
                  </a:path>
                </a:pathLst>
              </a:custGeom>
              <a:solidFill>
                <a:srgbClr val="FFE6D5"/>
              </a:solidFill>
              <a:ln w="750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" name="Content Placeholder 6">
                <a:extLst>
                  <a:ext uri="{FF2B5EF4-FFF2-40B4-BE49-F238E27FC236}">
                    <a16:creationId xmlns:a16="http://schemas.microsoft.com/office/drawing/2014/main" id="{6E255D4E-5984-4C73-B514-D7F33A14452A}"/>
                  </a:ext>
                </a:extLst>
              </p:cNvPr>
              <p:cNvGrpSpPr/>
              <p:nvPr/>
            </p:nvGrpSpPr>
            <p:grpSpPr>
              <a:xfrm>
                <a:off x="4376294" y="2061139"/>
                <a:ext cx="1695714" cy="641146"/>
                <a:chOff x="4376294" y="2061139"/>
                <a:chExt cx="1695714" cy="641146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805024C-EEB8-4EC7-BEAD-1860129014A1}"/>
                    </a:ext>
                  </a:extLst>
                </p:cNvPr>
                <p:cNvSpPr/>
                <p:nvPr/>
              </p:nvSpPr>
              <p:spPr>
                <a:xfrm>
                  <a:off x="4376294" y="2061139"/>
                  <a:ext cx="1691138" cy="640046"/>
                </a:xfrm>
                <a:custGeom>
                  <a:avLst/>
                  <a:gdLst>
                    <a:gd name="connsiteX0" fmla="*/ 774 w 1691138"/>
                    <a:gd name="connsiteY0" fmla="*/ 639215 h 640046"/>
                    <a:gd name="connsiteX1" fmla="*/ 1038980 w 1691138"/>
                    <a:gd name="connsiteY1" fmla="*/ 639215 h 640046"/>
                    <a:gd name="connsiteX2" fmla="*/ 1691912 w 1691138"/>
                    <a:gd name="connsiteY2" fmla="*/ -831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38" h="640046">
                      <a:moveTo>
                        <a:pt x="774" y="639215"/>
                      </a:moveTo>
                      <a:lnTo>
                        <a:pt x="1038980" y="639215"/>
                      </a:lnTo>
                      <a:lnTo>
                        <a:pt x="1691912" y="-831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B49157F-6A69-487F-9309-AE1763390DD4}"/>
                    </a:ext>
                  </a:extLst>
                </p:cNvPr>
                <p:cNvSpPr/>
                <p:nvPr/>
              </p:nvSpPr>
              <p:spPr>
                <a:xfrm>
                  <a:off x="4380843" y="2062239"/>
                  <a:ext cx="1691165" cy="640046"/>
                </a:xfrm>
                <a:custGeom>
                  <a:avLst/>
                  <a:gdLst>
                    <a:gd name="connsiteX0" fmla="*/ 1691939 w 1691165"/>
                    <a:gd name="connsiteY0" fmla="*/ -831 h 640046"/>
                    <a:gd name="connsiteX1" fmla="*/ 653733 w 1691165"/>
                    <a:gd name="connsiteY1" fmla="*/ -831 h 640046"/>
                    <a:gd name="connsiteX2" fmla="*/ 774 w 1691165"/>
                    <a:gd name="connsiteY2" fmla="*/ 639215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65" h="640046">
                      <a:moveTo>
                        <a:pt x="1691939" y="-831"/>
                      </a:moveTo>
                      <a:lnTo>
                        <a:pt x="653733" y="-831"/>
                      </a:lnTo>
                      <a:lnTo>
                        <a:pt x="774" y="639215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FD61EDE-3964-453D-AA47-F2E25A8E3DDB}"/>
                    </a:ext>
                  </a:extLst>
                </p:cNvPr>
                <p:cNvSpPr/>
                <p:nvPr/>
              </p:nvSpPr>
              <p:spPr>
                <a:xfrm>
                  <a:off x="4425239" y="2077983"/>
                  <a:ext cx="1599739" cy="607124"/>
                </a:xfrm>
                <a:custGeom>
                  <a:avLst/>
                  <a:gdLst>
                    <a:gd name="connsiteX0" fmla="*/ 310058 w 1599739"/>
                    <a:gd name="connsiteY0" fmla="*/ 302718 h 607124"/>
                    <a:gd name="connsiteX1" fmla="*/ 619369 w 1599739"/>
                    <a:gd name="connsiteY1" fmla="*/ -831 h 607124"/>
                    <a:gd name="connsiteX2" fmla="*/ 1109929 w 1599739"/>
                    <a:gd name="connsiteY2" fmla="*/ -627 h 607124"/>
                    <a:gd name="connsiteX3" fmla="*/ 1600513 w 1599739"/>
                    <a:gd name="connsiteY3" fmla="*/ -422 h 607124"/>
                    <a:gd name="connsiteX4" fmla="*/ 1290348 w 1599739"/>
                    <a:gd name="connsiteY4" fmla="*/ 302923 h 607124"/>
                    <a:gd name="connsiteX5" fmla="*/ 980210 w 1599739"/>
                    <a:gd name="connsiteY5" fmla="*/ 606294 h 607124"/>
                    <a:gd name="connsiteX6" fmla="*/ 490480 w 1599739"/>
                    <a:gd name="connsiteY6" fmla="*/ 606267 h 607124"/>
                    <a:gd name="connsiteX7" fmla="*/ 774 w 1599739"/>
                    <a:gd name="connsiteY7" fmla="*/ 606267 h 607124"/>
                    <a:gd name="connsiteX8" fmla="*/ 310058 w 1599739"/>
                    <a:gd name="connsiteY8" fmla="*/ 302718 h 60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739" h="607124">
                      <a:moveTo>
                        <a:pt x="310058" y="302718"/>
                      </a:moveTo>
                      <a:lnTo>
                        <a:pt x="619369" y="-831"/>
                      </a:lnTo>
                      <a:lnTo>
                        <a:pt x="1109929" y="-627"/>
                      </a:lnTo>
                      <a:lnTo>
                        <a:pt x="1600513" y="-422"/>
                      </a:lnTo>
                      <a:lnTo>
                        <a:pt x="1290348" y="302923"/>
                      </a:lnTo>
                      <a:lnTo>
                        <a:pt x="980210" y="606294"/>
                      </a:lnTo>
                      <a:lnTo>
                        <a:pt x="490480" y="606267"/>
                      </a:lnTo>
                      <a:lnTo>
                        <a:pt x="774" y="606267"/>
                      </a:lnTo>
                      <a:lnTo>
                        <a:pt x="310058" y="302718"/>
                      </a:lnTo>
                      <a:close/>
                    </a:path>
                  </a:pathLst>
                </a:custGeom>
                <a:solidFill>
                  <a:srgbClr val="FFE6D5"/>
                </a:solidFill>
                <a:ln w="747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Content Placeholder 6">
                <a:extLst>
                  <a:ext uri="{FF2B5EF4-FFF2-40B4-BE49-F238E27FC236}">
                    <a16:creationId xmlns:a16="http://schemas.microsoft.com/office/drawing/2014/main" id="{5E7F5638-92A5-421C-AC6B-15EAE33365F6}"/>
                  </a:ext>
                </a:extLst>
              </p:cNvPr>
              <p:cNvGrpSpPr/>
              <p:nvPr/>
            </p:nvGrpSpPr>
            <p:grpSpPr>
              <a:xfrm>
                <a:off x="5375261" y="2057874"/>
                <a:ext cx="1695714" cy="641146"/>
                <a:chOff x="5375261" y="2057874"/>
                <a:chExt cx="1695714" cy="641146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9BD257A1-4BDA-455B-917E-D25A3911B15F}"/>
                    </a:ext>
                  </a:extLst>
                </p:cNvPr>
                <p:cNvSpPr/>
                <p:nvPr/>
              </p:nvSpPr>
              <p:spPr>
                <a:xfrm>
                  <a:off x="5375261" y="2057874"/>
                  <a:ext cx="1691138" cy="640046"/>
                </a:xfrm>
                <a:custGeom>
                  <a:avLst/>
                  <a:gdLst>
                    <a:gd name="connsiteX0" fmla="*/ 813 w 1691138"/>
                    <a:gd name="connsiteY0" fmla="*/ 639215 h 640046"/>
                    <a:gd name="connsiteX1" fmla="*/ 1039019 w 1691138"/>
                    <a:gd name="connsiteY1" fmla="*/ 639215 h 640046"/>
                    <a:gd name="connsiteX2" fmla="*/ 1691951 w 1691138"/>
                    <a:gd name="connsiteY2" fmla="*/ -831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38" h="640046">
                      <a:moveTo>
                        <a:pt x="813" y="639215"/>
                      </a:moveTo>
                      <a:lnTo>
                        <a:pt x="1039019" y="639215"/>
                      </a:lnTo>
                      <a:lnTo>
                        <a:pt x="1691951" y="-831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F3FA003-3293-4D75-9641-2967F9461D73}"/>
                    </a:ext>
                  </a:extLst>
                </p:cNvPr>
                <p:cNvSpPr/>
                <p:nvPr/>
              </p:nvSpPr>
              <p:spPr>
                <a:xfrm>
                  <a:off x="5379811" y="2058974"/>
                  <a:ext cx="1691165" cy="640046"/>
                </a:xfrm>
                <a:custGeom>
                  <a:avLst/>
                  <a:gdLst>
                    <a:gd name="connsiteX0" fmla="*/ 1691978 w 1691165"/>
                    <a:gd name="connsiteY0" fmla="*/ -831 h 640046"/>
                    <a:gd name="connsiteX1" fmla="*/ 653771 w 1691165"/>
                    <a:gd name="connsiteY1" fmla="*/ -831 h 640046"/>
                    <a:gd name="connsiteX2" fmla="*/ 813 w 1691165"/>
                    <a:gd name="connsiteY2" fmla="*/ 639215 h 640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65" h="640046">
                      <a:moveTo>
                        <a:pt x="1691978" y="-831"/>
                      </a:moveTo>
                      <a:lnTo>
                        <a:pt x="653771" y="-831"/>
                      </a:lnTo>
                      <a:lnTo>
                        <a:pt x="813" y="639215"/>
                      </a:ln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9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1BD5BCA-8C87-4565-8FB7-60A2781C836D}"/>
                    </a:ext>
                  </a:extLst>
                </p:cNvPr>
                <p:cNvSpPr/>
                <p:nvPr/>
              </p:nvSpPr>
              <p:spPr>
                <a:xfrm>
                  <a:off x="5424206" y="2074718"/>
                  <a:ext cx="1599739" cy="607124"/>
                </a:xfrm>
                <a:custGeom>
                  <a:avLst/>
                  <a:gdLst>
                    <a:gd name="connsiteX0" fmla="*/ 310097 w 1599739"/>
                    <a:gd name="connsiteY0" fmla="*/ 302718 h 607124"/>
                    <a:gd name="connsiteX1" fmla="*/ 619408 w 1599739"/>
                    <a:gd name="connsiteY1" fmla="*/ -831 h 607124"/>
                    <a:gd name="connsiteX2" fmla="*/ 1109967 w 1599739"/>
                    <a:gd name="connsiteY2" fmla="*/ -627 h 607124"/>
                    <a:gd name="connsiteX3" fmla="*/ 1600552 w 1599739"/>
                    <a:gd name="connsiteY3" fmla="*/ -422 h 607124"/>
                    <a:gd name="connsiteX4" fmla="*/ 1290387 w 1599739"/>
                    <a:gd name="connsiteY4" fmla="*/ 302922 h 607124"/>
                    <a:gd name="connsiteX5" fmla="*/ 980249 w 1599739"/>
                    <a:gd name="connsiteY5" fmla="*/ 606293 h 607124"/>
                    <a:gd name="connsiteX6" fmla="*/ 490518 w 1599739"/>
                    <a:gd name="connsiteY6" fmla="*/ 606267 h 607124"/>
                    <a:gd name="connsiteX7" fmla="*/ 813 w 1599739"/>
                    <a:gd name="connsiteY7" fmla="*/ 606267 h 607124"/>
                    <a:gd name="connsiteX8" fmla="*/ 310097 w 1599739"/>
                    <a:gd name="connsiteY8" fmla="*/ 302718 h 60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9739" h="607124">
                      <a:moveTo>
                        <a:pt x="310097" y="302718"/>
                      </a:moveTo>
                      <a:lnTo>
                        <a:pt x="619408" y="-831"/>
                      </a:lnTo>
                      <a:lnTo>
                        <a:pt x="1109967" y="-627"/>
                      </a:lnTo>
                      <a:lnTo>
                        <a:pt x="1600552" y="-422"/>
                      </a:lnTo>
                      <a:lnTo>
                        <a:pt x="1290387" y="302922"/>
                      </a:lnTo>
                      <a:lnTo>
                        <a:pt x="980249" y="606293"/>
                      </a:lnTo>
                      <a:lnTo>
                        <a:pt x="490518" y="606267"/>
                      </a:lnTo>
                      <a:lnTo>
                        <a:pt x="813" y="606267"/>
                      </a:lnTo>
                      <a:lnTo>
                        <a:pt x="310097" y="302718"/>
                      </a:lnTo>
                      <a:close/>
                    </a:path>
                  </a:pathLst>
                </a:custGeom>
                <a:solidFill>
                  <a:srgbClr val="FFE6D5"/>
                </a:solidFill>
                <a:ln w="747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FBF055-3A23-4CAC-A14C-267D949F7C87}"/>
                </a:ext>
              </a:extLst>
            </p:cNvPr>
            <p:cNvSpPr/>
            <p:nvPr/>
          </p:nvSpPr>
          <p:spPr>
            <a:xfrm>
              <a:off x="3616578" y="2839535"/>
              <a:ext cx="922379" cy="214488"/>
            </a:xfrm>
            <a:custGeom>
              <a:avLst/>
              <a:gdLst>
                <a:gd name="connsiteX0" fmla="*/ 724 w 922379"/>
                <a:gd name="connsiteY0" fmla="*/ 109253 h 214488"/>
                <a:gd name="connsiteX1" fmla="*/ 174569 w 922379"/>
                <a:gd name="connsiteY1" fmla="*/ 109253 h 214488"/>
                <a:gd name="connsiteX2" fmla="*/ 239929 w 922379"/>
                <a:gd name="connsiteY2" fmla="*/ -782 h 214488"/>
                <a:gd name="connsiteX3" fmla="*/ 328298 w 922379"/>
                <a:gd name="connsiteY3" fmla="*/ 213706 h 214488"/>
                <a:gd name="connsiteX4" fmla="*/ 435801 w 922379"/>
                <a:gd name="connsiteY4" fmla="*/ -782 h 214488"/>
                <a:gd name="connsiteX5" fmla="*/ 527636 w 922379"/>
                <a:gd name="connsiteY5" fmla="*/ 213706 h 214488"/>
                <a:gd name="connsiteX6" fmla="*/ 625830 w 922379"/>
                <a:gd name="connsiteY6" fmla="*/ -782 h 214488"/>
                <a:gd name="connsiteX7" fmla="*/ 718441 w 922379"/>
                <a:gd name="connsiteY7" fmla="*/ 213706 h 214488"/>
                <a:gd name="connsiteX8" fmla="*/ 781810 w 922379"/>
                <a:gd name="connsiteY8" fmla="*/ 109539 h 214488"/>
                <a:gd name="connsiteX9" fmla="*/ 923104 w 922379"/>
                <a:gd name="connsiteY9" fmla="*/ 109539 h 21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2379" h="214488">
                  <a:moveTo>
                    <a:pt x="724" y="109253"/>
                  </a:moveTo>
                  <a:lnTo>
                    <a:pt x="174569" y="109253"/>
                  </a:lnTo>
                  <a:lnTo>
                    <a:pt x="239929" y="-782"/>
                  </a:lnTo>
                  <a:lnTo>
                    <a:pt x="328298" y="213706"/>
                  </a:lnTo>
                  <a:lnTo>
                    <a:pt x="435801" y="-782"/>
                  </a:lnTo>
                  <a:lnTo>
                    <a:pt x="527636" y="213706"/>
                  </a:lnTo>
                  <a:lnTo>
                    <a:pt x="625830" y="-782"/>
                  </a:lnTo>
                  <a:lnTo>
                    <a:pt x="718441" y="213706"/>
                  </a:lnTo>
                  <a:lnTo>
                    <a:pt x="781810" y="109539"/>
                  </a:lnTo>
                  <a:lnTo>
                    <a:pt x="923104" y="109539"/>
                  </a:lnTo>
                </a:path>
              </a:pathLst>
            </a:custGeom>
            <a:noFill/>
            <a:ln w="25128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349CAE-FB8E-4EE2-9B2B-B5BC9D98CD0E}"/>
                </a:ext>
              </a:extLst>
            </p:cNvPr>
            <p:cNvSpPr/>
            <p:nvPr/>
          </p:nvSpPr>
          <p:spPr>
            <a:xfrm>
              <a:off x="3500312" y="2898194"/>
              <a:ext cx="110242" cy="90655"/>
            </a:xfrm>
            <a:custGeom>
              <a:avLst/>
              <a:gdLst>
                <a:gd name="connsiteX0" fmla="*/ 110968 w 110242"/>
                <a:gd name="connsiteY0" fmla="*/ 44546 h 90655"/>
                <a:gd name="connsiteX1" fmla="*/ 55846 w 110242"/>
                <a:gd name="connsiteY1" fmla="*/ 89873 h 90655"/>
                <a:gd name="connsiteX2" fmla="*/ 724 w 110242"/>
                <a:gd name="connsiteY2" fmla="*/ 44546 h 90655"/>
                <a:gd name="connsiteX3" fmla="*/ 55846 w 110242"/>
                <a:gd name="connsiteY3" fmla="*/ -781 h 90655"/>
                <a:gd name="connsiteX4" fmla="*/ 110968 w 110242"/>
                <a:gd name="connsiteY4" fmla="*/ 44546 h 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42" h="90655">
                  <a:moveTo>
                    <a:pt x="110968" y="44546"/>
                  </a:moveTo>
                  <a:cubicBezTo>
                    <a:pt x="110968" y="69580"/>
                    <a:pt x="86289" y="89873"/>
                    <a:pt x="55846" y="89873"/>
                  </a:cubicBezTo>
                  <a:cubicBezTo>
                    <a:pt x="25403" y="89873"/>
                    <a:pt x="724" y="69580"/>
                    <a:pt x="724" y="44546"/>
                  </a:cubicBezTo>
                  <a:cubicBezTo>
                    <a:pt x="724" y="19513"/>
                    <a:pt x="25403" y="-781"/>
                    <a:pt x="55846" y="-781"/>
                  </a:cubicBezTo>
                  <a:cubicBezTo>
                    <a:pt x="86289" y="-781"/>
                    <a:pt x="110968" y="19513"/>
                    <a:pt x="110968" y="44546"/>
                  </a:cubicBezTo>
                  <a:close/>
                </a:path>
              </a:pathLst>
            </a:custGeom>
            <a:solidFill>
              <a:srgbClr val="3E15F6"/>
            </a:solidFill>
            <a:ln w="25881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3086D3-29B8-46F6-9964-D91E88EB697E}"/>
                </a:ext>
              </a:extLst>
            </p:cNvPr>
            <p:cNvSpPr/>
            <p:nvPr/>
          </p:nvSpPr>
          <p:spPr>
            <a:xfrm>
              <a:off x="4528668" y="2891678"/>
              <a:ext cx="110242" cy="90655"/>
            </a:xfrm>
            <a:custGeom>
              <a:avLst/>
              <a:gdLst>
                <a:gd name="connsiteX0" fmla="*/ 110967 w 110242"/>
                <a:gd name="connsiteY0" fmla="*/ 44546 h 90655"/>
                <a:gd name="connsiteX1" fmla="*/ 55845 w 110242"/>
                <a:gd name="connsiteY1" fmla="*/ 89873 h 90655"/>
                <a:gd name="connsiteX2" fmla="*/ 723 w 110242"/>
                <a:gd name="connsiteY2" fmla="*/ 44546 h 90655"/>
                <a:gd name="connsiteX3" fmla="*/ 55845 w 110242"/>
                <a:gd name="connsiteY3" fmla="*/ -781 h 90655"/>
                <a:gd name="connsiteX4" fmla="*/ 110967 w 110242"/>
                <a:gd name="connsiteY4" fmla="*/ 44546 h 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42" h="90655">
                  <a:moveTo>
                    <a:pt x="110967" y="44546"/>
                  </a:moveTo>
                  <a:cubicBezTo>
                    <a:pt x="110967" y="69580"/>
                    <a:pt x="86288" y="89873"/>
                    <a:pt x="55845" y="89873"/>
                  </a:cubicBezTo>
                  <a:cubicBezTo>
                    <a:pt x="25402" y="89873"/>
                    <a:pt x="723" y="69580"/>
                    <a:pt x="723" y="44546"/>
                  </a:cubicBezTo>
                  <a:cubicBezTo>
                    <a:pt x="723" y="19512"/>
                    <a:pt x="25402" y="-781"/>
                    <a:pt x="55845" y="-781"/>
                  </a:cubicBezTo>
                  <a:cubicBezTo>
                    <a:pt x="86288" y="-781"/>
                    <a:pt x="110967" y="19512"/>
                    <a:pt x="110967" y="44546"/>
                  </a:cubicBezTo>
                  <a:close/>
                </a:path>
              </a:pathLst>
            </a:custGeom>
            <a:solidFill>
              <a:srgbClr val="3E15F6"/>
            </a:solidFill>
            <a:ln w="25881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9B93997-BF2C-4490-A778-F4BA309B11FE}"/>
                </a:ext>
              </a:extLst>
            </p:cNvPr>
            <p:cNvSpPr/>
            <p:nvPr/>
          </p:nvSpPr>
          <p:spPr>
            <a:xfrm>
              <a:off x="4651449" y="2829685"/>
              <a:ext cx="922379" cy="214513"/>
            </a:xfrm>
            <a:custGeom>
              <a:avLst/>
              <a:gdLst>
                <a:gd name="connsiteX0" fmla="*/ 724 w 922379"/>
                <a:gd name="connsiteY0" fmla="*/ 109280 h 214513"/>
                <a:gd name="connsiteX1" fmla="*/ 174596 w 922379"/>
                <a:gd name="connsiteY1" fmla="*/ 109280 h 214513"/>
                <a:gd name="connsiteX2" fmla="*/ 239929 w 922379"/>
                <a:gd name="connsiteY2" fmla="*/ -782 h 214513"/>
                <a:gd name="connsiteX3" fmla="*/ 328300 w 922379"/>
                <a:gd name="connsiteY3" fmla="*/ 213731 h 214513"/>
                <a:gd name="connsiteX4" fmla="*/ 435801 w 922379"/>
                <a:gd name="connsiteY4" fmla="*/ -782 h 214513"/>
                <a:gd name="connsiteX5" fmla="*/ 527636 w 922379"/>
                <a:gd name="connsiteY5" fmla="*/ 213731 h 214513"/>
                <a:gd name="connsiteX6" fmla="*/ 625831 w 922379"/>
                <a:gd name="connsiteY6" fmla="*/ -782 h 214513"/>
                <a:gd name="connsiteX7" fmla="*/ 718441 w 922379"/>
                <a:gd name="connsiteY7" fmla="*/ 213731 h 214513"/>
                <a:gd name="connsiteX8" fmla="*/ 781836 w 922379"/>
                <a:gd name="connsiteY8" fmla="*/ 109537 h 214513"/>
                <a:gd name="connsiteX9" fmla="*/ 923104 w 922379"/>
                <a:gd name="connsiteY9" fmla="*/ 109537 h 21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2379" h="214513">
                  <a:moveTo>
                    <a:pt x="724" y="109280"/>
                  </a:moveTo>
                  <a:lnTo>
                    <a:pt x="174596" y="109280"/>
                  </a:lnTo>
                  <a:lnTo>
                    <a:pt x="239929" y="-782"/>
                  </a:lnTo>
                  <a:lnTo>
                    <a:pt x="328300" y="213731"/>
                  </a:lnTo>
                  <a:lnTo>
                    <a:pt x="435801" y="-782"/>
                  </a:lnTo>
                  <a:lnTo>
                    <a:pt x="527636" y="213731"/>
                  </a:lnTo>
                  <a:lnTo>
                    <a:pt x="625831" y="-782"/>
                  </a:lnTo>
                  <a:lnTo>
                    <a:pt x="718441" y="213731"/>
                  </a:lnTo>
                  <a:lnTo>
                    <a:pt x="781836" y="109537"/>
                  </a:lnTo>
                  <a:lnTo>
                    <a:pt x="923104" y="109537"/>
                  </a:lnTo>
                </a:path>
              </a:pathLst>
            </a:custGeom>
            <a:noFill/>
            <a:ln w="25128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1A62E2D-CA1A-4C49-A05B-03CD9D88C930}"/>
                </a:ext>
              </a:extLst>
            </p:cNvPr>
            <p:cNvSpPr/>
            <p:nvPr/>
          </p:nvSpPr>
          <p:spPr>
            <a:xfrm>
              <a:off x="5586394" y="2885137"/>
              <a:ext cx="110242" cy="90655"/>
            </a:xfrm>
            <a:custGeom>
              <a:avLst/>
              <a:gdLst>
                <a:gd name="connsiteX0" fmla="*/ 110967 w 110242"/>
                <a:gd name="connsiteY0" fmla="*/ 44546 h 90655"/>
                <a:gd name="connsiteX1" fmla="*/ 55845 w 110242"/>
                <a:gd name="connsiteY1" fmla="*/ 89873 h 90655"/>
                <a:gd name="connsiteX2" fmla="*/ 723 w 110242"/>
                <a:gd name="connsiteY2" fmla="*/ 44546 h 90655"/>
                <a:gd name="connsiteX3" fmla="*/ 55845 w 110242"/>
                <a:gd name="connsiteY3" fmla="*/ -781 h 90655"/>
                <a:gd name="connsiteX4" fmla="*/ 110967 w 110242"/>
                <a:gd name="connsiteY4" fmla="*/ 44546 h 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42" h="90655">
                  <a:moveTo>
                    <a:pt x="110967" y="44546"/>
                  </a:moveTo>
                  <a:cubicBezTo>
                    <a:pt x="110967" y="69580"/>
                    <a:pt x="86289" y="89873"/>
                    <a:pt x="55845" y="89873"/>
                  </a:cubicBezTo>
                  <a:cubicBezTo>
                    <a:pt x="25402" y="89873"/>
                    <a:pt x="723" y="69580"/>
                    <a:pt x="723" y="44546"/>
                  </a:cubicBezTo>
                  <a:cubicBezTo>
                    <a:pt x="723" y="19512"/>
                    <a:pt x="25402" y="-781"/>
                    <a:pt x="55845" y="-781"/>
                  </a:cubicBezTo>
                  <a:cubicBezTo>
                    <a:pt x="86289" y="-781"/>
                    <a:pt x="110967" y="19512"/>
                    <a:pt x="110967" y="44546"/>
                  </a:cubicBezTo>
                  <a:close/>
                </a:path>
              </a:pathLst>
            </a:custGeom>
            <a:solidFill>
              <a:srgbClr val="3E15F6"/>
            </a:solidFill>
            <a:ln w="25881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D761198-A230-40E0-8A1E-81D9AA89F727}"/>
                </a:ext>
              </a:extLst>
            </p:cNvPr>
            <p:cNvSpPr/>
            <p:nvPr/>
          </p:nvSpPr>
          <p:spPr>
            <a:xfrm>
              <a:off x="4604886" y="2268362"/>
              <a:ext cx="679916" cy="623295"/>
            </a:xfrm>
            <a:custGeom>
              <a:avLst/>
              <a:gdLst>
                <a:gd name="connsiteX0" fmla="*/ 724 w 679916"/>
                <a:gd name="connsiteY0" fmla="*/ 622513 h 623295"/>
                <a:gd name="connsiteX1" fmla="*/ 128833 w 679916"/>
                <a:gd name="connsiteY1" fmla="*/ 505006 h 623295"/>
                <a:gd name="connsiteX2" fmla="*/ 102591 w 679916"/>
                <a:gd name="connsiteY2" fmla="*/ 379716 h 623295"/>
                <a:gd name="connsiteX3" fmla="*/ 312734 w 679916"/>
                <a:gd name="connsiteY3" fmla="*/ 478066 h 623295"/>
                <a:gd name="connsiteX4" fmla="*/ 246936 w 679916"/>
                <a:gd name="connsiteY4" fmla="*/ 247316 h 623295"/>
                <a:gd name="connsiteX5" fmla="*/ 459612 w 679916"/>
                <a:gd name="connsiteY5" fmla="*/ 343339 h 623295"/>
                <a:gd name="connsiteX6" fmla="*/ 386988 w 679916"/>
                <a:gd name="connsiteY6" fmla="*/ 118872 h 623295"/>
                <a:gd name="connsiteX7" fmla="*/ 600234 w 679916"/>
                <a:gd name="connsiteY7" fmla="*/ 214351 h 623295"/>
                <a:gd name="connsiteX8" fmla="*/ 576526 w 679916"/>
                <a:gd name="connsiteY8" fmla="*/ 94723 h 623295"/>
                <a:gd name="connsiteX9" fmla="*/ 680641 w 679916"/>
                <a:gd name="connsiteY9" fmla="*/ -782 h 62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916" h="623295">
                  <a:moveTo>
                    <a:pt x="724" y="622513"/>
                  </a:moveTo>
                  <a:lnTo>
                    <a:pt x="128833" y="505006"/>
                  </a:lnTo>
                  <a:lnTo>
                    <a:pt x="102591" y="379716"/>
                  </a:lnTo>
                  <a:lnTo>
                    <a:pt x="312734" y="478066"/>
                  </a:lnTo>
                  <a:lnTo>
                    <a:pt x="246936" y="247316"/>
                  </a:lnTo>
                  <a:lnTo>
                    <a:pt x="459612" y="343339"/>
                  </a:lnTo>
                  <a:lnTo>
                    <a:pt x="386988" y="118872"/>
                  </a:lnTo>
                  <a:lnTo>
                    <a:pt x="600234" y="214351"/>
                  </a:lnTo>
                  <a:lnTo>
                    <a:pt x="576526" y="94723"/>
                  </a:lnTo>
                  <a:lnTo>
                    <a:pt x="680641" y="-782"/>
                  </a:lnTo>
                </a:path>
              </a:pathLst>
            </a:custGeom>
            <a:noFill/>
            <a:ln w="25128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AE77165-4522-40D5-A667-C692324323CA}"/>
                </a:ext>
              </a:extLst>
            </p:cNvPr>
            <p:cNvSpPr/>
            <p:nvPr/>
          </p:nvSpPr>
          <p:spPr>
            <a:xfrm>
              <a:off x="3897770" y="2990991"/>
              <a:ext cx="679918" cy="623295"/>
            </a:xfrm>
            <a:custGeom>
              <a:avLst/>
              <a:gdLst>
                <a:gd name="connsiteX0" fmla="*/ 724 w 679918"/>
                <a:gd name="connsiteY0" fmla="*/ 622513 h 623295"/>
                <a:gd name="connsiteX1" fmla="*/ 128860 w 679918"/>
                <a:gd name="connsiteY1" fmla="*/ 504979 h 623295"/>
                <a:gd name="connsiteX2" fmla="*/ 102617 w 679918"/>
                <a:gd name="connsiteY2" fmla="*/ 379716 h 623295"/>
                <a:gd name="connsiteX3" fmla="*/ 312736 w 679918"/>
                <a:gd name="connsiteY3" fmla="*/ 478039 h 623295"/>
                <a:gd name="connsiteX4" fmla="*/ 246962 w 679918"/>
                <a:gd name="connsiteY4" fmla="*/ 247316 h 623295"/>
                <a:gd name="connsiteX5" fmla="*/ 459639 w 679918"/>
                <a:gd name="connsiteY5" fmla="*/ 343312 h 623295"/>
                <a:gd name="connsiteX6" fmla="*/ 387015 w 679918"/>
                <a:gd name="connsiteY6" fmla="*/ 118845 h 623295"/>
                <a:gd name="connsiteX7" fmla="*/ 600236 w 679918"/>
                <a:gd name="connsiteY7" fmla="*/ 214326 h 623295"/>
                <a:gd name="connsiteX8" fmla="*/ 576528 w 679918"/>
                <a:gd name="connsiteY8" fmla="*/ 94723 h 623295"/>
                <a:gd name="connsiteX9" fmla="*/ 680643 w 679918"/>
                <a:gd name="connsiteY9" fmla="*/ -782 h 62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918" h="623295">
                  <a:moveTo>
                    <a:pt x="724" y="622513"/>
                  </a:moveTo>
                  <a:lnTo>
                    <a:pt x="128860" y="504979"/>
                  </a:lnTo>
                  <a:lnTo>
                    <a:pt x="102617" y="379716"/>
                  </a:lnTo>
                  <a:lnTo>
                    <a:pt x="312736" y="478039"/>
                  </a:lnTo>
                  <a:lnTo>
                    <a:pt x="246962" y="247316"/>
                  </a:lnTo>
                  <a:lnTo>
                    <a:pt x="459639" y="343312"/>
                  </a:lnTo>
                  <a:lnTo>
                    <a:pt x="387015" y="118845"/>
                  </a:lnTo>
                  <a:lnTo>
                    <a:pt x="600236" y="214326"/>
                  </a:lnTo>
                  <a:lnTo>
                    <a:pt x="576528" y="94723"/>
                  </a:lnTo>
                  <a:lnTo>
                    <a:pt x="680643" y="-782"/>
                  </a:lnTo>
                </a:path>
              </a:pathLst>
            </a:custGeom>
            <a:noFill/>
            <a:ln w="25128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0F9390F-9478-4F1A-9396-22E3496765EE}"/>
                </a:ext>
              </a:extLst>
            </p:cNvPr>
            <p:cNvSpPr/>
            <p:nvPr/>
          </p:nvSpPr>
          <p:spPr>
            <a:xfrm>
              <a:off x="5266447" y="2179986"/>
              <a:ext cx="110242" cy="90655"/>
            </a:xfrm>
            <a:custGeom>
              <a:avLst/>
              <a:gdLst>
                <a:gd name="connsiteX0" fmla="*/ 110967 w 110242"/>
                <a:gd name="connsiteY0" fmla="*/ 44545 h 90655"/>
                <a:gd name="connsiteX1" fmla="*/ 55845 w 110242"/>
                <a:gd name="connsiteY1" fmla="*/ 89872 h 90655"/>
                <a:gd name="connsiteX2" fmla="*/ 723 w 110242"/>
                <a:gd name="connsiteY2" fmla="*/ 44545 h 90655"/>
                <a:gd name="connsiteX3" fmla="*/ 55845 w 110242"/>
                <a:gd name="connsiteY3" fmla="*/ -782 h 90655"/>
                <a:gd name="connsiteX4" fmla="*/ 110967 w 110242"/>
                <a:gd name="connsiteY4" fmla="*/ 44545 h 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42" h="90655">
                  <a:moveTo>
                    <a:pt x="110967" y="44545"/>
                  </a:moveTo>
                  <a:cubicBezTo>
                    <a:pt x="110967" y="69579"/>
                    <a:pt x="86289" y="89872"/>
                    <a:pt x="55845" y="89872"/>
                  </a:cubicBezTo>
                  <a:cubicBezTo>
                    <a:pt x="25402" y="89872"/>
                    <a:pt x="723" y="69579"/>
                    <a:pt x="723" y="44545"/>
                  </a:cubicBezTo>
                  <a:cubicBezTo>
                    <a:pt x="723" y="19511"/>
                    <a:pt x="25402" y="-782"/>
                    <a:pt x="55845" y="-782"/>
                  </a:cubicBezTo>
                  <a:cubicBezTo>
                    <a:pt x="86289" y="-782"/>
                    <a:pt x="110967" y="19511"/>
                    <a:pt x="110967" y="44545"/>
                  </a:cubicBezTo>
                  <a:close/>
                </a:path>
              </a:pathLst>
            </a:custGeom>
            <a:solidFill>
              <a:srgbClr val="3E15F6"/>
            </a:solidFill>
            <a:ln w="25881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F399DF2-03B0-42C1-87C8-3F210004C0F1}"/>
                </a:ext>
              </a:extLst>
            </p:cNvPr>
            <p:cNvSpPr/>
            <p:nvPr/>
          </p:nvSpPr>
          <p:spPr>
            <a:xfrm>
              <a:off x="3797378" y="3596829"/>
              <a:ext cx="110242" cy="90655"/>
            </a:xfrm>
            <a:custGeom>
              <a:avLst/>
              <a:gdLst>
                <a:gd name="connsiteX0" fmla="*/ 110968 w 110242"/>
                <a:gd name="connsiteY0" fmla="*/ 44546 h 90655"/>
                <a:gd name="connsiteX1" fmla="*/ 55846 w 110242"/>
                <a:gd name="connsiteY1" fmla="*/ 89873 h 90655"/>
                <a:gd name="connsiteX2" fmla="*/ 724 w 110242"/>
                <a:gd name="connsiteY2" fmla="*/ 44546 h 90655"/>
                <a:gd name="connsiteX3" fmla="*/ 55846 w 110242"/>
                <a:gd name="connsiteY3" fmla="*/ -782 h 90655"/>
                <a:gd name="connsiteX4" fmla="*/ 110968 w 110242"/>
                <a:gd name="connsiteY4" fmla="*/ 44546 h 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42" h="90655">
                  <a:moveTo>
                    <a:pt x="110968" y="44546"/>
                  </a:moveTo>
                  <a:cubicBezTo>
                    <a:pt x="110968" y="69579"/>
                    <a:pt x="86289" y="89873"/>
                    <a:pt x="55846" y="89873"/>
                  </a:cubicBezTo>
                  <a:cubicBezTo>
                    <a:pt x="25403" y="89873"/>
                    <a:pt x="724" y="69579"/>
                    <a:pt x="724" y="44546"/>
                  </a:cubicBezTo>
                  <a:cubicBezTo>
                    <a:pt x="724" y="19512"/>
                    <a:pt x="25403" y="-782"/>
                    <a:pt x="55846" y="-782"/>
                  </a:cubicBezTo>
                  <a:cubicBezTo>
                    <a:pt x="86289" y="-782"/>
                    <a:pt x="110968" y="19512"/>
                    <a:pt x="110968" y="44546"/>
                  </a:cubicBezTo>
                  <a:close/>
                </a:path>
              </a:pathLst>
            </a:custGeom>
            <a:solidFill>
              <a:srgbClr val="3E15F6"/>
            </a:solidFill>
            <a:ln w="25881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635BDC8-79CA-42BC-8F53-2E73CC142A8A}"/>
                </a:ext>
              </a:extLst>
            </p:cNvPr>
            <p:cNvSpPr/>
            <p:nvPr/>
          </p:nvSpPr>
          <p:spPr>
            <a:xfrm>
              <a:off x="3637055" y="1781318"/>
              <a:ext cx="927135" cy="1123034"/>
            </a:xfrm>
            <a:custGeom>
              <a:avLst/>
              <a:gdLst>
                <a:gd name="connsiteX0" fmla="*/ 921346 w 927135"/>
                <a:gd name="connsiteY0" fmla="*/ 1122253 h 1123034"/>
                <a:gd name="connsiteX1" fmla="*/ 927860 w 927135"/>
                <a:gd name="connsiteY1" fmla="*/ -782 h 1123034"/>
                <a:gd name="connsiteX2" fmla="*/ 724 w 927135"/>
                <a:gd name="connsiteY2" fmla="*/ -782 h 11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35" h="1123034">
                  <a:moveTo>
                    <a:pt x="921346" y="1122253"/>
                  </a:moveTo>
                  <a:lnTo>
                    <a:pt x="927860" y="-782"/>
                  </a:lnTo>
                  <a:lnTo>
                    <a:pt x="724" y="-782"/>
                  </a:lnTo>
                </a:path>
              </a:pathLst>
            </a:custGeom>
            <a:noFill/>
            <a:ln w="25051" cap="flat">
              <a:solidFill>
                <a:srgbClr val="16161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F075BD-43E3-4F73-B136-87E9DB1E2487}"/>
                </a:ext>
              </a:extLst>
            </p:cNvPr>
            <p:cNvSpPr/>
            <p:nvPr/>
          </p:nvSpPr>
          <p:spPr>
            <a:xfrm>
              <a:off x="3623998" y="1624615"/>
              <a:ext cx="25854" cy="319947"/>
            </a:xfrm>
            <a:custGeom>
              <a:avLst/>
              <a:gdLst>
                <a:gd name="connsiteX0" fmla="*/ 724 w 25854"/>
                <a:gd name="connsiteY0" fmla="*/ -782 h 319947"/>
                <a:gd name="connsiteX1" fmla="*/ 724 w 25854"/>
                <a:gd name="connsiteY1" fmla="*/ 319165 h 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54" h="319947">
                  <a:moveTo>
                    <a:pt x="724" y="-782"/>
                  </a:moveTo>
                  <a:lnTo>
                    <a:pt x="724" y="319165"/>
                  </a:lnTo>
                </a:path>
              </a:pathLst>
            </a:custGeom>
            <a:noFill/>
            <a:ln w="29725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6AA3AC-8159-481C-AF59-AB2AC8D28D52}"/>
                </a:ext>
              </a:extLst>
            </p:cNvPr>
            <p:cNvSpPr/>
            <p:nvPr/>
          </p:nvSpPr>
          <p:spPr>
            <a:xfrm>
              <a:off x="3480352" y="1627897"/>
              <a:ext cx="25854" cy="319922"/>
            </a:xfrm>
            <a:custGeom>
              <a:avLst/>
              <a:gdLst>
                <a:gd name="connsiteX0" fmla="*/ 724 w 25854"/>
                <a:gd name="connsiteY0" fmla="*/ -782 h 319922"/>
                <a:gd name="connsiteX1" fmla="*/ 724 w 25854"/>
                <a:gd name="connsiteY1" fmla="*/ 319140 h 31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54" h="319922">
                  <a:moveTo>
                    <a:pt x="724" y="-782"/>
                  </a:moveTo>
                  <a:lnTo>
                    <a:pt x="724" y="319140"/>
                  </a:lnTo>
                </a:path>
              </a:pathLst>
            </a:custGeom>
            <a:noFill/>
            <a:ln w="29725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A821B4D-3BE4-49A6-913B-97A53000B37C}"/>
                </a:ext>
              </a:extLst>
            </p:cNvPr>
            <p:cNvSpPr/>
            <p:nvPr/>
          </p:nvSpPr>
          <p:spPr>
            <a:xfrm>
              <a:off x="2977590" y="1781318"/>
              <a:ext cx="476649" cy="261180"/>
            </a:xfrm>
            <a:custGeom>
              <a:avLst/>
              <a:gdLst>
                <a:gd name="connsiteX0" fmla="*/ 477374 w 476649"/>
                <a:gd name="connsiteY0" fmla="*/ -782 h 261180"/>
                <a:gd name="connsiteX1" fmla="*/ 724 w 476649"/>
                <a:gd name="connsiteY1" fmla="*/ -782 h 261180"/>
                <a:gd name="connsiteX2" fmla="*/ 724 w 476649"/>
                <a:gd name="connsiteY2" fmla="*/ 260398 h 2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649" h="261180">
                  <a:moveTo>
                    <a:pt x="477374" y="-782"/>
                  </a:moveTo>
                  <a:lnTo>
                    <a:pt x="724" y="-782"/>
                  </a:lnTo>
                  <a:lnTo>
                    <a:pt x="724" y="260398"/>
                  </a:lnTo>
                </a:path>
              </a:pathLst>
            </a:custGeom>
            <a:noFill/>
            <a:ln w="29725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6010E3-D347-478A-B0E7-E7FE8CF909E2}"/>
                </a:ext>
              </a:extLst>
            </p:cNvPr>
            <p:cNvSpPr/>
            <p:nvPr/>
          </p:nvSpPr>
          <p:spPr>
            <a:xfrm>
              <a:off x="2768659" y="2035957"/>
              <a:ext cx="391745" cy="218728"/>
            </a:xfrm>
            <a:custGeom>
              <a:avLst/>
              <a:gdLst>
                <a:gd name="connsiteX0" fmla="*/ 724 w 391745"/>
                <a:gd name="connsiteY0" fmla="*/ -782 h 218728"/>
                <a:gd name="connsiteX1" fmla="*/ 392470 w 391745"/>
                <a:gd name="connsiteY1" fmla="*/ -782 h 218728"/>
                <a:gd name="connsiteX2" fmla="*/ 173742 w 391745"/>
                <a:gd name="connsiteY2" fmla="*/ 217946 h 2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745" h="218728">
                  <a:moveTo>
                    <a:pt x="724" y="-782"/>
                  </a:moveTo>
                  <a:lnTo>
                    <a:pt x="392470" y="-782"/>
                  </a:lnTo>
                  <a:lnTo>
                    <a:pt x="173742" y="217946"/>
                  </a:lnTo>
                  <a:close/>
                </a:path>
              </a:pathLst>
            </a:custGeom>
            <a:noFill/>
            <a:ln w="29725" cap="flat">
              <a:solidFill>
                <a:srgbClr val="1212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BB4E9-69EB-4A33-90D0-763F0722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1D4CA-6489-4B73-B13B-A759CC47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4031259-4706-40A5-8D8D-C32D7BDF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69" y="4081904"/>
            <a:ext cx="7606796" cy="19724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Add </a:t>
            </a:r>
            <a:r>
              <a:rPr lang="en-IN" dirty="0">
                <a:solidFill>
                  <a:srgbClr val="720F11"/>
                </a:solidFill>
              </a:rPr>
              <a:t>thermal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resistances</a:t>
            </a:r>
            <a:r>
              <a:rPr lang="en-IN" dirty="0"/>
              <a:t> between grid cells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0070C0"/>
                </a:solidFill>
              </a:rPr>
              <a:t>Capacitors</a:t>
            </a:r>
            <a:r>
              <a:rPr lang="en-IN" dirty="0"/>
              <a:t> are added to ground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Solve for the </a:t>
            </a:r>
            <a:r>
              <a:rPr lang="en-IN" dirty="0">
                <a:solidFill>
                  <a:srgbClr val="00B050"/>
                </a:solidFill>
              </a:rPr>
              <a:t>voltages</a:t>
            </a:r>
            <a:r>
              <a:rPr lang="en-IN" dirty="0"/>
              <a:t> using a regular circuit simulator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Map the solved </a:t>
            </a:r>
            <a:r>
              <a:rPr lang="en-IN" dirty="0">
                <a:solidFill>
                  <a:srgbClr val="7030A0"/>
                </a:solidFill>
              </a:rPr>
              <a:t>voltages</a:t>
            </a:r>
            <a:r>
              <a:rPr lang="en-IN" dirty="0"/>
              <a:t> to temperatures </a:t>
            </a:r>
          </a:p>
        </p:txBody>
      </p:sp>
    </p:spTree>
    <p:extLst>
      <p:ext uri="{BB962C8B-B14F-4D97-AF65-F5344CB8AC3E}">
        <p14:creationId xmlns:p14="http://schemas.microsoft.com/office/powerpoint/2010/main" val="3826333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6D7FC9-2253-4ED3-9A72-B237B75CD774}"/>
                  </a:ext>
                </a:extLst>
              </p:cNvPr>
              <p:cNvSpPr txBox="1"/>
              <p:nvPr/>
            </p:nvSpPr>
            <p:spPr>
              <a:xfrm>
                <a:off x="5239910" y="4570346"/>
                <a:ext cx="2901115" cy="61555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br>
                  <a:rPr lang="en-IN" sz="2000" i="1" dirty="0">
                    <a:latin typeface="Cambria Math" panose="02040503050406030204" pitchFamily="18" charset="0"/>
                  </a:rPr>
                </a:br>
                <a:r>
                  <a:rPr lang="en-IN" sz="2000" i="1" dirty="0"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6D7FC9-2253-4ED3-9A72-B237B75CD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10" y="4570346"/>
                <a:ext cx="2901115" cy="615553"/>
              </a:xfrm>
              <a:prstGeom prst="rect">
                <a:avLst/>
              </a:prstGeom>
              <a:blipFill>
                <a:blip r:embed="rId3"/>
                <a:stretch>
                  <a:fillRect l="-1887" b="-174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253CAF4-EDF5-47C1-9D68-E6E957CB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Element Method (FEM)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E189-E3AE-43BE-8CDF-8896EA98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907299"/>
            <a:ext cx="7855229" cy="35759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C00000"/>
                </a:solidFill>
              </a:rPr>
              <a:t>Convert</a:t>
            </a:r>
            <a:r>
              <a:rPr lang="en-IN" dirty="0"/>
              <a:t> the differential equation into an integral equation. </a:t>
            </a:r>
            <a:r>
              <a:rPr lang="en-IN" dirty="0">
                <a:solidFill>
                  <a:srgbClr val="625D9C"/>
                </a:solidFill>
              </a:rPr>
              <a:t>Multiply</a:t>
            </a:r>
            <a:r>
              <a:rPr lang="en-IN" dirty="0"/>
              <a:t> the original differential equation with a test function, </a:t>
            </a:r>
            <a:r>
              <a:rPr lang="en-IN" i="1" dirty="0"/>
              <a:t>v(). </a:t>
            </a:r>
            <a:endParaRPr lang="en-IN" dirty="0"/>
          </a:p>
          <a:p>
            <a:pPr marL="457200" indent="-457200">
              <a:buFont typeface="+mj-lt"/>
              <a:buAutoNum type="arabicPeriod"/>
            </a:pPr>
            <a:r>
              <a:rPr lang="en-IN" dirty="0">
                <a:solidFill>
                  <a:srgbClr val="00B050"/>
                </a:solidFill>
              </a:rPr>
              <a:t>Divide</a:t>
            </a:r>
            <a:r>
              <a:rPr lang="en-IN" dirty="0"/>
              <a:t> the domain into a set of triangles, rectangles, cuboids or tetrahedrons. Each such basic structure is an </a:t>
            </a:r>
            <a:r>
              <a:rPr lang="en-IN" dirty="0">
                <a:solidFill>
                  <a:srgbClr val="0070C0"/>
                </a:solidFill>
              </a:rPr>
              <a:t>element</a:t>
            </a:r>
            <a:r>
              <a:rPr lang="en-IN" dirty="0"/>
              <a:t>. The points at which elements are connected as </a:t>
            </a:r>
            <a:r>
              <a:rPr lang="en-IN" dirty="0">
                <a:solidFill>
                  <a:srgbClr val="625D9C"/>
                </a:solidFill>
              </a:rPr>
              <a:t>nodes</a:t>
            </a:r>
            <a:r>
              <a:rPr lang="en-IN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Create a set of algebraic equations.</a:t>
            </a:r>
          </a:p>
          <a:p>
            <a:pPr marL="687388" lvl="1" indent="-457200">
              <a:buFont typeface="+mj-lt"/>
              <a:buAutoNum type="alphaLcPeriod"/>
            </a:pPr>
            <a:r>
              <a:rPr lang="en-IN" i="1" dirty="0" err="1"/>
              <a:t>f</a:t>
            </a:r>
            <a:r>
              <a:rPr lang="en-IN" i="1" baseline="-25000" dirty="0" err="1"/>
              <a:t>k</a:t>
            </a:r>
            <a:r>
              <a:rPr lang="en-IN" dirty="0"/>
              <a:t> is the value of </a:t>
            </a:r>
            <a:r>
              <a:rPr lang="en-IN" i="1" dirty="0"/>
              <a:t>f(x)</a:t>
            </a:r>
            <a:r>
              <a:rPr lang="en-IN" dirty="0"/>
              <a:t> (function to be computed) at node </a:t>
            </a:r>
            <a:r>
              <a:rPr lang="en-IN" i="1" dirty="0"/>
              <a:t>k</a:t>
            </a:r>
          </a:p>
          <a:p>
            <a:pPr marL="687388" lvl="1" indent="-457200">
              <a:buFont typeface="+mj-lt"/>
              <a:buAutoNum type="alphaLcPeriod"/>
            </a:pPr>
            <a:r>
              <a:rPr lang="en-IN" dirty="0"/>
              <a:t>Let </a:t>
            </a:r>
            <a:r>
              <a:rPr lang="en-IN" i="1" dirty="0" err="1"/>
              <a:t>v</a:t>
            </a:r>
            <a:r>
              <a:rPr lang="en-IN" i="1" baseline="-25000" dirty="0" err="1"/>
              <a:t>k</a:t>
            </a:r>
            <a:r>
              <a:rPr lang="en-IN" i="1" dirty="0"/>
              <a:t>(x)</a:t>
            </a:r>
            <a:r>
              <a:rPr lang="en-IN" dirty="0"/>
              <a:t> be a basis function corresponding to node </a:t>
            </a:r>
            <a:r>
              <a:rPr lang="en-IN" i="1" dirty="0"/>
              <a:t>k</a:t>
            </a:r>
          </a:p>
          <a:p>
            <a:pPr marL="687388" lvl="1" indent="-457200">
              <a:buFont typeface="+mj-lt"/>
              <a:buAutoNum type="alphaLcPeriod"/>
            </a:pPr>
            <a:r>
              <a:rPr lang="en-IN" dirty="0"/>
              <a:t>Let us express: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791FC-DD07-4E42-BD99-06406123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22C24-6B5F-46D0-A7B3-D74DA1A8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AADE08-2411-4150-A3CE-0AFC94E0FDED}"/>
                  </a:ext>
                </a:extLst>
              </p:cNvPr>
              <p:cNvSpPr txBox="1"/>
              <p:nvPr/>
            </p:nvSpPr>
            <p:spPr>
              <a:xfrm>
                <a:off x="4540259" y="3985326"/>
                <a:ext cx="23367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AADE08-2411-4150-A3CE-0AFC94E0F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9" y="3985326"/>
                <a:ext cx="2336730" cy="307777"/>
              </a:xfrm>
              <a:prstGeom prst="rect">
                <a:avLst/>
              </a:prstGeom>
              <a:blipFill>
                <a:blip r:embed="rId4"/>
                <a:stretch>
                  <a:fillRect l="-2089" r="-2089" b="-3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88597CA-2BF1-4157-87A4-7FB43BA4F13F}"/>
              </a:ext>
            </a:extLst>
          </p:cNvPr>
          <p:cNvSpPr/>
          <p:nvPr/>
        </p:nvSpPr>
        <p:spPr>
          <a:xfrm>
            <a:off x="7374383" y="4601708"/>
            <a:ext cx="2166152" cy="1305017"/>
          </a:xfrm>
          <a:prstGeom prst="triangle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0D814-D657-4153-8B1A-797F3AE6B199}"/>
              </a:ext>
            </a:extLst>
          </p:cNvPr>
          <p:cNvSpPr/>
          <p:nvPr/>
        </p:nvSpPr>
        <p:spPr>
          <a:xfrm>
            <a:off x="8377561" y="4534859"/>
            <a:ext cx="204186" cy="16397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49456F-F712-4076-B0DF-4B1EAE1F656C}"/>
              </a:ext>
            </a:extLst>
          </p:cNvPr>
          <p:cNvSpPr/>
          <p:nvPr/>
        </p:nvSpPr>
        <p:spPr>
          <a:xfrm>
            <a:off x="9438442" y="5793736"/>
            <a:ext cx="204186" cy="16397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D7B7DF-BCCE-4174-90DC-0E88C051BA63}"/>
              </a:ext>
            </a:extLst>
          </p:cNvPr>
          <p:cNvSpPr/>
          <p:nvPr/>
        </p:nvSpPr>
        <p:spPr>
          <a:xfrm>
            <a:off x="7272290" y="5793736"/>
            <a:ext cx="204186" cy="16397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D0511E-CF2C-481C-BFDB-E3DBC9CB388E}"/>
              </a:ext>
            </a:extLst>
          </p:cNvPr>
          <p:cNvSpPr/>
          <p:nvPr/>
        </p:nvSpPr>
        <p:spPr>
          <a:xfrm>
            <a:off x="1779234" y="5105314"/>
            <a:ext cx="3311370" cy="80141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Express as a system of linear equations and solve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6D98D5-B42E-44E1-8E92-0B14B3ED1C03}"/>
                  </a:ext>
                </a:extLst>
              </p:cNvPr>
              <p:cNvSpPr txBox="1"/>
              <p:nvPr/>
            </p:nvSpPr>
            <p:spPr>
              <a:xfrm>
                <a:off x="8657255" y="4287233"/>
                <a:ext cx="9871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6D98D5-B42E-44E1-8E92-0B14B3ED1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55" y="4287233"/>
                <a:ext cx="987130" cy="307777"/>
              </a:xfrm>
              <a:prstGeom prst="rect">
                <a:avLst/>
              </a:prstGeom>
              <a:blipFill>
                <a:blip r:embed="rId5"/>
                <a:stretch>
                  <a:fillRect l="-8025" r="-8025" b="-37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7EAE28-E511-4A43-8B33-8525D7BC28CC}"/>
                  </a:ext>
                </a:extLst>
              </p:cNvPr>
              <p:cNvSpPr txBox="1"/>
              <p:nvPr/>
            </p:nvSpPr>
            <p:spPr>
              <a:xfrm>
                <a:off x="9695896" y="5752836"/>
                <a:ext cx="9990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7EAE28-E511-4A43-8B33-8525D7BC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96" y="5752836"/>
                <a:ext cx="999056" cy="307777"/>
              </a:xfrm>
              <a:prstGeom prst="rect">
                <a:avLst/>
              </a:prstGeom>
              <a:blipFill>
                <a:blip r:embed="rId6"/>
                <a:stretch>
                  <a:fillRect l="-8589" r="-8589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75065-DEED-4CD6-AA66-FB8FC907AE1C}"/>
                  </a:ext>
                </a:extLst>
              </p:cNvPr>
              <p:cNvSpPr txBox="1"/>
              <p:nvPr/>
            </p:nvSpPr>
            <p:spPr>
              <a:xfrm>
                <a:off x="6296022" y="5698211"/>
                <a:ext cx="9990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75065-DEED-4CD6-AA66-FB8FC907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2" y="5698211"/>
                <a:ext cx="999056" cy="307777"/>
              </a:xfrm>
              <a:prstGeom prst="rect">
                <a:avLst/>
              </a:prstGeom>
              <a:blipFill>
                <a:blip r:embed="rId7"/>
                <a:stretch>
                  <a:fillRect l="-8537" r="-7927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40C7BF0D-F3E9-433C-85F7-499A5C4C70C7}"/>
              </a:ext>
            </a:extLst>
          </p:cNvPr>
          <p:cNvSpPr/>
          <p:nvPr/>
        </p:nvSpPr>
        <p:spPr>
          <a:xfrm>
            <a:off x="8315416" y="5362768"/>
            <a:ext cx="88365" cy="10587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9C0AAF4-77CD-4CCB-9E65-72C3C32E7245}"/>
              </a:ext>
            </a:extLst>
          </p:cNvPr>
          <p:cNvSpPr/>
          <p:nvPr/>
        </p:nvSpPr>
        <p:spPr>
          <a:xfrm rot="2867565">
            <a:off x="8033854" y="5164360"/>
            <a:ext cx="316435" cy="176772"/>
          </a:xfrm>
          <a:prstGeom prst="lef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093BD38C-18FE-4A7C-BA99-7DCF42FF860D}"/>
              </a:ext>
            </a:extLst>
          </p:cNvPr>
          <p:cNvSpPr/>
          <p:nvPr/>
        </p:nvSpPr>
        <p:spPr>
          <a:xfrm>
            <a:off x="8288784" y="62825"/>
            <a:ext cx="2299317" cy="927889"/>
          </a:xfrm>
          <a:prstGeom prst="star6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Accurate yet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37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A889-148A-4B66-B014-2EDA611F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Green’s Functions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8D41A-A9C6-4C6D-9406-28C90AB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D1EC-0991-4EC6-8DAD-1664D45D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70C128-3CF6-47C9-91C3-1C7E28193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430258"/>
              </p:ext>
            </p:extLst>
          </p:nvPr>
        </p:nvGraphicFramePr>
        <p:xfrm>
          <a:off x="2936907" y="1763107"/>
          <a:ext cx="6690627" cy="25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60CA4F8-6EE5-40A2-B729-6752AC229C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28" y="1008531"/>
            <a:ext cx="394191" cy="394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9863D-9DE7-460E-BA4A-220718793F50}"/>
              </a:ext>
            </a:extLst>
          </p:cNvPr>
          <p:cNvSpPr txBox="1"/>
          <p:nvPr/>
        </p:nvSpPr>
        <p:spPr>
          <a:xfrm>
            <a:off x="2793508" y="1008530"/>
            <a:ext cx="3488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FEM and FDM are very </a:t>
            </a:r>
            <a:r>
              <a:rPr lang="en-IN" sz="2000" dirty="0">
                <a:solidFill>
                  <a:schemeClr val="accent1"/>
                </a:solidFill>
              </a:rPr>
              <a:t>slow</a:t>
            </a:r>
            <a:r>
              <a:rPr lang="en-IN" sz="2000" dirty="0"/>
              <a:t>.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8AE34B-4A5B-42CA-9D0F-EDF97093CEA1}"/>
              </a:ext>
            </a:extLst>
          </p:cNvPr>
          <p:cNvSpPr/>
          <p:nvPr/>
        </p:nvSpPr>
        <p:spPr>
          <a:xfrm>
            <a:off x="1654083" y="4460431"/>
            <a:ext cx="2565646" cy="70133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Divide the chip into an </a:t>
            </a:r>
            <a:r>
              <a:rPr lang="en-IN" sz="2000" dirty="0" err="1"/>
              <a:t>NxN</a:t>
            </a:r>
            <a:r>
              <a:rPr lang="en-IN" sz="2000" dirty="0"/>
              <a:t> grid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3E1AC-C37F-4058-AA47-11E0C7D07A87}"/>
              </a:ext>
            </a:extLst>
          </p:cNvPr>
          <p:cNvSpPr txBox="1"/>
          <p:nvPr/>
        </p:nvSpPr>
        <p:spPr>
          <a:xfrm>
            <a:off x="3106056" y="5259319"/>
            <a:ext cx="6813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Let us </a:t>
            </a:r>
            <a:r>
              <a:rPr lang="en-IN" sz="2000" dirty="0">
                <a:solidFill>
                  <a:srgbClr val="FF0000"/>
                </a:solidFill>
              </a:rPr>
              <a:t>apply</a:t>
            </a:r>
            <a:r>
              <a:rPr lang="en-IN" sz="2000" dirty="0"/>
              <a:t> 1W of </a:t>
            </a:r>
            <a:r>
              <a:rPr lang="en-IN" sz="2000" dirty="0">
                <a:solidFill>
                  <a:srgbClr val="0070C0"/>
                </a:solidFill>
              </a:rPr>
              <a:t>power</a:t>
            </a:r>
            <a:r>
              <a:rPr lang="en-IN" sz="2000" dirty="0"/>
              <a:t> at the point (</a:t>
            </a:r>
            <a:r>
              <a:rPr lang="en-IN" sz="2000" dirty="0" err="1"/>
              <a:t>x</a:t>
            </a:r>
            <a:r>
              <a:rPr lang="en-IN" sz="2000" baseline="-25000" dirty="0" err="1"/>
              <a:t>p</a:t>
            </a:r>
            <a:r>
              <a:rPr lang="en-IN" sz="2000" dirty="0"/>
              <a:t>, </a:t>
            </a:r>
            <a:r>
              <a:rPr lang="en-IN" sz="2000" dirty="0" err="1"/>
              <a:t>y</a:t>
            </a:r>
            <a:r>
              <a:rPr lang="en-IN" sz="2000" baseline="-25000" dirty="0" err="1"/>
              <a:t>q</a:t>
            </a:r>
            <a:r>
              <a:rPr lang="en-IN" sz="2000" dirty="0"/>
              <a:t>)  (</a:t>
            </a:r>
            <a:r>
              <a:rPr lang="en-IN" sz="2000" dirty="0">
                <a:solidFill>
                  <a:srgbClr val="00B050"/>
                </a:solidFill>
              </a:rPr>
              <a:t>function</a:t>
            </a:r>
            <a:r>
              <a:rPr lang="en-IN" sz="2000" dirty="0"/>
              <a:t> </a:t>
            </a:r>
            <a:r>
              <a:rPr lang="en-IN" sz="2000" i="1" dirty="0"/>
              <a:t>G</a:t>
            </a:r>
            <a:r>
              <a:rPr lang="en-IN" sz="2000" dirty="0"/>
              <a:t>)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1DF79-8DA9-463A-93B3-126B75EB72B1}"/>
              </a:ext>
            </a:extLst>
          </p:cNvPr>
          <p:cNvSpPr/>
          <p:nvPr/>
        </p:nvSpPr>
        <p:spPr>
          <a:xfrm>
            <a:off x="4928374" y="5690587"/>
            <a:ext cx="3946337" cy="6125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G(</a:t>
            </a:r>
            <a:r>
              <a:rPr lang="en-IN" sz="2000" dirty="0" err="1"/>
              <a:t>x,y</a:t>
            </a:r>
            <a:r>
              <a:rPr lang="en-IN" sz="2000" dirty="0"/>
              <a:t>) is radially symmetric. </a:t>
            </a:r>
          </a:p>
          <a:p>
            <a:pPr algn="ctr"/>
            <a:r>
              <a:rPr lang="en-IN" sz="2000" dirty="0"/>
              <a:t>This means G(</a:t>
            </a:r>
            <a:r>
              <a:rPr lang="en-IN" sz="2000" dirty="0" err="1"/>
              <a:t>x,y</a:t>
            </a:r>
            <a:r>
              <a:rPr lang="en-IN" sz="2000" dirty="0"/>
              <a:t>) = G(-x,-y)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7720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EB5CE0-B618-4184-871B-FFCC264EF1C0}"/>
              </a:ext>
            </a:extLst>
          </p:cNvPr>
          <p:cNvSpPr/>
          <p:nvPr/>
        </p:nvSpPr>
        <p:spPr>
          <a:xfrm>
            <a:off x="7368008" y="1949577"/>
            <a:ext cx="2616057" cy="5201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3022C-86E0-4F89-B13B-2844579A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Green’s Functions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0C279-58AE-4DA5-ADE3-71767EE8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E77ED-1092-4FA1-AB43-D811CB1A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48D7C-F211-416B-9912-86B1E98222AD}"/>
                  </a:ext>
                </a:extLst>
              </p:cNvPr>
              <p:cNvSpPr txBox="1"/>
              <p:nvPr/>
            </p:nvSpPr>
            <p:spPr>
              <a:xfrm>
                <a:off x="3588123" y="1949576"/>
                <a:ext cx="6631495" cy="437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I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48D7C-F211-416B-9912-86B1E9822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23" y="1949576"/>
                <a:ext cx="6631495" cy="437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231D9F-FECF-471E-A3D5-31D252375EE9}"/>
                  </a:ext>
                </a:extLst>
              </p:cNvPr>
              <p:cNvSpPr txBox="1"/>
              <p:nvPr/>
            </p:nvSpPr>
            <p:spPr>
              <a:xfrm>
                <a:off x="3503675" y="2960948"/>
                <a:ext cx="6800387" cy="90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231D9F-FECF-471E-A3D5-31D252375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75" y="2960948"/>
                <a:ext cx="6800387" cy="904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2FF69-3F03-4485-B4E2-54F86170C08F}"/>
                  </a:ext>
                </a:extLst>
              </p:cNvPr>
              <p:cNvSpPr txBox="1"/>
              <p:nvPr/>
            </p:nvSpPr>
            <p:spPr>
              <a:xfrm>
                <a:off x="5140179" y="5442099"/>
                <a:ext cx="17636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 ⋆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2FF69-3F03-4485-B4E2-54F86170C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79" y="5442099"/>
                <a:ext cx="176368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D6EFE-1C59-4A62-B49C-D60F45B40659}"/>
                  </a:ext>
                </a:extLst>
              </p:cNvPr>
              <p:cNvSpPr txBox="1"/>
              <p:nvPr/>
            </p:nvSpPr>
            <p:spPr>
              <a:xfrm>
                <a:off x="4966562" y="4221922"/>
                <a:ext cx="1691232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IN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D6EFE-1C59-4A62-B49C-D60F45B40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62" y="4221922"/>
                <a:ext cx="1691232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985D9C-8809-4023-9FF4-0DF34670C014}"/>
              </a:ext>
            </a:extLst>
          </p:cNvPr>
          <p:cNvSpPr/>
          <p:nvPr/>
        </p:nvSpPr>
        <p:spPr>
          <a:xfrm>
            <a:off x="1880616" y="1012055"/>
            <a:ext cx="3407516" cy="61369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Using the properties of linearity and shift invariance</a:t>
            </a:r>
            <a:endParaRPr lang="en-US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8EFAE4-B920-4752-A208-B802B8BECFE9}"/>
              </a:ext>
            </a:extLst>
          </p:cNvPr>
          <p:cNvSpPr/>
          <p:nvPr/>
        </p:nvSpPr>
        <p:spPr>
          <a:xfrm>
            <a:off x="7554438" y="1351153"/>
            <a:ext cx="2260734" cy="4172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Green’s function</a:t>
            </a:r>
            <a:endParaRPr lang="en-US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F36B23-2AA1-4CD5-B9B1-B266899B3BA1}"/>
              </a:ext>
            </a:extLst>
          </p:cNvPr>
          <p:cNvSpPr/>
          <p:nvPr/>
        </p:nvSpPr>
        <p:spPr>
          <a:xfrm>
            <a:off x="1685278" y="3082460"/>
            <a:ext cx="1694155" cy="693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Continuous</a:t>
            </a:r>
          </a:p>
          <a:p>
            <a:pPr algn="ctr"/>
            <a:r>
              <a:rPr lang="en-IN" sz="2000" dirty="0"/>
              <a:t>form</a:t>
            </a:r>
            <a:endParaRPr lang="en-US" sz="2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0C38C8-5600-43E1-ADF6-7BEE6518388B}"/>
              </a:ext>
            </a:extLst>
          </p:cNvPr>
          <p:cNvSpPr/>
          <p:nvPr/>
        </p:nvSpPr>
        <p:spPr>
          <a:xfrm>
            <a:off x="1711909" y="4103430"/>
            <a:ext cx="2954786" cy="9258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Each power source reduces to the Dirac delta function (impulse)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5A9203-95AE-4729-8C7E-A6CDC62A5EDD}"/>
              </a:ext>
            </a:extLst>
          </p:cNvPr>
          <p:cNvSpPr/>
          <p:nvPr/>
        </p:nvSpPr>
        <p:spPr>
          <a:xfrm>
            <a:off x="7108099" y="4221922"/>
            <a:ext cx="3195962" cy="7229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Its value is 0 at all points other than the origin</a:t>
            </a:r>
            <a:endParaRPr lang="en-US" sz="2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CECFC5-913B-41EA-9F03-ABDCE2C217B1}"/>
              </a:ext>
            </a:extLst>
          </p:cNvPr>
          <p:cNvSpPr/>
          <p:nvPr/>
        </p:nvSpPr>
        <p:spPr>
          <a:xfrm>
            <a:off x="1711909" y="5262941"/>
            <a:ext cx="2954786" cy="9258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This is nothing but the 2D convolution operation</a:t>
            </a:r>
            <a:endParaRPr lang="en-US" sz="2000" dirty="0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0F67EBCF-2D81-44C1-BF96-9CCC4298EFE9}"/>
              </a:ext>
            </a:extLst>
          </p:cNvPr>
          <p:cNvSpPr/>
          <p:nvPr/>
        </p:nvSpPr>
        <p:spPr>
          <a:xfrm>
            <a:off x="6813175" y="440976"/>
            <a:ext cx="2398887" cy="613693"/>
          </a:xfrm>
          <a:prstGeom prst="wedgeRectCallout">
            <a:avLst>
              <a:gd name="adj1" fmla="val -96364"/>
              <a:gd name="adj2" fmla="val 17678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Add the effect of all power sources</a:t>
            </a:r>
            <a:endParaRPr lang="en-US" sz="20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7EC5518-DACF-4CF3-B084-9BA914ED778C}"/>
              </a:ext>
            </a:extLst>
          </p:cNvPr>
          <p:cNvSpPr/>
          <p:nvPr/>
        </p:nvSpPr>
        <p:spPr>
          <a:xfrm rot="16200000">
            <a:off x="5508621" y="1394273"/>
            <a:ext cx="249847" cy="9249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7B51A16-1BE4-DAF0-B988-4B3F17740622}"/>
              </a:ext>
            </a:extLst>
          </p:cNvPr>
          <p:cNvSpPr/>
          <p:nvPr/>
        </p:nvSpPr>
        <p:spPr>
          <a:xfrm>
            <a:off x="7755147" y="5331125"/>
            <a:ext cx="1664898" cy="541861"/>
          </a:xfrm>
          <a:prstGeom prst="wedgeRoundRectCallout">
            <a:avLst>
              <a:gd name="adj1" fmla="val -100626"/>
              <a:gd name="adj2" fmla="val 1633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Green’s function</a:t>
            </a:r>
          </a:p>
        </p:txBody>
      </p:sp>
    </p:spTree>
    <p:extLst>
      <p:ext uri="{BB962C8B-B14F-4D97-AF65-F5344CB8AC3E}">
        <p14:creationId xmlns:p14="http://schemas.microsoft.com/office/powerpoint/2010/main" val="2097505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FAB0-7A38-4604-B59F-35DB279B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Green’s Function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CE54-18EC-4A58-9D8A-1ED7EC7F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2358C-BAD0-4161-982D-DB6A8FEE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CC4EC-298A-4DE4-BBC9-11AF638ED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5" t="22085" r="34622" b="10375"/>
          <a:stretch>
            <a:fillRect/>
          </a:stretch>
        </p:blipFill>
        <p:spPr>
          <a:xfrm>
            <a:off x="6606671" y="176417"/>
            <a:ext cx="2915176" cy="2510784"/>
          </a:xfrm>
          <a:prstGeom prst="rect">
            <a:avLst/>
          </a:prstGeom>
        </p:spPr>
      </p:pic>
      <p:pic>
        <p:nvPicPr>
          <p:cNvPr id="7" name="Google Shape;146;p16">
            <a:extLst>
              <a:ext uri="{FF2B5EF4-FFF2-40B4-BE49-F238E27FC236}">
                <a16:creationId xmlns:a16="http://schemas.microsoft.com/office/drawing/2014/main" id="{E1BCB96F-75A9-4CFB-A153-EBA886688A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331" y="3604577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7;p16">
            <a:extLst>
              <a:ext uri="{FF2B5EF4-FFF2-40B4-BE49-F238E27FC236}">
                <a16:creationId xmlns:a16="http://schemas.microsoft.com/office/drawing/2014/main" id="{57D7AEB8-C5A4-4AE9-9C94-17552953DB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3006" y="3604577"/>
            <a:ext cx="180022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0;p16">
            <a:extLst>
              <a:ext uri="{FF2B5EF4-FFF2-40B4-BE49-F238E27FC236}">
                <a16:creationId xmlns:a16="http://schemas.microsoft.com/office/drawing/2014/main" id="{B7AC4942-708C-40AD-ABEA-DECEB3ACA8B3}"/>
              </a:ext>
            </a:extLst>
          </p:cNvPr>
          <p:cNvSpPr/>
          <p:nvPr/>
        </p:nvSpPr>
        <p:spPr>
          <a:xfrm>
            <a:off x="6056980" y="4248471"/>
            <a:ext cx="954600" cy="4773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C0E87F-5EA5-497E-B894-0D6F8D25C27C}"/>
              </a:ext>
            </a:extLst>
          </p:cNvPr>
          <p:cNvSpPr/>
          <p:nvPr/>
        </p:nvSpPr>
        <p:spPr>
          <a:xfrm>
            <a:off x="3758016" y="1523171"/>
            <a:ext cx="2312732" cy="9025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Green’s function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392A5F-6413-4359-90BB-19D226B13AA7}"/>
              </a:ext>
            </a:extLst>
          </p:cNvPr>
          <p:cNvSpPr/>
          <p:nvPr/>
        </p:nvSpPr>
        <p:spPr>
          <a:xfrm>
            <a:off x="3719577" y="3169525"/>
            <a:ext cx="2052881" cy="4320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Power profile</a:t>
            </a:r>
            <a:endParaRPr lang="en-US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62839A-3C43-47FB-ABE3-AD0AABACFCD2}"/>
              </a:ext>
            </a:extLst>
          </p:cNvPr>
          <p:cNvSpPr/>
          <p:nvPr/>
        </p:nvSpPr>
        <p:spPr>
          <a:xfrm>
            <a:off x="7236677" y="3043019"/>
            <a:ext cx="2052881" cy="5585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Temperature profile</a:t>
            </a:r>
            <a:endParaRPr lang="en-US" sz="20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6881FB2-5A5B-4F28-B8B1-13B536F82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72" y="5609399"/>
            <a:ext cx="633353" cy="6333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E71ED6-DE97-400E-A3CD-67DFD6CABA06}"/>
              </a:ext>
            </a:extLst>
          </p:cNvPr>
          <p:cNvSpPr txBox="1"/>
          <p:nvPr/>
        </p:nvSpPr>
        <p:spPr>
          <a:xfrm>
            <a:off x="2561334" y="5695174"/>
            <a:ext cx="738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This is a much faster operation than conventional vector-matrix </a:t>
            </a:r>
            <a:br>
              <a:rPr lang="en-IN" sz="2000" dirty="0"/>
            </a:br>
            <a:r>
              <a:rPr lang="en-IN" sz="2000" dirty="0"/>
              <a:t>multiplication. O(n</a:t>
            </a:r>
            <a:r>
              <a:rPr lang="en-IN" sz="2000" baseline="30000" dirty="0"/>
              <a:t>2</a:t>
            </a:r>
            <a:r>
              <a:rPr lang="en-IN" sz="2000" dirty="0"/>
              <a:t>) </a:t>
            </a:r>
            <a:r>
              <a:rPr lang="en-IN" sz="2000" dirty="0">
                <a:sym typeface="Wingdings" panose="05000000000000000000" pitchFamily="2" charset="2"/>
              </a:rPr>
              <a:t> O(n) (quadratic to linear)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486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Temperature Feedback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6858000" cy="423582"/>
          </a:xfrm>
        </p:spPr>
        <p:txBody>
          <a:bodyPr/>
          <a:lstStyle/>
          <a:p>
            <a:r>
              <a:rPr lang="en-US" dirty="0"/>
              <a:t>Needs several </a:t>
            </a:r>
            <a:r>
              <a:rPr lang="en-US" dirty="0">
                <a:solidFill>
                  <a:srgbClr val="625D9C"/>
                </a:solidFill>
              </a:rPr>
              <a:t>iterations</a:t>
            </a:r>
            <a:r>
              <a:rPr lang="en-US" dirty="0"/>
              <a:t> to converge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28781" y="1886621"/>
            <a:ext cx="2210541" cy="8374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Dynamic + Short Circuit Power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72343" y="3026970"/>
            <a:ext cx="2184657" cy="4911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Leakage Power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04097" y="2670260"/>
            <a:ext cx="1593477" cy="4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Total Power</a:t>
            </a:r>
          </a:p>
        </p:txBody>
      </p:sp>
      <p:sp>
        <p:nvSpPr>
          <p:cNvPr id="10" name="Right Arrow 9"/>
          <p:cNvSpPr/>
          <p:nvPr/>
        </p:nvSpPr>
        <p:spPr>
          <a:xfrm rot="1433032">
            <a:off x="4922512" y="2632517"/>
            <a:ext cx="598394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rot="19566510">
            <a:off x="4930270" y="3048134"/>
            <a:ext cx="598394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7097575" y="2781374"/>
            <a:ext cx="469511" cy="2013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 rot="10800000">
            <a:off x="3949239" y="3499636"/>
            <a:ext cx="272384" cy="35396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018197" y="3823539"/>
            <a:ext cx="4383741" cy="1210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8291000" y="3070579"/>
            <a:ext cx="104215" cy="7714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87E4B-D3AC-47D8-9F92-F9548AE2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A9FCC-A62E-4553-A6FD-0F068530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48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54774" y="2670260"/>
            <a:ext cx="1871477" cy="4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Temperature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86D78B-9E2E-47BF-BFEB-80929F12387B}"/>
              </a:ext>
            </a:extLst>
          </p:cNvPr>
          <p:cNvSpPr/>
          <p:nvPr/>
        </p:nvSpPr>
        <p:spPr>
          <a:xfrm>
            <a:off x="2944428" y="4817369"/>
            <a:ext cx="7031115" cy="5134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Can we compute a leakage-aware Green’s function? </a:t>
            </a:r>
            <a:endParaRPr lang="en-US" sz="200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3B2E7CB-B222-4C8D-AA6C-CF4CE32DB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81" y="4712111"/>
            <a:ext cx="618754" cy="6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7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25" y="3235182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442527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Power Consumption Model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1829846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Temperature Model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285206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Power Management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50" y="4061127"/>
            <a:ext cx="378180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Temperature Management</a:t>
            </a:r>
          </a:p>
        </p:txBody>
      </p:sp>
    </p:spTree>
    <p:extLst>
      <p:ext uri="{BB962C8B-B14F-4D97-AF65-F5344CB8AC3E}">
        <p14:creationId xmlns:p14="http://schemas.microsoft.com/office/powerpoint/2010/main" val="384871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C4F0-03CF-479A-A4F2-878B2055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339" y="274321"/>
            <a:ext cx="6858000" cy="822960"/>
          </a:xfrm>
        </p:spPr>
        <p:txBody>
          <a:bodyPr/>
          <a:lstStyle/>
          <a:p>
            <a:r>
              <a:rPr lang="en-IN" dirty="0"/>
              <a:t>Why do we care? 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2F2824-A271-4B78-A3DF-7C71215C7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17374"/>
              </p:ext>
            </p:extLst>
          </p:nvPr>
        </p:nvGraphicFramePr>
        <p:xfrm>
          <a:off x="2209749" y="1427656"/>
          <a:ext cx="7859322" cy="400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9EFB3-8F7A-4A41-97AA-08D00623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56EF3-3937-45EA-9496-EE68328A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966F8F0-FCCC-4423-AB22-8726674533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50" y="274322"/>
            <a:ext cx="519031" cy="5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8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64CE27-1C9B-5E4E-354E-64142A6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DVFS – Dynamic Voltage Frequency Scaling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9D11DE-0D4B-5BE3-A7EE-1B78DD7B3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7" y="1280161"/>
            <a:ext cx="8058844" cy="14291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CPUs can </a:t>
            </a:r>
            <a:r>
              <a:rPr lang="en-IN" dirty="0">
                <a:solidFill>
                  <a:srgbClr val="FF0000"/>
                </a:solidFill>
              </a:rPr>
              <a:t>run</a:t>
            </a:r>
            <a:r>
              <a:rPr lang="en-IN" dirty="0"/>
              <a:t> with </a:t>
            </a:r>
            <a:r>
              <a:rPr lang="en-IN" dirty="0">
                <a:solidFill>
                  <a:srgbClr val="180DF1"/>
                </a:solidFill>
              </a:rPr>
              <a:t>different</a:t>
            </a:r>
            <a:r>
              <a:rPr lang="en-IN" dirty="0"/>
              <a:t> voltage-frequency configurations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Increasing frequency </a:t>
            </a:r>
            <a:r>
              <a:rPr lang="en-IN" dirty="0">
                <a:sym typeface="Wingdings" panose="05000000000000000000" pitchFamily="2" charset="2"/>
              </a:rPr>
              <a:t> increasing voltage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Most processors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use</a:t>
            </a:r>
            <a:r>
              <a:rPr lang="en-US" dirty="0">
                <a:sym typeface="Wingdings" panose="05000000000000000000" pitchFamily="2" charset="2"/>
              </a:rPr>
              <a:t> a DVFS table</a:t>
            </a:r>
            <a:endParaRPr lang="en-IN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090B9-2018-BDC8-B6D9-33C8EECC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CC818-BE21-F26D-675F-F058BFA3C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F7D86A-F9C7-6D1A-F30E-84936C3CC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58644"/>
              </p:ext>
            </p:extLst>
          </p:nvPr>
        </p:nvGraphicFramePr>
        <p:xfrm>
          <a:off x="2963333" y="2709334"/>
          <a:ext cx="3745754" cy="263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07">
                <a:tc>
                  <a:txBody>
                    <a:bodyPr/>
                    <a:lstStyle/>
                    <a:p>
                      <a:r>
                        <a:rPr lang="en-US" sz="1800" dirty="0"/>
                        <a:t>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Voltage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r>
                        <a:rPr lang="en-US" sz="1800" dirty="0"/>
                        <a:t>1.6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1.484 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r>
                        <a:rPr lang="en-US" sz="1800" dirty="0"/>
                        <a:t>1.4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1.420 V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r>
                        <a:rPr lang="en-US" sz="1800" dirty="0"/>
                        <a:t>1.2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1.276 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  <a:r>
                        <a:rPr lang="en-US" sz="1800" dirty="0"/>
                        <a:t>.0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1.164 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r>
                        <a:rPr lang="en-IN" sz="1800" dirty="0"/>
                        <a:t>0.8 GHz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1.036 V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7286750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r>
                        <a:rPr lang="en-IN" sz="1800" dirty="0"/>
                        <a:t>0.6 GHz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0.956 V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2418107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F6D7A87-2ACF-3667-2FAF-1E079B364332}"/>
              </a:ext>
            </a:extLst>
          </p:cNvPr>
          <p:cNvSpPr/>
          <p:nvPr/>
        </p:nvSpPr>
        <p:spPr>
          <a:xfrm>
            <a:off x="3183716" y="5446438"/>
            <a:ext cx="3304988" cy="58860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DVFS table, Intel Pentium M processor</a:t>
            </a:r>
            <a:endParaRPr lang="en-IN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35A276-784A-9955-4A5A-6D2D5BD3BDD0}"/>
              </a:ext>
            </a:extLst>
          </p:cNvPr>
          <p:cNvSpPr/>
          <p:nvPr/>
        </p:nvSpPr>
        <p:spPr>
          <a:xfrm>
            <a:off x="7103534" y="2819400"/>
            <a:ext cx="3386667" cy="125306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HW controlled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SW controlled, </a:t>
            </a:r>
            <a:r>
              <a:rPr lang="en-US" sz="2000" i="1" dirty="0" err="1"/>
              <a:t>cpufreq</a:t>
            </a:r>
            <a:r>
              <a:rPr lang="en-US" sz="2000" dirty="0"/>
              <a:t> utility on Linux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98474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966117" cy="822960"/>
          </a:xfrm>
        </p:spPr>
        <p:txBody>
          <a:bodyPr/>
          <a:lstStyle/>
          <a:p>
            <a:r>
              <a:rPr lang="en-US" dirty="0"/>
              <a:t>Chip’s Power Grid and Frequency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987" y="3421302"/>
            <a:ext cx="8336913" cy="21224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quartz clock generates a </a:t>
            </a:r>
            <a:r>
              <a:rPr lang="en-US" dirty="0">
                <a:solidFill>
                  <a:srgbClr val="00863D"/>
                </a:solidFill>
              </a:rPr>
              <a:t>fixed</a:t>
            </a:r>
            <a:r>
              <a:rPr lang="en-US" dirty="0"/>
              <a:t> 133 MHz signal</a:t>
            </a:r>
          </a:p>
          <a:p>
            <a:r>
              <a:rPr lang="en-US" dirty="0">
                <a:solidFill>
                  <a:srgbClr val="C00000"/>
                </a:solidFill>
              </a:rPr>
              <a:t>PLL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phase locked loop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It helps generate a clock signal that is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synchronized</a:t>
            </a:r>
            <a:r>
              <a:rPr lang="en-US" dirty="0">
                <a:sym typeface="Wingdings" panose="05000000000000000000" pitchFamily="2" charset="2"/>
              </a:rPr>
              <a:t> with the quartz clock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frequency is a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multiple</a:t>
            </a:r>
            <a:r>
              <a:rPr lang="en-US" dirty="0">
                <a:sym typeface="Wingdings" panose="05000000000000000000" pitchFamily="2" charset="2"/>
              </a:rPr>
              <a:t> of 133 MHz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71160" y="2352769"/>
            <a:ext cx="1193292" cy="575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Quartz clock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14228" y="1677953"/>
            <a:ext cx="771525" cy="17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4503712" y="2352769"/>
            <a:ext cx="1001268" cy="575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PLLs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71803" y="1699456"/>
            <a:ext cx="771525" cy="175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794340" y="1456081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3.3V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8219" y="1485553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0.8-1.2V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684100" y="2579353"/>
            <a:ext cx="819612" cy="1409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504981" y="2579353"/>
            <a:ext cx="1082995" cy="1287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25197D5-02ED-4E09-9B38-EA69FB1D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76ECC00-B56C-41C1-BCF6-8A49B9FE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51</a:t>
            </a:fld>
            <a:endParaRPr lang="en-US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7831EE0C-91C3-E2EF-C249-510A3A99ABA3}"/>
              </a:ext>
            </a:extLst>
          </p:cNvPr>
          <p:cNvSpPr/>
          <p:nvPr/>
        </p:nvSpPr>
        <p:spPr>
          <a:xfrm>
            <a:off x="2363366" y="1437257"/>
            <a:ext cx="1370229" cy="575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Power Supply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84DE9AD-B71D-9DD4-FF54-D5264775B7BF}"/>
              </a:ext>
            </a:extLst>
          </p:cNvPr>
          <p:cNvSpPr/>
          <p:nvPr/>
        </p:nvSpPr>
        <p:spPr>
          <a:xfrm>
            <a:off x="4502544" y="1464509"/>
            <a:ext cx="1352466" cy="575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Voltage Regulator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FC7556-CF4D-83FD-EBE1-F6C4E9D0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82" y="1130977"/>
            <a:ext cx="2165775" cy="21657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5E9C51-667F-C5D8-C338-9AA26A1A1821}"/>
              </a:ext>
            </a:extLst>
          </p:cNvPr>
          <p:cNvSpPr/>
          <p:nvPr/>
        </p:nvSpPr>
        <p:spPr>
          <a:xfrm>
            <a:off x="7078134" y="909532"/>
            <a:ext cx="1024467" cy="28102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CPU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30E607-5BA4-F63A-FA59-6D3AA83E3098}"/>
              </a:ext>
            </a:extLst>
          </p:cNvPr>
          <p:cNvSpPr/>
          <p:nvPr/>
        </p:nvSpPr>
        <p:spPr>
          <a:xfrm>
            <a:off x="3167634" y="5543746"/>
            <a:ext cx="6315506" cy="71400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ym typeface="Wingdings" panose="05000000000000000000" pitchFamily="2" charset="2"/>
              </a:rPr>
              <a:t>For example, we can use it to generate a </a:t>
            </a:r>
            <a:br>
              <a:rPr lang="en-US" sz="24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frequency of 133 MHz * 16 = 2.13 GHz</a:t>
            </a:r>
          </a:p>
        </p:txBody>
      </p:sp>
    </p:spTree>
    <p:extLst>
      <p:ext uri="{BB962C8B-B14F-4D97-AF65-F5344CB8AC3E}">
        <p14:creationId xmlns:p14="http://schemas.microsoft.com/office/powerpoint/2010/main" val="1125122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614071"/>
            <a:ext cx="7886700" cy="994172"/>
          </a:xfrm>
        </p:spPr>
        <p:txBody>
          <a:bodyPr/>
          <a:lstStyle/>
          <a:p>
            <a:r>
              <a:rPr lang="en-US" dirty="0"/>
              <a:t>Changing Voltage and Frequency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8835" y="3913123"/>
            <a:ext cx="0" cy="1028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8835" y="4417388"/>
            <a:ext cx="5200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8835" y="4168974"/>
            <a:ext cx="749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65233" y="3892955"/>
            <a:ext cx="661865" cy="2689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7098" y="3897793"/>
            <a:ext cx="23477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195695" y="4025432"/>
            <a:ext cx="459486" cy="22187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95695" y="3752901"/>
            <a:ext cx="459486" cy="22187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58509" y="4279557"/>
            <a:ext cx="0" cy="945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20441" y="3489541"/>
            <a:ext cx="1" cy="17140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465233" y="5164909"/>
            <a:ext cx="6552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096654" y="5354706"/>
            <a:ext cx="1405663" cy="505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Voltage conversion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93170" y="2536279"/>
            <a:ext cx="1427271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27096" y="2395571"/>
            <a:ext cx="0" cy="27786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24" y="2395571"/>
            <a:ext cx="0" cy="27786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51124" y="2534505"/>
            <a:ext cx="1899666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50790" y="2395571"/>
            <a:ext cx="0" cy="27786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4818" y="2395571"/>
            <a:ext cx="0" cy="27786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8163" y="3897793"/>
            <a:ext cx="590931" cy="208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59093" y="4106761"/>
            <a:ext cx="11384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693169" y="2268817"/>
            <a:ext cx="0" cy="58293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4582686" y="1947020"/>
            <a:ext cx="1778589" cy="3276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PLL lock time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588187" y="1965340"/>
            <a:ext cx="1899665" cy="317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PLL lock time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74819" y="3562102"/>
            <a:ext cx="1" cy="17140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9815" y="4346560"/>
            <a:ext cx="0" cy="945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763618" y="2435650"/>
            <a:ext cx="1200150" cy="3276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454857" y="3516624"/>
            <a:ext cx="1731355" cy="324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Steady state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7468163" y="2534505"/>
            <a:ext cx="1729359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2040468" y="3180931"/>
            <a:ext cx="78909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F1EAA-121C-405C-82DF-7E3AF637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EAC8B-2FFB-4CC4-BF70-3E64F36A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52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625AD9-AFD7-74B2-ECAE-D4665A0B07AD}"/>
              </a:ext>
            </a:extLst>
          </p:cNvPr>
          <p:cNvSpPr/>
          <p:nvPr/>
        </p:nvSpPr>
        <p:spPr>
          <a:xfrm>
            <a:off x="1763618" y="4273562"/>
            <a:ext cx="1200150" cy="3276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56FCAE5-C780-0945-AD9E-583E856A440F}"/>
              </a:ext>
            </a:extLst>
          </p:cNvPr>
          <p:cNvSpPr/>
          <p:nvPr/>
        </p:nvSpPr>
        <p:spPr>
          <a:xfrm rot="10800000">
            <a:off x="5572507" y="5345050"/>
            <a:ext cx="237067" cy="434471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2175AE-5989-85A7-0899-B8E8B40376AC}"/>
              </a:ext>
            </a:extLst>
          </p:cNvPr>
          <p:cNvCxnSpPr>
            <a:cxnSpLocks/>
          </p:cNvCxnSpPr>
          <p:nvPr/>
        </p:nvCxnSpPr>
        <p:spPr>
          <a:xfrm>
            <a:off x="7474819" y="5186886"/>
            <a:ext cx="5749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52332D05-E471-13AC-417E-150268BEEE81}"/>
              </a:ext>
            </a:extLst>
          </p:cNvPr>
          <p:cNvSpPr/>
          <p:nvPr/>
        </p:nvSpPr>
        <p:spPr>
          <a:xfrm>
            <a:off x="7082189" y="5362447"/>
            <a:ext cx="1405663" cy="505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Voltage conversion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73BDEF5A-995D-B093-B260-B6C7CD4A800E}"/>
              </a:ext>
            </a:extLst>
          </p:cNvPr>
          <p:cNvSpPr/>
          <p:nvPr/>
        </p:nvSpPr>
        <p:spPr>
          <a:xfrm>
            <a:off x="8606790" y="5398070"/>
            <a:ext cx="237067" cy="434471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8F29B-7A3C-BB13-FAAA-0245342F49F5}"/>
              </a:ext>
            </a:extLst>
          </p:cNvPr>
          <p:cNvCxnSpPr>
            <a:cxnSpLocks/>
          </p:cNvCxnSpPr>
          <p:nvPr/>
        </p:nvCxnSpPr>
        <p:spPr>
          <a:xfrm>
            <a:off x="5120440" y="2732496"/>
            <a:ext cx="0" cy="6965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23DC93-BD9C-A95C-00CF-F9F562946F7B}"/>
              </a:ext>
            </a:extLst>
          </p:cNvPr>
          <p:cNvCxnSpPr>
            <a:cxnSpLocks/>
          </p:cNvCxnSpPr>
          <p:nvPr/>
        </p:nvCxnSpPr>
        <p:spPr>
          <a:xfrm>
            <a:off x="7474818" y="2732496"/>
            <a:ext cx="0" cy="6965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330163-CDFD-9750-31FB-1C1EC16A1BE0}"/>
                  </a:ext>
                </a:extLst>
              </p:cNvPr>
              <p:cNvSpPr txBox="1"/>
              <p:nvPr/>
            </p:nvSpPr>
            <p:spPr>
              <a:xfrm>
                <a:off x="6803833" y="1566383"/>
                <a:ext cx="1529008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≈10−20 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330163-CDFD-9750-31FB-1C1EC16A1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33" y="1566383"/>
                <a:ext cx="1529008" cy="307777"/>
              </a:xfrm>
              <a:prstGeom prst="rect">
                <a:avLst/>
              </a:prstGeom>
              <a:blipFill>
                <a:blip r:embed="rId3"/>
                <a:stretch>
                  <a:fillRect l="-791" r="-2372" b="-230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453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Hardware-based DVFS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FCEC8-2AEA-463A-9E28-C26DF57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B567-0F1F-4390-999B-5125D38B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53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D4F362-1441-378B-7A1D-3B8A66E5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281854"/>
            <a:ext cx="6858000" cy="1396971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Estimate</a:t>
            </a:r>
            <a:r>
              <a:rPr lang="en-IN" dirty="0"/>
              <a:t> the amount of CPU activity</a:t>
            </a:r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3AFC0F0E-F3DF-84A7-B83F-C0C2A52A2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13" y="1867715"/>
            <a:ext cx="914332" cy="914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3FADB-9812-AE76-90FE-6605F1B42B9E}"/>
              </a:ext>
            </a:extLst>
          </p:cNvPr>
          <p:cNvSpPr txBox="1"/>
          <p:nvPr/>
        </p:nvSpPr>
        <p:spPr>
          <a:xfrm>
            <a:off x="3018910" y="1970938"/>
            <a:ext cx="4639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If it is </a:t>
            </a:r>
            <a:r>
              <a:rPr lang="en-IN" sz="2000" dirty="0">
                <a:solidFill>
                  <a:srgbClr val="0070C0"/>
                </a:solidFill>
              </a:rPr>
              <a:t>low</a:t>
            </a:r>
            <a:r>
              <a:rPr lang="en-IN" sz="2000" dirty="0"/>
              <a:t>, then </a:t>
            </a:r>
            <a:r>
              <a:rPr lang="en-IN" sz="2000" dirty="0">
                <a:solidFill>
                  <a:srgbClr val="0070C0"/>
                </a:solidFill>
              </a:rPr>
              <a:t>reduce</a:t>
            </a:r>
            <a:r>
              <a:rPr lang="en-IN" sz="2000" dirty="0"/>
              <a:t> the frequency</a:t>
            </a:r>
          </a:p>
          <a:p>
            <a:pPr algn="l"/>
            <a:r>
              <a:rPr lang="en-IN" sz="2000" dirty="0"/>
              <a:t>If it is </a:t>
            </a:r>
            <a:r>
              <a:rPr lang="en-IN" sz="2000" dirty="0">
                <a:solidFill>
                  <a:srgbClr val="FF0000"/>
                </a:solidFill>
              </a:rPr>
              <a:t>high</a:t>
            </a:r>
            <a:r>
              <a:rPr lang="en-IN" sz="2000" dirty="0"/>
              <a:t>, then </a:t>
            </a:r>
            <a:r>
              <a:rPr lang="en-IN" sz="2000" dirty="0">
                <a:solidFill>
                  <a:srgbClr val="FF0000"/>
                </a:solidFill>
              </a:rPr>
              <a:t>increase</a:t>
            </a:r>
            <a:r>
              <a:rPr lang="en-IN" sz="2000" dirty="0"/>
              <a:t> the frequency</a:t>
            </a:r>
          </a:p>
        </p:txBody>
      </p:sp>
      <p:pic>
        <p:nvPicPr>
          <p:cNvPr id="11" name="Picture 10" descr="A picture containing seat&#10;&#10;Description automatically generated">
            <a:extLst>
              <a:ext uri="{FF2B5EF4-FFF2-40B4-BE49-F238E27FC236}">
                <a16:creationId xmlns:a16="http://schemas.microsoft.com/office/drawing/2014/main" id="{909D0E26-6B71-CEE0-2EF9-BFB6DA67D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30" y="1120660"/>
            <a:ext cx="947251" cy="960202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C4A0966-FBA5-8080-9BF3-7048EEB6CF1F}"/>
              </a:ext>
            </a:extLst>
          </p:cNvPr>
          <p:cNvSpPr txBox="1">
            <a:spLocks/>
          </p:cNvSpPr>
          <p:nvPr/>
        </p:nvSpPr>
        <p:spPr>
          <a:xfrm>
            <a:off x="2582333" y="3293003"/>
            <a:ext cx="6858000" cy="139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solidFill>
                  <a:srgbClr val="180DF1"/>
                </a:solidFill>
              </a:rPr>
              <a:t>Measure</a:t>
            </a:r>
            <a:r>
              <a:rPr lang="en-IN" dirty="0">
                <a:solidFill>
                  <a:schemeClr val="tx1"/>
                </a:solidFill>
              </a:rPr>
              <a:t> the power consumption and temperature</a:t>
            </a:r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4D81D754-6857-2737-70A5-FCFA577A2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46" y="3878864"/>
            <a:ext cx="914332" cy="914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9C001D-2825-D8FC-51E0-D7A1A6760FED}"/>
              </a:ext>
            </a:extLst>
          </p:cNvPr>
          <p:cNvSpPr txBox="1"/>
          <p:nvPr/>
        </p:nvSpPr>
        <p:spPr>
          <a:xfrm>
            <a:off x="2934244" y="3982087"/>
            <a:ext cx="5066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If they are </a:t>
            </a:r>
            <a:r>
              <a:rPr lang="en-IN" sz="2000" dirty="0">
                <a:solidFill>
                  <a:srgbClr val="0070C0"/>
                </a:solidFill>
              </a:rPr>
              <a:t>low</a:t>
            </a:r>
            <a:r>
              <a:rPr lang="en-IN" sz="2000" dirty="0"/>
              <a:t>, then </a:t>
            </a:r>
            <a:r>
              <a:rPr lang="en-IN" sz="2000" dirty="0">
                <a:solidFill>
                  <a:srgbClr val="FF0000"/>
                </a:solidFill>
              </a:rPr>
              <a:t>increase</a:t>
            </a:r>
            <a:r>
              <a:rPr lang="en-IN" sz="2000" dirty="0"/>
              <a:t> the frequency</a:t>
            </a:r>
          </a:p>
          <a:p>
            <a:pPr algn="l"/>
            <a:r>
              <a:rPr lang="en-IN" sz="2000" dirty="0"/>
              <a:t>If they are </a:t>
            </a:r>
            <a:r>
              <a:rPr lang="en-IN" sz="2000" dirty="0">
                <a:solidFill>
                  <a:srgbClr val="FF0000"/>
                </a:solidFill>
              </a:rPr>
              <a:t>high</a:t>
            </a:r>
            <a:r>
              <a:rPr lang="en-IN" sz="2000" dirty="0"/>
              <a:t>, then </a:t>
            </a:r>
            <a:r>
              <a:rPr lang="en-IN" sz="2000" dirty="0">
                <a:solidFill>
                  <a:srgbClr val="0070C0"/>
                </a:solidFill>
              </a:rPr>
              <a:t>reduce</a:t>
            </a:r>
            <a:r>
              <a:rPr lang="en-IN" sz="2000" dirty="0">
                <a:solidFill>
                  <a:srgbClr val="00B050"/>
                </a:solidFill>
              </a:rPr>
              <a:t> </a:t>
            </a:r>
            <a:r>
              <a:rPr lang="en-IN" sz="2000" dirty="0"/>
              <a:t>the frequency</a:t>
            </a:r>
          </a:p>
        </p:txBody>
      </p:sp>
      <p:pic>
        <p:nvPicPr>
          <p:cNvPr id="15" name="Picture 14" descr="A picture containing seat&#10;&#10;Description automatically generated">
            <a:extLst>
              <a:ext uri="{FF2B5EF4-FFF2-40B4-BE49-F238E27FC236}">
                <a16:creationId xmlns:a16="http://schemas.microsoft.com/office/drawing/2014/main" id="{C577175B-BFB2-9DD5-4228-EF6886EB8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63" y="3131809"/>
            <a:ext cx="947251" cy="9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Software-based DVFS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2939" y="1450501"/>
            <a:ext cx="7073307" cy="12494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AutoNum type="arabicParenR"/>
            </a:pPr>
            <a:r>
              <a:rPr lang="en-US" sz="2000" dirty="0"/>
              <a:t>Each </a:t>
            </a:r>
            <a:r>
              <a:rPr lang="en-US" sz="2000" dirty="0">
                <a:solidFill>
                  <a:srgbClr val="00B050"/>
                </a:solidFill>
              </a:rPr>
              <a:t>frame</a:t>
            </a:r>
            <a:r>
              <a:rPr lang="en-US" sz="2000" dirty="0"/>
              <a:t> needs to be processed in 33 </a:t>
            </a:r>
            <a:r>
              <a:rPr lang="en-US" sz="2000" dirty="0" err="1"/>
              <a:t>ms</a:t>
            </a:r>
            <a:endParaRPr lang="en-US" sz="2000" dirty="0"/>
          </a:p>
          <a:p>
            <a:pPr marL="257175" indent="-257175">
              <a:buAutoNum type="arabicParenR"/>
            </a:pPr>
            <a:r>
              <a:rPr lang="en-US" sz="2000" dirty="0"/>
              <a:t>If we can do it in 20 </a:t>
            </a:r>
            <a:r>
              <a:rPr lang="en-US" sz="2000" dirty="0" err="1"/>
              <a:t>ms</a:t>
            </a:r>
            <a:endParaRPr lang="en-US" sz="2000" dirty="0"/>
          </a:p>
          <a:p>
            <a:pPr marL="257175" indent="-257175">
              <a:buAutoNum type="arabicParenR"/>
            </a:pPr>
            <a:r>
              <a:rPr lang="en-US" sz="2000" dirty="0"/>
              <a:t>Reduce the </a:t>
            </a:r>
            <a:r>
              <a:rPr lang="en-US" sz="2000" dirty="0">
                <a:solidFill>
                  <a:srgbClr val="E21A23"/>
                </a:solidFill>
              </a:rPr>
              <a:t>frequency</a:t>
            </a:r>
            <a:r>
              <a:rPr lang="en-US" sz="2000" dirty="0"/>
              <a:t> till we process it in 33 </a:t>
            </a:r>
            <a:r>
              <a:rPr lang="en-US" sz="2000" dirty="0" err="1"/>
              <a:t>ms</a:t>
            </a:r>
            <a:endParaRPr lang="en-US" sz="2000" dirty="0"/>
          </a:p>
          <a:p>
            <a:pPr marL="257175" indent="-257175">
              <a:buAutoNum type="arabicParenR"/>
            </a:pPr>
            <a:r>
              <a:rPr lang="en-US" sz="2000" dirty="0"/>
              <a:t>Need a </a:t>
            </a:r>
            <a:r>
              <a:rPr lang="en-US" sz="2000" dirty="0">
                <a:solidFill>
                  <a:srgbClr val="0070C0"/>
                </a:solidFill>
              </a:rPr>
              <a:t>model</a:t>
            </a:r>
            <a:r>
              <a:rPr lang="en-US" sz="2000" dirty="0"/>
              <a:t> to relate </a:t>
            </a:r>
            <a:r>
              <a:rPr lang="en-US" sz="2000" dirty="0">
                <a:solidFill>
                  <a:srgbClr val="01708C"/>
                </a:solidFill>
              </a:rPr>
              <a:t>processing time </a:t>
            </a:r>
            <a:r>
              <a:rPr lang="en-US" sz="2000" dirty="0"/>
              <a:t>and frequency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939" y="3365438"/>
            <a:ext cx="7015101" cy="29237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AutoNum type="arabicParenR"/>
            </a:pPr>
            <a:r>
              <a:rPr lang="en-US" sz="2000" dirty="0">
                <a:solidFill>
                  <a:srgbClr val="9F2241"/>
                </a:solidFill>
              </a:rPr>
              <a:t>Classify</a:t>
            </a:r>
            <a:r>
              <a:rPr lang="en-US" sz="2000" dirty="0"/>
              <a:t> them: hard real time, soft real time, interactive, periodic, batch</a:t>
            </a:r>
          </a:p>
          <a:p>
            <a:pPr marL="257175" indent="-257175">
              <a:buAutoNum type="arabicParenR"/>
            </a:pPr>
            <a:r>
              <a:rPr lang="en-US" sz="2000" dirty="0">
                <a:solidFill>
                  <a:srgbClr val="E21A23"/>
                </a:solidFill>
              </a:rPr>
              <a:t>Real time tasks </a:t>
            </a:r>
            <a:r>
              <a:rPr lang="en-US" sz="2000" dirty="0">
                <a:sym typeface="Wingdings" panose="05000000000000000000" pitchFamily="2" charset="2"/>
              </a:rPr>
              <a:t> set DVFS settings based on performance and deadlines</a:t>
            </a:r>
          </a:p>
          <a:p>
            <a:pPr marL="257175" indent="-257175">
              <a:buAutoNum type="arabicParenR"/>
            </a:pP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Interactive</a:t>
            </a:r>
            <a:r>
              <a:rPr lang="en-US" sz="2000" dirty="0">
                <a:sym typeface="Wingdings" panose="05000000000000000000" pitchFamily="2" charset="2"/>
              </a:rPr>
              <a:t>  Take the user’s perception into account</a:t>
            </a:r>
          </a:p>
          <a:p>
            <a:pPr marL="257175" indent="-257175">
              <a:buAutoNum type="arabicParenR"/>
            </a:pP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Periodic jobs </a:t>
            </a:r>
            <a:r>
              <a:rPr lang="en-US" sz="2000" dirty="0">
                <a:sym typeface="Wingdings" panose="05000000000000000000" pitchFamily="2" charset="2"/>
              </a:rPr>
              <a:t> Take the periodicity into account</a:t>
            </a:r>
          </a:p>
          <a:p>
            <a:pPr marL="257175" indent="-257175">
              <a:buAutoNum type="arabi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Batch</a:t>
            </a:r>
            <a:r>
              <a:rPr lang="en-US" sz="2000" dirty="0">
                <a:sym typeface="Wingdings" panose="05000000000000000000" pitchFamily="2" charset="2"/>
              </a:rPr>
              <a:t>  Take the user’s requirements into account </a:t>
            </a:r>
            <a:endParaRPr lang="en-US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EE90F-7B98-43CF-88BF-C91D61CF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646D4-FF02-4D65-B344-9AF36948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54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72988" y="3200263"/>
            <a:ext cx="3142193" cy="330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Regular programs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4919" y="1138246"/>
            <a:ext cx="3449928" cy="315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Video Codecs</a:t>
            </a:r>
          </a:p>
        </p:txBody>
      </p:sp>
    </p:spTree>
    <p:extLst>
      <p:ext uri="{BB962C8B-B14F-4D97-AF65-F5344CB8AC3E}">
        <p14:creationId xmlns:p14="http://schemas.microsoft.com/office/powerpoint/2010/main" val="1303859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Speed Governor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2236894"/>
            <a:ext cx="8429030" cy="28515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US" dirty="0"/>
              <a:t>Performance </a:t>
            </a:r>
            <a:r>
              <a:rPr lang="en-US" dirty="0">
                <a:sym typeface="Wingdings" panose="05000000000000000000" pitchFamily="2" charset="2"/>
              </a:rPr>
              <a:t> maximum possible frequency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Powersave</a:t>
            </a:r>
            <a:r>
              <a:rPr lang="en-US" dirty="0">
                <a:sym typeface="Wingdings" panose="05000000000000000000" pitchFamily="2" charset="2"/>
              </a:rPr>
              <a:t>  always run at minimum frequency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Ondemand</a:t>
            </a:r>
            <a:r>
              <a:rPr lang="en-US" dirty="0">
                <a:sym typeface="Wingdings" panose="05000000000000000000" pitchFamily="2" charset="2"/>
              </a:rPr>
              <a:t>  Tries to maintain a constant rate of CPU utilization. Uses a set of thresholds for each DVFS setting.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Conservative  Much more conservative than </a:t>
            </a:r>
            <a:r>
              <a:rPr lang="en-US" dirty="0" err="1">
                <a:sym typeface="Wingdings" panose="05000000000000000000" pitchFamily="2" charset="2"/>
              </a:rPr>
              <a:t>ondemand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Interactive </a:t>
            </a:r>
            <a:r>
              <a:rPr lang="en-US" dirty="0">
                <a:sym typeface="Wingdings" panose="05000000000000000000" pitchFamily="2" charset="2"/>
              </a:rPr>
              <a:t> Similar to </a:t>
            </a:r>
            <a:r>
              <a:rPr lang="en-US" dirty="0" err="1">
                <a:sym typeface="Wingdings" panose="05000000000000000000" pitchFamily="2" charset="2"/>
              </a:rPr>
              <a:t>Ondemand</a:t>
            </a:r>
            <a:r>
              <a:rPr lang="en-US" dirty="0">
                <a:sym typeface="Wingdings" panose="05000000000000000000" pitchFamily="2" charset="2"/>
              </a:rPr>
              <a:t> but does not use thresholds. Uses a formula that relates CPU utilization to frequency.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31F92-EF9D-43AF-AD8F-17756742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9ACE8-34A2-4846-9C48-B6AA5CED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8DC6D0-0530-1A56-B114-2004134D74F5}"/>
              </a:ext>
            </a:extLst>
          </p:cNvPr>
          <p:cNvSpPr/>
          <p:nvPr/>
        </p:nvSpPr>
        <p:spPr>
          <a:xfrm>
            <a:off x="4795498" y="1855893"/>
            <a:ext cx="2599267" cy="381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Linux </a:t>
            </a:r>
            <a:r>
              <a:rPr lang="en-IN" sz="2000" i="1" dirty="0" err="1"/>
              <a:t>cpufreq</a:t>
            </a:r>
            <a:r>
              <a:rPr lang="en-IN" sz="2000" dirty="0"/>
              <a:t> utility</a:t>
            </a:r>
          </a:p>
        </p:txBody>
      </p:sp>
    </p:spTree>
    <p:extLst>
      <p:ext uri="{BB962C8B-B14F-4D97-AF65-F5344CB8AC3E}">
        <p14:creationId xmlns:p14="http://schemas.microsoft.com/office/powerpoint/2010/main" val="7611216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2D51-BCFB-4BDA-A2FF-F0CC4442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Gating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3327B2-ED9A-4303-8536-5736112A3ED0}"/>
              </a:ext>
            </a:extLst>
          </p:cNvPr>
          <p:cNvSpPr/>
          <p:nvPr/>
        </p:nvSpPr>
        <p:spPr>
          <a:xfrm>
            <a:off x="5167922" y="1918655"/>
            <a:ext cx="508882" cy="9525"/>
          </a:xfrm>
          <a:custGeom>
            <a:avLst/>
            <a:gdLst>
              <a:gd name="connsiteX0" fmla="*/ 509611 w 508882"/>
              <a:gd name="connsiteY0" fmla="*/ -584 h 9525"/>
              <a:gd name="connsiteX1" fmla="*/ 729 w 508882"/>
              <a:gd name="connsiteY1" fmla="*/ -58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882" h="9525">
                <a:moveTo>
                  <a:pt x="509611" y="-584"/>
                </a:moveTo>
                <a:lnTo>
                  <a:pt x="729" y="-584"/>
                </a:lnTo>
              </a:path>
            </a:pathLst>
          </a:custGeom>
          <a:noFill/>
          <a:ln w="1524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44F62B-354E-4AB9-AD7B-266065F6530D}"/>
              </a:ext>
            </a:extLst>
          </p:cNvPr>
          <p:cNvSpPr/>
          <p:nvPr/>
        </p:nvSpPr>
        <p:spPr>
          <a:xfrm>
            <a:off x="5167922" y="2267337"/>
            <a:ext cx="508882" cy="9525"/>
          </a:xfrm>
          <a:custGeom>
            <a:avLst/>
            <a:gdLst>
              <a:gd name="connsiteX0" fmla="*/ 509611 w 508882"/>
              <a:gd name="connsiteY0" fmla="*/ -584 h 9525"/>
              <a:gd name="connsiteX1" fmla="*/ 729 w 508882"/>
              <a:gd name="connsiteY1" fmla="*/ -58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882" h="9525">
                <a:moveTo>
                  <a:pt x="509611" y="-584"/>
                </a:moveTo>
                <a:lnTo>
                  <a:pt x="729" y="-584"/>
                </a:lnTo>
              </a:path>
            </a:pathLst>
          </a:custGeom>
          <a:noFill/>
          <a:ln w="1524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E6808A-0C3F-4E98-A97A-6370E745627F}"/>
              </a:ext>
            </a:extLst>
          </p:cNvPr>
          <p:cNvSpPr/>
          <p:nvPr/>
        </p:nvSpPr>
        <p:spPr>
          <a:xfrm>
            <a:off x="6168762" y="2111232"/>
            <a:ext cx="508892" cy="9525"/>
          </a:xfrm>
          <a:custGeom>
            <a:avLst/>
            <a:gdLst>
              <a:gd name="connsiteX0" fmla="*/ 509621 w 508892"/>
              <a:gd name="connsiteY0" fmla="*/ -584 h 9525"/>
              <a:gd name="connsiteX1" fmla="*/ 729 w 508892"/>
              <a:gd name="connsiteY1" fmla="*/ -58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892" h="9525">
                <a:moveTo>
                  <a:pt x="509621" y="-584"/>
                </a:moveTo>
                <a:lnTo>
                  <a:pt x="729" y="-584"/>
                </a:lnTo>
              </a:path>
            </a:pathLst>
          </a:custGeom>
          <a:noFill/>
          <a:ln w="1524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5342EF-1C05-4B89-83C7-211E66E08192}"/>
              </a:ext>
            </a:extLst>
          </p:cNvPr>
          <p:cNvSpPr/>
          <p:nvPr/>
        </p:nvSpPr>
        <p:spPr>
          <a:xfrm>
            <a:off x="5677691" y="1788944"/>
            <a:ext cx="482047" cy="615705"/>
          </a:xfrm>
          <a:custGeom>
            <a:avLst/>
            <a:gdLst>
              <a:gd name="connsiteX0" fmla="*/ 729 w 482047"/>
              <a:gd name="connsiteY0" fmla="*/ -365 h 615705"/>
              <a:gd name="connsiteX1" fmla="*/ 330170 w 482047"/>
              <a:gd name="connsiteY1" fmla="*/ 6579 h 615705"/>
              <a:gd name="connsiteX2" fmla="*/ 425372 w 482047"/>
              <a:gd name="connsiteY2" fmla="*/ 79179 h 615705"/>
              <a:gd name="connsiteX3" fmla="*/ 481808 w 482047"/>
              <a:gd name="connsiteY3" fmla="*/ 347736 h 615705"/>
              <a:gd name="connsiteX4" fmla="*/ 415542 w 482047"/>
              <a:gd name="connsiteY4" fmla="*/ 549028 h 615705"/>
              <a:gd name="connsiteX5" fmla="*/ 329208 w 482047"/>
              <a:gd name="connsiteY5" fmla="*/ 603997 h 615705"/>
              <a:gd name="connsiteX6" fmla="*/ 129640 w 482047"/>
              <a:gd name="connsiteY6" fmla="*/ 613550 h 615705"/>
              <a:gd name="connsiteX7" fmla="*/ 729 w 482047"/>
              <a:gd name="connsiteY7" fmla="*/ 615122 h 615705"/>
              <a:gd name="connsiteX8" fmla="*/ 729 w 482047"/>
              <a:gd name="connsiteY8" fmla="*/ -365 h 61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047" h="615705">
                <a:moveTo>
                  <a:pt x="729" y="-365"/>
                </a:moveTo>
                <a:cubicBezTo>
                  <a:pt x="110533" y="950"/>
                  <a:pt x="220547" y="-4518"/>
                  <a:pt x="330170" y="6579"/>
                </a:cubicBezTo>
                <a:cubicBezTo>
                  <a:pt x="377462" y="18504"/>
                  <a:pt x="397264" y="38469"/>
                  <a:pt x="425372" y="79179"/>
                </a:cubicBezTo>
                <a:cubicBezTo>
                  <a:pt x="470730" y="147539"/>
                  <a:pt x="487142" y="253820"/>
                  <a:pt x="481808" y="347736"/>
                </a:cubicBezTo>
                <a:cubicBezTo>
                  <a:pt x="478684" y="420622"/>
                  <a:pt x="456043" y="500850"/>
                  <a:pt x="415542" y="549028"/>
                </a:cubicBezTo>
                <a:cubicBezTo>
                  <a:pt x="391778" y="576984"/>
                  <a:pt x="364555" y="594405"/>
                  <a:pt x="329208" y="603997"/>
                </a:cubicBezTo>
                <a:cubicBezTo>
                  <a:pt x="263066" y="617551"/>
                  <a:pt x="196153" y="611664"/>
                  <a:pt x="129640" y="613550"/>
                </a:cubicBezTo>
                <a:cubicBezTo>
                  <a:pt x="86663" y="613608"/>
                  <a:pt x="43686" y="613636"/>
                  <a:pt x="729" y="615122"/>
                </a:cubicBezTo>
                <a:cubicBezTo>
                  <a:pt x="729" y="409963"/>
                  <a:pt x="729" y="204804"/>
                  <a:pt x="729" y="-365"/>
                </a:cubicBezTo>
                <a:close/>
              </a:path>
            </a:pathLst>
          </a:custGeom>
          <a:noFill/>
          <a:ln w="12299" cap="flat">
            <a:solidFill>
              <a:srgbClr val="0000A9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D96641F-FB96-4BB9-BEBF-47EBB604BCB6}"/>
              </a:ext>
            </a:extLst>
          </p:cNvPr>
          <p:cNvSpPr/>
          <p:nvPr/>
        </p:nvSpPr>
        <p:spPr>
          <a:xfrm>
            <a:off x="5167922" y="2267337"/>
            <a:ext cx="508882" cy="9525"/>
          </a:xfrm>
          <a:custGeom>
            <a:avLst/>
            <a:gdLst>
              <a:gd name="connsiteX0" fmla="*/ 509611 w 508882"/>
              <a:gd name="connsiteY0" fmla="*/ -584 h 9525"/>
              <a:gd name="connsiteX1" fmla="*/ 729 w 508882"/>
              <a:gd name="connsiteY1" fmla="*/ -58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882" h="9525">
                <a:moveTo>
                  <a:pt x="509611" y="-584"/>
                </a:moveTo>
                <a:lnTo>
                  <a:pt x="729" y="-584"/>
                </a:lnTo>
              </a:path>
            </a:pathLst>
          </a:custGeom>
          <a:noFill/>
          <a:ln w="1524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C7514A-53BB-46C5-8CC7-B6BFF26FA219}"/>
              </a:ext>
            </a:extLst>
          </p:cNvPr>
          <p:cNvSpPr/>
          <p:nvPr/>
        </p:nvSpPr>
        <p:spPr>
          <a:xfrm>
            <a:off x="4063470" y="2273261"/>
            <a:ext cx="508882" cy="9525"/>
          </a:xfrm>
          <a:custGeom>
            <a:avLst/>
            <a:gdLst>
              <a:gd name="connsiteX0" fmla="*/ 509611 w 508882"/>
              <a:gd name="connsiteY0" fmla="*/ -584 h 9525"/>
              <a:gd name="connsiteX1" fmla="*/ 729 w 508882"/>
              <a:gd name="connsiteY1" fmla="*/ -584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882" h="9525">
                <a:moveTo>
                  <a:pt x="509611" y="-584"/>
                </a:moveTo>
                <a:lnTo>
                  <a:pt x="729" y="-584"/>
                </a:lnTo>
              </a:path>
            </a:pathLst>
          </a:custGeom>
          <a:noFill/>
          <a:ln w="1524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3D7273-3A06-4F7E-B6C6-6C13AFE88A43}"/>
              </a:ext>
            </a:extLst>
          </p:cNvPr>
          <p:cNvSpPr/>
          <p:nvPr/>
        </p:nvSpPr>
        <p:spPr>
          <a:xfrm>
            <a:off x="4565085" y="1979644"/>
            <a:ext cx="510120" cy="589035"/>
          </a:xfrm>
          <a:custGeom>
            <a:avLst/>
            <a:gdLst>
              <a:gd name="connsiteX0" fmla="*/ 510849 w 510120"/>
              <a:gd name="connsiteY0" fmla="*/ 293939 h 589035"/>
              <a:gd name="connsiteX1" fmla="*/ 729 w 510120"/>
              <a:gd name="connsiteY1" fmla="*/ 588452 h 589035"/>
              <a:gd name="connsiteX2" fmla="*/ 729 w 510120"/>
              <a:gd name="connsiteY2" fmla="*/ -584 h 5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120" h="589035">
                <a:moveTo>
                  <a:pt x="510849" y="293939"/>
                </a:moveTo>
                <a:lnTo>
                  <a:pt x="729" y="588452"/>
                </a:lnTo>
                <a:lnTo>
                  <a:pt x="729" y="-584"/>
                </a:lnTo>
                <a:close/>
              </a:path>
            </a:pathLst>
          </a:custGeom>
          <a:noFill/>
          <a:ln w="15240" cap="flat">
            <a:solidFill>
              <a:srgbClr val="0000A9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CE89CA-25BB-4450-83D0-0A4C511C006D}"/>
              </a:ext>
            </a:extLst>
          </p:cNvPr>
          <p:cNvSpPr/>
          <p:nvPr/>
        </p:nvSpPr>
        <p:spPr>
          <a:xfrm>
            <a:off x="5078852" y="2224710"/>
            <a:ext cx="89959" cy="93290"/>
          </a:xfrm>
          <a:custGeom>
            <a:avLst/>
            <a:gdLst>
              <a:gd name="connsiteX0" fmla="*/ 90688 w 89959"/>
              <a:gd name="connsiteY0" fmla="*/ 46062 h 93290"/>
              <a:gd name="connsiteX1" fmla="*/ 45708 w 89959"/>
              <a:gd name="connsiteY1" fmla="*/ 92707 h 93290"/>
              <a:gd name="connsiteX2" fmla="*/ 728 w 89959"/>
              <a:gd name="connsiteY2" fmla="*/ 46062 h 93290"/>
              <a:gd name="connsiteX3" fmla="*/ 45708 w 89959"/>
              <a:gd name="connsiteY3" fmla="*/ -584 h 93290"/>
              <a:gd name="connsiteX4" fmla="*/ 90688 w 89959"/>
              <a:gd name="connsiteY4" fmla="*/ 46062 h 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9" h="93290">
                <a:moveTo>
                  <a:pt x="90688" y="46062"/>
                </a:moveTo>
                <a:cubicBezTo>
                  <a:pt x="90688" y="71824"/>
                  <a:pt x="70549" y="92707"/>
                  <a:pt x="45708" y="92707"/>
                </a:cubicBezTo>
                <a:cubicBezTo>
                  <a:pt x="20866" y="92707"/>
                  <a:pt x="728" y="71824"/>
                  <a:pt x="728" y="46062"/>
                </a:cubicBezTo>
                <a:cubicBezTo>
                  <a:pt x="728" y="20300"/>
                  <a:pt x="20866" y="-584"/>
                  <a:pt x="45708" y="-584"/>
                </a:cubicBezTo>
                <a:cubicBezTo>
                  <a:pt x="70549" y="-584"/>
                  <a:pt x="90688" y="20300"/>
                  <a:pt x="90688" y="46062"/>
                </a:cubicBezTo>
                <a:close/>
              </a:path>
            </a:pathLst>
          </a:custGeom>
          <a:noFill/>
          <a:ln w="15240" cap="flat">
            <a:solidFill>
              <a:srgbClr val="0000A9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2CDFB-D45E-4384-980E-B10B61C354BC}"/>
              </a:ext>
            </a:extLst>
          </p:cNvPr>
          <p:cNvSpPr txBox="1"/>
          <p:nvPr/>
        </p:nvSpPr>
        <p:spPr>
          <a:xfrm>
            <a:off x="4778959" y="1763141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Clk</a:t>
            </a:r>
            <a:endParaRPr lang="en-US" sz="135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E380565-29A4-472B-A9F5-C75A15A91468}"/>
              </a:ext>
            </a:extLst>
          </p:cNvPr>
          <p:cNvSpPr/>
          <p:nvPr/>
        </p:nvSpPr>
        <p:spPr>
          <a:xfrm>
            <a:off x="4550531" y="1511271"/>
            <a:ext cx="517912" cy="225371"/>
          </a:xfrm>
          <a:custGeom>
            <a:avLst/>
            <a:gdLst>
              <a:gd name="connsiteX0" fmla="*/ 729 w 517912"/>
              <a:gd name="connsiteY0" fmla="*/ 213786 h 225371"/>
              <a:gd name="connsiteX1" fmla="*/ 229576 w 517912"/>
              <a:gd name="connsiteY1" fmla="*/ 213786 h 225371"/>
              <a:gd name="connsiteX2" fmla="*/ 229576 w 517912"/>
              <a:gd name="connsiteY2" fmla="*/ -584 h 225371"/>
              <a:gd name="connsiteX3" fmla="*/ 518641 w 517912"/>
              <a:gd name="connsiteY3" fmla="*/ -584 h 225371"/>
              <a:gd name="connsiteX4" fmla="*/ 518641 w 517912"/>
              <a:gd name="connsiteY4" fmla="*/ 224788 h 2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912" h="225371">
                <a:moveTo>
                  <a:pt x="729" y="213786"/>
                </a:moveTo>
                <a:lnTo>
                  <a:pt x="229576" y="213786"/>
                </a:lnTo>
                <a:lnTo>
                  <a:pt x="229576" y="-584"/>
                </a:lnTo>
                <a:lnTo>
                  <a:pt x="518641" y="-584"/>
                </a:lnTo>
                <a:lnTo>
                  <a:pt x="518641" y="224788"/>
                </a:lnTo>
              </a:path>
            </a:pathLst>
          </a:custGeom>
          <a:noFill/>
          <a:ln w="17840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879128-BA84-4168-8DBD-011F0365BF0E}"/>
              </a:ext>
            </a:extLst>
          </p:cNvPr>
          <p:cNvSpPr txBox="1"/>
          <p:nvPr/>
        </p:nvSpPr>
        <p:spPr>
          <a:xfrm>
            <a:off x="3583584" y="2039792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Clk</a:t>
            </a:r>
            <a:endParaRPr lang="en-US" sz="14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4D3ECD-5B93-4351-B094-0F342E2815DF}"/>
              </a:ext>
            </a:extLst>
          </p:cNvPr>
          <p:cNvSpPr txBox="1"/>
          <p:nvPr/>
        </p:nvSpPr>
        <p:spPr>
          <a:xfrm>
            <a:off x="3718676" y="2227872"/>
            <a:ext cx="18473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975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D2FE63-4C3F-49A2-AFC1-12E012088513}"/>
              </a:ext>
            </a:extLst>
          </p:cNvPr>
          <p:cNvSpPr/>
          <p:nvPr/>
        </p:nvSpPr>
        <p:spPr>
          <a:xfrm>
            <a:off x="6682235" y="853731"/>
            <a:ext cx="1537106" cy="1452924"/>
          </a:xfrm>
          <a:custGeom>
            <a:avLst/>
            <a:gdLst>
              <a:gd name="connsiteX0" fmla="*/ 729 w 866004"/>
              <a:gd name="connsiteY0" fmla="*/ -583 h 1452924"/>
              <a:gd name="connsiteX1" fmla="*/ 866733 w 866004"/>
              <a:gd name="connsiteY1" fmla="*/ -583 h 1452924"/>
              <a:gd name="connsiteX2" fmla="*/ 866733 w 866004"/>
              <a:gd name="connsiteY2" fmla="*/ 1452341 h 1452924"/>
              <a:gd name="connsiteX3" fmla="*/ 729 w 866004"/>
              <a:gd name="connsiteY3" fmla="*/ 1452341 h 145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004" h="1452924">
                <a:moveTo>
                  <a:pt x="729" y="-583"/>
                </a:moveTo>
                <a:lnTo>
                  <a:pt x="866733" y="-583"/>
                </a:lnTo>
                <a:lnTo>
                  <a:pt x="866733" y="1452341"/>
                </a:lnTo>
                <a:lnTo>
                  <a:pt x="729" y="1452341"/>
                </a:lnTo>
                <a:close/>
              </a:path>
            </a:pathLst>
          </a:custGeom>
          <a:solidFill>
            <a:srgbClr val="FFE6D5"/>
          </a:solidFill>
          <a:ln w="19047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251AC-59E7-4773-B3E4-540D8F474B54}"/>
              </a:ext>
            </a:extLst>
          </p:cNvPr>
          <p:cNvSpPr txBox="1"/>
          <p:nvPr/>
        </p:nvSpPr>
        <p:spPr>
          <a:xfrm>
            <a:off x="6855405" y="1064725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Functional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unit</a:t>
            </a:r>
            <a:endParaRPr lang="en-US" sz="14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5B643C-69C5-4F20-82E6-6561D0D53169}"/>
              </a:ext>
            </a:extLst>
          </p:cNvPr>
          <p:cNvSpPr txBox="1"/>
          <p:nvPr/>
        </p:nvSpPr>
        <p:spPr>
          <a:xfrm>
            <a:off x="6688571" y="1116290"/>
            <a:ext cx="18473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975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EF56123-C6CB-4E67-A164-3CC211583B80}"/>
              </a:ext>
            </a:extLst>
          </p:cNvPr>
          <p:cNvSpPr/>
          <p:nvPr/>
        </p:nvSpPr>
        <p:spPr>
          <a:xfrm>
            <a:off x="6679855" y="2054062"/>
            <a:ext cx="81781" cy="125082"/>
          </a:xfrm>
          <a:custGeom>
            <a:avLst/>
            <a:gdLst>
              <a:gd name="connsiteX0" fmla="*/ 729 w 81781"/>
              <a:gd name="connsiteY0" fmla="*/ -584 h 125082"/>
              <a:gd name="connsiteX1" fmla="*/ 82510 w 81781"/>
              <a:gd name="connsiteY1" fmla="*/ 66768 h 125082"/>
              <a:gd name="connsiteX2" fmla="*/ 5539 w 81781"/>
              <a:gd name="connsiteY2" fmla="*/ 124499 h 1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81" h="125082">
                <a:moveTo>
                  <a:pt x="729" y="-584"/>
                </a:moveTo>
                <a:lnTo>
                  <a:pt x="82510" y="66768"/>
                </a:lnTo>
                <a:lnTo>
                  <a:pt x="5539" y="124499"/>
                </a:lnTo>
              </a:path>
            </a:pathLst>
          </a:custGeom>
          <a:noFill/>
          <a:ln w="10963" cap="flat">
            <a:solidFill>
              <a:srgbClr val="12121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118761-4BC2-4620-8407-4693E66CDA63}"/>
              </a:ext>
            </a:extLst>
          </p:cNvPr>
          <p:cNvSpPr txBox="1"/>
          <p:nvPr/>
        </p:nvSpPr>
        <p:spPr>
          <a:xfrm>
            <a:off x="6686679" y="1966383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Clk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input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D004-DC38-420E-BC92-00A2BBA62528}"/>
              </a:ext>
            </a:extLst>
          </p:cNvPr>
          <p:cNvSpPr txBox="1"/>
          <p:nvPr/>
        </p:nvSpPr>
        <p:spPr>
          <a:xfrm>
            <a:off x="6706705" y="2059028"/>
            <a:ext cx="18473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975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85B86-C733-46D8-A37C-22EC10E0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F2DE-6ED7-4BFB-BDDC-9E48DDB6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9FDF0-CBFC-C6A8-BC2D-F92A9F8671BB}"/>
              </a:ext>
            </a:extLst>
          </p:cNvPr>
          <p:cNvSpPr txBox="1"/>
          <p:nvPr/>
        </p:nvSpPr>
        <p:spPr>
          <a:xfrm>
            <a:off x="2502579" y="2844276"/>
            <a:ext cx="7242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863D"/>
                </a:solidFill>
              </a:rPr>
              <a:t>Dynamic power </a:t>
            </a:r>
            <a:r>
              <a:rPr lang="en-IN" sz="2000" dirty="0"/>
              <a:t>is dissipated because of voltage </a:t>
            </a:r>
            <a:r>
              <a:rPr lang="en-IN" sz="2000" dirty="0">
                <a:solidFill>
                  <a:srgbClr val="C00000"/>
                </a:solidFill>
              </a:rPr>
              <a:t>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best way to </a:t>
            </a:r>
            <a:r>
              <a:rPr lang="en-IN" sz="2000" dirty="0">
                <a:solidFill>
                  <a:srgbClr val="FF0000"/>
                </a:solidFill>
              </a:rPr>
              <a:t>stop</a:t>
            </a:r>
            <a:r>
              <a:rPr lang="en-IN" sz="2000" dirty="0"/>
              <a:t> transitions and disable a circuit </a:t>
            </a:r>
            <a:br>
              <a:rPr lang="en-IN" sz="2000" dirty="0"/>
            </a:br>
            <a:r>
              <a:rPr lang="en-IN" sz="2000" dirty="0"/>
              <a:t>is by 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disabling</a:t>
            </a:r>
            <a:r>
              <a:rPr lang="en-IN" sz="2000" dirty="0"/>
              <a:t> the clock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Set it to </a:t>
            </a:r>
            <a:r>
              <a:rPr lang="en-IN" sz="2000" b="1" dirty="0"/>
              <a:t>0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A51F49E-9051-1442-4A51-29830305E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7178" y="3193327"/>
            <a:ext cx="625334" cy="62533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039DB50-620E-5E35-2E96-34E870078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80" y="4487566"/>
            <a:ext cx="462363" cy="462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31569-3FDD-8E65-241B-BF31F8B26A8D}"/>
              </a:ext>
            </a:extLst>
          </p:cNvPr>
          <p:cNvSpPr txBox="1"/>
          <p:nvPr/>
        </p:nvSpPr>
        <p:spPr>
          <a:xfrm>
            <a:off x="3044772" y="4491123"/>
            <a:ext cx="630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>
                <a:solidFill>
                  <a:srgbClr val="0070C0"/>
                </a:solidFill>
              </a:rPr>
              <a:t>Predict</a:t>
            </a:r>
            <a:r>
              <a:rPr lang="en-IN" sz="2000" dirty="0"/>
              <a:t> if a unit will be idle in the </a:t>
            </a:r>
            <a:r>
              <a:rPr lang="en-IN" sz="2000" dirty="0">
                <a:solidFill>
                  <a:srgbClr val="00B050"/>
                </a:solidFill>
              </a:rPr>
              <a:t>future</a:t>
            </a:r>
            <a:r>
              <a:rPr lang="en-IN" sz="2000" dirty="0"/>
              <a:t>. </a:t>
            </a:r>
            <a:r>
              <a:rPr lang="en-IN" sz="2000" dirty="0">
                <a:solidFill>
                  <a:srgbClr val="E21A23"/>
                </a:solidFill>
              </a:rPr>
              <a:t>Gate</a:t>
            </a:r>
            <a:r>
              <a:rPr lang="en-IN" sz="2000" dirty="0"/>
              <a:t> its clock.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F6A83-27D7-5A35-06EA-DCECBD61B7DE}"/>
              </a:ext>
            </a:extLst>
          </p:cNvPr>
          <p:cNvSpPr txBox="1"/>
          <p:nvPr/>
        </p:nvSpPr>
        <p:spPr>
          <a:xfrm>
            <a:off x="3961117" y="4891233"/>
            <a:ext cx="383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Use </a:t>
            </a:r>
            <a:r>
              <a:rPr lang="en-IN" sz="2000" dirty="0">
                <a:solidFill>
                  <a:srgbClr val="9F2241"/>
                </a:solidFill>
              </a:rPr>
              <a:t>past</a:t>
            </a:r>
            <a:r>
              <a:rPr lang="en-IN" sz="2000" dirty="0"/>
              <a:t>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7030A0"/>
                </a:solidFill>
              </a:rPr>
              <a:t>Forecast</a:t>
            </a:r>
            <a:r>
              <a:rPr lang="en-IN" sz="2000" dirty="0"/>
              <a:t> in the decode stage</a:t>
            </a:r>
          </a:p>
        </p:txBody>
      </p:sp>
    </p:spTree>
    <p:extLst>
      <p:ext uri="{BB962C8B-B14F-4D97-AF65-F5344CB8AC3E}">
        <p14:creationId xmlns:p14="http://schemas.microsoft.com/office/powerpoint/2010/main" val="1890361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96B5-D202-A062-869C-31301439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8355-92D0-FEAF-D5D0-81D838AD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A39-D31F-21CD-7250-CCE7F295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37698D-1E80-2378-E755-A2F92D465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18" y="1464473"/>
            <a:ext cx="500617" cy="500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94120-FE5E-461E-8341-1F3257D25612}"/>
              </a:ext>
            </a:extLst>
          </p:cNvPr>
          <p:cNvSpPr txBox="1"/>
          <p:nvPr/>
        </p:nvSpPr>
        <p:spPr>
          <a:xfrm>
            <a:off x="2728781" y="1511345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How do we verify such a circuit?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DD0D8-F4CB-1653-476D-B4A569F1345C}"/>
              </a:ext>
            </a:extLst>
          </p:cNvPr>
          <p:cNvSpPr txBox="1"/>
          <p:nvPr/>
        </p:nvSpPr>
        <p:spPr>
          <a:xfrm>
            <a:off x="1617126" y="2094687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43A75-2138-60F9-D0E2-30FC02CAEA7F}"/>
              </a:ext>
            </a:extLst>
          </p:cNvPr>
          <p:cNvSpPr txBox="1"/>
          <p:nvPr/>
        </p:nvSpPr>
        <p:spPr>
          <a:xfrm>
            <a:off x="2965846" y="2125463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In a lot of designs, the internal states with and without clock</a:t>
            </a:r>
            <a:br>
              <a:rPr lang="en-IN" sz="2000" dirty="0"/>
            </a:br>
            <a:r>
              <a:rPr lang="en-IN" sz="2000" dirty="0"/>
              <a:t>gating need to be </a:t>
            </a:r>
            <a:r>
              <a:rPr lang="en-IN" sz="2000" dirty="0">
                <a:solidFill>
                  <a:srgbClr val="00B050"/>
                </a:solidFill>
              </a:rPr>
              <a:t>identical</a:t>
            </a:r>
            <a:r>
              <a:rPr lang="en-IN" sz="2000" dirty="0"/>
              <a:t>. Much easier to verify 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CBE8DABE-BDD3-8477-9AB4-1C340096FF91}"/>
              </a:ext>
            </a:extLst>
          </p:cNvPr>
          <p:cNvSpPr/>
          <p:nvPr/>
        </p:nvSpPr>
        <p:spPr>
          <a:xfrm>
            <a:off x="8586216" y="2509460"/>
            <a:ext cx="304800" cy="289880"/>
          </a:xfrm>
          <a:prstGeom prst="smileyFac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1F7AE20-99AA-1BF9-9999-A96BBB17C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18" y="3614604"/>
            <a:ext cx="500617" cy="500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F51C9-4480-ED22-176F-CEB895678FD5}"/>
              </a:ext>
            </a:extLst>
          </p:cNvPr>
          <p:cNvSpPr txBox="1"/>
          <p:nvPr/>
        </p:nvSpPr>
        <p:spPr>
          <a:xfrm>
            <a:off x="2728780" y="3661476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Does it introduce spurious clock edges?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366A3-3024-F202-9EF7-37BB95D17841}"/>
              </a:ext>
            </a:extLst>
          </p:cNvPr>
          <p:cNvSpPr txBox="1"/>
          <p:nvPr/>
        </p:nvSpPr>
        <p:spPr>
          <a:xfrm>
            <a:off x="1617126" y="4219417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69D6-A825-99F3-0798-ECC609BDECD2}"/>
              </a:ext>
            </a:extLst>
          </p:cNvPr>
          <p:cNvSpPr txBox="1"/>
          <p:nvPr/>
        </p:nvSpPr>
        <p:spPr>
          <a:xfrm>
            <a:off x="2911458" y="4299151"/>
            <a:ext cx="762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000" dirty="0"/>
              <a:t>If the clock is at 1, and we gate it, we introduce a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premature</a:t>
            </a:r>
            <a:r>
              <a:rPr lang="en-IN" sz="2000" dirty="0"/>
              <a:t> 1</a:t>
            </a:r>
            <a:r>
              <a:rPr lang="en-IN" sz="2000" dirty="0">
                <a:sym typeface="Wingdings" panose="05000000000000000000" pitchFamily="2" charset="2"/>
              </a:rPr>
              <a:t> 0</a:t>
            </a:r>
            <a:br>
              <a:rPr lang="en-IN" sz="2000" dirty="0">
                <a:sym typeface="Wingdings" panose="05000000000000000000" pitchFamily="2" charset="2"/>
              </a:rPr>
            </a:br>
            <a:r>
              <a:rPr lang="en-IN" sz="2000" dirty="0">
                <a:sym typeface="Wingdings" panose="05000000000000000000" pitchFamily="2" charset="2"/>
              </a:rPr>
              <a:t>transition. This condition has to be </a:t>
            </a:r>
            <a:r>
              <a:rPr lang="en-IN" sz="2000" dirty="0">
                <a:solidFill>
                  <a:schemeClr val="accent1"/>
                </a:solidFill>
                <a:sym typeface="Wingdings" panose="05000000000000000000" pitchFamily="2" charset="2"/>
              </a:rPr>
              <a:t>avoided</a:t>
            </a:r>
            <a:r>
              <a:rPr lang="en-IN" sz="2000" dirty="0">
                <a:sym typeface="Wingdings" panose="05000000000000000000" pitchFamily="2" charset="2"/>
              </a:rPr>
              <a:t>.</a:t>
            </a:r>
            <a:r>
              <a:rPr lang="en-I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2801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Gating Example</a:t>
            </a:r>
          </a:p>
        </p:txBody>
      </p:sp>
      <p:sp>
        <p:nvSpPr>
          <p:cNvPr id="5" name="AutoShape 128"/>
          <p:cNvSpPr>
            <a:spLocks noChangeAspect="1" noChangeArrowheads="1" noTextEdit="1"/>
          </p:cNvSpPr>
          <p:nvPr/>
        </p:nvSpPr>
        <p:spPr bwMode="auto">
          <a:xfrm>
            <a:off x="3003248" y="2967249"/>
            <a:ext cx="5809059" cy="26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Rounded Rectangle 125"/>
          <p:cNvSpPr/>
          <p:nvPr/>
        </p:nvSpPr>
        <p:spPr>
          <a:xfrm>
            <a:off x="3331936" y="1147675"/>
            <a:ext cx="2611301" cy="3891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Carry </a:t>
            </a:r>
            <a:r>
              <a:rPr lang="en-US" dirty="0" err="1"/>
              <a:t>lookahead</a:t>
            </a:r>
            <a:r>
              <a:rPr lang="en-US" dirty="0"/>
              <a:t> adder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560A5E3-B5D7-F527-A806-CA0AD81A2EF8}"/>
              </a:ext>
            </a:extLst>
          </p:cNvPr>
          <p:cNvGrpSpPr/>
          <p:nvPr/>
        </p:nvGrpSpPr>
        <p:grpSpPr>
          <a:xfrm>
            <a:off x="2345268" y="1949641"/>
            <a:ext cx="5291892" cy="3809511"/>
            <a:chOff x="2010266" y="3082738"/>
            <a:chExt cx="4102893" cy="2676413"/>
          </a:xfrm>
        </p:grpSpPr>
        <p:sp>
          <p:nvSpPr>
            <p:cNvPr id="6" name="Rectangle 131"/>
            <p:cNvSpPr>
              <a:spLocks noChangeArrowheads="1"/>
            </p:cNvSpPr>
            <p:nvPr/>
          </p:nvSpPr>
          <p:spPr bwMode="auto">
            <a:xfrm>
              <a:off x="2149568" y="3626855"/>
              <a:ext cx="508397" cy="245269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Rectangle 132"/>
            <p:cNvSpPr>
              <a:spLocks noChangeArrowheads="1"/>
            </p:cNvSpPr>
            <p:nvPr/>
          </p:nvSpPr>
          <p:spPr bwMode="auto">
            <a:xfrm>
              <a:off x="2010266" y="3232757"/>
              <a:ext cx="760809" cy="25241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Rectangle 133"/>
            <p:cNvSpPr>
              <a:spLocks noChangeArrowheads="1"/>
            </p:cNvSpPr>
            <p:nvPr/>
          </p:nvSpPr>
          <p:spPr bwMode="auto">
            <a:xfrm>
              <a:off x="2061463" y="3257761"/>
              <a:ext cx="250031" cy="20478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Rectangle 135"/>
            <p:cNvSpPr>
              <a:spLocks noChangeArrowheads="1"/>
            </p:cNvSpPr>
            <p:nvPr/>
          </p:nvSpPr>
          <p:spPr bwMode="auto">
            <a:xfrm>
              <a:off x="2468656" y="3257761"/>
              <a:ext cx="251222" cy="20478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Rectangle 136"/>
            <p:cNvSpPr>
              <a:spLocks noChangeArrowheads="1"/>
            </p:cNvSpPr>
            <p:nvPr/>
          </p:nvSpPr>
          <p:spPr bwMode="auto">
            <a:xfrm>
              <a:off x="2840131" y="3226805"/>
              <a:ext cx="760809" cy="25360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Rectangle 137"/>
            <p:cNvSpPr>
              <a:spLocks noChangeArrowheads="1"/>
            </p:cNvSpPr>
            <p:nvPr/>
          </p:nvSpPr>
          <p:spPr bwMode="auto">
            <a:xfrm>
              <a:off x="2892519" y="3257761"/>
              <a:ext cx="250031" cy="20478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Rectangle 138"/>
            <p:cNvSpPr>
              <a:spLocks noChangeArrowheads="1"/>
            </p:cNvSpPr>
            <p:nvPr/>
          </p:nvSpPr>
          <p:spPr bwMode="auto">
            <a:xfrm>
              <a:off x="4536772" y="3233949"/>
              <a:ext cx="760809" cy="25360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139"/>
            <p:cNvSpPr>
              <a:spLocks noChangeArrowheads="1"/>
            </p:cNvSpPr>
            <p:nvPr/>
          </p:nvSpPr>
          <p:spPr bwMode="auto">
            <a:xfrm>
              <a:off x="4992781" y="3257761"/>
              <a:ext cx="250031" cy="20478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Rectangle 140"/>
            <p:cNvSpPr>
              <a:spLocks noChangeArrowheads="1"/>
            </p:cNvSpPr>
            <p:nvPr/>
          </p:nvSpPr>
          <p:spPr bwMode="auto">
            <a:xfrm>
              <a:off x="5352350" y="3233949"/>
              <a:ext cx="760809" cy="25360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Rectangle 141"/>
            <p:cNvSpPr>
              <a:spLocks noChangeArrowheads="1"/>
            </p:cNvSpPr>
            <p:nvPr/>
          </p:nvSpPr>
          <p:spPr bwMode="auto">
            <a:xfrm>
              <a:off x="5399975" y="3257761"/>
              <a:ext cx="250031" cy="20478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Rectangle 142"/>
            <p:cNvSpPr>
              <a:spLocks noChangeArrowheads="1"/>
            </p:cNvSpPr>
            <p:nvPr/>
          </p:nvSpPr>
          <p:spPr bwMode="auto">
            <a:xfrm>
              <a:off x="5823838" y="3257761"/>
              <a:ext cx="250031" cy="20478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Rectangle 143"/>
            <p:cNvSpPr>
              <a:spLocks noChangeArrowheads="1"/>
            </p:cNvSpPr>
            <p:nvPr/>
          </p:nvSpPr>
          <p:spPr bwMode="auto">
            <a:xfrm>
              <a:off x="2106706" y="3298242"/>
              <a:ext cx="114341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32</a:t>
              </a:r>
              <a:endParaRPr lang="en-US" altLang="en-US" sz="1350"/>
            </a:p>
          </p:txBody>
        </p:sp>
        <p:sp>
          <p:nvSpPr>
            <p:cNvPr id="18" name="Rectangle 144"/>
            <p:cNvSpPr>
              <a:spLocks noChangeArrowheads="1"/>
            </p:cNvSpPr>
            <p:nvPr/>
          </p:nvSpPr>
          <p:spPr bwMode="auto">
            <a:xfrm>
              <a:off x="2498422" y="3295861"/>
              <a:ext cx="114341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31</a:t>
              </a:r>
              <a:endParaRPr lang="en-US" altLang="en-US" sz="1350"/>
            </a:p>
          </p:txBody>
        </p:sp>
        <p:sp>
          <p:nvSpPr>
            <p:cNvPr id="19" name="Rectangle 145"/>
            <p:cNvSpPr>
              <a:spLocks noChangeArrowheads="1"/>
            </p:cNvSpPr>
            <p:nvPr/>
          </p:nvSpPr>
          <p:spPr bwMode="auto">
            <a:xfrm>
              <a:off x="2929428" y="3295861"/>
              <a:ext cx="114341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30</a:t>
              </a:r>
              <a:endParaRPr lang="en-US" altLang="en-US" sz="1350"/>
            </a:p>
          </p:txBody>
        </p:sp>
        <p:sp>
          <p:nvSpPr>
            <p:cNvPr id="20" name="Oval 146"/>
            <p:cNvSpPr>
              <a:spLocks noChangeArrowheads="1"/>
            </p:cNvSpPr>
            <p:nvPr/>
          </p:nvSpPr>
          <p:spPr bwMode="auto">
            <a:xfrm>
              <a:off x="3961700" y="3292289"/>
              <a:ext cx="1547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Oval 147"/>
            <p:cNvSpPr>
              <a:spLocks noChangeArrowheads="1"/>
            </p:cNvSpPr>
            <p:nvPr/>
          </p:nvSpPr>
          <p:spPr bwMode="auto">
            <a:xfrm>
              <a:off x="4120053" y="3292289"/>
              <a:ext cx="17859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Oval 148"/>
            <p:cNvSpPr>
              <a:spLocks noChangeArrowheads="1"/>
            </p:cNvSpPr>
            <p:nvPr/>
          </p:nvSpPr>
          <p:spPr bwMode="auto">
            <a:xfrm>
              <a:off x="4281978" y="3292289"/>
              <a:ext cx="16669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Rectangle 149"/>
            <p:cNvSpPr>
              <a:spLocks noChangeArrowheads="1"/>
            </p:cNvSpPr>
            <p:nvPr/>
          </p:nvSpPr>
          <p:spPr bwMode="auto">
            <a:xfrm>
              <a:off x="5072553" y="3292289"/>
              <a:ext cx="57170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3</a:t>
              </a:r>
              <a:endParaRPr lang="en-US" altLang="en-US" sz="1350"/>
            </a:p>
          </p:txBody>
        </p:sp>
        <p:sp>
          <p:nvSpPr>
            <p:cNvPr id="24" name="Rectangle 150"/>
            <p:cNvSpPr>
              <a:spLocks noChangeArrowheads="1"/>
            </p:cNvSpPr>
            <p:nvPr/>
          </p:nvSpPr>
          <p:spPr bwMode="auto">
            <a:xfrm>
              <a:off x="5476174" y="3295861"/>
              <a:ext cx="57170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2</a:t>
              </a:r>
              <a:endParaRPr lang="en-US" altLang="en-US" sz="1350"/>
            </a:p>
          </p:txBody>
        </p:sp>
        <p:sp>
          <p:nvSpPr>
            <p:cNvPr id="25" name="Rectangle 151"/>
            <p:cNvSpPr>
              <a:spLocks noChangeArrowheads="1"/>
            </p:cNvSpPr>
            <p:nvPr/>
          </p:nvSpPr>
          <p:spPr bwMode="auto">
            <a:xfrm>
              <a:off x="5910753" y="3295861"/>
              <a:ext cx="57170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1</a:t>
              </a:r>
              <a:endParaRPr lang="en-US" altLang="en-US" sz="1350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966337" y="3625664"/>
              <a:ext cx="508397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4723699" y="3625664"/>
              <a:ext cx="508397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5455935" y="3635189"/>
              <a:ext cx="507206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3299713" y="3256570"/>
              <a:ext cx="250031" cy="20597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3336622" y="3295861"/>
              <a:ext cx="114341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29</a:t>
              </a:r>
              <a:endParaRPr lang="en-US" altLang="en-US" sz="1350"/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4618925" y="3254189"/>
              <a:ext cx="250031" cy="205978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4699887" y="3289907"/>
              <a:ext cx="57170" cy="12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1125">
                  <a:solidFill>
                    <a:srgbClr val="000000"/>
                  </a:solidFill>
                  <a:latin typeface="Bitstream Vera Sans"/>
                </a:rPr>
                <a:t>4</a:t>
              </a:r>
              <a:endParaRPr lang="en-US" altLang="en-US" sz="1350"/>
            </a:p>
          </p:txBody>
        </p:sp>
        <p:sp>
          <p:nvSpPr>
            <p:cNvPr id="33" name="Freeform 159"/>
            <p:cNvSpPr>
              <a:spLocks/>
            </p:cNvSpPr>
            <p:nvPr/>
          </p:nvSpPr>
          <p:spPr bwMode="auto">
            <a:xfrm>
              <a:off x="2193622" y="3460167"/>
              <a:ext cx="170259" cy="15954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60"/>
            <p:cNvSpPr>
              <a:spLocks/>
            </p:cNvSpPr>
            <p:nvPr/>
          </p:nvSpPr>
          <p:spPr bwMode="auto">
            <a:xfrm>
              <a:off x="2348403" y="3569705"/>
              <a:ext cx="28575" cy="50006"/>
            </a:xfrm>
            <a:custGeom>
              <a:avLst/>
              <a:gdLst>
                <a:gd name="T0" fmla="*/ 13 w 24"/>
                <a:gd name="T1" fmla="*/ 12 h 42"/>
                <a:gd name="T2" fmla="*/ 0 w 24"/>
                <a:gd name="T3" fmla="*/ 0 h 42"/>
                <a:gd name="T4" fmla="*/ 13 w 24"/>
                <a:gd name="T5" fmla="*/ 42 h 42"/>
                <a:gd name="T6" fmla="*/ 24 w 24"/>
                <a:gd name="T7" fmla="*/ 0 h 42"/>
                <a:gd name="T8" fmla="*/ 13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3" y="12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4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61"/>
            <p:cNvSpPr>
              <a:spLocks/>
            </p:cNvSpPr>
            <p:nvPr/>
          </p:nvSpPr>
          <p:spPr bwMode="auto">
            <a:xfrm>
              <a:off x="2446034" y="3462548"/>
              <a:ext cx="170259" cy="160734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62"/>
            <p:cNvSpPr>
              <a:spLocks/>
            </p:cNvSpPr>
            <p:nvPr/>
          </p:nvSpPr>
          <p:spPr bwMode="auto">
            <a:xfrm>
              <a:off x="2431747" y="3573277"/>
              <a:ext cx="28575" cy="50006"/>
            </a:xfrm>
            <a:custGeom>
              <a:avLst/>
              <a:gdLst>
                <a:gd name="T0" fmla="*/ 12 w 24"/>
                <a:gd name="T1" fmla="*/ 11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1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63"/>
            <p:cNvSpPr>
              <a:spLocks/>
            </p:cNvSpPr>
            <p:nvPr/>
          </p:nvSpPr>
          <p:spPr bwMode="auto">
            <a:xfrm>
              <a:off x="2986578" y="3461358"/>
              <a:ext cx="169069" cy="15954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164"/>
            <p:cNvSpPr>
              <a:spLocks/>
            </p:cNvSpPr>
            <p:nvPr/>
          </p:nvSpPr>
          <p:spPr bwMode="auto">
            <a:xfrm>
              <a:off x="3142550" y="3570895"/>
              <a:ext cx="28575" cy="50006"/>
            </a:xfrm>
            <a:custGeom>
              <a:avLst/>
              <a:gdLst>
                <a:gd name="T0" fmla="*/ 11 w 24"/>
                <a:gd name="T1" fmla="*/ 12 h 42"/>
                <a:gd name="T2" fmla="*/ 0 w 24"/>
                <a:gd name="T3" fmla="*/ 0 h 42"/>
                <a:gd name="T4" fmla="*/ 11 w 24"/>
                <a:gd name="T5" fmla="*/ 42 h 42"/>
                <a:gd name="T6" fmla="*/ 24 w 24"/>
                <a:gd name="T7" fmla="*/ 0 h 42"/>
                <a:gd name="T8" fmla="*/ 11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1" y="12"/>
                  </a:moveTo>
                  <a:lnTo>
                    <a:pt x="0" y="0"/>
                  </a:lnTo>
                  <a:lnTo>
                    <a:pt x="11" y="42"/>
                  </a:lnTo>
                  <a:lnTo>
                    <a:pt x="24" y="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65"/>
            <p:cNvSpPr>
              <a:spLocks/>
            </p:cNvSpPr>
            <p:nvPr/>
          </p:nvSpPr>
          <p:spPr bwMode="auto">
            <a:xfrm>
              <a:off x="3238991" y="3463739"/>
              <a:ext cx="170259" cy="16073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1 h 252"/>
                <a:gd name="T4" fmla="*/ 0 w 267"/>
                <a:gd name="T5" fmla="*/ 101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66"/>
            <p:cNvSpPr>
              <a:spLocks/>
            </p:cNvSpPr>
            <p:nvPr/>
          </p:nvSpPr>
          <p:spPr bwMode="auto">
            <a:xfrm>
              <a:off x="3224703" y="3574468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67"/>
            <p:cNvSpPr>
              <a:spLocks/>
            </p:cNvSpPr>
            <p:nvPr/>
          </p:nvSpPr>
          <p:spPr bwMode="auto">
            <a:xfrm>
              <a:off x="4728462" y="3457786"/>
              <a:ext cx="170259" cy="1607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68"/>
            <p:cNvSpPr>
              <a:spLocks/>
            </p:cNvSpPr>
            <p:nvPr/>
          </p:nvSpPr>
          <p:spPr bwMode="auto">
            <a:xfrm>
              <a:off x="4884434" y="3567323"/>
              <a:ext cx="28575" cy="51197"/>
            </a:xfrm>
            <a:custGeom>
              <a:avLst/>
              <a:gdLst>
                <a:gd name="T0" fmla="*/ 12 w 24"/>
                <a:gd name="T1" fmla="*/ 13 h 43"/>
                <a:gd name="T2" fmla="*/ 0 w 24"/>
                <a:gd name="T3" fmla="*/ 0 h 43"/>
                <a:gd name="T4" fmla="*/ 12 w 24"/>
                <a:gd name="T5" fmla="*/ 43 h 43"/>
                <a:gd name="T6" fmla="*/ 24 w 24"/>
                <a:gd name="T7" fmla="*/ 0 h 43"/>
                <a:gd name="T8" fmla="*/ 12 w 24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13"/>
                  </a:moveTo>
                  <a:lnTo>
                    <a:pt x="0" y="0"/>
                  </a:lnTo>
                  <a:lnTo>
                    <a:pt x="12" y="43"/>
                  </a:lnTo>
                  <a:lnTo>
                    <a:pt x="2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69"/>
            <p:cNvSpPr>
              <a:spLocks/>
            </p:cNvSpPr>
            <p:nvPr/>
          </p:nvSpPr>
          <p:spPr bwMode="auto">
            <a:xfrm>
              <a:off x="4980875" y="3461358"/>
              <a:ext cx="170259" cy="159544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70"/>
            <p:cNvSpPr>
              <a:spLocks/>
            </p:cNvSpPr>
            <p:nvPr/>
          </p:nvSpPr>
          <p:spPr bwMode="auto">
            <a:xfrm>
              <a:off x="4966587" y="3570895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71"/>
            <p:cNvSpPr>
              <a:spLocks/>
            </p:cNvSpPr>
            <p:nvPr/>
          </p:nvSpPr>
          <p:spPr bwMode="auto">
            <a:xfrm>
              <a:off x="5530943" y="3463739"/>
              <a:ext cx="170259" cy="1607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72"/>
            <p:cNvSpPr>
              <a:spLocks/>
            </p:cNvSpPr>
            <p:nvPr/>
          </p:nvSpPr>
          <p:spPr bwMode="auto">
            <a:xfrm>
              <a:off x="5685725" y="3574468"/>
              <a:ext cx="28575" cy="50006"/>
            </a:xfrm>
            <a:custGeom>
              <a:avLst/>
              <a:gdLst>
                <a:gd name="T0" fmla="*/ 13 w 24"/>
                <a:gd name="T1" fmla="*/ 12 h 42"/>
                <a:gd name="T2" fmla="*/ 0 w 24"/>
                <a:gd name="T3" fmla="*/ 0 h 42"/>
                <a:gd name="T4" fmla="*/ 13 w 24"/>
                <a:gd name="T5" fmla="*/ 42 h 42"/>
                <a:gd name="T6" fmla="*/ 24 w 24"/>
                <a:gd name="T7" fmla="*/ 0 h 42"/>
                <a:gd name="T8" fmla="*/ 13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3" y="12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4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73"/>
            <p:cNvSpPr>
              <a:spLocks/>
            </p:cNvSpPr>
            <p:nvPr/>
          </p:nvSpPr>
          <p:spPr bwMode="auto">
            <a:xfrm>
              <a:off x="5783356" y="3467311"/>
              <a:ext cx="170259" cy="160734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74"/>
            <p:cNvSpPr>
              <a:spLocks/>
            </p:cNvSpPr>
            <p:nvPr/>
          </p:nvSpPr>
          <p:spPr bwMode="auto">
            <a:xfrm>
              <a:off x="5769068" y="3576848"/>
              <a:ext cx="28575" cy="51197"/>
            </a:xfrm>
            <a:custGeom>
              <a:avLst/>
              <a:gdLst>
                <a:gd name="T0" fmla="*/ 12 w 24"/>
                <a:gd name="T1" fmla="*/ 13 h 43"/>
                <a:gd name="T2" fmla="*/ 0 w 24"/>
                <a:gd name="T3" fmla="*/ 0 h 43"/>
                <a:gd name="T4" fmla="*/ 12 w 24"/>
                <a:gd name="T5" fmla="*/ 43 h 43"/>
                <a:gd name="T6" fmla="*/ 24 w 24"/>
                <a:gd name="T7" fmla="*/ 0 h 43"/>
                <a:gd name="T8" fmla="*/ 12 w 24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13"/>
                  </a:moveTo>
                  <a:lnTo>
                    <a:pt x="0" y="0"/>
                  </a:lnTo>
                  <a:lnTo>
                    <a:pt x="12" y="43"/>
                  </a:lnTo>
                  <a:lnTo>
                    <a:pt x="2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567478" y="4025714"/>
              <a:ext cx="508397" cy="245269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76"/>
            <p:cNvSpPr>
              <a:spLocks/>
            </p:cNvSpPr>
            <p:nvPr/>
          </p:nvSpPr>
          <p:spPr bwMode="auto">
            <a:xfrm>
              <a:off x="2591291" y="3867361"/>
              <a:ext cx="170259" cy="1607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77"/>
            <p:cNvSpPr>
              <a:spLocks/>
            </p:cNvSpPr>
            <p:nvPr/>
          </p:nvSpPr>
          <p:spPr bwMode="auto">
            <a:xfrm>
              <a:off x="2747262" y="3978089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78"/>
            <p:cNvSpPr>
              <a:spLocks/>
            </p:cNvSpPr>
            <p:nvPr/>
          </p:nvSpPr>
          <p:spPr bwMode="auto">
            <a:xfrm>
              <a:off x="2843703" y="3870933"/>
              <a:ext cx="170259" cy="15954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1 h 252"/>
                <a:gd name="T4" fmla="*/ 0 w 267"/>
                <a:gd name="T5" fmla="*/ 101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79"/>
            <p:cNvSpPr>
              <a:spLocks/>
            </p:cNvSpPr>
            <p:nvPr/>
          </p:nvSpPr>
          <p:spPr bwMode="auto">
            <a:xfrm>
              <a:off x="2829416" y="3980470"/>
              <a:ext cx="29765" cy="50006"/>
            </a:xfrm>
            <a:custGeom>
              <a:avLst/>
              <a:gdLst>
                <a:gd name="T0" fmla="*/ 12 w 25"/>
                <a:gd name="T1" fmla="*/ 13 h 42"/>
                <a:gd name="T2" fmla="*/ 0 w 25"/>
                <a:gd name="T3" fmla="*/ 0 h 42"/>
                <a:gd name="T4" fmla="*/ 12 w 25"/>
                <a:gd name="T5" fmla="*/ 42 h 42"/>
                <a:gd name="T6" fmla="*/ 25 w 25"/>
                <a:gd name="T7" fmla="*/ 0 h 42"/>
                <a:gd name="T8" fmla="*/ 12 w 25"/>
                <a:gd name="T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12" y="13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5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5090412" y="4026905"/>
              <a:ext cx="508397" cy="245269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81"/>
            <p:cNvSpPr>
              <a:spLocks/>
            </p:cNvSpPr>
            <p:nvPr/>
          </p:nvSpPr>
          <p:spPr bwMode="auto">
            <a:xfrm>
              <a:off x="5113034" y="3869742"/>
              <a:ext cx="170259" cy="159544"/>
            </a:xfrm>
            <a:custGeom>
              <a:avLst/>
              <a:gdLst>
                <a:gd name="T0" fmla="*/ 0 w 268"/>
                <a:gd name="T1" fmla="*/ 0 h 252"/>
                <a:gd name="T2" fmla="*/ 0 w 268"/>
                <a:gd name="T3" fmla="*/ 100 h 252"/>
                <a:gd name="T4" fmla="*/ 268 w 268"/>
                <a:gd name="T5" fmla="*/ 100 h 252"/>
                <a:gd name="T6" fmla="*/ 268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0" y="0"/>
                  </a:moveTo>
                  <a:lnTo>
                    <a:pt x="0" y="100"/>
                  </a:lnTo>
                  <a:lnTo>
                    <a:pt x="268" y="100"/>
                  </a:lnTo>
                  <a:lnTo>
                    <a:pt x="268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2"/>
            <p:cNvSpPr>
              <a:spLocks/>
            </p:cNvSpPr>
            <p:nvPr/>
          </p:nvSpPr>
          <p:spPr bwMode="auto">
            <a:xfrm>
              <a:off x="5269006" y="3979280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83"/>
            <p:cNvSpPr>
              <a:spLocks/>
            </p:cNvSpPr>
            <p:nvPr/>
          </p:nvSpPr>
          <p:spPr bwMode="auto">
            <a:xfrm>
              <a:off x="5365447" y="3873314"/>
              <a:ext cx="170259" cy="15954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0 h 252"/>
                <a:gd name="T4" fmla="*/ 0 w 267"/>
                <a:gd name="T5" fmla="*/ 100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0"/>
                  </a:lnTo>
                  <a:lnTo>
                    <a:pt x="0" y="100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184"/>
            <p:cNvSpPr>
              <a:spLocks/>
            </p:cNvSpPr>
            <p:nvPr/>
          </p:nvSpPr>
          <p:spPr bwMode="auto">
            <a:xfrm>
              <a:off x="5352350" y="3982852"/>
              <a:ext cx="28575" cy="50006"/>
            </a:xfrm>
            <a:custGeom>
              <a:avLst/>
              <a:gdLst>
                <a:gd name="T0" fmla="*/ 11 w 24"/>
                <a:gd name="T1" fmla="*/ 12 h 42"/>
                <a:gd name="T2" fmla="*/ 0 w 24"/>
                <a:gd name="T3" fmla="*/ 0 h 42"/>
                <a:gd name="T4" fmla="*/ 11 w 24"/>
                <a:gd name="T5" fmla="*/ 42 h 42"/>
                <a:gd name="T6" fmla="*/ 24 w 24"/>
                <a:gd name="T7" fmla="*/ 0 h 42"/>
                <a:gd name="T8" fmla="*/ 11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1" y="12"/>
                  </a:moveTo>
                  <a:lnTo>
                    <a:pt x="0" y="0"/>
                  </a:lnTo>
                  <a:lnTo>
                    <a:pt x="11" y="42"/>
                  </a:lnTo>
                  <a:lnTo>
                    <a:pt x="24" y="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911568" y="4438861"/>
              <a:ext cx="508397" cy="245269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Oval 186"/>
            <p:cNvSpPr>
              <a:spLocks noChangeArrowheads="1"/>
            </p:cNvSpPr>
            <p:nvPr/>
          </p:nvSpPr>
          <p:spPr bwMode="auto">
            <a:xfrm>
              <a:off x="3967653" y="3686386"/>
              <a:ext cx="1547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Oval 187"/>
            <p:cNvSpPr>
              <a:spLocks noChangeArrowheads="1"/>
            </p:cNvSpPr>
            <p:nvPr/>
          </p:nvSpPr>
          <p:spPr bwMode="auto">
            <a:xfrm>
              <a:off x="4128387" y="3686386"/>
              <a:ext cx="1547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Oval 188"/>
            <p:cNvSpPr>
              <a:spLocks noChangeArrowheads="1"/>
            </p:cNvSpPr>
            <p:nvPr/>
          </p:nvSpPr>
          <p:spPr bwMode="auto">
            <a:xfrm>
              <a:off x="4289122" y="3686386"/>
              <a:ext cx="1428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Oval 189"/>
            <p:cNvSpPr>
              <a:spLocks noChangeArrowheads="1"/>
            </p:cNvSpPr>
            <p:nvPr/>
          </p:nvSpPr>
          <p:spPr bwMode="auto">
            <a:xfrm>
              <a:off x="3964081" y="4092389"/>
              <a:ext cx="1547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Oval 190"/>
            <p:cNvSpPr>
              <a:spLocks noChangeArrowheads="1"/>
            </p:cNvSpPr>
            <p:nvPr/>
          </p:nvSpPr>
          <p:spPr bwMode="auto">
            <a:xfrm>
              <a:off x="4124816" y="4092389"/>
              <a:ext cx="1547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Oval 191"/>
            <p:cNvSpPr>
              <a:spLocks noChangeArrowheads="1"/>
            </p:cNvSpPr>
            <p:nvPr/>
          </p:nvSpPr>
          <p:spPr bwMode="auto">
            <a:xfrm>
              <a:off x="4285550" y="4092389"/>
              <a:ext cx="15478" cy="11906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3572365" y="4451958"/>
              <a:ext cx="508397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4215303" y="4451958"/>
              <a:ext cx="508397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4860622" y="4451958"/>
              <a:ext cx="507206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195"/>
            <p:cNvSpPr>
              <a:spLocks/>
            </p:cNvSpPr>
            <p:nvPr/>
          </p:nvSpPr>
          <p:spPr bwMode="auto">
            <a:xfrm>
              <a:off x="2912759" y="4275745"/>
              <a:ext cx="170259" cy="1607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196"/>
            <p:cNvSpPr>
              <a:spLocks/>
            </p:cNvSpPr>
            <p:nvPr/>
          </p:nvSpPr>
          <p:spPr bwMode="auto">
            <a:xfrm>
              <a:off x="3068731" y="4386474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97"/>
            <p:cNvSpPr>
              <a:spLocks/>
            </p:cNvSpPr>
            <p:nvPr/>
          </p:nvSpPr>
          <p:spPr bwMode="auto">
            <a:xfrm>
              <a:off x="5189234" y="4282889"/>
              <a:ext cx="170259" cy="159544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98"/>
            <p:cNvSpPr>
              <a:spLocks/>
            </p:cNvSpPr>
            <p:nvPr/>
          </p:nvSpPr>
          <p:spPr bwMode="auto">
            <a:xfrm>
              <a:off x="5174947" y="4392427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3572366" y="4865105"/>
              <a:ext cx="507206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4215304" y="4865105"/>
              <a:ext cx="507206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3880737" y="5271108"/>
              <a:ext cx="508397" cy="244078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02"/>
            <p:cNvSpPr>
              <a:spLocks/>
            </p:cNvSpPr>
            <p:nvPr/>
          </p:nvSpPr>
          <p:spPr bwMode="auto">
            <a:xfrm>
              <a:off x="3155647" y="4687701"/>
              <a:ext cx="591740" cy="170259"/>
            </a:xfrm>
            <a:custGeom>
              <a:avLst/>
              <a:gdLst>
                <a:gd name="T0" fmla="*/ 0 w 928"/>
                <a:gd name="T1" fmla="*/ 0 h 267"/>
                <a:gd name="T2" fmla="*/ 5 w 928"/>
                <a:gd name="T3" fmla="*/ 115 h 267"/>
                <a:gd name="T4" fmla="*/ 928 w 928"/>
                <a:gd name="T5" fmla="*/ 115 h 267"/>
                <a:gd name="T6" fmla="*/ 928 w 928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8" h="267">
                  <a:moveTo>
                    <a:pt x="0" y="0"/>
                  </a:moveTo>
                  <a:lnTo>
                    <a:pt x="5" y="115"/>
                  </a:lnTo>
                  <a:lnTo>
                    <a:pt x="928" y="115"/>
                  </a:lnTo>
                  <a:lnTo>
                    <a:pt x="928" y="267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03"/>
            <p:cNvSpPr>
              <a:spLocks/>
            </p:cNvSpPr>
            <p:nvPr/>
          </p:nvSpPr>
          <p:spPr bwMode="auto">
            <a:xfrm>
              <a:off x="3731909" y="4807955"/>
              <a:ext cx="28575" cy="50006"/>
            </a:xfrm>
            <a:custGeom>
              <a:avLst/>
              <a:gdLst>
                <a:gd name="T0" fmla="*/ 13 w 24"/>
                <a:gd name="T1" fmla="*/ 11 h 42"/>
                <a:gd name="T2" fmla="*/ 0 w 24"/>
                <a:gd name="T3" fmla="*/ 0 h 42"/>
                <a:gd name="T4" fmla="*/ 13 w 24"/>
                <a:gd name="T5" fmla="*/ 42 h 42"/>
                <a:gd name="T6" fmla="*/ 24 w 24"/>
                <a:gd name="T7" fmla="*/ 0 h 42"/>
                <a:gd name="T8" fmla="*/ 13 w 24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3" y="11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4" y="0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204"/>
            <p:cNvSpPr>
              <a:spLocks/>
            </p:cNvSpPr>
            <p:nvPr/>
          </p:nvSpPr>
          <p:spPr bwMode="auto">
            <a:xfrm>
              <a:off x="3829541" y="4700799"/>
              <a:ext cx="169069" cy="15954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0 h 252"/>
                <a:gd name="T4" fmla="*/ 0 w 267"/>
                <a:gd name="T5" fmla="*/ 100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0"/>
                  </a:lnTo>
                  <a:lnTo>
                    <a:pt x="0" y="100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205"/>
            <p:cNvSpPr>
              <a:spLocks/>
            </p:cNvSpPr>
            <p:nvPr/>
          </p:nvSpPr>
          <p:spPr bwMode="auto">
            <a:xfrm>
              <a:off x="3815253" y="4810336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206"/>
            <p:cNvSpPr>
              <a:spLocks/>
            </p:cNvSpPr>
            <p:nvPr/>
          </p:nvSpPr>
          <p:spPr bwMode="auto">
            <a:xfrm>
              <a:off x="4582016" y="4688892"/>
              <a:ext cx="589359" cy="170259"/>
            </a:xfrm>
            <a:custGeom>
              <a:avLst/>
              <a:gdLst>
                <a:gd name="T0" fmla="*/ 927 w 927"/>
                <a:gd name="T1" fmla="*/ 0 h 267"/>
                <a:gd name="T2" fmla="*/ 922 w 927"/>
                <a:gd name="T3" fmla="*/ 116 h 267"/>
                <a:gd name="T4" fmla="*/ 0 w 927"/>
                <a:gd name="T5" fmla="*/ 116 h 267"/>
                <a:gd name="T6" fmla="*/ 0 w 927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267">
                  <a:moveTo>
                    <a:pt x="927" y="0"/>
                  </a:moveTo>
                  <a:lnTo>
                    <a:pt x="922" y="116"/>
                  </a:lnTo>
                  <a:lnTo>
                    <a:pt x="0" y="116"/>
                  </a:lnTo>
                  <a:lnTo>
                    <a:pt x="0" y="267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207"/>
            <p:cNvSpPr>
              <a:spLocks/>
            </p:cNvSpPr>
            <p:nvPr/>
          </p:nvSpPr>
          <p:spPr bwMode="auto">
            <a:xfrm>
              <a:off x="4566538" y="4809145"/>
              <a:ext cx="29765" cy="50006"/>
            </a:xfrm>
            <a:custGeom>
              <a:avLst/>
              <a:gdLst>
                <a:gd name="T0" fmla="*/ 13 w 25"/>
                <a:gd name="T1" fmla="*/ 12 h 42"/>
                <a:gd name="T2" fmla="*/ 0 w 25"/>
                <a:gd name="T3" fmla="*/ 0 h 42"/>
                <a:gd name="T4" fmla="*/ 13 w 25"/>
                <a:gd name="T5" fmla="*/ 42 h 42"/>
                <a:gd name="T6" fmla="*/ 25 w 25"/>
                <a:gd name="T7" fmla="*/ 0 h 42"/>
                <a:gd name="T8" fmla="*/ 13 w 25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13" y="12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5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208"/>
            <p:cNvSpPr>
              <a:spLocks/>
            </p:cNvSpPr>
            <p:nvPr/>
          </p:nvSpPr>
          <p:spPr bwMode="auto">
            <a:xfrm>
              <a:off x="4328412" y="4701989"/>
              <a:ext cx="170259" cy="1607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209"/>
            <p:cNvSpPr>
              <a:spLocks/>
            </p:cNvSpPr>
            <p:nvPr/>
          </p:nvSpPr>
          <p:spPr bwMode="auto">
            <a:xfrm>
              <a:off x="4484384" y="4811526"/>
              <a:ext cx="28575" cy="51197"/>
            </a:xfrm>
            <a:custGeom>
              <a:avLst/>
              <a:gdLst>
                <a:gd name="T0" fmla="*/ 12 w 24"/>
                <a:gd name="T1" fmla="*/ 13 h 43"/>
                <a:gd name="T2" fmla="*/ 0 w 24"/>
                <a:gd name="T3" fmla="*/ 0 h 43"/>
                <a:gd name="T4" fmla="*/ 12 w 24"/>
                <a:gd name="T5" fmla="*/ 43 h 43"/>
                <a:gd name="T6" fmla="*/ 24 w 24"/>
                <a:gd name="T7" fmla="*/ 0 h 43"/>
                <a:gd name="T8" fmla="*/ 12 w 24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13"/>
                  </a:moveTo>
                  <a:lnTo>
                    <a:pt x="0" y="0"/>
                  </a:lnTo>
                  <a:lnTo>
                    <a:pt x="12" y="43"/>
                  </a:lnTo>
                  <a:lnTo>
                    <a:pt x="2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210"/>
            <p:cNvSpPr>
              <a:spLocks/>
            </p:cNvSpPr>
            <p:nvPr/>
          </p:nvSpPr>
          <p:spPr bwMode="auto">
            <a:xfrm>
              <a:off x="3929553" y="5107992"/>
              <a:ext cx="170259" cy="15954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211"/>
            <p:cNvSpPr>
              <a:spLocks/>
            </p:cNvSpPr>
            <p:nvPr/>
          </p:nvSpPr>
          <p:spPr bwMode="auto">
            <a:xfrm>
              <a:off x="4085525" y="5217530"/>
              <a:ext cx="28575" cy="50006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212"/>
            <p:cNvSpPr>
              <a:spLocks/>
            </p:cNvSpPr>
            <p:nvPr/>
          </p:nvSpPr>
          <p:spPr bwMode="auto">
            <a:xfrm>
              <a:off x="4181966" y="5110373"/>
              <a:ext cx="170259" cy="16073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1 h 252"/>
                <a:gd name="T4" fmla="*/ 0 w 267"/>
                <a:gd name="T5" fmla="*/ 101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213"/>
            <p:cNvSpPr>
              <a:spLocks/>
            </p:cNvSpPr>
            <p:nvPr/>
          </p:nvSpPr>
          <p:spPr bwMode="auto">
            <a:xfrm>
              <a:off x="4167678" y="5221102"/>
              <a:ext cx="28575" cy="50006"/>
            </a:xfrm>
            <a:custGeom>
              <a:avLst/>
              <a:gdLst>
                <a:gd name="T0" fmla="*/ 12 w 24"/>
                <a:gd name="T1" fmla="*/ 11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1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Rectangle 214"/>
            <p:cNvSpPr>
              <a:spLocks noChangeArrowheads="1"/>
            </p:cNvSpPr>
            <p:nvPr/>
          </p:nvSpPr>
          <p:spPr bwMode="auto">
            <a:xfrm>
              <a:off x="2294825" y="3656620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89" name="Rectangle 215"/>
            <p:cNvSpPr>
              <a:spLocks noChangeArrowheads="1"/>
            </p:cNvSpPr>
            <p:nvPr/>
          </p:nvSpPr>
          <p:spPr bwMode="auto">
            <a:xfrm>
              <a:off x="2290062" y="3778064"/>
              <a:ext cx="137955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32-31</a:t>
              </a:r>
              <a:endParaRPr lang="en-US" altLang="en-US" sz="1350"/>
            </a:p>
          </p:txBody>
        </p:sp>
        <p:sp>
          <p:nvSpPr>
            <p:cNvPr id="90" name="Rectangle 216"/>
            <p:cNvSpPr>
              <a:spLocks noChangeArrowheads="1"/>
            </p:cNvSpPr>
            <p:nvPr/>
          </p:nvSpPr>
          <p:spPr bwMode="auto">
            <a:xfrm>
              <a:off x="3103259" y="3643523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91" name="Rectangle 217"/>
            <p:cNvSpPr>
              <a:spLocks noChangeArrowheads="1"/>
            </p:cNvSpPr>
            <p:nvPr/>
          </p:nvSpPr>
          <p:spPr bwMode="auto">
            <a:xfrm>
              <a:off x="3098497" y="3766158"/>
              <a:ext cx="137955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30-29</a:t>
              </a:r>
              <a:endParaRPr lang="en-US" altLang="en-US" sz="1350"/>
            </a:p>
          </p:txBody>
        </p:sp>
        <p:sp>
          <p:nvSpPr>
            <p:cNvPr id="92" name="Rectangle 218"/>
            <p:cNvSpPr>
              <a:spLocks noChangeArrowheads="1"/>
            </p:cNvSpPr>
            <p:nvPr/>
          </p:nvSpPr>
          <p:spPr bwMode="auto">
            <a:xfrm>
              <a:off x="5635718" y="3653048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5663103" y="3778064"/>
              <a:ext cx="78299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2-1</a:t>
              </a:r>
              <a:endParaRPr lang="en-US" altLang="en-US" sz="1350"/>
            </a:p>
          </p:txBody>
        </p:sp>
        <p:sp>
          <p:nvSpPr>
            <p:cNvPr id="94" name="Rectangle 220"/>
            <p:cNvSpPr>
              <a:spLocks noChangeArrowheads="1"/>
            </p:cNvSpPr>
            <p:nvPr/>
          </p:nvSpPr>
          <p:spPr bwMode="auto">
            <a:xfrm>
              <a:off x="4890387" y="3647095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95" name="Rectangle 221"/>
            <p:cNvSpPr>
              <a:spLocks noChangeArrowheads="1"/>
            </p:cNvSpPr>
            <p:nvPr/>
          </p:nvSpPr>
          <p:spPr bwMode="auto">
            <a:xfrm>
              <a:off x="4927297" y="3768539"/>
              <a:ext cx="78299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4-3</a:t>
              </a:r>
              <a:endParaRPr lang="en-US" altLang="en-US" sz="1350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711543" y="4043573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706781" y="4166208"/>
              <a:ext cx="137955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32-29</a:t>
              </a:r>
              <a:endParaRPr lang="en-US" altLang="en-US" sz="1350"/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5217809" y="4050717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5254718" y="4172161"/>
              <a:ext cx="78299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4-1</a:t>
              </a:r>
              <a:endParaRPr lang="en-US" altLang="en-US" sz="1350"/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3074684" y="4456720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3069922" y="4579355"/>
              <a:ext cx="137955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 dirty="0">
                  <a:solidFill>
                    <a:srgbClr val="000000"/>
                  </a:solidFill>
                  <a:latin typeface="Bitstream Vera Sans"/>
                </a:rPr>
                <a:t>32-25</a:t>
              </a:r>
              <a:endParaRPr lang="en-US" altLang="en-US" sz="1350" dirty="0"/>
            </a:p>
          </p:txBody>
        </p:sp>
        <p:sp>
          <p:nvSpPr>
            <p:cNvPr id="102" name="Rectangle 228"/>
            <p:cNvSpPr>
              <a:spLocks noChangeArrowheads="1"/>
            </p:cNvSpPr>
            <p:nvPr/>
          </p:nvSpPr>
          <p:spPr bwMode="auto">
            <a:xfrm>
              <a:off x="3703334" y="4469817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03" name="Rectangle 229"/>
            <p:cNvSpPr>
              <a:spLocks noChangeArrowheads="1"/>
            </p:cNvSpPr>
            <p:nvPr/>
          </p:nvSpPr>
          <p:spPr bwMode="auto">
            <a:xfrm>
              <a:off x="3698572" y="4592451"/>
              <a:ext cx="137955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24-17</a:t>
              </a:r>
              <a:endParaRPr lang="en-US" altLang="en-US" sz="1350"/>
            </a:p>
          </p:txBody>
        </p:sp>
        <p:sp>
          <p:nvSpPr>
            <p:cNvPr id="104" name="Rectangle 230"/>
            <p:cNvSpPr>
              <a:spLocks noChangeArrowheads="1"/>
            </p:cNvSpPr>
            <p:nvPr/>
          </p:nvSpPr>
          <p:spPr bwMode="auto">
            <a:xfrm>
              <a:off x="4358178" y="4473388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05" name="Rectangle 231"/>
            <p:cNvSpPr>
              <a:spLocks noChangeArrowheads="1"/>
            </p:cNvSpPr>
            <p:nvPr/>
          </p:nvSpPr>
          <p:spPr bwMode="auto">
            <a:xfrm>
              <a:off x="4366512" y="4592451"/>
              <a:ext cx="108127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 dirty="0">
                  <a:solidFill>
                    <a:srgbClr val="000000"/>
                  </a:solidFill>
                  <a:latin typeface="Bitstream Vera Sans"/>
                </a:rPr>
                <a:t>16-9</a:t>
              </a:r>
              <a:endParaRPr lang="en-US" altLang="en-US" sz="1350" dirty="0"/>
            </a:p>
          </p:txBody>
        </p:sp>
        <p:sp>
          <p:nvSpPr>
            <p:cNvPr id="106" name="Rectangle 232"/>
            <p:cNvSpPr>
              <a:spLocks noChangeArrowheads="1"/>
            </p:cNvSpPr>
            <p:nvPr/>
          </p:nvSpPr>
          <p:spPr bwMode="auto">
            <a:xfrm>
              <a:off x="5003497" y="4466245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07" name="Rectangle 233"/>
            <p:cNvSpPr>
              <a:spLocks noChangeArrowheads="1"/>
            </p:cNvSpPr>
            <p:nvPr/>
          </p:nvSpPr>
          <p:spPr bwMode="auto">
            <a:xfrm>
              <a:off x="5033262" y="4588880"/>
              <a:ext cx="78299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8-1</a:t>
              </a:r>
              <a:endParaRPr lang="en-US" altLang="en-US" sz="1350"/>
            </a:p>
          </p:txBody>
        </p:sp>
        <p:sp>
          <p:nvSpPr>
            <p:cNvPr id="108" name="Rectangle 234"/>
            <p:cNvSpPr>
              <a:spLocks noChangeArrowheads="1"/>
            </p:cNvSpPr>
            <p:nvPr/>
          </p:nvSpPr>
          <p:spPr bwMode="auto">
            <a:xfrm>
              <a:off x="3691428" y="4886536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09" name="Rectangle 235"/>
            <p:cNvSpPr>
              <a:spLocks noChangeArrowheads="1"/>
            </p:cNvSpPr>
            <p:nvPr/>
          </p:nvSpPr>
          <p:spPr bwMode="auto">
            <a:xfrm>
              <a:off x="3686665" y="5009170"/>
              <a:ext cx="137955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32-17</a:t>
              </a:r>
              <a:endParaRPr lang="en-US" altLang="en-US" sz="1350"/>
            </a:p>
          </p:txBody>
        </p:sp>
        <p:sp>
          <p:nvSpPr>
            <p:cNvPr id="110" name="Rectangle 236"/>
            <p:cNvSpPr>
              <a:spLocks noChangeArrowheads="1"/>
            </p:cNvSpPr>
            <p:nvPr/>
          </p:nvSpPr>
          <p:spPr bwMode="auto">
            <a:xfrm>
              <a:off x="4348653" y="4890107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11" name="Rectangle 237"/>
            <p:cNvSpPr>
              <a:spLocks noChangeArrowheads="1"/>
            </p:cNvSpPr>
            <p:nvPr/>
          </p:nvSpPr>
          <p:spPr bwMode="auto">
            <a:xfrm>
              <a:off x="4353415" y="5011551"/>
              <a:ext cx="108127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16-1</a:t>
              </a:r>
              <a:endParaRPr lang="en-US" altLang="en-US" sz="1350"/>
            </a:p>
          </p:txBody>
        </p:sp>
        <p:sp>
          <p:nvSpPr>
            <p:cNvPr id="112" name="Rectangle 238"/>
            <p:cNvSpPr>
              <a:spLocks noChangeArrowheads="1"/>
            </p:cNvSpPr>
            <p:nvPr/>
          </p:nvSpPr>
          <p:spPr bwMode="auto">
            <a:xfrm>
              <a:off x="4027184" y="5296111"/>
              <a:ext cx="114341" cy="8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 sz="1350"/>
            </a:p>
          </p:txBody>
        </p:sp>
        <p:sp>
          <p:nvSpPr>
            <p:cNvPr id="113" name="Rectangle 239"/>
            <p:cNvSpPr>
              <a:spLocks noChangeArrowheads="1"/>
            </p:cNvSpPr>
            <p:nvPr/>
          </p:nvSpPr>
          <p:spPr bwMode="auto">
            <a:xfrm>
              <a:off x="4042662" y="5418745"/>
              <a:ext cx="108127" cy="6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600">
                  <a:solidFill>
                    <a:srgbClr val="000000"/>
                  </a:solidFill>
                  <a:latin typeface="Bitstream Vera Sans"/>
                </a:rPr>
                <a:t>32-1</a:t>
              </a:r>
              <a:endParaRPr lang="en-US" altLang="en-US" sz="1350"/>
            </a:p>
          </p:txBody>
        </p:sp>
        <p:sp>
          <p:nvSpPr>
            <p:cNvPr id="114" name="Rectangle 240"/>
            <p:cNvSpPr>
              <a:spLocks noChangeArrowheads="1"/>
            </p:cNvSpPr>
            <p:nvPr/>
          </p:nvSpPr>
          <p:spPr bwMode="auto">
            <a:xfrm>
              <a:off x="5523799" y="3120839"/>
              <a:ext cx="217497" cy="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750" dirty="0">
                  <a:solidFill>
                    <a:srgbClr val="000000"/>
                  </a:solidFill>
                  <a:latin typeface="Bitstream Vera Sans"/>
                </a:rPr>
                <a:t>Block 1</a:t>
              </a:r>
              <a:endParaRPr lang="en-US" altLang="en-US" sz="1350" dirty="0"/>
            </a:p>
          </p:txBody>
        </p:sp>
        <p:sp>
          <p:nvSpPr>
            <p:cNvPr id="115" name="Rectangle 241"/>
            <p:cNvSpPr>
              <a:spLocks noChangeArrowheads="1"/>
            </p:cNvSpPr>
            <p:nvPr/>
          </p:nvSpPr>
          <p:spPr bwMode="auto">
            <a:xfrm>
              <a:off x="2218625" y="3117267"/>
              <a:ext cx="254782" cy="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/>
              <a:r>
                <a:rPr lang="en-US" altLang="en-US" sz="750">
                  <a:solidFill>
                    <a:srgbClr val="000000"/>
                  </a:solidFill>
                  <a:latin typeface="Bitstream Vera Sans"/>
                </a:rPr>
                <a:t>Block 16</a:t>
              </a:r>
              <a:endParaRPr lang="en-US" altLang="en-US" sz="135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805519" y="3082738"/>
              <a:ext cx="1902758" cy="2676413"/>
            </a:xfrm>
            <a:custGeom>
              <a:avLst/>
              <a:gdLst>
                <a:gd name="connsiteX0" fmla="*/ 986117 w 2537011"/>
                <a:gd name="connsiteY0" fmla="*/ 116541 h 3568550"/>
                <a:gd name="connsiteX1" fmla="*/ 860611 w 2537011"/>
                <a:gd name="connsiteY1" fmla="*/ 179294 h 3568550"/>
                <a:gd name="connsiteX2" fmla="*/ 824752 w 2537011"/>
                <a:gd name="connsiteY2" fmla="*/ 233082 h 3568550"/>
                <a:gd name="connsiteX3" fmla="*/ 797858 w 2537011"/>
                <a:gd name="connsiteY3" fmla="*/ 313764 h 3568550"/>
                <a:gd name="connsiteX4" fmla="*/ 788894 w 2537011"/>
                <a:gd name="connsiteY4" fmla="*/ 340658 h 3568550"/>
                <a:gd name="connsiteX5" fmla="*/ 815788 w 2537011"/>
                <a:gd name="connsiteY5" fmla="*/ 466164 h 3568550"/>
                <a:gd name="connsiteX6" fmla="*/ 833717 w 2537011"/>
                <a:gd name="connsiteY6" fmla="*/ 484094 h 3568550"/>
                <a:gd name="connsiteX7" fmla="*/ 842682 w 2537011"/>
                <a:gd name="connsiteY7" fmla="*/ 510988 h 3568550"/>
                <a:gd name="connsiteX8" fmla="*/ 878541 w 2537011"/>
                <a:gd name="connsiteY8" fmla="*/ 555811 h 3568550"/>
                <a:gd name="connsiteX9" fmla="*/ 905435 w 2537011"/>
                <a:gd name="connsiteY9" fmla="*/ 573741 h 3568550"/>
                <a:gd name="connsiteX10" fmla="*/ 932329 w 2537011"/>
                <a:gd name="connsiteY10" fmla="*/ 627529 h 3568550"/>
                <a:gd name="connsiteX11" fmla="*/ 950258 w 2537011"/>
                <a:gd name="connsiteY11" fmla="*/ 654423 h 3568550"/>
                <a:gd name="connsiteX12" fmla="*/ 968188 w 2537011"/>
                <a:gd name="connsiteY12" fmla="*/ 708211 h 3568550"/>
                <a:gd name="connsiteX13" fmla="*/ 977152 w 2537011"/>
                <a:gd name="connsiteY13" fmla="*/ 735106 h 3568550"/>
                <a:gd name="connsiteX14" fmla="*/ 1030941 w 2537011"/>
                <a:gd name="connsiteY14" fmla="*/ 815788 h 3568550"/>
                <a:gd name="connsiteX15" fmla="*/ 1048870 w 2537011"/>
                <a:gd name="connsiteY15" fmla="*/ 842682 h 3568550"/>
                <a:gd name="connsiteX16" fmla="*/ 1084729 w 2537011"/>
                <a:gd name="connsiteY16" fmla="*/ 878541 h 3568550"/>
                <a:gd name="connsiteX17" fmla="*/ 1165411 w 2537011"/>
                <a:gd name="connsiteY17" fmla="*/ 977153 h 3568550"/>
                <a:gd name="connsiteX18" fmla="*/ 1183341 w 2537011"/>
                <a:gd name="connsiteY18" fmla="*/ 995082 h 3568550"/>
                <a:gd name="connsiteX19" fmla="*/ 1210235 w 2537011"/>
                <a:gd name="connsiteY19" fmla="*/ 1004047 h 3568550"/>
                <a:gd name="connsiteX20" fmla="*/ 1264023 w 2537011"/>
                <a:gd name="connsiteY20" fmla="*/ 1048870 h 3568550"/>
                <a:gd name="connsiteX21" fmla="*/ 1290917 w 2537011"/>
                <a:gd name="connsiteY21" fmla="*/ 1057835 h 3568550"/>
                <a:gd name="connsiteX22" fmla="*/ 1308847 w 2537011"/>
                <a:gd name="connsiteY22" fmla="*/ 1075764 h 3568550"/>
                <a:gd name="connsiteX23" fmla="*/ 1362635 w 2537011"/>
                <a:gd name="connsiteY23" fmla="*/ 1111623 h 3568550"/>
                <a:gd name="connsiteX24" fmla="*/ 1398494 w 2537011"/>
                <a:gd name="connsiteY24" fmla="*/ 1147482 h 3568550"/>
                <a:gd name="connsiteX25" fmla="*/ 1461247 w 2537011"/>
                <a:gd name="connsiteY25" fmla="*/ 1201270 h 3568550"/>
                <a:gd name="connsiteX26" fmla="*/ 1506070 w 2537011"/>
                <a:gd name="connsiteY26" fmla="*/ 1246094 h 3568550"/>
                <a:gd name="connsiteX27" fmla="*/ 1524000 w 2537011"/>
                <a:gd name="connsiteY27" fmla="*/ 1264023 h 3568550"/>
                <a:gd name="connsiteX28" fmla="*/ 1541929 w 2537011"/>
                <a:gd name="connsiteY28" fmla="*/ 1281953 h 3568550"/>
                <a:gd name="connsiteX29" fmla="*/ 1568823 w 2537011"/>
                <a:gd name="connsiteY29" fmla="*/ 1335741 h 3568550"/>
                <a:gd name="connsiteX30" fmla="*/ 1577788 w 2537011"/>
                <a:gd name="connsiteY30" fmla="*/ 1362635 h 3568550"/>
                <a:gd name="connsiteX31" fmla="*/ 1550894 w 2537011"/>
                <a:gd name="connsiteY31" fmla="*/ 1577788 h 3568550"/>
                <a:gd name="connsiteX32" fmla="*/ 1541929 w 2537011"/>
                <a:gd name="connsiteY32" fmla="*/ 1604682 h 3568550"/>
                <a:gd name="connsiteX33" fmla="*/ 1497105 w 2537011"/>
                <a:gd name="connsiteY33" fmla="*/ 1649506 h 3568550"/>
                <a:gd name="connsiteX34" fmla="*/ 1479176 w 2537011"/>
                <a:gd name="connsiteY34" fmla="*/ 1676400 h 3568550"/>
                <a:gd name="connsiteX35" fmla="*/ 1434352 w 2537011"/>
                <a:gd name="connsiteY35" fmla="*/ 1721223 h 3568550"/>
                <a:gd name="connsiteX36" fmla="*/ 1416423 w 2537011"/>
                <a:gd name="connsiteY36" fmla="*/ 1739153 h 3568550"/>
                <a:gd name="connsiteX37" fmla="*/ 1380564 w 2537011"/>
                <a:gd name="connsiteY37" fmla="*/ 1783976 h 3568550"/>
                <a:gd name="connsiteX38" fmla="*/ 1353670 w 2537011"/>
                <a:gd name="connsiteY38" fmla="*/ 1837764 h 3568550"/>
                <a:gd name="connsiteX39" fmla="*/ 1335741 w 2537011"/>
                <a:gd name="connsiteY39" fmla="*/ 1855694 h 3568550"/>
                <a:gd name="connsiteX40" fmla="*/ 1317811 w 2537011"/>
                <a:gd name="connsiteY40" fmla="*/ 1882588 h 3568550"/>
                <a:gd name="connsiteX41" fmla="*/ 1281952 w 2537011"/>
                <a:gd name="connsiteY41" fmla="*/ 1990164 h 3568550"/>
                <a:gd name="connsiteX42" fmla="*/ 1272988 w 2537011"/>
                <a:gd name="connsiteY42" fmla="*/ 2017058 h 3568550"/>
                <a:gd name="connsiteX43" fmla="*/ 1264023 w 2537011"/>
                <a:gd name="connsiteY43" fmla="*/ 2043953 h 3568550"/>
                <a:gd name="connsiteX44" fmla="*/ 1237129 w 2537011"/>
                <a:gd name="connsiteY44" fmla="*/ 2133600 h 3568550"/>
                <a:gd name="connsiteX45" fmla="*/ 1228164 w 2537011"/>
                <a:gd name="connsiteY45" fmla="*/ 2160494 h 3568550"/>
                <a:gd name="connsiteX46" fmla="*/ 1219200 w 2537011"/>
                <a:gd name="connsiteY46" fmla="*/ 2187388 h 3568550"/>
                <a:gd name="connsiteX47" fmla="*/ 1165411 w 2537011"/>
                <a:gd name="connsiteY47" fmla="*/ 2241176 h 3568550"/>
                <a:gd name="connsiteX48" fmla="*/ 1147482 w 2537011"/>
                <a:gd name="connsiteY48" fmla="*/ 2259106 h 3568550"/>
                <a:gd name="connsiteX49" fmla="*/ 1129552 w 2537011"/>
                <a:gd name="connsiteY49" fmla="*/ 2286000 h 3568550"/>
                <a:gd name="connsiteX50" fmla="*/ 1075764 w 2537011"/>
                <a:gd name="connsiteY50" fmla="*/ 2321858 h 3568550"/>
                <a:gd name="connsiteX51" fmla="*/ 1021976 w 2537011"/>
                <a:gd name="connsiteY51" fmla="*/ 2339788 h 3568550"/>
                <a:gd name="connsiteX52" fmla="*/ 968188 w 2537011"/>
                <a:gd name="connsiteY52" fmla="*/ 2366682 h 3568550"/>
                <a:gd name="connsiteX53" fmla="*/ 950258 w 2537011"/>
                <a:gd name="connsiteY53" fmla="*/ 2384611 h 3568550"/>
                <a:gd name="connsiteX54" fmla="*/ 896470 w 2537011"/>
                <a:gd name="connsiteY54" fmla="*/ 2402541 h 3568550"/>
                <a:gd name="connsiteX55" fmla="*/ 869576 w 2537011"/>
                <a:gd name="connsiteY55" fmla="*/ 2411506 h 3568550"/>
                <a:gd name="connsiteX56" fmla="*/ 815788 w 2537011"/>
                <a:gd name="connsiteY56" fmla="*/ 2438400 h 3568550"/>
                <a:gd name="connsiteX57" fmla="*/ 735105 w 2537011"/>
                <a:gd name="connsiteY57" fmla="*/ 2474258 h 3568550"/>
                <a:gd name="connsiteX58" fmla="*/ 681317 w 2537011"/>
                <a:gd name="connsiteY58" fmla="*/ 2492188 h 3568550"/>
                <a:gd name="connsiteX59" fmla="*/ 654423 w 2537011"/>
                <a:gd name="connsiteY59" fmla="*/ 2501153 h 3568550"/>
                <a:gd name="connsiteX60" fmla="*/ 627529 w 2537011"/>
                <a:gd name="connsiteY60" fmla="*/ 2519082 h 3568550"/>
                <a:gd name="connsiteX61" fmla="*/ 591670 w 2537011"/>
                <a:gd name="connsiteY61" fmla="*/ 2545976 h 3568550"/>
                <a:gd name="connsiteX62" fmla="*/ 537882 w 2537011"/>
                <a:gd name="connsiteY62" fmla="*/ 2572870 h 3568550"/>
                <a:gd name="connsiteX63" fmla="*/ 493058 w 2537011"/>
                <a:gd name="connsiteY63" fmla="*/ 2608729 h 3568550"/>
                <a:gd name="connsiteX64" fmla="*/ 457200 w 2537011"/>
                <a:gd name="connsiteY64" fmla="*/ 2626658 h 3568550"/>
                <a:gd name="connsiteX65" fmla="*/ 403411 w 2537011"/>
                <a:gd name="connsiteY65" fmla="*/ 2680447 h 3568550"/>
                <a:gd name="connsiteX66" fmla="*/ 376517 w 2537011"/>
                <a:gd name="connsiteY66" fmla="*/ 2698376 h 3568550"/>
                <a:gd name="connsiteX67" fmla="*/ 340658 w 2537011"/>
                <a:gd name="connsiteY67" fmla="*/ 2734235 h 3568550"/>
                <a:gd name="connsiteX68" fmla="*/ 313764 w 2537011"/>
                <a:gd name="connsiteY68" fmla="*/ 2761129 h 3568550"/>
                <a:gd name="connsiteX69" fmla="*/ 277905 w 2537011"/>
                <a:gd name="connsiteY69" fmla="*/ 2788023 h 3568550"/>
                <a:gd name="connsiteX70" fmla="*/ 259976 w 2537011"/>
                <a:gd name="connsiteY70" fmla="*/ 2805953 h 3568550"/>
                <a:gd name="connsiteX71" fmla="*/ 233082 w 2537011"/>
                <a:gd name="connsiteY71" fmla="*/ 2823882 h 3568550"/>
                <a:gd name="connsiteX72" fmla="*/ 188258 w 2537011"/>
                <a:gd name="connsiteY72" fmla="*/ 2868706 h 3568550"/>
                <a:gd name="connsiteX73" fmla="*/ 152400 w 2537011"/>
                <a:gd name="connsiteY73" fmla="*/ 2895600 h 3568550"/>
                <a:gd name="connsiteX74" fmla="*/ 134470 w 2537011"/>
                <a:gd name="connsiteY74" fmla="*/ 2913529 h 3568550"/>
                <a:gd name="connsiteX75" fmla="*/ 80682 w 2537011"/>
                <a:gd name="connsiteY75" fmla="*/ 2958353 h 3568550"/>
                <a:gd name="connsiteX76" fmla="*/ 35858 w 2537011"/>
                <a:gd name="connsiteY76" fmla="*/ 3039035 h 3568550"/>
                <a:gd name="connsiteX77" fmla="*/ 8964 w 2537011"/>
                <a:gd name="connsiteY77" fmla="*/ 3110753 h 3568550"/>
                <a:gd name="connsiteX78" fmla="*/ 0 w 2537011"/>
                <a:gd name="connsiteY78" fmla="*/ 3200400 h 3568550"/>
                <a:gd name="connsiteX79" fmla="*/ 8964 w 2537011"/>
                <a:gd name="connsiteY79" fmla="*/ 3361764 h 3568550"/>
                <a:gd name="connsiteX80" fmla="*/ 17929 w 2537011"/>
                <a:gd name="connsiteY80" fmla="*/ 3415553 h 3568550"/>
                <a:gd name="connsiteX81" fmla="*/ 35858 w 2537011"/>
                <a:gd name="connsiteY81" fmla="*/ 3487270 h 3568550"/>
                <a:gd name="connsiteX82" fmla="*/ 53788 w 2537011"/>
                <a:gd name="connsiteY82" fmla="*/ 3505200 h 3568550"/>
                <a:gd name="connsiteX83" fmla="*/ 71717 w 2537011"/>
                <a:gd name="connsiteY83" fmla="*/ 3532094 h 3568550"/>
                <a:gd name="connsiteX84" fmla="*/ 98611 w 2537011"/>
                <a:gd name="connsiteY84" fmla="*/ 3541058 h 3568550"/>
                <a:gd name="connsiteX85" fmla="*/ 286870 w 2537011"/>
                <a:gd name="connsiteY85" fmla="*/ 3550023 h 3568550"/>
                <a:gd name="connsiteX86" fmla="*/ 394447 w 2537011"/>
                <a:gd name="connsiteY86" fmla="*/ 3532094 h 3568550"/>
                <a:gd name="connsiteX87" fmla="*/ 421341 w 2537011"/>
                <a:gd name="connsiteY87" fmla="*/ 3523129 h 3568550"/>
                <a:gd name="connsiteX88" fmla="*/ 493058 w 2537011"/>
                <a:gd name="connsiteY88" fmla="*/ 3505200 h 3568550"/>
                <a:gd name="connsiteX89" fmla="*/ 573741 w 2537011"/>
                <a:gd name="connsiteY89" fmla="*/ 3469341 h 3568550"/>
                <a:gd name="connsiteX90" fmla="*/ 636494 w 2537011"/>
                <a:gd name="connsiteY90" fmla="*/ 3442447 h 3568550"/>
                <a:gd name="connsiteX91" fmla="*/ 681317 w 2537011"/>
                <a:gd name="connsiteY91" fmla="*/ 3406588 h 3568550"/>
                <a:gd name="connsiteX92" fmla="*/ 717176 w 2537011"/>
                <a:gd name="connsiteY92" fmla="*/ 3379694 h 3568550"/>
                <a:gd name="connsiteX93" fmla="*/ 753035 w 2537011"/>
                <a:gd name="connsiteY93" fmla="*/ 3361764 h 3568550"/>
                <a:gd name="connsiteX94" fmla="*/ 788894 w 2537011"/>
                <a:gd name="connsiteY94" fmla="*/ 3334870 h 3568550"/>
                <a:gd name="connsiteX95" fmla="*/ 815788 w 2537011"/>
                <a:gd name="connsiteY95" fmla="*/ 3316941 h 3568550"/>
                <a:gd name="connsiteX96" fmla="*/ 851647 w 2537011"/>
                <a:gd name="connsiteY96" fmla="*/ 3281082 h 3568550"/>
                <a:gd name="connsiteX97" fmla="*/ 887505 w 2537011"/>
                <a:gd name="connsiteY97" fmla="*/ 3245223 h 3568550"/>
                <a:gd name="connsiteX98" fmla="*/ 932329 w 2537011"/>
                <a:gd name="connsiteY98" fmla="*/ 3209364 h 3568550"/>
                <a:gd name="connsiteX99" fmla="*/ 986117 w 2537011"/>
                <a:gd name="connsiteY99" fmla="*/ 3173506 h 3568550"/>
                <a:gd name="connsiteX100" fmla="*/ 1004047 w 2537011"/>
                <a:gd name="connsiteY100" fmla="*/ 3155576 h 3568550"/>
                <a:gd name="connsiteX101" fmla="*/ 1030941 w 2537011"/>
                <a:gd name="connsiteY101" fmla="*/ 3137647 h 3568550"/>
                <a:gd name="connsiteX102" fmla="*/ 1066800 w 2537011"/>
                <a:gd name="connsiteY102" fmla="*/ 3101788 h 3568550"/>
                <a:gd name="connsiteX103" fmla="*/ 1138517 w 2537011"/>
                <a:gd name="connsiteY103" fmla="*/ 3048000 h 3568550"/>
                <a:gd name="connsiteX104" fmla="*/ 1174376 w 2537011"/>
                <a:gd name="connsiteY104" fmla="*/ 3012141 h 3568550"/>
                <a:gd name="connsiteX105" fmla="*/ 1246094 w 2537011"/>
                <a:gd name="connsiteY105" fmla="*/ 2958353 h 3568550"/>
                <a:gd name="connsiteX106" fmla="*/ 1272988 w 2537011"/>
                <a:gd name="connsiteY106" fmla="*/ 2940423 h 3568550"/>
                <a:gd name="connsiteX107" fmla="*/ 1326776 w 2537011"/>
                <a:gd name="connsiteY107" fmla="*/ 2886635 h 3568550"/>
                <a:gd name="connsiteX108" fmla="*/ 1362635 w 2537011"/>
                <a:gd name="connsiteY108" fmla="*/ 2850776 h 3568550"/>
                <a:gd name="connsiteX109" fmla="*/ 1434352 w 2537011"/>
                <a:gd name="connsiteY109" fmla="*/ 2788023 h 3568550"/>
                <a:gd name="connsiteX110" fmla="*/ 1506070 w 2537011"/>
                <a:gd name="connsiteY110" fmla="*/ 2716306 h 3568550"/>
                <a:gd name="connsiteX111" fmla="*/ 1532964 w 2537011"/>
                <a:gd name="connsiteY111" fmla="*/ 2698376 h 3568550"/>
                <a:gd name="connsiteX112" fmla="*/ 1559858 w 2537011"/>
                <a:gd name="connsiteY112" fmla="*/ 2662517 h 3568550"/>
                <a:gd name="connsiteX113" fmla="*/ 1640541 w 2537011"/>
                <a:gd name="connsiteY113" fmla="*/ 2581835 h 3568550"/>
                <a:gd name="connsiteX114" fmla="*/ 1658470 w 2537011"/>
                <a:gd name="connsiteY114" fmla="*/ 2554941 h 3568550"/>
                <a:gd name="connsiteX115" fmla="*/ 1730188 w 2537011"/>
                <a:gd name="connsiteY115" fmla="*/ 2465294 h 3568550"/>
                <a:gd name="connsiteX116" fmla="*/ 1783976 w 2537011"/>
                <a:gd name="connsiteY116" fmla="*/ 2366682 h 3568550"/>
                <a:gd name="connsiteX117" fmla="*/ 1837764 w 2537011"/>
                <a:gd name="connsiteY117" fmla="*/ 2294964 h 3568550"/>
                <a:gd name="connsiteX118" fmla="*/ 1855694 w 2537011"/>
                <a:gd name="connsiteY118" fmla="*/ 2277035 h 3568550"/>
                <a:gd name="connsiteX119" fmla="*/ 1945341 w 2537011"/>
                <a:gd name="connsiteY119" fmla="*/ 2178423 h 3568550"/>
                <a:gd name="connsiteX120" fmla="*/ 1972235 w 2537011"/>
                <a:gd name="connsiteY120" fmla="*/ 2160494 h 3568550"/>
                <a:gd name="connsiteX121" fmla="*/ 2034988 w 2537011"/>
                <a:gd name="connsiteY121" fmla="*/ 2097741 h 3568550"/>
                <a:gd name="connsiteX122" fmla="*/ 2070847 w 2537011"/>
                <a:gd name="connsiteY122" fmla="*/ 2070847 h 3568550"/>
                <a:gd name="connsiteX123" fmla="*/ 2097741 w 2537011"/>
                <a:gd name="connsiteY123" fmla="*/ 2043953 h 3568550"/>
                <a:gd name="connsiteX124" fmla="*/ 2187388 w 2537011"/>
                <a:gd name="connsiteY124" fmla="*/ 1990164 h 3568550"/>
                <a:gd name="connsiteX125" fmla="*/ 2223247 w 2537011"/>
                <a:gd name="connsiteY125" fmla="*/ 1945341 h 3568550"/>
                <a:gd name="connsiteX126" fmla="*/ 2268070 w 2537011"/>
                <a:gd name="connsiteY126" fmla="*/ 1900517 h 3568550"/>
                <a:gd name="connsiteX127" fmla="*/ 2294964 w 2537011"/>
                <a:gd name="connsiteY127" fmla="*/ 1873623 h 3568550"/>
                <a:gd name="connsiteX128" fmla="*/ 2357717 w 2537011"/>
                <a:gd name="connsiteY128" fmla="*/ 1801906 h 3568550"/>
                <a:gd name="connsiteX129" fmla="*/ 2402541 w 2537011"/>
                <a:gd name="connsiteY129" fmla="*/ 1739153 h 3568550"/>
                <a:gd name="connsiteX130" fmla="*/ 2429435 w 2537011"/>
                <a:gd name="connsiteY130" fmla="*/ 1712258 h 3568550"/>
                <a:gd name="connsiteX131" fmla="*/ 2447364 w 2537011"/>
                <a:gd name="connsiteY131" fmla="*/ 1676400 h 3568550"/>
                <a:gd name="connsiteX132" fmla="*/ 2465294 w 2537011"/>
                <a:gd name="connsiteY132" fmla="*/ 1649506 h 3568550"/>
                <a:gd name="connsiteX133" fmla="*/ 2501152 w 2537011"/>
                <a:gd name="connsiteY133" fmla="*/ 1550894 h 3568550"/>
                <a:gd name="connsiteX134" fmla="*/ 2528047 w 2537011"/>
                <a:gd name="connsiteY134" fmla="*/ 1461247 h 3568550"/>
                <a:gd name="connsiteX135" fmla="*/ 2537011 w 2537011"/>
                <a:gd name="connsiteY135" fmla="*/ 1389529 h 3568550"/>
                <a:gd name="connsiteX136" fmla="*/ 2528047 w 2537011"/>
                <a:gd name="connsiteY136" fmla="*/ 1335741 h 3568550"/>
                <a:gd name="connsiteX137" fmla="*/ 2519082 w 2537011"/>
                <a:gd name="connsiteY137" fmla="*/ 1272988 h 3568550"/>
                <a:gd name="connsiteX138" fmla="*/ 2465294 w 2537011"/>
                <a:gd name="connsiteY138" fmla="*/ 1192306 h 3568550"/>
                <a:gd name="connsiteX139" fmla="*/ 2384611 w 2537011"/>
                <a:gd name="connsiteY139" fmla="*/ 1156447 h 3568550"/>
                <a:gd name="connsiteX140" fmla="*/ 2294964 w 2537011"/>
                <a:gd name="connsiteY140" fmla="*/ 1120588 h 3568550"/>
                <a:gd name="connsiteX141" fmla="*/ 2268070 w 2537011"/>
                <a:gd name="connsiteY141" fmla="*/ 1111623 h 3568550"/>
                <a:gd name="connsiteX142" fmla="*/ 2142564 w 2537011"/>
                <a:gd name="connsiteY142" fmla="*/ 1093694 h 3568550"/>
                <a:gd name="connsiteX143" fmla="*/ 2088776 w 2537011"/>
                <a:gd name="connsiteY143" fmla="*/ 1075764 h 3568550"/>
                <a:gd name="connsiteX144" fmla="*/ 2026023 w 2537011"/>
                <a:gd name="connsiteY144" fmla="*/ 1030941 h 3568550"/>
                <a:gd name="connsiteX145" fmla="*/ 2008094 w 2537011"/>
                <a:gd name="connsiteY145" fmla="*/ 1004047 h 3568550"/>
                <a:gd name="connsiteX146" fmla="*/ 1990164 w 2537011"/>
                <a:gd name="connsiteY146" fmla="*/ 986117 h 3568550"/>
                <a:gd name="connsiteX147" fmla="*/ 2008094 w 2537011"/>
                <a:gd name="connsiteY147" fmla="*/ 842682 h 3568550"/>
                <a:gd name="connsiteX148" fmla="*/ 1990164 w 2537011"/>
                <a:gd name="connsiteY148" fmla="*/ 726141 h 3568550"/>
                <a:gd name="connsiteX149" fmla="*/ 1963270 w 2537011"/>
                <a:gd name="connsiteY149" fmla="*/ 681317 h 3568550"/>
                <a:gd name="connsiteX150" fmla="*/ 1936376 w 2537011"/>
                <a:gd name="connsiteY150" fmla="*/ 672353 h 3568550"/>
                <a:gd name="connsiteX151" fmla="*/ 1909482 w 2537011"/>
                <a:gd name="connsiteY151" fmla="*/ 654423 h 3568550"/>
                <a:gd name="connsiteX152" fmla="*/ 1730188 w 2537011"/>
                <a:gd name="connsiteY152" fmla="*/ 654423 h 3568550"/>
                <a:gd name="connsiteX153" fmla="*/ 1604682 w 2537011"/>
                <a:gd name="connsiteY153" fmla="*/ 654423 h 3568550"/>
                <a:gd name="connsiteX154" fmla="*/ 1577788 w 2537011"/>
                <a:gd name="connsiteY154" fmla="*/ 645458 h 3568550"/>
                <a:gd name="connsiteX155" fmla="*/ 1524000 w 2537011"/>
                <a:gd name="connsiteY155" fmla="*/ 609600 h 3568550"/>
                <a:gd name="connsiteX156" fmla="*/ 1497105 w 2537011"/>
                <a:gd name="connsiteY156" fmla="*/ 546847 h 3568550"/>
                <a:gd name="connsiteX157" fmla="*/ 1515035 w 2537011"/>
                <a:gd name="connsiteY157" fmla="*/ 403411 h 3568550"/>
                <a:gd name="connsiteX158" fmla="*/ 1524000 w 2537011"/>
                <a:gd name="connsiteY158" fmla="*/ 376517 h 3568550"/>
                <a:gd name="connsiteX159" fmla="*/ 1532964 w 2537011"/>
                <a:gd name="connsiteY159" fmla="*/ 331694 h 3568550"/>
                <a:gd name="connsiteX160" fmla="*/ 1541929 w 2537011"/>
                <a:gd name="connsiteY160" fmla="*/ 295835 h 3568550"/>
                <a:gd name="connsiteX161" fmla="*/ 1524000 w 2537011"/>
                <a:gd name="connsiteY161" fmla="*/ 179294 h 3568550"/>
                <a:gd name="connsiteX162" fmla="*/ 1497105 w 2537011"/>
                <a:gd name="connsiteY162" fmla="*/ 143435 h 3568550"/>
                <a:gd name="connsiteX163" fmla="*/ 1461247 w 2537011"/>
                <a:gd name="connsiteY163" fmla="*/ 98611 h 3568550"/>
                <a:gd name="connsiteX164" fmla="*/ 1434352 w 2537011"/>
                <a:gd name="connsiteY164" fmla="*/ 80682 h 3568550"/>
                <a:gd name="connsiteX165" fmla="*/ 1398494 w 2537011"/>
                <a:gd name="connsiteY165" fmla="*/ 53788 h 3568550"/>
                <a:gd name="connsiteX166" fmla="*/ 1380564 w 2537011"/>
                <a:gd name="connsiteY166" fmla="*/ 35858 h 3568550"/>
                <a:gd name="connsiteX167" fmla="*/ 1281952 w 2537011"/>
                <a:gd name="connsiteY167" fmla="*/ 0 h 3568550"/>
                <a:gd name="connsiteX168" fmla="*/ 1165411 w 2537011"/>
                <a:gd name="connsiteY168" fmla="*/ 8964 h 3568550"/>
                <a:gd name="connsiteX169" fmla="*/ 1084729 w 2537011"/>
                <a:gd name="connsiteY169" fmla="*/ 62753 h 3568550"/>
                <a:gd name="connsiteX170" fmla="*/ 1057835 w 2537011"/>
                <a:gd name="connsiteY170" fmla="*/ 80682 h 3568550"/>
                <a:gd name="connsiteX171" fmla="*/ 1004047 w 2537011"/>
                <a:gd name="connsiteY171" fmla="*/ 98611 h 3568550"/>
                <a:gd name="connsiteX172" fmla="*/ 986117 w 2537011"/>
                <a:gd name="connsiteY172" fmla="*/ 116541 h 3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537011" h="3568550">
                  <a:moveTo>
                    <a:pt x="986117" y="116541"/>
                  </a:moveTo>
                  <a:cubicBezTo>
                    <a:pt x="944282" y="137459"/>
                    <a:pt x="898529" y="151909"/>
                    <a:pt x="860611" y="179294"/>
                  </a:cubicBezTo>
                  <a:cubicBezTo>
                    <a:pt x="843142" y="191910"/>
                    <a:pt x="824752" y="233082"/>
                    <a:pt x="824752" y="233082"/>
                  </a:cubicBezTo>
                  <a:lnTo>
                    <a:pt x="797858" y="313764"/>
                  </a:lnTo>
                  <a:lnTo>
                    <a:pt x="788894" y="340658"/>
                  </a:lnTo>
                  <a:cubicBezTo>
                    <a:pt x="790898" y="356693"/>
                    <a:pt x="797538" y="447913"/>
                    <a:pt x="815788" y="466164"/>
                  </a:cubicBezTo>
                  <a:lnTo>
                    <a:pt x="833717" y="484094"/>
                  </a:lnTo>
                  <a:cubicBezTo>
                    <a:pt x="836705" y="493059"/>
                    <a:pt x="838456" y="502536"/>
                    <a:pt x="842682" y="510988"/>
                  </a:cubicBezTo>
                  <a:cubicBezTo>
                    <a:pt x="850449" y="526523"/>
                    <a:pt x="864642" y="544692"/>
                    <a:pt x="878541" y="555811"/>
                  </a:cubicBezTo>
                  <a:cubicBezTo>
                    <a:pt x="886954" y="562542"/>
                    <a:pt x="896470" y="567764"/>
                    <a:pt x="905435" y="573741"/>
                  </a:cubicBezTo>
                  <a:cubicBezTo>
                    <a:pt x="956817" y="650815"/>
                    <a:pt x="895214" y="553299"/>
                    <a:pt x="932329" y="627529"/>
                  </a:cubicBezTo>
                  <a:cubicBezTo>
                    <a:pt x="937147" y="637166"/>
                    <a:pt x="945882" y="644577"/>
                    <a:pt x="950258" y="654423"/>
                  </a:cubicBezTo>
                  <a:cubicBezTo>
                    <a:pt x="957934" y="671693"/>
                    <a:pt x="962212" y="690282"/>
                    <a:pt x="968188" y="708211"/>
                  </a:cubicBezTo>
                  <a:cubicBezTo>
                    <a:pt x="971176" y="717176"/>
                    <a:pt x="971910" y="727243"/>
                    <a:pt x="977152" y="735106"/>
                  </a:cubicBezTo>
                  <a:lnTo>
                    <a:pt x="1030941" y="815788"/>
                  </a:lnTo>
                  <a:cubicBezTo>
                    <a:pt x="1036917" y="824753"/>
                    <a:pt x="1041252" y="835064"/>
                    <a:pt x="1048870" y="842682"/>
                  </a:cubicBezTo>
                  <a:cubicBezTo>
                    <a:pt x="1060823" y="854635"/>
                    <a:pt x="1075352" y="864476"/>
                    <a:pt x="1084729" y="878541"/>
                  </a:cubicBezTo>
                  <a:cubicBezTo>
                    <a:pt x="1132306" y="949906"/>
                    <a:pt x="1105354" y="917096"/>
                    <a:pt x="1165411" y="977153"/>
                  </a:cubicBezTo>
                  <a:cubicBezTo>
                    <a:pt x="1171388" y="983130"/>
                    <a:pt x="1175323" y="992409"/>
                    <a:pt x="1183341" y="995082"/>
                  </a:cubicBezTo>
                  <a:lnTo>
                    <a:pt x="1210235" y="1004047"/>
                  </a:lnTo>
                  <a:cubicBezTo>
                    <a:pt x="1230062" y="1023874"/>
                    <a:pt x="1239060" y="1036389"/>
                    <a:pt x="1264023" y="1048870"/>
                  </a:cubicBezTo>
                  <a:cubicBezTo>
                    <a:pt x="1272475" y="1053096"/>
                    <a:pt x="1281952" y="1054847"/>
                    <a:pt x="1290917" y="1057835"/>
                  </a:cubicBezTo>
                  <a:cubicBezTo>
                    <a:pt x="1296894" y="1063811"/>
                    <a:pt x="1302085" y="1070693"/>
                    <a:pt x="1308847" y="1075764"/>
                  </a:cubicBezTo>
                  <a:cubicBezTo>
                    <a:pt x="1326086" y="1088693"/>
                    <a:pt x="1347398" y="1096386"/>
                    <a:pt x="1362635" y="1111623"/>
                  </a:cubicBezTo>
                  <a:cubicBezTo>
                    <a:pt x="1374588" y="1123576"/>
                    <a:pt x="1384429" y="1138105"/>
                    <a:pt x="1398494" y="1147482"/>
                  </a:cubicBezTo>
                  <a:cubicBezTo>
                    <a:pt x="1439452" y="1174787"/>
                    <a:pt x="1417772" y="1157794"/>
                    <a:pt x="1461247" y="1201270"/>
                  </a:cubicBezTo>
                  <a:lnTo>
                    <a:pt x="1506070" y="1246094"/>
                  </a:lnTo>
                  <a:lnTo>
                    <a:pt x="1524000" y="1264023"/>
                  </a:lnTo>
                  <a:lnTo>
                    <a:pt x="1541929" y="1281953"/>
                  </a:lnTo>
                  <a:cubicBezTo>
                    <a:pt x="1564463" y="1349552"/>
                    <a:pt x="1534066" y="1266228"/>
                    <a:pt x="1568823" y="1335741"/>
                  </a:cubicBezTo>
                  <a:cubicBezTo>
                    <a:pt x="1573049" y="1344193"/>
                    <a:pt x="1574800" y="1353670"/>
                    <a:pt x="1577788" y="1362635"/>
                  </a:cubicBezTo>
                  <a:cubicBezTo>
                    <a:pt x="1567775" y="1542863"/>
                    <a:pt x="1585858" y="1472895"/>
                    <a:pt x="1550894" y="1577788"/>
                  </a:cubicBezTo>
                  <a:cubicBezTo>
                    <a:pt x="1547906" y="1586753"/>
                    <a:pt x="1548611" y="1598000"/>
                    <a:pt x="1541929" y="1604682"/>
                  </a:cubicBezTo>
                  <a:cubicBezTo>
                    <a:pt x="1526988" y="1619623"/>
                    <a:pt x="1508826" y="1631924"/>
                    <a:pt x="1497105" y="1649506"/>
                  </a:cubicBezTo>
                  <a:cubicBezTo>
                    <a:pt x="1491129" y="1658471"/>
                    <a:pt x="1486271" y="1668292"/>
                    <a:pt x="1479176" y="1676400"/>
                  </a:cubicBezTo>
                  <a:cubicBezTo>
                    <a:pt x="1465262" y="1692302"/>
                    <a:pt x="1449293" y="1706282"/>
                    <a:pt x="1434352" y="1721223"/>
                  </a:cubicBezTo>
                  <a:lnTo>
                    <a:pt x="1416423" y="1739153"/>
                  </a:lnTo>
                  <a:cubicBezTo>
                    <a:pt x="1398970" y="1791511"/>
                    <a:pt x="1421114" y="1743426"/>
                    <a:pt x="1380564" y="1783976"/>
                  </a:cubicBezTo>
                  <a:cubicBezTo>
                    <a:pt x="1346563" y="1817977"/>
                    <a:pt x="1375541" y="1801311"/>
                    <a:pt x="1353670" y="1837764"/>
                  </a:cubicBezTo>
                  <a:cubicBezTo>
                    <a:pt x="1349322" y="1845012"/>
                    <a:pt x="1341021" y="1849094"/>
                    <a:pt x="1335741" y="1855694"/>
                  </a:cubicBezTo>
                  <a:cubicBezTo>
                    <a:pt x="1329010" y="1864107"/>
                    <a:pt x="1323788" y="1873623"/>
                    <a:pt x="1317811" y="1882588"/>
                  </a:cubicBezTo>
                  <a:lnTo>
                    <a:pt x="1281952" y="1990164"/>
                  </a:lnTo>
                  <a:lnTo>
                    <a:pt x="1272988" y="2017058"/>
                  </a:lnTo>
                  <a:cubicBezTo>
                    <a:pt x="1270000" y="2026023"/>
                    <a:pt x="1266315" y="2034785"/>
                    <a:pt x="1264023" y="2043953"/>
                  </a:cubicBezTo>
                  <a:cubicBezTo>
                    <a:pt x="1250475" y="2098142"/>
                    <a:pt x="1258952" y="2068129"/>
                    <a:pt x="1237129" y="2133600"/>
                  </a:cubicBezTo>
                  <a:lnTo>
                    <a:pt x="1228164" y="2160494"/>
                  </a:lnTo>
                  <a:cubicBezTo>
                    <a:pt x="1225176" y="2169459"/>
                    <a:pt x="1225882" y="2180706"/>
                    <a:pt x="1219200" y="2187388"/>
                  </a:cubicBezTo>
                  <a:lnTo>
                    <a:pt x="1165411" y="2241176"/>
                  </a:lnTo>
                  <a:cubicBezTo>
                    <a:pt x="1159434" y="2247153"/>
                    <a:pt x="1152170" y="2252074"/>
                    <a:pt x="1147482" y="2259106"/>
                  </a:cubicBezTo>
                  <a:cubicBezTo>
                    <a:pt x="1141505" y="2268071"/>
                    <a:pt x="1137661" y="2278905"/>
                    <a:pt x="1129552" y="2286000"/>
                  </a:cubicBezTo>
                  <a:cubicBezTo>
                    <a:pt x="1113335" y="2300189"/>
                    <a:pt x="1096206" y="2315044"/>
                    <a:pt x="1075764" y="2321858"/>
                  </a:cubicBezTo>
                  <a:cubicBezTo>
                    <a:pt x="1057835" y="2327835"/>
                    <a:pt x="1037701" y="2329305"/>
                    <a:pt x="1021976" y="2339788"/>
                  </a:cubicBezTo>
                  <a:cubicBezTo>
                    <a:pt x="987219" y="2362959"/>
                    <a:pt x="1005303" y="2354310"/>
                    <a:pt x="968188" y="2366682"/>
                  </a:cubicBezTo>
                  <a:cubicBezTo>
                    <a:pt x="962211" y="2372658"/>
                    <a:pt x="957818" y="2380831"/>
                    <a:pt x="950258" y="2384611"/>
                  </a:cubicBezTo>
                  <a:cubicBezTo>
                    <a:pt x="933354" y="2393063"/>
                    <a:pt x="914399" y="2396564"/>
                    <a:pt x="896470" y="2402541"/>
                  </a:cubicBezTo>
                  <a:cubicBezTo>
                    <a:pt x="887505" y="2405529"/>
                    <a:pt x="877439" y="2406264"/>
                    <a:pt x="869576" y="2411506"/>
                  </a:cubicBezTo>
                  <a:cubicBezTo>
                    <a:pt x="792502" y="2462888"/>
                    <a:pt x="890018" y="2401285"/>
                    <a:pt x="815788" y="2438400"/>
                  </a:cubicBezTo>
                  <a:cubicBezTo>
                    <a:pt x="730552" y="2481018"/>
                    <a:pt x="873872" y="2428003"/>
                    <a:pt x="735105" y="2474258"/>
                  </a:cubicBezTo>
                  <a:lnTo>
                    <a:pt x="681317" y="2492188"/>
                  </a:lnTo>
                  <a:cubicBezTo>
                    <a:pt x="672352" y="2495176"/>
                    <a:pt x="662286" y="2495911"/>
                    <a:pt x="654423" y="2501153"/>
                  </a:cubicBezTo>
                  <a:cubicBezTo>
                    <a:pt x="645458" y="2507129"/>
                    <a:pt x="636296" y="2512820"/>
                    <a:pt x="627529" y="2519082"/>
                  </a:cubicBezTo>
                  <a:cubicBezTo>
                    <a:pt x="615371" y="2527766"/>
                    <a:pt x="604643" y="2538563"/>
                    <a:pt x="591670" y="2545976"/>
                  </a:cubicBezTo>
                  <a:cubicBezTo>
                    <a:pt x="533677" y="2579115"/>
                    <a:pt x="596442" y="2526022"/>
                    <a:pt x="537882" y="2572870"/>
                  </a:cubicBezTo>
                  <a:cubicBezTo>
                    <a:pt x="501067" y="2602322"/>
                    <a:pt x="541346" y="2581136"/>
                    <a:pt x="493058" y="2608729"/>
                  </a:cubicBezTo>
                  <a:cubicBezTo>
                    <a:pt x="481455" y="2615359"/>
                    <a:pt x="467635" y="2618310"/>
                    <a:pt x="457200" y="2626658"/>
                  </a:cubicBezTo>
                  <a:cubicBezTo>
                    <a:pt x="437400" y="2642498"/>
                    <a:pt x="424509" y="2666382"/>
                    <a:pt x="403411" y="2680447"/>
                  </a:cubicBezTo>
                  <a:cubicBezTo>
                    <a:pt x="394446" y="2686423"/>
                    <a:pt x="384697" y="2691364"/>
                    <a:pt x="376517" y="2698376"/>
                  </a:cubicBezTo>
                  <a:cubicBezTo>
                    <a:pt x="363682" y="2709377"/>
                    <a:pt x="352611" y="2722282"/>
                    <a:pt x="340658" y="2734235"/>
                  </a:cubicBezTo>
                  <a:cubicBezTo>
                    <a:pt x="331693" y="2743200"/>
                    <a:pt x="323906" y="2753522"/>
                    <a:pt x="313764" y="2761129"/>
                  </a:cubicBezTo>
                  <a:cubicBezTo>
                    <a:pt x="301811" y="2770094"/>
                    <a:pt x="289383" y="2778458"/>
                    <a:pt x="277905" y="2788023"/>
                  </a:cubicBezTo>
                  <a:cubicBezTo>
                    <a:pt x="271412" y="2793434"/>
                    <a:pt x="266576" y="2800673"/>
                    <a:pt x="259976" y="2805953"/>
                  </a:cubicBezTo>
                  <a:cubicBezTo>
                    <a:pt x="251563" y="2812684"/>
                    <a:pt x="241190" y="2816787"/>
                    <a:pt x="233082" y="2823882"/>
                  </a:cubicBezTo>
                  <a:cubicBezTo>
                    <a:pt x="217180" y="2837796"/>
                    <a:pt x="205162" y="2856028"/>
                    <a:pt x="188258" y="2868706"/>
                  </a:cubicBezTo>
                  <a:cubicBezTo>
                    <a:pt x="176305" y="2877671"/>
                    <a:pt x="163878" y="2886035"/>
                    <a:pt x="152400" y="2895600"/>
                  </a:cubicBezTo>
                  <a:cubicBezTo>
                    <a:pt x="145907" y="2901011"/>
                    <a:pt x="140963" y="2908118"/>
                    <a:pt x="134470" y="2913529"/>
                  </a:cubicBezTo>
                  <a:cubicBezTo>
                    <a:pt x="118321" y="2926986"/>
                    <a:pt x="94201" y="2940327"/>
                    <a:pt x="80682" y="2958353"/>
                  </a:cubicBezTo>
                  <a:cubicBezTo>
                    <a:pt x="22446" y="3036001"/>
                    <a:pt x="59152" y="2984683"/>
                    <a:pt x="35858" y="3039035"/>
                  </a:cubicBezTo>
                  <a:cubicBezTo>
                    <a:pt x="7732" y="3104664"/>
                    <a:pt x="25492" y="3044643"/>
                    <a:pt x="8964" y="3110753"/>
                  </a:cubicBezTo>
                  <a:cubicBezTo>
                    <a:pt x="5976" y="3140635"/>
                    <a:pt x="0" y="3170369"/>
                    <a:pt x="0" y="3200400"/>
                  </a:cubicBezTo>
                  <a:cubicBezTo>
                    <a:pt x="0" y="3254271"/>
                    <a:pt x="4490" y="3308079"/>
                    <a:pt x="8964" y="3361764"/>
                  </a:cubicBezTo>
                  <a:cubicBezTo>
                    <a:pt x="10473" y="3379878"/>
                    <a:pt x="14677" y="3397669"/>
                    <a:pt x="17929" y="3415553"/>
                  </a:cubicBezTo>
                  <a:cubicBezTo>
                    <a:pt x="19605" y="3424769"/>
                    <a:pt x="27746" y="3473750"/>
                    <a:pt x="35858" y="3487270"/>
                  </a:cubicBezTo>
                  <a:cubicBezTo>
                    <a:pt x="40207" y="3494518"/>
                    <a:pt x="48508" y="3498600"/>
                    <a:pt x="53788" y="3505200"/>
                  </a:cubicBezTo>
                  <a:cubicBezTo>
                    <a:pt x="60519" y="3513613"/>
                    <a:pt x="63304" y="3525364"/>
                    <a:pt x="71717" y="3532094"/>
                  </a:cubicBezTo>
                  <a:cubicBezTo>
                    <a:pt x="79096" y="3537997"/>
                    <a:pt x="89646" y="3538070"/>
                    <a:pt x="98611" y="3541058"/>
                  </a:cubicBezTo>
                  <a:cubicBezTo>
                    <a:pt x="169201" y="3588120"/>
                    <a:pt x="120382" y="3563342"/>
                    <a:pt x="286870" y="3550023"/>
                  </a:cubicBezTo>
                  <a:cubicBezTo>
                    <a:pt x="309184" y="3548238"/>
                    <a:pt x="368942" y="3538470"/>
                    <a:pt x="394447" y="3532094"/>
                  </a:cubicBezTo>
                  <a:cubicBezTo>
                    <a:pt x="403614" y="3529802"/>
                    <a:pt x="412224" y="3525615"/>
                    <a:pt x="421341" y="3523129"/>
                  </a:cubicBezTo>
                  <a:cubicBezTo>
                    <a:pt x="445114" y="3516645"/>
                    <a:pt x="493058" y="3505200"/>
                    <a:pt x="493058" y="3505200"/>
                  </a:cubicBezTo>
                  <a:cubicBezTo>
                    <a:pt x="581333" y="3461061"/>
                    <a:pt x="470723" y="3515126"/>
                    <a:pt x="573741" y="3469341"/>
                  </a:cubicBezTo>
                  <a:cubicBezTo>
                    <a:pt x="640209" y="3439800"/>
                    <a:pt x="581255" y="3460859"/>
                    <a:pt x="636494" y="3442447"/>
                  </a:cubicBezTo>
                  <a:cubicBezTo>
                    <a:pt x="666476" y="3412463"/>
                    <a:pt x="641737" y="3434859"/>
                    <a:pt x="681317" y="3406588"/>
                  </a:cubicBezTo>
                  <a:cubicBezTo>
                    <a:pt x="693475" y="3397904"/>
                    <a:pt x="704506" y="3387613"/>
                    <a:pt x="717176" y="3379694"/>
                  </a:cubicBezTo>
                  <a:cubicBezTo>
                    <a:pt x="728509" y="3372611"/>
                    <a:pt x="741702" y="3368847"/>
                    <a:pt x="753035" y="3361764"/>
                  </a:cubicBezTo>
                  <a:cubicBezTo>
                    <a:pt x="765705" y="3353845"/>
                    <a:pt x="776736" y="3343554"/>
                    <a:pt x="788894" y="3334870"/>
                  </a:cubicBezTo>
                  <a:cubicBezTo>
                    <a:pt x="797661" y="3328608"/>
                    <a:pt x="807608" y="3323953"/>
                    <a:pt x="815788" y="3316941"/>
                  </a:cubicBezTo>
                  <a:cubicBezTo>
                    <a:pt x="828623" y="3305940"/>
                    <a:pt x="839694" y="3293035"/>
                    <a:pt x="851647" y="3281082"/>
                  </a:cubicBezTo>
                  <a:cubicBezTo>
                    <a:pt x="863600" y="3269129"/>
                    <a:pt x="874305" y="3255783"/>
                    <a:pt x="887505" y="3245223"/>
                  </a:cubicBezTo>
                  <a:cubicBezTo>
                    <a:pt x="902446" y="3233270"/>
                    <a:pt x="916854" y="3220618"/>
                    <a:pt x="932329" y="3209364"/>
                  </a:cubicBezTo>
                  <a:cubicBezTo>
                    <a:pt x="949756" y="3196690"/>
                    <a:pt x="970880" y="3188743"/>
                    <a:pt x="986117" y="3173506"/>
                  </a:cubicBezTo>
                  <a:cubicBezTo>
                    <a:pt x="992094" y="3167529"/>
                    <a:pt x="997447" y="3160856"/>
                    <a:pt x="1004047" y="3155576"/>
                  </a:cubicBezTo>
                  <a:cubicBezTo>
                    <a:pt x="1012460" y="3148845"/>
                    <a:pt x="1022761" y="3144659"/>
                    <a:pt x="1030941" y="3137647"/>
                  </a:cubicBezTo>
                  <a:cubicBezTo>
                    <a:pt x="1043776" y="3126646"/>
                    <a:pt x="1052735" y="3111165"/>
                    <a:pt x="1066800" y="3101788"/>
                  </a:cubicBezTo>
                  <a:cubicBezTo>
                    <a:pt x="1097621" y="3081240"/>
                    <a:pt x="1106579" y="3076389"/>
                    <a:pt x="1138517" y="3048000"/>
                  </a:cubicBezTo>
                  <a:cubicBezTo>
                    <a:pt x="1151151" y="3036770"/>
                    <a:pt x="1161390" y="3022963"/>
                    <a:pt x="1174376" y="3012141"/>
                  </a:cubicBezTo>
                  <a:cubicBezTo>
                    <a:pt x="1197332" y="2993011"/>
                    <a:pt x="1221231" y="2974929"/>
                    <a:pt x="1246094" y="2958353"/>
                  </a:cubicBezTo>
                  <a:cubicBezTo>
                    <a:pt x="1255059" y="2952376"/>
                    <a:pt x="1264935" y="2947581"/>
                    <a:pt x="1272988" y="2940423"/>
                  </a:cubicBezTo>
                  <a:cubicBezTo>
                    <a:pt x="1291939" y="2923577"/>
                    <a:pt x="1308847" y="2904564"/>
                    <a:pt x="1326776" y="2886635"/>
                  </a:cubicBezTo>
                  <a:cubicBezTo>
                    <a:pt x="1338729" y="2874682"/>
                    <a:pt x="1349913" y="2861907"/>
                    <a:pt x="1362635" y="2850776"/>
                  </a:cubicBezTo>
                  <a:cubicBezTo>
                    <a:pt x="1386541" y="2829858"/>
                    <a:pt x="1411178" y="2809749"/>
                    <a:pt x="1434352" y="2788023"/>
                  </a:cubicBezTo>
                  <a:cubicBezTo>
                    <a:pt x="1459016" y="2764900"/>
                    <a:pt x="1477940" y="2735060"/>
                    <a:pt x="1506070" y="2716306"/>
                  </a:cubicBezTo>
                  <a:cubicBezTo>
                    <a:pt x="1515035" y="2710329"/>
                    <a:pt x="1525345" y="2705995"/>
                    <a:pt x="1532964" y="2698376"/>
                  </a:cubicBezTo>
                  <a:cubicBezTo>
                    <a:pt x="1543529" y="2687811"/>
                    <a:pt x="1549724" y="2673496"/>
                    <a:pt x="1559858" y="2662517"/>
                  </a:cubicBezTo>
                  <a:cubicBezTo>
                    <a:pt x="1585656" y="2634569"/>
                    <a:pt x="1619444" y="2613481"/>
                    <a:pt x="1640541" y="2581835"/>
                  </a:cubicBezTo>
                  <a:cubicBezTo>
                    <a:pt x="1646517" y="2572870"/>
                    <a:pt x="1651739" y="2563354"/>
                    <a:pt x="1658470" y="2554941"/>
                  </a:cubicBezTo>
                  <a:cubicBezTo>
                    <a:pt x="1695751" y="2508339"/>
                    <a:pt x="1677617" y="2570437"/>
                    <a:pt x="1730188" y="2465294"/>
                  </a:cubicBezTo>
                  <a:cubicBezTo>
                    <a:pt x="1754612" y="2416446"/>
                    <a:pt x="1757773" y="2402711"/>
                    <a:pt x="1783976" y="2366682"/>
                  </a:cubicBezTo>
                  <a:cubicBezTo>
                    <a:pt x="1801552" y="2342515"/>
                    <a:pt x="1816633" y="2316093"/>
                    <a:pt x="1837764" y="2294964"/>
                  </a:cubicBezTo>
                  <a:cubicBezTo>
                    <a:pt x="1843741" y="2288988"/>
                    <a:pt x="1850283" y="2283528"/>
                    <a:pt x="1855694" y="2277035"/>
                  </a:cubicBezTo>
                  <a:cubicBezTo>
                    <a:pt x="1888355" y="2237842"/>
                    <a:pt x="1895746" y="2211485"/>
                    <a:pt x="1945341" y="2178423"/>
                  </a:cubicBezTo>
                  <a:cubicBezTo>
                    <a:pt x="1954306" y="2172447"/>
                    <a:pt x="1964227" y="2167701"/>
                    <a:pt x="1972235" y="2160494"/>
                  </a:cubicBezTo>
                  <a:cubicBezTo>
                    <a:pt x="1994223" y="2140705"/>
                    <a:pt x="2011322" y="2115490"/>
                    <a:pt x="2034988" y="2097741"/>
                  </a:cubicBezTo>
                  <a:cubicBezTo>
                    <a:pt x="2046941" y="2088776"/>
                    <a:pt x="2059503" y="2080571"/>
                    <a:pt x="2070847" y="2070847"/>
                  </a:cubicBezTo>
                  <a:cubicBezTo>
                    <a:pt x="2080473" y="2062596"/>
                    <a:pt x="2087192" y="2050986"/>
                    <a:pt x="2097741" y="2043953"/>
                  </a:cubicBezTo>
                  <a:cubicBezTo>
                    <a:pt x="2146248" y="2011614"/>
                    <a:pt x="2149389" y="2028162"/>
                    <a:pt x="2187388" y="1990164"/>
                  </a:cubicBezTo>
                  <a:cubicBezTo>
                    <a:pt x="2200918" y="1976634"/>
                    <a:pt x="2210447" y="1959563"/>
                    <a:pt x="2223247" y="1945341"/>
                  </a:cubicBezTo>
                  <a:cubicBezTo>
                    <a:pt x="2237382" y="1929635"/>
                    <a:pt x="2253129" y="1915458"/>
                    <a:pt x="2268070" y="1900517"/>
                  </a:cubicBezTo>
                  <a:cubicBezTo>
                    <a:pt x="2277035" y="1891552"/>
                    <a:pt x="2288441" y="1884494"/>
                    <a:pt x="2294964" y="1873623"/>
                  </a:cubicBezTo>
                  <a:cubicBezTo>
                    <a:pt x="2329545" y="1815988"/>
                    <a:pt x="2307919" y="1839254"/>
                    <a:pt x="2357717" y="1801906"/>
                  </a:cubicBezTo>
                  <a:cubicBezTo>
                    <a:pt x="2371908" y="1780619"/>
                    <a:pt x="2385859" y="1758616"/>
                    <a:pt x="2402541" y="1739153"/>
                  </a:cubicBezTo>
                  <a:cubicBezTo>
                    <a:pt x="2410792" y="1729527"/>
                    <a:pt x="2422066" y="1722575"/>
                    <a:pt x="2429435" y="1712258"/>
                  </a:cubicBezTo>
                  <a:cubicBezTo>
                    <a:pt x="2437202" y="1701384"/>
                    <a:pt x="2440734" y="1688003"/>
                    <a:pt x="2447364" y="1676400"/>
                  </a:cubicBezTo>
                  <a:cubicBezTo>
                    <a:pt x="2452710" y="1667045"/>
                    <a:pt x="2460476" y="1659143"/>
                    <a:pt x="2465294" y="1649506"/>
                  </a:cubicBezTo>
                  <a:cubicBezTo>
                    <a:pt x="2477767" y="1624560"/>
                    <a:pt x="2492785" y="1575995"/>
                    <a:pt x="2501152" y="1550894"/>
                  </a:cubicBezTo>
                  <a:cubicBezTo>
                    <a:pt x="2522980" y="1485410"/>
                    <a:pt x="2514497" y="1515446"/>
                    <a:pt x="2528047" y="1461247"/>
                  </a:cubicBezTo>
                  <a:cubicBezTo>
                    <a:pt x="2531035" y="1437341"/>
                    <a:pt x="2537011" y="1413621"/>
                    <a:pt x="2537011" y="1389529"/>
                  </a:cubicBezTo>
                  <a:cubicBezTo>
                    <a:pt x="2537011" y="1371352"/>
                    <a:pt x="2530811" y="1353706"/>
                    <a:pt x="2528047" y="1335741"/>
                  </a:cubicBezTo>
                  <a:cubicBezTo>
                    <a:pt x="2524834" y="1314857"/>
                    <a:pt x="2524642" y="1293373"/>
                    <a:pt x="2519082" y="1272988"/>
                  </a:cubicBezTo>
                  <a:cubicBezTo>
                    <a:pt x="2512842" y="1250107"/>
                    <a:pt x="2480512" y="1204481"/>
                    <a:pt x="2465294" y="1192306"/>
                  </a:cubicBezTo>
                  <a:cubicBezTo>
                    <a:pt x="2428344" y="1162746"/>
                    <a:pt x="2418601" y="1171014"/>
                    <a:pt x="2384611" y="1156447"/>
                  </a:cubicBezTo>
                  <a:cubicBezTo>
                    <a:pt x="2292263" y="1116870"/>
                    <a:pt x="2417411" y="1161404"/>
                    <a:pt x="2294964" y="1120588"/>
                  </a:cubicBezTo>
                  <a:cubicBezTo>
                    <a:pt x="2285999" y="1117600"/>
                    <a:pt x="2277425" y="1112959"/>
                    <a:pt x="2268070" y="1111623"/>
                  </a:cubicBezTo>
                  <a:lnTo>
                    <a:pt x="2142564" y="1093694"/>
                  </a:lnTo>
                  <a:cubicBezTo>
                    <a:pt x="2124635" y="1087717"/>
                    <a:pt x="2103895" y="1087103"/>
                    <a:pt x="2088776" y="1075764"/>
                  </a:cubicBezTo>
                  <a:cubicBezTo>
                    <a:pt x="2044298" y="1042406"/>
                    <a:pt x="2065349" y="1057158"/>
                    <a:pt x="2026023" y="1030941"/>
                  </a:cubicBezTo>
                  <a:cubicBezTo>
                    <a:pt x="2020047" y="1021976"/>
                    <a:pt x="2014825" y="1012460"/>
                    <a:pt x="2008094" y="1004047"/>
                  </a:cubicBezTo>
                  <a:cubicBezTo>
                    <a:pt x="2002814" y="997447"/>
                    <a:pt x="1990866" y="994540"/>
                    <a:pt x="1990164" y="986117"/>
                  </a:cubicBezTo>
                  <a:cubicBezTo>
                    <a:pt x="1987770" y="957388"/>
                    <a:pt x="2002162" y="878275"/>
                    <a:pt x="2008094" y="842682"/>
                  </a:cubicBezTo>
                  <a:cubicBezTo>
                    <a:pt x="2000868" y="777647"/>
                    <a:pt x="2004281" y="775551"/>
                    <a:pt x="1990164" y="726141"/>
                  </a:cubicBezTo>
                  <a:cubicBezTo>
                    <a:pt x="1984328" y="705715"/>
                    <a:pt x="1982693" y="692971"/>
                    <a:pt x="1963270" y="681317"/>
                  </a:cubicBezTo>
                  <a:cubicBezTo>
                    <a:pt x="1955167" y="676455"/>
                    <a:pt x="1945341" y="675341"/>
                    <a:pt x="1936376" y="672353"/>
                  </a:cubicBezTo>
                  <a:cubicBezTo>
                    <a:pt x="1927411" y="666376"/>
                    <a:pt x="1919119" y="659242"/>
                    <a:pt x="1909482" y="654423"/>
                  </a:cubicBezTo>
                  <a:cubicBezTo>
                    <a:pt x="1856731" y="628047"/>
                    <a:pt x="1771290" y="652005"/>
                    <a:pt x="1730188" y="654423"/>
                  </a:cubicBezTo>
                  <a:cubicBezTo>
                    <a:pt x="1656880" y="663587"/>
                    <a:pt x="1669826" y="668900"/>
                    <a:pt x="1604682" y="654423"/>
                  </a:cubicBezTo>
                  <a:cubicBezTo>
                    <a:pt x="1595457" y="652373"/>
                    <a:pt x="1586048" y="650047"/>
                    <a:pt x="1577788" y="645458"/>
                  </a:cubicBezTo>
                  <a:cubicBezTo>
                    <a:pt x="1558951" y="634993"/>
                    <a:pt x="1524000" y="609600"/>
                    <a:pt x="1524000" y="609600"/>
                  </a:cubicBezTo>
                  <a:cubicBezTo>
                    <a:pt x="1520499" y="602599"/>
                    <a:pt x="1497105" y="560037"/>
                    <a:pt x="1497105" y="546847"/>
                  </a:cubicBezTo>
                  <a:cubicBezTo>
                    <a:pt x="1497105" y="507879"/>
                    <a:pt x="1504372" y="446060"/>
                    <a:pt x="1515035" y="403411"/>
                  </a:cubicBezTo>
                  <a:cubicBezTo>
                    <a:pt x="1517327" y="394244"/>
                    <a:pt x="1521708" y="385684"/>
                    <a:pt x="1524000" y="376517"/>
                  </a:cubicBezTo>
                  <a:cubicBezTo>
                    <a:pt x="1527695" y="361735"/>
                    <a:pt x="1529659" y="346568"/>
                    <a:pt x="1532964" y="331694"/>
                  </a:cubicBezTo>
                  <a:cubicBezTo>
                    <a:pt x="1535637" y="319666"/>
                    <a:pt x="1538941" y="307788"/>
                    <a:pt x="1541929" y="295835"/>
                  </a:cubicBezTo>
                  <a:cubicBezTo>
                    <a:pt x="1540915" y="285693"/>
                    <a:pt x="1539663" y="206703"/>
                    <a:pt x="1524000" y="179294"/>
                  </a:cubicBezTo>
                  <a:cubicBezTo>
                    <a:pt x="1516587" y="166321"/>
                    <a:pt x="1505790" y="155593"/>
                    <a:pt x="1497105" y="143435"/>
                  </a:cubicBezTo>
                  <a:cubicBezTo>
                    <a:pt x="1481575" y="121694"/>
                    <a:pt x="1481234" y="114601"/>
                    <a:pt x="1461247" y="98611"/>
                  </a:cubicBezTo>
                  <a:cubicBezTo>
                    <a:pt x="1452834" y="91880"/>
                    <a:pt x="1443120" y="86944"/>
                    <a:pt x="1434352" y="80682"/>
                  </a:cubicBezTo>
                  <a:cubicBezTo>
                    <a:pt x="1422194" y="71998"/>
                    <a:pt x="1409972" y="63353"/>
                    <a:pt x="1398494" y="53788"/>
                  </a:cubicBezTo>
                  <a:cubicBezTo>
                    <a:pt x="1392001" y="48377"/>
                    <a:pt x="1387597" y="40546"/>
                    <a:pt x="1380564" y="35858"/>
                  </a:cubicBezTo>
                  <a:cubicBezTo>
                    <a:pt x="1350772" y="15997"/>
                    <a:pt x="1315961" y="8502"/>
                    <a:pt x="1281952" y="0"/>
                  </a:cubicBezTo>
                  <a:cubicBezTo>
                    <a:pt x="1243105" y="2988"/>
                    <a:pt x="1203090" y="-951"/>
                    <a:pt x="1165411" y="8964"/>
                  </a:cubicBezTo>
                  <a:cubicBezTo>
                    <a:pt x="1165407" y="8965"/>
                    <a:pt x="1098178" y="53787"/>
                    <a:pt x="1084729" y="62753"/>
                  </a:cubicBezTo>
                  <a:cubicBezTo>
                    <a:pt x="1075764" y="68729"/>
                    <a:pt x="1068056" y="77275"/>
                    <a:pt x="1057835" y="80682"/>
                  </a:cubicBezTo>
                  <a:lnTo>
                    <a:pt x="1004047" y="98611"/>
                  </a:lnTo>
                  <a:lnTo>
                    <a:pt x="986117" y="116541"/>
                  </a:lnTo>
                  <a:close/>
                </a:path>
              </a:pathLst>
            </a:custGeom>
            <a:solidFill>
              <a:srgbClr val="FF0000">
                <a:alpha val="16863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7230210" y="3386741"/>
            <a:ext cx="3361381" cy="2687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AutoNum type="arabicPeriod"/>
            </a:pPr>
            <a:r>
              <a:rPr lang="en-US" dirty="0"/>
              <a:t>Assume bit #4 </a:t>
            </a:r>
            <a:r>
              <a:rPr lang="en-US" dirty="0">
                <a:solidFill>
                  <a:schemeClr val="accent3"/>
                </a:solidFill>
              </a:rPr>
              <a:t>changes</a:t>
            </a:r>
          </a:p>
          <a:p>
            <a:pPr marL="257175" indent="-257175">
              <a:buAutoNum type="arabicPeriod"/>
            </a:pPr>
            <a:r>
              <a:rPr lang="en-US" dirty="0"/>
              <a:t>Only the small part of the circuit shown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is affected.</a:t>
            </a:r>
          </a:p>
          <a:p>
            <a:pPr marL="257175" indent="-257175">
              <a:buAutoNum type="arabicPeriod"/>
            </a:pPr>
            <a:r>
              <a:rPr lang="en-US" dirty="0"/>
              <a:t>The rest of the </a:t>
            </a:r>
            <a:r>
              <a:rPr lang="en-US" dirty="0">
                <a:solidFill>
                  <a:srgbClr val="00863D"/>
                </a:solidFill>
              </a:rPr>
              <a:t>elements</a:t>
            </a:r>
            <a:r>
              <a:rPr lang="en-US" dirty="0"/>
              <a:t> do not dissipate any dynamic power.</a:t>
            </a:r>
          </a:p>
          <a:p>
            <a:pPr marL="257175" indent="-257175">
              <a:buAutoNum type="arabicPeriod"/>
            </a:pPr>
            <a:r>
              <a:rPr lang="en-US" dirty="0"/>
              <a:t>They can be </a:t>
            </a:r>
            <a:r>
              <a:rPr lang="en-US" dirty="0">
                <a:solidFill>
                  <a:srgbClr val="9F2241"/>
                </a:solidFill>
              </a:rPr>
              <a:t>clock gated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07748-05AE-4721-94EB-0F1F2DEE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4CA681D3-DDED-4062-A4D4-B297BB3B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24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5C56-D2B6-3A81-F2CC-942D05FE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Issue and </a:t>
            </a:r>
            <a:r>
              <a:rPr lang="en-IN"/>
              <a:t>Fetch Throttling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3015-3F7C-264E-D5F9-E9DFDB1E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743588" cy="2998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This is a </a:t>
            </a:r>
            <a:r>
              <a:rPr lang="en-IN" dirty="0">
                <a:solidFill>
                  <a:srgbClr val="00863D"/>
                </a:solidFill>
              </a:rPr>
              <a:t>power</a:t>
            </a:r>
            <a:r>
              <a:rPr lang="en-IN" dirty="0"/>
              <a:t> vs </a:t>
            </a:r>
            <a:r>
              <a:rPr lang="en-IN" dirty="0">
                <a:solidFill>
                  <a:srgbClr val="7030A0"/>
                </a:solidFill>
              </a:rPr>
              <a:t>IPC</a:t>
            </a:r>
            <a:r>
              <a:rPr lang="en-IN" dirty="0"/>
              <a:t> </a:t>
            </a:r>
            <a:r>
              <a:rPr lang="en-IN" dirty="0" err="1"/>
              <a:t>tradeoff</a:t>
            </a:r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fetch rate and issue rate can be </a:t>
            </a:r>
            <a:r>
              <a:rPr lang="en-IN" dirty="0">
                <a:solidFill>
                  <a:srgbClr val="180DF1"/>
                </a:solidFill>
              </a:rPr>
              <a:t>dynamically</a:t>
            </a:r>
            <a:r>
              <a:rPr lang="en-IN" dirty="0"/>
              <a:t> adjusted based on the </a:t>
            </a:r>
            <a:r>
              <a:rPr lang="en-IN" dirty="0">
                <a:solidFill>
                  <a:srgbClr val="00863D"/>
                </a:solidFill>
              </a:rPr>
              <a:t>dynamic</a:t>
            </a:r>
            <a:r>
              <a:rPr lang="en-IN" dirty="0"/>
              <a:t> power that is being dissipated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This will </a:t>
            </a:r>
            <a:r>
              <a:rPr lang="en-IN" dirty="0">
                <a:solidFill>
                  <a:srgbClr val="E21A23"/>
                </a:solidFill>
              </a:rPr>
              <a:t>reduce</a:t>
            </a:r>
            <a:r>
              <a:rPr lang="en-IN" dirty="0"/>
              <a:t> the IPC (use a feedback-based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mechanism</a:t>
            </a:r>
            <a:r>
              <a:rPr lang="en-IN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However, there will be a </a:t>
            </a:r>
            <a:r>
              <a:rPr lang="en-IN" dirty="0">
                <a:solidFill>
                  <a:srgbClr val="00B050"/>
                </a:solidFill>
              </a:rPr>
              <a:t>point</a:t>
            </a:r>
            <a:r>
              <a:rPr lang="en-IN" dirty="0"/>
              <a:t> till which the reduction in IPC is </a:t>
            </a:r>
            <a:r>
              <a:rPr lang="en-IN" dirty="0">
                <a:solidFill>
                  <a:srgbClr val="9F2241"/>
                </a:solidFill>
              </a:rPr>
              <a:t>acceptable</a:t>
            </a:r>
            <a:r>
              <a:rPr lang="en-IN" dirty="0"/>
              <a:t> (given that </a:t>
            </a:r>
            <a:r>
              <a:rPr lang="en-IN" dirty="0" err="1"/>
              <a:t>P</a:t>
            </a:r>
            <a:r>
              <a:rPr lang="en-IN" baseline="-25000" dirty="0" err="1"/>
              <a:t>dyn</a:t>
            </a:r>
            <a:r>
              <a:rPr lang="en-IN" dirty="0"/>
              <a:t> is reducing)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CD289-F1DD-3DD9-A82F-D6537016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E0146-813C-57E6-99D2-65DFE283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09" y="179720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442527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Power Consumption Model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1829846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Temperature Model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285206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Power Management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50" y="4061127"/>
            <a:ext cx="378180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Temperature Management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Leakage Power: Power Gating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8BCCC-FE49-4E67-8AEA-9C2BEF0C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208167-D9DE-4EA7-93A1-6FB1406F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60</a:t>
            </a:fld>
            <a:endParaRPr lang="en-US"/>
          </a:p>
        </p:txBody>
      </p:sp>
      <p:grpSp>
        <p:nvGrpSpPr>
          <p:cNvPr id="24" name="Graphic 21">
            <a:extLst>
              <a:ext uri="{FF2B5EF4-FFF2-40B4-BE49-F238E27FC236}">
                <a16:creationId xmlns:a16="http://schemas.microsoft.com/office/drawing/2014/main" id="{9500C6F9-4B2C-4109-9AE7-C1714D3B26A1}"/>
              </a:ext>
            </a:extLst>
          </p:cNvPr>
          <p:cNvGrpSpPr/>
          <p:nvPr/>
        </p:nvGrpSpPr>
        <p:grpSpPr>
          <a:xfrm>
            <a:off x="3277219" y="1210659"/>
            <a:ext cx="6073814" cy="3107783"/>
            <a:chOff x="1207408" y="1478077"/>
            <a:chExt cx="6073814" cy="31077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29EFF7-D7F0-4A06-B950-A7393AB9A33C}"/>
                </a:ext>
              </a:extLst>
            </p:cNvPr>
            <p:cNvSpPr/>
            <p:nvPr/>
          </p:nvSpPr>
          <p:spPr>
            <a:xfrm>
              <a:off x="1688344" y="3353610"/>
              <a:ext cx="14965" cy="823076"/>
            </a:xfrm>
            <a:custGeom>
              <a:avLst/>
              <a:gdLst>
                <a:gd name="connsiteX0" fmla="*/ 715 w 14965"/>
                <a:gd name="connsiteY0" fmla="*/ -763 h 823076"/>
                <a:gd name="connsiteX1" fmla="*/ 715 w 14965"/>
                <a:gd name="connsiteY1" fmla="*/ 822313 h 8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23076">
                  <a:moveTo>
                    <a:pt x="715" y="-763"/>
                  </a:moveTo>
                  <a:lnTo>
                    <a:pt x="715" y="82231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7EDB03-7FFA-4CDF-B964-4EA923E460E3}"/>
                </a:ext>
              </a:extLst>
            </p:cNvPr>
            <p:cNvSpPr/>
            <p:nvPr/>
          </p:nvSpPr>
          <p:spPr>
            <a:xfrm>
              <a:off x="2126595" y="3356289"/>
              <a:ext cx="14965" cy="823076"/>
            </a:xfrm>
            <a:custGeom>
              <a:avLst/>
              <a:gdLst>
                <a:gd name="connsiteX0" fmla="*/ 715 w 14965"/>
                <a:gd name="connsiteY0" fmla="*/ -763 h 823076"/>
                <a:gd name="connsiteX1" fmla="*/ 715 w 14965"/>
                <a:gd name="connsiteY1" fmla="*/ 822313 h 8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23076">
                  <a:moveTo>
                    <a:pt x="715" y="-763"/>
                  </a:moveTo>
                  <a:lnTo>
                    <a:pt x="715" y="82231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E95523-3AD2-43C2-9FC1-645C16729632}"/>
                </a:ext>
              </a:extLst>
            </p:cNvPr>
            <p:cNvSpPr/>
            <p:nvPr/>
          </p:nvSpPr>
          <p:spPr>
            <a:xfrm>
              <a:off x="2241511" y="2851219"/>
              <a:ext cx="14965" cy="823076"/>
            </a:xfrm>
            <a:custGeom>
              <a:avLst/>
              <a:gdLst>
                <a:gd name="connsiteX0" fmla="*/ 715 w 14965"/>
                <a:gd name="connsiteY0" fmla="*/ -763 h 823076"/>
                <a:gd name="connsiteX1" fmla="*/ 715 w 14965"/>
                <a:gd name="connsiteY1" fmla="*/ 822313 h 8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23076">
                  <a:moveTo>
                    <a:pt x="715" y="-763"/>
                  </a:moveTo>
                  <a:lnTo>
                    <a:pt x="715" y="82231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6D7D80B-C3B6-4C47-A463-CB1BB9C9786D}"/>
                </a:ext>
              </a:extLst>
            </p:cNvPr>
            <p:cNvSpPr/>
            <p:nvPr/>
          </p:nvSpPr>
          <p:spPr>
            <a:xfrm>
              <a:off x="2698483" y="2845876"/>
              <a:ext cx="14965" cy="823076"/>
            </a:xfrm>
            <a:custGeom>
              <a:avLst/>
              <a:gdLst>
                <a:gd name="connsiteX0" fmla="*/ 715 w 14965"/>
                <a:gd name="connsiteY0" fmla="*/ -763 h 823076"/>
                <a:gd name="connsiteX1" fmla="*/ 715 w 14965"/>
                <a:gd name="connsiteY1" fmla="*/ 822313 h 82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23076">
                  <a:moveTo>
                    <a:pt x="715" y="-763"/>
                  </a:moveTo>
                  <a:lnTo>
                    <a:pt x="715" y="82231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21">
              <a:extLst>
                <a:ext uri="{FF2B5EF4-FFF2-40B4-BE49-F238E27FC236}">
                  <a16:creationId xmlns:a16="http://schemas.microsoft.com/office/drawing/2014/main" id="{7A03EC1E-D07E-4D81-B36C-5AEA6A1068B3}"/>
                </a:ext>
              </a:extLst>
            </p:cNvPr>
            <p:cNvGrpSpPr/>
            <p:nvPr/>
          </p:nvGrpSpPr>
          <p:grpSpPr>
            <a:xfrm>
              <a:off x="1207408" y="3420282"/>
              <a:ext cx="2239244" cy="769963"/>
              <a:chOff x="1207408" y="3420282"/>
              <a:chExt cx="2239244" cy="769963"/>
            </a:xfrm>
            <a:no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FC58AFB-9732-4F3F-9E36-A56940245DB9}"/>
                  </a:ext>
                </a:extLst>
              </p:cNvPr>
              <p:cNvSpPr/>
              <p:nvPr/>
            </p:nvSpPr>
            <p:spPr>
              <a:xfrm>
                <a:off x="1207408" y="3926346"/>
                <a:ext cx="754418" cy="258866"/>
              </a:xfrm>
              <a:custGeom>
                <a:avLst/>
                <a:gdLst>
                  <a:gd name="connsiteX0" fmla="*/ 717 w 754418"/>
                  <a:gd name="connsiteY0" fmla="*/ 258164 h 258866"/>
                  <a:gd name="connsiteX1" fmla="*/ 463855 w 754418"/>
                  <a:gd name="connsiteY1" fmla="*/ 258164 h 258866"/>
                  <a:gd name="connsiteX2" fmla="*/ 755136 w 754418"/>
                  <a:gd name="connsiteY2" fmla="*/ -703 h 25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66">
                    <a:moveTo>
                      <a:pt x="717" y="258164"/>
                    </a:moveTo>
                    <a:lnTo>
                      <a:pt x="463855" y="258164"/>
                    </a:lnTo>
                    <a:lnTo>
                      <a:pt x="755136" y="-70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E4C156F-8858-4D8E-8BB1-08A6AAC6A379}"/>
                  </a:ext>
                </a:extLst>
              </p:cNvPr>
              <p:cNvSpPr/>
              <p:nvPr/>
            </p:nvSpPr>
            <p:spPr>
              <a:xfrm>
                <a:off x="1209450" y="3926791"/>
                <a:ext cx="754406" cy="258865"/>
              </a:xfrm>
              <a:custGeom>
                <a:avLst/>
                <a:gdLst>
                  <a:gd name="connsiteX0" fmla="*/ 755124 w 754406"/>
                  <a:gd name="connsiteY0" fmla="*/ -703 h 258865"/>
                  <a:gd name="connsiteX1" fmla="*/ 291997 w 754406"/>
                  <a:gd name="connsiteY1" fmla="*/ -703 h 258865"/>
                  <a:gd name="connsiteX2" fmla="*/ 717 w 754406"/>
                  <a:gd name="connsiteY2" fmla="*/ 258163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65">
                    <a:moveTo>
                      <a:pt x="755124" y="-703"/>
                    </a:moveTo>
                    <a:lnTo>
                      <a:pt x="291997" y="-703"/>
                    </a:lnTo>
                    <a:lnTo>
                      <a:pt x="717" y="25816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86994C-2E72-4D7D-8F3A-227F0F25BDCE}"/>
                  </a:ext>
                </a:extLst>
              </p:cNvPr>
              <p:cNvSpPr/>
              <p:nvPr/>
            </p:nvSpPr>
            <p:spPr>
              <a:xfrm>
                <a:off x="1229242" y="3933169"/>
                <a:ext cx="713634" cy="245530"/>
              </a:xfrm>
              <a:custGeom>
                <a:avLst/>
                <a:gdLst>
                  <a:gd name="connsiteX0" fmla="*/ 138699 w 713634"/>
                  <a:gd name="connsiteY0" fmla="*/ 122063 h 245530"/>
                  <a:gd name="connsiteX1" fmla="*/ 276669 w 713634"/>
                  <a:gd name="connsiteY1" fmla="*/ -703 h 245530"/>
                  <a:gd name="connsiteX2" fmla="*/ 495515 w 713634"/>
                  <a:gd name="connsiteY2" fmla="*/ -620 h 245530"/>
                  <a:gd name="connsiteX3" fmla="*/ 714351 w 713634"/>
                  <a:gd name="connsiteY3" fmla="*/ -537 h 245530"/>
                  <a:gd name="connsiteX4" fmla="*/ 575988 w 713634"/>
                  <a:gd name="connsiteY4" fmla="*/ 122145 h 245530"/>
                  <a:gd name="connsiteX5" fmla="*/ 437638 w 713634"/>
                  <a:gd name="connsiteY5" fmla="*/ 244828 h 245530"/>
                  <a:gd name="connsiteX6" fmla="*/ 219183 w 713634"/>
                  <a:gd name="connsiteY6" fmla="*/ 244828 h 245530"/>
                  <a:gd name="connsiteX7" fmla="*/ 717 w 713634"/>
                  <a:gd name="connsiteY7" fmla="*/ 244818 h 245530"/>
                  <a:gd name="connsiteX8" fmla="*/ 138699 w 713634"/>
                  <a:gd name="connsiteY8" fmla="*/ 122053 h 24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30">
                    <a:moveTo>
                      <a:pt x="138699" y="122063"/>
                    </a:moveTo>
                    <a:lnTo>
                      <a:pt x="276669" y="-703"/>
                    </a:lnTo>
                    <a:lnTo>
                      <a:pt x="495515" y="-620"/>
                    </a:lnTo>
                    <a:lnTo>
                      <a:pt x="714351" y="-537"/>
                    </a:lnTo>
                    <a:lnTo>
                      <a:pt x="575988" y="122145"/>
                    </a:lnTo>
                    <a:lnTo>
                      <a:pt x="437638" y="244828"/>
                    </a:lnTo>
                    <a:lnTo>
                      <a:pt x="219183" y="244828"/>
                    </a:lnTo>
                    <a:lnTo>
                      <a:pt x="717" y="244818"/>
                    </a:lnTo>
                    <a:lnTo>
                      <a:pt x="138699" y="122053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21">
                <a:extLst>
                  <a:ext uri="{FF2B5EF4-FFF2-40B4-BE49-F238E27FC236}">
                    <a16:creationId xmlns:a16="http://schemas.microsoft.com/office/drawing/2014/main" id="{3D91BBA7-1318-407E-8464-E32D22E34C08}"/>
                  </a:ext>
                </a:extLst>
              </p:cNvPr>
              <p:cNvGrpSpPr/>
              <p:nvPr/>
            </p:nvGrpSpPr>
            <p:grpSpPr>
              <a:xfrm>
                <a:off x="1661038" y="3929248"/>
                <a:ext cx="756486" cy="256758"/>
                <a:chOff x="1661038" y="3929248"/>
                <a:chExt cx="756486" cy="256758"/>
              </a:xfrm>
              <a:noFill/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F1A7D43-2415-42AA-886F-72B4E09F31E1}"/>
                    </a:ext>
                  </a:extLst>
                </p:cNvPr>
                <p:cNvSpPr/>
                <p:nvPr/>
              </p:nvSpPr>
              <p:spPr>
                <a:xfrm>
                  <a:off x="1661038" y="3929248"/>
                  <a:ext cx="754444" cy="256317"/>
                </a:xfrm>
                <a:custGeom>
                  <a:avLst/>
                  <a:gdLst>
                    <a:gd name="connsiteX0" fmla="*/ 708 w 754444"/>
                    <a:gd name="connsiteY0" fmla="*/ 255615 h 256317"/>
                    <a:gd name="connsiteX1" fmla="*/ 463868 w 754444"/>
                    <a:gd name="connsiteY1" fmla="*/ 255615 h 256317"/>
                    <a:gd name="connsiteX2" fmla="*/ 755152 w 754444"/>
                    <a:gd name="connsiteY2" fmla="*/ -70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08" y="255615"/>
                      </a:moveTo>
                      <a:lnTo>
                        <a:pt x="463868" y="255615"/>
                      </a:lnTo>
                      <a:lnTo>
                        <a:pt x="755152" y="-70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0CEA941-4D26-4741-8A2B-A2CF5D9DC996}"/>
                    </a:ext>
                  </a:extLst>
                </p:cNvPr>
                <p:cNvSpPr/>
                <p:nvPr/>
              </p:nvSpPr>
              <p:spPr>
                <a:xfrm>
                  <a:off x="1663068" y="3929688"/>
                  <a:ext cx="754456" cy="256317"/>
                </a:xfrm>
                <a:custGeom>
                  <a:avLst/>
                  <a:gdLst>
                    <a:gd name="connsiteX0" fmla="*/ 755164 w 754456"/>
                    <a:gd name="connsiteY0" fmla="*/ -703 h 256317"/>
                    <a:gd name="connsiteX1" fmla="*/ 292003 w 754456"/>
                    <a:gd name="connsiteY1" fmla="*/ -703 h 256317"/>
                    <a:gd name="connsiteX2" fmla="*/ 707 w 754456"/>
                    <a:gd name="connsiteY2" fmla="*/ 25561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64" y="-703"/>
                      </a:moveTo>
                      <a:lnTo>
                        <a:pt x="292003" y="-703"/>
                      </a:lnTo>
                      <a:lnTo>
                        <a:pt x="707" y="25561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E43CA8C-3BA9-48E2-9263-5B4EAB0B50EE}"/>
                    </a:ext>
                  </a:extLst>
                </p:cNvPr>
                <p:cNvSpPr/>
                <p:nvPr/>
              </p:nvSpPr>
              <p:spPr>
                <a:xfrm>
                  <a:off x="1682873" y="3935993"/>
                  <a:ext cx="713669" cy="243133"/>
                </a:xfrm>
                <a:custGeom>
                  <a:avLst/>
                  <a:gdLst>
                    <a:gd name="connsiteX0" fmla="*/ 138684 w 713669"/>
                    <a:gd name="connsiteY0" fmla="*/ 120859 h 243133"/>
                    <a:gd name="connsiteX1" fmla="*/ 276673 w 713669"/>
                    <a:gd name="connsiteY1" fmla="*/ -703 h 243133"/>
                    <a:gd name="connsiteX2" fmla="*/ 495520 w 713669"/>
                    <a:gd name="connsiteY2" fmla="*/ -621 h 243133"/>
                    <a:gd name="connsiteX3" fmla="*/ 714377 w 713669"/>
                    <a:gd name="connsiteY3" fmla="*/ -539 h 243133"/>
                    <a:gd name="connsiteX4" fmla="*/ 576008 w 713669"/>
                    <a:gd name="connsiteY4" fmla="*/ 120941 h 243133"/>
                    <a:gd name="connsiteX5" fmla="*/ 437650 w 713669"/>
                    <a:gd name="connsiteY5" fmla="*/ 242431 h 243133"/>
                    <a:gd name="connsiteX6" fmla="*/ 219173 w 713669"/>
                    <a:gd name="connsiteY6" fmla="*/ 242420 h 243133"/>
                    <a:gd name="connsiteX7" fmla="*/ 708 w 713669"/>
                    <a:gd name="connsiteY7" fmla="*/ 242420 h 243133"/>
                    <a:gd name="connsiteX8" fmla="*/ 138684 w 713669"/>
                    <a:gd name="connsiteY8" fmla="*/ 12085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684" y="120859"/>
                      </a:moveTo>
                      <a:lnTo>
                        <a:pt x="276673" y="-703"/>
                      </a:lnTo>
                      <a:lnTo>
                        <a:pt x="495520" y="-621"/>
                      </a:lnTo>
                      <a:lnTo>
                        <a:pt x="714377" y="-539"/>
                      </a:lnTo>
                      <a:lnTo>
                        <a:pt x="576008" y="120941"/>
                      </a:lnTo>
                      <a:lnTo>
                        <a:pt x="437650" y="242431"/>
                      </a:lnTo>
                      <a:lnTo>
                        <a:pt x="219173" y="242420"/>
                      </a:lnTo>
                      <a:lnTo>
                        <a:pt x="708" y="242420"/>
                      </a:lnTo>
                      <a:lnTo>
                        <a:pt x="138684" y="12085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aphic 21">
                <a:extLst>
                  <a:ext uri="{FF2B5EF4-FFF2-40B4-BE49-F238E27FC236}">
                    <a16:creationId xmlns:a16="http://schemas.microsoft.com/office/drawing/2014/main" id="{E77AA143-87FA-4BE8-ACFF-9D431E21B802}"/>
                  </a:ext>
                </a:extLst>
              </p:cNvPr>
              <p:cNvGrpSpPr/>
              <p:nvPr/>
            </p:nvGrpSpPr>
            <p:grpSpPr>
              <a:xfrm>
                <a:off x="2114933" y="3933487"/>
                <a:ext cx="756486" cy="256758"/>
                <a:chOff x="2114933" y="3933487"/>
                <a:chExt cx="756486" cy="256758"/>
              </a:xfrm>
              <a:noFill/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53A8D4C-2861-4CBB-8E27-DA8DBE8022BC}"/>
                    </a:ext>
                  </a:extLst>
                </p:cNvPr>
                <p:cNvSpPr/>
                <p:nvPr/>
              </p:nvSpPr>
              <p:spPr>
                <a:xfrm>
                  <a:off x="2114933" y="3933487"/>
                  <a:ext cx="754444" cy="256317"/>
                </a:xfrm>
                <a:custGeom>
                  <a:avLst/>
                  <a:gdLst>
                    <a:gd name="connsiteX0" fmla="*/ 738 w 754444"/>
                    <a:gd name="connsiteY0" fmla="*/ 255615 h 256317"/>
                    <a:gd name="connsiteX1" fmla="*/ 463899 w 754444"/>
                    <a:gd name="connsiteY1" fmla="*/ 255615 h 256317"/>
                    <a:gd name="connsiteX2" fmla="*/ 755182 w 754444"/>
                    <a:gd name="connsiteY2" fmla="*/ -70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38" y="255615"/>
                      </a:moveTo>
                      <a:lnTo>
                        <a:pt x="463899" y="255615"/>
                      </a:lnTo>
                      <a:lnTo>
                        <a:pt x="755182" y="-70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076C6EF-6EF4-479E-81F2-400D95139BD3}"/>
                    </a:ext>
                  </a:extLst>
                </p:cNvPr>
                <p:cNvSpPr/>
                <p:nvPr/>
              </p:nvSpPr>
              <p:spPr>
                <a:xfrm>
                  <a:off x="2116963" y="3933928"/>
                  <a:ext cx="754456" cy="256317"/>
                </a:xfrm>
                <a:custGeom>
                  <a:avLst/>
                  <a:gdLst>
                    <a:gd name="connsiteX0" fmla="*/ 755194 w 754456"/>
                    <a:gd name="connsiteY0" fmla="*/ -703 h 256317"/>
                    <a:gd name="connsiteX1" fmla="*/ 292033 w 754456"/>
                    <a:gd name="connsiteY1" fmla="*/ -703 h 256317"/>
                    <a:gd name="connsiteX2" fmla="*/ 738 w 754456"/>
                    <a:gd name="connsiteY2" fmla="*/ 25561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94" y="-703"/>
                      </a:moveTo>
                      <a:lnTo>
                        <a:pt x="292033" y="-703"/>
                      </a:lnTo>
                      <a:lnTo>
                        <a:pt x="738" y="25561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9238D3E-DA4E-4C47-8C8E-5CDE467F6826}"/>
                    </a:ext>
                  </a:extLst>
                </p:cNvPr>
                <p:cNvSpPr/>
                <p:nvPr/>
              </p:nvSpPr>
              <p:spPr>
                <a:xfrm>
                  <a:off x="2136768" y="3940233"/>
                  <a:ext cx="713669" cy="243133"/>
                </a:xfrm>
                <a:custGeom>
                  <a:avLst/>
                  <a:gdLst>
                    <a:gd name="connsiteX0" fmla="*/ 138715 w 713669"/>
                    <a:gd name="connsiteY0" fmla="*/ 120859 h 243133"/>
                    <a:gd name="connsiteX1" fmla="*/ 276703 w 713669"/>
                    <a:gd name="connsiteY1" fmla="*/ -703 h 243133"/>
                    <a:gd name="connsiteX2" fmla="*/ 495550 w 713669"/>
                    <a:gd name="connsiteY2" fmla="*/ -621 h 243133"/>
                    <a:gd name="connsiteX3" fmla="*/ 714408 w 713669"/>
                    <a:gd name="connsiteY3" fmla="*/ -539 h 243133"/>
                    <a:gd name="connsiteX4" fmla="*/ 576038 w 713669"/>
                    <a:gd name="connsiteY4" fmla="*/ 120941 h 243133"/>
                    <a:gd name="connsiteX5" fmla="*/ 437680 w 713669"/>
                    <a:gd name="connsiteY5" fmla="*/ 242431 h 243133"/>
                    <a:gd name="connsiteX6" fmla="*/ 219203 w 713669"/>
                    <a:gd name="connsiteY6" fmla="*/ 242421 h 243133"/>
                    <a:gd name="connsiteX7" fmla="*/ 738 w 713669"/>
                    <a:gd name="connsiteY7" fmla="*/ 242421 h 243133"/>
                    <a:gd name="connsiteX8" fmla="*/ 138715 w 713669"/>
                    <a:gd name="connsiteY8" fmla="*/ 12085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15" y="120859"/>
                      </a:moveTo>
                      <a:lnTo>
                        <a:pt x="276703" y="-703"/>
                      </a:lnTo>
                      <a:lnTo>
                        <a:pt x="495550" y="-621"/>
                      </a:lnTo>
                      <a:lnTo>
                        <a:pt x="714408" y="-539"/>
                      </a:lnTo>
                      <a:lnTo>
                        <a:pt x="576038" y="120941"/>
                      </a:lnTo>
                      <a:lnTo>
                        <a:pt x="437680" y="242431"/>
                      </a:lnTo>
                      <a:lnTo>
                        <a:pt x="219203" y="242421"/>
                      </a:lnTo>
                      <a:lnTo>
                        <a:pt x="738" y="242421"/>
                      </a:lnTo>
                      <a:lnTo>
                        <a:pt x="138715" y="12085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aphic 21">
                <a:extLst>
                  <a:ext uri="{FF2B5EF4-FFF2-40B4-BE49-F238E27FC236}">
                    <a16:creationId xmlns:a16="http://schemas.microsoft.com/office/drawing/2014/main" id="{0CADC86D-50B4-494D-883D-6D419FB61937}"/>
                  </a:ext>
                </a:extLst>
              </p:cNvPr>
              <p:cNvGrpSpPr/>
              <p:nvPr/>
            </p:nvGrpSpPr>
            <p:grpSpPr>
              <a:xfrm>
                <a:off x="1494281" y="3672821"/>
                <a:ext cx="756448" cy="259311"/>
                <a:chOff x="1494281" y="3672821"/>
                <a:chExt cx="756448" cy="259311"/>
              </a:xfrm>
              <a:noFill/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17892BD-B717-4CD1-AC16-14ADF3FE8BC8}"/>
                    </a:ext>
                  </a:extLst>
                </p:cNvPr>
                <p:cNvSpPr/>
                <p:nvPr/>
              </p:nvSpPr>
              <p:spPr>
                <a:xfrm>
                  <a:off x="1494281" y="3672821"/>
                  <a:ext cx="754418" cy="258865"/>
                </a:xfrm>
                <a:custGeom>
                  <a:avLst/>
                  <a:gdLst>
                    <a:gd name="connsiteX0" fmla="*/ 711 w 754418"/>
                    <a:gd name="connsiteY0" fmla="*/ 258170 h 258865"/>
                    <a:gd name="connsiteX1" fmla="*/ 463849 w 754418"/>
                    <a:gd name="connsiteY1" fmla="*/ 258170 h 258865"/>
                    <a:gd name="connsiteX2" fmla="*/ 755129 w 754418"/>
                    <a:gd name="connsiteY2" fmla="*/ -695 h 25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18" h="258865">
                      <a:moveTo>
                        <a:pt x="711" y="258170"/>
                      </a:moveTo>
                      <a:lnTo>
                        <a:pt x="463849" y="258170"/>
                      </a:lnTo>
                      <a:lnTo>
                        <a:pt x="755129" y="-695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0A00F278-AF0F-43C9-ADF3-B592F95B11EB}"/>
                    </a:ext>
                  </a:extLst>
                </p:cNvPr>
                <p:cNvSpPr/>
                <p:nvPr/>
              </p:nvSpPr>
              <p:spPr>
                <a:xfrm>
                  <a:off x="1496323" y="3673266"/>
                  <a:ext cx="754406" cy="258866"/>
                </a:xfrm>
                <a:custGeom>
                  <a:avLst/>
                  <a:gdLst>
                    <a:gd name="connsiteX0" fmla="*/ 755117 w 754406"/>
                    <a:gd name="connsiteY0" fmla="*/ -695 h 258866"/>
                    <a:gd name="connsiteX1" fmla="*/ 291980 w 754406"/>
                    <a:gd name="connsiteY1" fmla="*/ -695 h 258866"/>
                    <a:gd name="connsiteX2" fmla="*/ 711 w 754406"/>
                    <a:gd name="connsiteY2" fmla="*/ 258171 h 258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06" h="258866">
                      <a:moveTo>
                        <a:pt x="755117" y="-695"/>
                      </a:moveTo>
                      <a:lnTo>
                        <a:pt x="291980" y="-695"/>
                      </a:lnTo>
                      <a:lnTo>
                        <a:pt x="711" y="258171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2169BF2-1322-49AA-8F12-36688EC309D9}"/>
                    </a:ext>
                  </a:extLst>
                </p:cNvPr>
                <p:cNvSpPr/>
                <p:nvPr/>
              </p:nvSpPr>
              <p:spPr>
                <a:xfrm>
                  <a:off x="1516115" y="3679644"/>
                  <a:ext cx="713634" cy="245530"/>
                </a:xfrm>
                <a:custGeom>
                  <a:avLst/>
                  <a:gdLst>
                    <a:gd name="connsiteX0" fmla="*/ 138681 w 713634"/>
                    <a:gd name="connsiteY0" fmla="*/ 122070 h 245530"/>
                    <a:gd name="connsiteX1" fmla="*/ 276663 w 713634"/>
                    <a:gd name="connsiteY1" fmla="*/ -695 h 245530"/>
                    <a:gd name="connsiteX2" fmla="*/ 495498 w 713634"/>
                    <a:gd name="connsiteY2" fmla="*/ -613 h 245530"/>
                    <a:gd name="connsiteX3" fmla="*/ 714345 w 713634"/>
                    <a:gd name="connsiteY3" fmla="*/ -530 h 245530"/>
                    <a:gd name="connsiteX4" fmla="*/ 575982 w 713634"/>
                    <a:gd name="connsiteY4" fmla="*/ 122153 h 245530"/>
                    <a:gd name="connsiteX5" fmla="*/ 437632 w 713634"/>
                    <a:gd name="connsiteY5" fmla="*/ 244835 h 245530"/>
                    <a:gd name="connsiteX6" fmla="*/ 219166 w 713634"/>
                    <a:gd name="connsiteY6" fmla="*/ 244835 h 245530"/>
                    <a:gd name="connsiteX7" fmla="*/ 711 w 713634"/>
                    <a:gd name="connsiteY7" fmla="*/ 244824 h 245530"/>
                    <a:gd name="connsiteX8" fmla="*/ 138681 w 713634"/>
                    <a:gd name="connsiteY8" fmla="*/ 122059 h 24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34" h="245530">
                      <a:moveTo>
                        <a:pt x="138681" y="122070"/>
                      </a:moveTo>
                      <a:lnTo>
                        <a:pt x="276663" y="-695"/>
                      </a:lnTo>
                      <a:lnTo>
                        <a:pt x="495498" y="-613"/>
                      </a:lnTo>
                      <a:lnTo>
                        <a:pt x="714345" y="-530"/>
                      </a:lnTo>
                      <a:lnTo>
                        <a:pt x="575982" y="122153"/>
                      </a:lnTo>
                      <a:lnTo>
                        <a:pt x="437632" y="244835"/>
                      </a:lnTo>
                      <a:lnTo>
                        <a:pt x="219166" y="244835"/>
                      </a:lnTo>
                      <a:lnTo>
                        <a:pt x="711" y="244824"/>
                      </a:lnTo>
                      <a:lnTo>
                        <a:pt x="138681" y="122059"/>
                      </a:lnTo>
                      <a:close/>
                    </a:path>
                  </a:pathLst>
                </a:custGeom>
                <a:noFill/>
                <a:ln w="3177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aphic 21">
                <a:extLst>
                  <a:ext uri="{FF2B5EF4-FFF2-40B4-BE49-F238E27FC236}">
                    <a16:creationId xmlns:a16="http://schemas.microsoft.com/office/drawing/2014/main" id="{3EFE5508-60E0-4E61-B1AB-19CEB3E8F6B0}"/>
                  </a:ext>
                </a:extLst>
              </p:cNvPr>
              <p:cNvGrpSpPr/>
              <p:nvPr/>
            </p:nvGrpSpPr>
            <p:grpSpPr>
              <a:xfrm>
                <a:off x="1943788" y="3677571"/>
                <a:ext cx="756486" cy="256758"/>
                <a:chOff x="1943788" y="3677571"/>
                <a:chExt cx="756486" cy="256758"/>
              </a:xfrm>
              <a:noFill/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7AD490-8946-4D55-8133-2826C862D8B0}"/>
                    </a:ext>
                  </a:extLst>
                </p:cNvPr>
                <p:cNvSpPr/>
                <p:nvPr/>
              </p:nvSpPr>
              <p:spPr>
                <a:xfrm>
                  <a:off x="1943788" y="3677571"/>
                  <a:ext cx="754444" cy="256317"/>
                </a:xfrm>
                <a:custGeom>
                  <a:avLst/>
                  <a:gdLst>
                    <a:gd name="connsiteX0" fmla="*/ 726 w 754444"/>
                    <a:gd name="connsiteY0" fmla="*/ 255598 h 256317"/>
                    <a:gd name="connsiteX1" fmla="*/ 463887 w 754444"/>
                    <a:gd name="connsiteY1" fmla="*/ 255598 h 256317"/>
                    <a:gd name="connsiteX2" fmla="*/ 755171 w 754444"/>
                    <a:gd name="connsiteY2" fmla="*/ -72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26" y="255598"/>
                      </a:moveTo>
                      <a:lnTo>
                        <a:pt x="463887" y="255598"/>
                      </a:lnTo>
                      <a:lnTo>
                        <a:pt x="755171" y="-72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7F0D2E3-209E-4E68-9D89-2B019C7E1BD0}"/>
                    </a:ext>
                  </a:extLst>
                </p:cNvPr>
                <p:cNvSpPr/>
                <p:nvPr/>
              </p:nvSpPr>
              <p:spPr>
                <a:xfrm>
                  <a:off x="1945818" y="3678012"/>
                  <a:ext cx="754456" cy="256317"/>
                </a:xfrm>
                <a:custGeom>
                  <a:avLst/>
                  <a:gdLst>
                    <a:gd name="connsiteX0" fmla="*/ 755183 w 754456"/>
                    <a:gd name="connsiteY0" fmla="*/ -720 h 256317"/>
                    <a:gd name="connsiteX1" fmla="*/ 292022 w 754456"/>
                    <a:gd name="connsiteY1" fmla="*/ -720 h 256317"/>
                    <a:gd name="connsiteX2" fmla="*/ 726 w 754456"/>
                    <a:gd name="connsiteY2" fmla="*/ 25559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83" y="-720"/>
                      </a:moveTo>
                      <a:lnTo>
                        <a:pt x="292022" y="-720"/>
                      </a:lnTo>
                      <a:lnTo>
                        <a:pt x="726" y="25559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FB26E8E-E743-4665-AE06-90A1D5A82C77}"/>
                    </a:ext>
                  </a:extLst>
                </p:cNvPr>
                <p:cNvSpPr/>
                <p:nvPr/>
              </p:nvSpPr>
              <p:spPr>
                <a:xfrm>
                  <a:off x="1965624" y="3684317"/>
                  <a:ext cx="713669" cy="243133"/>
                </a:xfrm>
                <a:custGeom>
                  <a:avLst/>
                  <a:gdLst>
                    <a:gd name="connsiteX0" fmla="*/ 138703 w 713669"/>
                    <a:gd name="connsiteY0" fmla="*/ 120842 h 243133"/>
                    <a:gd name="connsiteX1" fmla="*/ 276692 w 713669"/>
                    <a:gd name="connsiteY1" fmla="*/ -720 h 243133"/>
                    <a:gd name="connsiteX2" fmla="*/ 495538 w 713669"/>
                    <a:gd name="connsiteY2" fmla="*/ -638 h 243133"/>
                    <a:gd name="connsiteX3" fmla="*/ 714396 w 713669"/>
                    <a:gd name="connsiteY3" fmla="*/ -556 h 243133"/>
                    <a:gd name="connsiteX4" fmla="*/ 576027 w 713669"/>
                    <a:gd name="connsiteY4" fmla="*/ 120924 h 243133"/>
                    <a:gd name="connsiteX5" fmla="*/ 437669 w 713669"/>
                    <a:gd name="connsiteY5" fmla="*/ 242414 h 243133"/>
                    <a:gd name="connsiteX6" fmla="*/ 219192 w 713669"/>
                    <a:gd name="connsiteY6" fmla="*/ 242404 h 243133"/>
                    <a:gd name="connsiteX7" fmla="*/ 726 w 713669"/>
                    <a:gd name="connsiteY7" fmla="*/ 242404 h 243133"/>
                    <a:gd name="connsiteX8" fmla="*/ 138703 w 713669"/>
                    <a:gd name="connsiteY8" fmla="*/ 120842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03" y="120842"/>
                      </a:moveTo>
                      <a:lnTo>
                        <a:pt x="276692" y="-720"/>
                      </a:lnTo>
                      <a:lnTo>
                        <a:pt x="495538" y="-638"/>
                      </a:lnTo>
                      <a:lnTo>
                        <a:pt x="714396" y="-556"/>
                      </a:lnTo>
                      <a:lnTo>
                        <a:pt x="576027" y="120924"/>
                      </a:lnTo>
                      <a:lnTo>
                        <a:pt x="437669" y="242414"/>
                      </a:lnTo>
                      <a:lnTo>
                        <a:pt x="219192" y="242404"/>
                      </a:lnTo>
                      <a:lnTo>
                        <a:pt x="726" y="242404"/>
                      </a:lnTo>
                      <a:lnTo>
                        <a:pt x="138703" y="120842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aphic 21">
                <a:extLst>
                  <a:ext uri="{FF2B5EF4-FFF2-40B4-BE49-F238E27FC236}">
                    <a16:creationId xmlns:a16="http://schemas.microsoft.com/office/drawing/2014/main" id="{51EA7B3C-AFEB-405F-89EA-1E7D194CE248}"/>
                  </a:ext>
                </a:extLst>
              </p:cNvPr>
              <p:cNvGrpSpPr/>
              <p:nvPr/>
            </p:nvGrpSpPr>
            <p:grpSpPr>
              <a:xfrm>
                <a:off x="2405922" y="3674415"/>
                <a:ext cx="756486" cy="256758"/>
                <a:chOff x="2405922" y="3674415"/>
                <a:chExt cx="756486" cy="256758"/>
              </a:xfrm>
              <a:noFill/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8DD6387-90F6-4F19-9E4A-1739719A22BD}"/>
                    </a:ext>
                  </a:extLst>
                </p:cNvPr>
                <p:cNvSpPr/>
                <p:nvPr/>
              </p:nvSpPr>
              <p:spPr>
                <a:xfrm>
                  <a:off x="2405922" y="3674415"/>
                  <a:ext cx="754444" cy="256317"/>
                </a:xfrm>
                <a:custGeom>
                  <a:avLst/>
                  <a:gdLst>
                    <a:gd name="connsiteX0" fmla="*/ 757 w 754444"/>
                    <a:gd name="connsiteY0" fmla="*/ 255598 h 256317"/>
                    <a:gd name="connsiteX1" fmla="*/ 463918 w 754444"/>
                    <a:gd name="connsiteY1" fmla="*/ 255598 h 256317"/>
                    <a:gd name="connsiteX2" fmla="*/ 755202 w 754444"/>
                    <a:gd name="connsiteY2" fmla="*/ -72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57" y="255598"/>
                      </a:moveTo>
                      <a:lnTo>
                        <a:pt x="463918" y="255598"/>
                      </a:lnTo>
                      <a:lnTo>
                        <a:pt x="755202" y="-72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476F5039-FD02-42E3-B45C-1DCBADCC8F6B}"/>
                    </a:ext>
                  </a:extLst>
                </p:cNvPr>
                <p:cNvSpPr/>
                <p:nvPr/>
              </p:nvSpPr>
              <p:spPr>
                <a:xfrm>
                  <a:off x="2407951" y="3674856"/>
                  <a:ext cx="754456" cy="256317"/>
                </a:xfrm>
                <a:custGeom>
                  <a:avLst/>
                  <a:gdLst>
                    <a:gd name="connsiteX0" fmla="*/ 755214 w 754456"/>
                    <a:gd name="connsiteY0" fmla="*/ -720 h 256317"/>
                    <a:gd name="connsiteX1" fmla="*/ 292053 w 754456"/>
                    <a:gd name="connsiteY1" fmla="*/ -720 h 256317"/>
                    <a:gd name="connsiteX2" fmla="*/ 757 w 754456"/>
                    <a:gd name="connsiteY2" fmla="*/ 25559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14" y="-720"/>
                      </a:moveTo>
                      <a:lnTo>
                        <a:pt x="292053" y="-720"/>
                      </a:lnTo>
                      <a:lnTo>
                        <a:pt x="757" y="25559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52077DE3-B17C-49EF-9734-5843AA5B65EB}"/>
                    </a:ext>
                  </a:extLst>
                </p:cNvPr>
                <p:cNvSpPr/>
                <p:nvPr/>
              </p:nvSpPr>
              <p:spPr>
                <a:xfrm>
                  <a:off x="2427757" y="3681161"/>
                  <a:ext cx="713669" cy="243133"/>
                </a:xfrm>
                <a:custGeom>
                  <a:avLst/>
                  <a:gdLst>
                    <a:gd name="connsiteX0" fmla="*/ 138734 w 713669"/>
                    <a:gd name="connsiteY0" fmla="*/ 120842 h 243133"/>
                    <a:gd name="connsiteX1" fmla="*/ 276723 w 713669"/>
                    <a:gd name="connsiteY1" fmla="*/ -720 h 243133"/>
                    <a:gd name="connsiteX2" fmla="*/ 495569 w 713669"/>
                    <a:gd name="connsiteY2" fmla="*/ -638 h 243133"/>
                    <a:gd name="connsiteX3" fmla="*/ 714427 w 713669"/>
                    <a:gd name="connsiteY3" fmla="*/ -556 h 243133"/>
                    <a:gd name="connsiteX4" fmla="*/ 576058 w 713669"/>
                    <a:gd name="connsiteY4" fmla="*/ 120924 h 243133"/>
                    <a:gd name="connsiteX5" fmla="*/ 437700 w 713669"/>
                    <a:gd name="connsiteY5" fmla="*/ 242414 h 243133"/>
                    <a:gd name="connsiteX6" fmla="*/ 219223 w 713669"/>
                    <a:gd name="connsiteY6" fmla="*/ 242403 h 243133"/>
                    <a:gd name="connsiteX7" fmla="*/ 757 w 713669"/>
                    <a:gd name="connsiteY7" fmla="*/ 242403 h 243133"/>
                    <a:gd name="connsiteX8" fmla="*/ 138734 w 713669"/>
                    <a:gd name="connsiteY8" fmla="*/ 120842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34" y="120842"/>
                      </a:moveTo>
                      <a:lnTo>
                        <a:pt x="276723" y="-720"/>
                      </a:lnTo>
                      <a:lnTo>
                        <a:pt x="495569" y="-638"/>
                      </a:lnTo>
                      <a:lnTo>
                        <a:pt x="714427" y="-556"/>
                      </a:lnTo>
                      <a:lnTo>
                        <a:pt x="576058" y="120924"/>
                      </a:lnTo>
                      <a:lnTo>
                        <a:pt x="437700" y="242414"/>
                      </a:lnTo>
                      <a:lnTo>
                        <a:pt x="219223" y="242403"/>
                      </a:lnTo>
                      <a:lnTo>
                        <a:pt x="757" y="242403"/>
                      </a:lnTo>
                      <a:lnTo>
                        <a:pt x="138734" y="120842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BDCC766-A6E6-4F7B-ADAD-B20B62C6643A}"/>
                  </a:ext>
                </a:extLst>
              </p:cNvPr>
              <p:cNvSpPr/>
              <p:nvPr/>
            </p:nvSpPr>
            <p:spPr>
              <a:xfrm>
                <a:off x="1778528" y="3420282"/>
                <a:ext cx="754418" cy="258856"/>
              </a:xfrm>
              <a:custGeom>
                <a:avLst/>
                <a:gdLst>
                  <a:gd name="connsiteX0" fmla="*/ 706 w 754418"/>
                  <a:gd name="connsiteY0" fmla="*/ 258169 h 258856"/>
                  <a:gd name="connsiteX1" fmla="*/ 463843 w 754418"/>
                  <a:gd name="connsiteY1" fmla="*/ 258169 h 258856"/>
                  <a:gd name="connsiteX2" fmla="*/ 755124 w 754418"/>
                  <a:gd name="connsiteY2" fmla="*/ -687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56">
                    <a:moveTo>
                      <a:pt x="706" y="258169"/>
                    </a:moveTo>
                    <a:lnTo>
                      <a:pt x="463843" y="258169"/>
                    </a:lnTo>
                    <a:lnTo>
                      <a:pt x="755124" y="-687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17FB57B-5899-4D84-8818-6AF0FB032C3D}"/>
                  </a:ext>
                </a:extLst>
              </p:cNvPr>
              <p:cNvSpPr/>
              <p:nvPr/>
            </p:nvSpPr>
            <p:spPr>
              <a:xfrm>
                <a:off x="1780569" y="3420727"/>
                <a:ext cx="754406" cy="258855"/>
              </a:xfrm>
              <a:custGeom>
                <a:avLst/>
                <a:gdLst>
                  <a:gd name="connsiteX0" fmla="*/ 755112 w 754406"/>
                  <a:gd name="connsiteY0" fmla="*/ -688 h 258855"/>
                  <a:gd name="connsiteX1" fmla="*/ 291974 w 754406"/>
                  <a:gd name="connsiteY1" fmla="*/ -688 h 258855"/>
                  <a:gd name="connsiteX2" fmla="*/ 706 w 754406"/>
                  <a:gd name="connsiteY2" fmla="*/ 258168 h 2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55">
                    <a:moveTo>
                      <a:pt x="755112" y="-688"/>
                    </a:moveTo>
                    <a:lnTo>
                      <a:pt x="291974" y="-688"/>
                    </a:lnTo>
                    <a:lnTo>
                      <a:pt x="706" y="25816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FFEC3E6-9ACF-4409-B54E-816F55ED4073}"/>
                  </a:ext>
                </a:extLst>
              </p:cNvPr>
              <p:cNvSpPr/>
              <p:nvPr/>
            </p:nvSpPr>
            <p:spPr>
              <a:xfrm>
                <a:off x="1800362" y="3427095"/>
                <a:ext cx="713634" cy="245541"/>
              </a:xfrm>
              <a:custGeom>
                <a:avLst/>
                <a:gdLst>
                  <a:gd name="connsiteX0" fmla="*/ 138675 w 713634"/>
                  <a:gd name="connsiteY0" fmla="*/ 122078 h 245541"/>
                  <a:gd name="connsiteX1" fmla="*/ 276657 w 713634"/>
                  <a:gd name="connsiteY1" fmla="*/ -687 h 245541"/>
                  <a:gd name="connsiteX2" fmla="*/ 495493 w 713634"/>
                  <a:gd name="connsiteY2" fmla="*/ -605 h 245541"/>
                  <a:gd name="connsiteX3" fmla="*/ 714340 w 713634"/>
                  <a:gd name="connsiteY3" fmla="*/ -522 h 245541"/>
                  <a:gd name="connsiteX4" fmla="*/ 575977 w 713634"/>
                  <a:gd name="connsiteY4" fmla="*/ 122161 h 245541"/>
                  <a:gd name="connsiteX5" fmla="*/ 437626 w 713634"/>
                  <a:gd name="connsiteY5" fmla="*/ 244854 h 245541"/>
                  <a:gd name="connsiteX6" fmla="*/ 219160 w 713634"/>
                  <a:gd name="connsiteY6" fmla="*/ 244843 h 245541"/>
                  <a:gd name="connsiteX7" fmla="*/ 706 w 713634"/>
                  <a:gd name="connsiteY7" fmla="*/ 244843 h 245541"/>
                  <a:gd name="connsiteX8" fmla="*/ 138675 w 713634"/>
                  <a:gd name="connsiteY8" fmla="*/ 122078 h 24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41">
                    <a:moveTo>
                      <a:pt x="138675" y="122078"/>
                    </a:moveTo>
                    <a:lnTo>
                      <a:pt x="276657" y="-687"/>
                    </a:lnTo>
                    <a:lnTo>
                      <a:pt x="495493" y="-605"/>
                    </a:lnTo>
                    <a:lnTo>
                      <a:pt x="714340" y="-522"/>
                    </a:lnTo>
                    <a:lnTo>
                      <a:pt x="575977" y="122161"/>
                    </a:lnTo>
                    <a:lnTo>
                      <a:pt x="437626" y="244854"/>
                    </a:lnTo>
                    <a:lnTo>
                      <a:pt x="219160" y="244843"/>
                    </a:lnTo>
                    <a:lnTo>
                      <a:pt x="706" y="244843"/>
                    </a:lnTo>
                    <a:lnTo>
                      <a:pt x="138675" y="122078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2" name="Graphic 21">
                <a:extLst>
                  <a:ext uri="{FF2B5EF4-FFF2-40B4-BE49-F238E27FC236}">
                    <a16:creationId xmlns:a16="http://schemas.microsoft.com/office/drawing/2014/main" id="{3C0F6746-EFCC-4F0B-81EF-6C29071D90D0}"/>
                  </a:ext>
                </a:extLst>
              </p:cNvPr>
              <p:cNvGrpSpPr/>
              <p:nvPr/>
            </p:nvGrpSpPr>
            <p:grpSpPr>
              <a:xfrm>
                <a:off x="2236273" y="3421327"/>
                <a:ext cx="756486" cy="256758"/>
                <a:chOff x="2236273" y="3421327"/>
                <a:chExt cx="756486" cy="256758"/>
              </a:xfrm>
              <a:noFill/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407A584-51B8-42EC-A7FA-E5FD81A3FCCA}"/>
                    </a:ext>
                  </a:extLst>
                </p:cNvPr>
                <p:cNvSpPr/>
                <p:nvPr/>
              </p:nvSpPr>
              <p:spPr>
                <a:xfrm>
                  <a:off x="2236273" y="3421327"/>
                  <a:ext cx="754444" cy="256317"/>
                </a:xfrm>
                <a:custGeom>
                  <a:avLst/>
                  <a:gdLst>
                    <a:gd name="connsiteX0" fmla="*/ 746 w 754444"/>
                    <a:gd name="connsiteY0" fmla="*/ 255581 h 256317"/>
                    <a:gd name="connsiteX1" fmla="*/ 463907 w 754444"/>
                    <a:gd name="connsiteY1" fmla="*/ 255581 h 256317"/>
                    <a:gd name="connsiteX2" fmla="*/ 755190 w 754444"/>
                    <a:gd name="connsiteY2" fmla="*/ -737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46" y="255581"/>
                      </a:moveTo>
                      <a:lnTo>
                        <a:pt x="463907" y="255581"/>
                      </a:lnTo>
                      <a:lnTo>
                        <a:pt x="755190" y="-737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0B92560-957C-40B0-9455-B662513C5609}"/>
                    </a:ext>
                  </a:extLst>
                </p:cNvPr>
                <p:cNvSpPr/>
                <p:nvPr/>
              </p:nvSpPr>
              <p:spPr>
                <a:xfrm>
                  <a:off x="2238302" y="3421768"/>
                  <a:ext cx="754456" cy="256317"/>
                </a:xfrm>
                <a:custGeom>
                  <a:avLst/>
                  <a:gdLst>
                    <a:gd name="connsiteX0" fmla="*/ 755202 w 754456"/>
                    <a:gd name="connsiteY0" fmla="*/ -737 h 256317"/>
                    <a:gd name="connsiteX1" fmla="*/ 292041 w 754456"/>
                    <a:gd name="connsiteY1" fmla="*/ -737 h 256317"/>
                    <a:gd name="connsiteX2" fmla="*/ 746 w 754456"/>
                    <a:gd name="connsiteY2" fmla="*/ 255581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02" y="-737"/>
                      </a:moveTo>
                      <a:lnTo>
                        <a:pt x="292041" y="-737"/>
                      </a:lnTo>
                      <a:lnTo>
                        <a:pt x="746" y="255581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B370381-7FE1-4670-8700-083D99E8BDAB}"/>
                    </a:ext>
                  </a:extLst>
                </p:cNvPr>
                <p:cNvSpPr/>
                <p:nvPr/>
              </p:nvSpPr>
              <p:spPr>
                <a:xfrm>
                  <a:off x="2258108" y="3428073"/>
                  <a:ext cx="713669" cy="243133"/>
                </a:xfrm>
                <a:custGeom>
                  <a:avLst/>
                  <a:gdLst>
                    <a:gd name="connsiteX0" fmla="*/ 138723 w 713669"/>
                    <a:gd name="connsiteY0" fmla="*/ 120825 h 243133"/>
                    <a:gd name="connsiteX1" fmla="*/ 276711 w 713669"/>
                    <a:gd name="connsiteY1" fmla="*/ -737 h 243133"/>
                    <a:gd name="connsiteX2" fmla="*/ 495558 w 713669"/>
                    <a:gd name="connsiteY2" fmla="*/ -655 h 243133"/>
                    <a:gd name="connsiteX3" fmla="*/ 714416 w 713669"/>
                    <a:gd name="connsiteY3" fmla="*/ -573 h 243133"/>
                    <a:gd name="connsiteX4" fmla="*/ 576046 w 713669"/>
                    <a:gd name="connsiteY4" fmla="*/ 120907 h 243133"/>
                    <a:gd name="connsiteX5" fmla="*/ 437688 w 713669"/>
                    <a:gd name="connsiteY5" fmla="*/ 242397 h 243133"/>
                    <a:gd name="connsiteX6" fmla="*/ 219212 w 713669"/>
                    <a:gd name="connsiteY6" fmla="*/ 242387 h 243133"/>
                    <a:gd name="connsiteX7" fmla="*/ 746 w 713669"/>
                    <a:gd name="connsiteY7" fmla="*/ 242387 h 243133"/>
                    <a:gd name="connsiteX8" fmla="*/ 138723 w 713669"/>
                    <a:gd name="connsiteY8" fmla="*/ 120825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23" y="120825"/>
                      </a:moveTo>
                      <a:lnTo>
                        <a:pt x="276711" y="-737"/>
                      </a:lnTo>
                      <a:lnTo>
                        <a:pt x="495558" y="-655"/>
                      </a:lnTo>
                      <a:lnTo>
                        <a:pt x="714416" y="-573"/>
                      </a:lnTo>
                      <a:lnTo>
                        <a:pt x="576046" y="120907"/>
                      </a:lnTo>
                      <a:lnTo>
                        <a:pt x="437688" y="242397"/>
                      </a:lnTo>
                      <a:lnTo>
                        <a:pt x="219212" y="242387"/>
                      </a:lnTo>
                      <a:lnTo>
                        <a:pt x="746" y="242387"/>
                      </a:lnTo>
                      <a:lnTo>
                        <a:pt x="138723" y="120825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" name="Graphic 21">
                <a:extLst>
                  <a:ext uri="{FF2B5EF4-FFF2-40B4-BE49-F238E27FC236}">
                    <a16:creationId xmlns:a16="http://schemas.microsoft.com/office/drawing/2014/main" id="{E8F2BB28-F61F-4ADA-8626-2B797C5DEC12}"/>
                  </a:ext>
                </a:extLst>
              </p:cNvPr>
              <p:cNvGrpSpPr/>
              <p:nvPr/>
            </p:nvGrpSpPr>
            <p:grpSpPr>
              <a:xfrm>
                <a:off x="2690167" y="3421869"/>
                <a:ext cx="756486" cy="256758"/>
                <a:chOff x="2690167" y="3421869"/>
                <a:chExt cx="756486" cy="256758"/>
              </a:xfrm>
              <a:noFill/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66C9334-F89A-4E27-80DF-641F8B44ED88}"/>
                    </a:ext>
                  </a:extLst>
                </p:cNvPr>
                <p:cNvSpPr/>
                <p:nvPr/>
              </p:nvSpPr>
              <p:spPr>
                <a:xfrm>
                  <a:off x="2690167" y="3421869"/>
                  <a:ext cx="754444" cy="256317"/>
                </a:xfrm>
                <a:custGeom>
                  <a:avLst/>
                  <a:gdLst>
                    <a:gd name="connsiteX0" fmla="*/ 776 w 754444"/>
                    <a:gd name="connsiteY0" fmla="*/ 255581 h 256317"/>
                    <a:gd name="connsiteX1" fmla="*/ 463937 w 754444"/>
                    <a:gd name="connsiteY1" fmla="*/ 255581 h 256317"/>
                    <a:gd name="connsiteX2" fmla="*/ 755221 w 754444"/>
                    <a:gd name="connsiteY2" fmla="*/ -737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76" y="255581"/>
                      </a:moveTo>
                      <a:lnTo>
                        <a:pt x="463937" y="255581"/>
                      </a:lnTo>
                      <a:lnTo>
                        <a:pt x="755221" y="-737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5F3B440-A844-4B2F-BDB3-5430C35B4657}"/>
                    </a:ext>
                  </a:extLst>
                </p:cNvPr>
                <p:cNvSpPr/>
                <p:nvPr/>
              </p:nvSpPr>
              <p:spPr>
                <a:xfrm>
                  <a:off x="2692197" y="3422310"/>
                  <a:ext cx="754456" cy="256317"/>
                </a:xfrm>
                <a:custGeom>
                  <a:avLst/>
                  <a:gdLst>
                    <a:gd name="connsiteX0" fmla="*/ 755233 w 754456"/>
                    <a:gd name="connsiteY0" fmla="*/ -737 h 256317"/>
                    <a:gd name="connsiteX1" fmla="*/ 292072 w 754456"/>
                    <a:gd name="connsiteY1" fmla="*/ -737 h 256317"/>
                    <a:gd name="connsiteX2" fmla="*/ 776 w 754456"/>
                    <a:gd name="connsiteY2" fmla="*/ 255581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33" y="-737"/>
                      </a:moveTo>
                      <a:lnTo>
                        <a:pt x="292072" y="-737"/>
                      </a:lnTo>
                      <a:lnTo>
                        <a:pt x="776" y="255581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3924386-A4EA-4BEA-9912-6C564F430DB1}"/>
                    </a:ext>
                  </a:extLst>
                </p:cNvPr>
                <p:cNvSpPr/>
                <p:nvPr/>
              </p:nvSpPr>
              <p:spPr>
                <a:xfrm>
                  <a:off x="2712002" y="3428615"/>
                  <a:ext cx="713669" cy="243133"/>
                </a:xfrm>
                <a:custGeom>
                  <a:avLst/>
                  <a:gdLst>
                    <a:gd name="connsiteX0" fmla="*/ 138753 w 713669"/>
                    <a:gd name="connsiteY0" fmla="*/ 120825 h 243133"/>
                    <a:gd name="connsiteX1" fmla="*/ 276742 w 713669"/>
                    <a:gd name="connsiteY1" fmla="*/ -737 h 243133"/>
                    <a:gd name="connsiteX2" fmla="*/ 495588 w 713669"/>
                    <a:gd name="connsiteY2" fmla="*/ -655 h 243133"/>
                    <a:gd name="connsiteX3" fmla="*/ 714446 w 713669"/>
                    <a:gd name="connsiteY3" fmla="*/ -573 h 243133"/>
                    <a:gd name="connsiteX4" fmla="*/ 576076 w 713669"/>
                    <a:gd name="connsiteY4" fmla="*/ 120907 h 243133"/>
                    <a:gd name="connsiteX5" fmla="*/ 437719 w 713669"/>
                    <a:gd name="connsiteY5" fmla="*/ 242397 h 243133"/>
                    <a:gd name="connsiteX6" fmla="*/ 219242 w 713669"/>
                    <a:gd name="connsiteY6" fmla="*/ 242387 h 243133"/>
                    <a:gd name="connsiteX7" fmla="*/ 776 w 713669"/>
                    <a:gd name="connsiteY7" fmla="*/ 242387 h 243133"/>
                    <a:gd name="connsiteX8" fmla="*/ 138753 w 713669"/>
                    <a:gd name="connsiteY8" fmla="*/ 120825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53" y="120825"/>
                      </a:moveTo>
                      <a:lnTo>
                        <a:pt x="276742" y="-737"/>
                      </a:lnTo>
                      <a:lnTo>
                        <a:pt x="495588" y="-655"/>
                      </a:lnTo>
                      <a:lnTo>
                        <a:pt x="714446" y="-573"/>
                      </a:lnTo>
                      <a:lnTo>
                        <a:pt x="576076" y="120907"/>
                      </a:lnTo>
                      <a:lnTo>
                        <a:pt x="437719" y="242397"/>
                      </a:lnTo>
                      <a:lnTo>
                        <a:pt x="219242" y="242387"/>
                      </a:lnTo>
                      <a:lnTo>
                        <a:pt x="776" y="242387"/>
                      </a:lnTo>
                      <a:lnTo>
                        <a:pt x="138753" y="120825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C55B-FD86-4A2B-B4E3-166EDCA94F27}"/>
                </a:ext>
              </a:extLst>
            </p:cNvPr>
            <p:cNvSpPr/>
            <p:nvPr/>
          </p:nvSpPr>
          <p:spPr>
            <a:xfrm>
              <a:off x="1221630" y="2662435"/>
              <a:ext cx="2040780" cy="850597"/>
            </a:xfrm>
            <a:custGeom>
              <a:avLst/>
              <a:gdLst>
                <a:gd name="connsiteX0" fmla="*/ 929161 w 2040780"/>
                <a:gd name="connsiteY0" fmla="*/ 8126 h 850597"/>
                <a:gd name="connsiteX1" fmla="*/ 715 w 2040780"/>
                <a:gd name="connsiteY1" fmla="*/ 846872 h 850597"/>
                <a:gd name="connsiteX2" fmla="*/ 1080428 w 2040780"/>
                <a:gd name="connsiteY2" fmla="*/ 849835 h 850597"/>
                <a:gd name="connsiteX3" fmla="*/ 2041496 w 2040780"/>
                <a:gd name="connsiteY3" fmla="*/ -763 h 85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780" h="850597">
                  <a:moveTo>
                    <a:pt x="929161" y="8126"/>
                  </a:moveTo>
                  <a:cubicBezTo>
                    <a:pt x="715" y="843909"/>
                    <a:pt x="715" y="846872"/>
                    <a:pt x="715" y="846872"/>
                  </a:cubicBezTo>
                  <a:lnTo>
                    <a:pt x="1080428" y="849835"/>
                  </a:lnTo>
                  <a:lnTo>
                    <a:pt x="2041496" y="-763"/>
                  </a:lnTo>
                  <a:close/>
                </a:path>
              </a:pathLst>
            </a:custGeom>
            <a:solidFill>
              <a:srgbClr val="FFE6D5"/>
            </a:solidFill>
            <a:ln w="19085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F6A6D4-78B8-45F3-AEF0-A958C92DAF20}"/>
                </a:ext>
              </a:extLst>
            </p:cNvPr>
            <p:cNvSpPr/>
            <p:nvPr/>
          </p:nvSpPr>
          <p:spPr>
            <a:xfrm>
              <a:off x="2479156" y="2731019"/>
              <a:ext cx="432968" cy="176452"/>
            </a:xfrm>
            <a:custGeom>
              <a:avLst/>
              <a:gdLst>
                <a:gd name="connsiteX0" fmla="*/ 197700 w 432968"/>
                <a:gd name="connsiteY0" fmla="*/ 1077 h 176452"/>
                <a:gd name="connsiteX1" fmla="*/ 715 w 432968"/>
                <a:gd name="connsiteY1" fmla="*/ 175076 h 176452"/>
                <a:gd name="connsiteX2" fmla="*/ 229785 w 432968"/>
                <a:gd name="connsiteY2" fmla="*/ 175690 h 176452"/>
                <a:gd name="connsiteX3" fmla="*/ 433684 w 432968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68" h="176452">
                  <a:moveTo>
                    <a:pt x="197700" y="1077"/>
                  </a:moveTo>
                  <a:cubicBezTo>
                    <a:pt x="715" y="174463"/>
                    <a:pt x="715" y="175076"/>
                    <a:pt x="715" y="175076"/>
                  </a:cubicBezTo>
                  <a:lnTo>
                    <a:pt x="229785" y="175690"/>
                  </a:lnTo>
                  <a:lnTo>
                    <a:pt x="433684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aphic 21">
              <a:extLst>
                <a:ext uri="{FF2B5EF4-FFF2-40B4-BE49-F238E27FC236}">
                  <a16:creationId xmlns:a16="http://schemas.microsoft.com/office/drawing/2014/main" id="{C237237B-751A-4D5D-8B8C-A7B2EA8289A3}"/>
                </a:ext>
              </a:extLst>
            </p:cNvPr>
            <p:cNvGrpSpPr/>
            <p:nvPr/>
          </p:nvGrpSpPr>
          <p:grpSpPr>
            <a:xfrm>
              <a:off x="1215085" y="1841636"/>
              <a:ext cx="2239244" cy="769963"/>
              <a:chOff x="1215085" y="1841636"/>
              <a:chExt cx="2239244" cy="769963"/>
            </a:xfrm>
            <a:noFill/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B183D10-8F18-40DB-884E-F26ABFDAD097}"/>
                  </a:ext>
                </a:extLst>
              </p:cNvPr>
              <p:cNvSpPr/>
              <p:nvPr/>
            </p:nvSpPr>
            <p:spPr>
              <a:xfrm>
                <a:off x="1215085" y="2347700"/>
                <a:ext cx="754418" cy="258866"/>
              </a:xfrm>
              <a:custGeom>
                <a:avLst/>
                <a:gdLst>
                  <a:gd name="connsiteX0" fmla="*/ 717 w 754418"/>
                  <a:gd name="connsiteY0" fmla="*/ 258058 h 258866"/>
                  <a:gd name="connsiteX1" fmla="*/ 463855 w 754418"/>
                  <a:gd name="connsiteY1" fmla="*/ 258058 h 258866"/>
                  <a:gd name="connsiteX2" fmla="*/ 755136 w 754418"/>
                  <a:gd name="connsiteY2" fmla="*/ -808 h 25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66">
                    <a:moveTo>
                      <a:pt x="717" y="258058"/>
                    </a:moveTo>
                    <a:lnTo>
                      <a:pt x="463855" y="258058"/>
                    </a:lnTo>
                    <a:lnTo>
                      <a:pt x="755136" y="-80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6FDD467-3E0F-4AB3-B3F1-8B515C6A1550}"/>
                  </a:ext>
                </a:extLst>
              </p:cNvPr>
              <p:cNvSpPr/>
              <p:nvPr/>
            </p:nvSpPr>
            <p:spPr>
              <a:xfrm>
                <a:off x="1217127" y="2348146"/>
                <a:ext cx="754406" cy="258865"/>
              </a:xfrm>
              <a:custGeom>
                <a:avLst/>
                <a:gdLst>
                  <a:gd name="connsiteX0" fmla="*/ 755124 w 754406"/>
                  <a:gd name="connsiteY0" fmla="*/ -808 h 258865"/>
                  <a:gd name="connsiteX1" fmla="*/ 291998 w 754406"/>
                  <a:gd name="connsiteY1" fmla="*/ -808 h 258865"/>
                  <a:gd name="connsiteX2" fmla="*/ 717 w 754406"/>
                  <a:gd name="connsiteY2" fmla="*/ 258058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65">
                    <a:moveTo>
                      <a:pt x="755124" y="-808"/>
                    </a:moveTo>
                    <a:lnTo>
                      <a:pt x="291998" y="-808"/>
                    </a:lnTo>
                    <a:lnTo>
                      <a:pt x="717" y="25805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10F5072-924C-4AAF-8888-48057DA3380A}"/>
                  </a:ext>
                </a:extLst>
              </p:cNvPr>
              <p:cNvSpPr/>
              <p:nvPr/>
            </p:nvSpPr>
            <p:spPr>
              <a:xfrm>
                <a:off x="1236919" y="2354523"/>
                <a:ext cx="713634" cy="245530"/>
              </a:xfrm>
              <a:custGeom>
                <a:avLst/>
                <a:gdLst>
                  <a:gd name="connsiteX0" fmla="*/ 138699 w 713634"/>
                  <a:gd name="connsiteY0" fmla="*/ 121957 h 245530"/>
                  <a:gd name="connsiteX1" fmla="*/ 276669 w 713634"/>
                  <a:gd name="connsiteY1" fmla="*/ -808 h 245530"/>
                  <a:gd name="connsiteX2" fmla="*/ 495516 w 713634"/>
                  <a:gd name="connsiteY2" fmla="*/ -725 h 245530"/>
                  <a:gd name="connsiteX3" fmla="*/ 714352 w 713634"/>
                  <a:gd name="connsiteY3" fmla="*/ -642 h 245530"/>
                  <a:gd name="connsiteX4" fmla="*/ 575989 w 713634"/>
                  <a:gd name="connsiteY4" fmla="*/ 122040 h 245530"/>
                  <a:gd name="connsiteX5" fmla="*/ 437638 w 713634"/>
                  <a:gd name="connsiteY5" fmla="*/ 244722 h 245530"/>
                  <a:gd name="connsiteX6" fmla="*/ 219183 w 713634"/>
                  <a:gd name="connsiteY6" fmla="*/ 244722 h 245530"/>
                  <a:gd name="connsiteX7" fmla="*/ 717 w 713634"/>
                  <a:gd name="connsiteY7" fmla="*/ 244712 h 245530"/>
                  <a:gd name="connsiteX8" fmla="*/ 138699 w 713634"/>
                  <a:gd name="connsiteY8" fmla="*/ 121947 h 24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30">
                    <a:moveTo>
                      <a:pt x="138699" y="121957"/>
                    </a:moveTo>
                    <a:lnTo>
                      <a:pt x="276669" y="-808"/>
                    </a:lnTo>
                    <a:lnTo>
                      <a:pt x="495516" y="-725"/>
                    </a:lnTo>
                    <a:lnTo>
                      <a:pt x="714352" y="-642"/>
                    </a:lnTo>
                    <a:lnTo>
                      <a:pt x="575989" y="122040"/>
                    </a:lnTo>
                    <a:lnTo>
                      <a:pt x="437638" y="244722"/>
                    </a:lnTo>
                    <a:lnTo>
                      <a:pt x="219183" y="244722"/>
                    </a:lnTo>
                    <a:lnTo>
                      <a:pt x="717" y="244712"/>
                    </a:lnTo>
                    <a:lnTo>
                      <a:pt x="138699" y="121947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6" name="Graphic 21">
                <a:extLst>
                  <a:ext uri="{FF2B5EF4-FFF2-40B4-BE49-F238E27FC236}">
                    <a16:creationId xmlns:a16="http://schemas.microsoft.com/office/drawing/2014/main" id="{45231E67-2C0C-4FB9-B207-770D8A08A9CC}"/>
                  </a:ext>
                </a:extLst>
              </p:cNvPr>
              <p:cNvGrpSpPr/>
              <p:nvPr/>
            </p:nvGrpSpPr>
            <p:grpSpPr>
              <a:xfrm>
                <a:off x="1668715" y="2350602"/>
                <a:ext cx="756486" cy="256758"/>
                <a:chOff x="1668715" y="2350602"/>
                <a:chExt cx="756486" cy="256758"/>
              </a:xfrm>
              <a:noFill/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53A5FF6-74B1-40A4-BD86-EC0E076FCD92}"/>
                    </a:ext>
                  </a:extLst>
                </p:cNvPr>
                <p:cNvSpPr/>
                <p:nvPr/>
              </p:nvSpPr>
              <p:spPr>
                <a:xfrm>
                  <a:off x="1668715" y="2350602"/>
                  <a:ext cx="754444" cy="256317"/>
                </a:xfrm>
                <a:custGeom>
                  <a:avLst/>
                  <a:gdLst>
                    <a:gd name="connsiteX0" fmla="*/ 708 w 754444"/>
                    <a:gd name="connsiteY0" fmla="*/ 255510 h 256317"/>
                    <a:gd name="connsiteX1" fmla="*/ 463869 w 754444"/>
                    <a:gd name="connsiteY1" fmla="*/ 255510 h 256317"/>
                    <a:gd name="connsiteX2" fmla="*/ 755152 w 754444"/>
                    <a:gd name="connsiteY2" fmla="*/ -80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08" y="255510"/>
                      </a:moveTo>
                      <a:lnTo>
                        <a:pt x="463869" y="255510"/>
                      </a:lnTo>
                      <a:lnTo>
                        <a:pt x="755152" y="-80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C194656-76AB-4344-975F-ADC9945AF18F}"/>
                    </a:ext>
                  </a:extLst>
                </p:cNvPr>
                <p:cNvSpPr/>
                <p:nvPr/>
              </p:nvSpPr>
              <p:spPr>
                <a:xfrm>
                  <a:off x="1670745" y="2351043"/>
                  <a:ext cx="754456" cy="256317"/>
                </a:xfrm>
                <a:custGeom>
                  <a:avLst/>
                  <a:gdLst>
                    <a:gd name="connsiteX0" fmla="*/ 755164 w 754456"/>
                    <a:gd name="connsiteY0" fmla="*/ -808 h 256317"/>
                    <a:gd name="connsiteX1" fmla="*/ 292004 w 754456"/>
                    <a:gd name="connsiteY1" fmla="*/ -808 h 256317"/>
                    <a:gd name="connsiteX2" fmla="*/ 708 w 754456"/>
                    <a:gd name="connsiteY2" fmla="*/ 25551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64" y="-808"/>
                      </a:moveTo>
                      <a:lnTo>
                        <a:pt x="292004" y="-808"/>
                      </a:lnTo>
                      <a:lnTo>
                        <a:pt x="708" y="25551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93000FB8-5DE9-4DE9-95CB-78C11735D97E}"/>
                    </a:ext>
                  </a:extLst>
                </p:cNvPr>
                <p:cNvSpPr/>
                <p:nvPr/>
              </p:nvSpPr>
              <p:spPr>
                <a:xfrm>
                  <a:off x="1690550" y="2357348"/>
                  <a:ext cx="713669" cy="243133"/>
                </a:xfrm>
                <a:custGeom>
                  <a:avLst/>
                  <a:gdLst>
                    <a:gd name="connsiteX0" fmla="*/ 138685 w 713669"/>
                    <a:gd name="connsiteY0" fmla="*/ 120753 h 243133"/>
                    <a:gd name="connsiteX1" fmla="*/ 276674 w 713669"/>
                    <a:gd name="connsiteY1" fmla="*/ -808 h 243133"/>
                    <a:gd name="connsiteX2" fmla="*/ 495520 w 713669"/>
                    <a:gd name="connsiteY2" fmla="*/ -726 h 243133"/>
                    <a:gd name="connsiteX3" fmla="*/ 714378 w 713669"/>
                    <a:gd name="connsiteY3" fmla="*/ -644 h 243133"/>
                    <a:gd name="connsiteX4" fmla="*/ 576008 w 713669"/>
                    <a:gd name="connsiteY4" fmla="*/ 120835 h 243133"/>
                    <a:gd name="connsiteX5" fmla="*/ 437651 w 713669"/>
                    <a:gd name="connsiteY5" fmla="*/ 242326 h 243133"/>
                    <a:gd name="connsiteX6" fmla="*/ 219174 w 713669"/>
                    <a:gd name="connsiteY6" fmla="*/ 242315 h 243133"/>
                    <a:gd name="connsiteX7" fmla="*/ 708 w 713669"/>
                    <a:gd name="connsiteY7" fmla="*/ 242315 h 243133"/>
                    <a:gd name="connsiteX8" fmla="*/ 138685 w 713669"/>
                    <a:gd name="connsiteY8" fmla="*/ 120753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685" y="120753"/>
                      </a:moveTo>
                      <a:lnTo>
                        <a:pt x="276674" y="-808"/>
                      </a:lnTo>
                      <a:lnTo>
                        <a:pt x="495520" y="-726"/>
                      </a:lnTo>
                      <a:lnTo>
                        <a:pt x="714378" y="-644"/>
                      </a:lnTo>
                      <a:lnTo>
                        <a:pt x="576008" y="120835"/>
                      </a:lnTo>
                      <a:lnTo>
                        <a:pt x="437651" y="242326"/>
                      </a:lnTo>
                      <a:lnTo>
                        <a:pt x="219174" y="242315"/>
                      </a:lnTo>
                      <a:lnTo>
                        <a:pt x="708" y="242315"/>
                      </a:lnTo>
                      <a:lnTo>
                        <a:pt x="138685" y="120753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aphic 21">
                <a:extLst>
                  <a:ext uri="{FF2B5EF4-FFF2-40B4-BE49-F238E27FC236}">
                    <a16:creationId xmlns:a16="http://schemas.microsoft.com/office/drawing/2014/main" id="{6222A36A-852C-4BE2-90A4-F605EA164D75}"/>
                  </a:ext>
                </a:extLst>
              </p:cNvPr>
              <p:cNvGrpSpPr/>
              <p:nvPr/>
            </p:nvGrpSpPr>
            <p:grpSpPr>
              <a:xfrm>
                <a:off x="2122610" y="2354842"/>
                <a:ext cx="756486" cy="256758"/>
                <a:chOff x="2122610" y="2354842"/>
                <a:chExt cx="756486" cy="256758"/>
              </a:xfrm>
              <a:noFill/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ED3B29D8-73AE-4134-8624-4391699BF7CE}"/>
                    </a:ext>
                  </a:extLst>
                </p:cNvPr>
                <p:cNvSpPr/>
                <p:nvPr/>
              </p:nvSpPr>
              <p:spPr>
                <a:xfrm>
                  <a:off x="2122610" y="2354842"/>
                  <a:ext cx="754444" cy="256317"/>
                </a:xfrm>
                <a:custGeom>
                  <a:avLst/>
                  <a:gdLst>
                    <a:gd name="connsiteX0" fmla="*/ 738 w 754444"/>
                    <a:gd name="connsiteY0" fmla="*/ 255510 h 256317"/>
                    <a:gd name="connsiteX1" fmla="*/ 463899 w 754444"/>
                    <a:gd name="connsiteY1" fmla="*/ 255510 h 256317"/>
                    <a:gd name="connsiteX2" fmla="*/ 755183 w 754444"/>
                    <a:gd name="connsiteY2" fmla="*/ -80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38" y="255510"/>
                      </a:moveTo>
                      <a:lnTo>
                        <a:pt x="463899" y="255510"/>
                      </a:lnTo>
                      <a:lnTo>
                        <a:pt x="755183" y="-80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8FA539C5-753D-46E4-BB3F-C8813D93B98C}"/>
                    </a:ext>
                  </a:extLst>
                </p:cNvPr>
                <p:cNvSpPr/>
                <p:nvPr/>
              </p:nvSpPr>
              <p:spPr>
                <a:xfrm>
                  <a:off x="2124640" y="2355282"/>
                  <a:ext cx="754456" cy="256317"/>
                </a:xfrm>
                <a:custGeom>
                  <a:avLst/>
                  <a:gdLst>
                    <a:gd name="connsiteX0" fmla="*/ 755195 w 754456"/>
                    <a:gd name="connsiteY0" fmla="*/ -808 h 256317"/>
                    <a:gd name="connsiteX1" fmla="*/ 292034 w 754456"/>
                    <a:gd name="connsiteY1" fmla="*/ -808 h 256317"/>
                    <a:gd name="connsiteX2" fmla="*/ 738 w 754456"/>
                    <a:gd name="connsiteY2" fmla="*/ 25551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95" y="-808"/>
                      </a:moveTo>
                      <a:lnTo>
                        <a:pt x="292034" y="-808"/>
                      </a:lnTo>
                      <a:lnTo>
                        <a:pt x="738" y="25551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C04C017F-0FBF-4183-9FB7-2029A4108889}"/>
                    </a:ext>
                  </a:extLst>
                </p:cNvPr>
                <p:cNvSpPr/>
                <p:nvPr/>
              </p:nvSpPr>
              <p:spPr>
                <a:xfrm>
                  <a:off x="2144445" y="2361587"/>
                  <a:ext cx="713669" cy="243133"/>
                </a:xfrm>
                <a:custGeom>
                  <a:avLst/>
                  <a:gdLst>
                    <a:gd name="connsiteX0" fmla="*/ 138715 w 713669"/>
                    <a:gd name="connsiteY0" fmla="*/ 120754 h 243133"/>
                    <a:gd name="connsiteX1" fmla="*/ 276704 w 713669"/>
                    <a:gd name="connsiteY1" fmla="*/ -808 h 243133"/>
                    <a:gd name="connsiteX2" fmla="*/ 495550 w 713669"/>
                    <a:gd name="connsiteY2" fmla="*/ -726 h 243133"/>
                    <a:gd name="connsiteX3" fmla="*/ 714408 w 713669"/>
                    <a:gd name="connsiteY3" fmla="*/ -644 h 243133"/>
                    <a:gd name="connsiteX4" fmla="*/ 576039 w 713669"/>
                    <a:gd name="connsiteY4" fmla="*/ 120836 h 243133"/>
                    <a:gd name="connsiteX5" fmla="*/ 437681 w 713669"/>
                    <a:gd name="connsiteY5" fmla="*/ 242326 h 243133"/>
                    <a:gd name="connsiteX6" fmla="*/ 219204 w 713669"/>
                    <a:gd name="connsiteY6" fmla="*/ 242315 h 243133"/>
                    <a:gd name="connsiteX7" fmla="*/ 738 w 713669"/>
                    <a:gd name="connsiteY7" fmla="*/ 242315 h 243133"/>
                    <a:gd name="connsiteX8" fmla="*/ 138715 w 713669"/>
                    <a:gd name="connsiteY8" fmla="*/ 120754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15" y="120754"/>
                      </a:moveTo>
                      <a:lnTo>
                        <a:pt x="276704" y="-808"/>
                      </a:lnTo>
                      <a:lnTo>
                        <a:pt x="495550" y="-726"/>
                      </a:lnTo>
                      <a:lnTo>
                        <a:pt x="714408" y="-644"/>
                      </a:lnTo>
                      <a:lnTo>
                        <a:pt x="576039" y="120836"/>
                      </a:lnTo>
                      <a:lnTo>
                        <a:pt x="437681" y="242326"/>
                      </a:lnTo>
                      <a:lnTo>
                        <a:pt x="219204" y="242315"/>
                      </a:lnTo>
                      <a:lnTo>
                        <a:pt x="738" y="242315"/>
                      </a:lnTo>
                      <a:lnTo>
                        <a:pt x="138715" y="120754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aphic 21">
                <a:extLst>
                  <a:ext uri="{FF2B5EF4-FFF2-40B4-BE49-F238E27FC236}">
                    <a16:creationId xmlns:a16="http://schemas.microsoft.com/office/drawing/2014/main" id="{D73DA8DA-9DB7-47B8-811B-1E0D59710038}"/>
                  </a:ext>
                </a:extLst>
              </p:cNvPr>
              <p:cNvGrpSpPr/>
              <p:nvPr/>
            </p:nvGrpSpPr>
            <p:grpSpPr>
              <a:xfrm>
                <a:off x="1501958" y="2094175"/>
                <a:ext cx="756448" cy="259311"/>
                <a:chOff x="1501958" y="2094175"/>
                <a:chExt cx="756448" cy="259311"/>
              </a:xfrm>
              <a:noFill/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C7336A1-6BF4-43BE-86B4-0DAD7D57A711}"/>
                    </a:ext>
                  </a:extLst>
                </p:cNvPr>
                <p:cNvSpPr/>
                <p:nvPr/>
              </p:nvSpPr>
              <p:spPr>
                <a:xfrm>
                  <a:off x="1501958" y="2094175"/>
                  <a:ext cx="754418" cy="258865"/>
                </a:xfrm>
                <a:custGeom>
                  <a:avLst/>
                  <a:gdLst>
                    <a:gd name="connsiteX0" fmla="*/ 711 w 754418"/>
                    <a:gd name="connsiteY0" fmla="*/ 258065 h 258865"/>
                    <a:gd name="connsiteX1" fmla="*/ 463849 w 754418"/>
                    <a:gd name="connsiteY1" fmla="*/ 258065 h 258865"/>
                    <a:gd name="connsiteX2" fmla="*/ 755130 w 754418"/>
                    <a:gd name="connsiteY2" fmla="*/ -801 h 25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18" h="258865">
                      <a:moveTo>
                        <a:pt x="711" y="258065"/>
                      </a:moveTo>
                      <a:lnTo>
                        <a:pt x="463849" y="258065"/>
                      </a:lnTo>
                      <a:lnTo>
                        <a:pt x="755130" y="-801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AD643BEF-3278-43BB-8D89-19FC062A2E82}"/>
                    </a:ext>
                  </a:extLst>
                </p:cNvPr>
                <p:cNvSpPr/>
                <p:nvPr/>
              </p:nvSpPr>
              <p:spPr>
                <a:xfrm>
                  <a:off x="1504000" y="2094620"/>
                  <a:ext cx="754406" cy="258866"/>
                </a:xfrm>
                <a:custGeom>
                  <a:avLst/>
                  <a:gdLst>
                    <a:gd name="connsiteX0" fmla="*/ 755118 w 754406"/>
                    <a:gd name="connsiteY0" fmla="*/ -801 h 258866"/>
                    <a:gd name="connsiteX1" fmla="*/ 291980 w 754406"/>
                    <a:gd name="connsiteY1" fmla="*/ -801 h 258866"/>
                    <a:gd name="connsiteX2" fmla="*/ 711 w 754406"/>
                    <a:gd name="connsiteY2" fmla="*/ 258066 h 258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06" h="258866">
                      <a:moveTo>
                        <a:pt x="755118" y="-801"/>
                      </a:moveTo>
                      <a:lnTo>
                        <a:pt x="291980" y="-801"/>
                      </a:lnTo>
                      <a:lnTo>
                        <a:pt x="711" y="258066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5E6FC7EF-19EE-44FF-BC61-1C7415AEC025}"/>
                    </a:ext>
                  </a:extLst>
                </p:cNvPr>
                <p:cNvSpPr/>
                <p:nvPr/>
              </p:nvSpPr>
              <p:spPr>
                <a:xfrm>
                  <a:off x="1523792" y="2100998"/>
                  <a:ext cx="713634" cy="245530"/>
                </a:xfrm>
                <a:custGeom>
                  <a:avLst/>
                  <a:gdLst>
                    <a:gd name="connsiteX0" fmla="*/ 138681 w 713634"/>
                    <a:gd name="connsiteY0" fmla="*/ 121964 h 245530"/>
                    <a:gd name="connsiteX1" fmla="*/ 276663 w 713634"/>
                    <a:gd name="connsiteY1" fmla="*/ -801 h 245530"/>
                    <a:gd name="connsiteX2" fmla="*/ 495499 w 713634"/>
                    <a:gd name="connsiteY2" fmla="*/ -718 h 245530"/>
                    <a:gd name="connsiteX3" fmla="*/ 714345 w 713634"/>
                    <a:gd name="connsiteY3" fmla="*/ -635 h 245530"/>
                    <a:gd name="connsiteX4" fmla="*/ 575983 w 713634"/>
                    <a:gd name="connsiteY4" fmla="*/ 122047 h 245530"/>
                    <a:gd name="connsiteX5" fmla="*/ 437632 w 713634"/>
                    <a:gd name="connsiteY5" fmla="*/ 244730 h 245530"/>
                    <a:gd name="connsiteX6" fmla="*/ 219166 w 713634"/>
                    <a:gd name="connsiteY6" fmla="*/ 244730 h 245530"/>
                    <a:gd name="connsiteX7" fmla="*/ 711 w 713634"/>
                    <a:gd name="connsiteY7" fmla="*/ 244719 h 245530"/>
                    <a:gd name="connsiteX8" fmla="*/ 138681 w 713634"/>
                    <a:gd name="connsiteY8" fmla="*/ 121954 h 24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34" h="245530">
                      <a:moveTo>
                        <a:pt x="138681" y="121964"/>
                      </a:moveTo>
                      <a:lnTo>
                        <a:pt x="276663" y="-801"/>
                      </a:lnTo>
                      <a:lnTo>
                        <a:pt x="495499" y="-718"/>
                      </a:lnTo>
                      <a:lnTo>
                        <a:pt x="714345" y="-635"/>
                      </a:lnTo>
                      <a:lnTo>
                        <a:pt x="575983" y="122047"/>
                      </a:lnTo>
                      <a:lnTo>
                        <a:pt x="437632" y="244730"/>
                      </a:lnTo>
                      <a:lnTo>
                        <a:pt x="219166" y="244730"/>
                      </a:lnTo>
                      <a:lnTo>
                        <a:pt x="711" y="244719"/>
                      </a:lnTo>
                      <a:lnTo>
                        <a:pt x="138681" y="121954"/>
                      </a:lnTo>
                      <a:close/>
                    </a:path>
                  </a:pathLst>
                </a:custGeom>
                <a:noFill/>
                <a:ln w="3177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" name="Graphic 21">
                <a:extLst>
                  <a:ext uri="{FF2B5EF4-FFF2-40B4-BE49-F238E27FC236}">
                    <a16:creationId xmlns:a16="http://schemas.microsoft.com/office/drawing/2014/main" id="{F348207A-D0F4-4EF6-B7E1-6B680C04308D}"/>
                  </a:ext>
                </a:extLst>
              </p:cNvPr>
              <p:cNvGrpSpPr/>
              <p:nvPr/>
            </p:nvGrpSpPr>
            <p:grpSpPr>
              <a:xfrm>
                <a:off x="1951466" y="2098926"/>
                <a:ext cx="756486" cy="256758"/>
                <a:chOff x="1951466" y="2098926"/>
                <a:chExt cx="756486" cy="256758"/>
              </a:xfrm>
              <a:noFill/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90BAFC0E-F04A-4689-A282-1D8962384F10}"/>
                    </a:ext>
                  </a:extLst>
                </p:cNvPr>
                <p:cNvSpPr/>
                <p:nvPr/>
              </p:nvSpPr>
              <p:spPr>
                <a:xfrm>
                  <a:off x="1951466" y="2098926"/>
                  <a:ext cx="754444" cy="256317"/>
                </a:xfrm>
                <a:custGeom>
                  <a:avLst/>
                  <a:gdLst>
                    <a:gd name="connsiteX0" fmla="*/ 727 w 754444"/>
                    <a:gd name="connsiteY0" fmla="*/ 255493 h 256317"/>
                    <a:gd name="connsiteX1" fmla="*/ 463888 w 754444"/>
                    <a:gd name="connsiteY1" fmla="*/ 255493 h 256317"/>
                    <a:gd name="connsiteX2" fmla="*/ 755171 w 754444"/>
                    <a:gd name="connsiteY2" fmla="*/ -82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27" y="255493"/>
                      </a:moveTo>
                      <a:lnTo>
                        <a:pt x="463888" y="255493"/>
                      </a:lnTo>
                      <a:lnTo>
                        <a:pt x="755171" y="-82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EFB9C38-9479-4778-BA2F-E5D3FCCC0C65}"/>
                    </a:ext>
                  </a:extLst>
                </p:cNvPr>
                <p:cNvSpPr/>
                <p:nvPr/>
              </p:nvSpPr>
              <p:spPr>
                <a:xfrm>
                  <a:off x="1953495" y="2099366"/>
                  <a:ext cx="754456" cy="256317"/>
                </a:xfrm>
                <a:custGeom>
                  <a:avLst/>
                  <a:gdLst>
                    <a:gd name="connsiteX0" fmla="*/ 755183 w 754456"/>
                    <a:gd name="connsiteY0" fmla="*/ -825 h 256317"/>
                    <a:gd name="connsiteX1" fmla="*/ 292022 w 754456"/>
                    <a:gd name="connsiteY1" fmla="*/ -825 h 256317"/>
                    <a:gd name="connsiteX2" fmla="*/ 727 w 754456"/>
                    <a:gd name="connsiteY2" fmla="*/ 25549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183" y="-825"/>
                      </a:moveTo>
                      <a:lnTo>
                        <a:pt x="292022" y="-825"/>
                      </a:lnTo>
                      <a:lnTo>
                        <a:pt x="727" y="25549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C9D6CDDE-2393-4741-9805-CD9B433F6F08}"/>
                    </a:ext>
                  </a:extLst>
                </p:cNvPr>
                <p:cNvSpPr/>
                <p:nvPr/>
              </p:nvSpPr>
              <p:spPr>
                <a:xfrm>
                  <a:off x="1973301" y="2105671"/>
                  <a:ext cx="713669" cy="243133"/>
                </a:xfrm>
                <a:custGeom>
                  <a:avLst/>
                  <a:gdLst>
                    <a:gd name="connsiteX0" fmla="*/ 138704 w 713669"/>
                    <a:gd name="connsiteY0" fmla="*/ 120737 h 243133"/>
                    <a:gd name="connsiteX1" fmla="*/ 276692 w 713669"/>
                    <a:gd name="connsiteY1" fmla="*/ -825 h 243133"/>
                    <a:gd name="connsiteX2" fmla="*/ 495539 w 713669"/>
                    <a:gd name="connsiteY2" fmla="*/ -743 h 243133"/>
                    <a:gd name="connsiteX3" fmla="*/ 714397 w 713669"/>
                    <a:gd name="connsiteY3" fmla="*/ -661 h 243133"/>
                    <a:gd name="connsiteX4" fmla="*/ 576027 w 713669"/>
                    <a:gd name="connsiteY4" fmla="*/ 120818 h 243133"/>
                    <a:gd name="connsiteX5" fmla="*/ 437669 w 713669"/>
                    <a:gd name="connsiteY5" fmla="*/ 242309 h 243133"/>
                    <a:gd name="connsiteX6" fmla="*/ 219193 w 713669"/>
                    <a:gd name="connsiteY6" fmla="*/ 242298 h 243133"/>
                    <a:gd name="connsiteX7" fmla="*/ 727 w 713669"/>
                    <a:gd name="connsiteY7" fmla="*/ 242298 h 243133"/>
                    <a:gd name="connsiteX8" fmla="*/ 138704 w 713669"/>
                    <a:gd name="connsiteY8" fmla="*/ 120737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04" y="120737"/>
                      </a:moveTo>
                      <a:lnTo>
                        <a:pt x="276692" y="-825"/>
                      </a:lnTo>
                      <a:lnTo>
                        <a:pt x="495539" y="-743"/>
                      </a:lnTo>
                      <a:lnTo>
                        <a:pt x="714397" y="-661"/>
                      </a:lnTo>
                      <a:lnTo>
                        <a:pt x="576027" y="120818"/>
                      </a:lnTo>
                      <a:lnTo>
                        <a:pt x="437669" y="242309"/>
                      </a:lnTo>
                      <a:lnTo>
                        <a:pt x="219193" y="242298"/>
                      </a:lnTo>
                      <a:lnTo>
                        <a:pt x="727" y="242298"/>
                      </a:lnTo>
                      <a:lnTo>
                        <a:pt x="138704" y="120737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" name="Graphic 21">
                <a:extLst>
                  <a:ext uri="{FF2B5EF4-FFF2-40B4-BE49-F238E27FC236}">
                    <a16:creationId xmlns:a16="http://schemas.microsoft.com/office/drawing/2014/main" id="{B92BF314-CA0A-4FBE-BC79-AB9DE6ACD012}"/>
                  </a:ext>
                </a:extLst>
              </p:cNvPr>
              <p:cNvGrpSpPr/>
              <p:nvPr/>
            </p:nvGrpSpPr>
            <p:grpSpPr>
              <a:xfrm>
                <a:off x="2413599" y="2095770"/>
                <a:ext cx="756486" cy="256758"/>
                <a:chOff x="2413599" y="2095770"/>
                <a:chExt cx="756486" cy="256758"/>
              </a:xfrm>
              <a:noFill/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11E8EE5C-DA9E-4772-990C-57AA5358A79A}"/>
                    </a:ext>
                  </a:extLst>
                </p:cNvPr>
                <p:cNvSpPr/>
                <p:nvPr/>
              </p:nvSpPr>
              <p:spPr>
                <a:xfrm>
                  <a:off x="2413599" y="2095770"/>
                  <a:ext cx="754444" cy="256317"/>
                </a:xfrm>
                <a:custGeom>
                  <a:avLst/>
                  <a:gdLst>
                    <a:gd name="connsiteX0" fmla="*/ 758 w 754444"/>
                    <a:gd name="connsiteY0" fmla="*/ 255493 h 256317"/>
                    <a:gd name="connsiteX1" fmla="*/ 463919 w 754444"/>
                    <a:gd name="connsiteY1" fmla="*/ 255493 h 256317"/>
                    <a:gd name="connsiteX2" fmla="*/ 755202 w 754444"/>
                    <a:gd name="connsiteY2" fmla="*/ -82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58" y="255493"/>
                      </a:moveTo>
                      <a:lnTo>
                        <a:pt x="463919" y="255493"/>
                      </a:lnTo>
                      <a:lnTo>
                        <a:pt x="755202" y="-82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F62F6B7-20C9-40E5-85D1-2D96F62C80F5}"/>
                    </a:ext>
                  </a:extLst>
                </p:cNvPr>
                <p:cNvSpPr/>
                <p:nvPr/>
              </p:nvSpPr>
              <p:spPr>
                <a:xfrm>
                  <a:off x="2415628" y="2096210"/>
                  <a:ext cx="754456" cy="256317"/>
                </a:xfrm>
                <a:custGeom>
                  <a:avLst/>
                  <a:gdLst>
                    <a:gd name="connsiteX0" fmla="*/ 755214 w 754456"/>
                    <a:gd name="connsiteY0" fmla="*/ -825 h 256317"/>
                    <a:gd name="connsiteX1" fmla="*/ 292053 w 754456"/>
                    <a:gd name="connsiteY1" fmla="*/ -825 h 256317"/>
                    <a:gd name="connsiteX2" fmla="*/ 758 w 754456"/>
                    <a:gd name="connsiteY2" fmla="*/ 25549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14" y="-825"/>
                      </a:moveTo>
                      <a:lnTo>
                        <a:pt x="292053" y="-825"/>
                      </a:lnTo>
                      <a:lnTo>
                        <a:pt x="758" y="25549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DD834E62-B085-46AD-B320-092C87AB0BA6}"/>
                    </a:ext>
                  </a:extLst>
                </p:cNvPr>
                <p:cNvSpPr/>
                <p:nvPr/>
              </p:nvSpPr>
              <p:spPr>
                <a:xfrm>
                  <a:off x="2435434" y="2102515"/>
                  <a:ext cx="713669" cy="243133"/>
                </a:xfrm>
                <a:custGeom>
                  <a:avLst/>
                  <a:gdLst>
                    <a:gd name="connsiteX0" fmla="*/ 138735 w 713669"/>
                    <a:gd name="connsiteY0" fmla="*/ 120736 h 243133"/>
                    <a:gd name="connsiteX1" fmla="*/ 276723 w 713669"/>
                    <a:gd name="connsiteY1" fmla="*/ -825 h 243133"/>
                    <a:gd name="connsiteX2" fmla="*/ 495570 w 713669"/>
                    <a:gd name="connsiteY2" fmla="*/ -743 h 243133"/>
                    <a:gd name="connsiteX3" fmla="*/ 714428 w 713669"/>
                    <a:gd name="connsiteY3" fmla="*/ -661 h 243133"/>
                    <a:gd name="connsiteX4" fmla="*/ 576058 w 713669"/>
                    <a:gd name="connsiteY4" fmla="*/ 120818 h 243133"/>
                    <a:gd name="connsiteX5" fmla="*/ 437700 w 713669"/>
                    <a:gd name="connsiteY5" fmla="*/ 242309 h 243133"/>
                    <a:gd name="connsiteX6" fmla="*/ 219223 w 713669"/>
                    <a:gd name="connsiteY6" fmla="*/ 242298 h 243133"/>
                    <a:gd name="connsiteX7" fmla="*/ 758 w 713669"/>
                    <a:gd name="connsiteY7" fmla="*/ 242298 h 243133"/>
                    <a:gd name="connsiteX8" fmla="*/ 138735 w 713669"/>
                    <a:gd name="connsiteY8" fmla="*/ 120736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35" y="120736"/>
                      </a:moveTo>
                      <a:lnTo>
                        <a:pt x="276723" y="-825"/>
                      </a:lnTo>
                      <a:lnTo>
                        <a:pt x="495570" y="-743"/>
                      </a:lnTo>
                      <a:lnTo>
                        <a:pt x="714428" y="-661"/>
                      </a:lnTo>
                      <a:lnTo>
                        <a:pt x="576058" y="120818"/>
                      </a:lnTo>
                      <a:lnTo>
                        <a:pt x="437700" y="242309"/>
                      </a:lnTo>
                      <a:lnTo>
                        <a:pt x="219223" y="242298"/>
                      </a:lnTo>
                      <a:lnTo>
                        <a:pt x="758" y="242298"/>
                      </a:lnTo>
                      <a:lnTo>
                        <a:pt x="138735" y="120736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97DDA9A-B4CA-40A7-A0F8-2DA5411DD020}"/>
                  </a:ext>
                </a:extLst>
              </p:cNvPr>
              <p:cNvSpPr/>
              <p:nvPr/>
            </p:nvSpPr>
            <p:spPr>
              <a:xfrm>
                <a:off x="1786205" y="1841636"/>
                <a:ext cx="754418" cy="258856"/>
              </a:xfrm>
              <a:custGeom>
                <a:avLst/>
                <a:gdLst>
                  <a:gd name="connsiteX0" fmla="*/ 706 w 754418"/>
                  <a:gd name="connsiteY0" fmla="*/ 258063 h 258856"/>
                  <a:gd name="connsiteX1" fmla="*/ 463844 w 754418"/>
                  <a:gd name="connsiteY1" fmla="*/ 258063 h 258856"/>
                  <a:gd name="connsiteX2" fmla="*/ 755125 w 754418"/>
                  <a:gd name="connsiteY2" fmla="*/ -793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56">
                    <a:moveTo>
                      <a:pt x="706" y="258063"/>
                    </a:moveTo>
                    <a:lnTo>
                      <a:pt x="463844" y="258063"/>
                    </a:lnTo>
                    <a:lnTo>
                      <a:pt x="755125" y="-79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573908A-83BE-4AE7-9FC7-436BE983420B}"/>
                  </a:ext>
                </a:extLst>
              </p:cNvPr>
              <p:cNvSpPr/>
              <p:nvPr/>
            </p:nvSpPr>
            <p:spPr>
              <a:xfrm>
                <a:off x="1788246" y="1842082"/>
                <a:ext cx="754406" cy="258855"/>
              </a:xfrm>
              <a:custGeom>
                <a:avLst/>
                <a:gdLst>
                  <a:gd name="connsiteX0" fmla="*/ 755113 w 754406"/>
                  <a:gd name="connsiteY0" fmla="*/ -793 h 258855"/>
                  <a:gd name="connsiteX1" fmla="*/ 291975 w 754406"/>
                  <a:gd name="connsiteY1" fmla="*/ -793 h 258855"/>
                  <a:gd name="connsiteX2" fmla="*/ 706 w 754406"/>
                  <a:gd name="connsiteY2" fmla="*/ 258063 h 2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55">
                    <a:moveTo>
                      <a:pt x="755113" y="-793"/>
                    </a:moveTo>
                    <a:lnTo>
                      <a:pt x="291975" y="-793"/>
                    </a:lnTo>
                    <a:lnTo>
                      <a:pt x="706" y="25806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2806F2C-02FC-4961-B264-138CC4210C78}"/>
                  </a:ext>
                </a:extLst>
              </p:cNvPr>
              <p:cNvSpPr/>
              <p:nvPr/>
            </p:nvSpPr>
            <p:spPr>
              <a:xfrm>
                <a:off x="1808039" y="1848449"/>
                <a:ext cx="713634" cy="245541"/>
              </a:xfrm>
              <a:custGeom>
                <a:avLst/>
                <a:gdLst>
                  <a:gd name="connsiteX0" fmla="*/ 138676 w 713634"/>
                  <a:gd name="connsiteY0" fmla="*/ 121972 h 245541"/>
                  <a:gd name="connsiteX1" fmla="*/ 276658 w 713634"/>
                  <a:gd name="connsiteY1" fmla="*/ -793 h 245541"/>
                  <a:gd name="connsiteX2" fmla="*/ 495493 w 713634"/>
                  <a:gd name="connsiteY2" fmla="*/ -710 h 245541"/>
                  <a:gd name="connsiteX3" fmla="*/ 714340 w 713634"/>
                  <a:gd name="connsiteY3" fmla="*/ -627 h 245541"/>
                  <a:gd name="connsiteX4" fmla="*/ 575977 w 713634"/>
                  <a:gd name="connsiteY4" fmla="*/ 122055 h 245541"/>
                  <a:gd name="connsiteX5" fmla="*/ 437627 w 713634"/>
                  <a:gd name="connsiteY5" fmla="*/ 244748 h 245541"/>
                  <a:gd name="connsiteX6" fmla="*/ 219161 w 713634"/>
                  <a:gd name="connsiteY6" fmla="*/ 244737 h 245541"/>
                  <a:gd name="connsiteX7" fmla="*/ 706 w 713634"/>
                  <a:gd name="connsiteY7" fmla="*/ 244737 h 245541"/>
                  <a:gd name="connsiteX8" fmla="*/ 138676 w 713634"/>
                  <a:gd name="connsiteY8" fmla="*/ 121972 h 24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41">
                    <a:moveTo>
                      <a:pt x="138676" y="121972"/>
                    </a:moveTo>
                    <a:lnTo>
                      <a:pt x="276658" y="-793"/>
                    </a:lnTo>
                    <a:lnTo>
                      <a:pt x="495493" y="-710"/>
                    </a:lnTo>
                    <a:lnTo>
                      <a:pt x="714340" y="-627"/>
                    </a:lnTo>
                    <a:lnTo>
                      <a:pt x="575977" y="122055"/>
                    </a:lnTo>
                    <a:lnTo>
                      <a:pt x="437627" y="244748"/>
                    </a:lnTo>
                    <a:lnTo>
                      <a:pt x="219161" y="244737"/>
                    </a:lnTo>
                    <a:lnTo>
                      <a:pt x="706" y="244737"/>
                    </a:lnTo>
                    <a:lnTo>
                      <a:pt x="138676" y="121972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9" name="Graphic 21">
                <a:extLst>
                  <a:ext uri="{FF2B5EF4-FFF2-40B4-BE49-F238E27FC236}">
                    <a16:creationId xmlns:a16="http://schemas.microsoft.com/office/drawing/2014/main" id="{3A8DEDEA-A5D1-4C0D-BBD5-6A4B80017764}"/>
                  </a:ext>
                </a:extLst>
              </p:cNvPr>
              <p:cNvGrpSpPr/>
              <p:nvPr/>
            </p:nvGrpSpPr>
            <p:grpSpPr>
              <a:xfrm>
                <a:off x="2243950" y="1842682"/>
                <a:ext cx="756486" cy="256758"/>
                <a:chOff x="2243950" y="1842682"/>
                <a:chExt cx="756486" cy="256758"/>
              </a:xfrm>
              <a:no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B9D0F18-0B0D-4587-A437-B0D38C945705}"/>
                    </a:ext>
                  </a:extLst>
                </p:cNvPr>
                <p:cNvSpPr/>
                <p:nvPr/>
              </p:nvSpPr>
              <p:spPr>
                <a:xfrm>
                  <a:off x="2243950" y="1842682"/>
                  <a:ext cx="754444" cy="256317"/>
                </a:xfrm>
                <a:custGeom>
                  <a:avLst/>
                  <a:gdLst>
                    <a:gd name="connsiteX0" fmla="*/ 746 w 754444"/>
                    <a:gd name="connsiteY0" fmla="*/ 255476 h 256317"/>
                    <a:gd name="connsiteX1" fmla="*/ 463907 w 754444"/>
                    <a:gd name="connsiteY1" fmla="*/ 255476 h 256317"/>
                    <a:gd name="connsiteX2" fmla="*/ 755191 w 754444"/>
                    <a:gd name="connsiteY2" fmla="*/ -84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46" y="255476"/>
                      </a:moveTo>
                      <a:lnTo>
                        <a:pt x="463907" y="255476"/>
                      </a:lnTo>
                      <a:lnTo>
                        <a:pt x="755191" y="-84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C00A076-DF9B-4F0C-9627-449AAC991EC3}"/>
                    </a:ext>
                  </a:extLst>
                </p:cNvPr>
                <p:cNvSpPr/>
                <p:nvPr/>
              </p:nvSpPr>
              <p:spPr>
                <a:xfrm>
                  <a:off x="2245980" y="1843122"/>
                  <a:ext cx="754456" cy="256317"/>
                </a:xfrm>
                <a:custGeom>
                  <a:avLst/>
                  <a:gdLst>
                    <a:gd name="connsiteX0" fmla="*/ 755203 w 754456"/>
                    <a:gd name="connsiteY0" fmla="*/ -842 h 256317"/>
                    <a:gd name="connsiteX1" fmla="*/ 292042 w 754456"/>
                    <a:gd name="connsiteY1" fmla="*/ -842 h 256317"/>
                    <a:gd name="connsiteX2" fmla="*/ 746 w 754456"/>
                    <a:gd name="connsiteY2" fmla="*/ 255476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03" y="-842"/>
                      </a:moveTo>
                      <a:lnTo>
                        <a:pt x="292042" y="-842"/>
                      </a:lnTo>
                      <a:lnTo>
                        <a:pt x="746" y="255476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74BD787-B2A1-4BC7-8F39-AE64724CC1DA}"/>
                    </a:ext>
                  </a:extLst>
                </p:cNvPr>
                <p:cNvSpPr/>
                <p:nvPr/>
              </p:nvSpPr>
              <p:spPr>
                <a:xfrm>
                  <a:off x="2265785" y="1849427"/>
                  <a:ext cx="713669" cy="243133"/>
                </a:xfrm>
                <a:custGeom>
                  <a:avLst/>
                  <a:gdLst>
                    <a:gd name="connsiteX0" fmla="*/ 138723 w 713669"/>
                    <a:gd name="connsiteY0" fmla="*/ 120719 h 243133"/>
                    <a:gd name="connsiteX1" fmla="*/ 276712 w 713669"/>
                    <a:gd name="connsiteY1" fmla="*/ -842 h 243133"/>
                    <a:gd name="connsiteX2" fmla="*/ 495559 w 713669"/>
                    <a:gd name="connsiteY2" fmla="*/ -760 h 243133"/>
                    <a:gd name="connsiteX3" fmla="*/ 714416 w 713669"/>
                    <a:gd name="connsiteY3" fmla="*/ -678 h 243133"/>
                    <a:gd name="connsiteX4" fmla="*/ 576047 w 713669"/>
                    <a:gd name="connsiteY4" fmla="*/ 120801 h 243133"/>
                    <a:gd name="connsiteX5" fmla="*/ 437689 w 713669"/>
                    <a:gd name="connsiteY5" fmla="*/ 242292 h 243133"/>
                    <a:gd name="connsiteX6" fmla="*/ 219212 w 713669"/>
                    <a:gd name="connsiteY6" fmla="*/ 242281 h 243133"/>
                    <a:gd name="connsiteX7" fmla="*/ 746 w 713669"/>
                    <a:gd name="connsiteY7" fmla="*/ 242281 h 243133"/>
                    <a:gd name="connsiteX8" fmla="*/ 138723 w 713669"/>
                    <a:gd name="connsiteY8" fmla="*/ 12071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23" y="120719"/>
                      </a:moveTo>
                      <a:lnTo>
                        <a:pt x="276712" y="-842"/>
                      </a:lnTo>
                      <a:lnTo>
                        <a:pt x="495559" y="-760"/>
                      </a:lnTo>
                      <a:lnTo>
                        <a:pt x="714416" y="-678"/>
                      </a:lnTo>
                      <a:lnTo>
                        <a:pt x="576047" y="120801"/>
                      </a:lnTo>
                      <a:lnTo>
                        <a:pt x="437689" y="242292"/>
                      </a:lnTo>
                      <a:lnTo>
                        <a:pt x="219212" y="242281"/>
                      </a:lnTo>
                      <a:lnTo>
                        <a:pt x="746" y="242281"/>
                      </a:lnTo>
                      <a:lnTo>
                        <a:pt x="138723" y="12071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Graphic 21">
                <a:extLst>
                  <a:ext uri="{FF2B5EF4-FFF2-40B4-BE49-F238E27FC236}">
                    <a16:creationId xmlns:a16="http://schemas.microsoft.com/office/drawing/2014/main" id="{57435F63-9F95-41E5-960B-B6B400433E7D}"/>
                  </a:ext>
                </a:extLst>
              </p:cNvPr>
              <p:cNvGrpSpPr/>
              <p:nvPr/>
            </p:nvGrpSpPr>
            <p:grpSpPr>
              <a:xfrm>
                <a:off x="2697844" y="1843223"/>
                <a:ext cx="756486" cy="256758"/>
                <a:chOff x="2697844" y="1843223"/>
                <a:chExt cx="756486" cy="256758"/>
              </a:xfrm>
              <a:no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EDD6A70B-51F1-4DDC-AB89-CE05E2D97297}"/>
                    </a:ext>
                  </a:extLst>
                </p:cNvPr>
                <p:cNvSpPr/>
                <p:nvPr/>
              </p:nvSpPr>
              <p:spPr>
                <a:xfrm>
                  <a:off x="2697844" y="1843223"/>
                  <a:ext cx="754444" cy="256317"/>
                </a:xfrm>
                <a:custGeom>
                  <a:avLst/>
                  <a:gdLst>
                    <a:gd name="connsiteX0" fmla="*/ 777 w 754444"/>
                    <a:gd name="connsiteY0" fmla="*/ 255476 h 256317"/>
                    <a:gd name="connsiteX1" fmla="*/ 463938 w 754444"/>
                    <a:gd name="connsiteY1" fmla="*/ 255476 h 256317"/>
                    <a:gd name="connsiteX2" fmla="*/ 755221 w 754444"/>
                    <a:gd name="connsiteY2" fmla="*/ -84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777" y="255476"/>
                      </a:moveTo>
                      <a:lnTo>
                        <a:pt x="463938" y="255476"/>
                      </a:lnTo>
                      <a:lnTo>
                        <a:pt x="755221" y="-84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8536EE2-3086-4407-9E63-9F2EF2CC1C1F}"/>
                    </a:ext>
                  </a:extLst>
                </p:cNvPr>
                <p:cNvSpPr/>
                <p:nvPr/>
              </p:nvSpPr>
              <p:spPr>
                <a:xfrm>
                  <a:off x="2699874" y="1843664"/>
                  <a:ext cx="754456" cy="256317"/>
                </a:xfrm>
                <a:custGeom>
                  <a:avLst/>
                  <a:gdLst>
                    <a:gd name="connsiteX0" fmla="*/ 755233 w 754456"/>
                    <a:gd name="connsiteY0" fmla="*/ -842 h 256317"/>
                    <a:gd name="connsiteX1" fmla="*/ 292072 w 754456"/>
                    <a:gd name="connsiteY1" fmla="*/ -842 h 256317"/>
                    <a:gd name="connsiteX2" fmla="*/ 777 w 754456"/>
                    <a:gd name="connsiteY2" fmla="*/ 255476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233" y="-842"/>
                      </a:moveTo>
                      <a:lnTo>
                        <a:pt x="292072" y="-842"/>
                      </a:lnTo>
                      <a:lnTo>
                        <a:pt x="777" y="255476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E1E1DA00-031C-449B-A867-6C2B1C64B865}"/>
                    </a:ext>
                  </a:extLst>
                </p:cNvPr>
                <p:cNvSpPr/>
                <p:nvPr/>
              </p:nvSpPr>
              <p:spPr>
                <a:xfrm>
                  <a:off x="2719679" y="1849969"/>
                  <a:ext cx="713669" cy="243133"/>
                </a:xfrm>
                <a:custGeom>
                  <a:avLst/>
                  <a:gdLst>
                    <a:gd name="connsiteX0" fmla="*/ 138754 w 713669"/>
                    <a:gd name="connsiteY0" fmla="*/ 120719 h 243133"/>
                    <a:gd name="connsiteX1" fmla="*/ 276742 w 713669"/>
                    <a:gd name="connsiteY1" fmla="*/ -842 h 243133"/>
                    <a:gd name="connsiteX2" fmla="*/ 495589 w 713669"/>
                    <a:gd name="connsiteY2" fmla="*/ -760 h 243133"/>
                    <a:gd name="connsiteX3" fmla="*/ 714447 w 713669"/>
                    <a:gd name="connsiteY3" fmla="*/ -678 h 243133"/>
                    <a:gd name="connsiteX4" fmla="*/ 576077 w 713669"/>
                    <a:gd name="connsiteY4" fmla="*/ 120801 h 243133"/>
                    <a:gd name="connsiteX5" fmla="*/ 437719 w 713669"/>
                    <a:gd name="connsiteY5" fmla="*/ 242292 h 243133"/>
                    <a:gd name="connsiteX6" fmla="*/ 219242 w 713669"/>
                    <a:gd name="connsiteY6" fmla="*/ 242281 h 243133"/>
                    <a:gd name="connsiteX7" fmla="*/ 777 w 713669"/>
                    <a:gd name="connsiteY7" fmla="*/ 242281 h 243133"/>
                    <a:gd name="connsiteX8" fmla="*/ 138754 w 713669"/>
                    <a:gd name="connsiteY8" fmla="*/ 12071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754" y="120719"/>
                      </a:moveTo>
                      <a:lnTo>
                        <a:pt x="276742" y="-842"/>
                      </a:lnTo>
                      <a:lnTo>
                        <a:pt x="495589" y="-760"/>
                      </a:lnTo>
                      <a:lnTo>
                        <a:pt x="714447" y="-678"/>
                      </a:lnTo>
                      <a:lnTo>
                        <a:pt x="576077" y="120801"/>
                      </a:lnTo>
                      <a:lnTo>
                        <a:pt x="437719" y="242292"/>
                      </a:lnTo>
                      <a:lnTo>
                        <a:pt x="219242" y="242281"/>
                      </a:lnTo>
                      <a:lnTo>
                        <a:pt x="777" y="242281"/>
                      </a:lnTo>
                      <a:lnTo>
                        <a:pt x="138754" y="12071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7E75F89-BECA-4386-9221-3B98A2BBAD6A}"/>
                </a:ext>
              </a:extLst>
            </p:cNvPr>
            <p:cNvSpPr/>
            <p:nvPr/>
          </p:nvSpPr>
          <p:spPr>
            <a:xfrm>
              <a:off x="1472863" y="3241357"/>
              <a:ext cx="432952" cy="176452"/>
            </a:xfrm>
            <a:custGeom>
              <a:avLst/>
              <a:gdLst>
                <a:gd name="connsiteX0" fmla="*/ 197685 w 432952"/>
                <a:gd name="connsiteY0" fmla="*/ 1093 h 176452"/>
                <a:gd name="connsiteX1" fmla="*/ 715 w 432952"/>
                <a:gd name="connsiteY1" fmla="*/ 175076 h 176452"/>
                <a:gd name="connsiteX2" fmla="*/ 229785 w 432952"/>
                <a:gd name="connsiteY2" fmla="*/ 175690 h 176452"/>
                <a:gd name="connsiteX3" fmla="*/ 433668 w 432952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52" h="176452">
                  <a:moveTo>
                    <a:pt x="197685" y="1093"/>
                  </a:moveTo>
                  <a:cubicBezTo>
                    <a:pt x="715" y="174463"/>
                    <a:pt x="715" y="175076"/>
                    <a:pt x="715" y="175076"/>
                  </a:cubicBezTo>
                  <a:lnTo>
                    <a:pt x="229785" y="175690"/>
                  </a:lnTo>
                  <a:lnTo>
                    <a:pt x="433668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19D75D8-915D-48E0-B7AB-EC16A109DCB3}"/>
                </a:ext>
              </a:extLst>
            </p:cNvPr>
            <p:cNvSpPr/>
            <p:nvPr/>
          </p:nvSpPr>
          <p:spPr>
            <a:xfrm>
              <a:off x="1942032" y="3222725"/>
              <a:ext cx="432952" cy="176452"/>
            </a:xfrm>
            <a:custGeom>
              <a:avLst/>
              <a:gdLst>
                <a:gd name="connsiteX0" fmla="*/ 197685 w 432952"/>
                <a:gd name="connsiteY0" fmla="*/ 1093 h 176452"/>
                <a:gd name="connsiteX1" fmla="*/ 715 w 432952"/>
                <a:gd name="connsiteY1" fmla="*/ 175076 h 176452"/>
                <a:gd name="connsiteX2" fmla="*/ 229770 w 432952"/>
                <a:gd name="connsiteY2" fmla="*/ 175690 h 176452"/>
                <a:gd name="connsiteX3" fmla="*/ 433668 w 432952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52" h="176452">
                  <a:moveTo>
                    <a:pt x="197685" y="1093"/>
                  </a:moveTo>
                  <a:cubicBezTo>
                    <a:pt x="715" y="174463"/>
                    <a:pt x="715" y="175076"/>
                    <a:pt x="715" y="175076"/>
                  </a:cubicBezTo>
                  <a:lnTo>
                    <a:pt x="229770" y="175690"/>
                  </a:lnTo>
                  <a:lnTo>
                    <a:pt x="433668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FCC78A0-7D2B-4AD5-A6DD-CB68D57E8DD9}"/>
                </a:ext>
              </a:extLst>
            </p:cNvPr>
            <p:cNvSpPr/>
            <p:nvPr/>
          </p:nvSpPr>
          <p:spPr>
            <a:xfrm>
              <a:off x="1974102" y="2760426"/>
              <a:ext cx="432952" cy="176437"/>
            </a:xfrm>
            <a:custGeom>
              <a:avLst/>
              <a:gdLst>
                <a:gd name="connsiteX0" fmla="*/ 197685 w 432952"/>
                <a:gd name="connsiteY0" fmla="*/ 1077 h 176437"/>
                <a:gd name="connsiteX1" fmla="*/ 715 w 432952"/>
                <a:gd name="connsiteY1" fmla="*/ 175060 h 176437"/>
                <a:gd name="connsiteX2" fmla="*/ 229770 w 432952"/>
                <a:gd name="connsiteY2" fmla="*/ 175674 h 176437"/>
                <a:gd name="connsiteX3" fmla="*/ 433668 w 432952"/>
                <a:gd name="connsiteY3" fmla="*/ -763 h 17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52" h="176437">
                  <a:moveTo>
                    <a:pt x="197685" y="1077"/>
                  </a:moveTo>
                  <a:cubicBezTo>
                    <a:pt x="715" y="174447"/>
                    <a:pt x="715" y="175060"/>
                    <a:pt x="715" y="175060"/>
                  </a:cubicBezTo>
                  <a:lnTo>
                    <a:pt x="229770" y="175674"/>
                  </a:lnTo>
                  <a:lnTo>
                    <a:pt x="433668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8C55A1E-A0E9-4D3B-977E-E79C3D9B1B77}"/>
                </a:ext>
              </a:extLst>
            </p:cNvPr>
            <p:cNvSpPr/>
            <p:nvPr/>
          </p:nvSpPr>
          <p:spPr>
            <a:xfrm>
              <a:off x="2698483" y="2097625"/>
              <a:ext cx="90852" cy="676090"/>
            </a:xfrm>
            <a:custGeom>
              <a:avLst/>
              <a:gdLst>
                <a:gd name="connsiteX0" fmla="*/ 3380 w 90852"/>
                <a:gd name="connsiteY0" fmla="*/ -763 h 676090"/>
                <a:gd name="connsiteX1" fmla="*/ 3380 w 90852"/>
                <a:gd name="connsiteY1" fmla="*/ 514992 h 676090"/>
                <a:gd name="connsiteX2" fmla="*/ 91568 w 90852"/>
                <a:gd name="connsiteY2" fmla="*/ 514992 h 676090"/>
                <a:gd name="connsiteX3" fmla="*/ 91568 w 90852"/>
                <a:gd name="connsiteY3" fmla="*/ 579132 h 676090"/>
                <a:gd name="connsiteX4" fmla="*/ 715 w 90852"/>
                <a:gd name="connsiteY4" fmla="*/ 579132 h 676090"/>
                <a:gd name="connsiteX5" fmla="*/ 715 w 90852"/>
                <a:gd name="connsiteY5" fmla="*/ 675327 h 6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2" h="676090">
                  <a:moveTo>
                    <a:pt x="3380" y="-763"/>
                  </a:moveTo>
                  <a:lnTo>
                    <a:pt x="3380" y="514992"/>
                  </a:lnTo>
                  <a:lnTo>
                    <a:pt x="91568" y="514992"/>
                  </a:lnTo>
                  <a:lnTo>
                    <a:pt x="91568" y="579132"/>
                  </a:lnTo>
                  <a:lnTo>
                    <a:pt x="715" y="579132"/>
                  </a:lnTo>
                  <a:lnTo>
                    <a:pt x="715" y="675327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9C43743-0BB4-4833-BA0C-5A1EB38769F0}"/>
                </a:ext>
              </a:extLst>
            </p:cNvPr>
            <p:cNvSpPr/>
            <p:nvPr/>
          </p:nvSpPr>
          <p:spPr>
            <a:xfrm>
              <a:off x="2131938" y="2608038"/>
              <a:ext cx="80182" cy="678768"/>
            </a:xfrm>
            <a:custGeom>
              <a:avLst/>
              <a:gdLst>
                <a:gd name="connsiteX0" fmla="*/ 3393 w 80182"/>
                <a:gd name="connsiteY0" fmla="*/ -763 h 678768"/>
                <a:gd name="connsiteX1" fmla="*/ 3393 w 80182"/>
                <a:gd name="connsiteY1" fmla="*/ 442844 h 678768"/>
                <a:gd name="connsiteX2" fmla="*/ 80898 w 80182"/>
                <a:gd name="connsiteY2" fmla="*/ 442844 h 678768"/>
                <a:gd name="connsiteX3" fmla="*/ 80898 w 80182"/>
                <a:gd name="connsiteY3" fmla="*/ 525691 h 678768"/>
                <a:gd name="connsiteX4" fmla="*/ 715 w 80182"/>
                <a:gd name="connsiteY4" fmla="*/ 525691 h 678768"/>
                <a:gd name="connsiteX5" fmla="*/ 715 w 80182"/>
                <a:gd name="connsiteY5" fmla="*/ 678005 h 6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82" h="678768">
                  <a:moveTo>
                    <a:pt x="3393" y="-763"/>
                  </a:moveTo>
                  <a:lnTo>
                    <a:pt x="3393" y="442844"/>
                  </a:lnTo>
                  <a:lnTo>
                    <a:pt x="80898" y="442844"/>
                  </a:lnTo>
                  <a:lnTo>
                    <a:pt x="80898" y="525691"/>
                  </a:lnTo>
                  <a:lnTo>
                    <a:pt x="715" y="525691"/>
                  </a:lnTo>
                  <a:lnTo>
                    <a:pt x="715" y="67800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47387CC-9871-40D7-9754-D0DC2D710EFD}"/>
                </a:ext>
              </a:extLst>
            </p:cNvPr>
            <p:cNvSpPr/>
            <p:nvPr/>
          </p:nvSpPr>
          <p:spPr>
            <a:xfrm>
              <a:off x="2238833" y="3054309"/>
              <a:ext cx="14965" cy="88188"/>
            </a:xfrm>
            <a:custGeom>
              <a:avLst/>
              <a:gdLst>
                <a:gd name="connsiteX0" fmla="*/ 715 w 14965"/>
                <a:gd name="connsiteY0" fmla="*/ -763 h 88188"/>
                <a:gd name="connsiteX1" fmla="*/ 715 w 14965"/>
                <a:gd name="connsiteY1" fmla="*/ 87426 h 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8188">
                  <a:moveTo>
                    <a:pt x="715" y="-763"/>
                  </a:moveTo>
                  <a:lnTo>
                    <a:pt x="715" y="87426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106C773-D388-4C3B-BE3E-4E08CB69987D}"/>
                </a:ext>
              </a:extLst>
            </p:cNvPr>
            <p:cNvSpPr/>
            <p:nvPr/>
          </p:nvSpPr>
          <p:spPr>
            <a:xfrm>
              <a:off x="2244176" y="3102421"/>
              <a:ext cx="48112" cy="14965"/>
            </a:xfrm>
            <a:custGeom>
              <a:avLst/>
              <a:gdLst>
                <a:gd name="connsiteX0" fmla="*/ 715 w 48112"/>
                <a:gd name="connsiteY0" fmla="*/ -763 h 14965"/>
                <a:gd name="connsiteX1" fmla="*/ 48827 w 48112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12" h="14965">
                  <a:moveTo>
                    <a:pt x="715" y="-763"/>
                  </a:moveTo>
                  <a:lnTo>
                    <a:pt x="48827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26C54AA-11E0-4A7C-BAE6-B870A53F9F55}"/>
                </a:ext>
              </a:extLst>
            </p:cNvPr>
            <p:cNvSpPr/>
            <p:nvPr/>
          </p:nvSpPr>
          <p:spPr>
            <a:xfrm>
              <a:off x="2816063" y="2605359"/>
              <a:ext cx="14965" cy="77504"/>
            </a:xfrm>
            <a:custGeom>
              <a:avLst/>
              <a:gdLst>
                <a:gd name="connsiteX0" fmla="*/ 715 w 14965"/>
                <a:gd name="connsiteY0" fmla="*/ -763 h 77504"/>
                <a:gd name="connsiteX1" fmla="*/ 715 w 14965"/>
                <a:gd name="connsiteY1" fmla="*/ 76741 h 7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77504">
                  <a:moveTo>
                    <a:pt x="715" y="-763"/>
                  </a:moveTo>
                  <a:lnTo>
                    <a:pt x="715" y="76741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60CED9A-A4BE-42DF-9696-5D1C02D8E0B9}"/>
                </a:ext>
              </a:extLst>
            </p:cNvPr>
            <p:cNvSpPr/>
            <p:nvPr/>
          </p:nvSpPr>
          <p:spPr>
            <a:xfrm>
              <a:off x="2824070" y="2640107"/>
              <a:ext cx="32070" cy="14965"/>
            </a:xfrm>
            <a:custGeom>
              <a:avLst/>
              <a:gdLst>
                <a:gd name="connsiteX0" fmla="*/ 715 w 32070"/>
                <a:gd name="connsiteY0" fmla="*/ -763 h 14965"/>
                <a:gd name="connsiteX1" fmla="*/ 32785 w 32070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70" h="14965">
                  <a:moveTo>
                    <a:pt x="715" y="-763"/>
                  </a:moveTo>
                  <a:lnTo>
                    <a:pt x="32785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308C8D6-D1F0-4F4C-96C1-8F8D4E6AF82B}"/>
                </a:ext>
              </a:extLst>
            </p:cNvPr>
            <p:cNvSpPr/>
            <p:nvPr/>
          </p:nvSpPr>
          <p:spPr>
            <a:xfrm>
              <a:off x="2246854" y="2100289"/>
              <a:ext cx="80168" cy="678783"/>
            </a:xfrm>
            <a:custGeom>
              <a:avLst/>
              <a:gdLst>
                <a:gd name="connsiteX0" fmla="*/ 3394 w 80168"/>
                <a:gd name="connsiteY0" fmla="*/ -763 h 678783"/>
                <a:gd name="connsiteX1" fmla="*/ 3394 w 80168"/>
                <a:gd name="connsiteY1" fmla="*/ 442845 h 678783"/>
                <a:gd name="connsiteX2" fmla="*/ 80884 w 80168"/>
                <a:gd name="connsiteY2" fmla="*/ 442845 h 678783"/>
                <a:gd name="connsiteX3" fmla="*/ 80884 w 80168"/>
                <a:gd name="connsiteY3" fmla="*/ 525692 h 678783"/>
                <a:gd name="connsiteX4" fmla="*/ 715 w 80168"/>
                <a:gd name="connsiteY4" fmla="*/ 525692 h 678783"/>
                <a:gd name="connsiteX5" fmla="*/ 715 w 80168"/>
                <a:gd name="connsiteY5" fmla="*/ 678020 h 67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8" h="678783">
                  <a:moveTo>
                    <a:pt x="3394" y="-763"/>
                  </a:moveTo>
                  <a:lnTo>
                    <a:pt x="3394" y="442845"/>
                  </a:lnTo>
                  <a:lnTo>
                    <a:pt x="80884" y="442845"/>
                  </a:lnTo>
                  <a:lnTo>
                    <a:pt x="80884" y="525692"/>
                  </a:lnTo>
                  <a:lnTo>
                    <a:pt x="715" y="525692"/>
                  </a:lnTo>
                  <a:lnTo>
                    <a:pt x="715" y="678020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659663-83B5-4989-9C65-2E2A018D5B77}"/>
                </a:ext>
              </a:extLst>
            </p:cNvPr>
            <p:cNvSpPr/>
            <p:nvPr/>
          </p:nvSpPr>
          <p:spPr>
            <a:xfrm>
              <a:off x="2352701" y="2539887"/>
              <a:ext cx="14965" cy="88188"/>
            </a:xfrm>
            <a:custGeom>
              <a:avLst/>
              <a:gdLst>
                <a:gd name="connsiteX0" fmla="*/ 715 w 14965"/>
                <a:gd name="connsiteY0" fmla="*/ -763 h 88188"/>
                <a:gd name="connsiteX1" fmla="*/ 715 w 14965"/>
                <a:gd name="connsiteY1" fmla="*/ 87426 h 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8188">
                  <a:moveTo>
                    <a:pt x="715" y="-763"/>
                  </a:moveTo>
                  <a:lnTo>
                    <a:pt x="715" y="87426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BCDB933-5060-4079-BCF2-8E873CC615DB}"/>
                </a:ext>
              </a:extLst>
            </p:cNvPr>
            <p:cNvSpPr/>
            <p:nvPr/>
          </p:nvSpPr>
          <p:spPr>
            <a:xfrm>
              <a:off x="2358059" y="2587999"/>
              <a:ext cx="48097" cy="14965"/>
            </a:xfrm>
            <a:custGeom>
              <a:avLst/>
              <a:gdLst>
                <a:gd name="connsiteX0" fmla="*/ 715 w 48097"/>
                <a:gd name="connsiteY0" fmla="*/ -763 h 14965"/>
                <a:gd name="connsiteX1" fmla="*/ 48813 w 48097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97" h="14965">
                  <a:moveTo>
                    <a:pt x="715" y="-763"/>
                  </a:moveTo>
                  <a:lnTo>
                    <a:pt x="48813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305BBE5-9AD4-449B-A881-DBF8484B7975}"/>
                </a:ext>
              </a:extLst>
            </p:cNvPr>
            <p:cNvSpPr/>
            <p:nvPr/>
          </p:nvSpPr>
          <p:spPr>
            <a:xfrm>
              <a:off x="1799534" y="3031607"/>
              <a:ext cx="14965" cy="88174"/>
            </a:xfrm>
            <a:custGeom>
              <a:avLst/>
              <a:gdLst>
                <a:gd name="connsiteX0" fmla="*/ 715 w 14965"/>
                <a:gd name="connsiteY0" fmla="*/ -763 h 88174"/>
                <a:gd name="connsiteX1" fmla="*/ 715 w 14965"/>
                <a:gd name="connsiteY1" fmla="*/ 87411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8174">
                  <a:moveTo>
                    <a:pt x="715" y="-763"/>
                  </a:moveTo>
                  <a:lnTo>
                    <a:pt x="715" y="87411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FC63B9C-44B7-47B2-9144-63A5AD486CCE}"/>
                </a:ext>
              </a:extLst>
            </p:cNvPr>
            <p:cNvSpPr/>
            <p:nvPr/>
          </p:nvSpPr>
          <p:spPr>
            <a:xfrm>
              <a:off x="1804877" y="3079704"/>
              <a:ext cx="48112" cy="14965"/>
            </a:xfrm>
            <a:custGeom>
              <a:avLst/>
              <a:gdLst>
                <a:gd name="connsiteX0" fmla="*/ 715 w 48112"/>
                <a:gd name="connsiteY0" fmla="*/ -763 h 14965"/>
                <a:gd name="connsiteX1" fmla="*/ 48828 w 48112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12" h="14965">
                  <a:moveTo>
                    <a:pt x="715" y="-763"/>
                  </a:moveTo>
                  <a:lnTo>
                    <a:pt x="48828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3D9A490-10D1-407F-9E91-236A611289EE}"/>
                </a:ext>
              </a:extLst>
            </p:cNvPr>
            <p:cNvSpPr/>
            <p:nvPr/>
          </p:nvSpPr>
          <p:spPr>
            <a:xfrm>
              <a:off x="1688344" y="2594674"/>
              <a:ext cx="80167" cy="678768"/>
            </a:xfrm>
            <a:custGeom>
              <a:avLst/>
              <a:gdLst>
                <a:gd name="connsiteX0" fmla="*/ 3380 w 80167"/>
                <a:gd name="connsiteY0" fmla="*/ -763 h 678768"/>
                <a:gd name="connsiteX1" fmla="*/ 3380 w 80167"/>
                <a:gd name="connsiteY1" fmla="*/ 442845 h 678768"/>
                <a:gd name="connsiteX2" fmla="*/ 80883 w 80167"/>
                <a:gd name="connsiteY2" fmla="*/ 442845 h 678768"/>
                <a:gd name="connsiteX3" fmla="*/ 80883 w 80167"/>
                <a:gd name="connsiteY3" fmla="*/ 525691 h 678768"/>
                <a:gd name="connsiteX4" fmla="*/ 715 w 80167"/>
                <a:gd name="connsiteY4" fmla="*/ 525691 h 678768"/>
                <a:gd name="connsiteX5" fmla="*/ 715 w 80167"/>
                <a:gd name="connsiteY5" fmla="*/ 678005 h 6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678768">
                  <a:moveTo>
                    <a:pt x="3380" y="-763"/>
                  </a:moveTo>
                  <a:lnTo>
                    <a:pt x="3380" y="442845"/>
                  </a:lnTo>
                  <a:lnTo>
                    <a:pt x="80883" y="442845"/>
                  </a:lnTo>
                  <a:lnTo>
                    <a:pt x="80883" y="525691"/>
                  </a:lnTo>
                  <a:lnTo>
                    <a:pt x="715" y="525691"/>
                  </a:lnTo>
                  <a:lnTo>
                    <a:pt x="715" y="67800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8A8A5F4-172A-4C1D-8943-8FA6526FF491}"/>
                </a:ext>
              </a:extLst>
            </p:cNvPr>
            <p:cNvSpPr txBox="1"/>
            <p:nvPr/>
          </p:nvSpPr>
          <p:spPr>
            <a:xfrm>
              <a:off x="1392479" y="4164496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Ground grid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C9201F5-0E11-4B93-B45C-EE09E03B5132}"/>
                </a:ext>
              </a:extLst>
            </p:cNvPr>
            <p:cNvSpPr txBox="1"/>
            <p:nvPr/>
          </p:nvSpPr>
          <p:spPr>
            <a:xfrm>
              <a:off x="2864540" y="2362465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Sleep trans.</a:t>
              </a: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EDA36DC-B4BD-4ACF-910E-D363F3CE4C3C}"/>
                </a:ext>
              </a:extLst>
            </p:cNvPr>
            <p:cNvSpPr/>
            <p:nvPr/>
          </p:nvSpPr>
          <p:spPr>
            <a:xfrm>
              <a:off x="5101178" y="3355765"/>
              <a:ext cx="96898" cy="820861"/>
            </a:xfrm>
            <a:custGeom>
              <a:avLst/>
              <a:gdLst>
                <a:gd name="connsiteX0" fmla="*/ 715 w 96898"/>
                <a:gd name="connsiteY0" fmla="*/ 820098 h 820861"/>
                <a:gd name="connsiteX1" fmla="*/ 715 w 96898"/>
                <a:gd name="connsiteY1" fmla="*/ 473209 h 820861"/>
                <a:gd name="connsiteX2" fmla="*/ 97614 w 96898"/>
                <a:gd name="connsiteY2" fmla="*/ 473209 h 820861"/>
                <a:gd name="connsiteX3" fmla="*/ 97614 w 96898"/>
                <a:gd name="connsiteY3" fmla="*/ 380934 h 820861"/>
                <a:gd name="connsiteX4" fmla="*/ 6911 w 96898"/>
                <a:gd name="connsiteY4" fmla="*/ 380934 h 820861"/>
                <a:gd name="connsiteX5" fmla="*/ 6911 w 96898"/>
                <a:gd name="connsiteY5" fmla="*/ -763 h 8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898" h="820861">
                  <a:moveTo>
                    <a:pt x="715" y="820098"/>
                  </a:moveTo>
                  <a:lnTo>
                    <a:pt x="715" y="473209"/>
                  </a:lnTo>
                  <a:lnTo>
                    <a:pt x="97614" y="473209"/>
                  </a:lnTo>
                  <a:lnTo>
                    <a:pt x="97614" y="380934"/>
                  </a:lnTo>
                  <a:lnTo>
                    <a:pt x="6911" y="380934"/>
                  </a:lnTo>
                  <a:lnTo>
                    <a:pt x="6911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6A5AECD-1C19-45D0-A9EB-0E9AE1A86DC4}"/>
                </a:ext>
              </a:extLst>
            </p:cNvPr>
            <p:cNvSpPr/>
            <p:nvPr/>
          </p:nvSpPr>
          <p:spPr>
            <a:xfrm>
              <a:off x="5305256" y="2811547"/>
              <a:ext cx="98260" cy="860009"/>
            </a:xfrm>
            <a:custGeom>
              <a:avLst/>
              <a:gdLst>
                <a:gd name="connsiteX0" fmla="*/ 8437 w 98260"/>
                <a:gd name="connsiteY0" fmla="*/ 859246 h 860009"/>
                <a:gd name="connsiteX1" fmla="*/ 8437 w 98260"/>
                <a:gd name="connsiteY1" fmla="*/ 792009 h 860009"/>
                <a:gd name="connsiteX2" fmla="*/ 98976 w 98260"/>
                <a:gd name="connsiteY2" fmla="*/ 792009 h 860009"/>
                <a:gd name="connsiteX3" fmla="*/ 98976 w 98260"/>
                <a:gd name="connsiteY3" fmla="*/ 713517 h 860009"/>
                <a:gd name="connsiteX4" fmla="*/ 715 w 98260"/>
                <a:gd name="connsiteY4" fmla="*/ 713517 h 860009"/>
                <a:gd name="connsiteX5" fmla="*/ 715 w 98260"/>
                <a:gd name="connsiteY5" fmla="*/ -763 h 86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60" h="860009">
                  <a:moveTo>
                    <a:pt x="8437" y="859246"/>
                  </a:moveTo>
                  <a:lnTo>
                    <a:pt x="8437" y="792009"/>
                  </a:lnTo>
                  <a:lnTo>
                    <a:pt x="98976" y="792009"/>
                  </a:lnTo>
                  <a:lnTo>
                    <a:pt x="98976" y="713517"/>
                  </a:lnTo>
                  <a:lnTo>
                    <a:pt x="715" y="713517"/>
                  </a:lnTo>
                  <a:lnTo>
                    <a:pt x="715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E07C64E-1D9E-47EB-A28F-A56A1601A8F5}"/>
                </a:ext>
              </a:extLst>
            </p:cNvPr>
            <p:cNvSpPr/>
            <p:nvPr/>
          </p:nvSpPr>
          <p:spPr>
            <a:xfrm>
              <a:off x="5766313" y="2843138"/>
              <a:ext cx="90703" cy="830080"/>
            </a:xfrm>
            <a:custGeom>
              <a:avLst/>
              <a:gdLst>
                <a:gd name="connsiteX0" fmla="*/ 4352 w 90703"/>
                <a:gd name="connsiteY0" fmla="*/ -763 h 830080"/>
                <a:gd name="connsiteX1" fmla="*/ 4352 w 90703"/>
                <a:gd name="connsiteY1" fmla="*/ 531304 h 830080"/>
                <a:gd name="connsiteX2" fmla="*/ 91418 w 90703"/>
                <a:gd name="connsiteY2" fmla="*/ 535090 h 830080"/>
                <a:gd name="connsiteX3" fmla="*/ 91418 w 90703"/>
                <a:gd name="connsiteY3" fmla="*/ 621453 h 830080"/>
                <a:gd name="connsiteX4" fmla="*/ 715 w 90703"/>
                <a:gd name="connsiteY4" fmla="*/ 617681 h 830080"/>
                <a:gd name="connsiteX5" fmla="*/ 715 w 90703"/>
                <a:gd name="connsiteY5" fmla="*/ 829317 h 83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03" h="830080">
                  <a:moveTo>
                    <a:pt x="4352" y="-763"/>
                  </a:moveTo>
                  <a:lnTo>
                    <a:pt x="4352" y="531304"/>
                  </a:lnTo>
                  <a:lnTo>
                    <a:pt x="91418" y="535090"/>
                  </a:lnTo>
                  <a:lnTo>
                    <a:pt x="91418" y="621453"/>
                  </a:lnTo>
                  <a:lnTo>
                    <a:pt x="715" y="617681"/>
                  </a:lnTo>
                  <a:lnTo>
                    <a:pt x="715" y="829317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9" name="Graphic 21">
              <a:extLst>
                <a:ext uri="{FF2B5EF4-FFF2-40B4-BE49-F238E27FC236}">
                  <a16:creationId xmlns:a16="http://schemas.microsoft.com/office/drawing/2014/main" id="{C315F103-4A8E-4EEC-BD35-84CA3ECA4D48}"/>
                </a:ext>
              </a:extLst>
            </p:cNvPr>
            <p:cNvGrpSpPr/>
            <p:nvPr/>
          </p:nvGrpSpPr>
          <p:grpSpPr>
            <a:xfrm>
              <a:off x="4278882" y="3417543"/>
              <a:ext cx="2239244" cy="769963"/>
              <a:chOff x="4278882" y="3417543"/>
              <a:chExt cx="2239244" cy="769963"/>
            </a:xfrm>
            <a:no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4EFC9F3-65E3-4C90-910B-50D4277017E7}"/>
                  </a:ext>
                </a:extLst>
              </p:cNvPr>
              <p:cNvSpPr/>
              <p:nvPr/>
            </p:nvSpPr>
            <p:spPr>
              <a:xfrm>
                <a:off x="4278882" y="3923607"/>
                <a:ext cx="754418" cy="258866"/>
              </a:xfrm>
              <a:custGeom>
                <a:avLst/>
                <a:gdLst>
                  <a:gd name="connsiteX0" fmla="*/ 922 w 754418"/>
                  <a:gd name="connsiteY0" fmla="*/ 258164 h 258866"/>
                  <a:gd name="connsiteX1" fmla="*/ 464060 w 754418"/>
                  <a:gd name="connsiteY1" fmla="*/ 258164 h 258866"/>
                  <a:gd name="connsiteX2" fmla="*/ 755341 w 754418"/>
                  <a:gd name="connsiteY2" fmla="*/ -703 h 25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66">
                    <a:moveTo>
                      <a:pt x="922" y="258164"/>
                    </a:moveTo>
                    <a:lnTo>
                      <a:pt x="464060" y="258164"/>
                    </a:lnTo>
                    <a:lnTo>
                      <a:pt x="755341" y="-70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5EFAEE1-0B79-4A65-96F3-5BFD10BCBB9F}"/>
                  </a:ext>
                </a:extLst>
              </p:cNvPr>
              <p:cNvSpPr/>
              <p:nvPr/>
            </p:nvSpPr>
            <p:spPr>
              <a:xfrm>
                <a:off x="4280924" y="3924053"/>
                <a:ext cx="754406" cy="258865"/>
              </a:xfrm>
              <a:custGeom>
                <a:avLst/>
                <a:gdLst>
                  <a:gd name="connsiteX0" fmla="*/ 755329 w 754406"/>
                  <a:gd name="connsiteY0" fmla="*/ -703 h 258865"/>
                  <a:gd name="connsiteX1" fmla="*/ 292202 w 754406"/>
                  <a:gd name="connsiteY1" fmla="*/ -703 h 258865"/>
                  <a:gd name="connsiteX2" fmla="*/ 922 w 754406"/>
                  <a:gd name="connsiteY2" fmla="*/ 258163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65">
                    <a:moveTo>
                      <a:pt x="755329" y="-703"/>
                    </a:moveTo>
                    <a:lnTo>
                      <a:pt x="292202" y="-703"/>
                    </a:lnTo>
                    <a:lnTo>
                      <a:pt x="922" y="25816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63A4A5A-2B7F-4213-8C2E-9657CCD573AF}"/>
                  </a:ext>
                </a:extLst>
              </p:cNvPr>
              <p:cNvSpPr/>
              <p:nvPr/>
            </p:nvSpPr>
            <p:spPr>
              <a:xfrm>
                <a:off x="4300716" y="3930430"/>
                <a:ext cx="713634" cy="245530"/>
              </a:xfrm>
              <a:custGeom>
                <a:avLst/>
                <a:gdLst>
                  <a:gd name="connsiteX0" fmla="*/ 138904 w 713634"/>
                  <a:gd name="connsiteY0" fmla="*/ 122062 h 245530"/>
                  <a:gd name="connsiteX1" fmla="*/ 276874 w 713634"/>
                  <a:gd name="connsiteY1" fmla="*/ -703 h 245530"/>
                  <a:gd name="connsiteX2" fmla="*/ 495721 w 713634"/>
                  <a:gd name="connsiteY2" fmla="*/ -620 h 245530"/>
                  <a:gd name="connsiteX3" fmla="*/ 714556 w 713634"/>
                  <a:gd name="connsiteY3" fmla="*/ -537 h 245530"/>
                  <a:gd name="connsiteX4" fmla="*/ 576194 w 713634"/>
                  <a:gd name="connsiteY4" fmla="*/ 122145 h 245530"/>
                  <a:gd name="connsiteX5" fmla="*/ 437843 w 713634"/>
                  <a:gd name="connsiteY5" fmla="*/ 244828 h 245530"/>
                  <a:gd name="connsiteX6" fmla="*/ 219388 w 713634"/>
                  <a:gd name="connsiteY6" fmla="*/ 244828 h 245530"/>
                  <a:gd name="connsiteX7" fmla="*/ 922 w 713634"/>
                  <a:gd name="connsiteY7" fmla="*/ 244818 h 245530"/>
                  <a:gd name="connsiteX8" fmla="*/ 138904 w 713634"/>
                  <a:gd name="connsiteY8" fmla="*/ 122052 h 24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30">
                    <a:moveTo>
                      <a:pt x="138904" y="122062"/>
                    </a:moveTo>
                    <a:lnTo>
                      <a:pt x="276874" y="-703"/>
                    </a:lnTo>
                    <a:lnTo>
                      <a:pt x="495721" y="-620"/>
                    </a:lnTo>
                    <a:lnTo>
                      <a:pt x="714556" y="-537"/>
                    </a:lnTo>
                    <a:lnTo>
                      <a:pt x="576194" y="122145"/>
                    </a:lnTo>
                    <a:lnTo>
                      <a:pt x="437843" y="244828"/>
                    </a:lnTo>
                    <a:lnTo>
                      <a:pt x="219388" y="244828"/>
                    </a:lnTo>
                    <a:lnTo>
                      <a:pt x="922" y="244818"/>
                    </a:lnTo>
                    <a:lnTo>
                      <a:pt x="138904" y="122052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3" name="Graphic 21">
                <a:extLst>
                  <a:ext uri="{FF2B5EF4-FFF2-40B4-BE49-F238E27FC236}">
                    <a16:creationId xmlns:a16="http://schemas.microsoft.com/office/drawing/2014/main" id="{0BB4A628-780C-44E6-AF7A-9E6303238D05}"/>
                  </a:ext>
                </a:extLst>
              </p:cNvPr>
              <p:cNvGrpSpPr/>
              <p:nvPr/>
            </p:nvGrpSpPr>
            <p:grpSpPr>
              <a:xfrm>
                <a:off x="4732512" y="3926509"/>
                <a:ext cx="756486" cy="256758"/>
                <a:chOff x="4732512" y="3926509"/>
                <a:chExt cx="756486" cy="256758"/>
              </a:xfrm>
              <a:noFill/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45AFFBA-B14B-4327-BA4E-4DF6FFA13471}"/>
                    </a:ext>
                  </a:extLst>
                </p:cNvPr>
                <p:cNvSpPr/>
                <p:nvPr/>
              </p:nvSpPr>
              <p:spPr>
                <a:xfrm>
                  <a:off x="4732512" y="3926509"/>
                  <a:ext cx="754444" cy="256317"/>
                </a:xfrm>
                <a:custGeom>
                  <a:avLst/>
                  <a:gdLst>
                    <a:gd name="connsiteX0" fmla="*/ 913 w 754444"/>
                    <a:gd name="connsiteY0" fmla="*/ 255615 h 256317"/>
                    <a:gd name="connsiteX1" fmla="*/ 464074 w 754444"/>
                    <a:gd name="connsiteY1" fmla="*/ 255615 h 256317"/>
                    <a:gd name="connsiteX2" fmla="*/ 755357 w 754444"/>
                    <a:gd name="connsiteY2" fmla="*/ -70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13" y="255615"/>
                      </a:moveTo>
                      <a:lnTo>
                        <a:pt x="464074" y="255615"/>
                      </a:lnTo>
                      <a:lnTo>
                        <a:pt x="755357" y="-70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CFA4A6EE-B634-464F-87FA-82665CA1FF7F}"/>
                    </a:ext>
                  </a:extLst>
                </p:cNvPr>
                <p:cNvSpPr/>
                <p:nvPr/>
              </p:nvSpPr>
              <p:spPr>
                <a:xfrm>
                  <a:off x="4734542" y="3926950"/>
                  <a:ext cx="754456" cy="256317"/>
                </a:xfrm>
                <a:custGeom>
                  <a:avLst/>
                  <a:gdLst>
                    <a:gd name="connsiteX0" fmla="*/ 755369 w 754456"/>
                    <a:gd name="connsiteY0" fmla="*/ -703 h 256317"/>
                    <a:gd name="connsiteX1" fmla="*/ 292208 w 754456"/>
                    <a:gd name="connsiteY1" fmla="*/ -703 h 256317"/>
                    <a:gd name="connsiteX2" fmla="*/ 913 w 754456"/>
                    <a:gd name="connsiteY2" fmla="*/ 25561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369" y="-703"/>
                      </a:moveTo>
                      <a:lnTo>
                        <a:pt x="292208" y="-703"/>
                      </a:lnTo>
                      <a:lnTo>
                        <a:pt x="913" y="25561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44B8ACCF-54E2-4A0C-95BA-28FB04D10DBD}"/>
                    </a:ext>
                  </a:extLst>
                </p:cNvPr>
                <p:cNvSpPr/>
                <p:nvPr/>
              </p:nvSpPr>
              <p:spPr>
                <a:xfrm>
                  <a:off x="4754347" y="3933255"/>
                  <a:ext cx="713669" cy="243133"/>
                </a:xfrm>
                <a:custGeom>
                  <a:avLst/>
                  <a:gdLst>
                    <a:gd name="connsiteX0" fmla="*/ 138890 w 713669"/>
                    <a:gd name="connsiteY0" fmla="*/ 120859 h 243133"/>
                    <a:gd name="connsiteX1" fmla="*/ 276878 w 713669"/>
                    <a:gd name="connsiteY1" fmla="*/ -703 h 243133"/>
                    <a:gd name="connsiteX2" fmla="*/ 495725 w 713669"/>
                    <a:gd name="connsiteY2" fmla="*/ -621 h 243133"/>
                    <a:gd name="connsiteX3" fmla="*/ 714583 w 713669"/>
                    <a:gd name="connsiteY3" fmla="*/ -539 h 243133"/>
                    <a:gd name="connsiteX4" fmla="*/ 576213 w 713669"/>
                    <a:gd name="connsiteY4" fmla="*/ 120941 h 243133"/>
                    <a:gd name="connsiteX5" fmla="*/ 437855 w 713669"/>
                    <a:gd name="connsiteY5" fmla="*/ 242431 h 243133"/>
                    <a:gd name="connsiteX6" fmla="*/ 219378 w 713669"/>
                    <a:gd name="connsiteY6" fmla="*/ 242420 h 243133"/>
                    <a:gd name="connsiteX7" fmla="*/ 913 w 713669"/>
                    <a:gd name="connsiteY7" fmla="*/ 242420 h 243133"/>
                    <a:gd name="connsiteX8" fmla="*/ 138890 w 713669"/>
                    <a:gd name="connsiteY8" fmla="*/ 12085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890" y="120859"/>
                      </a:moveTo>
                      <a:lnTo>
                        <a:pt x="276878" y="-703"/>
                      </a:lnTo>
                      <a:lnTo>
                        <a:pt x="495725" y="-621"/>
                      </a:lnTo>
                      <a:lnTo>
                        <a:pt x="714583" y="-539"/>
                      </a:lnTo>
                      <a:lnTo>
                        <a:pt x="576213" y="120941"/>
                      </a:lnTo>
                      <a:lnTo>
                        <a:pt x="437855" y="242431"/>
                      </a:lnTo>
                      <a:lnTo>
                        <a:pt x="219378" y="242420"/>
                      </a:lnTo>
                      <a:lnTo>
                        <a:pt x="913" y="242420"/>
                      </a:lnTo>
                      <a:lnTo>
                        <a:pt x="138890" y="12085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aphic 21">
                <a:extLst>
                  <a:ext uri="{FF2B5EF4-FFF2-40B4-BE49-F238E27FC236}">
                    <a16:creationId xmlns:a16="http://schemas.microsoft.com/office/drawing/2014/main" id="{A1936A0E-F08C-4EF9-A8F3-58131049F997}"/>
                  </a:ext>
                </a:extLst>
              </p:cNvPr>
              <p:cNvGrpSpPr/>
              <p:nvPr/>
            </p:nvGrpSpPr>
            <p:grpSpPr>
              <a:xfrm>
                <a:off x="5186407" y="3930749"/>
                <a:ext cx="756486" cy="256758"/>
                <a:chOff x="5186407" y="3930749"/>
                <a:chExt cx="756486" cy="256758"/>
              </a:xfrm>
              <a:noFill/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01602219-BC8C-4835-8B7C-28027E556367}"/>
                    </a:ext>
                  </a:extLst>
                </p:cNvPr>
                <p:cNvSpPr/>
                <p:nvPr/>
              </p:nvSpPr>
              <p:spPr>
                <a:xfrm>
                  <a:off x="5186407" y="3930749"/>
                  <a:ext cx="754444" cy="256317"/>
                </a:xfrm>
                <a:custGeom>
                  <a:avLst/>
                  <a:gdLst>
                    <a:gd name="connsiteX0" fmla="*/ 943 w 754444"/>
                    <a:gd name="connsiteY0" fmla="*/ 255615 h 256317"/>
                    <a:gd name="connsiteX1" fmla="*/ 464104 w 754444"/>
                    <a:gd name="connsiteY1" fmla="*/ 255615 h 256317"/>
                    <a:gd name="connsiteX2" fmla="*/ 755388 w 754444"/>
                    <a:gd name="connsiteY2" fmla="*/ -70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43" y="255615"/>
                      </a:moveTo>
                      <a:lnTo>
                        <a:pt x="464104" y="255615"/>
                      </a:lnTo>
                      <a:lnTo>
                        <a:pt x="755388" y="-70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EC98A856-6EDC-47E8-AECE-8A8A68A52493}"/>
                    </a:ext>
                  </a:extLst>
                </p:cNvPr>
                <p:cNvSpPr/>
                <p:nvPr/>
              </p:nvSpPr>
              <p:spPr>
                <a:xfrm>
                  <a:off x="5188437" y="3931189"/>
                  <a:ext cx="754456" cy="256317"/>
                </a:xfrm>
                <a:custGeom>
                  <a:avLst/>
                  <a:gdLst>
                    <a:gd name="connsiteX0" fmla="*/ 755399 w 754456"/>
                    <a:gd name="connsiteY0" fmla="*/ -703 h 256317"/>
                    <a:gd name="connsiteX1" fmla="*/ 292239 w 754456"/>
                    <a:gd name="connsiteY1" fmla="*/ -703 h 256317"/>
                    <a:gd name="connsiteX2" fmla="*/ 943 w 754456"/>
                    <a:gd name="connsiteY2" fmla="*/ 25561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399" y="-703"/>
                      </a:moveTo>
                      <a:lnTo>
                        <a:pt x="292239" y="-703"/>
                      </a:lnTo>
                      <a:lnTo>
                        <a:pt x="943" y="25561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656FF1CE-D7C3-4636-B928-D89EA00CB3F3}"/>
                    </a:ext>
                  </a:extLst>
                </p:cNvPr>
                <p:cNvSpPr/>
                <p:nvPr/>
              </p:nvSpPr>
              <p:spPr>
                <a:xfrm>
                  <a:off x="5208242" y="3937494"/>
                  <a:ext cx="713669" cy="243133"/>
                </a:xfrm>
                <a:custGeom>
                  <a:avLst/>
                  <a:gdLst>
                    <a:gd name="connsiteX0" fmla="*/ 138920 w 713669"/>
                    <a:gd name="connsiteY0" fmla="*/ 120859 h 243133"/>
                    <a:gd name="connsiteX1" fmla="*/ 276909 w 713669"/>
                    <a:gd name="connsiteY1" fmla="*/ -703 h 243133"/>
                    <a:gd name="connsiteX2" fmla="*/ 495755 w 713669"/>
                    <a:gd name="connsiteY2" fmla="*/ -621 h 243133"/>
                    <a:gd name="connsiteX3" fmla="*/ 714613 w 713669"/>
                    <a:gd name="connsiteY3" fmla="*/ -539 h 243133"/>
                    <a:gd name="connsiteX4" fmla="*/ 576243 w 713669"/>
                    <a:gd name="connsiteY4" fmla="*/ 120941 h 243133"/>
                    <a:gd name="connsiteX5" fmla="*/ 437886 w 713669"/>
                    <a:gd name="connsiteY5" fmla="*/ 242431 h 243133"/>
                    <a:gd name="connsiteX6" fmla="*/ 219409 w 713669"/>
                    <a:gd name="connsiteY6" fmla="*/ 242421 h 243133"/>
                    <a:gd name="connsiteX7" fmla="*/ 943 w 713669"/>
                    <a:gd name="connsiteY7" fmla="*/ 242421 h 243133"/>
                    <a:gd name="connsiteX8" fmla="*/ 138920 w 713669"/>
                    <a:gd name="connsiteY8" fmla="*/ 12085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20" y="120859"/>
                      </a:moveTo>
                      <a:lnTo>
                        <a:pt x="276909" y="-703"/>
                      </a:lnTo>
                      <a:lnTo>
                        <a:pt x="495755" y="-621"/>
                      </a:lnTo>
                      <a:lnTo>
                        <a:pt x="714613" y="-539"/>
                      </a:lnTo>
                      <a:lnTo>
                        <a:pt x="576243" y="120941"/>
                      </a:lnTo>
                      <a:lnTo>
                        <a:pt x="437886" y="242431"/>
                      </a:lnTo>
                      <a:lnTo>
                        <a:pt x="219409" y="242421"/>
                      </a:lnTo>
                      <a:lnTo>
                        <a:pt x="943" y="242421"/>
                      </a:lnTo>
                      <a:lnTo>
                        <a:pt x="138920" y="12085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aphic 21">
                <a:extLst>
                  <a:ext uri="{FF2B5EF4-FFF2-40B4-BE49-F238E27FC236}">
                    <a16:creationId xmlns:a16="http://schemas.microsoft.com/office/drawing/2014/main" id="{17B04469-FD57-4073-AEC3-4D0863CFCBF9}"/>
                  </a:ext>
                </a:extLst>
              </p:cNvPr>
              <p:cNvGrpSpPr/>
              <p:nvPr/>
            </p:nvGrpSpPr>
            <p:grpSpPr>
              <a:xfrm>
                <a:off x="4565755" y="3670082"/>
                <a:ext cx="756448" cy="259311"/>
                <a:chOff x="4565755" y="3670082"/>
                <a:chExt cx="756448" cy="259311"/>
              </a:xfrm>
              <a:noFill/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EE1EC0F6-1330-47A1-865E-CD69658979DA}"/>
                    </a:ext>
                  </a:extLst>
                </p:cNvPr>
                <p:cNvSpPr/>
                <p:nvPr/>
              </p:nvSpPr>
              <p:spPr>
                <a:xfrm>
                  <a:off x="4565755" y="3670082"/>
                  <a:ext cx="754418" cy="258865"/>
                </a:xfrm>
                <a:custGeom>
                  <a:avLst/>
                  <a:gdLst>
                    <a:gd name="connsiteX0" fmla="*/ 916 w 754418"/>
                    <a:gd name="connsiteY0" fmla="*/ 258170 h 258865"/>
                    <a:gd name="connsiteX1" fmla="*/ 464054 w 754418"/>
                    <a:gd name="connsiteY1" fmla="*/ 258170 h 258865"/>
                    <a:gd name="connsiteX2" fmla="*/ 755335 w 754418"/>
                    <a:gd name="connsiteY2" fmla="*/ -696 h 25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18" h="258865">
                      <a:moveTo>
                        <a:pt x="916" y="258170"/>
                      </a:moveTo>
                      <a:lnTo>
                        <a:pt x="464054" y="258170"/>
                      </a:lnTo>
                      <a:lnTo>
                        <a:pt x="755335" y="-696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BD266D3-F8B2-4FC7-BD3D-2707C31122A8}"/>
                    </a:ext>
                  </a:extLst>
                </p:cNvPr>
                <p:cNvSpPr/>
                <p:nvPr/>
              </p:nvSpPr>
              <p:spPr>
                <a:xfrm>
                  <a:off x="4567797" y="3670527"/>
                  <a:ext cx="754406" cy="258866"/>
                </a:xfrm>
                <a:custGeom>
                  <a:avLst/>
                  <a:gdLst>
                    <a:gd name="connsiteX0" fmla="*/ 755323 w 754406"/>
                    <a:gd name="connsiteY0" fmla="*/ -696 h 258866"/>
                    <a:gd name="connsiteX1" fmla="*/ 292185 w 754406"/>
                    <a:gd name="connsiteY1" fmla="*/ -696 h 258866"/>
                    <a:gd name="connsiteX2" fmla="*/ 916 w 754406"/>
                    <a:gd name="connsiteY2" fmla="*/ 258171 h 258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06" h="258866">
                      <a:moveTo>
                        <a:pt x="755323" y="-696"/>
                      </a:moveTo>
                      <a:lnTo>
                        <a:pt x="292185" y="-696"/>
                      </a:lnTo>
                      <a:lnTo>
                        <a:pt x="916" y="258171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CD5D911F-E69F-478B-A4B1-C4A409D8254C}"/>
                    </a:ext>
                  </a:extLst>
                </p:cNvPr>
                <p:cNvSpPr/>
                <p:nvPr/>
              </p:nvSpPr>
              <p:spPr>
                <a:xfrm>
                  <a:off x="4587589" y="3676905"/>
                  <a:ext cx="713634" cy="245530"/>
                </a:xfrm>
                <a:custGeom>
                  <a:avLst/>
                  <a:gdLst>
                    <a:gd name="connsiteX0" fmla="*/ 138886 w 713634"/>
                    <a:gd name="connsiteY0" fmla="*/ 122070 h 245530"/>
                    <a:gd name="connsiteX1" fmla="*/ 276868 w 713634"/>
                    <a:gd name="connsiteY1" fmla="*/ -696 h 245530"/>
                    <a:gd name="connsiteX2" fmla="*/ 495703 w 713634"/>
                    <a:gd name="connsiteY2" fmla="*/ -613 h 245530"/>
                    <a:gd name="connsiteX3" fmla="*/ 714550 w 713634"/>
                    <a:gd name="connsiteY3" fmla="*/ -530 h 245530"/>
                    <a:gd name="connsiteX4" fmla="*/ 576188 w 713634"/>
                    <a:gd name="connsiteY4" fmla="*/ 122152 h 245530"/>
                    <a:gd name="connsiteX5" fmla="*/ 437837 w 713634"/>
                    <a:gd name="connsiteY5" fmla="*/ 244835 h 245530"/>
                    <a:gd name="connsiteX6" fmla="*/ 219371 w 713634"/>
                    <a:gd name="connsiteY6" fmla="*/ 244835 h 245530"/>
                    <a:gd name="connsiteX7" fmla="*/ 916 w 713634"/>
                    <a:gd name="connsiteY7" fmla="*/ 244824 h 245530"/>
                    <a:gd name="connsiteX8" fmla="*/ 138886 w 713634"/>
                    <a:gd name="connsiteY8" fmla="*/ 122059 h 24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34" h="245530">
                      <a:moveTo>
                        <a:pt x="138886" y="122070"/>
                      </a:moveTo>
                      <a:lnTo>
                        <a:pt x="276868" y="-696"/>
                      </a:lnTo>
                      <a:lnTo>
                        <a:pt x="495703" y="-613"/>
                      </a:lnTo>
                      <a:lnTo>
                        <a:pt x="714550" y="-530"/>
                      </a:lnTo>
                      <a:lnTo>
                        <a:pt x="576188" y="122152"/>
                      </a:lnTo>
                      <a:lnTo>
                        <a:pt x="437837" y="244835"/>
                      </a:lnTo>
                      <a:lnTo>
                        <a:pt x="219371" y="244835"/>
                      </a:lnTo>
                      <a:lnTo>
                        <a:pt x="916" y="244824"/>
                      </a:lnTo>
                      <a:lnTo>
                        <a:pt x="138886" y="122059"/>
                      </a:lnTo>
                      <a:close/>
                    </a:path>
                  </a:pathLst>
                </a:custGeom>
                <a:noFill/>
                <a:ln w="3177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aphic 21">
                <a:extLst>
                  <a:ext uri="{FF2B5EF4-FFF2-40B4-BE49-F238E27FC236}">
                    <a16:creationId xmlns:a16="http://schemas.microsoft.com/office/drawing/2014/main" id="{C3C6FF08-600D-4E27-94B6-BA250CC92F5E}"/>
                  </a:ext>
                </a:extLst>
              </p:cNvPr>
              <p:cNvGrpSpPr/>
              <p:nvPr/>
            </p:nvGrpSpPr>
            <p:grpSpPr>
              <a:xfrm>
                <a:off x="5015263" y="3674833"/>
                <a:ext cx="756486" cy="256758"/>
                <a:chOff x="5015263" y="3674833"/>
                <a:chExt cx="756486" cy="256758"/>
              </a:xfrm>
              <a:noFill/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8E645BE8-186D-4CD4-8F2F-B6C2E8321C33}"/>
                    </a:ext>
                  </a:extLst>
                </p:cNvPr>
                <p:cNvSpPr/>
                <p:nvPr/>
              </p:nvSpPr>
              <p:spPr>
                <a:xfrm>
                  <a:off x="5015263" y="3674833"/>
                  <a:ext cx="754444" cy="256317"/>
                </a:xfrm>
                <a:custGeom>
                  <a:avLst/>
                  <a:gdLst>
                    <a:gd name="connsiteX0" fmla="*/ 932 w 754444"/>
                    <a:gd name="connsiteY0" fmla="*/ 255598 h 256317"/>
                    <a:gd name="connsiteX1" fmla="*/ 464093 w 754444"/>
                    <a:gd name="connsiteY1" fmla="*/ 255598 h 256317"/>
                    <a:gd name="connsiteX2" fmla="*/ 755376 w 754444"/>
                    <a:gd name="connsiteY2" fmla="*/ -72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32" y="255598"/>
                      </a:moveTo>
                      <a:lnTo>
                        <a:pt x="464093" y="255598"/>
                      </a:lnTo>
                      <a:lnTo>
                        <a:pt x="755376" y="-72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1DD2B1B-EC79-4B17-961D-ABB4FE83DB7D}"/>
                    </a:ext>
                  </a:extLst>
                </p:cNvPr>
                <p:cNvSpPr/>
                <p:nvPr/>
              </p:nvSpPr>
              <p:spPr>
                <a:xfrm>
                  <a:off x="5017292" y="3675273"/>
                  <a:ext cx="754456" cy="256317"/>
                </a:xfrm>
                <a:custGeom>
                  <a:avLst/>
                  <a:gdLst>
                    <a:gd name="connsiteX0" fmla="*/ 755388 w 754456"/>
                    <a:gd name="connsiteY0" fmla="*/ -720 h 256317"/>
                    <a:gd name="connsiteX1" fmla="*/ 292227 w 754456"/>
                    <a:gd name="connsiteY1" fmla="*/ -720 h 256317"/>
                    <a:gd name="connsiteX2" fmla="*/ 932 w 754456"/>
                    <a:gd name="connsiteY2" fmla="*/ 25559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388" y="-720"/>
                      </a:moveTo>
                      <a:lnTo>
                        <a:pt x="292227" y="-720"/>
                      </a:lnTo>
                      <a:lnTo>
                        <a:pt x="932" y="25559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A65018B2-7533-455A-AD9F-F502F052A7F4}"/>
                    </a:ext>
                  </a:extLst>
                </p:cNvPr>
                <p:cNvSpPr/>
                <p:nvPr/>
              </p:nvSpPr>
              <p:spPr>
                <a:xfrm>
                  <a:off x="5037098" y="3681578"/>
                  <a:ext cx="713669" cy="243133"/>
                </a:xfrm>
                <a:custGeom>
                  <a:avLst/>
                  <a:gdLst>
                    <a:gd name="connsiteX0" fmla="*/ 138908 w 713669"/>
                    <a:gd name="connsiteY0" fmla="*/ 120842 h 243133"/>
                    <a:gd name="connsiteX1" fmla="*/ 276897 w 713669"/>
                    <a:gd name="connsiteY1" fmla="*/ -720 h 243133"/>
                    <a:gd name="connsiteX2" fmla="*/ 495744 w 713669"/>
                    <a:gd name="connsiteY2" fmla="*/ -638 h 243133"/>
                    <a:gd name="connsiteX3" fmla="*/ 714601 w 713669"/>
                    <a:gd name="connsiteY3" fmla="*/ -556 h 243133"/>
                    <a:gd name="connsiteX4" fmla="*/ 576232 w 713669"/>
                    <a:gd name="connsiteY4" fmla="*/ 120924 h 243133"/>
                    <a:gd name="connsiteX5" fmla="*/ 437874 w 713669"/>
                    <a:gd name="connsiteY5" fmla="*/ 242414 h 243133"/>
                    <a:gd name="connsiteX6" fmla="*/ 219397 w 713669"/>
                    <a:gd name="connsiteY6" fmla="*/ 242403 h 243133"/>
                    <a:gd name="connsiteX7" fmla="*/ 932 w 713669"/>
                    <a:gd name="connsiteY7" fmla="*/ 242403 h 243133"/>
                    <a:gd name="connsiteX8" fmla="*/ 138908 w 713669"/>
                    <a:gd name="connsiteY8" fmla="*/ 120842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08" y="120842"/>
                      </a:moveTo>
                      <a:lnTo>
                        <a:pt x="276897" y="-720"/>
                      </a:lnTo>
                      <a:lnTo>
                        <a:pt x="495744" y="-638"/>
                      </a:lnTo>
                      <a:lnTo>
                        <a:pt x="714601" y="-556"/>
                      </a:lnTo>
                      <a:lnTo>
                        <a:pt x="576232" y="120924"/>
                      </a:lnTo>
                      <a:lnTo>
                        <a:pt x="437874" y="242414"/>
                      </a:lnTo>
                      <a:lnTo>
                        <a:pt x="219397" y="242403"/>
                      </a:lnTo>
                      <a:lnTo>
                        <a:pt x="932" y="242403"/>
                      </a:lnTo>
                      <a:lnTo>
                        <a:pt x="138908" y="120842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aphic 21">
                <a:extLst>
                  <a:ext uri="{FF2B5EF4-FFF2-40B4-BE49-F238E27FC236}">
                    <a16:creationId xmlns:a16="http://schemas.microsoft.com/office/drawing/2014/main" id="{2DA3ED93-9FB8-4D63-823A-BDAA90B36D92}"/>
                  </a:ext>
                </a:extLst>
              </p:cNvPr>
              <p:cNvGrpSpPr/>
              <p:nvPr/>
            </p:nvGrpSpPr>
            <p:grpSpPr>
              <a:xfrm>
                <a:off x="5477396" y="3671677"/>
                <a:ext cx="756486" cy="256758"/>
                <a:chOff x="5477396" y="3671677"/>
                <a:chExt cx="756486" cy="256758"/>
              </a:xfrm>
              <a:noFill/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7096CF51-3406-448D-9730-8AF719C4399E}"/>
                    </a:ext>
                  </a:extLst>
                </p:cNvPr>
                <p:cNvSpPr/>
                <p:nvPr/>
              </p:nvSpPr>
              <p:spPr>
                <a:xfrm>
                  <a:off x="5477396" y="3671677"/>
                  <a:ext cx="754444" cy="256317"/>
                </a:xfrm>
                <a:custGeom>
                  <a:avLst/>
                  <a:gdLst>
                    <a:gd name="connsiteX0" fmla="*/ 963 w 754444"/>
                    <a:gd name="connsiteY0" fmla="*/ 255598 h 256317"/>
                    <a:gd name="connsiteX1" fmla="*/ 464123 w 754444"/>
                    <a:gd name="connsiteY1" fmla="*/ 255598 h 256317"/>
                    <a:gd name="connsiteX2" fmla="*/ 755407 w 754444"/>
                    <a:gd name="connsiteY2" fmla="*/ -72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63" y="255598"/>
                      </a:moveTo>
                      <a:lnTo>
                        <a:pt x="464123" y="255598"/>
                      </a:lnTo>
                      <a:lnTo>
                        <a:pt x="755407" y="-72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0DAF5DEB-4947-4A52-9390-9068CC6499FD}"/>
                    </a:ext>
                  </a:extLst>
                </p:cNvPr>
                <p:cNvSpPr/>
                <p:nvPr/>
              </p:nvSpPr>
              <p:spPr>
                <a:xfrm>
                  <a:off x="5479425" y="3672117"/>
                  <a:ext cx="754456" cy="256317"/>
                </a:xfrm>
                <a:custGeom>
                  <a:avLst/>
                  <a:gdLst>
                    <a:gd name="connsiteX0" fmla="*/ 755419 w 754456"/>
                    <a:gd name="connsiteY0" fmla="*/ -720 h 256317"/>
                    <a:gd name="connsiteX1" fmla="*/ 292258 w 754456"/>
                    <a:gd name="connsiteY1" fmla="*/ -720 h 256317"/>
                    <a:gd name="connsiteX2" fmla="*/ 963 w 754456"/>
                    <a:gd name="connsiteY2" fmla="*/ 25559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19" y="-720"/>
                      </a:moveTo>
                      <a:lnTo>
                        <a:pt x="292258" y="-720"/>
                      </a:lnTo>
                      <a:lnTo>
                        <a:pt x="963" y="25559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D11EA880-EE55-4D77-8897-51F8BF955D0F}"/>
                    </a:ext>
                  </a:extLst>
                </p:cNvPr>
                <p:cNvSpPr/>
                <p:nvPr/>
              </p:nvSpPr>
              <p:spPr>
                <a:xfrm>
                  <a:off x="5499231" y="3678422"/>
                  <a:ext cx="713669" cy="243133"/>
                </a:xfrm>
                <a:custGeom>
                  <a:avLst/>
                  <a:gdLst>
                    <a:gd name="connsiteX0" fmla="*/ 138939 w 713669"/>
                    <a:gd name="connsiteY0" fmla="*/ 120842 h 243133"/>
                    <a:gd name="connsiteX1" fmla="*/ 276928 w 713669"/>
                    <a:gd name="connsiteY1" fmla="*/ -720 h 243133"/>
                    <a:gd name="connsiteX2" fmla="*/ 495775 w 713669"/>
                    <a:gd name="connsiteY2" fmla="*/ -638 h 243133"/>
                    <a:gd name="connsiteX3" fmla="*/ 714632 w 713669"/>
                    <a:gd name="connsiteY3" fmla="*/ -556 h 243133"/>
                    <a:gd name="connsiteX4" fmla="*/ 576263 w 713669"/>
                    <a:gd name="connsiteY4" fmla="*/ 120924 h 243133"/>
                    <a:gd name="connsiteX5" fmla="*/ 437905 w 713669"/>
                    <a:gd name="connsiteY5" fmla="*/ 242414 h 243133"/>
                    <a:gd name="connsiteX6" fmla="*/ 219428 w 713669"/>
                    <a:gd name="connsiteY6" fmla="*/ 242403 h 243133"/>
                    <a:gd name="connsiteX7" fmla="*/ 963 w 713669"/>
                    <a:gd name="connsiteY7" fmla="*/ 242403 h 243133"/>
                    <a:gd name="connsiteX8" fmla="*/ 138939 w 713669"/>
                    <a:gd name="connsiteY8" fmla="*/ 120842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39" y="120842"/>
                      </a:moveTo>
                      <a:lnTo>
                        <a:pt x="276928" y="-720"/>
                      </a:lnTo>
                      <a:lnTo>
                        <a:pt x="495775" y="-638"/>
                      </a:lnTo>
                      <a:lnTo>
                        <a:pt x="714632" y="-556"/>
                      </a:lnTo>
                      <a:lnTo>
                        <a:pt x="576263" y="120924"/>
                      </a:lnTo>
                      <a:lnTo>
                        <a:pt x="437905" y="242414"/>
                      </a:lnTo>
                      <a:lnTo>
                        <a:pt x="219428" y="242403"/>
                      </a:lnTo>
                      <a:lnTo>
                        <a:pt x="963" y="242403"/>
                      </a:lnTo>
                      <a:lnTo>
                        <a:pt x="138939" y="120842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F3A91A-E0D2-4DB4-865D-CBDFA5383719}"/>
                  </a:ext>
                </a:extLst>
              </p:cNvPr>
              <p:cNvSpPr/>
              <p:nvPr/>
            </p:nvSpPr>
            <p:spPr>
              <a:xfrm>
                <a:off x="4850002" y="3417543"/>
                <a:ext cx="754418" cy="258856"/>
              </a:xfrm>
              <a:custGeom>
                <a:avLst/>
                <a:gdLst>
                  <a:gd name="connsiteX0" fmla="*/ 911 w 754418"/>
                  <a:gd name="connsiteY0" fmla="*/ 258169 h 258856"/>
                  <a:gd name="connsiteX1" fmla="*/ 464048 w 754418"/>
                  <a:gd name="connsiteY1" fmla="*/ 258169 h 258856"/>
                  <a:gd name="connsiteX2" fmla="*/ 755329 w 754418"/>
                  <a:gd name="connsiteY2" fmla="*/ -688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56">
                    <a:moveTo>
                      <a:pt x="911" y="258169"/>
                    </a:moveTo>
                    <a:lnTo>
                      <a:pt x="464048" y="258169"/>
                    </a:lnTo>
                    <a:lnTo>
                      <a:pt x="755329" y="-68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C5564F1-348E-4AC4-B3B3-B10706EC803B}"/>
                  </a:ext>
                </a:extLst>
              </p:cNvPr>
              <p:cNvSpPr/>
              <p:nvPr/>
            </p:nvSpPr>
            <p:spPr>
              <a:xfrm>
                <a:off x="4852043" y="3417989"/>
                <a:ext cx="754406" cy="258855"/>
              </a:xfrm>
              <a:custGeom>
                <a:avLst/>
                <a:gdLst>
                  <a:gd name="connsiteX0" fmla="*/ 755317 w 754406"/>
                  <a:gd name="connsiteY0" fmla="*/ -688 h 258855"/>
                  <a:gd name="connsiteX1" fmla="*/ 292180 w 754406"/>
                  <a:gd name="connsiteY1" fmla="*/ -688 h 258855"/>
                  <a:gd name="connsiteX2" fmla="*/ 911 w 754406"/>
                  <a:gd name="connsiteY2" fmla="*/ 258168 h 2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55">
                    <a:moveTo>
                      <a:pt x="755317" y="-688"/>
                    </a:moveTo>
                    <a:lnTo>
                      <a:pt x="292180" y="-688"/>
                    </a:lnTo>
                    <a:lnTo>
                      <a:pt x="911" y="25816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6808F73-A4B2-4827-91AE-0B9DCA1529E1}"/>
                  </a:ext>
                </a:extLst>
              </p:cNvPr>
              <p:cNvSpPr/>
              <p:nvPr/>
            </p:nvSpPr>
            <p:spPr>
              <a:xfrm>
                <a:off x="4871836" y="3424356"/>
                <a:ext cx="713634" cy="245541"/>
              </a:xfrm>
              <a:custGeom>
                <a:avLst/>
                <a:gdLst>
                  <a:gd name="connsiteX0" fmla="*/ 138881 w 713634"/>
                  <a:gd name="connsiteY0" fmla="*/ 122078 h 245541"/>
                  <a:gd name="connsiteX1" fmla="*/ 276863 w 713634"/>
                  <a:gd name="connsiteY1" fmla="*/ -688 h 245541"/>
                  <a:gd name="connsiteX2" fmla="*/ 495698 w 713634"/>
                  <a:gd name="connsiteY2" fmla="*/ -605 h 245541"/>
                  <a:gd name="connsiteX3" fmla="*/ 714545 w 713634"/>
                  <a:gd name="connsiteY3" fmla="*/ -522 h 245541"/>
                  <a:gd name="connsiteX4" fmla="*/ 576182 w 713634"/>
                  <a:gd name="connsiteY4" fmla="*/ 122160 h 245541"/>
                  <a:gd name="connsiteX5" fmla="*/ 437831 w 713634"/>
                  <a:gd name="connsiteY5" fmla="*/ 244854 h 245541"/>
                  <a:gd name="connsiteX6" fmla="*/ 219365 w 713634"/>
                  <a:gd name="connsiteY6" fmla="*/ 244843 h 245541"/>
                  <a:gd name="connsiteX7" fmla="*/ 911 w 713634"/>
                  <a:gd name="connsiteY7" fmla="*/ 244843 h 245541"/>
                  <a:gd name="connsiteX8" fmla="*/ 138881 w 713634"/>
                  <a:gd name="connsiteY8" fmla="*/ 122078 h 24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41">
                    <a:moveTo>
                      <a:pt x="138881" y="122078"/>
                    </a:moveTo>
                    <a:lnTo>
                      <a:pt x="276863" y="-688"/>
                    </a:lnTo>
                    <a:lnTo>
                      <a:pt x="495698" y="-605"/>
                    </a:lnTo>
                    <a:lnTo>
                      <a:pt x="714545" y="-522"/>
                    </a:lnTo>
                    <a:lnTo>
                      <a:pt x="576182" y="122160"/>
                    </a:lnTo>
                    <a:lnTo>
                      <a:pt x="437831" y="244854"/>
                    </a:lnTo>
                    <a:lnTo>
                      <a:pt x="219365" y="244843"/>
                    </a:lnTo>
                    <a:lnTo>
                      <a:pt x="911" y="244843"/>
                    </a:lnTo>
                    <a:lnTo>
                      <a:pt x="138881" y="122078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6" name="Graphic 21">
                <a:extLst>
                  <a:ext uri="{FF2B5EF4-FFF2-40B4-BE49-F238E27FC236}">
                    <a16:creationId xmlns:a16="http://schemas.microsoft.com/office/drawing/2014/main" id="{3FD8B4F1-A54B-41C4-AEB0-AE010D230CCB}"/>
                  </a:ext>
                </a:extLst>
              </p:cNvPr>
              <p:cNvGrpSpPr/>
              <p:nvPr/>
            </p:nvGrpSpPr>
            <p:grpSpPr>
              <a:xfrm>
                <a:off x="5307747" y="3418589"/>
                <a:ext cx="756486" cy="256758"/>
                <a:chOff x="5307747" y="3418589"/>
                <a:chExt cx="756486" cy="256758"/>
              </a:xfrm>
              <a:noFill/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62DB9631-248D-4F9F-BE6D-4A7FC969622E}"/>
                    </a:ext>
                  </a:extLst>
                </p:cNvPr>
                <p:cNvSpPr/>
                <p:nvPr/>
              </p:nvSpPr>
              <p:spPr>
                <a:xfrm>
                  <a:off x="5307747" y="3418589"/>
                  <a:ext cx="754444" cy="256317"/>
                </a:xfrm>
                <a:custGeom>
                  <a:avLst/>
                  <a:gdLst>
                    <a:gd name="connsiteX0" fmla="*/ 951 w 754444"/>
                    <a:gd name="connsiteY0" fmla="*/ 255581 h 256317"/>
                    <a:gd name="connsiteX1" fmla="*/ 464112 w 754444"/>
                    <a:gd name="connsiteY1" fmla="*/ 255581 h 256317"/>
                    <a:gd name="connsiteX2" fmla="*/ 755396 w 754444"/>
                    <a:gd name="connsiteY2" fmla="*/ -737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51" y="255581"/>
                      </a:moveTo>
                      <a:lnTo>
                        <a:pt x="464112" y="255581"/>
                      </a:lnTo>
                      <a:lnTo>
                        <a:pt x="755396" y="-737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255005A6-6A56-4087-B90E-03C3C55DF976}"/>
                    </a:ext>
                  </a:extLst>
                </p:cNvPr>
                <p:cNvSpPr/>
                <p:nvPr/>
              </p:nvSpPr>
              <p:spPr>
                <a:xfrm>
                  <a:off x="5309777" y="3419029"/>
                  <a:ext cx="754456" cy="256317"/>
                </a:xfrm>
                <a:custGeom>
                  <a:avLst/>
                  <a:gdLst>
                    <a:gd name="connsiteX0" fmla="*/ 755408 w 754456"/>
                    <a:gd name="connsiteY0" fmla="*/ -737 h 256317"/>
                    <a:gd name="connsiteX1" fmla="*/ 292247 w 754456"/>
                    <a:gd name="connsiteY1" fmla="*/ -737 h 256317"/>
                    <a:gd name="connsiteX2" fmla="*/ 951 w 754456"/>
                    <a:gd name="connsiteY2" fmla="*/ 255581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08" y="-737"/>
                      </a:moveTo>
                      <a:lnTo>
                        <a:pt x="292247" y="-737"/>
                      </a:lnTo>
                      <a:lnTo>
                        <a:pt x="951" y="255581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998931D3-04E3-4D93-AD1C-41A43111E05C}"/>
                    </a:ext>
                  </a:extLst>
                </p:cNvPr>
                <p:cNvSpPr/>
                <p:nvPr/>
              </p:nvSpPr>
              <p:spPr>
                <a:xfrm>
                  <a:off x="5329582" y="3425334"/>
                  <a:ext cx="713669" cy="243133"/>
                </a:xfrm>
                <a:custGeom>
                  <a:avLst/>
                  <a:gdLst>
                    <a:gd name="connsiteX0" fmla="*/ 138928 w 713669"/>
                    <a:gd name="connsiteY0" fmla="*/ 120825 h 243133"/>
                    <a:gd name="connsiteX1" fmla="*/ 276917 w 713669"/>
                    <a:gd name="connsiteY1" fmla="*/ -737 h 243133"/>
                    <a:gd name="connsiteX2" fmla="*/ 495763 w 713669"/>
                    <a:gd name="connsiteY2" fmla="*/ -655 h 243133"/>
                    <a:gd name="connsiteX3" fmla="*/ 714621 w 713669"/>
                    <a:gd name="connsiteY3" fmla="*/ -573 h 243133"/>
                    <a:gd name="connsiteX4" fmla="*/ 576251 w 713669"/>
                    <a:gd name="connsiteY4" fmla="*/ 120907 h 243133"/>
                    <a:gd name="connsiteX5" fmla="*/ 437894 w 713669"/>
                    <a:gd name="connsiteY5" fmla="*/ 242397 h 243133"/>
                    <a:gd name="connsiteX6" fmla="*/ 219417 w 713669"/>
                    <a:gd name="connsiteY6" fmla="*/ 242386 h 243133"/>
                    <a:gd name="connsiteX7" fmla="*/ 951 w 713669"/>
                    <a:gd name="connsiteY7" fmla="*/ 242386 h 243133"/>
                    <a:gd name="connsiteX8" fmla="*/ 138928 w 713669"/>
                    <a:gd name="connsiteY8" fmla="*/ 120825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28" y="120825"/>
                      </a:moveTo>
                      <a:lnTo>
                        <a:pt x="276917" y="-737"/>
                      </a:lnTo>
                      <a:lnTo>
                        <a:pt x="495763" y="-655"/>
                      </a:lnTo>
                      <a:lnTo>
                        <a:pt x="714621" y="-573"/>
                      </a:lnTo>
                      <a:lnTo>
                        <a:pt x="576251" y="120907"/>
                      </a:lnTo>
                      <a:lnTo>
                        <a:pt x="437894" y="242397"/>
                      </a:lnTo>
                      <a:lnTo>
                        <a:pt x="219417" y="242386"/>
                      </a:lnTo>
                      <a:lnTo>
                        <a:pt x="951" y="242386"/>
                      </a:lnTo>
                      <a:lnTo>
                        <a:pt x="138928" y="120825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aphic 21">
                <a:extLst>
                  <a:ext uri="{FF2B5EF4-FFF2-40B4-BE49-F238E27FC236}">
                    <a16:creationId xmlns:a16="http://schemas.microsoft.com/office/drawing/2014/main" id="{78C7B751-7B5B-4CDB-8AFE-839585962E8D}"/>
                  </a:ext>
                </a:extLst>
              </p:cNvPr>
              <p:cNvGrpSpPr/>
              <p:nvPr/>
            </p:nvGrpSpPr>
            <p:grpSpPr>
              <a:xfrm>
                <a:off x="5761641" y="3419130"/>
                <a:ext cx="756486" cy="256758"/>
                <a:chOff x="5761641" y="3419130"/>
                <a:chExt cx="756486" cy="256758"/>
              </a:xfrm>
              <a:noFill/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DCA1897-0686-4449-9241-8F6469463079}"/>
                    </a:ext>
                  </a:extLst>
                </p:cNvPr>
                <p:cNvSpPr/>
                <p:nvPr/>
              </p:nvSpPr>
              <p:spPr>
                <a:xfrm>
                  <a:off x="5761641" y="3419130"/>
                  <a:ext cx="754444" cy="256317"/>
                </a:xfrm>
                <a:custGeom>
                  <a:avLst/>
                  <a:gdLst>
                    <a:gd name="connsiteX0" fmla="*/ 982 w 754444"/>
                    <a:gd name="connsiteY0" fmla="*/ 255581 h 256317"/>
                    <a:gd name="connsiteX1" fmla="*/ 464142 w 754444"/>
                    <a:gd name="connsiteY1" fmla="*/ 255581 h 256317"/>
                    <a:gd name="connsiteX2" fmla="*/ 755426 w 754444"/>
                    <a:gd name="connsiteY2" fmla="*/ -737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82" y="255581"/>
                      </a:moveTo>
                      <a:lnTo>
                        <a:pt x="464142" y="255581"/>
                      </a:lnTo>
                      <a:lnTo>
                        <a:pt x="755426" y="-737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079EE09B-AB2A-485C-BBE7-D776FD43E304}"/>
                    </a:ext>
                  </a:extLst>
                </p:cNvPr>
                <p:cNvSpPr/>
                <p:nvPr/>
              </p:nvSpPr>
              <p:spPr>
                <a:xfrm>
                  <a:off x="5763671" y="3419571"/>
                  <a:ext cx="754456" cy="256317"/>
                </a:xfrm>
                <a:custGeom>
                  <a:avLst/>
                  <a:gdLst>
                    <a:gd name="connsiteX0" fmla="*/ 755438 w 754456"/>
                    <a:gd name="connsiteY0" fmla="*/ -737 h 256317"/>
                    <a:gd name="connsiteX1" fmla="*/ 292277 w 754456"/>
                    <a:gd name="connsiteY1" fmla="*/ -737 h 256317"/>
                    <a:gd name="connsiteX2" fmla="*/ 982 w 754456"/>
                    <a:gd name="connsiteY2" fmla="*/ 255581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38" y="-737"/>
                      </a:moveTo>
                      <a:lnTo>
                        <a:pt x="292277" y="-737"/>
                      </a:lnTo>
                      <a:lnTo>
                        <a:pt x="982" y="255581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C984F8A6-02FE-4E14-AD05-9CB03BAF5E95}"/>
                    </a:ext>
                  </a:extLst>
                </p:cNvPr>
                <p:cNvSpPr/>
                <p:nvPr/>
              </p:nvSpPr>
              <p:spPr>
                <a:xfrm>
                  <a:off x="5783476" y="3425876"/>
                  <a:ext cx="713669" cy="243133"/>
                </a:xfrm>
                <a:custGeom>
                  <a:avLst/>
                  <a:gdLst>
                    <a:gd name="connsiteX0" fmla="*/ 138958 w 713669"/>
                    <a:gd name="connsiteY0" fmla="*/ 120825 h 243133"/>
                    <a:gd name="connsiteX1" fmla="*/ 276947 w 713669"/>
                    <a:gd name="connsiteY1" fmla="*/ -737 h 243133"/>
                    <a:gd name="connsiteX2" fmla="*/ 495794 w 713669"/>
                    <a:gd name="connsiteY2" fmla="*/ -655 h 243133"/>
                    <a:gd name="connsiteX3" fmla="*/ 714651 w 713669"/>
                    <a:gd name="connsiteY3" fmla="*/ -573 h 243133"/>
                    <a:gd name="connsiteX4" fmla="*/ 576282 w 713669"/>
                    <a:gd name="connsiteY4" fmla="*/ 120907 h 243133"/>
                    <a:gd name="connsiteX5" fmla="*/ 437924 w 713669"/>
                    <a:gd name="connsiteY5" fmla="*/ 242397 h 243133"/>
                    <a:gd name="connsiteX6" fmla="*/ 219447 w 713669"/>
                    <a:gd name="connsiteY6" fmla="*/ 242386 h 243133"/>
                    <a:gd name="connsiteX7" fmla="*/ 982 w 713669"/>
                    <a:gd name="connsiteY7" fmla="*/ 242386 h 243133"/>
                    <a:gd name="connsiteX8" fmla="*/ 138958 w 713669"/>
                    <a:gd name="connsiteY8" fmla="*/ 120825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58" y="120825"/>
                      </a:moveTo>
                      <a:lnTo>
                        <a:pt x="276947" y="-737"/>
                      </a:lnTo>
                      <a:lnTo>
                        <a:pt x="495794" y="-655"/>
                      </a:lnTo>
                      <a:lnTo>
                        <a:pt x="714651" y="-573"/>
                      </a:lnTo>
                      <a:lnTo>
                        <a:pt x="576282" y="120907"/>
                      </a:lnTo>
                      <a:lnTo>
                        <a:pt x="437924" y="242397"/>
                      </a:lnTo>
                      <a:lnTo>
                        <a:pt x="219447" y="242386"/>
                      </a:lnTo>
                      <a:lnTo>
                        <a:pt x="982" y="242386"/>
                      </a:lnTo>
                      <a:lnTo>
                        <a:pt x="138958" y="120825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2F36D04-B1CE-4CDC-BC24-0526723E734F}"/>
                </a:ext>
              </a:extLst>
            </p:cNvPr>
            <p:cNvSpPr/>
            <p:nvPr/>
          </p:nvSpPr>
          <p:spPr>
            <a:xfrm>
              <a:off x="4293112" y="2659696"/>
              <a:ext cx="2040765" cy="850596"/>
            </a:xfrm>
            <a:custGeom>
              <a:avLst/>
              <a:gdLst>
                <a:gd name="connsiteX0" fmla="*/ 929146 w 2040765"/>
                <a:gd name="connsiteY0" fmla="*/ 8126 h 850596"/>
                <a:gd name="connsiteX1" fmla="*/ 715 w 2040765"/>
                <a:gd name="connsiteY1" fmla="*/ 846871 h 850596"/>
                <a:gd name="connsiteX2" fmla="*/ 1080427 w 2040765"/>
                <a:gd name="connsiteY2" fmla="*/ 849834 h 850596"/>
                <a:gd name="connsiteX3" fmla="*/ 2041481 w 2040765"/>
                <a:gd name="connsiteY3" fmla="*/ -763 h 8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765" h="850596">
                  <a:moveTo>
                    <a:pt x="929146" y="8126"/>
                  </a:moveTo>
                  <a:cubicBezTo>
                    <a:pt x="715" y="843908"/>
                    <a:pt x="715" y="846871"/>
                    <a:pt x="715" y="846871"/>
                  </a:cubicBezTo>
                  <a:lnTo>
                    <a:pt x="1080427" y="849834"/>
                  </a:lnTo>
                  <a:lnTo>
                    <a:pt x="2041481" y="-763"/>
                  </a:lnTo>
                  <a:close/>
                </a:path>
              </a:pathLst>
            </a:custGeom>
            <a:solidFill>
              <a:srgbClr val="FFE6D5"/>
            </a:solidFill>
            <a:ln w="19085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F2A2522-63EF-4567-97BC-96929AB5BB7F}"/>
                </a:ext>
              </a:extLst>
            </p:cNvPr>
            <p:cNvSpPr/>
            <p:nvPr/>
          </p:nvSpPr>
          <p:spPr>
            <a:xfrm>
              <a:off x="5550638" y="2728281"/>
              <a:ext cx="432953" cy="176452"/>
            </a:xfrm>
            <a:custGeom>
              <a:avLst/>
              <a:gdLst>
                <a:gd name="connsiteX0" fmla="*/ 197685 w 432953"/>
                <a:gd name="connsiteY0" fmla="*/ 1077 h 176452"/>
                <a:gd name="connsiteX1" fmla="*/ 715 w 432953"/>
                <a:gd name="connsiteY1" fmla="*/ 175076 h 176452"/>
                <a:gd name="connsiteX2" fmla="*/ 229770 w 432953"/>
                <a:gd name="connsiteY2" fmla="*/ 175690 h 176452"/>
                <a:gd name="connsiteX3" fmla="*/ 433668 w 432953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53" h="176452">
                  <a:moveTo>
                    <a:pt x="197685" y="1077"/>
                  </a:moveTo>
                  <a:cubicBezTo>
                    <a:pt x="715" y="174462"/>
                    <a:pt x="715" y="175076"/>
                    <a:pt x="715" y="175076"/>
                  </a:cubicBezTo>
                  <a:lnTo>
                    <a:pt x="229770" y="175690"/>
                  </a:lnTo>
                  <a:lnTo>
                    <a:pt x="433668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21">
              <a:extLst>
                <a:ext uri="{FF2B5EF4-FFF2-40B4-BE49-F238E27FC236}">
                  <a16:creationId xmlns:a16="http://schemas.microsoft.com/office/drawing/2014/main" id="{88314BD1-5609-496B-8F1F-D2F1B4E1DF83}"/>
                </a:ext>
              </a:extLst>
            </p:cNvPr>
            <p:cNvGrpSpPr/>
            <p:nvPr/>
          </p:nvGrpSpPr>
          <p:grpSpPr>
            <a:xfrm>
              <a:off x="4286559" y="1838897"/>
              <a:ext cx="2239244" cy="769963"/>
              <a:chOff x="4286559" y="1838897"/>
              <a:chExt cx="2239244" cy="769963"/>
            </a:xfrm>
            <a:noFill/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81B79EF-A226-4400-AD7C-929B60A1D69F}"/>
                  </a:ext>
                </a:extLst>
              </p:cNvPr>
              <p:cNvSpPr/>
              <p:nvPr/>
            </p:nvSpPr>
            <p:spPr>
              <a:xfrm>
                <a:off x="4286559" y="2344961"/>
                <a:ext cx="754418" cy="258866"/>
              </a:xfrm>
              <a:custGeom>
                <a:avLst/>
                <a:gdLst>
                  <a:gd name="connsiteX0" fmla="*/ 923 w 754418"/>
                  <a:gd name="connsiteY0" fmla="*/ 258058 h 258866"/>
                  <a:gd name="connsiteX1" fmla="*/ 464060 w 754418"/>
                  <a:gd name="connsiteY1" fmla="*/ 258058 h 258866"/>
                  <a:gd name="connsiteX2" fmla="*/ 755341 w 754418"/>
                  <a:gd name="connsiteY2" fmla="*/ -808 h 25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66">
                    <a:moveTo>
                      <a:pt x="923" y="258058"/>
                    </a:moveTo>
                    <a:lnTo>
                      <a:pt x="464060" y="258058"/>
                    </a:lnTo>
                    <a:lnTo>
                      <a:pt x="755341" y="-80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F8CDD31-40B8-4FA7-8323-B4C59374137C}"/>
                  </a:ext>
                </a:extLst>
              </p:cNvPr>
              <p:cNvSpPr/>
              <p:nvPr/>
            </p:nvSpPr>
            <p:spPr>
              <a:xfrm>
                <a:off x="4288601" y="2345407"/>
                <a:ext cx="754406" cy="258865"/>
              </a:xfrm>
              <a:custGeom>
                <a:avLst/>
                <a:gdLst>
                  <a:gd name="connsiteX0" fmla="*/ 755329 w 754406"/>
                  <a:gd name="connsiteY0" fmla="*/ -808 h 258865"/>
                  <a:gd name="connsiteX1" fmla="*/ 292203 w 754406"/>
                  <a:gd name="connsiteY1" fmla="*/ -808 h 258865"/>
                  <a:gd name="connsiteX2" fmla="*/ 923 w 754406"/>
                  <a:gd name="connsiteY2" fmla="*/ 258058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65">
                    <a:moveTo>
                      <a:pt x="755329" y="-808"/>
                    </a:moveTo>
                    <a:lnTo>
                      <a:pt x="292203" y="-808"/>
                    </a:lnTo>
                    <a:lnTo>
                      <a:pt x="923" y="258058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A62B0E7-5CA3-43DF-84A3-B619CF896951}"/>
                  </a:ext>
                </a:extLst>
              </p:cNvPr>
              <p:cNvSpPr/>
              <p:nvPr/>
            </p:nvSpPr>
            <p:spPr>
              <a:xfrm>
                <a:off x="4308393" y="2351785"/>
                <a:ext cx="713634" cy="245530"/>
              </a:xfrm>
              <a:custGeom>
                <a:avLst/>
                <a:gdLst>
                  <a:gd name="connsiteX0" fmla="*/ 138904 w 713634"/>
                  <a:gd name="connsiteY0" fmla="*/ 121957 h 245530"/>
                  <a:gd name="connsiteX1" fmla="*/ 276874 w 713634"/>
                  <a:gd name="connsiteY1" fmla="*/ -808 h 245530"/>
                  <a:gd name="connsiteX2" fmla="*/ 495721 w 713634"/>
                  <a:gd name="connsiteY2" fmla="*/ -725 h 245530"/>
                  <a:gd name="connsiteX3" fmla="*/ 714557 w 713634"/>
                  <a:gd name="connsiteY3" fmla="*/ -643 h 245530"/>
                  <a:gd name="connsiteX4" fmla="*/ 576194 w 713634"/>
                  <a:gd name="connsiteY4" fmla="*/ 122040 h 245530"/>
                  <a:gd name="connsiteX5" fmla="*/ 437843 w 713634"/>
                  <a:gd name="connsiteY5" fmla="*/ 244722 h 245530"/>
                  <a:gd name="connsiteX6" fmla="*/ 219389 w 713634"/>
                  <a:gd name="connsiteY6" fmla="*/ 244722 h 245530"/>
                  <a:gd name="connsiteX7" fmla="*/ 923 w 713634"/>
                  <a:gd name="connsiteY7" fmla="*/ 244712 h 245530"/>
                  <a:gd name="connsiteX8" fmla="*/ 138904 w 713634"/>
                  <a:gd name="connsiteY8" fmla="*/ 121947 h 24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30">
                    <a:moveTo>
                      <a:pt x="138904" y="121957"/>
                    </a:moveTo>
                    <a:lnTo>
                      <a:pt x="276874" y="-808"/>
                    </a:lnTo>
                    <a:lnTo>
                      <a:pt x="495721" y="-725"/>
                    </a:lnTo>
                    <a:lnTo>
                      <a:pt x="714557" y="-643"/>
                    </a:lnTo>
                    <a:lnTo>
                      <a:pt x="576194" y="122040"/>
                    </a:lnTo>
                    <a:lnTo>
                      <a:pt x="437843" y="244722"/>
                    </a:lnTo>
                    <a:lnTo>
                      <a:pt x="219389" y="244722"/>
                    </a:lnTo>
                    <a:lnTo>
                      <a:pt x="923" y="244712"/>
                    </a:lnTo>
                    <a:lnTo>
                      <a:pt x="138904" y="121947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0" name="Graphic 21">
                <a:extLst>
                  <a:ext uri="{FF2B5EF4-FFF2-40B4-BE49-F238E27FC236}">
                    <a16:creationId xmlns:a16="http://schemas.microsoft.com/office/drawing/2014/main" id="{6653705B-0A86-416C-9773-75719C39D237}"/>
                  </a:ext>
                </a:extLst>
              </p:cNvPr>
              <p:cNvGrpSpPr/>
              <p:nvPr/>
            </p:nvGrpSpPr>
            <p:grpSpPr>
              <a:xfrm>
                <a:off x="4740189" y="2347864"/>
                <a:ext cx="756486" cy="256758"/>
                <a:chOff x="4740189" y="2347864"/>
                <a:chExt cx="756486" cy="256758"/>
              </a:xfrm>
              <a:noFill/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A717EFD0-4F41-47BB-8D00-147CAFEDA916}"/>
                    </a:ext>
                  </a:extLst>
                </p:cNvPr>
                <p:cNvSpPr/>
                <p:nvPr/>
              </p:nvSpPr>
              <p:spPr>
                <a:xfrm>
                  <a:off x="4740189" y="2347864"/>
                  <a:ext cx="754444" cy="256317"/>
                </a:xfrm>
                <a:custGeom>
                  <a:avLst/>
                  <a:gdLst>
                    <a:gd name="connsiteX0" fmla="*/ 913 w 754444"/>
                    <a:gd name="connsiteY0" fmla="*/ 255509 h 256317"/>
                    <a:gd name="connsiteX1" fmla="*/ 464074 w 754444"/>
                    <a:gd name="connsiteY1" fmla="*/ 255509 h 256317"/>
                    <a:gd name="connsiteX2" fmla="*/ 755358 w 754444"/>
                    <a:gd name="connsiteY2" fmla="*/ -80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13" y="255509"/>
                      </a:moveTo>
                      <a:lnTo>
                        <a:pt x="464074" y="255509"/>
                      </a:lnTo>
                      <a:lnTo>
                        <a:pt x="755358" y="-80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F62C308-FF6C-4C4F-92D0-1383822D9342}"/>
                    </a:ext>
                  </a:extLst>
                </p:cNvPr>
                <p:cNvSpPr/>
                <p:nvPr/>
              </p:nvSpPr>
              <p:spPr>
                <a:xfrm>
                  <a:off x="4742219" y="2348304"/>
                  <a:ext cx="754456" cy="256317"/>
                </a:xfrm>
                <a:custGeom>
                  <a:avLst/>
                  <a:gdLst>
                    <a:gd name="connsiteX0" fmla="*/ 755370 w 754456"/>
                    <a:gd name="connsiteY0" fmla="*/ -808 h 256317"/>
                    <a:gd name="connsiteX1" fmla="*/ 292209 w 754456"/>
                    <a:gd name="connsiteY1" fmla="*/ -808 h 256317"/>
                    <a:gd name="connsiteX2" fmla="*/ 913 w 754456"/>
                    <a:gd name="connsiteY2" fmla="*/ 255509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370" y="-808"/>
                      </a:moveTo>
                      <a:lnTo>
                        <a:pt x="292209" y="-808"/>
                      </a:lnTo>
                      <a:lnTo>
                        <a:pt x="913" y="255509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799A099-F3C5-417A-ACB8-5E3B82E6A0A9}"/>
                    </a:ext>
                  </a:extLst>
                </p:cNvPr>
                <p:cNvSpPr/>
                <p:nvPr/>
              </p:nvSpPr>
              <p:spPr>
                <a:xfrm>
                  <a:off x="4762024" y="2354609"/>
                  <a:ext cx="713669" cy="243133"/>
                </a:xfrm>
                <a:custGeom>
                  <a:avLst/>
                  <a:gdLst>
                    <a:gd name="connsiteX0" fmla="*/ 138890 w 713669"/>
                    <a:gd name="connsiteY0" fmla="*/ 120753 h 243133"/>
                    <a:gd name="connsiteX1" fmla="*/ 276879 w 713669"/>
                    <a:gd name="connsiteY1" fmla="*/ -808 h 243133"/>
                    <a:gd name="connsiteX2" fmla="*/ 495725 w 713669"/>
                    <a:gd name="connsiteY2" fmla="*/ -727 h 243133"/>
                    <a:gd name="connsiteX3" fmla="*/ 714583 w 713669"/>
                    <a:gd name="connsiteY3" fmla="*/ -645 h 243133"/>
                    <a:gd name="connsiteX4" fmla="*/ 576213 w 713669"/>
                    <a:gd name="connsiteY4" fmla="*/ 120835 h 243133"/>
                    <a:gd name="connsiteX5" fmla="*/ 437856 w 713669"/>
                    <a:gd name="connsiteY5" fmla="*/ 242325 h 243133"/>
                    <a:gd name="connsiteX6" fmla="*/ 219379 w 713669"/>
                    <a:gd name="connsiteY6" fmla="*/ 242315 h 243133"/>
                    <a:gd name="connsiteX7" fmla="*/ 913 w 713669"/>
                    <a:gd name="connsiteY7" fmla="*/ 242315 h 243133"/>
                    <a:gd name="connsiteX8" fmla="*/ 138890 w 713669"/>
                    <a:gd name="connsiteY8" fmla="*/ 120753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890" y="120753"/>
                      </a:moveTo>
                      <a:lnTo>
                        <a:pt x="276879" y="-808"/>
                      </a:lnTo>
                      <a:lnTo>
                        <a:pt x="495725" y="-727"/>
                      </a:lnTo>
                      <a:lnTo>
                        <a:pt x="714583" y="-645"/>
                      </a:lnTo>
                      <a:lnTo>
                        <a:pt x="576213" y="120835"/>
                      </a:lnTo>
                      <a:lnTo>
                        <a:pt x="437856" y="242325"/>
                      </a:lnTo>
                      <a:lnTo>
                        <a:pt x="219379" y="242315"/>
                      </a:lnTo>
                      <a:lnTo>
                        <a:pt x="913" y="242315"/>
                      </a:lnTo>
                      <a:lnTo>
                        <a:pt x="138890" y="120753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" name="Graphic 21">
                <a:extLst>
                  <a:ext uri="{FF2B5EF4-FFF2-40B4-BE49-F238E27FC236}">
                    <a16:creationId xmlns:a16="http://schemas.microsoft.com/office/drawing/2014/main" id="{52AA7A31-9498-471B-AF30-710B59CA0C6E}"/>
                  </a:ext>
                </a:extLst>
              </p:cNvPr>
              <p:cNvGrpSpPr/>
              <p:nvPr/>
            </p:nvGrpSpPr>
            <p:grpSpPr>
              <a:xfrm>
                <a:off x="5194084" y="2352103"/>
                <a:ext cx="756486" cy="256758"/>
                <a:chOff x="5194084" y="2352103"/>
                <a:chExt cx="756486" cy="256758"/>
              </a:xfrm>
              <a:noFill/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D878F9B4-BA7B-4A14-97FD-BD7B53CC30CC}"/>
                    </a:ext>
                  </a:extLst>
                </p:cNvPr>
                <p:cNvSpPr/>
                <p:nvPr/>
              </p:nvSpPr>
              <p:spPr>
                <a:xfrm>
                  <a:off x="5194084" y="2352103"/>
                  <a:ext cx="754444" cy="256317"/>
                </a:xfrm>
                <a:custGeom>
                  <a:avLst/>
                  <a:gdLst>
                    <a:gd name="connsiteX0" fmla="*/ 944 w 754444"/>
                    <a:gd name="connsiteY0" fmla="*/ 255510 h 256317"/>
                    <a:gd name="connsiteX1" fmla="*/ 464104 w 754444"/>
                    <a:gd name="connsiteY1" fmla="*/ 255510 h 256317"/>
                    <a:gd name="connsiteX2" fmla="*/ 755388 w 754444"/>
                    <a:gd name="connsiteY2" fmla="*/ -808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44" y="255510"/>
                      </a:moveTo>
                      <a:lnTo>
                        <a:pt x="464104" y="255510"/>
                      </a:lnTo>
                      <a:lnTo>
                        <a:pt x="755388" y="-808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AF2DB89E-2846-4BBB-AAFD-35ADB7EF3DF3}"/>
                    </a:ext>
                  </a:extLst>
                </p:cNvPr>
                <p:cNvSpPr/>
                <p:nvPr/>
              </p:nvSpPr>
              <p:spPr>
                <a:xfrm>
                  <a:off x="5196114" y="2352544"/>
                  <a:ext cx="754456" cy="256317"/>
                </a:xfrm>
                <a:custGeom>
                  <a:avLst/>
                  <a:gdLst>
                    <a:gd name="connsiteX0" fmla="*/ 755400 w 754456"/>
                    <a:gd name="connsiteY0" fmla="*/ -808 h 256317"/>
                    <a:gd name="connsiteX1" fmla="*/ 292239 w 754456"/>
                    <a:gd name="connsiteY1" fmla="*/ -808 h 256317"/>
                    <a:gd name="connsiteX2" fmla="*/ 944 w 754456"/>
                    <a:gd name="connsiteY2" fmla="*/ 255510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00" y="-808"/>
                      </a:moveTo>
                      <a:lnTo>
                        <a:pt x="292239" y="-808"/>
                      </a:lnTo>
                      <a:lnTo>
                        <a:pt x="944" y="255510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52C6F5C-1111-46AE-949C-8DD096EDBF70}"/>
                    </a:ext>
                  </a:extLst>
                </p:cNvPr>
                <p:cNvSpPr/>
                <p:nvPr/>
              </p:nvSpPr>
              <p:spPr>
                <a:xfrm>
                  <a:off x="5215919" y="2358849"/>
                  <a:ext cx="713669" cy="243133"/>
                </a:xfrm>
                <a:custGeom>
                  <a:avLst/>
                  <a:gdLst>
                    <a:gd name="connsiteX0" fmla="*/ 138920 w 713669"/>
                    <a:gd name="connsiteY0" fmla="*/ 120753 h 243133"/>
                    <a:gd name="connsiteX1" fmla="*/ 276909 w 713669"/>
                    <a:gd name="connsiteY1" fmla="*/ -808 h 243133"/>
                    <a:gd name="connsiteX2" fmla="*/ 495756 w 713669"/>
                    <a:gd name="connsiteY2" fmla="*/ -726 h 243133"/>
                    <a:gd name="connsiteX3" fmla="*/ 714613 w 713669"/>
                    <a:gd name="connsiteY3" fmla="*/ -644 h 243133"/>
                    <a:gd name="connsiteX4" fmla="*/ 576244 w 713669"/>
                    <a:gd name="connsiteY4" fmla="*/ 120835 h 243133"/>
                    <a:gd name="connsiteX5" fmla="*/ 437886 w 713669"/>
                    <a:gd name="connsiteY5" fmla="*/ 242326 h 243133"/>
                    <a:gd name="connsiteX6" fmla="*/ 219409 w 713669"/>
                    <a:gd name="connsiteY6" fmla="*/ 242315 h 243133"/>
                    <a:gd name="connsiteX7" fmla="*/ 944 w 713669"/>
                    <a:gd name="connsiteY7" fmla="*/ 242315 h 243133"/>
                    <a:gd name="connsiteX8" fmla="*/ 138920 w 713669"/>
                    <a:gd name="connsiteY8" fmla="*/ 120753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20" y="120753"/>
                      </a:moveTo>
                      <a:lnTo>
                        <a:pt x="276909" y="-808"/>
                      </a:lnTo>
                      <a:lnTo>
                        <a:pt x="495756" y="-726"/>
                      </a:lnTo>
                      <a:lnTo>
                        <a:pt x="714613" y="-644"/>
                      </a:lnTo>
                      <a:lnTo>
                        <a:pt x="576244" y="120835"/>
                      </a:lnTo>
                      <a:lnTo>
                        <a:pt x="437886" y="242326"/>
                      </a:lnTo>
                      <a:lnTo>
                        <a:pt x="219409" y="242315"/>
                      </a:lnTo>
                      <a:lnTo>
                        <a:pt x="944" y="242315"/>
                      </a:lnTo>
                      <a:lnTo>
                        <a:pt x="138920" y="120753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8" name="Graphic 21">
                <a:extLst>
                  <a:ext uri="{FF2B5EF4-FFF2-40B4-BE49-F238E27FC236}">
                    <a16:creationId xmlns:a16="http://schemas.microsoft.com/office/drawing/2014/main" id="{9ADA6B75-50A4-45C7-85D6-2F16AC861F1E}"/>
                  </a:ext>
                </a:extLst>
              </p:cNvPr>
              <p:cNvGrpSpPr/>
              <p:nvPr/>
            </p:nvGrpSpPr>
            <p:grpSpPr>
              <a:xfrm>
                <a:off x="4573432" y="2091437"/>
                <a:ext cx="756448" cy="259311"/>
                <a:chOff x="4573432" y="2091437"/>
                <a:chExt cx="756448" cy="259311"/>
              </a:xfrm>
              <a:noFill/>
            </p:grpSpPr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05DFE607-3CA2-4FFA-960F-A9A63BCF0D63}"/>
                    </a:ext>
                  </a:extLst>
                </p:cNvPr>
                <p:cNvSpPr/>
                <p:nvPr/>
              </p:nvSpPr>
              <p:spPr>
                <a:xfrm>
                  <a:off x="4573432" y="2091437"/>
                  <a:ext cx="754418" cy="258865"/>
                </a:xfrm>
                <a:custGeom>
                  <a:avLst/>
                  <a:gdLst>
                    <a:gd name="connsiteX0" fmla="*/ 917 w 754418"/>
                    <a:gd name="connsiteY0" fmla="*/ 258065 h 258865"/>
                    <a:gd name="connsiteX1" fmla="*/ 464054 w 754418"/>
                    <a:gd name="connsiteY1" fmla="*/ 258065 h 258865"/>
                    <a:gd name="connsiteX2" fmla="*/ 755335 w 754418"/>
                    <a:gd name="connsiteY2" fmla="*/ -801 h 25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18" h="258865">
                      <a:moveTo>
                        <a:pt x="917" y="258065"/>
                      </a:moveTo>
                      <a:lnTo>
                        <a:pt x="464054" y="258065"/>
                      </a:lnTo>
                      <a:lnTo>
                        <a:pt x="755335" y="-801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47643076-8932-49BE-A38D-2663646758CC}"/>
                    </a:ext>
                  </a:extLst>
                </p:cNvPr>
                <p:cNvSpPr/>
                <p:nvPr/>
              </p:nvSpPr>
              <p:spPr>
                <a:xfrm>
                  <a:off x="4575474" y="2091881"/>
                  <a:ext cx="754406" cy="258866"/>
                </a:xfrm>
                <a:custGeom>
                  <a:avLst/>
                  <a:gdLst>
                    <a:gd name="connsiteX0" fmla="*/ 755323 w 754406"/>
                    <a:gd name="connsiteY0" fmla="*/ -801 h 258866"/>
                    <a:gd name="connsiteX1" fmla="*/ 292186 w 754406"/>
                    <a:gd name="connsiteY1" fmla="*/ -801 h 258866"/>
                    <a:gd name="connsiteX2" fmla="*/ 917 w 754406"/>
                    <a:gd name="connsiteY2" fmla="*/ 258065 h 258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06" h="258866">
                      <a:moveTo>
                        <a:pt x="755323" y="-801"/>
                      </a:moveTo>
                      <a:lnTo>
                        <a:pt x="292186" y="-801"/>
                      </a:lnTo>
                      <a:lnTo>
                        <a:pt x="917" y="258065"/>
                      </a:lnTo>
                    </a:path>
                  </a:pathLst>
                </a:custGeom>
                <a:noFill/>
                <a:ln w="12580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0B796F33-C8E5-45A3-9731-6A4ECAD23E4D}"/>
                    </a:ext>
                  </a:extLst>
                </p:cNvPr>
                <p:cNvSpPr/>
                <p:nvPr/>
              </p:nvSpPr>
              <p:spPr>
                <a:xfrm>
                  <a:off x="4595266" y="2098260"/>
                  <a:ext cx="713634" cy="245530"/>
                </a:xfrm>
                <a:custGeom>
                  <a:avLst/>
                  <a:gdLst>
                    <a:gd name="connsiteX0" fmla="*/ 138886 w 713634"/>
                    <a:gd name="connsiteY0" fmla="*/ 121964 h 245530"/>
                    <a:gd name="connsiteX1" fmla="*/ 276868 w 713634"/>
                    <a:gd name="connsiteY1" fmla="*/ -801 h 245530"/>
                    <a:gd name="connsiteX2" fmla="*/ 495704 w 713634"/>
                    <a:gd name="connsiteY2" fmla="*/ -718 h 245530"/>
                    <a:gd name="connsiteX3" fmla="*/ 714551 w 713634"/>
                    <a:gd name="connsiteY3" fmla="*/ -635 h 245530"/>
                    <a:gd name="connsiteX4" fmla="*/ 576188 w 713634"/>
                    <a:gd name="connsiteY4" fmla="*/ 122047 h 245530"/>
                    <a:gd name="connsiteX5" fmla="*/ 437837 w 713634"/>
                    <a:gd name="connsiteY5" fmla="*/ 244729 h 245530"/>
                    <a:gd name="connsiteX6" fmla="*/ 219371 w 713634"/>
                    <a:gd name="connsiteY6" fmla="*/ 244729 h 245530"/>
                    <a:gd name="connsiteX7" fmla="*/ 917 w 713634"/>
                    <a:gd name="connsiteY7" fmla="*/ 244719 h 245530"/>
                    <a:gd name="connsiteX8" fmla="*/ 138886 w 713634"/>
                    <a:gd name="connsiteY8" fmla="*/ 121953 h 24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34" h="245530">
                      <a:moveTo>
                        <a:pt x="138886" y="121964"/>
                      </a:moveTo>
                      <a:lnTo>
                        <a:pt x="276868" y="-801"/>
                      </a:lnTo>
                      <a:lnTo>
                        <a:pt x="495704" y="-718"/>
                      </a:lnTo>
                      <a:lnTo>
                        <a:pt x="714551" y="-635"/>
                      </a:lnTo>
                      <a:lnTo>
                        <a:pt x="576188" y="122047"/>
                      </a:lnTo>
                      <a:lnTo>
                        <a:pt x="437837" y="244729"/>
                      </a:lnTo>
                      <a:lnTo>
                        <a:pt x="219371" y="244729"/>
                      </a:lnTo>
                      <a:lnTo>
                        <a:pt x="917" y="244719"/>
                      </a:lnTo>
                      <a:lnTo>
                        <a:pt x="138886" y="121953"/>
                      </a:lnTo>
                      <a:close/>
                    </a:path>
                  </a:pathLst>
                </a:custGeom>
                <a:noFill/>
                <a:ln w="3177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" name="Graphic 21">
                <a:extLst>
                  <a:ext uri="{FF2B5EF4-FFF2-40B4-BE49-F238E27FC236}">
                    <a16:creationId xmlns:a16="http://schemas.microsoft.com/office/drawing/2014/main" id="{5510FA59-4298-4F25-A867-283C425EE9F5}"/>
                  </a:ext>
                </a:extLst>
              </p:cNvPr>
              <p:cNvGrpSpPr/>
              <p:nvPr/>
            </p:nvGrpSpPr>
            <p:grpSpPr>
              <a:xfrm>
                <a:off x="5022940" y="2096187"/>
                <a:ext cx="756486" cy="256758"/>
                <a:chOff x="5022940" y="2096187"/>
                <a:chExt cx="756486" cy="256758"/>
              </a:xfrm>
              <a:noFill/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28DEE756-5D78-4E77-A6B4-4113671EEB53}"/>
                    </a:ext>
                  </a:extLst>
                </p:cNvPr>
                <p:cNvSpPr/>
                <p:nvPr/>
              </p:nvSpPr>
              <p:spPr>
                <a:xfrm>
                  <a:off x="5022940" y="2096187"/>
                  <a:ext cx="754444" cy="256317"/>
                </a:xfrm>
                <a:custGeom>
                  <a:avLst/>
                  <a:gdLst>
                    <a:gd name="connsiteX0" fmla="*/ 932 w 754444"/>
                    <a:gd name="connsiteY0" fmla="*/ 255493 h 256317"/>
                    <a:gd name="connsiteX1" fmla="*/ 464093 w 754444"/>
                    <a:gd name="connsiteY1" fmla="*/ 255493 h 256317"/>
                    <a:gd name="connsiteX2" fmla="*/ 755377 w 754444"/>
                    <a:gd name="connsiteY2" fmla="*/ -82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32" y="255493"/>
                      </a:moveTo>
                      <a:lnTo>
                        <a:pt x="464093" y="255493"/>
                      </a:lnTo>
                      <a:lnTo>
                        <a:pt x="755377" y="-82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0B21617A-73BF-47A9-92C5-9EEBD139F0E8}"/>
                    </a:ext>
                  </a:extLst>
                </p:cNvPr>
                <p:cNvSpPr/>
                <p:nvPr/>
              </p:nvSpPr>
              <p:spPr>
                <a:xfrm>
                  <a:off x="5024969" y="2096628"/>
                  <a:ext cx="754456" cy="256317"/>
                </a:xfrm>
                <a:custGeom>
                  <a:avLst/>
                  <a:gdLst>
                    <a:gd name="connsiteX0" fmla="*/ 755389 w 754456"/>
                    <a:gd name="connsiteY0" fmla="*/ -825 h 256317"/>
                    <a:gd name="connsiteX1" fmla="*/ 292228 w 754456"/>
                    <a:gd name="connsiteY1" fmla="*/ -825 h 256317"/>
                    <a:gd name="connsiteX2" fmla="*/ 932 w 754456"/>
                    <a:gd name="connsiteY2" fmla="*/ 255493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389" y="-825"/>
                      </a:moveTo>
                      <a:lnTo>
                        <a:pt x="292228" y="-825"/>
                      </a:lnTo>
                      <a:lnTo>
                        <a:pt x="932" y="255493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9E7A6127-745D-4E28-B00C-B9BC911EA9B4}"/>
                    </a:ext>
                  </a:extLst>
                </p:cNvPr>
                <p:cNvSpPr/>
                <p:nvPr/>
              </p:nvSpPr>
              <p:spPr>
                <a:xfrm>
                  <a:off x="5044775" y="2102933"/>
                  <a:ext cx="713669" cy="243133"/>
                </a:xfrm>
                <a:custGeom>
                  <a:avLst/>
                  <a:gdLst>
                    <a:gd name="connsiteX0" fmla="*/ 138909 w 713669"/>
                    <a:gd name="connsiteY0" fmla="*/ 120736 h 243133"/>
                    <a:gd name="connsiteX1" fmla="*/ 276898 w 713669"/>
                    <a:gd name="connsiteY1" fmla="*/ -825 h 243133"/>
                    <a:gd name="connsiteX2" fmla="*/ 495744 w 713669"/>
                    <a:gd name="connsiteY2" fmla="*/ -743 h 243133"/>
                    <a:gd name="connsiteX3" fmla="*/ 714602 w 713669"/>
                    <a:gd name="connsiteY3" fmla="*/ -661 h 243133"/>
                    <a:gd name="connsiteX4" fmla="*/ 576232 w 713669"/>
                    <a:gd name="connsiteY4" fmla="*/ 120818 h 243133"/>
                    <a:gd name="connsiteX5" fmla="*/ 437875 w 713669"/>
                    <a:gd name="connsiteY5" fmla="*/ 242309 h 243133"/>
                    <a:gd name="connsiteX6" fmla="*/ 219398 w 713669"/>
                    <a:gd name="connsiteY6" fmla="*/ 242298 h 243133"/>
                    <a:gd name="connsiteX7" fmla="*/ 932 w 713669"/>
                    <a:gd name="connsiteY7" fmla="*/ 242298 h 243133"/>
                    <a:gd name="connsiteX8" fmla="*/ 138909 w 713669"/>
                    <a:gd name="connsiteY8" fmla="*/ 120736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09" y="120736"/>
                      </a:moveTo>
                      <a:lnTo>
                        <a:pt x="276898" y="-825"/>
                      </a:lnTo>
                      <a:lnTo>
                        <a:pt x="495744" y="-743"/>
                      </a:lnTo>
                      <a:lnTo>
                        <a:pt x="714602" y="-661"/>
                      </a:lnTo>
                      <a:lnTo>
                        <a:pt x="576232" y="120818"/>
                      </a:lnTo>
                      <a:lnTo>
                        <a:pt x="437875" y="242309"/>
                      </a:lnTo>
                      <a:lnTo>
                        <a:pt x="219398" y="242298"/>
                      </a:lnTo>
                      <a:lnTo>
                        <a:pt x="932" y="242298"/>
                      </a:lnTo>
                      <a:lnTo>
                        <a:pt x="138909" y="120736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" name="Graphic 21">
                <a:extLst>
                  <a:ext uri="{FF2B5EF4-FFF2-40B4-BE49-F238E27FC236}">
                    <a16:creationId xmlns:a16="http://schemas.microsoft.com/office/drawing/2014/main" id="{C81DBAD9-9011-4E67-AE83-C6559EEA0F02}"/>
                  </a:ext>
                </a:extLst>
              </p:cNvPr>
              <p:cNvGrpSpPr/>
              <p:nvPr/>
            </p:nvGrpSpPr>
            <p:grpSpPr>
              <a:xfrm>
                <a:off x="5485073" y="2093031"/>
                <a:ext cx="756486" cy="256758"/>
                <a:chOff x="5485073" y="2093031"/>
                <a:chExt cx="756486" cy="256758"/>
              </a:xfrm>
              <a:noFill/>
            </p:grpSpPr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46D9F0A0-09EF-4F9B-B7A9-7CE1D35BF228}"/>
                    </a:ext>
                  </a:extLst>
                </p:cNvPr>
                <p:cNvSpPr/>
                <p:nvPr/>
              </p:nvSpPr>
              <p:spPr>
                <a:xfrm>
                  <a:off x="5485073" y="2093031"/>
                  <a:ext cx="754444" cy="256317"/>
                </a:xfrm>
                <a:custGeom>
                  <a:avLst/>
                  <a:gdLst>
                    <a:gd name="connsiteX0" fmla="*/ 963 w 754444"/>
                    <a:gd name="connsiteY0" fmla="*/ 255492 h 256317"/>
                    <a:gd name="connsiteX1" fmla="*/ 464124 w 754444"/>
                    <a:gd name="connsiteY1" fmla="*/ 255492 h 256317"/>
                    <a:gd name="connsiteX2" fmla="*/ 755407 w 754444"/>
                    <a:gd name="connsiteY2" fmla="*/ -82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63" y="255492"/>
                      </a:moveTo>
                      <a:lnTo>
                        <a:pt x="464124" y="255492"/>
                      </a:lnTo>
                      <a:lnTo>
                        <a:pt x="755407" y="-82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A5A713CD-5E3C-472D-BE1F-5FC736AFDB2C}"/>
                    </a:ext>
                  </a:extLst>
                </p:cNvPr>
                <p:cNvSpPr/>
                <p:nvPr/>
              </p:nvSpPr>
              <p:spPr>
                <a:xfrm>
                  <a:off x="5487102" y="2093472"/>
                  <a:ext cx="754456" cy="256317"/>
                </a:xfrm>
                <a:custGeom>
                  <a:avLst/>
                  <a:gdLst>
                    <a:gd name="connsiteX0" fmla="*/ 755419 w 754456"/>
                    <a:gd name="connsiteY0" fmla="*/ -826 h 256317"/>
                    <a:gd name="connsiteX1" fmla="*/ 292259 w 754456"/>
                    <a:gd name="connsiteY1" fmla="*/ -826 h 256317"/>
                    <a:gd name="connsiteX2" fmla="*/ 963 w 754456"/>
                    <a:gd name="connsiteY2" fmla="*/ 25549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19" y="-826"/>
                      </a:moveTo>
                      <a:lnTo>
                        <a:pt x="292259" y="-826"/>
                      </a:lnTo>
                      <a:lnTo>
                        <a:pt x="963" y="25549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8512B976-FE5A-4955-9D51-7A7EED7AB78D}"/>
                    </a:ext>
                  </a:extLst>
                </p:cNvPr>
                <p:cNvSpPr/>
                <p:nvPr/>
              </p:nvSpPr>
              <p:spPr>
                <a:xfrm>
                  <a:off x="5506908" y="2099777"/>
                  <a:ext cx="713669" cy="243133"/>
                </a:xfrm>
                <a:custGeom>
                  <a:avLst/>
                  <a:gdLst>
                    <a:gd name="connsiteX0" fmla="*/ 138940 w 713669"/>
                    <a:gd name="connsiteY0" fmla="*/ 120736 h 243133"/>
                    <a:gd name="connsiteX1" fmla="*/ 276929 w 713669"/>
                    <a:gd name="connsiteY1" fmla="*/ -826 h 243133"/>
                    <a:gd name="connsiteX2" fmla="*/ 495775 w 713669"/>
                    <a:gd name="connsiteY2" fmla="*/ -744 h 243133"/>
                    <a:gd name="connsiteX3" fmla="*/ 714633 w 713669"/>
                    <a:gd name="connsiteY3" fmla="*/ -662 h 243133"/>
                    <a:gd name="connsiteX4" fmla="*/ 576263 w 713669"/>
                    <a:gd name="connsiteY4" fmla="*/ 120818 h 243133"/>
                    <a:gd name="connsiteX5" fmla="*/ 437906 w 713669"/>
                    <a:gd name="connsiteY5" fmla="*/ 242308 h 243133"/>
                    <a:gd name="connsiteX6" fmla="*/ 219429 w 713669"/>
                    <a:gd name="connsiteY6" fmla="*/ 242298 h 243133"/>
                    <a:gd name="connsiteX7" fmla="*/ 963 w 713669"/>
                    <a:gd name="connsiteY7" fmla="*/ 242298 h 243133"/>
                    <a:gd name="connsiteX8" fmla="*/ 138940 w 713669"/>
                    <a:gd name="connsiteY8" fmla="*/ 120736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40" y="120736"/>
                      </a:moveTo>
                      <a:lnTo>
                        <a:pt x="276929" y="-826"/>
                      </a:lnTo>
                      <a:lnTo>
                        <a:pt x="495775" y="-744"/>
                      </a:lnTo>
                      <a:lnTo>
                        <a:pt x="714633" y="-662"/>
                      </a:lnTo>
                      <a:lnTo>
                        <a:pt x="576263" y="120818"/>
                      </a:lnTo>
                      <a:lnTo>
                        <a:pt x="437906" y="242308"/>
                      </a:lnTo>
                      <a:lnTo>
                        <a:pt x="219429" y="242298"/>
                      </a:lnTo>
                      <a:lnTo>
                        <a:pt x="963" y="242298"/>
                      </a:lnTo>
                      <a:lnTo>
                        <a:pt x="138940" y="120736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28A2143A-6C6C-436C-885D-36BB143670FB}"/>
                  </a:ext>
                </a:extLst>
              </p:cNvPr>
              <p:cNvSpPr/>
              <p:nvPr/>
            </p:nvSpPr>
            <p:spPr>
              <a:xfrm>
                <a:off x="4857679" y="1838897"/>
                <a:ext cx="754418" cy="258856"/>
              </a:xfrm>
              <a:custGeom>
                <a:avLst/>
                <a:gdLst>
                  <a:gd name="connsiteX0" fmla="*/ 911 w 754418"/>
                  <a:gd name="connsiteY0" fmla="*/ 258063 h 258856"/>
                  <a:gd name="connsiteX1" fmla="*/ 464049 w 754418"/>
                  <a:gd name="connsiteY1" fmla="*/ 258063 h 258856"/>
                  <a:gd name="connsiteX2" fmla="*/ 755330 w 754418"/>
                  <a:gd name="connsiteY2" fmla="*/ -793 h 25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18" h="258856">
                    <a:moveTo>
                      <a:pt x="911" y="258063"/>
                    </a:moveTo>
                    <a:lnTo>
                      <a:pt x="464049" y="258063"/>
                    </a:lnTo>
                    <a:lnTo>
                      <a:pt x="755330" y="-79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639386F-736B-41B9-AF1E-3CE9B6AC214E}"/>
                  </a:ext>
                </a:extLst>
              </p:cNvPr>
              <p:cNvSpPr/>
              <p:nvPr/>
            </p:nvSpPr>
            <p:spPr>
              <a:xfrm>
                <a:off x="4859720" y="1839343"/>
                <a:ext cx="754406" cy="258855"/>
              </a:xfrm>
              <a:custGeom>
                <a:avLst/>
                <a:gdLst>
                  <a:gd name="connsiteX0" fmla="*/ 755318 w 754406"/>
                  <a:gd name="connsiteY0" fmla="*/ -793 h 258855"/>
                  <a:gd name="connsiteX1" fmla="*/ 292180 w 754406"/>
                  <a:gd name="connsiteY1" fmla="*/ -793 h 258855"/>
                  <a:gd name="connsiteX2" fmla="*/ 911 w 754406"/>
                  <a:gd name="connsiteY2" fmla="*/ 258063 h 25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406" h="258855">
                    <a:moveTo>
                      <a:pt x="755318" y="-793"/>
                    </a:moveTo>
                    <a:lnTo>
                      <a:pt x="292180" y="-793"/>
                    </a:lnTo>
                    <a:lnTo>
                      <a:pt x="911" y="258063"/>
                    </a:lnTo>
                  </a:path>
                </a:pathLst>
              </a:custGeom>
              <a:noFill/>
              <a:ln w="1258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A4490BE-B665-4C1D-97D1-FF3C732BF445}"/>
                  </a:ext>
                </a:extLst>
              </p:cNvPr>
              <p:cNvSpPr/>
              <p:nvPr/>
            </p:nvSpPr>
            <p:spPr>
              <a:xfrm>
                <a:off x="4879513" y="1845711"/>
                <a:ext cx="713634" cy="245541"/>
              </a:xfrm>
              <a:custGeom>
                <a:avLst/>
                <a:gdLst>
                  <a:gd name="connsiteX0" fmla="*/ 138881 w 713634"/>
                  <a:gd name="connsiteY0" fmla="*/ 121972 h 245541"/>
                  <a:gd name="connsiteX1" fmla="*/ 276863 w 713634"/>
                  <a:gd name="connsiteY1" fmla="*/ -793 h 245541"/>
                  <a:gd name="connsiteX2" fmla="*/ 495699 w 713634"/>
                  <a:gd name="connsiteY2" fmla="*/ -710 h 245541"/>
                  <a:gd name="connsiteX3" fmla="*/ 714545 w 713634"/>
                  <a:gd name="connsiteY3" fmla="*/ -628 h 245541"/>
                  <a:gd name="connsiteX4" fmla="*/ 576183 w 713634"/>
                  <a:gd name="connsiteY4" fmla="*/ 122055 h 245541"/>
                  <a:gd name="connsiteX5" fmla="*/ 437832 w 713634"/>
                  <a:gd name="connsiteY5" fmla="*/ 244748 h 245541"/>
                  <a:gd name="connsiteX6" fmla="*/ 219366 w 713634"/>
                  <a:gd name="connsiteY6" fmla="*/ 244737 h 245541"/>
                  <a:gd name="connsiteX7" fmla="*/ 911 w 713634"/>
                  <a:gd name="connsiteY7" fmla="*/ 244737 h 245541"/>
                  <a:gd name="connsiteX8" fmla="*/ 138881 w 713634"/>
                  <a:gd name="connsiteY8" fmla="*/ 121972 h 245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3634" h="245541">
                    <a:moveTo>
                      <a:pt x="138881" y="121972"/>
                    </a:moveTo>
                    <a:lnTo>
                      <a:pt x="276863" y="-793"/>
                    </a:lnTo>
                    <a:lnTo>
                      <a:pt x="495699" y="-710"/>
                    </a:lnTo>
                    <a:lnTo>
                      <a:pt x="714545" y="-628"/>
                    </a:lnTo>
                    <a:lnTo>
                      <a:pt x="576183" y="122055"/>
                    </a:lnTo>
                    <a:lnTo>
                      <a:pt x="437832" y="244748"/>
                    </a:lnTo>
                    <a:lnTo>
                      <a:pt x="219366" y="244737"/>
                    </a:lnTo>
                    <a:lnTo>
                      <a:pt x="911" y="244737"/>
                    </a:lnTo>
                    <a:lnTo>
                      <a:pt x="138881" y="121972"/>
                    </a:lnTo>
                    <a:close/>
                  </a:path>
                </a:pathLst>
              </a:custGeom>
              <a:noFill/>
              <a:ln w="3177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3" name="Graphic 21">
                <a:extLst>
                  <a:ext uri="{FF2B5EF4-FFF2-40B4-BE49-F238E27FC236}">
                    <a16:creationId xmlns:a16="http://schemas.microsoft.com/office/drawing/2014/main" id="{C9677FA1-D984-4070-903B-AFF4E5966C4A}"/>
                  </a:ext>
                </a:extLst>
              </p:cNvPr>
              <p:cNvGrpSpPr/>
              <p:nvPr/>
            </p:nvGrpSpPr>
            <p:grpSpPr>
              <a:xfrm>
                <a:off x="5315424" y="1839943"/>
                <a:ext cx="756486" cy="256758"/>
                <a:chOff x="5315424" y="1839943"/>
                <a:chExt cx="756486" cy="256758"/>
              </a:xfrm>
              <a:noFill/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7543097E-C837-4A8E-9EF6-C88B77628F88}"/>
                    </a:ext>
                  </a:extLst>
                </p:cNvPr>
                <p:cNvSpPr/>
                <p:nvPr/>
              </p:nvSpPr>
              <p:spPr>
                <a:xfrm>
                  <a:off x="5315424" y="1839943"/>
                  <a:ext cx="754444" cy="256317"/>
                </a:xfrm>
                <a:custGeom>
                  <a:avLst/>
                  <a:gdLst>
                    <a:gd name="connsiteX0" fmla="*/ 952 w 754444"/>
                    <a:gd name="connsiteY0" fmla="*/ 255475 h 256317"/>
                    <a:gd name="connsiteX1" fmla="*/ 464113 w 754444"/>
                    <a:gd name="connsiteY1" fmla="*/ 255475 h 256317"/>
                    <a:gd name="connsiteX2" fmla="*/ 755396 w 754444"/>
                    <a:gd name="connsiteY2" fmla="*/ -84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52" y="255475"/>
                      </a:moveTo>
                      <a:lnTo>
                        <a:pt x="464113" y="255475"/>
                      </a:lnTo>
                      <a:lnTo>
                        <a:pt x="755396" y="-84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24734B1-AF83-429C-8D2D-3EB4558E7160}"/>
                    </a:ext>
                  </a:extLst>
                </p:cNvPr>
                <p:cNvSpPr/>
                <p:nvPr/>
              </p:nvSpPr>
              <p:spPr>
                <a:xfrm>
                  <a:off x="5317454" y="1840384"/>
                  <a:ext cx="754456" cy="256317"/>
                </a:xfrm>
                <a:custGeom>
                  <a:avLst/>
                  <a:gdLst>
                    <a:gd name="connsiteX0" fmla="*/ 755408 w 754456"/>
                    <a:gd name="connsiteY0" fmla="*/ -842 h 256317"/>
                    <a:gd name="connsiteX1" fmla="*/ 292247 w 754456"/>
                    <a:gd name="connsiteY1" fmla="*/ -842 h 256317"/>
                    <a:gd name="connsiteX2" fmla="*/ 952 w 754456"/>
                    <a:gd name="connsiteY2" fmla="*/ 25547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08" y="-842"/>
                      </a:moveTo>
                      <a:lnTo>
                        <a:pt x="292247" y="-842"/>
                      </a:lnTo>
                      <a:lnTo>
                        <a:pt x="952" y="25547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F74D94A1-357B-4944-BA00-F5B09C81F41B}"/>
                    </a:ext>
                  </a:extLst>
                </p:cNvPr>
                <p:cNvSpPr/>
                <p:nvPr/>
              </p:nvSpPr>
              <p:spPr>
                <a:xfrm>
                  <a:off x="5337259" y="1846689"/>
                  <a:ext cx="713669" cy="243133"/>
                </a:xfrm>
                <a:custGeom>
                  <a:avLst/>
                  <a:gdLst>
                    <a:gd name="connsiteX0" fmla="*/ 138928 w 713669"/>
                    <a:gd name="connsiteY0" fmla="*/ 120719 h 243133"/>
                    <a:gd name="connsiteX1" fmla="*/ 276917 w 713669"/>
                    <a:gd name="connsiteY1" fmla="*/ -842 h 243133"/>
                    <a:gd name="connsiteX2" fmla="*/ 495764 w 713669"/>
                    <a:gd name="connsiteY2" fmla="*/ -760 h 243133"/>
                    <a:gd name="connsiteX3" fmla="*/ 714622 w 713669"/>
                    <a:gd name="connsiteY3" fmla="*/ -678 h 243133"/>
                    <a:gd name="connsiteX4" fmla="*/ 576252 w 713669"/>
                    <a:gd name="connsiteY4" fmla="*/ 120801 h 243133"/>
                    <a:gd name="connsiteX5" fmla="*/ 437894 w 713669"/>
                    <a:gd name="connsiteY5" fmla="*/ 242291 h 243133"/>
                    <a:gd name="connsiteX6" fmla="*/ 219417 w 713669"/>
                    <a:gd name="connsiteY6" fmla="*/ 242281 h 243133"/>
                    <a:gd name="connsiteX7" fmla="*/ 952 w 713669"/>
                    <a:gd name="connsiteY7" fmla="*/ 242281 h 243133"/>
                    <a:gd name="connsiteX8" fmla="*/ 138928 w 713669"/>
                    <a:gd name="connsiteY8" fmla="*/ 12071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28" y="120719"/>
                      </a:moveTo>
                      <a:lnTo>
                        <a:pt x="276917" y="-842"/>
                      </a:lnTo>
                      <a:lnTo>
                        <a:pt x="495764" y="-760"/>
                      </a:lnTo>
                      <a:lnTo>
                        <a:pt x="714622" y="-678"/>
                      </a:lnTo>
                      <a:lnTo>
                        <a:pt x="576252" y="120801"/>
                      </a:lnTo>
                      <a:lnTo>
                        <a:pt x="437894" y="242291"/>
                      </a:lnTo>
                      <a:lnTo>
                        <a:pt x="219417" y="242281"/>
                      </a:lnTo>
                      <a:lnTo>
                        <a:pt x="952" y="242281"/>
                      </a:lnTo>
                      <a:lnTo>
                        <a:pt x="138928" y="12071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" name="Graphic 21">
                <a:extLst>
                  <a:ext uri="{FF2B5EF4-FFF2-40B4-BE49-F238E27FC236}">
                    <a16:creationId xmlns:a16="http://schemas.microsoft.com/office/drawing/2014/main" id="{67B7DE5F-7997-4E0D-AD80-ADCD46A839E7}"/>
                  </a:ext>
                </a:extLst>
              </p:cNvPr>
              <p:cNvGrpSpPr/>
              <p:nvPr/>
            </p:nvGrpSpPr>
            <p:grpSpPr>
              <a:xfrm>
                <a:off x="5769318" y="1840485"/>
                <a:ext cx="756486" cy="256758"/>
                <a:chOff x="5769318" y="1840485"/>
                <a:chExt cx="756486" cy="256758"/>
              </a:xfrm>
              <a:noFill/>
            </p:grpSpPr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CBF21B30-6FE8-4D0B-A6FE-93C8C3930B7A}"/>
                    </a:ext>
                  </a:extLst>
                </p:cNvPr>
                <p:cNvSpPr/>
                <p:nvPr/>
              </p:nvSpPr>
              <p:spPr>
                <a:xfrm>
                  <a:off x="5769318" y="1840485"/>
                  <a:ext cx="754444" cy="256317"/>
                </a:xfrm>
                <a:custGeom>
                  <a:avLst/>
                  <a:gdLst>
                    <a:gd name="connsiteX0" fmla="*/ 982 w 754444"/>
                    <a:gd name="connsiteY0" fmla="*/ 255475 h 256317"/>
                    <a:gd name="connsiteX1" fmla="*/ 464143 w 754444"/>
                    <a:gd name="connsiteY1" fmla="*/ 255475 h 256317"/>
                    <a:gd name="connsiteX2" fmla="*/ 755426 w 754444"/>
                    <a:gd name="connsiteY2" fmla="*/ -842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44" h="256317">
                      <a:moveTo>
                        <a:pt x="982" y="255475"/>
                      </a:moveTo>
                      <a:lnTo>
                        <a:pt x="464143" y="255475"/>
                      </a:lnTo>
                      <a:lnTo>
                        <a:pt x="755426" y="-842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D3A3FF0C-1A53-43C7-B902-AEF17D748A18}"/>
                    </a:ext>
                  </a:extLst>
                </p:cNvPr>
                <p:cNvSpPr/>
                <p:nvPr/>
              </p:nvSpPr>
              <p:spPr>
                <a:xfrm>
                  <a:off x="5771348" y="1840925"/>
                  <a:ext cx="754456" cy="256317"/>
                </a:xfrm>
                <a:custGeom>
                  <a:avLst/>
                  <a:gdLst>
                    <a:gd name="connsiteX0" fmla="*/ 755438 w 754456"/>
                    <a:gd name="connsiteY0" fmla="*/ -842 h 256317"/>
                    <a:gd name="connsiteX1" fmla="*/ 292278 w 754456"/>
                    <a:gd name="connsiteY1" fmla="*/ -842 h 256317"/>
                    <a:gd name="connsiteX2" fmla="*/ 982 w 754456"/>
                    <a:gd name="connsiteY2" fmla="*/ 255475 h 256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456" h="256317">
                      <a:moveTo>
                        <a:pt x="755438" y="-842"/>
                      </a:moveTo>
                      <a:lnTo>
                        <a:pt x="292278" y="-842"/>
                      </a:lnTo>
                      <a:lnTo>
                        <a:pt x="982" y="255475"/>
                      </a:lnTo>
                    </a:path>
                  </a:pathLst>
                </a:custGeom>
                <a:noFill/>
                <a:ln w="1252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8E659476-9138-4AF2-877C-4C00A4E3B685}"/>
                    </a:ext>
                  </a:extLst>
                </p:cNvPr>
                <p:cNvSpPr/>
                <p:nvPr/>
              </p:nvSpPr>
              <p:spPr>
                <a:xfrm>
                  <a:off x="5791153" y="1847230"/>
                  <a:ext cx="713669" cy="243133"/>
                </a:xfrm>
                <a:custGeom>
                  <a:avLst/>
                  <a:gdLst>
                    <a:gd name="connsiteX0" fmla="*/ 138959 w 713669"/>
                    <a:gd name="connsiteY0" fmla="*/ 120719 h 243133"/>
                    <a:gd name="connsiteX1" fmla="*/ 276948 w 713669"/>
                    <a:gd name="connsiteY1" fmla="*/ -842 h 243133"/>
                    <a:gd name="connsiteX2" fmla="*/ 495794 w 713669"/>
                    <a:gd name="connsiteY2" fmla="*/ -760 h 243133"/>
                    <a:gd name="connsiteX3" fmla="*/ 714652 w 713669"/>
                    <a:gd name="connsiteY3" fmla="*/ -678 h 243133"/>
                    <a:gd name="connsiteX4" fmla="*/ 576282 w 713669"/>
                    <a:gd name="connsiteY4" fmla="*/ 120801 h 243133"/>
                    <a:gd name="connsiteX5" fmla="*/ 437925 w 713669"/>
                    <a:gd name="connsiteY5" fmla="*/ 242292 h 243133"/>
                    <a:gd name="connsiteX6" fmla="*/ 219448 w 713669"/>
                    <a:gd name="connsiteY6" fmla="*/ 242281 h 243133"/>
                    <a:gd name="connsiteX7" fmla="*/ 982 w 713669"/>
                    <a:gd name="connsiteY7" fmla="*/ 242281 h 243133"/>
                    <a:gd name="connsiteX8" fmla="*/ 138959 w 713669"/>
                    <a:gd name="connsiteY8" fmla="*/ 120719 h 24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3669" h="243133">
                      <a:moveTo>
                        <a:pt x="138959" y="120719"/>
                      </a:moveTo>
                      <a:lnTo>
                        <a:pt x="276948" y="-842"/>
                      </a:lnTo>
                      <a:lnTo>
                        <a:pt x="495794" y="-760"/>
                      </a:lnTo>
                      <a:lnTo>
                        <a:pt x="714652" y="-678"/>
                      </a:lnTo>
                      <a:lnTo>
                        <a:pt x="576282" y="120801"/>
                      </a:lnTo>
                      <a:lnTo>
                        <a:pt x="437925" y="242292"/>
                      </a:lnTo>
                      <a:lnTo>
                        <a:pt x="219448" y="242281"/>
                      </a:lnTo>
                      <a:lnTo>
                        <a:pt x="982" y="242281"/>
                      </a:lnTo>
                      <a:lnTo>
                        <a:pt x="138959" y="120719"/>
                      </a:lnTo>
                      <a:close/>
                    </a:path>
                  </a:pathLst>
                </a:custGeom>
                <a:noFill/>
                <a:ln w="3162" cap="flat">
                  <a:solidFill>
                    <a:srgbClr val="17172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99E054A-09B6-43F3-9B87-5F6D8F23DD32}"/>
                </a:ext>
              </a:extLst>
            </p:cNvPr>
            <p:cNvSpPr/>
            <p:nvPr/>
          </p:nvSpPr>
          <p:spPr>
            <a:xfrm>
              <a:off x="5013498" y="3219987"/>
              <a:ext cx="432953" cy="176452"/>
            </a:xfrm>
            <a:custGeom>
              <a:avLst/>
              <a:gdLst>
                <a:gd name="connsiteX0" fmla="*/ 197685 w 432953"/>
                <a:gd name="connsiteY0" fmla="*/ 1077 h 176452"/>
                <a:gd name="connsiteX1" fmla="*/ 715 w 432953"/>
                <a:gd name="connsiteY1" fmla="*/ 175076 h 176452"/>
                <a:gd name="connsiteX2" fmla="*/ 229785 w 432953"/>
                <a:gd name="connsiteY2" fmla="*/ 175690 h 176452"/>
                <a:gd name="connsiteX3" fmla="*/ 433668 w 432953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53" h="176452">
                  <a:moveTo>
                    <a:pt x="197685" y="1077"/>
                  </a:moveTo>
                  <a:cubicBezTo>
                    <a:pt x="715" y="174462"/>
                    <a:pt x="715" y="175076"/>
                    <a:pt x="715" y="175076"/>
                  </a:cubicBezTo>
                  <a:lnTo>
                    <a:pt x="229785" y="175690"/>
                  </a:lnTo>
                  <a:lnTo>
                    <a:pt x="433668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DDD5FAC-DAF2-4A86-B312-AFCE0CBE551B}"/>
                </a:ext>
              </a:extLst>
            </p:cNvPr>
            <p:cNvSpPr/>
            <p:nvPr/>
          </p:nvSpPr>
          <p:spPr>
            <a:xfrm>
              <a:off x="5045568" y="2757672"/>
              <a:ext cx="432953" cy="176452"/>
            </a:xfrm>
            <a:custGeom>
              <a:avLst/>
              <a:gdLst>
                <a:gd name="connsiteX0" fmla="*/ 197685 w 432953"/>
                <a:gd name="connsiteY0" fmla="*/ 1093 h 176452"/>
                <a:gd name="connsiteX1" fmla="*/ 715 w 432953"/>
                <a:gd name="connsiteY1" fmla="*/ 175076 h 176452"/>
                <a:gd name="connsiteX2" fmla="*/ 229770 w 432953"/>
                <a:gd name="connsiteY2" fmla="*/ 175690 h 176452"/>
                <a:gd name="connsiteX3" fmla="*/ 433668 w 432953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53" h="176452">
                  <a:moveTo>
                    <a:pt x="197685" y="1093"/>
                  </a:moveTo>
                  <a:cubicBezTo>
                    <a:pt x="715" y="174462"/>
                    <a:pt x="715" y="175076"/>
                    <a:pt x="715" y="175076"/>
                  </a:cubicBezTo>
                  <a:lnTo>
                    <a:pt x="229770" y="175690"/>
                  </a:lnTo>
                  <a:lnTo>
                    <a:pt x="433668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6B786F8-9413-422B-9E38-5899BCD2B2CA}"/>
                </a:ext>
              </a:extLst>
            </p:cNvPr>
            <p:cNvSpPr/>
            <p:nvPr/>
          </p:nvSpPr>
          <p:spPr>
            <a:xfrm>
              <a:off x="5769950" y="2094886"/>
              <a:ext cx="90852" cy="676090"/>
            </a:xfrm>
            <a:custGeom>
              <a:avLst/>
              <a:gdLst>
                <a:gd name="connsiteX0" fmla="*/ 3379 w 90852"/>
                <a:gd name="connsiteY0" fmla="*/ -763 h 676090"/>
                <a:gd name="connsiteX1" fmla="*/ 3379 w 90852"/>
                <a:gd name="connsiteY1" fmla="*/ 514991 h 676090"/>
                <a:gd name="connsiteX2" fmla="*/ 91568 w 90852"/>
                <a:gd name="connsiteY2" fmla="*/ 514991 h 676090"/>
                <a:gd name="connsiteX3" fmla="*/ 91568 w 90852"/>
                <a:gd name="connsiteY3" fmla="*/ 579132 h 676090"/>
                <a:gd name="connsiteX4" fmla="*/ 715 w 90852"/>
                <a:gd name="connsiteY4" fmla="*/ 579132 h 676090"/>
                <a:gd name="connsiteX5" fmla="*/ 715 w 90852"/>
                <a:gd name="connsiteY5" fmla="*/ 675327 h 6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2" h="676090">
                  <a:moveTo>
                    <a:pt x="3379" y="-763"/>
                  </a:moveTo>
                  <a:lnTo>
                    <a:pt x="3379" y="514991"/>
                  </a:lnTo>
                  <a:lnTo>
                    <a:pt x="91568" y="514991"/>
                  </a:lnTo>
                  <a:lnTo>
                    <a:pt x="91568" y="579132"/>
                  </a:lnTo>
                  <a:lnTo>
                    <a:pt x="715" y="579132"/>
                  </a:lnTo>
                  <a:lnTo>
                    <a:pt x="715" y="675327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32D9C1F-CC92-4F62-8A24-FE18A79A7D43}"/>
                </a:ext>
              </a:extLst>
            </p:cNvPr>
            <p:cNvSpPr/>
            <p:nvPr/>
          </p:nvSpPr>
          <p:spPr>
            <a:xfrm>
              <a:off x="5203419" y="2605298"/>
              <a:ext cx="80167" cy="678768"/>
            </a:xfrm>
            <a:custGeom>
              <a:avLst/>
              <a:gdLst>
                <a:gd name="connsiteX0" fmla="*/ 3379 w 80167"/>
                <a:gd name="connsiteY0" fmla="*/ -763 h 678768"/>
                <a:gd name="connsiteX1" fmla="*/ 3379 w 80167"/>
                <a:gd name="connsiteY1" fmla="*/ 442845 h 678768"/>
                <a:gd name="connsiteX2" fmla="*/ 80883 w 80167"/>
                <a:gd name="connsiteY2" fmla="*/ 442845 h 678768"/>
                <a:gd name="connsiteX3" fmla="*/ 80883 w 80167"/>
                <a:gd name="connsiteY3" fmla="*/ 525677 h 678768"/>
                <a:gd name="connsiteX4" fmla="*/ 715 w 80167"/>
                <a:gd name="connsiteY4" fmla="*/ 525677 h 678768"/>
                <a:gd name="connsiteX5" fmla="*/ 715 w 80167"/>
                <a:gd name="connsiteY5" fmla="*/ 678005 h 6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678768">
                  <a:moveTo>
                    <a:pt x="3379" y="-763"/>
                  </a:moveTo>
                  <a:lnTo>
                    <a:pt x="3379" y="442845"/>
                  </a:lnTo>
                  <a:lnTo>
                    <a:pt x="80883" y="442845"/>
                  </a:lnTo>
                  <a:lnTo>
                    <a:pt x="80883" y="525677"/>
                  </a:lnTo>
                  <a:lnTo>
                    <a:pt x="715" y="525677"/>
                  </a:lnTo>
                  <a:lnTo>
                    <a:pt x="715" y="67800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2EDB147-E7B1-466D-9049-CEED20BDF2E1}"/>
                </a:ext>
              </a:extLst>
            </p:cNvPr>
            <p:cNvSpPr/>
            <p:nvPr/>
          </p:nvSpPr>
          <p:spPr>
            <a:xfrm>
              <a:off x="5310315" y="3051571"/>
              <a:ext cx="14965" cy="88188"/>
            </a:xfrm>
            <a:custGeom>
              <a:avLst/>
              <a:gdLst>
                <a:gd name="connsiteX0" fmla="*/ 715 w 14965"/>
                <a:gd name="connsiteY0" fmla="*/ -763 h 88188"/>
                <a:gd name="connsiteX1" fmla="*/ 715 w 14965"/>
                <a:gd name="connsiteY1" fmla="*/ 87425 h 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8188">
                  <a:moveTo>
                    <a:pt x="715" y="-763"/>
                  </a:moveTo>
                  <a:lnTo>
                    <a:pt x="715" y="8742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D411F448-A03D-4FEA-A946-CE5C2EBF2683}"/>
                </a:ext>
              </a:extLst>
            </p:cNvPr>
            <p:cNvSpPr/>
            <p:nvPr/>
          </p:nvSpPr>
          <p:spPr>
            <a:xfrm>
              <a:off x="5315657" y="3099683"/>
              <a:ext cx="48097" cy="14965"/>
            </a:xfrm>
            <a:custGeom>
              <a:avLst/>
              <a:gdLst>
                <a:gd name="connsiteX0" fmla="*/ 715 w 48097"/>
                <a:gd name="connsiteY0" fmla="*/ -763 h 14965"/>
                <a:gd name="connsiteX1" fmla="*/ 48813 w 48097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97" h="14965">
                  <a:moveTo>
                    <a:pt x="715" y="-763"/>
                  </a:moveTo>
                  <a:lnTo>
                    <a:pt x="48813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B4ADD78-E97B-4FFF-80D9-354ACAF37BBF}"/>
                </a:ext>
              </a:extLst>
            </p:cNvPr>
            <p:cNvSpPr/>
            <p:nvPr/>
          </p:nvSpPr>
          <p:spPr>
            <a:xfrm>
              <a:off x="5887530" y="2602620"/>
              <a:ext cx="14965" cy="77503"/>
            </a:xfrm>
            <a:custGeom>
              <a:avLst/>
              <a:gdLst>
                <a:gd name="connsiteX0" fmla="*/ 715 w 14965"/>
                <a:gd name="connsiteY0" fmla="*/ -763 h 77503"/>
                <a:gd name="connsiteX1" fmla="*/ 715 w 14965"/>
                <a:gd name="connsiteY1" fmla="*/ 76740 h 7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77503">
                  <a:moveTo>
                    <a:pt x="715" y="-763"/>
                  </a:moveTo>
                  <a:lnTo>
                    <a:pt x="715" y="76740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B35E95F7-AE2D-4714-AED9-E98AF4F63A09}"/>
                </a:ext>
              </a:extLst>
            </p:cNvPr>
            <p:cNvSpPr/>
            <p:nvPr/>
          </p:nvSpPr>
          <p:spPr>
            <a:xfrm>
              <a:off x="5895552" y="2637368"/>
              <a:ext cx="32070" cy="14965"/>
            </a:xfrm>
            <a:custGeom>
              <a:avLst/>
              <a:gdLst>
                <a:gd name="connsiteX0" fmla="*/ 715 w 32070"/>
                <a:gd name="connsiteY0" fmla="*/ -763 h 14965"/>
                <a:gd name="connsiteX1" fmla="*/ 32785 w 32070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70" h="14965">
                  <a:moveTo>
                    <a:pt x="715" y="-763"/>
                  </a:moveTo>
                  <a:lnTo>
                    <a:pt x="32785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3E8B9FC-260C-414A-8751-3E566B8D96BE}"/>
                </a:ext>
              </a:extLst>
            </p:cNvPr>
            <p:cNvSpPr/>
            <p:nvPr/>
          </p:nvSpPr>
          <p:spPr>
            <a:xfrm>
              <a:off x="5318320" y="2097551"/>
              <a:ext cx="80168" cy="678768"/>
            </a:xfrm>
            <a:custGeom>
              <a:avLst/>
              <a:gdLst>
                <a:gd name="connsiteX0" fmla="*/ 3394 w 80168"/>
                <a:gd name="connsiteY0" fmla="*/ -763 h 678768"/>
                <a:gd name="connsiteX1" fmla="*/ 3394 w 80168"/>
                <a:gd name="connsiteY1" fmla="*/ 442844 h 678768"/>
                <a:gd name="connsiteX2" fmla="*/ 80883 w 80168"/>
                <a:gd name="connsiteY2" fmla="*/ 442844 h 678768"/>
                <a:gd name="connsiteX3" fmla="*/ 80883 w 80168"/>
                <a:gd name="connsiteY3" fmla="*/ 525691 h 678768"/>
                <a:gd name="connsiteX4" fmla="*/ 715 w 80168"/>
                <a:gd name="connsiteY4" fmla="*/ 525691 h 678768"/>
                <a:gd name="connsiteX5" fmla="*/ 715 w 80168"/>
                <a:gd name="connsiteY5" fmla="*/ 678005 h 6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8" h="678768">
                  <a:moveTo>
                    <a:pt x="3394" y="-763"/>
                  </a:moveTo>
                  <a:lnTo>
                    <a:pt x="3394" y="442844"/>
                  </a:lnTo>
                  <a:lnTo>
                    <a:pt x="80883" y="442844"/>
                  </a:lnTo>
                  <a:lnTo>
                    <a:pt x="80883" y="525691"/>
                  </a:lnTo>
                  <a:lnTo>
                    <a:pt x="715" y="525691"/>
                  </a:lnTo>
                  <a:lnTo>
                    <a:pt x="715" y="67800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C71878A-F13B-4DA3-8543-58F05F0D0089}"/>
                </a:ext>
              </a:extLst>
            </p:cNvPr>
            <p:cNvSpPr/>
            <p:nvPr/>
          </p:nvSpPr>
          <p:spPr>
            <a:xfrm>
              <a:off x="5424183" y="2537148"/>
              <a:ext cx="14965" cy="88188"/>
            </a:xfrm>
            <a:custGeom>
              <a:avLst/>
              <a:gdLst>
                <a:gd name="connsiteX0" fmla="*/ 715 w 14965"/>
                <a:gd name="connsiteY0" fmla="*/ -763 h 88188"/>
                <a:gd name="connsiteX1" fmla="*/ 715 w 14965"/>
                <a:gd name="connsiteY1" fmla="*/ 87425 h 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8188">
                  <a:moveTo>
                    <a:pt x="715" y="-763"/>
                  </a:moveTo>
                  <a:lnTo>
                    <a:pt x="715" y="8742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B8E0052-31DC-47FD-89CD-E5A7FB962989}"/>
                </a:ext>
              </a:extLst>
            </p:cNvPr>
            <p:cNvSpPr/>
            <p:nvPr/>
          </p:nvSpPr>
          <p:spPr>
            <a:xfrm>
              <a:off x="5429526" y="2585260"/>
              <a:ext cx="48097" cy="14965"/>
            </a:xfrm>
            <a:custGeom>
              <a:avLst/>
              <a:gdLst>
                <a:gd name="connsiteX0" fmla="*/ 715 w 48097"/>
                <a:gd name="connsiteY0" fmla="*/ -763 h 14965"/>
                <a:gd name="connsiteX1" fmla="*/ 48813 w 48097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97" h="14965">
                  <a:moveTo>
                    <a:pt x="715" y="-763"/>
                  </a:moveTo>
                  <a:lnTo>
                    <a:pt x="48813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6432DF1-3F83-481F-9FEE-D77B72F9F4CB}"/>
                </a:ext>
              </a:extLst>
            </p:cNvPr>
            <p:cNvSpPr/>
            <p:nvPr/>
          </p:nvSpPr>
          <p:spPr>
            <a:xfrm>
              <a:off x="4871016" y="3028854"/>
              <a:ext cx="14965" cy="88188"/>
            </a:xfrm>
            <a:custGeom>
              <a:avLst/>
              <a:gdLst>
                <a:gd name="connsiteX0" fmla="*/ 715 w 14965"/>
                <a:gd name="connsiteY0" fmla="*/ -763 h 88188"/>
                <a:gd name="connsiteX1" fmla="*/ 715 w 14965"/>
                <a:gd name="connsiteY1" fmla="*/ 87426 h 8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8188">
                  <a:moveTo>
                    <a:pt x="715" y="-763"/>
                  </a:moveTo>
                  <a:lnTo>
                    <a:pt x="715" y="87426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B43E287-A548-4047-908F-ECBC0768639A}"/>
                </a:ext>
              </a:extLst>
            </p:cNvPr>
            <p:cNvSpPr/>
            <p:nvPr/>
          </p:nvSpPr>
          <p:spPr>
            <a:xfrm>
              <a:off x="4876358" y="3076966"/>
              <a:ext cx="48097" cy="14965"/>
            </a:xfrm>
            <a:custGeom>
              <a:avLst/>
              <a:gdLst>
                <a:gd name="connsiteX0" fmla="*/ 715 w 48097"/>
                <a:gd name="connsiteY0" fmla="*/ -763 h 14965"/>
                <a:gd name="connsiteX1" fmla="*/ 48813 w 48097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97" h="14965">
                  <a:moveTo>
                    <a:pt x="715" y="-763"/>
                  </a:moveTo>
                  <a:lnTo>
                    <a:pt x="48813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9FD56DA-779C-4DE8-A88D-BFCCB9E31852}"/>
                </a:ext>
              </a:extLst>
            </p:cNvPr>
            <p:cNvSpPr/>
            <p:nvPr/>
          </p:nvSpPr>
          <p:spPr>
            <a:xfrm>
              <a:off x="4759811" y="2591934"/>
              <a:ext cx="80167" cy="678768"/>
            </a:xfrm>
            <a:custGeom>
              <a:avLst/>
              <a:gdLst>
                <a:gd name="connsiteX0" fmla="*/ 3379 w 80167"/>
                <a:gd name="connsiteY0" fmla="*/ -763 h 678768"/>
                <a:gd name="connsiteX1" fmla="*/ 3379 w 80167"/>
                <a:gd name="connsiteY1" fmla="*/ 442845 h 678768"/>
                <a:gd name="connsiteX2" fmla="*/ 80883 w 80167"/>
                <a:gd name="connsiteY2" fmla="*/ 442845 h 678768"/>
                <a:gd name="connsiteX3" fmla="*/ 80883 w 80167"/>
                <a:gd name="connsiteY3" fmla="*/ 525692 h 678768"/>
                <a:gd name="connsiteX4" fmla="*/ 715 w 80167"/>
                <a:gd name="connsiteY4" fmla="*/ 525692 h 678768"/>
                <a:gd name="connsiteX5" fmla="*/ 715 w 80167"/>
                <a:gd name="connsiteY5" fmla="*/ 678005 h 67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67" h="678768">
                  <a:moveTo>
                    <a:pt x="3379" y="-763"/>
                  </a:moveTo>
                  <a:lnTo>
                    <a:pt x="3379" y="442845"/>
                  </a:lnTo>
                  <a:lnTo>
                    <a:pt x="80883" y="442845"/>
                  </a:lnTo>
                  <a:lnTo>
                    <a:pt x="80883" y="525692"/>
                  </a:lnTo>
                  <a:lnTo>
                    <a:pt x="715" y="525692"/>
                  </a:lnTo>
                  <a:lnTo>
                    <a:pt x="715" y="678005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10542FD-58CA-4FC5-820D-6BF1B74584F9}"/>
                </a:ext>
              </a:extLst>
            </p:cNvPr>
            <p:cNvSpPr txBox="1"/>
            <p:nvPr/>
          </p:nvSpPr>
          <p:spPr>
            <a:xfrm>
              <a:off x="5275685" y="1478077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Power grid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9DB1574-3C01-4A8D-B62C-406C20F5E154}"/>
                </a:ext>
              </a:extLst>
            </p:cNvPr>
            <p:cNvSpPr txBox="1"/>
            <p:nvPr/>
          </p:nvSpPr>
          <p:spPr>
            <a:xfrm>
              <a:off x="4399704" y="421652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Ground grid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EFB05A3-D13C-4346-B04A-630003A0B156}"/>
                </a:ext>
              </a:extLst>
            </p:cNvPr>
            <p:cNvSpPr txBox="1"/>
            <p:nvPr/>
          </p:nvSpPr>
          <p:spPr>
            <a:xfrm>
              <a:off x="6001705" y="2370610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Sleep trans.</a:t>
              </a: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81588E2-E7A1-49DE-AE66-1357FC0AA9B9}"/>
                </a:ext>
              </a:extLst>
            </p:cNvPr>
            <p:cNvSpPr/>
            <p:nvPr/>
          </p:nvSpPr>
          <p:spPr>
            <a:xfrm>
              <a:off x="5894818" y="3374665"/>
              <a:ext cx="14965" cy="105817"/>
            </a:xfrm>
            <a:custGeom>
              <a:avLst/>
              <a:gdLst>
                <a:gd name="connsiteX0" fmla="*/ 715 w 14965"/>
                <a:gd name="connsiteY0" fmla="*/ -763 h 105817"/>
                <a:gd name="connsiteX1" fmla="*/ 715 w 14965"/>
                <a:gd name="connsiteY1" fmla="*/ 105054 h 10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105817">
                  <a:moveTo>
                    <a:pt x="715" y="-763"/>
                  </a:moveTo>
                  <a:lnTo>
                    <a:pt x="715" y="105054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6ACDF16-2111-4F23-A14E-1BF0DE96A260}"/>
                </a:ext>
              </a:extLst>
            </p:cNvPr>
            <p:cNvSpPr/>
            <p:nvPr/>
          </p:nvSpPr>
          <p:spPr>
            <a:xfrm>
              <a:off x="5898590" y="3420010"/>
              <a:ext cx="75588" cy="14965"/>
            </a:xfrm>
            <a:custGeom>
              <a:avLst/>
              <a:gdLst>
                <a:gd name="connsiteX0" fmla="*/ 715 w 75588"/>
                <a:gd name="connsiteY0" fmla="*/ -763 h 14965"/>
                <a:gd name="connsiteX1" fmla="*/ 76304 w 75588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88" h="14965">
                  <a:moveTo>
                    <a:pt x="715" y="-763"/>
                  </a:moveTo>
                  <a:lnTo>
                    <a:pt x="76304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1" name="Graphic 21">
              <a:extLst>
                <a:ext uri="{FF2B5EF4-FFF2-40B4-BE49-F238E27FC236}">
                  <a16:creationId xmlns:a16="http://schemas.microsoft.com/office/drawing/2014/main" id="{3A4FE2A9-C969-4BF0-AA97-B1072959195E}"/>
                </a:ext>
              </a:extLst>
            </p:cNvPr>
            <p:cNvGrpSpPr/>
            <p:nvPr/>
          </p:nvGrpSpPr>
          <p:grpSpPr>
            <a:xfrm>
              <a:off x="4739414" y="3355758"/>
              <a:ext cx="195293" cy="821969"/>
              <a:chOff x="4739414" y="3355758"/>
              <a:chExt cx="195293" cy="821969"/>
            </a:xfrm>
            <a:noFill/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A56ABF6-7B03-4BF0-900E-38CC298162A4}"/>
                  </a:ext>
                </a:extLst>
              </p:cNvPr>
              <p:cNvSpPr/>
              <p:nvPr/>
            </p:nvSpPr>
            <p:spPr>
              <a:xfrm rot="10800000" flipV="1">
                <a:off x="4739414" y="3355758"/>
                <a:ext cx="93246" cy="821969"/>
              </a:xfrm>
              <a:custGeom>
                <a:avLst/>
                <a:gdLst>
                  <a:gd name="connsiteX0" fmla="*/ 93967 w 93246"/>
                  <a:gd name="connsiteY0" fmla="*/ 821206 h 821969"/>
                  <a:gd name="connsiteX1" fmla="*/ 93967 w 93246"/>
                  <a:gd name="connsiteY1" fmla="*/ 489431 h 821969"/>
                  <a:gd name="connsiteX2" fmla="*/ 720 w 93246"/>
                  <a:gd name="connsiteY2" fmla="*/ 489431 h 821969"/>
                  <a:gd name="connsiteX3" fmla="*/ 720 w 93246"/>
                  <a:gd name="connsiteY3" fmla="*/ 399836 h 821969"/>
                  <a:gd name="connsiteX4" fmla="*/ 91423 w 93246"/>
                  <a:gd name="connsiteY4" fmla="*/ 396064 h 821969"/>
                  <a:gd name="connsiteX5" fmla="*/ 91423 w 93246"/>
                  <a:gd name="connsiteY5" fmla="*/ -763 h 82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46" h="821969">
                    <a:moveTo>
                      <a:pt x="93967" y="821206"/>
                    </a:moveTo>
                    <a:lnTo>
                      <a:pt x="93967" y="489431"/>
                    </a:lnTo>
                    <a:lnTo>
                      <a:pt x="720" y="489431"/>
                    </a:lnTo>
                    <a:lnTo>
                      <a:pt x="720" y="399836"/>
                    </a:lnTo>
                    <a:lnTo>
                      <a:pt x="91423" y="396064"/>
                    </a:lnTo>
                    <a:lnTo>
                      <a:pt x="91423" y="-763"/>
                    </a:lnTo>
                  </a:path>
                </a:pathLst>
              </a:custGeom>
              <a:noFill/>
              <a:ln w="17202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E7382B23-7A88-4EFB-B443-9DDE5C2A7830}"/>
                  </a:ext>
                </a:extLst>
              </p:cNvPr>
              <p:cNvSpPr/>
              <p:nvPr/>
            </p:nvSpPr>
            <p:spPr>
              <a:xfrm rot="10800000" flipV="1">
                <a:off x="4866676" y="3752585"/>
                <a:ext cx="14965" cy="98260"/>
              </a:xfrm>
              <a:custGeom>
                <a:avLst/>
                <a:gdLst>
                  <a:gd name="connsiteX0" fmla="*/ 731 w 14965"/>
                  <a:gd name="connsiteY0" fmla="*/ -763 h 98260"/>
                  <a:gd name="connsiteX1" fmla="*/ 731 w 14965"/>
                  <a:gd name="connsiteY1" fmla="*/ 97498 h 9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65" h="98260">
                    <a:moveTo>
                      <a:pt x="731" y="-763"/>
                    </a:moveTo>
                    <a:lnTo>
                      <a:pt x="731" y="97498"/>
                    </a:lnTo>
                  </a:path>
                </a:pathLst>
              </a:custGeom>
              <a:noFill/>
              <a:ln w="17202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8A69725-DA0A-4C74-8C1B-DD3948E6263F}"/>
                  </a:ext>
                </a:extLst>
              </p:cNvPr>
              <p:cNvSpPr/>
              <p:nvPr/>
            </p:nvSpPr>
            <p:spPr>
              <a:xfrm rot="10800000" flipV="1">
                <a:off x="4870462" y="3805487"/>
                <a:ext cx="64244" cy="14965"/>
              </a:xfrm>
              <a:custGeom>
                <a:avLst/>
                <a:gdLst>
                  <a:gd name="connsiteX0" fmla="*/ 64981 w 64244"/>
                  <a:gd name="connsiteY0" fmla="*/ -763 h 14965"/>
                  <a:gd name="connsiteX1" fmla="*/ 736 w 64244"/>
                  <a:gd name="connsiteY1" fmla="*/ -763 h 1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44" h="14965">
                    <a:moveTo>
                      <a:pt x="64981" y="-763"/>
                    </a:moveTo>
                    <a:lnTo>
                      <a:pt x="736" y="-763"/>
                    </a:lnTo>
                  </a:path>
                </a:pathLst>
              </a:custGeom>
              <a:noFill/>
              <a:ln w="17202" cap="flat">
                <a:solidFill>
                  <a:srgbClr val="0000E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9E2471F-8A64-45AB-A0F1-55DC32E082B6}"/>
                </a:ext>
              </a:extLst>
            </p:cNvPr>
            <p:cNvSpPr/>
            <p:nvPr/>
          </p:nvSpPr>
          <p:spPr>
            <a:xfrm>
              <a:off x="5233439" y="3726134"/>
              <a:ext cx="14965" cy="102031"/>
            </a:xfrm>
            <a:custGeom>
              <a:avLst/>
              <a:gdLst>
                <a:gd name="connsiteX0" fmla="*/ 715 w 14965"/>
                <a:gd name="connsiteY0" fmla="*/ -763 h 102031"/>
                <a:gd name="connsiteX1" fmla="*/ 715 w 14965"/>
                <a:gd name="connsiteY1" fmla="*/ 101268 h 10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102031">
                  <a:moveTo>
                    <a:pt x="715" y="-763"/>
                  </a:moveTo>
                  <a:lnTo>
                    <a:pt x="715" y="101268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FB6A918-103E-4CE8-AB68-BFB937E7932A}"/>
                </a:ext>
              </a:extLst>
            </p:cNvPr>
            <p:cNvSpPr/>
            <p:nvPr/>
          </p:nvSpPr>
          <p:spPr>
            <a:xfrm>
              <a:off x="5239784" y="3782821"/>
              <a:ext cx="71802" cy="14965"/>
            </a:xfrm>
            <a:custGeom>
              <a:avLst/>
              <a:gdLst>
                <a:gd name="connsiteX0" fmla="*/ 72518 w 71802"/>
                <a:gd name="connsiteY0" fmla="*/ -763 h 14965"/>
                <a:gd name="connsiteX1" fmla="*/ 715 w 71802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802" h="14965">
                  <a:moveTo>
                    <a:pt x="72518" y="-763"/>
                  </a:moveTo>
                  <a:lnTo>
                    <a:pt x="715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DAC6AAB-EC53-45E2-B51A-B2B86E6A6E90}"/>
                </a:ext>
              </a:extLst>
            </p:cNvPr>
            <p:cNvSpPr/>
            <p:nvPr/>
          </p:nvSpPr>
          <p:spPr>
            <a:xfrm>
              <a:off x="5429960" y="3518270"/>
              <a:ext cx="14965" cy="86916"/>
            </a:xfrm>
            <a:custGeom>
              <a:avLst/>
              <a:gdLst>
                <a:gd name="connsiteX0" fmla="*/ 715 w 14965"/>
                <a:gd name="connsiteY0" fmla="*/ -763 h 86916"/>
                <a:gd name="connsiteX1" fmla="*/ 715 w 14965"/>
                <a:gd name="connsiteY1" fmla="*/ 86153 h 8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65" h="86916">
                  <a:moveTo>
                    <a:pt x="715" y="-763"/>
                  </a:moveTo>
                  <a:lnTo>
                    <a:pt x="715" y="8615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256D87F-B299-44D2-8864-004818BE5845}"/>
                </a:ext>
              </a:extLst>
            </p:cNvPr>
            <p:cNvSpPr/>
            <p:nvPr/>
          </p:nvSpPr>
          <p:spPr>
            <a:xfrm>
              <a:off x="5433746" y="3563629"/>
              <a:ext cx="52901" cy="14965"/>
            </a:xfrm>
            <a:custGeom>
              <a:avLst/>
              <a:gdLst>
                <a:gd name="connsiteX0" fmla="*/ 715 w 52901"/>
                <a:gd name="connsiteY0" fmla="*/ -763 h 14965"/>
                <a:gd name="connsiteX1" fmla="*/ 53617 w 52901"/>
                <a:gd name="connsiteY1" fmla="*/ -763 h 1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01" h="14965">
                  <a:moveTo>
                    <a:pt x="715" y="-763"/>
                  </a:moveTo>
                  <a:lnTo>
                    <a:pt x="53617" y="-763"/>
                  </a:lnTo>
                </a:path>
              </a:pathLst>
            </a:custGeom>
            <a:noFill/>
            <a:ln w="17202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4D77E8E-A243-44F6-8B77-18787A0B4BCB}"/>
                </a:ext>
              </a:extLst>
            </p:cNvPr>
            <p:cNvSpPr/>
            <p:nvPr/>
          </p:nvSpPr>
          <p:spPr>
            <a:xfrm>
              <a:off x="4544330" y="3238618"/>
              <a:ext cx="432967" cy="176452"/>
            </a:xfrm>
            <a:custGeom>
              <a:avLst/>
              <a:gdLst>
                <a:gd name="connsiteX0" fmla="*/ 197685 w 432967"/>
                <a:gd name="connsiteY0" fmla="*/ 1077 h 176452"/>
                <a:gd name="connsiteX1" fmla="*/ 715 w 432967"/>
                <a:gd name="connsiteY1" fmla="*/ 175076 h 176452"/>
                <a:gd name="connsiteX2" fmla="*/ 229785 w 432967"/>
                <a:gd name="connsiteY2" fmla="*/ 175690 h 176452"/>
                <a:gd name="connsiteX3" fmla="*/ 433683 w 432967"/>
                <a:gd name="connsiteY3" fmla="*/ -763 h 1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967" h="176452">
                  <a:moveTo>
                    <a:pt x="197685" y="1077"/>
                  </a:moveTo>
                  <a:cubicBezTo>
                    <a:pt x="715" y="174462"/>
                    <a:pt x="715" y="175076"/>
                    <a:pt x="715" y="175076"/>
                  </a:cubicBezTo>
                  <a:lnTo>
                    <a:pt x="229785" y="175690"/>
                  </a:lnTo>
                  <a:lnTo>
                    <a:pt x="433683" y="-763"/>
                  </a:lnTo>
                  <a:close/>
                </a:path>
              </a:pathLst>
            </a:custGeom>
            <a:solidFill>
              <a:srgbClr val="3229BB"/>
            </a:solidFill>
            <a:ln w="19130" cap="flat">
              <a:solidFill>
                <a:srgbClr val="21212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A78F3887-0BCA-4154-846A-EA8EC7DE5015}"/>
              </a:ext>
            </a:extLst>
          </p:cNvPr>
          <p:cNvSpPr txBox="1"/>
          <p:nvPr/>
        </p:nvSpPr>
        <p:spPr>
          <a:xfrm>
            <a:off x="4169954" y="120380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Power grid</a:t>
            </a:r>
          </a:p>
        </p:txBody>
      </p: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BE9A42A7-124E-4BA1-4719-15FD9AF5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001" y="4486891"/>
            <a:ext cx="7743588" cy="17640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Use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transistors</a:t>
            </a:r>
            <a:r>
              <a:rPr lang="en-IN" dirty="0"/>
              <a:t> to turn off the supply.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We can have two </a:t>
            </a:r>
            <a:r>
              <a:rPr lang="en-IN" dirty="0">
                <a:solidFill>
                  <a:srgbClr val="FF0000"/>
                </a:solidFill>
              </a:rPr>
              <a:t>transistors</a:t>
            </a:r>
            <a:r>
              <a:rPr lang="en-IN" dirty="0"/>
              <a:t> for each </a:t>
            </a:r>
            <a:r>
              <a:rPr lang="en-IN" dirty="0">
                <a:solidFill>
                  <a:srgbClr val="0070C0"/>
                </a:solidFill>
              </a:rPr>
              <a:t>island</a:t>
            </a:r>
            <a:r>
              <a:rPr lang="en-IN" dirty="0"/>
              <a:t> of transistors: connected to the </a:t>
            </a:r>
            <a:r>
              <a:rPr lang="en-IN" dirty="0">
                <a:solidFill>
                  <a:srgbClr val="00B050"/>
                </a:solidFill>
              </a:rPr>
              <a:t>power</a:t>
            </a:r>
            <a:r>
              <a:rPr lang="en-IN" dirty="0"/>
              <a:t> grid and </a:t>
            </a:r>
            <a:r>
              <a:rPr lang="en-IN" dirty="0">
                <a:solidFill>
                  <a:srgbClr val="00421E"/>
                </a:solidFill>
              </a:rPr>
              <a:t>ground</a:t>
            </a:r>
            <a:r>
              <a:rPr lang="en-IN" dirty="0"/>
              <a:t> grid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If a circuit is unused, </a:t>
            </a:r>
            <a:r>
              <a:rPr lang="en-IN" dirty="0">
                <a:solidFill>
                  <a:srgbClr val="0070C0"/>
                </a:solidFill>
              </a:rPr>
              <a:t>power</a:t>
            </a:r>
            <a:r>
              <a:rPr lang="en-IN" dirty="0"/>
              <a:t>-gate it: </a:t>
            </a:r>
            <a:r>
              <a:rPr lang="en-IN" dirty="0">
                <a:solidFill>
                  <a:srgbClr val="E21A23"/>
                </a:solidFill>
              </a:rPr>
              <a:t>Zero</a:t>
            </a:r>
            <a:r>
              <a:rPr lang="en-IN" dirty="0"/>
              <a:t> leakage power</a:t>
            </a:r>
          </a:p>
        </p:txBody>
      </p:sp>
    </p:spTree>
    <p:extLst>
      <p:ext uri="{BB962C8B-B14F-4D97-AF65-F5344CB8AC3E}">
        <p14:creationId xmlns:p14="http://schemas.microsoft.com/office/powerpoint/2010/main" val="88638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9EE3-1B5E-A2BB-7FF9-879C958F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73B59-25A3-8D8F-34AA-65A3F159D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051560"/>
            <a:ext cx="7984744" cy="5029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current</a:t>
            </a:r>
            <a:r>
              <a:rPr lang="en-US" dirty="0"/>
              <a:t> available to the functional units (FUs) after adding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sleep transistors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Large sleep transistors take time to switch </a:t>
            </a:r>
            <a:r>
              <a:rPr lang="en-US" dirty="0">
                <a:solidFill>
                  <a:srgbClr val="00B050"/>
                </a:solidFill>
              </a:rPr>
              <a:t>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off</a:t>
            </a:r>
            <a:r>
              <a:rPr lang="en-US" dirty="0"/>
              <a:t>. The FU is </a:t>
            </a:r>
            <a:r>
              <a:rPr lang="en-US" dirty="0">
                <a:solidFill>
                  <a:srgbClr val="C00000"/>
                </a:solidFill>
              </a:rPr>
              <a:t>unusable</a:t>
            </a:r>
            <a:r>
              <a:rPr lang="en-US" dirty="0"/>
              <a:t> during this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will be some </a:t>
            </a:r>
            <a:r>
              <a:rPr lang="en-US" dirty="0">
                <a:solidFill>
                  <a:srgbClr val="180DF1"/>
                </a:solidFill>
              </a:rPr>
              <a:t>leakage</a:t>
            </a:r>
            <a:r>
              <a:rPr lang="en-US" dirty="0"/>
              <a:t> through the sleep transistors (not much though).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E21A23"/>
                </a:solidFill>
              </a:rPr>
              <a:t>Abrupt</a:t>
            </a:r>
            <a:r>
              <a:rPr lang="en-US" dirty="0"/>
              <a:t> changes in the current usage may </a:t>
            </a:r>
            <a:r>
              <a:rPr lang="en-US" dirty="0">
                <a:solidFill>
                  <a:srgbClr val="7030A0"/>
                </a:solidFill>
              </a:rPr>
              <a:t>destabilize</a:t>
            </a:r>
            <a:r>
              <a:rPr lang="en-US" dirty="0"/>
              <a:t> the power and ground grids </a:t>
            </a:r>
            <a:r>
              <a:rPr lang="en-US" dirty="0">
                <a:sym typeface="Wingdings" panose="05000000000000000000" pitchFamily="2" charset="2"/>
              </a:rPr>
              <a:t> add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decoupling</a:t>
            </a:r>
            <a:r>
              <a:rPr lang="en-US" dirty="0">
                <a:sym typeface="Wingdings" panose="05000000000000000000" pitchFamily="2" charset="2"/>
              </a:rPr>
              <a:t> capacitors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Sleep transistors will effectively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the supply voltage and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raise</a:t>
            </a:r>
            <a:r>
              <a:rPr lang="en-US" dirty="0">
                <a:sym typeface="Wingdings" panose="05000000000000000000" pitchFamily="2" charset="2"/>
              </a:rPr>
              <a:t> the ground voltage.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We have to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predict</a:t>
            </a:r>
            <a:r>
              <a:rPr lang="en-US" dirty="0">
                <a:sym typeface="Wingdings" panose="05000000000000000000" pitchFamily="2" charset="2"/>
              </a:rPr>
              <a:t> well in advance about when a certain FU is unused and can be power gated.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 power-gated FU loses its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state</a:t>
            </a:r>
            <a:r>
              <a:rPr lang="en-US" dirty="0">
                <a:sym typeface="Wingdings" panose="05000000000000000000" pitchFamily="2" charset="2"/>
              </a:rPr>
              <a:t>.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6A77C-89E7-5E04-5F8D-27CE04A5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0CDA7-4C8B-2FD4-1027-61641EA2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22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Multiple Transistor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810357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Transistors with </a:t>
                </a:r>
                <a:r>
                  <a:rPr lang="en-US" dirty="0">
                    <a:solidFill>
                      <a:srgbClr val="E21A23"/>
                    </a:solidFill>
                  </a:rPr>
                  <a:t>shorter</a:t>
                </a:r>
                <a:r>
                  <a:rPr lang="en-US" dirty="0"/>
                  <a:t> channels and transistors with </a:t>
                </a:r>
                <a:r>
                  <a:rPr lang="en-US" dirty="0">
                    <a:solidFill>
                      <a:srgbClr val="00B050"/>
                    </a:solidFill>
                  </a:rPr>
                  <a:t>longer</a:t>
                </a:r>
                <a:r>
                  <a:rPr lang="en-US" dirty="0"/>
                  <a:t> channels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Normal</a:t>
                </a:r>
                <a:r>
                  <a:rPr lang="en-US" dirty="0"/>
                  <a:t> transistors: </a:t>
                </a:r>
                <a:r>
                  <a:rPr lang="en-US" dirty="0">
                    <a:solidFill>
                      <a:srgbClr val="0070C0"/>
                    </a:solidFill>
                  </a:rPr>
                  <a:t>power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1 unit,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time</a:t>
                </a:r>
                <a:r>
                  <a:rPr lang="en-US" dirty="0">
                    <a:sym typeface="Wingdings" panose="05000000000000000000" pitchFamily="2" charset="2"/>
                  </a:rPr>
                  <a:t>  1 unit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Longer</a:t>
                </a:r>
                <a:r>
                  <a:rPr lang="en-US" dirty="0">
                    <a:sym typeface="Wingdings" panose="05000000000000000000" pitchFamily="2" charset="2"/>
                  </a:rPr>
                  <a:t> channel transistors: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power</a:t>
                </a:r>
                <a:r>
                  <a:rPr lang="en-US" dirty="0">
                    <a:sym typeface="Wingdings" panose="05000000000000000000" pitchFamily="2" charset="2"/>
                  </a:rPr>
                  <a:t>  0.3 units,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time</a:t>
                </a:r>
                <a:r>
                  <a:rPr lang="en-US" dirty="0">
                    <a:sym typeface="Wingdings" panose="05000000000000000000" pitchFamily="2" charset="2"/>
                  </a:rPr>
                  <a:t>  1.1 units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Use normal transistors on the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critical path</a:t>
                </a:r>
                <a:r>
                  <a:rPr lang="en-US" dirty="0">
                    <a:sym typeface="Wingdings" panose="05000000000000000000" pitchFamily="2" charset="2"/>
                  </a:rPr>
                  <a:t>, and slower transistors off the critical path (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save</a:t>
                </a:r>
                <a:r>
                  <a:rPr lang="en-US" dirty="0">
                    <a:sym typeface="Wingdings" panose="05000000000000000000" pitchFamily="2" charset="2"/>
                  </a:rPr>
                  <a:t> power)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Gate sizing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Delay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, </a:t>
                </a:r>
                <a:r>
                  <a:rPr lang="en-US" dirty="0">
                    <a:solidFill>
                      <a:srgbClr val="00B050"/>
                    </a:solidFill>
                  </a:rPr>
                  <a:t>Power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            (W </a:t>
                </a:r>
                <a:r>
                  <a:rPr lang="en-US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 Width of the transistor)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E21A23"/>
                    </a:solidFill>
                  </a:rPr>
                  <a:t>Slower</a:t>
                </a:r>
                <a:r>
                  <a:rPr lang="en-US" dirty="0"/>
                  <a:t> transistors: smaller W/L ratio     (L </a:t>
                </a:r>
                <a:r>
                  <a:rPr lang="en-US" dirty="0">
                    <a:sym typeface="Wingdings" panose="05000000000000000000" pitchFamily="2" charset="2"/>
                  </a:rPr>
                  <a:t> Length of the channel)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00B050"/>
                    </a:solidFill>
                  </a:rPr>
                  <a:t>Same idea: </a:t>
                </a:r>
                <a:r>
                  <a:rPr lang="en-US" dirty="0">
                    <a:solidFill>
                      <a:srgbClr val="E21A23"/>
                    </a:solidFill>
                  </a:rPr>
                  <a:t>Slower</a:t>
                </a:r>
                <a:r>
                  <a:rPr lang="en-US" dirty="0"/>
                  <a:t> transistors off the critical path, </a:t>
                </a:r>
                <a:r>
                  <a:rPr lang="en-US" dirty="0">
                    <a:solidFill>
                      <a:srgbClr val="180DF1"/>
                    </a:solidFill>
                  </a:rPr>
                  <a:t>Faster</a:t>
                </a:r>
                <a:r>
                  <a:rPr lang="en-US" dirty="0"/>
                  <a:t> transistors on the critical path.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8103572" cy="4351338"/>
              </a:xfrm>
              <a:blipFill>
                <a:blip r:embed="rId2"/>
                <a:stretch>
                  <a:fillRect l="-828" t="-560" r="-1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C4B0D-D1BC-431E-80B2-0347AFCC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C5517-5755-441A-8CE5-B6CD6F32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760F9E-ECDE-C7CF-F610-7753E952161F}"/>
              </a:ext>
            </a:extLst>
          </p:cNvPr>
          <p:cNvSpPr/>
          <p:nvPr/>
        </p:nvSpPr>
        <p:spPr>
          <a:xfrm>
            <a:off x="4879450" y="940255"/>
            <a:ext cx="1677726" cy="38166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Compare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BAB46-FEE3-AA42-580D-14CA71029A14}"/>
              </a:ext>
            </a:extLst>
          </p:cNvPr>
          <p:cNvSpPr/>
          <p:nvPr/>
        </p:nvSpPr>
        <p:spPr>
          <a:xfrm>
            <a:off x="1880616" y="1280161"/>
            <a:ext cx="8310306" cy="405517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54A5E-2AF0-6833-027D-E32756E523CC}"/>
              </a:ext>
            </a:extLst>
          </p:cNvPr>
          <p:cNvSpPr/>
          <p:nvPr/>
        </p:nvSpPr>
        <p:spPr>
          <a:xfrm>
            <a:off x="1880617" y="3253071"/>
            <a:ext cx="1448330" cy="405517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DF9FFDC-D3E2-A512-0978-5B31AA77E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91" y="1379727"/>
            <a:ext cx="206383" cy="206383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869B35D-5CCC-A637-207E-94F513C82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91" y="3325809"/>
            <a:ext cx="206383" cy="2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9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Body Biasing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623" y="1979874"/>
            <a:ext cx="6545116" cy="337930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Forward</a:t>
            </a:r>
            <a:r>
              <a:rPr lang="en-US" dirty="0"/>
              <a:t> body biasing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Increase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</a:t>
            </a:r>
            <a:r>
              <a:rPr lang="en-US" baseline="-25000" dirty="0" err="1">
                <a:sym typeface="Wingdings" panose="05000000000000000000" pitchFamily="2" charset="2"/>
              </a:rPr>
              <a:t>bs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/>
              <a:t>Reduce V</a:t>
            </a:r>
            <a:r>
              <a:rPr lang="en-US" baseline="-25000" dirty="0"/>
              <a:t>th 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 leakage </a:t>
            </a:r>
            <a:r>
              <a:rPr lang="en-US" dirty="0">
                <a:solidFill>
                  <a:srgbClr val="0070C0"/>
                </a:solidFill>
              </a:rPr>
              <a:t>power</a:t>
            </a:r>
            <a:r>
              <a:rPr lang="en-US" dirty="0">
                <a:solidFill>
                  <a:schemeClr val="tx1"/>
                </a:solidFill>
              </a:rPr>
              <a:t>, increase </a:t>
            </a:r>
            <a:r>
              <a:rPr lang="en-US" dirty="0">
                <a:solidFill>
                  <a:srgbClr val="00B050"/>
                </a:solidFill>
              </a:rPr>
              <a:t>switching speed</a:t>
            </a:r>
          </a:p>
          <a:p>
            <a:r>
              <a:rPr lang="en-US" dirty="0">
                <a:solidFill>
                  <a:srgbClr val="E21A23"/>
                </a:solidFill>
              </a:rPr>
              <a:t>Reverse</a:t>
            </a:r>
            <a:r>
              <a:rPr lang="en-US" dirty="0"/>
              <a:t> body biasing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Decrease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</a:t>
            </a:r>
            <a:r>
              <a:rPr lang="en-US" baseline="-25000" dirty="0" err="1">
                <a:sym typeface="Wingdings" panose="05000000000000000000" pitchFamily="2" charset="2"/>
              </a:rPr>
              <a:t>bs</a:t>
            </a:r>
            <a:r>
              <a:rPr lang="en-US" dirty="0">
                <a:sym typeface="Wingdings" panose="05000000000000000000" pitchFamily="2" charset="2"/>
              </a:rPr>
              <a:t> (even –</a:t>
            </a:r>
            <a:r>
              <a:rPr lang="en-US" dirty="0" err="1">
                <a:sym typeface="Wingdings" panose="05000000000000000000" pitchFamily="2" charset="2"/>
              </a:rPr>
              <a:t>ve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Increase </a:t>
            </a:r>
            <a:r>
              <a:rPr lang="en-US" dirty="0" err="1">
                <a:sym typeface="Wingdings" panose="05000000000000000000" pitchFamily="2" charset="2"/>
              </a:rPr>
              <a:t>V</a:t>
            </a:r>
            <a:r>
              <a:rPr lang="en-US" baseline="-25000" dirty="0" err="1">
                <a:sym typeface="Wingdings" panose="05000000000000000000" pitchFamily="2" charset="2"/>
              </a:rPr>
              <a:t>th</a:t>
            </a:r>
            <a:endParaRPr lang="en-US" baseline="-250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Decrease leakage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power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decrease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switching speed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Same idea</a:t>
            </a:r>
            <a:r>
              <a:rPr lang="en-US" dirty="0">
                <a:sym typeface="Wingdings" panose="05000000000000000000" pitchFamily="2" charset="2"/>
              </a:rPr>
              <a:t>: forward body biasing in the critical path, reverse body biasing off the critical path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4A42A-CDB1-4EF7-91D0-961DD389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9B742-650C-4270-8F9F-AE29EDF0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978DDC-755C-1895-5E9F-171439A7AA1F}"/>
              </a:ext>
            </a:extLst>
          </p:cNvPr>
          <p:cNvSpPr/>
          <p:nvPr/>
        </p:nvSpPr>
        <p:spPr>
          <a:xfrm>
            <a:off x="3527729" y="1167502"/>
            <a:ext cx="3705308" cy="47707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i="1" dirty="0"/>
              <a:t>V</a:t>
            </a:r>
            <a:r>
              <a:rPr lang="en-US" sz="2000" i="1" baseline="-25000" dirty="0"/>
              <a:t>th</a:t>
            </a:r>
            <a:r>
              <a:rPr lang="en-US" sz="2000" i="1" dirty="0"/>
              <a:t> </a:t>
            </a:r>
            <a:r>
              <a:rPr lang="en-US" sz="2000" dirty="0"/>
              <a:t>= </a:t>
            </a:r>
            <a:r>
              <a:rPr lang="en-US" sz="2000" i="1" dirty="0"/>
              <a:t>V</a:t>
            </a:r>
            <a:r>
              <a:rPr lang="en-US" sz="2000" i="1" baseline="-25000" dirty="0"/>
              <a:t>th</a:t>
            </a:r>
            <a:r>
              <a:rPr lang="en-US" sz="2000" baseline="-25000" dirty="0"/>
              <a:t>0</a:t>
            </a:r>
            <a:r>
              <a:rPr lang="en-US" sz="2000" dirty="0"/>
              <a:t> – </a:t>
            </a:r>
            <a:r>
              <a:rPr lang="en-US" sz="2000" i="1" dirty="0"/>
              <a:t>K</a:t>
            </a:r>
            <a:r>
              <a:rPr lang="en-US" sz="2000" dirty="0"/>
              <a:t>1 ⋅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dd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en-US" sz="2000" i="1" dirty="0"/>
              <a:t>K</a:t>
            </a:r>
            <a:r>
              <a:rPr lang="en-US" sz="2000" dirty="0"/>
              <a:t>2 ⋅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bs</a:t>
            </a:r>
            <a:endParaRPr lang="en-US" sz="2000" i="1" baseline="-250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660ADEC-7E68-16A0-6262-DDADE2B3E343}"/>
              </a:ext>
            </a:extLst>
          </p:cNvPr>
          <p:cNvSpPr/>
          <p:nvPr/>
        </p:nvSpPr>
        <p:spPr>
          <a:xfrm>
            <a:off x="7527236" y="1432577"/>
            <a:ext cx="2965837" cy="1240404"/>
          </a:xfrm>
          <a:prstGeom prst="wedgeRectCallout">
            <a:avLst>
              <a:gd name="adj1" fmla="val -60319"/>
              <a:gd name="adj2" fmla="val -4750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threshold voltage is dependent on the supply voltage and the source-body voltage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147E115-15D5-FA3E-7019-06102810A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639218" y="1872457"/>
            <a:ext cx="768826" cy="76882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673D688-4028-F714-05C0-1773C9BD3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1643108" y="3099716"/>
            <a:ext cx="732362" cy="7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7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003" y="799118"/>
            <a:ext cx="7886700" cy="994172"/>
          </a:xfrm>
        </p:spPr>
        <p:txBody>
          <a:bodyPr/>
          <a:lstStyle/>
          <a:p>
            <a:r>
              <a:rPr lang="en-US" dirty="0"/>
              <a:t>Drowsy Caches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3976" y="2317654"/>
            <a:ext cx="2425468" cy="5946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Row of SRAM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617" y="2159144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dd</a:t>
            </a:r>
            <a:r>
              <a:rPr lang="en-US" sz="2000" dirty="0"/>
              <a:t> = 1V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6904" y="1910340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Allows read/writes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15904" y="2317430"/>
            <a:ext cx="2503082" cy="6076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Row of SRAM cells</a:t>
            </a:r>
          </a:p>
        </p:txBody>
      </p:sp>
      <p:cxnSp>
        <p:nvCxnSpPr>
          <p:cNvPr id="10" name="Straight Arrow Connector 9"/>
          <p:cNvCxnSpPr>
            <a:cxnSpLocks/>
            <a:endCxn id="9" idx="1"/>
          </p:cNvCxnSpPr>
          <p:nvPr/>
        </p:nvCxnSpPr>
        <p:spPr>
          <a:xfrm>
            <a:off x="6156854" y="2621267"/>
            <a:ext cx="12590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5860" y="2110171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dd</a:t>
            </a:r>
            <a:r>
              <a:rPr lang="en-US" sz="2000" dirty="0"/>
              <a:t> = 0.3 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6028" y="1554784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Maintain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B050"/>
                </a:solidFill>
              </a:rPr>
              <a:t>value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accesses </a:t>
            </a:r>
            <a:r>
              <a:rPr lang="en-US" sz="2000" dirty="0">
                <a:solidFill>
                  <a:srgbClr val="E21A23"/>
                </a:solidFill>
              </a:rPr>
              <a:t>not</a:t>
            </a:r>
            <a:r>
              <a:rPr lang="en-US" sz="2000" dirty="0"/>
              <a:t> allowed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50820" y="736379"/>
            <a:ext cx="1933015" cy="707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Drowsy mode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52650" y="2787035"/>
            <a:ext cx="7886700" cy="28208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48985" y="3423718"/>
            <a:ext cx="8557839" cy="26351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00B050"/>
                </a:solidFill>
              </a:rPr>
              <a:t>Drowsy</a:t>
            </a:r>
            <a:r>
              <a:rPr lang="en-US" sz="2000" i="1" dirty="0"/>
              <a:t> mode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Runs</a:t>
            </a:r>
            <a:r>
              <a:rPr lang="en-US" sz="2000" dirty="0">
                <a:sym typeface="Wingdings" panose="05000000000000000000" pitchFamily="2" charset="2"/>
              </a:rPr>
              <a:t> at 0.3 V.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Maintains</a:t>
            </a:r>
            <a:r>
              <a:rPr lang="en-US" sz="2000" dirty="0">
                <a:sym typeface="Wingdings" panose="05000000000000000000" pitchFamily="2" charset="2"/>
              </a:rPr>
              <a:t> the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value</a:t>
            </a:r>
            <a:r>
              <a:rPr lang="en-US" sz="2000" dirty="0">
                <a:sym typeface="Wingdings" panose="05000000000000000000" pitchFamily="2" charset="2"/>
              </a:rPr>
              <a:t>. Accesses  are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not</a:t>
            </a:r>
            <a:r>
              <a:rPr lang="en-US" sz="2000" dirty="0">
                <a:sym typeface="Wingdings" panose="05000000000000000000" pitchFamily="2" charset="2"/>
              </a:rPr>
              <a:t> allowed</a:t>
            </a:r>
          </a:p>
          <a:p>
            <a:r>
              <a:rPr lang="en-US" sz="2000" dirty="0">
                <a:sym typeface="Wingdings" panose="05000000000000000000" pitchFamily="2" charset="2"/>
              </a:rPr>
              <a:t>Takes 1-2 cycles to enter/exit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drowsy</a:t>
            </a:r>
            <a:r>
              <a:rPr lang="en-US" sz="2000" dirty="0">
                <a:sym typeface="Wingdings" panose="05000000000000000000" pitchFamily="2" charset="2"/>
              </a:rPr>
              <a:t> mode (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access</a:t>
            </a:r>
            <a:r>
              <a:rPr lang="en-US" sz="2000" dirty="0">
                <a:sym typeface="Wingdings" panose="05000000000000000000" pitchFamily="2" charset="2"/>
              </a:rPr>
              <a:t> time increases)</a:t>
            </a:r>
          </a:p>
          <a:p>
            <a:r>
              <a:rPr lang="en-US" sz="2000" dirty="0">
                <a:solidFill>
                  <a:srgbClr val="E21A23"/>
                </a:solidFill>
              </a:rPr>
              <a:t>Treat</a:t>
            </a:r>
            <a:r>
              <a:rPr lang="en-US" sz="2000" dirty="0"/>
              <a:t> a set of lines as 1 unit</a:t>
            </a:r>
          </a:p>
          <a:p>
            <a:r>
              <a:rPr lang="en-US" sz="2000" dirty="0">
                <a:solidFill>
                  <a:srgbClr val="E21A23"/>
                </a:solidFill>
              </a:rPr>
              <a:t>Turn</a:t>
            </a:r>
            <a:r>
              <a:rPr lang="en-US" sz="2000" dirty="0"/>
              <a:t> it on/off as 1 unit</a:t>
            </a:r>
          </a:p>
          <a:p>
            <a:r>
              <a:rPr lang="en-US" sz="2000" dirty="0"/>
              <a:t>Once a set is turned </a:t>
            </a:r>
            <a:r>
              <a:rPr lang="en-US" sz="2000" dirty="0">
                <a:solidFill>
                  <a:srgbClr val="0070C0"/>
                </a:solidFill>
              </a:rPr>
              <a:t>on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Keep it on for 1000-2000 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cycles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Take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temporal</a:t>
            </a:r>
            <a:r>
              <a:rPr lang="en-US" sz="2000" dirty="0">
                <a:sym typeface="Wingdings" panose="05000000000000000000" pitchFamily="2" charset="2"/>
              </a:rPr>
              <a:t> and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spatial</a:t>
            </a:r>
            <a:r>
              <a:rPr lang="en-US" sz="2000" dirty="0">
                <a:sym typeface="Wingdings" panose="05000000000000000000" pitchFamily="2" charset="2"/>
              </a:rPr>
              <a:t> locality into account</a:t>
            </a: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85255-34D4-496D-9CCB-099776E7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74291-9967-4DE9-AE42-5A6C99F5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64</a:t>
            </a:fld>
            <a:endParaRPr lang="en-US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01AA1957-248E-419B-F90A-4AFE1B175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5688" y="654204"/>
            <a:ext cx="724466" cy="81059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644F1C-F6ED-0DBF-9480-9242BA7BC90D}"/>
              </a:ext>
            </a:extLst>
          </p:cNvPr>
          <p:cNvCxnSpPr>
            <a:cxnSpLocks/>
          </p:cNvCxnSpPr>
          <p:nvPr/>
        </p:nvCxnSpPr>
        <p:spPr>
          <a:xfrm>
            <a:off x="1562800" y="2559254"/>
            <a:ext cx="12590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23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45AC-AD96-43C7-BFA7-9815B698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2"/>
            <a:ext cx="6858000" cy="489859"/>
          </a:xfrm>
        </p:spPr>
        <p:txBody>
          <a:bodyPr/>
          <a:lstStyle/>
          <a:p>
            <a:r>
              <a:rPr lang="en-US" dirty="0"/>
              <a:t>Circuit Diagram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33F7983-2466-4068-B46A-2F70BE3B1A03}"/>
              </a:ext>
            </a:extLst>
          </p:cNvPr>
          <p:cNvSpPr/>
          <p:nvPr/>
        </p:nvSpPr>
        <p:spPr>
          <a:xfrm>
            <a:off x="3004541" y="1520670"/>
            <a:ext cx="1710220" cy="494438"/>
          </a:xfrm>
          <a:custGeom>
            <a:avLst/>
            <a:gdLst>
              <a:gd name="connsiteX0" fmla="*/ 854 w 1455972"/>
              <a:gd name="connsiteY0" fmla="*/ 421139 h 421824"/>
              <a:gd name="connsiteX1" fmla="*/ 854 w 1455972"/>
              <a:gd name="connsiteY1" fmla="*/ 210227 h 421824"/>
              <a:gd name="connsiteX2" fmla="*/ 579165 w 1455972"/>
              <a:gd name="connsiteY2" fmla="*/ 210227 h 421824"/>
              <a:gd name="connsiteX3" fmla="*/ 579165 w 1455972"/>
              <a:gd name="connsiteY3" fmla="*/ -685 h 421824"/>
              <a:gd name="connsiteX4" fmla="*/ 892128 w 1455972"/>
              <a:gd name="connsiteY4" fmla="*/ -685 h 421824"/>
              <a:gd name="connsiteX5" fmla="*/ 892128 w 1455972"/>
              <a:gd name="connsiteY5" fmla="*/ 210227 h 421824"/>
              <a:gd name="connsiteX6" fmla="*/ 1456827 w 1455972"/>
              <a:gd name="connsiteY6" fmla="*/ 210227 h 42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972" h="421824">
                <a:moveTo>
                  <a:pt x="854" y="421139"/>
                </a:moveTo>
                <a:lnTo>
                  <a:pt x="854" y="210227"/>
                </a:lnTo>
                <a:lnTo>
                  <a:pt x="579165" y="210227"/>
                </a:lnTo>
                <a:lnTo>
                  <a:pt x="579165" y="-685"/>
                </a:lnTo>
                <a:lnTo>
                  <a:pt x="892128" y="-685"/>
                </a:lnTo>
                <a:lnTo>
                  <a:pt x="892128" y="210227"/>
                </a:lnTo>
                <a:lnTo>
                  <a:pt x="1456827" y="210227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07F0B1-4268-4969-9540-794883683239}"/>
              </a:ext>
            </a:extLst>
          </p:cNvPr>
          <p:cNvSpPr/>
          <p:nvPr/>
        </p:nvSpPr>
        <p:spPr>
          <a:xfrm>
            <a:off x="3683841" y="1440922"/>
            <a:ext cx="335649" cy="11165"/>
          </a:xfrm>
          <a:custGeom>
            <a:avLst/>
            <a:gdLst>
              <a:gd name="connsiteX0" fmla="*/ 854 w 285750"/>
              <a:gd name="connsiteY0" fmla="*/ -685 h 9525"/>
              <a:gd name="connsiteX1" fmla="*/ 286604 w 285750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854" y="-685"/>
                </a:moveTo>
                <a:lnTo>
                  <a:pt x="28660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5DF701-9190-4DAF-A4B4-07E575E045FA}"/>
              </a:ext>
            </a:extLst>
          </p:cNvPr>
          <p:cNvSpPr/>
          <p:nvPr/>
        </p:nvSpPr>
        <p:spPr>
          <a:xfrm>
            <a:off x="2533046" y="1177760"/>
            <a:ext cx="1326607" cy="263161"/>
          </a:xfrm>
          <a:custGeom>
            <a:avLst/>
            <a:gdLst>
              <a:gd name="connsiteX0" fmla="*/ 1130243 w 1129388"/>
              <a:gd name="connsiteY0" fmla="*/ 223828 h 224513"/>
              <a:gd name="connsiteX1" fmla="*/ 1130243 w 1129388"/>
              <a:gd name="connsiteY1" fmla="*/ -685 h 224513"/>
              <a:gd name="connsiteX2" fmla="*/ 854 w 1129388"/>
              <a:gd name="connsiteY2" fmla="*/ -685 h 2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388" h="224513">
                <a:moveTo>
                  <a:pt x="1130243" y="223828"/>
                </a:moveTo>
                <a:lnTo>
                  <a:pt x="1130243" y="-685"/>
                </a:lnTo>
                <a:lnTo>
                  <a:pt x="85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B3333-69EA-4BBB-A0AC-93E77A314E2D}"/>
              </a:ext>
            </a:extLst>
          </p:cNvPr>
          <p:cNvSpPr txBox="1"/>
          <p:nvPr/>
        </p:nvSpPr>
        <p:spPr>
          <a:xfrm>
            <a:off x="2493084" y="845030"/>
            <a:ext cx="162095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Drowsy signal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4E583F4-EDA6-47C7-9904-D0D0DA64AC45}"/>
              </a:ext>
            </a:extLst>
          </p:cNvPr>
          <p:cNvSpPr/>
          <p:nvPr/>
        </p:nvSpPr>
        <p:spPr>
          <a:xfrm>
            <a:off x="3835979" y="2062180"/>
            <a:ext cx="1690641" cy="1540455"/>
          </a:xfrm>
          <a:custGeom>
            <a:avLst/>
            <a:gdLst>
              <a:gd name="connsiteX0" fmla="*/ 854 w 1439303"/>
              <a:gd name="connsiteY0" fmla="*/ -685 h 1314221"/>
              <a:gd name="connsiteX1" fmla="*/ 1440157 w 1439303"/>
              <a:gd name="connsiteY1" fmla="*/ -685 h 1314221"/>
              <a:gd name="connsiteX2" fmla="*/ 1440157 w 1439303"/>
              <a:gd name="connsiteY2" fmla="*/ 1313536 h 1314221"/>
              <a:gd name="connsiteX3" fmla="*/ 854 w 1439303"/>
              <a:gd name="connsiteY3" fmla="*/ 1313536 h 131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303" h="1314221">
                <a:moveTo>
                  <a:pt x="854" y="-685"/>
                </a:moveTo>
                <a:lnTo>
                  <a:pt x="1440157" y="-685"/>
                </a:lnTo>
                <a:lnTo>
                  <a:pt x="1440157" y="1313536"/>
                </a:lnTo>
                <a:lnTo>
                  <a:pt x="854" y="1313536"/>
                </a:lnTo>
                <a:close/>
              </a:path>
            </a:pathLst>
          </a:custGeom>
          <a:solidFill>
            <a:srgbClr val="FFE6D5">
              <a:alpha val="48000"/>
            </a:srgbClr>
          </a:solidFill>
          <a:ln w="12700" cap="flat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916470-9546-4059-9201-AAA9EE6E5656}"/>
              </a:ext>
            </a:extLst>
          </p:cNvPr>
          <p:cNvSpPr/>
          <p:nvPr/>
        </p:nvSpPr>
        <p:spPr>
          <a:xfrm>
            <a:off x="4706763" y="1759918"/>
            <a:ext cx="11188" cy="526324"/>
          </a:xfrm>
          <a:custGeom>
            <a:avLst/>
            <a:gdLst>
              <a:gd name="connsiteX0" fmla="*/ 854 w 9525"/>
              <a:gd name="connsiteY0" fmla="*/ -685 h 449027"/>
              <a:gd name="connsiteX1" fmla="*/ 854 w 9525"/>
              <a:gd name="connsiteY1" fmla="*/ 448343 h 44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449027">
                <a:moveTo>
                  <a:pt x="854" y="-685"/>
                </a:moveTo>
                <a:lnTo>
                  <a:pt x="854" y="448343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230D75-0203-46FB-B2E7-92273C322B55}"/>
              </a:ext>
            </a:extLst>
          </p:cNvPr>
          <p:cNvSpPr/>
          <p:nvPr/>
        </p:nvSpPr>
        <p:spPr>
          <a:xfrm>
            <a:off x="4251243" y="2278272"/>
            <a:ext cx="911052" cy="398735"/>
          </a:xfrm>
          <a:custGeom>
            <a:avLst/>
            <a:gdLst>
              <a:gd name="connsiteX0" fmla="*/ 854 w 775611"/>
              <a:gd name="connsiteY0" fmla="*/ -685 h 340176"/>
              <a:gd name="connsiteX1" fmla="*/ 776466 w 775611"/>
              <a:gd name="connsiteY1" fmla="*/ -685 h 340176"/>
              <a:gd name="connsiteX2" fmla="*/ 776466 w 775611"/>
              <a:gd name="connsiteY2" fmla="*/ 339491 h 3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5611" h="340176">
                <a:moveTo>
                  <a:pt x="854" y="-685"/>
                </a:moveTo>
                <a:lnTo>
                  <a:pt x="776466" y="-685"/>
                </a:lnTo>
                <a:lnTo>
                  <a:pt x="776466" y="339491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6E73AA-BDCC-4620-A0CB-0631A7B23E15}"/>
              </a:ext>
            </a:extLst>
          </p:cNvPr>
          <p:cNvSpPr/>
          <p:nvPr/>
        </p:nvSpPr>
        <p:spPr>
          <a:xfrm>
            <a:off x="4962494" y="2684988"/>
            <a:ext cx="407578" cy="255190"/>
          </a:xfrm>
          <a:custGeom>
            <a:avLst/>
            <a:gdLst>
              <a:gd name="connsiteX0" fmla="*/ 854 w 346986"/>
              <a:gd name="connsiteY0" fmla="*/ -685 h 217712"/>
              <a:gd name="connsiteX1" fmla="*/ 347841 w 346986"/>
              <a:gd name="connsiteY1" fmla="*/ -685 h 217712"/>
              <a:gd name="connsiteX2" fmla="*/ 164141 w 346986"/>
              <a:gd name="connsiteY2" fmla="*/ 217028 h 2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86" h="217712">
                <a:moveTo>
                  <a:pt x="854" y="-685"/>
                </a:moveTo>
                <a:lnTo>
                  <a:pt x="347841" y="-685"/>
                </a:lnTo>
                <a:lnTo>
                  <a:pt x="164141" y="217028"/>
                </a:lnTo>
                <a:close/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C8F65E-6CBF-4AEF-A6F8-5C585499D004}"/>
              </a:ext>
            </a:extLst>
          </p:cNvPr>
          <p:cNvSpPr/>
          <p:nvPr/>
        </p:nvSpPr>
        <p:spPr>
          <a:xfrm>
            <a:off x="5114345" y="2948150"/>
            <a:ext cx="95899" cy="63797"/>
          </a:xfrm>
          <a:custGeom>
            <a:avLst/>
            <a:gdLst>
              <a:gd name="connsiteX0" fmla="*/ 82497 w 81642"/>
              <a:gd name="connsiteY0" fmla="*/ 26529 h 54428"/>
              <a:gd name="connsiteX1" fmla="*/ 41676 w 81642"/>
              <a:gd name="connsiteY1" fmla="*/ 53743 h 54428"/>
              <a:gd name="connsiteX2" fmla="*/ 854 w 81642"/>
              <a:gd name="connsiteY2" fmla="*/ 26529 h 54428"/>
              <a:gd name="connsiteX3" fmla="*/ 41676 w 81642"/>
              <a:gd name="connsiteY3" fmla="*/ -685 h 54428"/>
              <a:gd name="connsiteX4" fmla="*/ 82497 w 81642"/>
              <a:gd name="connsiteY4" fmla="*/ 26529 h 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" h="54428">
                <a:moveTo>
                  <a:pt x="82497" y="26529"/>
                </a:moveTo>
                <a:cubicBezTo>
                  <a:pt x="82497" y="41559"/>
                  <a:pt x="64221" y="53743"/>
                  <a:pt x="41676" y="53743"/>
                </a:cubicBezTo>
                <a:cubicBezTo>
                  <a:pt x="19131" y="53743"/>
                  <a:pt x="854" y="41559"/>
                  <a:pt x="854" y="26529"/>
                </a:cubicBezTo>
                <a:cubicBezTo>
                  <a:pt x="854" y="11499"/>
                  <a:pt x="19131" y="-685"/>
                  <a:pt x="41676" y="-685"/>
                </a:cubicBezTo>
                <a:cubicBezTo>
                  <a:pt x="64221" y="-685"/>
                  <a:pt x="82497" y="11499"/>
                  <a:pt x="82497" y="26529"/>
                </a:cubicBezTo>
                <a:close/>
              </a:path>
            </a:pathLst>
          </a:custGeom>
          <a:noFill/>
          <a:ln w="28575" cap="flat">
            <a:solidFill>
              <a:srgbClr val="2525F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8FB3EB-AD6A-4B9A-A4BF-73644A693F54}"/>
              </a:ext>
            </a:extLst>
          </p:cNvPr>
          <p:cNvSpPr/>
          <p:nvPr/>
        </p:nvSpPr>
        <p:spPr>
          <a:xfrm>
            <a:off x="4016602" y="2746026"/>
            <a:ext cx="407567" cy="255201"/>
          </a:xfrm>
          <a:custGeom>
            <a:avLst/>
            <a:gdLst>
              <a:gd name="connsiteX0" fmla="*/ 347831 w 346976"/>
              <a:gd name="connsiteY0" fmla="*/ 217038 h 217722"/>
              <a:gd name="connsiteX1" fmla="*/ 854 w 346976"/>
              <a:gd name="connsiteY1" fmla="*/ 217038 h 217722"/>
              <a:gd name="connsiteX2" fmla="*/ 184543 w 346976"/>
              <a:gd name="connsiteY2" fmla="*/ -685 h 21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76" h="217722">
                <a:moveTo>
                  <a:pt x="347831" y="217038"/>
                </a:moveTo>
                <a:lnTo>
                  <a:pt x="854" y="217038"/>
                </a:lnTo>
                <a:lnTo>
                  <a:pt x="184543" y="-685"/>
                </a:lnTo>
                <a:close/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75BC49-F646-408C-A4E8-E12297F4CCF0}"/>
              </a:ext>
            </a:extLst>
          </p:cNvPr>
          <p:cNvSpPr/>
          <p:nvPr/>
        </p:nvSpPr>
        <p:spPr>
          <a:xfrm rot="10800000">
            <a:off x="4184419" y="2682230"/>
            <a:ext cx="95899" cy="63797"/>
          </a:xfrm>
          <a:custGeom>
            <a:avLst/>
            <a:gdLst>
              <a:gd name="connsiteX0" fmla="*/ 81108 w 81642"/>
              <a:gd name="connsiteY0" fmla="*/ 28212 h 54428"/>
              <a:gd name="connsiteX1" fmla="*/ 40287 w 81642"/>
              <a:gd name="connsiteY1" fmla="*/ 55426 h 54428"/>
              <a:gd name="connsiteX2" fmla="*/ -535 w 81642"/>
              <a:gd name="connsiteY2" fmla="*/ 28212 h 54428"/>
              <a:gd name="connsiteX3" fmla="*/ 40287 w 81642"/>
              <a:gd name="connsiteY3" fmla="*/ 998 h 54428"/>
              <a:gd name="connsiteX4" fmla="*/ 81108 w 81642"/>
              <a:gd name="connsiteY4" fmla="*/ 28212 h 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" h="54428">
                <a:moveTo>
                  <a:pt x="81108" y="28212"/>
                </a:moveTo>
                <a:cubicBezTo>
                  <a:pt x="81108" y="43242"/>
                  <a:pt x="62832" y="55426"/>
                  <a:pt x="40287" y="55426"/>
                </a:cubicBezTo>
                <a:cubicBezTo>
                  <a:pt x="17741" y="55426"/>
                  <a:pt x="-535" y="43242"/>
                  <a:pt x="-535" y="28212"/>
                </a:cubicBezTo>
                <a:cubicBezTo>
                  <a:pt x="-535" y="13182"/>
                  <a:pt x="17741" y="998"/>
                  <a:pt x="40287" y="998"/>
                </a:cubicBezTo>
                <a:cubicBezTo>
                  <a:pt x="62832" y="998"/>
                  <a:pt x="81108" y="13182"/>
                  <a:pt x="81108" y="28212"/>
                </a:cubicBezTo>
                <a:close/>
              </a:path>
            </a:pathLst>
          </a:custGeom>
          <a:noFill/>
          <a:ln w="28575" cap="flat">
            <a:solidFill>
              <a:srgbClr val="1C1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28852D-352D-4122-ADEB-0707D75A1092}"/>
              </a:ext>
            </a:extLst>
          </p:cNvPr>
          <p:cNvSpPr/>
          <p:nvPr/>
        </p:nvSpPr>
        <p:spPr>
          <a:xfrm>
            <a:off x="4243255" y="2270299"/>
            <a:ext cx="11188" cy="422660"/>
          </a:xfrm>
          <a:custGeom>
            <a:avLst/>
            <a:gdLst>
              <a:gd name="connsiteX0" fmla="*/ 854 w 9525"/>
              <a:gd name="connsiteY0" fmla="*/ -685 h 360587"/>
              <a:gd name="connsiteX1" fmla="*/ 854 w 9525"/>
              <a:gd name="connsiteY1" fmla="*/ 359903 h 3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360587">
                <a:moveTo>
                  <a:pt x="854" y="-685"/>
                </a:moveTo>
                <a:cubicBezTo>
                  <a:pt x="854" y="359903"/>
                  <a:pt x="854" y="359903"/>
                  <a:pt x="854" y="359903"/>
                </a:cubicBez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C47D85C-50A0-4D32-AC1E-5C15F0D8F0EC}"/>
              </a:ext>
            </a:extLst>
          </p:cNvPr>
          <p:cNvSpPr/>
          <p:nvPr/>
        </p:nvSpPr>
        <p:spPr>
          <a:xfrm>
            <a:off x="2892659" y="2015109"/>
            <a:ext cx="231765" cy="111647"/>
          </a:xfrm>
          <a:custGeom>
            <a:avLst/>
            <a:gdLst>
              <a:gd name="connsiteX0" fmla="*/ 854 w 197310"/>
              <a:gd name="connsiteY0" fmla="*/ -685 h 95250"/>
              <a:gd name="connsiteX1" fmla="*/ 198165 w 197310"/>
              <a:gd name="connsiteY1" fmla="*/ -685 h 95250"/>
              <a:gd name="connsiteX2" fmla="*/ 96104 w 197310"/>
              <a:gd name="connsiteY2" fmla="*/ 9456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0" h="95250">
                <a:moveTo>
                  <a:pt x="854" y="-685"/>
                </a:moveTo>
                <a:lnTo>
                  <a:pt x="198165" y="-685"/>
                </a:lnTo>
                <a:lnTo>
                  <a:pt x="96104" y="94565"/>
                </a:lnTo>
                <a:close/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E6A8BF-5143-4463-879C-B8FC18B0ED65}"/>
              </a:ext>
            </a:extLst>
          </p:cNvPr>
          <p:cNvSpPr/>
          <p:nvPr/>
        </p:nvSpPr>
        <p:spPr>
          <a:xfrm>
            <a:off x="2477096" y="1145861"/>
            <a:ext cx="95899" cy="63797"/>
          </a:xfrm>
          <a:custGeom>
            <a:avLst/>
            <a:gdLst>
              <a:gd name="connsiteX0" fmla="*/ 82497 w 81642"/>
              <a:gd name="connsiteY0" fmla="*/ 26529 h 54428"/>
              <a:gd name="connsiteX1" fmla="*/ 41676 w 81642"/>
              <a:gd name="connsiteY1" fmla="*/ 53743 h 54428"/>
              <a:gd name="connsiteX2" fmla="*/ 854 w 81642"/>
              <a:gd name="connsiteY2" fmla="*/ 26529 h 54428"/>
              <a:gd name="connsiteX3" fmla="*/ 41676 w 81642"/>
              <a:gd name="connsiteY3" fmla="*/ -685 h 54428"/>
              <a:gd name="connsiteX4" fmla="*/ 82497 w 81642"/>
              <a:gd name="connsiteY4" fmla="*/ 26529 h 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" h="54428">
                <a:moveTo>
                  <a:pt x="82497" y="26529"/>
                </a:moveTo>
                <a:cubicBezTo>
                  <a:pt x="82497" y="41559"/>
                  <a:pt x="64221" y="53743"/>
                  <a:pt x="41676" y="53743"/>
                </a:cubicBezTo>
                <a:cubicBezTo>
                  <a:pt x="19130" y="53743"/>
                  <a:pt x="854" y="41559"/>
                  <a:pt x="854" y="26529"/>
                </a:cubicBezTo>
                <a:cubicBezTo>
                  <a:pt x="854" y="11499"/>
                  <a:pt x="19130" y="-685"/>
                  <a:pt x="41676" y="-685"/>
                </a:cubicBezTo>
                <a:cubicBezTo>
                  <a:pt x="64221" y="-685"/>
                  <a:pt x="82497" y="11499"/>
                  <a:pt x="82497" y="26529"/>
                </a:cubicBezTo>
                <a:close/>
              </a:path>
            </a:pathLst>
          </a:custGeom>
          <a:solidFill>
            <a:srgbClr val="3229BB"/>
          </a:solidFill>
          <a:ln w="28575" cap="flat">
            <a:solidFill>
              <a:srgbClr val="21212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Content Placeholder 6">
            <a:extLst>
              <a:ext uri="{FF2B5EF4-FFF2-40B4-BE49-F238E27FC236}">
                <a16:creationId xmlns:a16="http://schemas.microsoft.com/office/drawing/2014/main" id="{2635F8FF-8D42-4202-9F8F-33843101B928}"/>
              </a:ext>
            </a:extLst>
          </p:cNvPr>
          <p:cNvGrpSpPr/>
          <p:nvPr/>
        </p:nvGrpSpPr>
        <p:grpSpPr>
          <a:xfrm>
            <a:off x="4247293" y="3007916"/>
            <a:ext cx="919040" cy="422660"/>
            <a:chOff x="2509523" y="3575209"/>
            <a:chExt cx="782412" cy="360587"/>
          </a:xfrm>
          <a:noFill/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3AE89C0-DC49-4A42-B13E-533805E321AD}"/>
                </a:ext>
              </a:extLst>
            </p:cNvPr>
            <p:cNvSpPr/>
            <p:nvPr/>
          </p:nvSpPr>
          <p:spPr>
            <a:xfrm rot="10800000">
              <a:off x="2509523" y="3575209"/>
              <a:ext cx="775611" cy="353787"/>
            </a:xfrm>
            <a:custGeom>
              <a:avLst/>
              <a:gdLst>
                <a:gd name="connsiteX0" fmla="*/ 851 w 775611"/>
                <a:gd name="connsiteY0" fmla="*/ -752 h 353787"/>
                <a:gd name="connsiteX1" fmla="*/ 776462 w 775611"/>
                <a:gd name="connsiteY1" fmla="*/ -752 h 353787"/>
                <a:gd name="connsiteX2" fmla="*/ 776462 w 775611"/>
                <a:gd name="connsiteY2" fmla="*/ 353035 h 35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5611" h="353787">
                  <a:moveTo>
                    <a:pt x="851" y="-752"/>
                  </a:moveTo>
                  <a:lnTo>
                    <a:pt x="776462" y="-752"/>
                  </a:lnTo>
                  <a:lnTo>
                    <a:pt x="776462" y="353035"/>
                  </a:ln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21E4BAA-F407-45D2-85F1-E679710A70A3}"/>
                </a:ext>
              </a:extLst>
            </p:cNvPr>
            <p:cNvSpPr/>
            <p:nvPr/>
          </p:nvSpPr>
          <p:spPr>
            <a:xfrm rot="10800000">
              <a:off x="3291935" y="3575209"/>
              <a:ext cx="9525" cy="360587"/>
            </a:xfrm>
            <a:custGeom>
              <a:avLst/>
              <a:gdLst>
                <a:gd name="connsiteX0" fmla="*/ 933 w 9525"/>
                <a:gd name="connsiteY0" fmla="*/ -752 h 360587"/>
                <a:gd name="connsiteX1" fmla="*/ 933 w 9525"/>
                <a:gd name="connsiteY1" fmla="*/ 359836 h 36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0587">
                  <a:moveTo>
                    <a:pt x="933" y="-752"/>
                  </a:moveTo>
                  <a:cubicBezTo>
                    <a:pt x="933" y="359836"/>
                    <a:pt x="933" y="359836"/>
                    <a:pt x="933" y="359836"/>
                  </a:cubicBezTo>
                </a:path>
              </a:pathLst>
            </a:custGeom>
            <a:noFill/>
            <a:ln w="28575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C8B247-A385-4273-AF1D-EE501A82590A}"/>
              </a:ext>
            </a:extLst>
          </p:cNvPr>
          <p:cNvSpPr/>
          <p:nvPr/>
        </p:nvSpPr>
        <p:spPr>
          <a:xfrm>
            <a:off x="3008582" y="3948405"/>
            <a:ext cx="1710209" cy="247219"/>
          </a:xfrm>
          <a:custGeom>
            <a:avLst/>
            <a:gdLst>
              <a:gd name="connsiteX0" fmla="*/ 854 w 1455962"/>
              <a:gd name="connsiteY0" fmla="*/ -685 h 210912"/>
              <a:gd name="connsiteX1" fmla="*/ 579155 w 1455962"/>
              <a:gd name="connsiteY1" fmla="*/ -685 h 210912"/>
              <a:gd name="connsiteX2" fmla="*/ 579155 w 1455962"/>
              <a:gd name="connsiteY2" fmla="*/ 210227 h 210912"/>
              <a:gd name="connsiteX3" fmla="*/ 892118 w 1455962"/>
              <a:gd name="connsiteY3" fmla="*/ 210227 h 210912"/>
              <a:gd name="connsiteX4" fmla="*/ 892118 w 1455962"/>
              <a:gd name="connsiteY4" fmla="*/ -685 h 210912"/>
              <a:gd name="connsiteX5" fmla="*/ 1456817 w 1455962"/>
              <a:gd name="connsiteY5" fmla="*/ -685 h 2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962" h="210912">
                <a:moveTo>
                  <a:pt x="854" y="-685"/>
                </a:moveTo>
                <a:lnTo>
                  <a:pt x="579155" y="-685"/>
                </a:lnTo>
                <a:lnTo>
                  <a:pt x="579155" y="210227"/>
                </a:lnTo>
                <a:lnTo>
                  <a:pt x="892118" y="210227"/>
                </a:lnTo>
                <a:lnTo>
                  <a:pt x="892118" y="-685"/>
                </a:lnTo>
                <a:lnTo>
                  <a:pt x="1456817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5F620-F346-443B-865A-D5C682657110}"/>
              </a:ext>
            </a:extLst>
          </p:cNvPr>
          <p:cNvSpPr/>
          <p:nvPr/>
        </p:nvSpPr>
        <p:spPr>
          <a:xfrm>
            <a:off x="3687868" y="4275374"/>
            <a:ext cx="335649" cy="11165"/>
          </a:xfrm>
          <a:custGeom>
            <a:avLst/>
            <a:gdLst>
              <a:gd name="connsiteX0" fmla="*/ 854 w 285750"/>
              <a:gd name="connsiteY0" fmla="*/ -685 h 9525"/>
              <a:gd name="connsiteX1" fmla="*/ 286604 w 285750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9525">
                <a:moveTo>
                  <a:pt x="854" y="-685"/>
                </a:moveTo>
                <a:lnTo>
                  <a:pt x="28660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2832947-3FBF-4AA0-BDBD-42962B1F5689}"/>
              </a:ext>
            </a:extLst>
          </p:cNvPr>
          <p:cNvSpPr/>
          <p:nvPr/>
        </p:nvSpPr>
        <p:spPr>
          <a:xfrm>
            <a:off x="2537073" y="4275374"/>
            <a:ext cx="1326617" cy="263161"/>
          </a:xfrm>
          <a:custGeom>
            <a:avLst/>
            <a:gdLst>
              <a:gd name="connsiteX0" fmla="*/ 1130252 w 1129397"/>
              <a:gd name="connsiteY0" fmla="*/ -685 h 224513"/>
              <a:gd name="connsiteX1" fmla="*/ 1130252 w 1129397"/>
              <a:gd name="connsiteY1" fmla="*/ 223828 h 224513"/>
              <a:gd name="connsiteX2" fmla="*/ 854 w 1129397"/>
              <a:gd name="connsiteY2" fmla="*/ 223828 h 22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397" h="224513">
                <a:moveTo>
                  <a:pt x="1130252" y="-685"/>
                </a:moveTo>
                <a:lnTo>
                  <a:pt x="1130252" y="223828"/>
                </a:lnTo>
                <a:lnTo>
                  <a:pt x="854" y="223828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94ED8C-B674-41D8-B5B0-A6975A6832F5}"/>
              </a:ext>
            </a:extLst>
          </p:cNvPr>
          <p:cNvSpPr/>
          <p:nvPr/>
        </p:nvSpPr>
        <p:spPr>
          <a:xfrm>
            <a:off x="4710802" y="3430040"/>
            <a:ext cx="11188" cy="526334"/>
          </a:xfrm>
          <a:custGeom>
            <a:avLst/>
            <a:gdLst>
              <a:gd name="connsiteX0" fmla="*/ 854 w 9525"/>
              <a:gd name="connsiteY0" fmla="*/ 448351 h 449036"/>
              <a:gd name="connsiteX1" fmla="*/ 854 w 9525"/>
              <a:gd name="connsiteY1" fmla="*/ -685 h 4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449036">
                <a:moveTo>
                  <a:pt x="854" y="448351"/>
                </a:moveTo>
                <a:lnTo>
                  <a:pt x="85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98B47F-39D2-4C3F-941E-FB135E979F4C}"/>
              </a:ext>
            </a:extLst>
          </p:cNvPr>
          <p:cNvSpPr/>
          <p:nvPr/>
        </p:nvSpPr>
        <p:spPr>
          <a:xfrm>
            <a:off x="3012542" y="3937027"/>
            <a:ext cx="11188" cy="159486"/>
          </a:xfrm>
          <a:custGeom>
            <a:avLst/>
            <a:gdLst>
              <a:gd name="connsiteX0" fmla="*/ 854 w 9525"/>
              <a:gd name="connsiteY0" fmla="*/ -685 h 136064"/>
              <a:gd name="connsiteX1" fmla="*/ 854 w 9525"/>
              <a:gd name="connsiteY1" fmla="*/ 135379 h 13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36064">
                <a:moveTo>
                  <a:pt x="854" y="-685"/>
                </a:moveTo>
                <a:lnTo>
                  <a:pt x="854" y="135379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3F6DA05-CA5B-445C-8A9F-4646DA112643}"/>
              </a:ext>
            </a:extLst>
          </p:cNvPr>
          <p:cNvSpPr/>
          <p:nvPr/>
        </p:nvSpPr>
        <p:spPr>
          <a:xfrm>
            <a:off x="2896262" y="4087293"/>
            <a:ext cx="231765" cy="111647"/>
          </a:xfrm>
          <a:custGeom>
            <a:avLst/>
            <a:gdLst>
              <a:gd name="connsiteX0" fmla="*/ 854 w 197310"/>
              <a:gd name="connsiteY0" fmla="*/ -685 h 95250"/>
              <a:gd name="connsiteX1" fmla="*/ 198164 w 197310"/>
              <a:gd name="connsiteY1" fmla="*/ -685 h 95250"/>
              <a:gd name="connsiteX2" fmla="*/ 96104 w 197310"/>
              <a:gd name="connsiteY2" fmla="*/ 9456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0" h="95250">
                <a:moveTo>
                  <a:pt x="854" y="-685"/>
                </a:moveTo>
                <a:lnTo>
                  <a:pt x="198164" y="-685"/>
                </a:lnTo>
                <a:lnTo>
                  <a:pt x="96104" y="94565"/>
                </a:lnTo>
                <a:close/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B7C9756-4C03-4A85-A095-90C39D3BAE96}"/>
              </a:ext>
            </a:extLst>
          </p:cNvPr>
          <p:cNvSpPr/>
          <p:nvPr/>
        </p:nvSpPr>
        <p:spPr>
          <a:xfrm>
            <a:off x="2493084" y="4487322"/>
            <a:ext cx="95899" cy="63797"/>
          </a:xfrm>
          <a:custGeom>
            <a:avLst/>
            <a:gdLst>
              <a:gd name="connsiteX0" fmla="*/ 82497 w 81642"/>
              <a:gd name="connsiteY0" fmla="*/ 26529 h 54428"/>
              <a:gd name="connsiteX1" fmla="*/ 41676 w 81642"/>
              <a:gd name="connsiteY1" fmla="*/ 53743 h 54428"/>
              <a:gd name="connsiteX2" fmla="*/ 854 w 81642"/>
              <a:gd name="connsiteY2" fmla="*/ 26529 h 54428"/>
              <a:gd name="connsiteX3" fmla="*/ 41676 w 81642"/>
              <a:gd name="connsiteY3" fmla="*/ -685 h 54428"/>
              <a:gd name="connsiteX4" fmla="*/ 82497 w 81642"/>
              <a:gd name="connsiteY4" fmla="*/ 26529 h 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" h="54428">
                <a:moveTo>
                  <a:pt x="82497" y="26529"/>
                </a:moveTo>
                <a:cubicBezTo>
                  <a:pt x="82497" y="41559"/>
                  <a:pt x="64221" y="53743"/>
                  <a:pt x="41676" y="53743"/>
                </a:cubicBezTo>
                <a:cubicBezTo>
                  <a:pt x="19131" y="53743"/>
                  <a:pt x="854" y="41559"/>
                  <a:pt x="854" y="26529"/>
                </a:cubicBezTo>
                <a:cubicBezTo>
                  <a:pt x="854" y="11499"/>
                  <a:pt x="19131" y="-685"/>
                  <a:pt x="41676" y="-685"/>
                </a:cubicBezTo>
                <a:cubicBezTo>
                  <a:pt x="64221" y="-685"/>
                  <a:pt x="82497" y="11499"/>
                  <a:pt x="82497" y="26529"/>
                </a:cubicBezTo>
                <a:close/>
              </a:path>
            </a:pathLst>
          </a:custGeom>
          <a:solidFill>
            <a:srgbClr val="3229BB"/>
          </a:solidFill>
          <a:ln w="28575" cap="flat">
            <a:solidFill>
              <a:srgbClr val="21212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DC2DDB-F6E7-4805-9111-EBE12909D420}"/>
              </a:ext>
            </a:extLst>
          </p:cNvPr>
          <p:cNvSpPr txBox="1"/>
          <p:nvPr/>
        </p:nvSpPr>
        <p:spPr>
          <a:xfrm>
            <a:off x="2563916" y="4551370"/>
            <a:ext cx="262988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Word line (WLE) enable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504A168-1870-4264-ABE6-B17E190A0F0F}"/>
              </a:ext>
            </a:extLst>
          </p:cNvPr>
          <p:cNvSpPr/>
          <p:nvPr/>
        </p:nvSpPr>
        <p:spPr>
          <a:xfrm>
            <a:off x="5162296" y="2278272"/>
            <a:ext cx="919029" cy="11165"/>
          </a:xfrm>
          <a:custGeom>
            <a:avLst/>
            <a:gdLst>
              <a:gd name="connsiteX0" fmla="*/ 854 w 782402"/>
              <a:gd name="connsiteY0" fmla="*/ -685 h 9525"/>
              <a:gd name="connsiteX1" fmla="*/ 783256 w 782402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2402" h="9525">
                <a:moveTo>
                  <a:pt x="854" y="-685"/>
                </a:moveTo>
                <a:lnTo>
                  <a:pt x="783256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ECC1D5-59E2-4251-A7D8-A8F6C7BE4F81}"/>
              </a:ext>
            </a:extLst>
          </p:cNvPr>
          <p:cNvSpPr/>
          <p:nvPr/>
        </p:nvSpPr>
        <p:spPr>
          <a:xfrm>
            <a:off x="5174277" y="3426636"/>
            <a:ext cx="919040" cy="11165"/>
          </a:xfrm>
          <a:custGeom>
            <a:avLst/>
            <a:gdLst>
              <a:gd name="connsiteX0" fmla="*/ 854 w 782412"/>
              <a:gd name="connsiteY0" fmla="*/ -685 h 9525"/>
              <a:gd name="connsiteX1" fmla="*/ 783266 w 782412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2412" h="9525">
                <a:moveTo>
                  <a:pt x="854" y="-685"/>
                </a:moveTo>
                <a:lnTo>
                  <a:pt x="783266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04A29A0-D49A-4EAC-914C-5C066C9241CE}"/>
              </a:ext>
            </a:extLst>
          </p:cNvPr>
          <p:cNvSpPr/>
          <p:nvPr/>
        </p:nvSpPr>
        <p:spPr>
          <a:xfrm>
            <a:off x="6092825" y="2066578"/>
            <a:ext cx="255730" cy="406717"/>
          </a:xfrm>
          <a:custGeom>
            <a:avLst/>
            <a:gdLst>
              <a:gd name="connsiteX0" fmla="*/ 854 w 217712"/>
              <a:gd name="connsiteY0" fmla="*/ 346301 h 346986"/>
              <a:gd name="connsiteX1" fmla="*/ 854 w 217712"/>
              <a:gd name="connsiteY1" fmla="*/ -685 h 346986"/>
              <a:gd name="connsiteX2" fmla="*/ 218567 w 217712"/>
              <a:gd name="connsiteY2" fmla="*/ 183014 h 3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2" h="346986">
                <a:moveTo>
                  <a:pt x="854" y="346301"/>
                </a:moveTo>
                <a:lnTo>
                  <a:pt x="854" y="-685"/>
                </a:lnTo>
                <a:lnTo>
                  <a:pt x="218567" y="183014"/>
                </a:lnTo>
                <a:close/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FA353D9-F873-46B1-A2F4-9E220731BC6A}"/>
              </a:ext>
            </a:extLst>
          </p:cNvPr>
          <p:cNvSpPr/>
          <p:nvPr/>
        </p:nvSpPr>
        <p:spPr>
          <a:xfrm rot="16200000">
            <a:off x="6340673" y="2241962"/>
            <a:ext cx="95696" cy="63932"/>
          </a:xfrm>
          <a:custGeom>
            <a:avLst/>
            <a:gdLst>
              <a:gd name="connsiteX0" fmla="*/ 82797 w 81642"/>
              <a:gd name="connsiteY0" fmla="*/ 27833 h 54428"/>
              <a:gd name="connsiteX1" fmla="*/ 41976 w 81642"/>
              <a:gd name="connsiteY1" fmla="*/ 55047 h 54428"/>
              <a:gd name="connsiteX2" fmla="*/ 1154 w 81642"/>
              <a:gd name="connsiteY2" fmla="*/ 27833 h 54428"/>
              <a:gd name="connsiteX3" fmla="*/ 41976 w 81642"/>
              <a:gd name="connsiteY3" fmla="*/ 619 h 54428"/>
              <a:gd name="connsiteX4" fmla="*/ 82797 w 81642"/>
              <a:gd name="connsiteY4" fmla="*/ 27833 h 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" h="54428">
                <a:moveTo>
                  <a:pt x="82797" y="27833"/>
                </a:moveTo>
                <a:cubicBezTo>
                  <a:pt x="82797" y="42863"/>
                  <a:pt x="64521" y="55047"/>
                  <a:pt x="41976" y="55047"/>
                </a:cubicBezTo>
                <a:cubicBezTo>
                  <a:pt x="19431" y="55047"/>
                  <a:pt x="1154" y="42863"/>
                  <a:pt x="1154" y="27833"/>
                </a:cubicBezTo>
                <a:cubicBezTo>
                  <a:pt x="1154" y="12803"/>
                  <a:pt x="19431" y="619"/>
                  <a:pt x="41976" y="619"/>
                </a:cubicBezTo>
                <a:cubicBezTo>
                  <a:pt x="64521" y="619"/>
                  <a:pt x="82797" y="12803"/>
                  <a:pt x="82797" y="27833"/>
                </a:cubicBezTo>
                <a:close/>
              </a:path>
            </a:pathLst>
          </a:custGeom>
          <a:noFill/>
          <a:ln w="28575" cap="flat">
            <a:solidFill>
              <a:srgbClr val="2424C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57B8D6B-0C02-4C7A-A1CF-E04CFAD5F345}"/>
              </a:ext>
            </a:extLst>
          </p:cNvPr>
          <p:cNvSpPr/>
          <p:nvPr/>
        </p:nvSpPr>
        <p:spPr>
          <a:xfrm>
            <a:off x="6108937" y="3215801"/>
            <a:ext cx="255730" cy="406706"/>
          </a:xfrm>
          <a:custGeom>
            <a:avLst/>
            <a:gdLst>
              <a:gd name="connsiteX0" fmla="*/ 854 w 217712"/>
              <a:gd name="connsiteY0" fmla="*/ 346291 h 346976"/>
              <a:gd name="connsiteX1" fmla="*/ 854 w 217712"/>
              <a:gd name="connsiteY1" fmla="*/ -685 h 346976"/>
              <a:gd name="connsiteX2" fmla="*/ 218567 w 217712"/>
              <a:gd name="connsiteY2" fmla="*/ 183004 h 34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2" h="346976">
                <a:moveTo>
                  <a:pt x="854" y="346291"/>
                </a:moveTo>
                <a:lnTo>
                  <a:pt x="854" y="-685"/>
                </a:lnTo>
                <a:lnTo>
                  <a:pt x="218567" y="183004"/>
                </a:lnTo>
                <a:close/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9DF5200-0B51-44D2-BC32-7B2D97BAAEE2}"/>
              </a:ext>
            </a:extLst>
          </p:cNvPr>
          <p:cNvSpPr/>
          <p:nvPr/>
        </p:nvSpPr>
        <p:spPr>
          <a:xfrm>
            <a:off x="6681230" y="1653352"/>
            <a:ext cx="1362891" cy="2600595"/>
          </a:xfrm>
          <a:custGeom>
            <a:avLst/>
            <a:gdLst>
              <a:gd name="connsiteX0" fmla="*/ 854 w 1160278"/>
              <a:gd name="connsiteY0" fmla="*/ -685 h 2218667"/>
              <a:gd name="connsiteX1" fmla="*/ 1161133 w 1160278"/>
              <a:gd name="connsiteY1" fmla="*/ -685 h 2218667"/>
              <a:gd name="connsiteX2" fmla="*/ 1161133 w 1160278"/>
              <a:gd name="connsiteY2" fmla="*/ 2217983 h 2218667"/>
              <a:gd name="connsiteX3" fmla="*/ 854 w 1160278"/>
              <a:gd name="connsiteY3" fmla="*/ 2217983 h 22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278" h="2218667">
                <a:moveTo>
                  <a:pt x="854" y="-685"/>
                </a:moveTo>
                <a:lnTo>
                  <a:pt x="1161133" y="-685"/>
                </a:lnTo>
                <a:lnTo>
                  <a:pt x="1161133" y="2217983"/>
                </a:lnTo>
                <a:lnTo>
                  <a:pt x="854" y="2217983"/>
                </a:lnTo>
                <a:close/>
              </a:path>
            </a:pathLst>
          </a:custGeom>
          <a:solidFill>
            <a:srgbClr val="FFE6D5">
              <a:alpha val="48000"/>
            </a:srgbClr>
          </a:solidFill>
          <a:ln w="12700" cap="flat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7FDA02-F529-4B6F-9B03-0F5F54290D7A}"/>
              </a:ext>
            </a:extLst>
          </p:cNvPr>
          <p:cNvSpPr/>
          <p:nvPr/>
        </p:nvSpPr>
        <p:spPr>
          <a:xfrm>
            <a:off x="6416973" y="2278272"/>
            <a:ext cx="807157" cy="275979"/>
          </a:xfrm>
          <a:custGeom>
            <a:avLst/>
            <a:gdLst>
              <a:gd name="connsiteX0" fmla="*/ 854 w 687162"/>
              <a:gd name="connsiteY0" fmla="*/ -685 h 235448"/>
              <a:gd name="connsiteX1" fmla="*/ 688016 w 687162"/>
              <a:gd name="connsiteY1" fmla="*/ -685 h 235448"/>
              <a:gd name="connsiteX2" fmla="*/ 688016 w 687162"/>
              <a:gd name="connsiteY2" fmla="*/ 234763 h 23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162" h="235448">
                <a:moveTo>
                  <a:pt x="854" y="-685"/>
                </a:moveTo>
                <a:lnTo>
                  <a:pt x="688016" y="-685"/>
                </a:lnTo>
                <a:lnTo>
                  <a:pt x="688016" y="234763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964CAA-527F-4B84-9242-6E00C58B4B9D}"/>
              </a:ext>
            </a:extLst>
          </p:cNvPr>
          <p:cNvSpPr/>
          <p:nvPr/>
        </p:nvSpPr>
        <p:spPr>
          <a:xfrm rot="16200000">
            <a:off x="6356784" y="3407128"/>
            <a:ext cx="95696" cy="63932"/>
          </a:xfrm>
          <a:custGeom>
            <a:avLst/>
            <a:gdLst>
              <a:gd name="connsiteX0" fmla="*/ 82903 w 81642"/>
              <a:gd name="connsiteY0" fmla="*/ 27936 h 54428"/>
              <a:gd name="connsiteX1" fmla="*/ 42082 w 81642"/>
              <a:gd name="connsiteY1" fmla="*/ 55150 h 54428"/>
              <a:gd name="connsiteX2" fmla="*/ 1260 w 81642"/>
              <a:gd name="connsiteY2" fmla="*/ 27936 h 54428"/>
              <a:gd name="connsiteX3" fmla="*/ 42082 w 81642"/>
              <a:gd name="connsiteY3" fmla="*/ 721 h 54428"/>
              <a:gd name="connsiteX4" fmla="*/ 82903 w 81642"/>
              <a:gd name="connsiteY4" fmla="*/ 27936 h 5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42" h="54428">
                <a:moveTo>
                  <a:pt x="82903" y="27936"/>
                </a:moveTo>
                <a:cubicBezTo>
                  <a:pt x="82903" y="42966"/>
                  <a:pt x="64627" y="55150"/>
                  <a:pt x="42082" y="55150"/>
                </a:cubicBezTo>
                <a:cubicBezTo>
                  <a:pt x="19536" y="55150"/>
                  <a:pt x="1260" y="42966"/>
                  <a:pt x="1260" y="27936"/>
                </a:cubicBezTo>
                <a:cubicBezTo>
                  <a:pt x="1260" y="12906"/>
                  <a:pt x="19536" y="721"/>
                  <a:pt x="42082" y="721"/>
                </a:cubicBezTo>
                <a:cubicBezTo>
                  <a:pt x="64627" y="721"/>
                  <a:pt x="82903" y="12906"/>
                  <a:pt x="82903" y="27936"/>
                </a:cubicBezTo>
                <a:close/>
              </a:path>
            </a:pathLst>
          </a:custGeom>
          <a:noFill/>
          <a:ln w="28575" cap="flat">
            <a:solidFill>
              <a:srgbClr val="2424C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C108E0A-EC5E-4642-9540-2E3EF0243828}"/>
              </a:ext>
            </a:extLst>
          </p:cNvPr>
          <p:cNvSpPr/>
          <p:nvPr/>
        </p:nvSpPr>
        <p:spPr>
          <a:xfrm>
            <a:off x="7064307" y="2554196"/>
            <a:ext cx="327649" cy="11165"/>
          </a:xfrm>
          <a:custGeom>
            <a:avLst/>
            <a:gdLst>
              <a:gd name="connsiteX0" fmla="*/ 854 w 278939"/>
              <a:gd name="connsiteY0" fmla="*/ -685 h 9525"/>
              <a:gd name="connsiteX1" fmla="*/ 279794 w 278939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939" h="9525">
                <a:moveTo>
                  <a:pt x="854" y="-685"/>
                </a:moveTo>
                <a:lnTo>
                  <a:pt x="27979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B284364-808D-4732-8763-0B6597ED50CD}"/>
              </a:ext>
            </a:extLst>
          </p:cNvPr>
          <p:cNvSpPr/>
          <p:nvPr/>
        </p:nvSpPr>
        <p:spPr>
          <a:xfrm>
            <a:off x="7024340" y="2602047"/>
            <a:ext cx="407578" cy="11165"/>
          </a:xfrm>
          <a:custGeom>
            <a:avLst/>
            <a:gdLst>
              <a:gd name="connsiteX0" fmla="*/ 854 w 346986"/>
              <a:gd name="connsiteY0" fmla="*/ -685 h 9525"/>
              <a:gd name="connsiteX1" fmla="*/ 347840 w 346986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986" h="9525">
                <a:moveTo>
                  <a:pt x="854" y="-685"/>
                </a:moveTo>
                <a:lnTo>
                  <a:pt x="347840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A7D1C0-ECC2-4714-9893-600BCC0C1163}"/>
              </a:ext>
            </a:extLst>
          </p:cNvPr>
          <p:cNvSpPr/>
          <p:nvPr/>
        </p:nvSpPr>
        <p:spPr>
          <a:xfrm>
            <a:off x="6592797" y="2602046"/>
            <a:ext cx="439532" cy="151526"/>
          </a:xfrm>
          <a:custGeom>
            <a:avLst/>
            <a:gdLst>
              <a:gd name="connsiteX0" fmla="*/ 375044 w 374189"/>
              <a:gd name="connsiteY0" fmla="*/ -685 h 129273"/>
              <a:gd name="connsiteX1" fmla="*/ 375044 w 374189"/>
              <a:gd name="connsiteY1" fmla="*/ 128588 h 129273"/>
              <a:gd name="connsiteX2" fmla="*/ 854 w 374189"/>
              <a:gd name="connsiteY2" fmla="*/ 128588 h 12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89" h="129273">
                <a:moveTo>
                  <a:pt x="375044" y="-685"/>
                </a:moveTo>
                <a:lnTo>
                  <a:pt x="375044" y="128588"/>
                </a:lnTo>
                <a:lnTo>
                  <a:pt x="854" y="128588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D7B4B13-D7E9-4D0C-9589-D9A3B01451E5}"/>
              </a:ext>
            </a:extLst>
          </p:cNvPr>
          <p:cNvSpPr/>
          <p:nvPr/>
        </p:nvSpPr>
        <p:spPr>
          <a:xfrm>
            <a:off x="7423919" y="2594075"/>
            <a:ext cx="471508" cy="143543"/>
          </a:xfrm>
          <a:custGeom>
            <a:avLst/>
            <a:gdLst>
              <a:gd name="connsiteX0" fmla="*/ 854 w 401412"/>
              <a:gd name="connsiteY0" fmla="*/ -685 h 122462"/>
              <a:gd name="connsiteX1" fmla="*/ 854 w 401412"/>
              <a:gd name="connsiteY1" fmla="*/ 121778 h 122462"/>
              <a:gd name="connsiteX2" fmla="*/ 402266 w 401412"/>
              <a:gd name="connsiteY2" fmla="*/ 121778 h 12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12" h="122462">
                <a:moveTo>
                  <a:pt x="854" y="-685"/>
                </a:moveTo>
                <a:lnTo>
                  <a:pt x="854" y="121778"/>
                </a:lnTo>
                <a:lnTo>
                  <a:pt x="402266" y="121778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B0460E6-A0B6-4526-AF04-6442B105C5C6}"/>
              </a:ext>
            </a:extLst>
          </p:cNvPr>
          <p:cNvSpPr/>
          <p:nvPr/>
        </p:nvSpPr>
        <p:spPr>
          <a:xfrm>
            <a:off x="6596792" y="3019560"/>
            <a:ext cx="439543" cy="151526"/>
          </a:xfrm>
          <a:custGeom>
            <a:avLst/>
            <a:gdLst>
              <a:gd name="connsiteX0" fmla="*/ 375053 w 374199"/>
              <a:gd name="connsiteY0" fmla="*/ 128588 h 129273"/>
              <a:gd name="connsiteX1" fmla="*/ 375053 w 374199"/>
              <a:gd name="connsiteY1" fmla="*/ -685 h 129273"/>
              <a:gd name="connsiteX2" fmla="*/ 854 w 374199"/>
              <a:gd name="connsiteY2" fmla="*/ -685 h 12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99" h="129273">
                <a:moveTo>
                  <a:pt x="375053" y="128588"/>
                </a:moveTo>
                <a:lnTo>
                  <a:pt x="375053" y="-685"/>
                </a:lnTo>
                <a:lnTo>
                  <a:pt x="85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FA91A74-C34B-4918-A433-B7184D4FD705}"/>
              </a:ext>
            </a:extLst>
          </p:cNvPr>
          <p:cNvSpPr/>
          <p:nvPr/>
        </p:nvSpPr>
        <p:spPr>
          <a:xfrm>
            <a:off x="7427926" y="3035515"/>
            <a:ext cx="471497" cy="143543"/>
          </a:xfrm>
          <a:custGeom>
            <a:avLst/>
            <a:gdLst>
              <a:gd name="connsiteX0" fmla="*/ 854 w 401402"/>
              <a:gd name="connsiteY0" fmla="*/ 121778 h 122462"/>
              <a:gd name="connsiteX1" fmla="*/ 854 w 401402"/>
              <a:gd name="connsiteY1" fmla="*/ -685 h 122462"/>
              <a:gd name="connsiteX2" fmla="*/ 402257 w 401402"/>
              <a:gd name="connsiteY2" fmla="*/ -685 h 12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02" h="122462">
                <a:moveTo>
                  <a:pt x="854" y="121778"/>
                </a:moveTo>
                <a:lnTo>
                  <a:pt x="854" y="-685"/>
                </a:lnTo>
                <a:lnTo>
                  <a:pt x="402257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9B2EE0F-A211-4CC8-ADA3-A79100D97E6D}"/>
              </a:ext>
            </a:extLst>
          </p:cNvPr>
          <p:cNvSpPr/>
          <p:nvPr/>
        </p:nvSpPr>
        <p:spPr>
          <a:xfrm>
            <a:off x="6448950" y="3231377"/>
            <a:ext cx="775181" cy="211212"/>
          </a:xfrm>
          <a:custGeom>
            <a:avLst/>
            <a:gdLst>
              <a:gd name="connsiteX0" fmla="*/ 854 w 659939"/>
              <a:gd name="connsiteY0" fmla="*/ 179509 h 180193"/>
              <a:gd name="connsiteX1" fmla="*/ 660794 w 659939"/>
              <a:gd name="connsiteY1" fmla="*/ 179509 h 180193"/>
              <a:gd name="connsiteX2" fmla="*/ 660794 w 659939"/>
              <a:gd name="connsiteY2" fmla="*/ -685 h 18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39" h="180193">
                <a:moveTo>
                  <a:pt x="854" y="179509"/>
                </a:moveTo>
                <a:lnTo>
                  <a:pt x="660794" y="179509"/>
                </a:lnTo>
                <a:lnTo>
                  <a:pt x="66079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45F0A9-8D4F-4E8E-9CDD-6EC4B11BD2DD}"/>
              </a:ext>
            </a:extLst>
          </p:cNvPr>
          <p:cNvSpPr/>
          <p:nvPr/>
        </p:nvSpPr>
        <p:spPr>
          <a:xfrm>
            <a:off x="7887440" y="2732830"/>
            <a:ext cx="11188" cy="295069"/>
          </a:xfrm>
          <a:custGeom>
            <a:avLst/>
            <a:gdLst>
              <a:gd name="connsiteX0" fmla="*/ 854 w 9525"/>
              <a:gd name="connsiteY0" fmla="*/ -685 h 251735"/>
              <a:gd name="connsiteX1" fmla="*/ 854 w 9525"/>
              <a:gd name="connsiteY1" fmla="*/ 251051 h 2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251735">
                <a:moveTo>
                  <a:pt x="854" y="-685"/>
                </a:moveTo>
                <a:lnTo>
                  <a:pt x="854" y="251051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ABF257C-61D6-43FD-BC8E-58BF7E5011BB}"/>
              </a:ext>
            </a:extLst>
          </p:cNvPr>
          <p:cNvSpPr/>
          <p:nvPr/>
        </p:nvSpPr>
        <p:spPr>
          <a:xfrm>
            <a:off x="7879452" y="2007126"/>
            <a:ext cx="687274" cy="861274"/>
          </a:xfrm>
          <a:custGeom>
            <a:avLst/>
            <a:gdLst>
              <a:gd name="connsiteX0" fmla="*/ 854 w 585101"/>
              <a:gd name="connsiteY0" fmla="*/ 734101 h 734786"/>
              <a:gd name="connsiteX1" fmla="*/ 286604 w 585101"/>
              <a:gd name="connsiteY1" fmla="*/ 734101 h 734786"/>
              <a:gd name="connsiteX2" fmla="*/ 286604 w 585101"/>
              <a:gd name="connsiteY2" fmla="*/ -685 h 734786"/>
              <a:gd name="connsiteX3" fmla="*/ 585956 w 585101"/>
              <a:gd name="connsiteY3" fmla="*/ -685 h 7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01" h="734786">
                <a:moveTo>
                  <a:pt x="854" y="734101"/>
                </a:moveTo>
                <a:lnTo>
                  <a:pt x="286604" y="734101"/>
                </a:lnTo>
                <a:lnTo>
                  <a:pt x="286604" y="-685"/>
                </a:lnTo>
                <a:lnTo>
                  <a:pt x="585956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530AEA-0C1D-4150-92FF-E1C9AF3DC715}"/>
              </a:ext>
            </a:extLst>
          </p:cNvPr>
          <p:cNvSpPr txBox="1"/>
          <p:nvPr/>
        </p:nvSpPr>
        <p:spPr>
          <a:xfrm>
            <a:off x="8566726" y="1822460"/>
            <a:ext cx="126188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Power line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0517A6-910D-4053-AFDF-0FEB01FC6FAE}"/>
              </a:ext>
            </a:extLst>
          </p:cNvPr>
          <p:cNvSpPr txBox="1"/>
          <p:nvPr/>
        </p:nvSpPr>
        <p:spPr>
          <a:xfrm>
            <a:off x="7236606" y="2135363"/>
            <a:ext cx="867545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Drowsy</a:t>
            </a:r>
            <a:endParaRPr lang="en-US" sz="11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D2982F-9BC1-4FA4-8DC2-6540C0DE1FA1}"/>
              </a:ext>
            </a:extLst>
          </p:cNvPr>
          <p:cNvSpPr txBox="1"/>
          <p:nvPr/>
        </p:nvSpPr>
        <p:spPr>
          <a:xfrm>
            <a:off x="7201620" y="3298219"/>
            <a:ext cx="867545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Drowsy</a:t>
            </a:r>
            <a:endParaRPr lang="en-US" sz="105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58F1E5A-3A7A-4181-8819-02EF14BF49D3}"/>
              </a:ext>
            </a:extLst>
          </p:cNvPr>
          <p:cNvSpPr/>
          <p:nvPr/>
        </p:nvSpPr>
        <p:spPr>
          <a:xfrm>
            <a:off x="7311074" y="3345357"/>
            <a:ext cx="567402" cy="11165"/>
          </a:xfrm>
          <a:custGeom>
            <a:avLst/>
            <a:gdLst>
              <a:gd name="connsiteX0" fmla="*/ 854 w 483050"/>
              <a:gd name="connsiteY0" fmla="*/ -685 h 9525"/>
              <a:gd name="connsiteX1" fmla="*/ 483905 w 483050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3050" h="9525">
                <a:moveTo>
                  <a:pt x="854" y="-685"/>
                </a:moveTo>
                <a:lnTo>
                  <a:pt x="483905" y="-685"/>
                </a:lnTo>
              </a:path>
            </a:pathLst>
          </a:custGeom>
          <a:noFill/>
          <a:ln w="28575" cap="flat">
            <a:solidFill>
              <a:srgbClr val="171719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A1813C-36BB-4DBB-9BEF-58C74F54E6C1}"/>
              </a:ext>
            </a:extLst>
          </p:cNvPr>
          <p:cNvSpPr txBox="1"/>
          <p:nvPr/>
        </p:nvSpPr>
        <p:spPr>
          <a:xfrm>
            <a:off x="5812048" y="2464795"/>
            <a:ext cx="78899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baseline="-36145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dd-low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7A47D6-2BAC-49C4-9F11-DB4E1B20484F}"/>
              </a:ext>
            </a:extLst>
          </p:cNvPr>
          <p:cNvSpPr txBox="1"/>
          <p:nvPr/>
        </p:nvSpPr>
        <p:spPr>
          <a:xfrm>
            <a:off x="6122527" y="2840298"/>
            <a:ext cx="52770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00" baseline="-36928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</a:t>
            </a:r>
            <a:endParaRPr lang="en-US" sz="1200" baseline="-36928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BE76B2-F6C6-4749-96CF-7D681CC8B338}"/>
              </a:ext>
            </a:extLst>
          </p:cNvPr>
          <p:cNvSpPr txBox="1"/>
          <p:nvPr/>
        </p:nvSpPr>
        <p:spPr>
          <a:xfrm>
            <a:off x="4935155" y="1706035"/>
            <a:ext cx="74892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Latch</a:t>
            </a:r>
            <a:endParaRPr lang="en-US" sz="14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67D0861-3046-4493-BB1E-6C273C5131BA}"/>
              </a:ext>
            </a:extLst>
          </p:cNvPr>
          <p:cNvSpPr/>
          <p:nvPr/>
        </p:nvSpPr>
        <p:spPr>
          <a:xfrm>
            <a:off x="4989280" y="3951755"/>
            <a:ext cx="3153221" cy="11165"/>
          </a:xfrm>
          <a:custGeom>
            <a:avLst/>
            <a:gdLst>
              <a:gd name="connsiteX0" fmla="*/ 854 w 2684450"/>
              <a:gd name="connsiteY0" fmla="*/ -685 h 9525"/>
              <a:gd name="connsiteX1" fmla="*/ 2685304 w 2684450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4450" h="9525">
                <a:moveTo>
                  <a:pt x="854" y="-685"/>
                </a:moveTo>
                <a:lnTo>
                  <a:pt x="2685304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7FF7E4B-828D-4211-B4DB-A2530EB3D549}"/>
              </a:ext>
            </a:extLst>
          </p:cNvPr>
          <p:cNvSpPr/>
          <p:nvPr/>
        </p:nvSpPr>
        <p:spPr>
          <a:xfrm>
            <a:off x="7006663" y="3444241"/>
            <a:ext cx="1135836" cy="276302"/>
          </a:xfrm>
          <a:custGeom>
            <a:avLst/>
            <a:gdLst>
              <a:gd name="connsiteX0" fmla="*/ 854 w 966978"/>
              <a:gd name="connsiteY0" fmla="*/ -685 h 235724"/>
              <a:gd name="connsiteX1" fmla="*/ 854 w 966978"/>
              <a:gd name="connsiteY1" fmla="*/ 235039 h 235724"/>
              <a:gd name="connsiteX2" fmla="*/ 967832 w 966978"/>
              <a:gd name="connsiteY2" fmla="*/ 235039 h 2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978" h="235724">
                <a:moveTo>
                  <a:pt x="854" y="-685"/>
                </a:moveTo>
                <a:lnTo>
                  <a:pt x="854" y="235039"/>
                </a:lnTo>
                <a:lnTo>
                  <a:pt x="967832" y="235039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CF8DCD8-AC99-4CBA-A51B-F82E0C63DE68}"/>
              </a:ext>
            </a:extLst>
          </p:cNvPr>
          <p:cNvSpPr/>
          <p:nvPr/>
        </p:nvSpPr>
        <p:spPr>
          <a:xfrm>
            <a:off x="8139624" y="3583033"/>
            <a:ext cx="372902" cy="523150"/>
          </a:xfrm>
          <a:custGeom>
            <a:avLst/>
            <a:gdLst>
              <a:gd name="connsiteX0" fmla="*/ 854 w 317465"/>
              <a:gd name="connsiteY0" fmla="*/ -526 h 446319"/>
              <a:gd name="connsiteX1" fmla="*/ 217815 w 317465"/>
              <a:gd name="connsiteY1" fmla="*/ 4503 h 446319"/>
              <a:gd name="connsiteX2" fmla="*/ 280518 w 317465"/>
              <a:gd name="connsiteY2" fmla="*/ 57138 h 446319"/>
              <a:gd name="connsiteX3" fmla="*/ 317684 w 317465"/>
              <a:gd name="connsiteY3" fmla="*/ 251810 h 446319"/>
              <a:gd name="connsiteX4" fmla="*/ 274041 w 317465"/>
              <a:gd name="connsiteY4" fmla="*/ 397723 h 446319"/>
              <a:gd name="connsiteX5" fmla="*/ 217176 w 317465"/>
              <a:gd name="connsiteY5" fmla="*/ 437567 h 446319"/>
              <a:gd name="connsiteX6" fmla="*/ 85751 w 317465"/>
              <a:gd name="connsiteY6" fmla="*/ 444501 h 446319"/>
              <a:gd name="connsiteX7" fmla="*/ 854 w 317465"/>
              <a:gd name="connsiteY7" fmla="*/ 445634 h 446319"/>
              <a:gd name="connsiteX8" fmla="*/ 854 w 317465"/>
              <a:gd name="connsiteY8" fmla="*/ -526 h 44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65" h="446319">
                <a:moveTo>
                  <a:pt x="854" y="-526"/>
                </a:moveTo>
                <a:cubicBezTo>
                  <a:pt x="73168" y="426"/>
                  <a:pt x="145615" y="-3536"/>
                  <a:pt x="217815" y="4503"/>
                </a:cubicBezTo>
                <a:cubicBezTo>
                  <a:pt x="248961" y="13151"/>
                  <a:pt x="262001" y="27620"/>
                  <a:pt x="280518" y="57138"/>
                </a:cubicBezTo>
                <a:cubicBezTo>
                  <a:pt x="310388" y="106687"/>
                  <a:pt x="321190" y="183725"/>
                  <a:pt x="317684" y="251810"/>
                </a:cubicBezTo>
                <a:cubicBezTo>
                  <a:pt x="315627" y="304645"/>
                  <a:pt x="300711" y="362795"/>
                  <a:pt x="274041" y="397723"/>
                </a:cubicBezTo>
                <a:cubicBezTo>
                  <a:pt x="258391" y="417993"/>
                  <a:pt x="240465" y="430613"/>
                  <a:pt x="217176" y="437567"/>
                </a:cubicBezTo>
                <a:cubicBezTo>
                  <a:pt x="173628" y="447397"/>
                  <a:pt x="129556" y="443129"/>
                  <a:pt x="85751" y="444501"/>
                </a:cubicBezTo>
                <a:cubicBezTo>
                  <a:pt x="57442" y="444568"/>
                  <a:pt x="29143" y="444568"/>
                  <a:pt x="854" y="445634"/>
                </a:cubicBezTo>
                <a:cubicBezTo>
                  <a:pt x="854" y="296921"/>
                  <a:pt x="854" y="148197"/>
                  <a:pt x="854" y="-526"/>
                </a:cubicBezTo>
                <a:close/>
              </a:path>
            </a:pathLst>
          </a:custGeom>
          <a:noFill/>
          <a:ln w="28575" cap="flat">
            <a:solidFill>
              <a:srgbClr val="0000A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CEAF1A5-3C16-4515-BE3E-E17544944A05}"/>
              </a:ext>
            </a:extLst>
          </p:cNvPr>
          <p:cNvSpPr/>
          <p:nvPr/>
        </p:nvSpPr>
        <p:spPr>
          <a:xfrm>
            <a:off x="3853432" y="3951755"/>
            <a:ext cx="1141497" cy="586445"/>
          </a:xfrm>
          <a:custGeom>
            <a:avLst/>
            <a:gdLst>
              <a:gd name="connsiteX0" fmla="*/ 854 w 971797"/>
              <a:gd name="connsiteY0" fmla="*/ 499634 h 500319"/>
              <a:gd name="connsiteX1" fmla="*/ 972652 w 971797"/>
              <a:gd name="connsiteY1" fmla="*/ 499634 h 500319"/>
              <a:gd name="connsiteX2" fmla="*/ 972652 w 971797"/>
              <a:gd name="connsiteY2" fmla="*/ -685 h 5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797" h="500319">
                <a:moveTo>
                  <a:pt x="854" y="499634"/>
                </a:moveTo>
                <a:lnTo>
                  <a:pt x="972652" y="499634"/>
                </a:lnTo>
                <a:lnTo>
                  <a:pt x="972652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D6F7A9-48FD-4F4D-9880-E62F8FFF47AF}"/>
              </a:ext>
            </a:extLst>
          </p:cNvPr>
          <p:cNvSpPr txBox="1"/>
          <p:nvPr/>
        </p:nvSpPr>
        <p:spPr>
          <a:xfrm>
            <a:off x="8608030" y="3500659"/>
            <a:ext cx="178350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Word line (WL)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6FA14B-2334-4CF6-91C1-C44BC5276317}"/>
              </a:ext>
            </a:extLst>
          </p:cNvPr>
          <p:cNvSpPr txBox="1"/>
          <p:nvPr/>
        </p:nvSpPr>
        <p:spPr>
          <a:xfrm>
            <a:off x="6542568" y="826492"/>
            <a:ext cx="1619354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Switch between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9263-09FC-42DE-B03F-6464BA735705}"/>
              </a:ext>
            </a:extLst>
          </p:cNvPr>
          <p:cNvSpPr txBox="1"/>
          <p:nvPr/>
        </p:nvSpPr>
        <p:spPr>
          <a:xfrm>
            <a:off x="6571676" y="1044812"/>
            <a:ext cx="1896673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low voltage (V</a:t>
            </a:r>
            <a:r>
              <a:rPr lang="en-US" sz="1400" baseline="-3333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dd-low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7FFBCA-DC3A-45BD-B87D-6C46648CF9D8}"/>
              </a:ext>
            </a:extLst>
          </p:cNvPr>
          <p:cNvSpPr txBox="1"/>
          <p:nvPr/>
        </p:nvSpPr>
        <p:spPr>
          <a:xfrm>
            <a:off x="6569797" y="1261951"/>
            <a:ext cx="2154757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and high voltage (V</a:t>
            </a:r>
            <a:r>
              <a:rPr lang="en-US" sz="1400" baseline="-3333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FC30A88-3F85-4752-840D-7EDEADA35C82}"/>
              </a:ext>
            </a:extLst>
          </p:cNvPr>
          <p:cNvSpPr txBox="1"/>
          <p:nvPr/>
        </p:nvSpPr>
        <p:spPr>
          <a:xfrm>
            <a:off x="7051634" y="2574911"/>
            <a:ext cx="393056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T3</a:t>
            </a:r>
            <a:endParaRPr lang="en-US" sz="9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771DF7-30E6-4544-93F8-20E29831F709}"/>
              </a:ext>
            </a:extLst>
          </p:cNvPr>
          <p:cNvSpPr txBox="1"/>
          <p:nvPr/>
        </p:nvSpPr>
        <p:spPr>
          <a:xfrm>
            <a:off x="7054267" y="2916017"/>
            <a:ext cx="393056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T4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1A39DD7-9A3F-47FD-922B-DF789D144E2F}"/>
              </a:ext>
            </a:extLst>
          </p:cNvPr>
          <p:cNvSpPr/>
          <p:nvPr/>
        </p:nvSpPr>
        <p:spPr>
          <a:xfrm>
            <a:off x="7063221" y="3234224"/>
            <a:ext cx="327659" cy="11165"/>
          </a:xfrm>
          <a:custGeom>
            <a:avLst/>
            <a:gdLst>
              <a:gd name="connsiteX0" fmla="*/ 854 w 278948"/>
              <a:gd name="connsiteY0" fmla="*/ -685 h 9525"/>
              <a:gd name="connsiteX1" fmla="*/ 279803 w 278948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948" h="9525">
                <a:moveTo>
                  <a:pt x="854" y="-685"/>
                </a:moveTo>
                <a:lnTo>
                  <a:pt x="279803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64C3C1-F10A-4E8A-A2E5-5D6B89A95EEA}"/>
              </a:ext>
            </a:extLst>
          </p:cNvPr>
          <p:cNvSpPr/>
          <p:nvPr/>
        </p:nvSpPr>
        <p:spPr>
          <a:xfrm>
            <a:off x="7028918" y="3180577"/>
            <a:ext cx="407567" cy="11165"/>
          </a:xfrm>
          <a:custGeom>
            <a:avLst/>
            <a:gdLst>
              <a:gd name="connsiteX0" fmla="*/ 854 w 346976"/>
              <a:gd name="connsiteY0" fmla="*/ -685 h 9525"/>
              <a:gd name="connsiteX1" fmla="*/ 347831 w 346976"/>
              <a:gd name="connsiteY1" fmla="*/ -68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976" h="9525">
                <a:moveTo>
                  <a:pt x="854" y="-685"/>
                </a:moveTo>
                <a:lnTo>
                  <a:pt x="347831" y="-685"/>
                </a:lnTo>
              </a:path>
            </a:pathLst>
          </a:custGeom>
          <a:noFill/>
          <a:ln w="28575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23D07-1C92-4212-BC85-817481A3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11C9D-E330-4E5B-BA31-37BBF979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9409EFA-5895-4884-83C1-92494374D49C}"/>
              </a:ext>
            </a:extLst>
          </p:cNvPr>
          <p:cNvCxnSpPr>
            <a:cxnSpLocks/>
          </p:cNvCxnSpPr>
          <p:nvPr/>
        </p:nvCxnSpPr>
        <p:spPr>
          <a:xfrm>
            <a:off x="8512527" y="3844608"/>
            <a:ext cx="1925929" cy="0"/>
          </a:xfrm>
          <a:prstGeom prst="straightConnector1">
            <a:avLst/>
          </a:prstGeom>
          <a:ln w="28575">
            <a:solidFill>
              <a:srgbClr val="180DF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242B1580-E921-5850-A863-08CBDAFD1B93}"/>
              </a:ext>
            </a:extLst>
          </p:cNvPr>
          <p:cNvSpPr txBox="1">
            <a:spLocks/>
          </p:cNvSpPr>
          <p:nvPr/>
        </p:nvSpPr>
        <p:spPr>
          <a:xfrm>
            <a:off x="1880617" y="5035283"/>
            <a:ext cx="8557839" cy="16774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00B050"/>
                </a:solidFill>
              </a:rPr>
              <a:t>Drowsy</a:t>
            </a:r>
            <a:r>
              <a:rPr lang="en-US" sz="2000" i="1" dirty="0"/>
              <a:t> signal </a:t>
            </a:r>
            <a:r>
              <a:rPr lang="en-US" sz="2000" dirty="0"/>
              <a:t>= 1, </a:t>
            </a:r>
            <a:r>
              <a:rPr lang="en-US" sz="2000" i="1" dirty="0"/>
              <a:t> WLE = 0 </a:t>
            </a:r>
            <a:r>
              <a:rPr lang="en-US" sz="2000" dirty="0">
                <a:sym typeface="Wingdings" panose="05000000000000000000" pitchFamily="2" charset="2"/>
              </a:rPr>
              <a:t> T1 is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on</a:t>
            </a:r>
            <a:r>
              <a:rPr lang="en-US" sz="2000" dirty="0">
                <a:sym typeface="Wingdings" panose="05000000000000000000" pitchFamily="2" charset="2"/>
              </a:rPr>
              <a:t>, T2 is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off</a:t>
            </a:r>
            <a:r>
              <a:rPr lang="en-US" sz="2000" dirty="0">
                <a:sym typeface="Wingdings" panose="05000000000000000000" pitchFamily="2" charset="2"/>
              </a:rPr>
              <a:t>, T3 is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on</a:t>
            </a:r>
            <a:r>
              <a:rPr lang="en-US" sz="2000" dirty="0">
                <a:sym typeface="Wingdings" panose="05000000000000000000" pitchFamily="2" charset="2"/>
              </a:rPr>
              <a:t>, T4 is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off</a:t>
            </a:r>
            <a:r>
              <a:rPr lang="en-US" sz="2000" dirty="0">
                <a:sym typeface="Wingdings" panose="05000000000000000000" pitchFamily="2" charset="2"/>
              </a:rPr>
              <a:t>, Power line = </a:t>
            </a:r>
            <a:r>
              <a:rPr lang="en-US" sz="2000" dirty="0" err="1">
                <a:sym typeface="Wingdings" panose="05000000000000000000" pitchFamily="2" charset="2"/>
              </a:rPr>
              <a:t>V</a:t>
            </a:r>
            <a:r>
              <a:rPr lang="en-US" sz="2000" baseline="-25000" dirty="0" err="1">
                <a:sym typeface="Wingdings" panose="05000000000000000000" pitchFamily="2" charset="2"/>
              </a:rPr>
              <a:t>dd</a:t>
            </a:r>
            <a:r>
              <a:rPr lang="en-US" sz="2000" baseline="-25000" dirty="0">
                <a:sym typeface="Wingdings" panose="05000000000000000000" pitchFamily="2" charset="2"/>
              </a:rPr>
              <a:t>-low </a:t>
            </a:r>
            <a:r>
              <a:rPr lang="en-US" sz="2000" dirty="0">
                <a:sym typeface="Wingdings" panose="05000000000000000000" pitchFamily="2" charset="2"/>
              </a:rPr>
              <a:t>, WL = 0</a:t>
            </a:r>
            <a:endParaRPr lang="en-US" sz="2000" baseline="-25000" dirty="0">
              <a:sym typeface="Wingdings" panose="05000000000000000000" pitchFamily="2" charset="2"/>
            </a:endParaRPr>
          </a:p>
          <a:p>
            <a:r>
              <a:rPr lang="en-US" sz="2000" i="1" dirty="0">
                <a:solidFill>
                  <a:srgbClr val="00B050"/>
                </a:solidFill>
                <a:sym typeface="Wingdings" panose="05000000000000000000" pitchFamily="2" charset="2"/>
              </a:rPr>
              <a:t>Drowsy</a:t>
            </a:r>
            <a:r>
              <a:rPr lang="en-US" sz="2000" dirty="0">
                <a:sym typeface="Wingdings" panose="05000000000000000000" pitchFamily="2" charset="2"/>
              </a:rPr>
              <a:t> signal = 0, WLE = 1    T1 is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off</a:t>
            </a:r>
            <a:r>
              <a:rPr lang="en-US" sz="2000" dirty="0">
                <a:sym typeface="Wingdings" panose="05000000000000000000" pitchFamily="2" charset="2"/>
              </a:rPr>
              <a:t>, T2 is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on</a:t>
            </a:r>
            <a:r>
              <a:rPr lang="en-US" sz="2000" dirty="0">
                <a:sym typeface="Wingdings" panose="05000000000000000000" pitchFamily="2" charset="2"/>
              </a:rPr>
              <a:t>, T3 is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off</a:t>
            </a:r>
            <a:r>
              <a:rPr lang="en-US" sz="2000" dirty="0">
                <a:sym typeface="Wingdings" panose="05000000000000000000" pitchFamily="2" charset="2"/>
              </a:rPr>
              <a:t>, T4 is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on</a:t>
            </a:r>
            <a:r>
              <a:rPr lang="en-US" sz="2000" dirty="0">
                <a:sym typeface="Wingdings" panose="05000000000000000000" pitchFamily="2" charset="2"/>
              </a:rPr>
              <a:t>, Power line = </a:t>
            </a:r>
            <a:r>
              <a:rPr lang="en-US" sz="2000" dirty="0" err="1">
                <a:sym typeface="Wingdings" panose="05000000000000000000" pitchFamily="2" charset="2"/>
              </a:rPr>
              <a:t>V</a:t>
            </a:r>
            <a:r>
              <a:rPr lang="en-US" sz="2000" baseline="-25000" dirty="0" err="1">
                <a:sym typeface="Wingdings" panose="05000000000000000000" pitchFamily="2" charset="2"/>
              </a:rPr>
              <a:t>dd</a:t>
            </a:r>
            <a:r>
              <a:rPr lang="en-US" sz="2000" dirty="0">
                <a:sym typeface="Wingdings" panose="05000000000000000000" pitchFamily="2" charset="2"/>
              </a:rPr>
              <a:t>, WL =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A9B8E5-E21C-EDE6-322B-F490BAEE6C1E}"/>
              </a:ext>
            </a:extLst>
          </p:cNvPr>
          <p:cNvSpPr txBox="1"/>
          <p:nvPr/>
        </p:nvSpPr>
        <p:spPr>
          <a:xfrm>
            <a:off x="3655406" y="1638953"/>
            <a:ext cx="423514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T1</a:t>
            </a:r>
            <a:endParaRPr lang="en-US" sz="9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B8C731-B018-04FF-64AC-638C184EF239}"/>
              </a:ext>
            </a:extLst>
          </p:cNvPr>
          <p:cNvSpPr txBox="1"/>
          <p:nvPr/>
        </p:nvSpPr>
        <p:spPr>
          <a:xfrm>
            <a:off x="3650189" y="3735035"/>
            <a:ext cx="511968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T2</a:t>
            </a:r>
            <a:endParaRPr lang="en-US" sz="90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BF9866-327A-25FB-7A77-0CDC0C3FF076}"/>
              </a:ext>
            </a:extLst>
          </p:cNvPr>
          <p:cNvSpPr/>
          <p:nvPr/>
        </p:nvSpPr>
        <p:spPr>
          <a:xfrm>
            <a:off x="5397352" y="5338496"/>
            <a:ext cx="1913722" cy="38701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drowsy mode</a:t>
            </a:r>
          </a:p>
        </p:txBody>
      </p:sp>
    </p:spTree>
    <p:extLst>
      <p:ext uri="{BB962C8B-B14F-4D97-AF65-F5344CB8AC3E}">
        <p14:creationId xmlns:p14="http://schemas.microsoft.com/office/powerpoint/2010/main" val="1404766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24" y="3993382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442527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Power Consumption Model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1829846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Temperature Model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20" y="3312611"/>
            <a:ext cx="2852063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Power Management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50" y="4061127"/>
            <a:ext cx="378180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Temperature Management</a:t>
            </a:r>
          </a:p>
        </p:txBody>
      </p:sp>
    </p:spTree>
    <p:extLst>
      <p:ext uri="{BB962C8B-B14F-4D97-AF65-F5344CB8AC3E}">
        <p14:creationId xmlns:p14="http://schemas.microsoft.com/office/powerpoint/2010/main" val="3680797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Thermal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2" y="1626396"/>
            <a:ext cx="7595077" cy="385086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Place</a:t>
            </a:r>
            <a:r>
              <a:rPr lang="en-US" dirty="0"/>
              <a:t> thermal sensors all over the chip</a:t>
            </a:r>
          </a:p>
          <a:p>
            <a:r>
              <a:rPr lang="en-US" dirty="0"/>
              <a:t>Once a </a:t>
            </a:r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hotspot forms</a:t>
            </a:r>
          </a:p>
          <a:p>
            <a:pPr lvl="1"/>
            <a:r>
              <a:rPr lang="en-US" dirty="0"/>
              <a:t>Traditional mechanisms: DVFS, power reduction, fetch throttling</a:t>
            </a:r>
          </a:p>
          <a:p>
            <a:r>
              <a:rPr lang="en-US" dirty="0"/>
              <a:t>Stop-n-go</a:t>
            </a:r>
          </a:p>
          <a:p>
            <a:pPr lvl="1"/>
            <a:r>
              <a:rPr lang="en-US" dirty="0">
                <a:solidFill>
                  <a:srgbClr val="180DF1"/>
                </a:solidFill>
              </a:rPr>
              <a:t>Temporarily</a:t>
            </a:r>
            <a:r>
              <a:rPr lang="en-US" dirty="0"/>
              <a:t> stop a core (let it </a:t>
            </a:r>
            <a:r>
              <a:rPr lang="en-US" dirty="0">
                <a:solidFill>
                  <a:srgbClr val="00B050"/>
                </a:solidFill>
              </a:rPr>
              <a:t>cool</a:t>
            </a:r>
            <a:r>
              <a:rPr lang="en-US" dirty="0"/>
              <a:t> down)</a:t>
            </a:r>
          </a:p>
          <a:p>
            <a:r>
              <a:rPr lang="en-US" dirty="0">
                <a:solidFill>
                  <a:srgbClr val="E21A23"/>
                </a:solidFill>
              </a:rPr>
              <a:t>Heat</a:t>
            </a:r>
            <a:r>
              <a:rPr lang="en-US" dirty="0"/>
              <a:t> and run thread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Don’t allow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hot cores to be close to each other </a:t>
            </a:r>
          </a:p>
          <a:p>
            <a:pPr lvl="1"/>
            <a:r>
              <a:rPr lang="en-US" dirty="0"/>
              <a:t>If a thread’s activity </a:t>
            </a:r>
            <a:r>
              <a:rPr lang="en-US" dirty="0">
                <a:solidFill>
                  <a:srgbClr val="00B050"/>
                </a:solidFill>
              </a:rPr>
              <a:t>increases</a:t>
            </a:r>
            <a:r>
              <a:rPr lang="en-US" dirty="0"/>
              <a:t>, migrate it to a </a:t>
            </a:r>
            <a:r>
              <a:rPr lang="en-US" dirty="0">
                <a:solidFill>
                  <a:srgbClr val="0070C0"/>
                </a:solidFill>
              </a:rPr>
              <a:t>colder</a:t>
            </a:r>
            <a:r>
              <a:rPr lang="en-US" dirty="0"/>
              <a:t> region of the chip (leakage is (slightly) a </a:t>
            </a:r>
            <a:r>
              <a:rPr lang="en-US" dirty="0">
                <a:solidFill>
                  <a:srgbClr val="00B050"/>
                </a:solidFill>
              </a:rPr>
              <a:t>nonlinear</a:t>
            </a:r>
            <a:r>
              <a:rPr lang="en-US" dirty="0"/>
              <a:t> function of </a:t>
            </a:r>
            <a:r>
              <a:rPr lang="en-US" dirty="0">
                <a:solidFill>
                  <a:srgbClr val="C00000"/>
                </a:solidFill>
              </a:rPr>
              <a:t>temperature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A87C3-5CA4-4310-BB56-9A917E16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CD9BD-E919-417D-AC6A-05D201A7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E198-F921-4A5A-8909-426C988E2CA7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7555A-8F60-6AED-6156-87133F5D8696}"/>
              </a:ext>
            </a:extLst>
          </p:cNvPr>
          <p:cNvSpPr/>
          <p:nvPr/>
        </p:nvSpPr>
        <p:spPr>
          <a:xfrm>
            <a:off x="2438401" y="1638058"/>
            <a:ext cx="4696430" cy="4218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6E8717D-337C-72F3-09F2-1745B6226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86" y="2844282"/>
            <a:ext cx="804672" cy="804672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C4D8F853-968D-DD0E-945A-ADB36649D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01" y="3694862"/>
            <a:ext cx="868243" cy="86824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4C4763-9ED4-BE53-99B4-DBABD6455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09" y="4210370"/>
            <a:ext cx="352735" cy="3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788F-8B3D-4028-8D91-6AEE39EC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Temperature-Aware Task Mapping</a:t>
            </a:r>
          </a:p>
        </p:txBody>
      </p:sp>
      <p:grpSp>
        <p:nvGrpSpPr>
          <p:cNvPr id="8" name="Content Placeholder 6">
            <a:extLst>
              <a:ext uri="{FF2B5EF4-FFF2-40B4-BE49-F238E27FC236}">
                <a16:creationId xmlns:a16="http://schemas.microsoft.com/office/drawing/2014/main" id="{949B2E63-1E9A-4D16-8641-2E4466B96CC7}"/>
              </a:ext>
            </a:extLst>
          </p:cNvPr>
          <p:cNvGrpSpPr/>
          <p:nvPr/>
        </p:nvGrpSpPr>
        <p:grpSpPr>
          <a:xfrm>
            <a:off x="2807621" y="1767492"/>
            <a:ext cx="6796214" cy="1618777"/>
            <a:chOff x="1894614" y="2352774"/>
            <a:chExt cx="6796214" cy="1618777"/>
          </a:xfrm>
        </p:grpSpPr>
        <p:grpSp>
          <p:nvGrpSpPr>
            <p:cNvPr id="9" name="Content Placeholder 6">
              <a:extLst>
                <a:ext uri="{FF2B5EF4-FFF2-40B4-BE49-F238E27FC236}">
                  <a16:creationId xmlns:a16="http://schemas.microsoft.com/office/drawing/2014/main" id="{85E9C45E-200C-4F40-B0B2-6562E4302444}"/>
                </a:ext>
              </a:extLst>
            </p:cNvPr>
            <p:cNvGrpSpPr/>
            <p:nvPr/>
          </p:nvGrpSpPr>
          <p:grpSpPr>
            <a:xfrm>
              <a:off x="5380833" y="3195644"/>
              <a:ext cx="1122297" cy="428579"/>
              <a:chOff x="5380833" y="3195644"/>
              <a:chExt cx="1122297" cy="428579"/>
            </a:xfrm>
            <a:solidFill>
              <a:srgbClr val="842127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5770E03-4C61-4015-A6BD-CBA0AEE72E77}"/>
                  </a:ext>
                </a:extLst>
              </p:cNvPr>
              <p:cNvSpPr/>
              <p:nvPr/>
            </p:nvSpPr>
            <p:spPr>
              <a:xfrm>
                <a:off x="5380833" y="3195644"/>
                <a:ext cx="1119286" cy="427843"/>
              </a:xfrm>
              <a:custGeom>
                <a:avLst/>
                <a:gdLst>
                  <a:gd name="connsiteX0" fmla="*/ 928 w 1119286"/>
                  <a:gd name="connsiteY0" fmla="*/ 427046 h 427843"/>
                  <a:gd name="connsiteX1" fmla="*/ 688058 w 1119286"/>
                  <a:gd name="connsiteY1" fmla="*/ 427046 h 427843"/>
                  <a:gd name="connsiteX2" fmla="*/ 1120215 w 1119286"/>
                  <a:gd name="connsiteY2" fmla="*/ -798 h 42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86" h="427843">
                    <a:moveTo>
                      <a:pt x="928" y="427046"/>
                    </a:moveTo>
                    <a:lnTo>
                      <a:pt x="688058" y="427046"/>
                    </a:lnTo>
                    <a:lnTo>
                      <a:pt x="1120215" y="-798"/>
                    </a:lnTo>
                  </a:path>
                </a:pathLst>
              </a:custGeom>
              <a:solidFill>
                <a:srgbClr val="842127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B7D34F3-71CE-4378-AAD7-C06F6B80A904}"/>
                  </a:ext>
                </a:extLst>
              </p:cNvPr>
              <p:cNvSpPr/>
              <p:nvPr/>
            </p:nvSpPr>
            <p:spPr>
              <a:xfrm>
                <a:off x="5383862" y="3196380"/>
                <a:ext cx="1119268" cy="427842"/>
              </a:xfrm>
              <a:custGeom>
                <a:avLst/>
                <a:gdLst>
                  <a:gd name="connsiteX0" fmla="*/ 1120197 w 1119268"/>
                  <a:gd name="connsiteY0" fmla="*/ -798 h 427842"/>
                  <a:gd name="connsiteX1" fmla="*/ 433084 w 1119268"/>
                  <a:gd name="connsiteY1" fmla="*/ -798 h 427842"/>
                  <a:gd name="connsiteX2" fmla="*/ 928 w 1119268"/>
                  <a:gd name="connsiteY2" fmla="*/ 427045 h 42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68" h="427842">
                    <a:moveTo>
                      <a:pt x="1120197" y="-798"/>
                    </a:moveTo>
                    <a:lnTo>
                      <a:pt x="433084" y="-798"/>
                    </a:lnTo>
                    <a:lnTo>
                      <a:pt x="928" y="427045"/>
                    </a:lnTo>
                  </a:path>
                </a:pathLst>
              </a:custGeom>
              <a:solidFill>
                <a:srgbClr val="842127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06E2FDC-3938-4AAD-9BBD-CDAA577C22D2}"/>
                  </a:ext>
                </a:extLst>
              </p:cNvPr>
              <p:cNvSpPr/>
              <p:nvPr/>
            </p:nvSpPr>
            <p:spPr>
              <a:xfrm>
                <a:off x="5413227" y="3206921"/>
                <a:ext cx="1058777" cy="405802"/>
              </a:xfrm>
              <a:custGeom>
                <a:avLst/>
                <a:gdLst>
                  <a:gd name="connsiteX0" fmla="*/ 205644 w 1058777"/>
                  <a:gd name="connsiteY0" fmla="*/ 202103 h 405802"/>
                  <a:gd name="connsiteX1" fmla="*/ 410342 w 1058777"/>
                  <a:gd name="connsiteY1" fmla="*/ -798 h 405802"/>
                  <a:gd name="connsiteX2" fmla="*/ 735032 w 1058777"/>
                  <a:gd name="connsiteY2" fmla="*/ -661 h 405802"/>
                  <a:gd name="connsiteX3" fmla="*/ 1059705 w 1058777"/>
                  <a:gd name="connsiteY3" fmla="*/ -524 h 405802"/>
                  <a:gd name="connsiteX4" fmla="*/ 854425 w 1058777"/>
                  <a:gd name="connsiteY4" fmla="*/ 202240 h 405802"/>
                  <a:gd name="connsiteX5" fmla="*/ 649162 w 1058777"/>
                  <a:gd name="connsiteY5" fmla="*/ 405005 h 405802"/>
                  <a:gd name="connsiteX6" fmla="*/ 325053 w 1058777"/>
                  <a:gd name="connsiteY6" fmla="*/ 405005 h 405802"/>
                  <a:gd name="connsiteX7" fmla="*/ 928 w 1058777"/>
                  <a:gd name="connsiteY7" fmla="*/ 404988 h 405802"/>
                  <a:gd name="connsiteX8" fmla="*/ 205644 w 1058777"/>
                  <a:gd name="connsiteY8" fmla="*/ 202087 h 40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777" h="405802">
                    <a:moveTo>
                      <a:pt x="205644" y="202103"/>
                    </a:moveTo>
                    <a:lnTo>
                      <a:pt x="410342" y="-798"/>
                    </a:lnTo>
                    <a:lnTo>
                      <a:pt x="735032" y="-661"/>
                    </a:lnTo>
                    <a:lnTo>
                      <a:pt x="1059705" y="-524"/>
                    </a:lnTo>
                    <a:lnTo>
                      <a:pt x="854425" y="202240"/>
                    </a:lnTo>
                    <a:lnTo>
                      <a:pt x="649162" y="405005"/>
                    </a:lnTo>
                    <a:lnTo>
                      <a:pt x="325053" y="405005"/>
                    </a:lnTo>
                    <a:lnTo>
                      <a:pt x="928" y="404988"/>
                    </a:lnTo>
                    <a:lnTo>
                      <a:pt x="205644" y="202087"/>
                    </a:lnTo>
                    <a:close/>
                  </a:path>
                </a:pathLst>
              </a:custGeom>
              <a:solidFill>
                <a:srgbClr val="842127"/>
              </a:solidFill>
              <a:ln w="4974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Content Placeholder 6">
              <a:extLst>
                <a:ext uri="{FF2B5EF4-FFF2-40B4-BE49-F238E27FC236}">
                  <a16:creationId xmlns:a16="http://schemas.microsoft.com/office/drawing/2014/main" id="{7826E173-19BD-4487-87A4-A8CEE457EEED}"/>
                </a:ext>
              </a:extLst>
            </p:cNvPr>
            <p:cNvGrpSpPr/>
            <p:nvPr/>
          </p:nvGrpSpPr>
          <p:grpSpPr>
            <a:xfrm>
              <a:off x="6059938" y="3197389"/>
              <a:ext cx="1122366" cy="424353"/>
              <a:chOff x="6059938" y="3197389"/>
              <a:chExt cx="1122366" cy="424353"/>
            </a:xfrm>
            <a:solidFill>
              <a:srgbClr val="DBB1B6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BE948A1-5390-4C3A-89D0-3CF191BE4310}"/>
                  </a:ext>
                </a:extLst>
              </p:cNvPr>
              <p:cNvSpPr/>
              <p:nvPr/>
            </p:nvSpPr>
            <p:spPr>
              <a:xfrm>
                <a:off x="6059938" y="3197389"/>
                <a:ext cx="1119337" cy="423634"/>
              </a:xfrm>
              <a:custGeom>
                <a:avLst/>
                <a:gdLst>
                  <a:gd name="connsiteX0" fmla="*/ 928 w 1119337"/>
                  <a:gd name="connsiteY0" fmla="*/ 422837 h 423634"/>
                  <a:gd name="connsiteX1" fmla="*/ 688093 w 1119337"/>
                  <a:gd name="connsiteY1" fmla="*/ 422837 h 423634"/>
                  <a:gd name="connsiteX2" fmla="*/ 1120266 w 1119337"/>
                  <a:gd name="connsiteY2" fmla="*/ -798 h 42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4">
                    <a:moveTo>
                      <a:pt x="928" y="422837"/>
                    </a:moveTo>
                    <a:lnTo>
                      <a:pt x="688093" y="422837"/>
                    </a:lnTo>
                    <a:lnTo>
                      <a:pt x="1120266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E6E51B7-5538-4EC3-A77B-93F15CA03E67}"/>
                  </a:ext>
                </a:extLst>
              </p:cNvPr>
              <p:cNvSpPr/>
              <p:nvPr/>
            </p:nvSpPr>
            <p:spPr>
              <a:xfrm>
                <a:off x="6062967" y="3198108"/>
                <a:ext cx="1119337" cy="423634"/>
              </a:xfrm>
              <a:custGeom>
                <a:avLst/>
                <a:gdLst>
                  <a:gd name="connsiteX0" fmla="*/ 1120266 w 1119337"/>
                  <a:gd name="connsiteY0" fmla="*/ -798 h 423634"/>
                  <a:gd name="connsiteX1" fmla="*/ 433101 w 1119337"/>
                  <a:gd name="connsiteY1" fmla="*/ -798 h 423634"/>
                  <a:gd name="connsiteX2" fmla="*/ 928 w 1119337"/>
                  <a:gd name="connsiteY2" fmla="*/ 422837 h 42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4">
                    <a:moveTo>
                      <a:pt x="1120266" y="-798"/>
                    </a:moveTo>
                    <a:lnTo>
                      <a:pt x="433101" y="-798"/>
                    </a:lnTo>
                    <a:lnTo>
                      <a:pt x="928" y="422837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684713F-B0B3-433E-91A7-952D43A8CBDE}"/>
                  </a:ext>
                </a:extLst>
              </p:cNvPr>
              <p:cNvSpPr/>
              <p:nvPr/>
            </p:nvSpPr>
            <p:spPr>
              <a:xfrm>
                <a:off x="6092332" y="3208547"/>
                <a:ext cx="1058828" cy="401832"/>
              </a:xfrm>
              <a:custGeom>
                <a:avLst/>
                <a:gdLst>
                  <a:gd name="connsiteX0" fmla="*/ 205644 w 1058828"/>
                  <a:gd name="connsiteY0" fmla="*/ 200101 h 401832"/>
                  <a:gd name="connsiteX1" fmla="*/ 410376 w 1058828"/>
                  <a:gd name="connsiteY1" fmla="*/ -798 h 401832"/>
                  <a:gd name="connsiteX2" fmla="*/ 735066 w 1058828"/>
                  <a:gd name="connsiteY2" fmla="*/ -661 h 401832"/>
                  <a:gd name="connsiteX3" fmla="*/ 1059757 w 1058828"/>
                  <a:gd name="connsiteY3" fmla="*/ -524 h 401832"/>
                  <a:gd name="connsiteX4" fmla="*/ 854476 w 1058828"/>
                  <a:gd name="connsiteY4" fmla="*/ 200255 h 401832"/>
                  <a:gd name="connsiteX5" fmla="*/ 649196 w 1058828"/>
                  <a:gd name="connsiteY5" fmla="*/ 401035 h 401832"/>
                  <a:gd name="connsiteX6" fmla="*/ 325071 w 1058828"/>
                  <a:gd name="connsiteY6" fmla="*/ 401017 h 401832"/>
                  <a:gd name="connsiteX7" fmla="*/ 928 w 1058828"/>
                  <a:gd name="connsiteY7" fmla="*/ 401017 h 401832"/>
                  <a:gd name="connsiteX8" fmla="*/ 205644 w 1058828"/>
                  <a:gd name="connsiteY8" fmla="*/ 200101 h 40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32">
                    <a:moveTo>
                      <a:pt x="205644" y="200101"/>
                    </a:moveTo>
                    <a:lnTo>
                      <a:pt x="410376" y="-798"/>
                    </a:lnTo>
                    <a:lnTo>
                      <a:pt x="735066" y="-661"/>
                    </a:lnTo>
                    <a:lnTo>
                      <a:pt x="1059757" y="-524"/>
                    </a:lnTo>
                    <a:lnTo>
                      <a:pt x="854476" y="200255"/>
                    </a:lnTo>
                    <a:lnTo>
                      <a:pt x="649196" y="401035"/>
                    </a:lnTo>
                    <a:lnTo>
                      <a:pt x="325071" y="401017"/>
                    </a:lnTo>
                    <a:lnTo>
                      <a:pt x="928" y="401017"/>
                    </a:lnTo>
                    <a:lnTo>
                      <a:pt x="205644" y="200101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Content Placeholder 6">
              <a:extLst>
                <a:ext uri="{FF2B5EF4-FFF2-40B4-BE49-F238E27FC236}">
                  <a16:creationId xmlns:a16="http://schemas.microsoft.com/office/drawing/2014/main" id="{5E5892C8-C3FD-44F6-A6AC-3C03FD412962}"/>
                </a:ext>
              </a:extLst>
            </p:cNvPr>
            <p:cNvGrpSpPr/>
            <p:nvPr/>
          </p:nvGrpSpPr>
          <p:grpSpPr>
            <a:xfrm>
              <a:off x="6721142" y="3195216"/>
              <a:ext cx="1122350" cy="424370"/>
              <a:chOff x="6721142" y="3195216"/>
              <a:chExt cx="1122350" cy="424370"/>
            </a:xfrm>
            <a:solidFill>
              <a:srgbClr val="DBB1B6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BCF9CD-F891-4260-A10D-C154D9A79579}"/>
                  </a:ext>
                </a:extLst>
              </p:cNvPr>
              <p:cNvSpPr/>
              <p:nvPr/>
            </p:nvSpPr>
            <p:spPr>
              <a:xfrm>
                <a:off x="6721142" y="3195216"/>
                <a:ext cx="1119321" cy="423651"/>
              </a:xfrm>
              <a:custGeom>
                <a:avLst/>
                <a:gdLst>
                  <a:gd name="connsiteX0" fmla="*/ 928 w 1119321"/>
                  <a:gd name="connsiteY0" fmla="*/ 422854 h 423651"/>
                  <a:gd name="connsiteX1" fmla="*/ 688076 w 1119321"/>
                  <a:gd name="connsiteY1" fmla="*/ 422854 h 423651"/>
                  <a:gd name="connsiteX2" fmla="*/ 1120249 w 1119321"/>
                  <a:gd name="connsiteY2" fmla="*/ -798 h 42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21" h="423651">
                    <a:moveTo>
                      <a:pt x="928" y="422854"/>
                    </a:moveTo>
                    <a:lnTo>
                      <a:pt x="688076" y="422854"/>
                    </a:lnTo>
                    <a:lnTo>
                      <a:pt x="1120249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5389DE-DF4E-4971-A4F9-295CF7F47F03}"/>
                  </a:ext>
                </a:extLst>
              </p:cNvPr>
              <p:cNvSpPr/>
              <p:nvPr/>
            </p:nvSpPr>
            <p:spPr>
              <a:xfrm>
                <a:off x="6724155" y="3195952"/>
                <a:ext cx="1119337" cy="423633"/>
              </a:xfrm>
              <a:custGeom>
                <a:avLst/>
                <a:gdLst>
                  <a:gd name="connsiteX0" fmla="*/ 1120266 w 1119337"/>
                  <a:gd name="connsiteY0" fmla="*/ -798 h 423633"/>
                  <a:gd name="connsiteX1" fmla="*/ 433101 w 1119337"/>
                  <a:gd name="connsiteY1" fmla="*/ -798 h 423633"/>
                  <a:gd name="connsiteX2" fmla="*/ 928 w 1119337"/>
                  <a:gd name="connsiteY2" fmla="*/ 422836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1120266" y="-798"/>
                    </a:moveTo>
                    <a:lnTo>
                      <a:pt x="433101" y="-798"/>
                    </a:lnTo>
                    <a:lnTo>
                      <a:pt x="928" y="422836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0694E91-5572-4124-A662-F6651DC0A4E4}"/>
                  </a:ext>
                </a:extLst>
              </p:cNvPr>
              <p:cNvSpPr/>
              <p:nvPr/>
            </p:nvSpPr>
            <p:spPr>
              <a:xfrm>
                <a:off x="6753520" y="3206374"/>
                <a:ext cx="1058845" cy="401849"/>
              </a:xfrm>
              <a:custGeom>
                <a:avLst/>
                <a:gdLst>
                  <a:gd name="connsiteX0" fmla="*/ 205660 w 1058845"/>
                  <a:gd name="connsiteY0" fmla="*/ 200118 h 401849"/>
                  <a:gd name="connsiteX1" fmla="*/ 410376 w 1058845"/>
                  <a:gd name="connsiteY1" fmla="*/ -798 h 401849"/>
                  <a:gd name="connsiteX2" fmla="*/ 735066 w 1058845"/>
                  <a:gd name="connsiteY2" fmla="*/ -661 h 401849"/>
                  <a:gd name="connsiteX3" fmla="*/ 1059773 w 1058845"/>
                  <a:gd name="connsiteY3" fmla="*/ -524 h 401849"/>
                  <a:gd name="connsiteX4" fmla="*/ 854476 w 1058845"/>
                  <a:gd name="connsiteY4" fmla="*/ 200255 h 401849"/>
                  <a:gd name="connsiteX5" fmla="*/ 649196 w 1058845"/>
                  <a:gd name="connsiteY5" fmla="*/ 401052 h 401849"/>
                  <a:gd name="connsiteX6" fmla="*/ 325071 w 1058845"/>
                  <a:gd name="connsiteY6" fmla="*/ 401035 h 401849"/>
                  <a:gd name="connsiteX7" fmla="*/ 928 w 1058845"/>
                  <a:gd name="connsiteY7" fmla="*/ 401035 h 401849"/>
                  <a:gd name="connsiteX8" fmla="*/ 205660 w 1058845"/>
                  <a:gd name="connsiteY8" fmla="*/ 200118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45" h="401849">
                    <a:moveTo>
                      <a:pt x="205660" y="200118"/>
                    </a:moveTo>
                    <a:lnTo>
                      <a:pt x="410376" y="-798"/>
                    </a:lnTo>
                    <a:lnTo>
                      <a:pt x="735066" y="-661"/>
                    </a:lnTo>
                    <a:lnTo>
                      <a:pt x="1059773" y="-524"/>
                    </a:lnTo>
                    <a:lnTo>
                      <a:pt x="854476" y="200255"/>
                    </a:lnTo>
                    <a:lnTo>
                      <a:pt x="649196" y="401052"/>
                    </a:lnTo>
                    <a:lnTo>
                      <a:pt x="325071" y="401035"/>
                    </a:lnTo>
                    <a:lnTo>
                      <a:pt x="928" y="401035"/>
                    </a:lnTo>
                    <a:lnTo>
                      <a:pt x="205660" y="200118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Content Placeholder 6">
              <a:extLst>
                <a:ext uri="{FF2B5EF4-FFF2-40B4-BE49-F238E27FC236}">
                  <a16:creationId xmlns:a16="http://schemas.microsoft.com/office/drawing/2014/main" id="{E4E8D659-F5B4-4766-8136-A29E6A528B7A}"/>
                </a:ext>
              </a:extLst>
            </p:cNvPr>
            <p:cNvGrpSpPr/>
            <p:nvPr/>
          </p:nvGrpSpPr>
          <p:grpSpPr>
            <a:xfrm>
              <a:off x="5800343" y="2782740"/>
              <a:ext cx="1122297" cy="428579"/>
              <a:chOff x="5800343" y="2782740"/>
              <a:chExt cx="1122297" cy="428579"/>
            </a:xfrm>
            <a:solidFill>
              <a:srgbClr val="DBB1B6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4971527-24CD-4AE0-A8A4-0C0931BBE85F}"/>
                  </a:ext>
                </a:extLst>
              </p:cNvPr>
              <p:cNvSpPr/>
              <p:nvPr/>
            </p:nvSpPr>
            <p:spPr>
              <a:xfrm>
                <a:off x="5800343" y="2782740"/>
                <a:ext cx="1119268" cy="427842"/>
              </a:xfrm>
              <a:custGeom>
                <a:avLst/>
                <a:gdLst>
                  <a:gd name="connsiteX0" fmla="*/ 928 w 1119268"/>
                  <a:gd name="connsiteY0" fmla="*/ 427045 h 427842"/>
                  <a:gd name="connsiteX1" fmla="*/ 688041 w 1119268"/>
                  <a:gd name="connsiteY1" fmla="*/ 427045 h 427842"/>
                  <a:gd name="connsiteX2" fmla="*/ 1120197 w 1119268"/>
                  <a:gd name="connsiteY2" fmla="*/ -798 h 42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68" h="427842">
                    <a:moveTo>
                      <a:pt x="928" y="427045"/>
                    </a:moveTo>
                    <a:lnTo>
                      <a:pt x="688041" y="427045"/>
                    </a:lnTo>
                    <a:lnTo>
                      <a:pt x="1120197" y="-798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AA15F9F-63A2-4BB3-9FD5-EA6C62A58301}"/>
                  </a:ext>
                </a:extLst>
              </p:cNvPr>
              <p:cNvSpPr/>
              <p:nvPr/>
            </p:nvSpPr>
            <p:spPr>
              <a:xfrm>
                <a:off x="5803354" y="2783475"/>
                <a:ext cx="1119286" cy="427843"/>
              </a:xfrm>
              <a:custGeom>
                <a:avLst/>
                <a:gdLst>
                  <a:gd name="connsiteX0" fmla="*/ 1120215 w 1119286"/>
                  <a:gd name="connsiteY0" fmla="*/ -798 h 427843"/>
                  <a:gd name="connsiteX1" fmla="*/ 433085 w 1119286"/>
                  <a:gd name="connsiteY1" fmla="*/ -798 h 427843"/>
                  <a:gd name="connsiteX2" fmla="*/ 928 w 1119286"/>
                  <a:gd name="connsiteY2" fmla="*/ 427046 h 42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86" h="427843">
                    <a:moveTo>
                      <a:pt x="1120215" y="-798"/>
                    </a:moveTo>
                    <a:lnTo>
                      <a:pt x="433085" y="-798"/>
                    </a:lnTo>
                    <a:lnTo>
                      <a:pt x="928" y="427046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710D990-9E0E-4F36-A501-D490741FA1CF}"/>
                  </a:ext>
                </a:extLst>
              </p:cNvPr>
              <p:cNvSpPr/>
              <p:nvPr/>
            </p:nvSpPr>
            <p:spPr>
              <a:xfrm>
                <a:off x="5832737" y="2794017"/>
                <a:ext cx="1058759" cy="405802"/>
              </a:xfrm>
              <a:custGeom>
                <a:avLst/>
                <a:gdLst>
                  <a:gd name="connsiteX0" fmla="*/ 205626 w 1058759"/>
                  <a:gd name="connsiteY0" fmla="*/ 202103 h 405802"/>
                  <a:gd name="connsiteX1" fmla="*/ 410342 w 1058759"/>
                  <a:gd name="connsiteY1" fmla="*/ -798 h 405802"/>
                  <a:gd name="connsiteX2" fmla="*/ 735014 w 1058759"/>
                  <a:gd name="connsiteY2" fmla="*/ -661 h 405802"/>
                  <a:gd name="connsiteX3" fmla="*/ 1059688 w 1058759"/>
                  <a:gd name="connsiteY3" fmla="*/ -524 h 405802"/>
                  <a:gd name="connsiteX4" fmla="*/ 854425 w 1058759"/>
                  <a:gd name="connsiteY4" fmla="*/ 202240 h 405802"/>
                  <a:gd name="connsiteX5" fmla="*/ 649145 w 1058759"/>
                  <a:gd name="connsiteY5" fmla="*/ 405005 h 405802"/>
                  <a:gd name="connsiteX6" fmla="*/ 325037 w 1058759"/>
                  <a:gd name="connsiteY6" fmla="*/ 405005 h 405802"/>
                  <a:gd name="connsiteX7" fmla="*/ 928 w 1058759"/>
                  <a:gd name="connsiteY7" fmla="*/ 404987 h 405802"/>
                  <a:gd name="connsiteX8" fmla="*/ 205626 w 1058759"/>
                  <a:gd name="connsiteY8" fmla="*/ 202086 h 40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759" h="405802">
                    <a:moveTo>
                      <a:pt x="205626" y="202103"/>
                    </a:moveTo>
                    <a:lnTo>
                      <a:pt x="410342" y="-798"/>
                    </a:lnTo>
                    <a:lnTo>
                      <a:pt x="735014" y="-661"/>
                    </a:lnTo>
                    <a:lnTo>
                      <a:pt x="1059688" y="-524"/>
                    </a:lnTo>
                    <a:lnTo>
                      <a:pt x="854425" y="202240"/>
                    </a:lnTo>
                    <a:lnTo>
                      <a:pt x="649145" y="405005"/>
                    </a:lnTo>
                    <a:lnTo>
                      <a:pt x="325037" y="405005"/>
                    </a:lnTo>
                    <a:lnTo>
                      <a:pt x="928" y="404987"/>
                    </a:lnTo>
                    <a:lnTo>
                      <a:pt x="205626" y="202086"/>
                    </a:lnTo>
                    <a:close/>
                  </a:path>
                </a:pathLst>
              </a:custGeom>
              <a:solidFill>
                <a:srgbClr val="DBB1B6"/>
              </a:solidFill>
              <a:ln w="4974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Content Placeholder 6">
              <a:extLst>
                <a:ext uri="{FF2B5EF4-FFF2-40B4-BE49-F238E27FC236}">
                  <a16:creationId xmlns:a16="http://schemas.microsoft.com/office/drawing/2014/main" id="{E88FA72E-64AD-422D-8B8D-A73F158DF0A4}"/>
                </a:ext>
              </a:extLst>
            </p:cNvPr>
            <p:cNvGrpSpPr/>
            <p:nvPr/>
          </p:nvGrpSpPr>
          <p:grpSpPr>
            <a:xfrm>
              <a:off x="6479448" y="2784485"/>
              <a:ext cx="1122349" cy="424352"/>
              <a:chOff x="6479448" y="2784485"/>
              <a:chExt cx="1122349" cy="424352"/>
            </a:xfrm>
            <a:solidFill>
              <a:srgbClr val="DBB1B6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7B1C53D-D1C1-441D-A305-4E947C4DD519}"/>
                  </a:ext>
                </a:extLst>
              </p:cNvPr>
              <p:cNvSpPr/>
              <p:nvPr/>
            </p:nvSpPr>
            <p:spPr>
              <a:xfrm>
                <a:off x="6479448" y="2784485"/>
                <a:ext cx="1119337" cy="423633"/>
              </a:xfrm>
              <a:custGeom>
                <a:avLst/>
                <a:gdLst>
                  <a:gd name="connsiteX0" fmla="*/ 928 w 1119337"/>
                  <a:gd name="connsiteY0" fmla="*/ 422836 h 423633"/>
                  <a:gd name="connsiteX1" fmla="*/ 688075 w 1119337"/>
                  <a:gd name="connsiteY1" fmla="*/ 422836 h 423633"/>
                  <a:gd name="connsiteX2" fmla="*/ 1120266 w 1119337"/>
                  <a:gd name="connsiteY2" fmla="*/ -798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928" y="422836"/>
                    </a:moveTo>
                    <a:lnTo>
                      <a:pt x="688075" y="422836"/>
                    </a:lnTo>
                    <a:lnTo>
                      <a:pt x="1120266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E1BAAC-AB7A-4ABE-B694-6C34D268A6E0}"/>
                  </a:ext>
                </a:extLst>
              </p:cNvPr>
              <p:cNvSpPr/>
              <p:nvPr/>
            </p:nvSpPr>
            <p:spPr>
              <a:xfrm>
                <a:off x="6482459" y="2785204"/>
                <a:ext cx="1119337" cy="423633"/>
              </a:xfrm>
              <a:custGeom>
                <a:avLst/>
                <a:gdLst>
                  <a:gd name="connsiteX0" fmla="*/ 1120266 w 1119337"/>
                  <a:gd name="connsiteY0" fmla="*/ -798 h 423633"/>
                  <a:gd name="connsiteX1" fmla="*/ 433101 w 1119337"/>
                  <a:gd name="connsiteY1" fmla="*/ -798 h 423633"/>
                  <a:gd name="connsiteX2" fmla="*/ 928 w 1119337"/>
                  <a:gd name="connsiteY2" fmla="*/ 422836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1120266" y="-798"/>
                    </a:moveTo>
                    <a:lnTo>
                      <a:pt x="433101" y="-798"/>
                    </a:lnTo>
                    <a:lnTo>
                      <a:pt x="928" y="422836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E5E0279-8F2B-48D5-BD23-CA91E89E3517}"/>
                  </a:ext>
                </a:extLst>
              </p:cNvPr>
              <p:cNvSpPr/>
              <p:nvPr/>
            </p:nvSpPr>
            <p:spPr>
              <a:xfrm>
                <a:off x="6511842" y="2795642"/>
                <a:ext cx="1058828" cy="401832"/>
              </a:xfrm>
              <a:custGeom>
                <a:avLst/>
                <a:gdLst>
                  <a:gd name="connsiteX0" fmla="*/ 205643 w 1058828"/>
                  <a:gd name="connsiteY0" fmla="*/ 200101 h 401832"/>
                  <a:gd name="connsiteX1" fmla="*/ 410358 w 1058828"/>
                  <a:gd name="connsiteY1" fmla="*/ -798 h 401832"/>
                  <a:gd name="connsiteX2" fmla="*/ 735049 w 1058828"/>
                  <a:gd name="connsiteY2" fmla="*/ -661 h 401832"/>
                  <a:gd name="connsiteX3" fmla="*/ 1059757 w 1058828"/>
                  <a:gd name="connsiteY3" fmla="*/ -524 h 401832"/>
                  <a:gd name="connsiteX4" fmla="*/ 854459 w 1058828"/>
                  <a:gd name="connsiteY4" fmla="*/ 200256 h 401832"/>
                  <a:gd name="connsiteX5" fmla="*/ 649179 w 1058828"/>
                  <a:gd name="connsiteY5" fmla="*/ 401035 h 401832"/>
                  <a:gd name="connsiteX6" fmla="*/ 325053 w 1058828"/>
                  <a:gd name="connsiteY6" fmla="*/ 401018 h 401832"/>
                  <a:gd name="connsiteX7" fmla="*/ 928 w 1058828"/>
                  <a:gd name="connsiteY7" fmla="*/ 401018 h 401832"/>
                  <a:gd name="connsiteX8" fmla="*/ 205643 w 1058828"/>
                  <a:gd name="connsiteY8" fmla="*/ 200101 h 40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32">
                    <a:moveTo>
                      <a:pt x="205643" y="200101"/>
                    </a:moveTo>
                    <a:lnTo>
                      <a:pt x="410358" y="-798"/>
                    </a:lnTo>
                    <a:lnTo>
                      <a:pt x="735049" y="-661"/>
                    </a:lnTo>
                    <a:lnTo>
                      <a:pt x="1059757" y="-524"/>
                    </a:lnTo>
                    <a:lnTo>
                      <a:pt x="854459" y="200256"/>
                    </a:lnTo>
                    <a:lnTo>
                      <a:pt x="649179" y="401035"/>
                    </a:lnTo>
                    <a:lnTo>
                      <a:pt x="325053" y="401018"/>
                    </a:lnTo>
                    <a:lnTo>
                      <a:pt x="928" y="401018"/>
                    </a:lnTo>
                    <a:lnTo>
                      <a:pt x="205643" y="200101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Content Placeholder 6">
              <a:extLst>
                <a:ext uri="{FF2B5EF4-FFF2-40B4-BE49-F238E27FC236}">
                  <a16:creationId xmlns:a16="http://schemas.microsoft.com/office/drawing/2014/main" id="{5B6A0F01-267C-468B-93B6-DCAD8BCB2888}"/>
                </a:ext>
              </a:extLst>
            </p:cNvPr>
            <p:cNvGrpSpPr/>
            <p:nvPr/>
          </p:nvGrpSpPr>
          <p:grpSpPr>
            <a:xfrm>
              <a:off x="7140636" y="2782312"/>
              <a:ext cx="1122349" cy="424370"/>
              <a:chOff x="7140636" y="2782312"/>
              <a:chExt cx="1122349" cy="424370"/>
            </a:xfrm>
            <a:solidFill>
              <a:srgbClr val="DBB1B6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C25B2EB-BDFE-4E92-B98B-181389F58A9F}"/>
                  </a:ext>
                </a:extLst>
              </p:cNvPr>
              <p:cNvSpPr/>
              <p:nvPr/>
            </p:nvSpPr>
            <p:spPr>
              <a:xfrm>
                <a:off x="7140636" y="2782312"/>
                <a:ext cx="1119337" cy="423633"/>
              </a:xfrm>
              <a:custGeom>
                <a:avLst/>
                <a:gdLst>
                  <a:gd name="connsiteX0" fmla="*/ 928 w 1119337"/>
                  <a:gd name="connsiteY0" fmla="*/ 422836 h 423633"/>
                  <a:gd name="connsiteX1" fmla="*/ 688093 w 1119337"/>
                  <a:gd name="connsiteY1" fmla="*/ 422836 h 423633"/>
                  <a:gd name="connsiteX2" fmla="*/ 1120266 w 1119337"/>
                  <a:gd name="connsiteY2" fmla="*/ -798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928" y="422836"/>
                    </a:moveTo>
                    <a:lnTo>
                      <a:pt x="688093" y="422836"/>
                    </a:lnTo>
                    <a:lnTo>
                      <a:pt x="1120266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ECF1A99-F27C-47C9-8C58-74CEE1435DBE}"/>
                  </a:ext>
                </a:extLst>
              </p:cNvPr>
              <p:cNvSpPr/>
              <p:nvPr/>
            </p:nvSpPr>
            <p:spPr>
              <a:xfrm>
                <a:off x="7143647" y="2783047"/>
                <a:ext cx="1119337" cy="423634"/>
              </a:xfrm>
              <a:custGeom>
                <a:avLst/>
                <a:gdLst>
                  <a:gd name="connsiteX0" fmla="*/ 1120266 w 1119337"/>
                  <a:gd name="connsiteY0" fmla="*/ -798 h 423634"/>
                  <a:gd name="connsiteX1" fmla="*/ 433119 w 1119337"/>
                  <a:gd name="connsiteY1" fmla="*/ -798 h 423634"/>
                  <a:gd name="connsiteX2" fmla="*/ 928 w 1119337"/>
                  <a:gd name="connsiteY2" fmla="*/ 422837 h 42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4">
                    <a:moveTo>
                      <a:pt x="1120266" y="-798"/>
                    </a:moveTo>
                    <a:lnTo>
                      <a:pt x="433119" y="-798"/>
                    </a:lnTo>
                    <a:lnTo>
                      <a:pt x="928" y="422837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4C4281E-B2B9-4C96-9F78-8A33600D68C8}"/>
                  </a:ext>
                </a:extLst>
              </p:cNvPr>
              <p:cNvSpPr/>
              <p:nvPr/>
            </p:nvSpPr>
            <p:spPr>
              <a:xfrm>
                <a:off x="7173030" y="2793469"/>
                <a:ext cx="1058828" cy="401850"/>
              </a:xfrm>
              <a:custGeom>
                <a:avLst/>
                <a:gdLst>
                  <a:gd name="connsiteX0" fmla="*/ 205643 w 1058828"/>
                  <a:gd name="connsiteY0" fmla="*/ 200119 h 401850"/>
                  <a:gd name="connsiteX1" fmla="*/ 410358 w 1058828"/>
                  <a:gd name="connsiteY1" fmla="*/ -798 h 401850"/>
                  <a:gd name="connsiteX2" fmla="*/ 735066 w 1058828"/>
                  <a:gd name="connsiteY2" fmla="*/ -661 h 401850"/>
                  <a:gd name="connsiteX3" fmla="*/ 1059757 w 1058828"/>
                  <a:gd name="connsiteY3" fmla="*/ -524 h 401850"/>
                  <a:gd name="connsiteX4" fmla="*/ 854476 w 1058828"/>
                  <a:gd name="connsiteY4" fmla="*/ 200256 h 401850"/>
                  <a:gd name="connsiteX5" fmla="*/ 649196 w 1058828"/>
                  <a:gd name="connsiteY5" fmla="*/ 401053 h 401850"/>
                  <a:gd name="connsiteX6" fmla="*/ 325053 w 1058828"/>
                  <a:gd name="connsiteY6" fmla="*/ 401035 h 401850"/>
                  <a:gd name="connsiteX7" fmla="*/ 928 w 1058828"/>
                  <a:gd name="connsiteY7" fmla="*/ 401035 h 401850"/>
                  <a:gd name="connsiteX8" fmla="*/ 205643 w 1058828"/>
                  <a:gd name="connsiteY8" fmla="*/ 200119 h 40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50">
                    <a:moveTo>
                      <a:pt x="205643" y="200119"/>
                    </a:moveTo>
                    <a:lnTo>
                      <a:pt x="410358" y="-798"/>
                    </a:lnTo>
                    <a:lnTo>
                      <a:pt x="735066" y="-661"/>
                    </a:lnTo>
                    <a:lnTo>
                      <a:pt x="1059757" y="-524"/>
                    </a:lnTo>
                    <a:lnTo>
                      <a:pt x="854476" y="200256"/>
                    </a:lnTo>
                    <a:lnTo>
                      <a:pt x="649196" y="401053"/>
                    </a:lnTo>
                    <a:lnTo>
                      <a:pt x="325053" y="401035"/>
                    </a:lnTo>
                    <a:lnTo>
                      <a:pt x="928" y="401035"/>
                    </a:lnTo>
                    <a:lnTo>
                      <a:pt x="205643" y="200119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Content Placeholder 6">
              <a:extLst>
                <a:ext uri="{FF2B5EF4-FFF2-40B4-BE49-F238E27FC236}">
                  <a16:creationId xmlns:a16="http://schemas.microsoft.com/office/drawing/2014/main" id="{D9EFD4C5-049D-4441-9BB8-042A727457F0}"/>
                </a:ext>
              </a:extLst>
            </p:cNvPr>
            <p:cNvGrpSpPr/>
            <p:nvPr/>
          </p:nvGrpSpPr>
          <p:grpSpPr>
            <a:xfrm>
              <a:off x="6231225" y="2359242"/>
              <a:ext cx="1122297" cy="428562"/>
              <a:chOff x="6231225" y="2359242"/>
              <a:chExt cx="1122297" cy="428562"/>
            </a:xfrm>
            <a:solidFill>
              <a:srgbClr val="DBB1B6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2DB6A8A-50C2-4719-BE28-BF91F8E70686}"/>
                  </a:ext>
                </a:extLst>
              </p:cNvPr>
              <p:cNvSpPr/>
              <p:nvPr/>
            </p:nvSpPr>
            <p:spPr>
              <a:xfrm>
                <a:off x="6231225" y="2359242"/>
                <a:ext cx="1119286" cy="427827"/>
              </a:xfrm>
              <a:custGeom>
                <a:avLst/>
                <a:gdLst>
                  <a:gd name="connsiteX0" fmla="*/ 928 w 1119286"/>
                  <a:gd name="connsiteY0" fmla="*/ 427029 h 427827"/>
                  <a:gd name="connsiteX1" fmla="*/ 688059 w 1119286"/>
                  <a:gd name="connsiteY1" fmla="*/ 427029 h 427827"/>
                  <a:gd name="connsiteX2" fmla="*/ 1120215 w 1119286"/>
                  <a:gd name="connsiteY2" fmla="*/ -798 h 42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86" h="427827">
                    <a:moveTo>
                      <a:pt x="928" y="427029"/>
                    </a:moveTo>
                    <a:lnTo>
                      <a:pt x="688059" y="427029"/>
                    </a:lnTo>
                    <a:lnTo>
                      <a:pt x="1120215" y="-798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34ED398-23D7-463A-AF63-5C625280B637}"/>
                  </a:ext>
                </a:extLst>
              </p:cNvPr>
              <p:cNvSpPr/>
              <p:nvPr/>
            </p:nvSpPr>
            <p:spPr>
              <a:xfrm>
                <a:off x="6234254" y="2359979"/>
                <a:ext cx="1119268" cy="427826"/>
              </a:xfrm>
              <a:custGeom>
                <a:avLst/>
                <a:gdLst>
                  <a:gd name="connsiteX0" fmla="*/ 1120197 w 1119268"/>
                  <a:gd name="connsiteY0" fmla="*/ -798 h 427826"/>
                  <a:gd name="connsiteX1" fmla="*/ 433067 w 1119268"/>
                  <a:gd name="connsiteY1" fmla="*/ -798 h 427826"/>
                  <a:gd name="connsiteX2" fmla="*/ 928 w 1119268"/>
                  <a:gd name="connsiteY2" fmla="*/ 427028 h 42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68" h="427826">
                    <a:moveTo>
                      <a:pt x="1120197" y="-798"/>
                    </a:moveTo>
                    <a:lnTo>
                      <a:pt x="433067" y="-798"/>
                    </a:lnTo>
                    <a:lnTo>
                      <a:pt x="928" y="427028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EF20D4D-347B-452C-9F63-EB0CB8CF4944}"/>
                  </a:ext>
                </a:extLst>
              </p:cNvPr>
              <p:cNvSpPr/>
              <p:nvPr/>
            </p:nvSpPr>
            <p:spPr>
              <a:xfrm>
                <a:off x="6263619" y="2370503"/>
                <a:ext cx="1058777" cy="405820"/>
              </a:xfrm>
              <a:custGeom>
                <a:avLst/>
                <a:gdLst>
                  <a:gd name="connsiteX0" fmla="*/ 205626 w 1058777"/>
                  <a:gd name="connsiteY0" fmla="*/ 202103 h 405820"/>
                  <a:gd name="connsiteX1" fmla="*/ 410342 w 1058777"/>
                  <a:gd name="connsiteY1" fmla="*/ -798 h 405820"/>
                  <a:gd name="connsiteX2" fmla="*/ 735015 w 1058777"/>
                  <a:gd name="connsiteY2" fmla="*/ -661 h 405820"/>
                  <a:gd name="connsiteX3" fmla="*/ 1059706 w 1058777"/>
                  <a:gd name="connsiteY3" fmla="*/ -524 h 405820"/>
                  <a:gd name="connsiteX4" fmla="*/ 854425 w 1058777"/>
                  <a:gd name="connsiteY4" fmla="*/ 202240 h 405820"/>
                  <a:gd name="connsiteX5" fmla="*/ 649162 w 1058777"/>
                  <a:gd name="connsiteY5" fmla="*/ 405023 h 405820"/>
                  <a:gd name="connsiteX6" fmla="*/ 325037 w 1058777"/>
                  <a:gd name="connsiteY6" fmla="*/ 405005 h 405820"/>
                  <a:gd name="connsiteX7" fmla="*/ 928 w 1058777"/>
                  <a:gd name="connsiteY7" fmla="*/ 405005 h 405820"/>
                  <a:gd name="connsiteX8" fmla="*/ 205626 w 1058777"/>
                  <a:gd name="connsiteY8" fmla="*/ 202103 h 40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777" h="405820">
                    <a:moveTo>
                      <a:pt x="205626" y="202103"/>
                    </a:moveTo>
                    <a:lnTo>
                      <a:pt x="410342" y="-798"/>
                    </a:lnTo>
                    <a:lnTo>
                      <a:pt x="735015" y="-661"/>
                    </a:lnTo>
                    <a:lnTo>
                      <a:pt x="1059706" y="-524"/>
                    </a:lnTo>
                    <a:lnTo>
                      <a:pt x="854425" y="202240"/>
                    </a:lnTo>
                    <a:lnTo>
                      <a:pt x="649162" y="405023"/>
                    </a:lnTo>
                    <a:lnTo>
                      <a:pt x="325037" y="405005"/>
                    </a:lnTo>
                    <a:lnTo>
                      <a:pt x="928" y="405005"/>
                    </a:lnTo>
                    <a:lnTo>
                      <a:pt x="205626" y="202103"/>
                    </a:lnTo>
                    <a:close/>
                  </a:path>
                </a:pathLst>
              </a:custGeom>
              <a:solidFill>
                <a:srgbClr val="DBB1B6"/>
              </a:solidFill>
              <a:ln w="4974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Content Placeholder 6">
              <a:extLst>
                <a:ext uri="{FF2B5EF4-FFF2-40B4-BE49-F238E27FC236}">
                  <a16:creationId xmlns:a16="http://schemas.microsoft.com/office/drawing/2014/main" id="{E19557E2-4D3D-4F83-BF61-8D302E6C9ED9}"/>
                </a:ext>
              </a:extLst>
            </p:cNvPr>
            <p:cNvGrpSpPr/>
            <p:nvPr/>
          </p:nvGrpSpPr>
          <p:grpSpPr>
            <a:xfrm>
              <a:off x="6907274" y="2360971"/>
              <a:ext cx="1122350" cy="424370"/>
              <a:chOff x="6907274" y="2360971"/>
              <a:chExt cx="1122350" cy="424370"/>
            </a:xfrm>
            <a:solidFill>
              <a:srgbClr val="DBB1B6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D8180DF-1CFB-4A89-9E53-23C64D49BA6E}"/>
                  </a:ext>
                </a:extLst>
              </p:cNvPr>
              <p:cNvSpPr/>
              <p:nvPr/>
            </p:nvSpPr>
            <p:spPr>
              <a:xfrm>
                <a:off x="6907274" y="2360971"/>
                <a:ext cx="1119337" cy="423633"/>
              </a:xfrm>
              <a:custGeom>
                <a:avLst/>
                <a:gdLst>
                  <a:gd name="connsiteX0" fmla="*/ 928 w 1119337"/>
                  <a:gd name="connsiteY0" fmla="*/ 422836 h 423633"/>
                  <a:gd name="connsiteX1" fmla="*/ 688093 w 1119337"/>
                  <a:gd name="connsiteY1" fmla="*/ 422836 h 423633"/>
                  <a:gd name="connsiteX2" fmla="*/ 1120266 w 1119337"/>
                  <a:gd name="connsiteY2" fmla="*/ -798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928" y="422836"/>
                    </a:moveTo>
                    <a:lnTo>
                      <a:pt x="688093" y="422836"/>
                    </a:lnTo>
                    <a:lnTo>
                      <a:pt x="1120266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F093DE-4DF3-4C28-9724-152B621D6344}"/>
                  </a:ext>
                </a:extLst>
              </p:cNvPr>
              <p:cNvSpPr/>
              <p:nvPr/>
            </p:nvSpPr>
            <p:spPr>
              <a:xfrm>
                <a:off x="6910286" y="2361689"/>
                <a:ext cx="1119337" cy="423651"/>
              </a:xfrm>
              <a:custGeom>
                <a:avLst/>
                <a:gdLst>
                  <a:gd name="connsiteX0" fmla="*/ 1120266 w 1119337"/>
                  <a:gd name="connsiteY0" fmla="*/ -798 h 423651"/>
                  <a:gd name="connsiteX1" fmla="*/ 433118 w 1119337"/>
                  <a:gd name="connsiteY1" fmla="*/ -798 h 423651"/>
                  <a:gd name="connsiteX2" fmla="*/ 928 w 1119337"/>
                  <a:gd name="connsiteY2" fmla="*/ 422854 h 42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51">
                    <a:moveTo>
                      <a:pt x="1120266" y="-798"/>
                    </a:moveTo>
                    <a:lnTo>
                      <a:pt x="433118" y="-798"/>
                    </a:lnTo>
                    <a:lnTo>
                      <a:pt x="928" y="422854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331FCA4-27F4-42E3-8531-8FDA84EEB277}"/>
                  </a:ext>
                </a:extLst>
              </p:cNvPr>
              <p:cNvSpPr/>
              <p:nvPr/>
            </p:nvSpPr>
            <p:spPr>
              <a:xfrm>
                <a:off x="6939668" y="2372128"/>
                <a:ext cx="1058828" cy="401833"/>
              </a:xfrm>
              <a:custGeom>
                <a:avLst/>
                <a:gdLst>
                  <a:gd name="connsiteX0" fmla="*/ 205644 w 1058828"/>
                  <a:gd name="connsiteY0" fmla="*/ 200119 h 401833"/>
                  <a:gd name="connsiteX1" fmla="*/ 410359 w 1058828"/>
                  <a:gd name="connsiteY1" fmla="*/ -798 h 401833"/>
                  <a:gd name="connsiteX2" fmla="*/ 735066 w 1058828"/>
                  <a:gd name="connsiteY2" fmla="*/ -660 h 401833"/>
                  <a:gd name="connsiteX3" fmla="*/ 1059757 w 1058828"/>
                  <a:gd name="connsiteY3" fmla="*/ -523 h 401833"/>
                  <a:gd name="connsiteX4" fmla="*/ 854477 w 1058828"/>
                  <a:gd name="connsiteY4" fmla="*/ 200256 h 401833"/>
                  <a:gd name="connsiteX5" fmla="*/ 649196 w 1058828"/>
                  <a:gd name="connsiteY5" fmla="*/ 401036 h 401833"/>
                  <a:gd name="connsiteX6" fmla="*/ 325053 w 1058828"/>
                  <a:gd name="connsiteY6" fmla="*/ 401036 h 401833"/>
                  <a:gd name="connsiteX7" fmla="*/ 928 w 1058828"/>
                  <a:gd name="connsiteY7" fmla="*/ 401018 h 401833"/>
                  <a:gd name="connsiteX8" fmla="*/ 205644 w 1058828"/>
                  <a:gd name="connsiteY8" fmla="*/ 200102 h 40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33">
                    <a:moveTo>
                      <a:pt x="205644" y="200119"/>
                    </a:moveTo>
                    <a:lnTo>
                      <a:pt x="410359" y="-798"/>
                    </a:lnTo>
                    <a:lnTo>
                      <a:pt x="735066" y="-660"/>
                    </a:lnTo>
                    <a:lnTo>
                      <a:pt x="1059757" y="-523"/>
                    </a:lnTo>
                    <a:lnTo>
                      <a:pt x="854477" y="200256"/>
                    </a:lnTo>
                    <a:lnTo>
                      <a:pt x="649196" y="401036"/>
                    </a:lnTo>
                    <a:lnTo>
                      <a:pt x="325053" y="401036"/>
                    </a:lnTo>
                    <a:lnTo>
                      <a:pt x="928" y="401018"/>
                    </a:lnTo>
                    <a:lnTo>
                      <a:pt x="205644" y="200102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E0B546-401E-4C04-B2AB-6D8D90913190}"/>
                </a:ext>
              </a:extLst>
            </p:cNvPr>
            <p:cNvSpPr/>
            <p:nvPr/>
          </p:nvSpPr>
          <p:spPr>
            <a:xfrm>
              <a:off x="7568462" y="2358815"/>
              <a:ext cx="1119337" cy="423633"/>
            </a:xfrm>
            <a:custGeom>
              <a:avLst/>
              <a:gdLst>
                <a:gd name="connsiteX0" fmla="*/ 928 w 1119337"/>
                <a:gd name="connsiteY0" fmla="*/ 422836 h 423633"/>
                <a:gd name="connsiteX1" fmla="*/ 688093 w 1119337"/>
                <a:gd name="connsiteY1" fmla="*/ 422836 h 423633"/>
                <a:gd name="connsiteX2" fmla="*/ 1120266 w 1119337"/>
                <a:gd name="connsiteY2" fmla="*/ -798 h 4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337" h="423633">
                  <a:moveTo>
                    <a:pt x="928" y="422836"/>
                  </a:moveTo>
                  <a:lnTo>
                    <a:pt x="688093" y="422836"/>
                  </a:lnTo>
                  <a:lnTo>
                    <a:pt x="1120266" y="-798"/>
                  </a:lnTo>
                </a:path>
              </a:pathLst>
            </a:custGeom>
            <a:solidFill>
              <a:srgbClr val="554D47">
                <a:alpha val="33000"/>
              </a:srgbClr>
            </a:solidFill>
            <a:ln w="19599" cap="flat">
              <a:solidFill>
                <a:srgbClr val="17172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3B74899-26FF-4CA8-9330-D1A4BB72AF21}"/>
                </a:ext>
              </a:extLst>
            </p:cNvPr>
            <p:cNvSpPr/>
            <p:nvPr/>
          </p:nvSpPr>
          <p:spPr>
            <a:xfrm>
              <a:off x="7571491" y="2359534"/>
              <a:ext cx="1119337" cy="423633"/>
            </a:xfrm>
            <a:custGeom>
              <a:avLst/>
              <a:gdLst>
                <a:gd name="connsiteX0" fmla="*/ 1120266 w 1119337"/>
                <a:gd name="connsiteY0" fmla="*/ -798 h 423633"/>
                <a:gd name="connsiteX1" fmla="*/ 433101 w 1119337"/>
                <a:gd name="connsiteY1" fmla="*/ -798 h 423633"/>
                <a:gd name="connsiteX2" fmla="*/ 928 w 1119337"/>
                <a:gd name="connsiteY2" fmla="*/ 422836 h 4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337" h="423633">
                  <a:moveTo>
                    <a:pt x="1120266" y="-798"/>
                  </a:moveTo>
                  <a:lnTo>
                    <a:pt x="433101" y="-798"/>
                  </a:lnTo>
                  <a:lnTo>
                    <a:pt x="928" y="422836"/>
                  </a:lnTo>
                </a:path>
              </a:pathLst>
            </a:custGeom>
            <a:solidFill>
              <a:srgbClr val="554D47">
                <a:alpha val="33000"/>
              </a:srgbClr>
            </a:solidFill>
            <a:ln w="19599" cap="flat">
              <a:solidFill>
                <a:srgbClr val="17172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C864F13-689E-438B-B78C-A151A8578921}"/>
                </a:ext>
              </a:extLst>
            </p:cNvPr>
            <p:cNvSpPr/>
            <p:nvPr/>
          </p:nvSpPr>
          <p:spPr>
            <a:xfrm>
              <a:off x="7600856" y="2369972"/>
              <a:ext cx="1058828" cy="401832"/>
            </a:xfrm>
            <a:custGeom>
              <a:avLst/>
              <a:gdLst>
                <a:gd name="connsiteX0" fmla="*/ 205644 w 1058828"/>
                <a:gd name="connsiteY0" fmla="*/ 200101 h 401832"/>
                <a:gd name="connsiteX1" fmla="*/ 410376 w 1058828"/>
                <a:gd name="connsiteY1" fmla="*/ -798 h 401832"/>
                <a:gd name="connsiteX2" fmla="*/ 735066 w 1058828"/>
                <a:gd name="connsiteY2" fmla="*/ -661 h 401832"/>
                <a:gd name="connsiteX3" fmla="*/ 1059757 w 1058828"/>
                <a:gd name="connsiteY3" fmla="*/ -524 h 401832"/>
                <a:gd name="connsiteX4" fmla="*/ 854477 w 1058828"/>
                <a:gd name="connsiteY4" fmla="*/ 200256 h 401832"/>
                <a:gd name="connsiteX5" fmla="*/ 649196 w 1058828"/>
                <a:gd name="connsiteY5" fmla="*/ 401035 h 401832"/>
                <a:gd name="connsiteX6" fmla="*/ 325071 w 1058828"/>
                <a:gd name="connsiteY6" fmla="*/ 401018 h 401832"/>
                <a:gd name="connsiteX7" fmla="*/ 928 w 1058828"/>
                <a:gd name="connsiteY7" fmla="*/ 401018 h 401832"/>
                <a:gd name="connsiteX8" fmla="*/ 205644 w 1058828"/>
                <a:gd name="connsiteY8" fmla="*/ 200101 h 40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828" h="401832">
                  <a:moveTo>
                    <a:pt x="205644" y="200101"/>
                  </a:moveTo>
                  <a:lnTo>
                    <a:pt x="410376" y="-798"/>
                  </a:lnTo>
                  <a:lnTo>
                    <a:pt x="735066" y="-661"/>
                  </a:lnTo>
                  <a:lnTo>
                    <a:pt x="1059757" y="-524"/>
                  </a:lnTo>
                  <a:lnTo>
                    <a:pt x="854477" y="200256"/>
                  </a:lnTo>
                  <a:lnTo>
                    <a:pt x="649196" y="401035"/>
                  </a:lnTo>
                  <a:lnTo>
                    <a:pt x="325071" y="401018"/>
                  </a:lnTo>
                  <a:lnTo>
                    <a:pt x="928" y="401018"/>
                  </a:lnTo>
                  <a:lnTo>
                    <a:pt x="205644" y="200101"/>
                  </a:lnTo>
                  <a:close/>
                </a:path>
              </a:pathLst>
            </a:custGeom>
            <a:solidFill>
              <a:srgbClr val="842127"/>
            </a:solidFill>
            <a:ln w="4950" cap="flat">
              <a:solidFill>
                <a:srgbClr val="17172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Content Placeholder 6">
              <a:extLst>
                <a:ext uri="{FF2B5EF4-FFF2-40B4-BE49-F238E27FC236}">
                  <a16:creationId xmlns:a16="http://schemas.microsoft.com/office/drawing/2014/main" id="{CD0AE828-73EC-430F-9306-56D2B25F1F39}"/>
                </a:ext>
              </a:extLst>
            </p:cNvPr>
            <p:cNvGrpSpPr/>
            <p:nvPr/>
          </p:nvGrpSpPr>
          <p:grpSpPr>
            <a:xfrm>
              <a:off x="1894614" y="3189615"/>
              <a:ext cx="1122297" cy="428579"/>
              <a:chOff x="1894614" y="3189615"/>
              <a:chExt cx="1122297" cy="428579"/>
            </a:xfrm>
            <a:solidFill>
              <a:srgbClr val="DBB1B6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A4AE597-927A-4834-BB7E-897797687D06}"/>
                  </a:ext>
                </a:extLst>
              </p:cNvPr>
              <p:cNvSpPr/>
              <p:nvPr/>
            </p:nvSpPr>
            <p:spPr>
              <a:xfrm>
                <a:off x="1894614" y="3189615"/>
                <a:ext cx="1119286" cy="427843"/>
              </a:xfrm>
              <a:custGeom>
                <a:avLst/>
                <a:gdLst>
                  <a:gd name="connsiteX0" fmla="*/ 724 w 1119286"/>
                  <a:gd name="connsiteY0" fmla="*/ 427046 h 427843"/>
                  <a:gd name="connsiteX1" fmla="*/ 687855 w 1119286"/>
                  <a:gd name="connsiteY1" fmla="*/ 427046 h 427843"/>
                  <a:gd name="connsiteX2" fmla="*/ 1120011 w 1119286"/>
                  <a:gd name="connsiteY2" fmla="*/ -798 h 42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86" h="427843">
                    <a:moveTo>
                      <a:pt x="724" y="427046"/>
                    </a:moveTo>
                    <a:lnTo>
                      <a:pt x="687855" y="427046"/>
                    </a:lnTo>
                    <a:lnTo>
                      <a:pt x="1120011" y="-798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366AE75-02AD-47CC-A371-5005F70972BB}"/>
                  </a:ext>
                </a:extLst>
              </p:cNvPr>
              <p:cNvSpPr/>
              <p:nvPr/>
            </p:nvSpPr>
            <p:spPr>
              <a:xfrm>
                <a:off x="1897643" y="3190351"/>
                <a:ext cx="1119268" cy="427842"/>
              </a:xfrm>
              <a:custGeom>
                <a:avLst/>
                <a:gdLst>
                  <a:gd name="connsiteX0" fmla="*/ 1119993 w 1119268"/>
                  <a:gd name="connsiteY0" fmla="*/ -798 h 427842"/>
                  <a:gd name="connsiteX1" fmla="*/ 432880 w 1119268"/>
                  <a:gd name="connsiteY1" fmla="*/ -798 h 427842"/>
                  <a:gd name="connsiteX2" fmla="*/ 724 w 1119268"/>
                  <a:gd name="connsiteY2" fmla="*/ 427045 h 42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68" h="427842">
                    <a:moveTo>
                      <a:pt x="1119993" y="-798"/>
                    </a:moveTo>
                    <a:lnTo>
                      <a:pt x="432880" y="-798"/>
                    </a:lnTo>
                    <a:lnTo>
                      <a:pt x="724" y="427045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3B2562B-8186-4A14-BD9E-AC59F4279C84}"/>
                  </a:ext>
                </a:extLst>
              </p:cNvPr>
              <p:cNvSpPr/>
              <p:nvPr/>
            </p:nvSpPr>
            <p:spPr>
              <a:xfrm>
                <a:off x="1927008" y="3200892"/>
                <a:ext cx="1058777" cy="405802"/>
              </a:xfrm>
              <a:custGeom>
                <a:avLst/>
                <a:gdLst>
                  <a:gd name="connsiteX0" fmla="*/ 205440 w 1058777"/>
                  <a:gd name="connsiteY0" fmla="*/ 202103 h 405802"/>
                  <a:gd name="connsiteX1" fmla="*/ 410138 w 1058777"/>
                  <a:gd name="connsiteY1" fmla="*/ -798 h 405802"/>
                  <a:gd name="connsiteX2" fmla="*/ 734828 w 1058777"/>
                  <a:gd name="connsiteY2" fmla="*/ -662 h 405802"/>
                  <a:gd name="connsiteX3" fmla="*/ 1059502 w 1058777"/>
                  <a:gd name="connsiteY3" fmla="*/ -525 h 405802"/>
                  <a:gd name="connsiteX4" fmla="*/ 854221 w 1058777"/>
                  <a:gd name="connsiteY4" fmla="*/ 202240 h 405802"/>
                  <a:gd name="connsiteX5" fmla="*/ 648958 w 1058777"/>
                  <a:gd name="connsiteY5" fmla="*/ 405004 h 405802"/>
                  <a:gd name="connsiteX6" fmla="*/ 324850 w 1058777"/>
                  <a:gd name="connsiteY6" fmla="*/ 405004 h 405802"/>
                  <a:gd name="connsiteX7" fmla="*/ 724 w 1058777"/>
                  <a:gd name="connsiteY7" fmla="*/ 404988 h 405802"/>
                  <a:gd name="connsiteX8" fmla="*/ 205440 w 1058777"/>
                  <a:gd name="connsiteY8" fmla="*/ 202086 h 40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777" h="405802">
                    <a:moveTo>
                      <a:pt x="205440" y="202103"/>
                    </a:moveTo>
                    <a:lnTo>
                      <a:pt x="410138" y="-798"/>
                    </a:lnTo>
                    <a:lnTo>
                      <a:pt x="734828" y="-662"/>
                    </a:lnTo>
                    <a:lnTo>
                      <a:pt x="1059502" y="-525"/>
                    </a:lnTo>
                    <a:lnTo>
                      <a:pt x="854221" y="202240"/>
                    </a:lnTo>
                    <a:lnTo>
                      <a:pt x="648958" y="405004"/>
                    </a:lnTo>
                    <a:lnTo>
                      <a:pt x="324850" y="405004"/>
                    </a:lnTo>
                    <a:lnTo>
                      <a:pt x="724" y="404988"/>
                    </a:lnTo>
                    <a:lnTo>
                      <a:pt x="205440" y="202086"/>
                    </a:lnTo>
                    <a:close/>
                  </a:path>
                </a:pathLst>
              </a:custGeom>
              <a:solidFill>
                <a:srgbClr val="DBB1B6"/>
              </a:solidFill>
              <a:ln w="4974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Content Placeholder 6">
              <a:extLst>
                <a:ext uri="{FF2B5EF4-FFF2-40B4-BE49-F238E27FC236}">
                  <a16:creationId xmlns:a16="http://schemas.microsoft.com/office/drawing/2014/main" id="{3D86BF8A-F5C2-4BE8-B41A-5EED903D098C}"/>
                </a:ext>
              </a:extLst>
            </p:cNvPr>
            <p:cNvGrpSpPr/>
            <p:nvPr/>
          </p:nvGrpSpPr>
          <p:grpSpPr>
            <a:xfrm>
              <a:off x="2573719" y="3191360"/>
              <a:ext cx="1122366" cy="424353"/>
              <a:chOff x="2573719" y="3191360"/>
              <a:chExt cx="1122366" cy="424353"/>
            </a:xfrm>
            <a:solidFill>
              <a:srgbClr val="DBB1B6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129759D-71CA-4A82-911C-376E529714B9}"/>
                  </a:ext>
                </a:extLst>
              </p:cNvPr>
              <p:cNvSpPr/>
              <p:nvPr/>
            </p:nvSpPr>
            <p:spPr>
              <a:xfrm>
                <a:off x="2573719" y="3191360"/>
                <a:ext cx="1119337" cy="423634"/>
              </a:xfrm>
              <a:custGeom>
                <a:avLst/>
                <a:gdLst>
                  <a:gd name="connsiteX0" fmla="*/ 724 w 1119337"/>
                  <a:gd name="connsiteY0" fmla="*/ 422836 h 423634"/>
                  <a:gd name="connsiteX1" fmla="*/ 687889 w 1119337"/>
                  <a:gd name="connsiteY1" fmla="*/ 422836 h 423634"/>
                  <a:gd name="connsiteX2" fmla="*/ 1120062 w 1119337"/>
                  <a:gd name="connsiteY2" fmla="*/ -798 h 42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4">
                    <a:moveTo>
                      <a:pt x="724" y="422836"/>
                    </a:moveTo>
                    <a:lnTo>
                      <a:pt x="687889" y="422836"/>
                    </a:lnTo>
                    <a:lnTo>
                      <a:pt x="1120062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641079F-561F-45CE-BFED-7A8D69BF0EB0}"/>
                  </a:ext>
                </a:extLst>
              </p:cNvPr>
              <p:cNvSpPr/>
              <p:nvPr/>
            </p:nvSpPr>
            <p:spPr>
              <a:xfrm>
                <a:off x="2576748" y="3192079"/>
                <a:ext cx="1119337" cy="423634"/>
              </a:xfrm>
              <a:custGeom>
                <a:avLst/>
                <a:gdLst>
                  <a:gd name="connsiteX0" fmla="*/ 1120062 w 1119337"/>
                  <a:gd name="connsiteY0" fmla="*/ -798 h 423634"/>
                  <a:gd name="connsiteX1" fmla="*/ 432898 w 1119337"/>
                  <a:gd name="connsiteY1" fmla="*/ -798 h 423634"/>
                  <a:gd name="connsiteX2" fmla="*/ 724 w 1119337"/>
                  <a:gd name="connsiteY2" fmla="*/ 422836 h 42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4">
                    <a:moveTo>
                      <a:pt x="1120062" y="-798"/>
                    </a:moveTo>
                    <a:lnTo>
                      <a:pt x="432898" y="-798"/>
                    </a:lnTo>
                    <a:lnTo>
                      <a:pt x="724" y="422836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BE6C9BD-9FB5-4B04-B29D-0612D0B38D58}"/>
                  </a:ext>
                </a:extLst>
              </p:cNvPr>
              <p:cNvSpPr/>
              <p:nvPr/>
            </p:nvSpPr>
            <p:spPr>
              <a:xfrm>
                <a:off x="2606113" y="3202518"/>
                <a:ext cx="1058828" cy="401832"/>
              </a:xfrm>
              <a:custGeom>
                <a:avLst/>
                <a:gdLst>
                  <a:gd name="connsiteX0" fmla="*/ 205440 w 1058828"/>
                  <a:gd name="connsiteY0" fmla="*/ 200101 h 401832"/>
                  <a:gd name="connsiteX1" fmla="*/ 410172 w 1058828"/>
                  <a:gd name="connsiteY1" fmla="*/ -798 h 401832"/>
                  <a:gd name="connsiteX2" fmla="*/ 734863 w 1058828"/>
                  <a:gd name="connsiteY2" fmla="*/ -662 h 401832"/>
                  <a:gd name="connsiteX3" fmla="*/ 1059553 w 1058828"/>
                  <a:gd name="connsiteY3" fmla="*/ -525 h 401832"/>
                  <a:gd name="connsiteX4" fmla="*/ 854272 w 1058828"/>
                  <a:gd name="connsiteY4" fmla="*/ 200254 h 401832"/>
                  <a:gd name="connsiteX5" fmla="*/ 648993 w 1058828"/>
                  <a:gd name="connsiteY5" fmla="*/ 401034 h 401832"/>
                  <a:gd name="connsiteX6" fmla="*/ 324867 w 1058828"/>
                  <a:gd name="connsiteY6" fmla="*/ 401017 h 401832"/>
                  <a:gd name="connsiteX7" fmla="*/ 724 w 1058828"/>
                  <a:gd name="connsiteY7" fmla="*/ 401017 h 401832"/>
                  <a:gd name="connsiteX8" fmla="*/ 205440 w 1058828"/>
                  <a:gd name="connsiteY8" fmla="*/ 200101 h 40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32">
                    <a:moveTo>
                      <a:pt x="205440" y="200101"/>
                    </a:moveTo>
                    <a:lnTo>
                      <a:pt x="410172" y="-798"/>
                    </a:lnTo>
                    <a:lnTo>
                      <a:pt x="734863" y="-662"/>
                    </a:lnTo>
                    <a:lnTo>
                      <a:pt x="1059553" y="-525"/>
                    </a:lnTo>
                    <a:lnTo>
                      <a:pt x="854272" y="200254"/>
                    </a:lnTo>
                    <a:lnTo>
                      <a:pt x="648993" y="401034"/>
                    </a:lnTo>
                    <a:lnTo>
                      <a:pt x="324867" y="401017"/>
                    </a:lnTo>
                    <a:lnTo>
                      <a:pt x="724" y="401017"/>
                    </a:lnTo>
                    <a:lnTo>
                      <a:pt x="205440" y="200101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Content Placeholder 6">
              <a:extLst>
                <a:ext uri="{FF2B5EF4-FFF2-40B4-BE49-F238E27FC236}">
                  <a16:creationId xmlns:a16="http://schemas.microsoft.com/office/drawing/2014/main" id="{24734125-B742-4551-B71F-942970A8C673}"/>
                </a:ext>
              </a:extLst>
            </p:cNvPr>
            <p:cNvGrpSpPr/>
            <p:nvPr/>
          </p:nvGrpSpPr>
          <p:grpSpPr>
            <a:xfrm>
              <a:off x="3234924" y="3189187"/>
              <a:ext cx="1122350" cy="424370"/>
              <a:chOff x="3234924" y="3189187"/>
              <a:chExt cx="1122350" cy="424370"/>
            </a:xfrm>
            <a:solidFill>
              <a:srgbClr val="DBB1B6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0E21E7D-E06D-4208-877C-F323001F408D}"/>
                  </a:ext>
                </a:extLst>
              </p:cNvPr>
              <p:cNvSpPr/>
              <p:nvPr/>
            </p:nvSpPr>
            <p:spPr>
              <a:xfrm>
                <a:off x="3234924" y="3189187"/>
                <a:ext cx="1119321" cy="423651"/>
              </a:xfrm>
              <a:custGeom>
                <a:avLst/>
                <a:gdLst>
                  <a:gd name="connsiteX0" fmla="*/ 724 w 1119321"/>
                  <a:gd name="connsiteY0" fmla="*/ 422853 h 423651"/>
                  <a:gd name="connsiteX1" fmla="*/ 687872 w 1119321"/>
                  <a:gd name="connsiteY1" fmla="*/ 422853 h 423651"/>
                  <a:gd name="connsiteX2" fmla="*/ 1120046 w 1119321"/>
                  <a:gd name="connsiteY2" fmla="*/ -798 h 42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21" h="423651">
                    <a:moveTo>
                      <a:pt x="724" y="422853"/>
                    </a:moveTo>
                    <a:lnTo>
                      <a:pt x="687872" y="422853"/>
                    </a:lnTo>
                    <a:lnTo>
                      <a:pt x="1120046" y="-798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F173737-076D-421A-A7C4-9F4C5C9CD887}"/>
                  </a:ext>
                </a:extLst>
              </p:cNvPr>
              <p:cNvSpPr/>
              <p:nvPr/>
            </p:nvSpPr>
            <p:spPr>
              <a:xfrm>
                <a:off x="3237936" y="3189923"/>
                <a:ext cx="1119337" cy="423633"/>
              </a:xfrm>
              <a:custGeom>
                <a:avLst/>
                <a:gdLst>
                  <a:gd name="connsiteX0" fmla="*/ 1120062 w 1119337"/>
                  <a:gd name="connsiteY0" fmla="*/ -798 h 423633"/>
                  <a:gd name="connsiteX1" fmla="*/ 432898 w 1119337"/>
                  <a:gd name="connsiteY1" fmla="*/ -798 h 423633"/>
                  <a:gd name="connsiteX2" fmla="*/ 724 w 1119337"/>
                  <a:gd name="connsiteY2" fmla="*/ 422835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1120062" y="-798"/>
                    </a:moveTo>
                    <a:lnTo>
                      <a:pt x="432898" y="-798"/>
                    </a:lnTo>
                    <a:lnTo>
                      <a:pt x="724" y="422835"/>
                    </a:lnTo>
                  </a:path>
                </a:pathLst>
              </a:custGeom>
              <a:solidFill>
                <a:srgbClr val="DBB1B6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BD95EAF-AE1F-45E2-8950-0FA4199ED523}"/>
                  </a:ext>
                </a:extLst>
              </p:cNvPr>
              <p:cNvSpPr/>
              <p:nvPr/>
            </p:nvSpPr>
            <p:spPr>
              <a:xfrm>
                <a:off x="3267301" y="3200345"/>
                <a:ext cx="1058845" cy="401849"/>
              </a:xfrm>
              <a:custGeom>
                <a:avLst/>
                <a:gdLst>
                  <a:gd name="connsiteX0" fmla="*/ 205457 w 1058845"/>
                  <a:gd name="connsiteY0" fmla="*/ 200118 h 401849"/>
                  <a:gd name="connsiteX1" fmla="*/ 410172 w 1058845"/>
                  <a:gd name="connsiteY1" fmla="*/ -798 h 401849"/>
                  <a:gd name="connsiteX2" fmla="*/ 734863 w 1058845"/>
                  <a:gd name="connsiteY2" fmla="*/ -662 h 401849"/>
                  <a:gd name="connsiteX3" fmla="*/ 1059570 w 1058845"/>
                  <a:gd name="connsiteY3" fmla="*/ -525 h 401849"/>
                  <a:gd name="connsiteX4" fmla="*/ 854272 w 1058845"/>
                  <a:gd name="connsiteY4" fmla="*/ 200254 h 401849"/>
                  <a:gd name="connsiteX5" fmla="*/ 648993 w 1058845"/>
                  <a:gd name="connsiteY5" fmla="*/ 401051 h 401849"/>
                  <a:gd name="connsiteX6" fmla="*/ 324867 w 1058845"/>
                  <a:gd name="connsiteY6" fmla="*/ 401034 h 401849"/>
                  <a:gd name="connsiteX7" fmla="*/ 724 w 1058845"/>
                  <a:gd name="connsiteY7" fmla="*/ 401034 h 401849"/>
                  <a:gd name="connsiteX8" fmla="*/ 205457 w 1058845"/>
                  <a:gd name="connsiteY8" fmla="*/ 200118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45" h="401849">
                    <a:moveTo>
                      <a:pt x="205457" y="200118"/>
                    </a:moveTo>
                    <a:lnTo>
                      <a:pt x="410172" y="-798"/>
                    </a:lnTo>
                    <a:lnTo>
                      <a:pt x="734863" y="-662"/>
                    </a:lnTo>
                    <a:lnTo>
                      <a:pt x="1059570" y="-525"/>
                    </a:lnTo>
                    <a:lnTo>
                      <a:pt x="854272" y="200254"/>
                    </a:lnTo>
                    <a:lnTo>
                      <a:pt x="648993" y="401051"/>
                    </a:lnTo>
                    <a:lnTo>
                      <a:pt x="324867" y="401034"/>
                    </a:lnTo>
                    <a:lnTo>
                      <a:pt x="724" y="401034"/>
                    </a:lnTo>
                    <a:lnTo>
                      <a:pt x="205457" y="200118"/>
                    </a:lnTo>
                    <a:close/>
                  </a:path>
                </a:pathLst>
              </a:custGeom>
              <a:solidFill>
                <a:srgbClr val="DBB1B6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Content Placeholder 6">
              <a:extLst>
                <a:ext uri="{FF2B5EF4-FFF2-40B4-BE49-F238E27FC236}">
                  <a16:creationId xmlns:a16="http://schemas.microsoft.com/office/drawing/2014/main" id="{464E2D75-D539-424B-85D6-ED914BAF3980}"/>
                </a:ext>
              </a:extLst>
            </p:cNvPr>
            <p:cNvGrpSpPr/>
            <p:nvPr/>
          </p:nvGrpSpPr>
          <p:grpSpPr>
            <a:xfrm>
              <a:off x="2314124" y="2776711"/>
              <a:ext cx="1122297" cy="428579"/>
              <a:chOff x="2314124" y="2776711"/>
              <a:chExt cx="1122297" cy="428579"/>
            </a:xfrm>
            <a:solidFill>
              <a:srgbClr val="DBB1B6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782221D-649A-48BC-AC31-385BE0104098}"/>
                  </a:ext>
                </a:extLst>
              </p:cNvPr>
              <p:cNvSpPr/>
              <p:nvPr/>
            </p:nvSpPr>
            <p:spPr>
              <a:xfrm>
                <a:off x="2314124" y="2776711"/>
                <a:ext cx="1119268" cy="427842"/>
              </a:xfrm>
              <a:custGeom>
                <a:avLst/>
                <a:gdLst>
                  <a:gd name="connsiteX0" fmla="*/ 724 w 1119268"/>
                  <a:gd name="connsiteY0" fmla="*/ 427045 h 427842"/>
                  <a:gd name="connsiteX1" fmla="*/ 687837 w 1119268"/>
                  <a:gd name="connsiteY1" fmla="*/ 427045 h 427842"/>
                  <a:gd name="connsiteX2" fmla="*/ 1119993 w 1119268"/>
                  <a:gd name="connsiteY2" fmla="*/ -798 h 42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68" h="427842">
                    <a:moveTo>
                      <a:pt x="724" y="427045"/>
                    </a:moveTo>
                    <a:lnTo>
                      <a:pt x="687837" y="427045"/>
                    </a:lnTo>
                    <a:lnTo>
                      <a:pt x="1119993" y="-798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422DC76-63B1-49E8-83CF-219D4ED44B11}"/>
                  </a:ext>
                </a:extLst>
              </p:cNvPr>
              <p:cNvSpPr/>
              <p:nvPr/>
            </p:nvSpPr>
            <p:spPr>
              <a:xfrm>
                <a:off x="2317135" y="2777446"/>
                <a:ext cx="1119286" cy="427843"/>
              </a:xfrm>
              <a:custGeom>
                <a:avLst/>
                <a:gdLst>
                  <a:gd name="connsiteX0" fmla="*/ 1120011 w 1119286"/>
                  <a:gd name="connsiteY0" fmla="*/ -798 h 427843"/>
                  <a:gd name="connsiteX1" fmla="*/ 432881 w 1119286"/>
                  <a:gd name="connsiteY1" fmla="*/ -798 h 427843"/>
                  <a:gd name="connsiteX2" fmla="*/ 724 w 1119286"/>
                  <a:gd name="connsiteY2" fmla="*/ 427046 h 42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86" h="427843">
                    <a:moveTo>
                      <a:pt x="1120011" y="-798"/>
                    </a:moveTo>
                    <a:lnTo>
                      <a:pt x="432881" y="-798"/>
                    </a:lnTo>
                    <a:lnTo>
                      <a:pt x="724" y="427046"/>
                    </a:lnTo>
                  </a:path>
                </a:pathLst>
              </a:custGeom>
              <a:solidFill>
                <a:srgbClr val="DBB1B6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F4BBEF7-6B8E-449D-BED2-0AC8C84A35F1}"/>
                  </a:ext>
                </a:extLst>
              </p:cNvPr>
              <p:cNvSpPr/>
              <p:nvPr/>
            </p:nvSpPr>
            <p:spPr>
              <a:xfrm>
                <a:off x="2346518" y="2787988"/>
                <a:ext cx="1058759" cy="405802"/>
              </a:xfrm>
              <a:custGeom>
                <a:avLst/>
                <a:gdLst>
                  <a:gd name="connsiteX0" fmla="*/ 205422 w 1058759"/>
                  <a:gd name="connsiteY0" fmla="*/ 202103 h 405802"/>
                  <a:gd name="connsiteX1" fmla="*/ 410138 w 1058759"/>
                  <a:gd name="connsiteY1" fmla="*/ -798 h 405802"/>
                  <a:gd name="connsiteX2" fmla="*/ 734810 w 1058759"/>
                  <a:gd name="connsiteY2" fmla="*/ -662 h 405802"/>
                  <a:gd name="connsiteX3" fmla="*/ 1059484 w 1058759"/>
                  <a:gd name="connsiteY3" fmla="*/ -525 h 405802"/>
                  <a:gd name="connsiteX4" fmla="*/ 854221 w 1058759"/>
                  <a:gd name="connsiteY4" fmla="*/ 202240 h 405802"/>
                  <a:gd name="connsiteX5" fmla="*/ 648941 w 1058759"/>
                  <a:gd name="connsiteY5" fmla="*/ 405004 h 405802"/>
                  <a:gd name="connsiteX6" fmla="*/ 324833 w 1058759"/>
                  <a:gd name="connsiteY6" fmla="*/ 405004 h 405802"/>
                  <a:gd name="connsiteX7" fmla="*/ 724 w 1058759"/>
                  <a:gd name="connsiteY7" fmla="*/ 404987 h 405802"/>
                  <a:gd name="connsiteX8" fmla="*/ 205422 w 1058759"/>
                  <a:gd name="connsiteY8" fmla="*/ 202085 h 40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759" h="405802">
                    <a:moveTo>
                      <a:pt x="205422" y="202103"/>
                    </a:moveTo>
                    <a:lnTo>
                      <a:pt x="410138" y="-798"/>
                    </a:lnTo>
                    <a:lnTo>
                      <a:pt x="734810" y="-662"/>
                    </a:lnTo>
                    <a:lnTo>
                      <a:pt x="1059484" y="-525"/>
                    </a:lnTo>
                    <a:lnTo>
                      <a:pt x="854221" y="202240"/>
                    </a:lnTo>
                    <a:lnTo>
                      <a:pt x="648941" y="405004"/>
                    </a:lnTo>
                    <a:lnTo>
                      <a:pt x="324833" y="405004"/>
                    </a:lnTo>
                    <a:lnTo>
                      <a:pt x="724" y="404987"/>
                    </a:lnTo>
                    <a:lnTo>
                      <a:pt x="205422" y="202085"/>
                    </a:lnTo>
                    <a:close/>
                  </a:path>
                </a:pathLst>
              </a:custGeom>
              <a:solidFill>
                <a:srgbClr val="DBB1B6"/>
              </a:solidFill>
              <a:ln w="4974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Content Placeholder 6">
              <a:extLst>
                <a:ext uri="{FF2B5EF4-FFF2-40B4-BE49-F238E27FC236}">
                  <a16:creationId xmlns:a16="http://schemas.microsoft.com/office/drawing/2014/main" id="{334BA398-BA87-456D-9803-E702A8168DAF}"/>
                </a:ext>
              </a:extLst>
            </p:cNvPr>
            <p:cNvGrpSpPr/>
            <p:nvPr/>
          </p:nvGrpSpPr>
          <p:grpSpPr>
            <a:xfrm>
              <a:off x="2993229" y="2778456"/>
              <a:ext cx="1122349" cy="424352"/>
              <a:chOff x="2993229" y="2778456"/>
              <a:chExt cx="1122349" cy="424352"/>
            </a:xfrm>
            <a:solidFill>
              <a:srgbClr val="C37780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90C29A3-2EE7-4018-891D-89667D9AD773}"/>
                  </a:ext>
                </a:extLst>
              </p:cNvPr>
              <p:cNvSpPr/>
              <p:nvPr/>
            </p:nvSpPr>
            <p:spPr>
              <a:xfrm>
                <a:off x="2993229" y="2778456"/>
                <a:ext cx="1119337" cy="423633"/>
              </a:xfrm>
              <a:custGeom>
                <a:avLst/>
                <a:gdLst>
                  <a:gd name="connsiteX0" fmla="*/ 724 w 1119337"/>
                  <a:gd name="connsiteY0" fmla="*/ 422835 h 423633"/>
                  <a:gd name="connsiteX1" fmla="*/ 687871 w 1119337"/>
                  <a:gd name="connsiteY1" fmla="*/ 422835 h 423633"/>
                  <a:gd name="connsiteX2" fmla="*/ 1120062 w 1119337"/>
                  <a:gd name="connsiteY2" fmla="*/ -798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724" y="422835"/>
                    </a:moveTo>
                    <a:lnTo>
                      <a:pt x="687871" y="422835"/>
                    </a:lnTo>
                    <a:lnTo>
                      <a:pt x="1120062" y="-798"/>
                    </a:lnTo>
                  </a:path>
                </a:pathLst>
              </a:custGeom>
              <a:solidFill>
                <a:srgbClr val="C37780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E895E73-F259-4FF0-9232-DE74079A7244}"/>
                  </a:ext>
                </a:extLst>
              </p:cNvPr>
              <p:cNvSpPr/>
              <p:nvPr/>
            </p:nvSpPr>
            <p:spPr>
              <a:xfrm>
                <a:off x="2996240" y="2779175"/>
                <a:ext cx="1119337" cy="423633"/>
              </a:xfrm>
              <a:custGeom>
                <a:avLst/>
                <a:gdLst>
                  <a:gd name="connsiteX0" fmla="*/ 1120062 w 1119337"/>
                  <a:gd name="connsiteY0" fmla="*/ -798 h 423633"/>
                  <a:gd name="connsiteX1" fmla="*/ 432898 w 1119337"/>
                  <a:gd name="connsiteY1" fmla="*/ -798 h 423633"/>
                  <a:gd name="connsiteX2" fmla="*/ 724 w 1119337"/>
                  <a:gd name="connsiteY2" fmla="*/ 422835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1120062" y="-798"/>
                    </a:moveTo>
                    <a:lnTo>
                      <a:pt x="432898" y="-798"/>
                    </a:lnTo>
                    <a:lnTo>
                      <a:pt x="724" y="422835"/>
                    </a:lnTo>
                  </a:path>
                </a:pathLst>
              </a:custGeom>
              <a:solidFill>
                <a:srgbClr val="C37780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9491D39-309D-4A48-B3EB-6A7EB495DBC4}"/>
                  </a:ext>
                </a:extLst>
              </p:cNvPr>
              <p:cNvSpPr/>
              <p:nvPr/>
            </p:nvSpPr>
            <p:spPr>
              <a:xfrm>
                <a:off x="3025623" y="2789613"/>
                <a:ext cx="1058828" cy="401832"/>
              </a:xfrm>
              <a:custGeom>
                <a:avLst/>
                <a:gdLst>
                  <a:gd name="connsiteX0" fmla="*/ 205439 w 1058828"/>
                  <a:gd name="connsiteY0" fmla="*/ 200101 h 401832"/>
                  <a:gd name="connsiteX1" fmla="*/ 410155 w 1058828"/>
                  <a:gd name="connsiteY1" fmla="*/ -798 h 401832"/>
                  <a:gd name="connsiteX2" fmla="*/ 734845 w 1058828"/>
                  <a:gd name="connsiteY2" fmla="*/ -662 h 401832"/>
                  <a:gd name="connsiteX3" fmla="*/ 1059553 w 1058828"/>
                  <a:gd name="connsiteY3" fmla="*/ -525 h 401832"/>
                  <a:gd name="connsiteX4" fmla="*/ 854255 w 1058828"/>
                  <a:gd name="connsiteY4" fmla="*/ 200255 h 401832"/>
                  <a:gd name="connsiteX5" fmla="*/ 648975 w 1058828"/>
                  <a:gd name="connsiteY5" fmla="*/ 401034 h 401832"/>
                  <a:gd name="connsiteX6" fmla="*/ 324850 w 1058828"/>
                  <a:gd name="connsiteY6" fmla="*/ 401018 h 401832"/>
                  <a:gd name="connsiteX7" fmla="*/ 724 w 1058828"/>
                  <a:gd name="connsiteY7" fmla="*/ 401018 h 401832"/>
                  <a:gd name="connsiteX8" fmla="*/ 205439 w 1058828"/>
                  <a:gd name="connsiteY8" fmla="*/ 200101 h 40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32">
                    <a:moveTo>
                      <a:pt x="205439" y="200101"/>
                    </a:moveTo>
                    <a:lnTo>
                      <a:pt x="410155" y="-798"/>
                    </a:lnTo>
                    <a:lnTo>
                      <a:pt x="734845" y="-662"/>
                    </a:lnTo>
                    <a:lnTo>
                      <a:pt x="1059553" y="-525"/>
                    </a:lnTo>
                    <a:lnTo>
                      <a:pt x="854255" y="200255"/>
                    </a:lnTo>
                    <a:lnTo>
                      <a:pt x="648975" y="401034"/>
                    </a:lnTo>
                    <a:lnTo>
                      <a:pt x="324850" y="401018"/>
                    </a:lnTo>
                    <a:lnTo>
                      <a:pt x="724" y="401018"/>
                    </a:lnTo>
                    <a:lnTo>
                      <a:pt x="205439" y="200101"/>
                    </a:lnTo>
                    <a:close/>
                  </a:path>
                </a:pathLst>
              </a:custGeom>
              <a:solidFill>
                <a:srgbClr val="C37780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Content Placeholder 6">
              <a:extLst>
                <a:ext uri="{FF2B5EF4-FFF2-40B4-BE49-F238E27FC236}">
                  <a16:creationId xmlns:a16="http://schemas.microsoft.com/office/drawing/2014/main" id="{51426D8B-589E-4FA1-8698-7234ECB81325}"/>
                </a:ext>
              </a:extLst>
            </p:cNvPr>
            <p:cNvGrpSpPr/>
            <p:nvPr/>
          </p:nvGrpSpPr>
          <p:grpSpPr>
            <a:xfrm>
              <a:off x="3654417" y="2776283"/>
              <a:ext cx="1122349" cy="424370"/>
              <a:chOff x="3654417" y="2776283"/>
              <a:chExt cx="1122349" cy="424370"/>
            </a:xfrm>
            <a:solidFill>
              <a:srgbClr val="C37780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4EE2D98-AF9E-4721-B944-F90129CDC015}"/>
                  </a:ext>
                </a:extLst>
              </p:cNvPr>
              <p:cNvSpPr/>
              <p:nvPr/>
            </p:nvSpPr>
            <p:spPr>
              <a:xfrm>
                <a:off x="3654417" y="2776283"/>
                <a:ext cx="1119337" cy="423633"/>
              </a:xfrm>
              <a:custGeom>
                <a:avLst/>
                <a:gdLst>
                  <a:gd name="connsiteX0" fmla="*/ 724 w 1119337"/>
                  <a:gd name="connsiteY0" fmla="*/ 422835 h 423633"/>
                  <a:gd name="connsiteX1" fmla="*/ 687889 w 1119337"/>
                  <a:gd name="connsiteY1" fmla="*/ 422835 h 423633"/>
                  <a:gd name="connsiteX2" fmla="*/ 1120062 w 1119337"/>
                  <a:gd name="connsiteY2" fmla="*/ -798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724" y="422835"/>
                    </a:moveTo>
                    <a:lnTo>
                      <a:pt x="687889" y="422835"/>
                    </a:lnTo>
                    <a:lnTo>
                      <a:pt x="1120062" y="-798"/>
                    </a:lnTo>
                  </a:path>
                </a:pathLst>
              </a:custGeom>
              <a:solidFill>
                <a:srgbClr val="C37780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8B7B9F7-09E5-4A18-91F1-E2BC304C3BA9}"/>
                  </a:ext>
                </a:extLst>
              </p:cNvPr>
              <p:cNvSpPr/>
              <p:nvPr/>
            </p:nvSpPr>
            <p:spPr>
              <a:xfrm>
                <a:off x="3657428" y="2777018"/>
                <a:ext cx="1119337" cy="423634"/>
              </a:xfrm>
              <a:custGeom>
                <a:avLst/>
                <a:gdLst>
                  <a:gd name="connsiteX0" fmla="*/ 1120062 w 1119337"/>
                  <a:gd name="connsiteY0" fmla="*/ -798 h 423634"/>
                  <a:gd name="connsiteX1" fmla="*/ 432915 w 1119337"/>
                  <a:gd name="connsiteY1" fmla="*/ -798 h 423634"/>
                  <a:gd name="connsiteX2" fmla="*/ 724 w 1119337"/>
                  <a:gd name="connsiteY2" fmla="*/ 422836 h 423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4">
                    <a:moveTo>
                      <a:pt x="1120062" y="-798"/>
                    </a:moveTo>
                    <a:lnTo>
                      <a:pt x="432915" y="-798"/>
                    </a:lnTo>
                    <a:lnTo>
                      <a:pt x="724" y="422836"/>
                    </a:lnTo>
                  </a:path>
                </a:pathLst>
              </a:custGeom>
              <a:solidFill>
                <a:srgbClr val="C37780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27341C4-DDD7-49FF-99BC-042A63EDA0A8}"/>
                  </a:ext>
                </a:extLst>
              </p:cNvPr>
              <p:cNvSpPr/>
              <p:nvPr/>
            </p:nvSpPr>
            <p:spPr>
              <a:xfrm>
                <a:off x="3686811" y="2787440"/>
                <a:ext cx="1058828" cy="401850"/>
              </a:xfrm>
              <a:custGeom>
                <a:avLst/>
                <a:gdLst>
                  <a:gd name="connsiteX0" fmla="*/ 205439 w 1058828"/>
                  <a:gd name="connsiteY0" fmla="*/ 200119 h 401850"/>
                  <a:gd name="connsiteX1" fmla="*/ 410155 w 1058828"/>
                  <a:gd name="connsiteY1" fmla="*/ -798 h 401850"/>
                  <a:gd name="connsiteX2" fmla="*/ 734863 w 1058828"/>
                  <a:gd name="connsiteY2" fmla="*/ -662 h 401850"/>
                  <a:gd name="connsiteX3" fmla="*/ 1059553 w 1058828"/>
                  <a:gd name="connsiteY3" fmla="*/ -525 h 401850"/>
                  <a:gd name="connsiteX4" fmla="*/ 854272 w 1058828"/>
                  <a:gd name="connsiteY4" fmla="*/ 200255 h 401850"/>
                  <a:gd name="connsiteX5" fmla="*/ 648993 w 1058828"/>
                  <a:gd name="connsiteY5" fmla="*/ 401052 h 401850"/>
                  <a:gd name="connsiteX6" fmla="*/ 324850 w 1058828"/>
                  <a:gd name="connsiteY6" fmla="*/ 401034 h 401850"/>
                  <a:gd name="connsiteX7" fmla="*/ 724 w 1058828"/>
                  <a:gd name="connsiteY7" fmla="*/ 401034 h 401850"/>
                  <a:gd name="connsiteX8" fmla="*/ 205439 w 1058828"/>
                  <a:gd name="connsiteY8" fmla="*/ 200119 h 40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50">
                    <a:moveTo>
                      <a:pt x="205439" y="200119"/>
                    </a:moveTo>
                    <a:lnTo>
                      <a:pt x="410155" y="-798"/>
                    </a:lnTo>
                    <a:lnTo>
                      <a:pt x="734863" y="-662"/>
                    </a:lnTo>
                    <a:lnTo>
                      <a:pt x="1059553" y="-525"/>
                    </a:lnTo>
                    <a:lnTo>
                      <a:pt x="854272" y="200255"/>
                    </a:lnTo>
                    <a:lnTo>
                      <a:pt x="648993" y="401052"/>
                    </a:lnTo>
                    <a:lnTo>
                      <a:pt x="324850" y="401034"/>
                    </a:lnTo>
                    <a:lnTo>
                      <a:pt x="724" y="401034"/>
                    </a:lnTo>
                    <a:lnTo>
                      <a:pt x="205439" y="200119"/>
                    </a:lnTo>
                    <a:close/>
                  </a:path>
                </a:pathLst>
              </a:custGeom>
              <a:solidFill>
                <a:srgbClr val="C37780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Content Placeholder 6">
              <a:extLst>
                <a:ext uri="{FF2B5EF4-FFF2-40B4-BE49-F238E27FC236}">
                  <a16:creationId xmlns:a16="http://schemas.microsoft.com/office/drawing/2014/main" id="{D88D864A-1842-4F0F-AEDE-271AF53B7A7E}"/>
                </a:ext>
              </a:extLst>
            </p:cNvPr>
            <p:cNvGrpSpPr/>
            <p:nvPr/>
          </p:nvGrpSpPr>
          <p:grpSpPr>
            <a:xfrm>
              <a:off x="2744996" y="2353213"/>
              <a:ext cx="1122297" cy="428562"/>
              <a:chOff x="2744996" y="2353213"/>
              <a:chExt cx="1122297" cy="428562"/>
            </a:xfrm>
            <a:solidFill>
              <a:srgbClr val="C37780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64260C-52F0-4398-A61A-460F8285496A}"/>
                  </a:ext>
                </a:extLst>
              </p:cNvPr>
              <p:cNvSpPr/>
              <p:nvPr/>
            </p:nvSpPr>
            <p:spPr>
              <a:xfrm>
                <a:off x="2744996" y="2353213"/>
                <a:ext cx="1119286" cy="427827"/>
              </a:xfrm>
              <a:custGeom>
                <a:avLst/>
                <a:gdLst>
                  <a:gd name="connsiteX0" fmla="*/ 725 w 1119286"/>
                  <a:gd name="connsiteY0" fmla="*/ 427029 h 427827"/>
                  <a:gd name="connsiteX1" fmla="*/ 687855 w 1119286"/>
                  <a:gd name="connsiteY1" fmla="*/ 427029 h 427827"/>
                  <a:gd name="connsiteX2" fmla="*/ 1120011 w 1119286"/>
                  <a:gd name="connsiteY2" fmla="*/ -798 h 42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86" h="427827">
                    <a:moveTo>
                      <a:pt x="725" y="427029"/>
                    </a:moveTo>
                    <a:lnTo>
                      <a:pt x="687855" y="427029"/>
                    </a:lnTo>
                    <a:lnTo>
                      <a:pt x="1120011" y="-798"/>
                    </a:lnTo>
                  </a:path>
                </a:pathLst>
              </a:custGeom>
              <a:solidFill>
                <a:srgbClr val="C37780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55FFBE0-EDD9-485B-B8A1-F490517488FE}"/>
                  </a:ext>
                </a:extLst>
              </p:cNvPr>
              <p:cNvSpPr/>
              <p:nvPr/>
            </p:nvSpPr>
            <p:spPr>
              <a:xfrm>
                <a:off x="2748025" y="2353949"/>
                <a:ext cx="1119268" cy="427826"/>
              </a:xfrm>
              <a:custGeom>
                <a:avLst/>
                <a:gdLst>
                  <a:gd name="connsiteX0" fmla="*/ 1119994 w 1119268"/>
                  <a:gd name="connsiteY0" fmla="*/ -798 h 427826"/>
                  <a:gd name="connsiteX1" fmla="*/ 432863 w 1119268"/>
                  <a:gd name="connsiteY1" fmla="*/ -798 h 427826"/>
                  <a:gd name="connsiteX2" fmla="*/ 725 w 1119268"/>
                  <a:gd name="connsiteY2" fmla="*/ 427028 h 42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268" h="427826">
                    <a:moveTo>
                      <a:pt x="1119994" y="-798"/>
                    </a:moveTo>
                    <a:lnTo>
                      <a:pt x="432863" y="-798"/>
                    </a:lnTo>
                    <a:lnTo>
                      <a:pt x="725" y="427028"/>
                    </a:lnTo>
                  </a:path>
                </a:pathLst>
              </a:custGeom>
              <a:solidFill>
                <a:srgbClr val="C37780"/>
              </a:solidFill>
              <a:ln w="19695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646D3B-9D03-46BD-AB96-BA4A7D5C04B9}"/>
                  </a:ext>
                </a:extLst>
              </p:cNvPr>
              <p:cNvSpPr/>
              <p:nvPr/>
            </p:nvSpPr>
            <p:spPr>
              <a:xfrm>
                <a:off x="2777390" y="2364473"/>
                <a:ext cx="1058777" cy="405820"/>
              </a:xfrm>
              <a:custGeom>
                <a:avLst/>
                <a:gdLst>
                  <a:gd name="connsiteX0" fmla="*/ 205422 w 1058777"/>
                  <a:gd name="connsiteY0" fmla="*/ 202103 h 405820"/>
                  <a:gd name="connsiteX1" fmla="*/ 410138 w 1058777"/>
                  <a:gd name="connsiteY1" fmla="*/ -798 h 405820"/>
                  <a:gd name="connsiteX2" fmla="*/ 734812 w 1058777"/>
                  <a:gd name="connsiteY2" fmla="*/ -662 h 405820"/>
                  <a:gd name="connsiteX3" fmla="*/ 1059502 w 1058777"/>
                  <a:gd name="connsiteY3" fmla="*/ -525 h 405820"/>
                  <a:gd name="connsiteX4" fmla="*/ 854221 w 1058777"/>
                  <a:gd name="connsiteY4" fmla="*/ 202240 h 405820"/>
                  <a:gd name="connsiteX5" fmla="*/ 648958 w 1058777"/>
                  <a:gd name="connsiteY5" fmla="*/ 405022 h 405820"/>
                  <a:gd name="connsiteX6" fmla="*/ 324833 w 1058777"/>
                  <a:gd name="connsiteY6" fmla="*/ 405004 h 405820"/>
                  <a:gd name="connsiteX7" fmla="*/ 725 w 1058777"/>
                  <a:gd name="connsiteY7" fmla="*/ 405004 h 405820"/>
                  <a:gd name="connsiteX8" fmla="*/ 205422 w 1058777"/>
                  <a:gd name="connsiteY8" fmla="*/ 202103 h 40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777" h="405820">
                    <a:moveTo>
                      <a:pt x="205422" y="202103"/>
                    </a:moveTo>
                    <a:lnTo>
                      <a:pt x="410138" y="-798"/>
                    </a:lnTo>
                    <a:lnTo>
                      <a:pt x="734812" y="-662"/>
                    </a:lnTo>
                    <a:lnTo>
                      <a:pt x="1059502" y="-525"/>
                    </a:lnTo>
                    <a:lnTo>
                      <a:pt x="854221" y="202240"/>
                    </a:lnTo>
                    <a:lnTo>
                      <a:pt x="648958" y="405022"/>
                    </a:lnTo>
                    <a:lnTo>
                      <a:pt x="324833" y="405004"/>
                    </a:lnTo>
                    <a:lnTo>
                      <a:pt x="725" y="405004"/>
                    </a:lnTo>
                    <a:lnTo>
                      <a:pt x="205422" y="202103"/>
                    </a:lnTo>
                    <a:close/>
                  </a:path>
                </a:pathLst>
              </a:custGeom>
              <a:solidFill>
                <a:srgbClr val="C37780"/>
              </a:solidFill>
              <a:ln w="4974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Content Placeholder 6">
              <a:extLst>
                <a:ext uri="{FF2B5EF4-FFF2-40B4-BE49-F238E27FC236}">
                  <a16:creationId xmlns:a16="http://schemas.microsoft.com/office/drawing/2014/main" id="{5AB3A473-AD15-47A8-8F90-8BA1703DD801}"/>
                </a:ext>
              </a:extLst>
            </p:cNvPr>
            <p:cNvGrpSpPr/>
            <p:nvPr/>
          </p:nvGrpSpPr>
          <p:grpSpPr>
            <a:xfrm>
              <a:off x="3421055" y="2354942"/>
              <a:ext cx="1122350" cy="424370"/>
              <a:chOff x="3421055" y="2354942"/>
              <a:chExt cx="1122350" cy="424370"/>
            </a:xfrm>
            <a:solidFill>
              <a:srgbClr val="842127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B0D70C4-D705-45D9-BC7A-A0DFFC4B4CBC}"/>
                  </a:ext>
                </a:extLst>
              </p:cNvPr>
              <p:cNvSpPr/>
              <p:nvPr/>
            </p:nvSpPr>
            <p:spPr>
              <a:xfrm>
                <a:off x="3421055" y="2354942"/>
                <a:ext cx="1119337" cy="423633"/>
              </a:xfrm>
              <a:custGeom>
                <a:avLst/>
                <a:gdLst>
                  <a:gd name="connsiteX0" fmla="*/ 724 w 1119337"/>
                  <a:gd name="connsiteY0" fmla="*/ 422835 h 423633"/>
                  <a:gd name="connsiteX1" fmla="*/ 687889 w 1119337"/>
                  <a:gd name="connsiteY1" fmla="*/ 422835 h 423633"/>
                  <a:gd name="connsiteX2" fmla="*/ 1120062 w 1119337"/>
                  <a:gd name="connsiteY2" fmla="*/ -798 h 4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33">
                    <a:moveTo>
                      <a:pt x="724" y="422835"/>
                    </a:moveTo>
                    <a:lnTo>
                      <a:pt x="687889" y="422835"/>
                    </a:lnTo>
                    <a:lnTo>
                      <a:pt x="1120062" y="-798"/>
                    </a:lnTo>
                  </a:path>
                </a:pathLst>
              </a:custGeom>
              <a:solidFill>
                <a:srgbClr val="842127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717EF94-902D-49FD-882E-E49396565B35}"/>
                  </a:ext>
                </a:extLst>
              </p:cNvPr>
              <p:cNvSpPr/>
              <p:nvPr/>
            </p:nvSpPr>
            <p:spPr>
              <a:xfrm>
                <a:off x="3424067" y="2355660"/>
                <a:ext cx="1119337" cy="423651"/>
              </a:xfrm>
              <a:custGeom>
                <a:avLst/>
                <a:gdLst>
                  <a:gd name="connsiteX0" fmla="*/ 1120062 w 1119337"/>
                  <a:gd name="connsiteY0" fmla="*/ -798 h 423651"/>
                  <a:gd name="connsiteX1" fmla="*/ 432914 w 1119337"/>
                  <a:gd name="connsiteY1" fmla="*/ -798 h 423651"/>
                  <a:gd name="connsiteX2" fmla="*/ 724 w 1119337"/>
                  <a:gd name="connsiteY2" fmla="*/ 422853 h 42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337" h="423651">
                    <a:moveTo>
                      <a:pt x="1120062" y="-798"/>
                    </a:moveTo>
                    <a:lnTo>
                      <a:pt x="432914" y="-798"/>
                    </a:lnTo>
                    <a:lnTo>
                      <a:pt x="724" y="422853"/>
                    </a:lnTo>
                  </a:path>
                </a:pathLst>
              </a:custGeom>
              <a:solidFill>
                <a:srgbClr val="842127"/>
              </a:solidFill>
              <a:ln w="19599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DF73BF6-7D2B-4E18-A982-8BED9E0B9E95}"/>
                  </a:ext>
                </a:extLst>
              </p:cNvPr>
              <p:cNvSpPr/>
              <p:nvPr/>
            </p:nvSpPr>
            <p:spPr>
              <a:xfrm>
                <a:off x="3453449" y="2366098"/>
                <a:ext cx="1058828" cy="401833"/>
              </a:xfrm>
              <a:custGeom>
                <a:avLst/>
                <a:gdLst>
                  <a:gd name="connsiteX0" fmla="*/ 205440 w 1058828"/>
                  <a:gd name="connsiteY0" fmla="*/ 200119 h 401833"/>
                  <a:gd name="connsiteX1" fmla="*/ 410156 w 1058828"/>
                  <a:gd name="connsiteY1" fmla="*/ -798 h 401833"/>
                  <a:gd name="connsiteX2" fmla="*/ 734863 w 1058828"/>
                  <a:gd name="connsiteY2" fmla="*/ -660 h 401833"/>
                  <a:gd name="connsiteX3" fmla="*/ 1059553 w 1058828"/>
                  <a:gd name="connsiteY3" fmla="*/ -524 h 401833"/>
                  <a:gd name="connsiteX4" fmla="*/ 854273 w 1058828"/>
                  <a:gd name="connsiteY4" fmla="*/ 200255 h 401833"/>
                  <a:gd name="connsiteX5" fmla="*/ 648993 w 1058828"/>
                  <a:gd name="connsiteY5" fmla="*/ 401035 h 401833"/>
                  <a:gd name="connsiteX6" fmla="*/ 324850 w 1058828"/>
                  <a:gd name="connsiteY6" fmla="*/ 401035 h 401833"/>
                  <a:gd name="connsiteX7" fmla="*/ 724 w 1058828"/>
                  <a:gd name="connsiteY7" fmla="*/ 401018 h 401833"/>
                  <a:gd name="connsiteX8" fmla="*/ 205440 w 1058828"/>
                  <a:gd name="connsiteY8" fmla="*/ 200102 h 40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8828" h="401833">
                    <a:moveTo>
                      <a:pt x="205440" y="200119"/>
                    </a:moveTo>
                    <a:lnTo>
                      <a:pt x="410156" y="-798"/>
                    </a:lnTo>
                    <a:lnTo>
                      <a:pt x="734863" y="-660"/>
                    </a:lnTo>
                    <a:lnTo>
                      <a:pt x="1059553" y="-524"/>
                    </a:lnTo>
                    <a:lnTo>
                      <a:pt x="854273" y="200255"/>
                    </a:lnTo>
                    <a:lnTo>
                      <a:pt x="648993" y="401035"/>
                    </a:lnTo>
                    <a:lnTo>
                      <a:pt x="324850" y="401035"/>
                    </a:lnTo>
                    <a:lnTo>
                      <a:pt x="724" y="401018"/>
                    </a:lnTo>
                    <a:lnTo>
                      <a:pt x="205440" y="200102"/>
                    </a:lnTo>
                    <a:close/>
                  </a:path>
                </a:pathLst>
              </a:custGeom>
              <a:solidFill>
                <a:srgbClr val="842127"/>
              </a:solidFill>
              <a:ln w="4950" cap="flat">
                <a:solidFill>
                  <a:srgbClr val="17172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CCCEFF3-F5A6-4987-902A-0B945436FC2D}"/>
                </a:ext>
              </a:extLst>
            </p:cNvPr>
            <p:cNvSpPr/>
            <p:nvPr/>
          </p:nvSpPr>
          <p:spPr>
            <a:xfrm>
              <a:off x="4082244" y="2352774"/>
              <a:ext cx="1119337" cy="423633"/>
            </a:xfrm>
            <a:custGeom>
              <a:avLst/>
              <a:gdLst>
                <a:gd name="connsiteX0" fmla="*/ 928 w 1119337"/>
                <a:gd name="connsiteY0" fmla="*/ 422836 h 423633"/>
                <a:gd name="connsiteX1" fmla="*/ 688093 w 1119337"/>
                <a:gd name="connsiteY1" fmla="*/ 422836 h 423633"/>
                <a:gd name="connsiteX2" fmla="*/ 1120266 w 1119337"/>
                <a:gd name="connsiteY2" fmla="*/ -798 h 4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337" h="423633">
                  <a:moveTo>
                    <a:pt x="928" y="422836"/>
                  </a:moveTo>
                  <a:lnTo>
                    <a:pt x="688093" y="422836"/>
                  </a:lnTo>
                  <a:lnTo>
                    <a:pt x="1120266" y="-798"/>
                  </a:lnTo>
                </a:path>
              </a:pathLst>
            </a:custGeom>
            <a:solidFill>
              <a:srgbClr val="554D47">
                <a:alpha val="33000"/>
              </a:srgbClr>
            </a:solidFill>
            <a:ln w="19599" cap="flat">
              <a:solidFill>
                <a:srgbClr val="17172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ECA9F7B-1479-430A-8E51-69E646DEADEE}"/>
                </a:ext>
              </a:extLst>
            </p:cNvPr>
            <p:cNvSpPr/>
            <p:nvPr/>
          </p:nvSpPr>
          <p:spPr>
            <a:xfrm>
              <a:off x="4085255" y="2353510"/>
              <a:ext cx="1119337" cy="423633"/>
            </a:xfrm>
            <a:custGeom>
              <a:avLst/>
              <a:gdLst>
                <a:gd name="connsiteX0" fmla="*/ 1120266 w 1119337"/>
                <a:gd name="connsiteY0" fmla="*/ -798 h 423633"/>
                <a:gd name="connsiteX1" fmla="*/ 433119 w 1119337"/>
                <a:gd name="connsiteY1" fmla="*/ -798 h 423633"/>
                <a:gd name="connsiteX2" fmla="*/ 928 w 1119337"/>
                <a:gd name="connsiteY2" fmla="*/ 422836 h 4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337" h="423633">
                  <a:moveTo>
                    <a:pt x="1120266" y="-798"/>
                  </a:moveTo>
                  <a:lnTo>
                    <a:pt x="433119" y="-798"/>
                  </a:lnTo>
                  <a:lnTo>
                    <a:pt x="928" y="422836"/>
                  </a:lnTo>
                </a:path>
              </a:pathLst>
            </a:custGeom>
            <a:solidFill>
              <a:srgbClr val="554D47">
                <a:alpha val="33000"/>
              </a:srgbClr>
            </a:solidFill>
            <a:ln w="19599" cap="flat">
              <a:solidFill>
                <a:srgbClr val="17172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06343B-3DBB-42FB-A982-F300BDFB0267}"/>
                </a:ext>
              </a:extLst>
            </p:cNvPr>
            <p:cNvSpPr/>
            <p:nvPr/>
          </p:nvSpPr>
          <p:spPr>
            <a:xfrm>
              <a:off x="4114637" y="2363932"/>
              <a:ext cx="1058828" cy="401849"/>
            </a:xfrm>
            <a:custGeom>
              <a:avLst/>
              <a:gdLst>
                <a:gd name="connsiteX0" fmla="*/ 205643 w 1058828"/>
                <a:gd name="connsiteY0" fmla="*/ 200118 h 401849"/>
                <a:gd name="connsiteX1" fmla="*/ 410358 w 1058828"/>
                <a:gd name="connsiteY1" fmla="*/ -798 h 401849"/>
                <a:gd name="connsiteX2" fmla="*/ 735066 w 1058828"/>
                <a:gd name="connsiteY2" fmla="*/ -661 h 401849"/>
                <a:gd name="connsiteX3" fmla="*/ 1059757 w 1058828"/>
                <a:gd name="connsiteY3" fmla="*/ -524 h 401849"/>
                <a:gd name="connsiteX4" fmla="*/ 854476 w 1058828"/>
                <a:gd name="connsiteY4" fmla="*/ 200255 h 401849"/>
                <a:gd name="connsiteX5" fmla="*/ 649196 w 1058828"/>
                <a:gd name="connsiteY5" fmla="*/ 401052 h 401849"/>
                <a:gd name="connsiteX6" fmla="*/ 325053 w 1058828"/>
                <a:gd name="connsiteY6" fmla="*/ 401035 h 401849"/>
                <a:gd name="connsiteX7" fmla="*/ 928 w 1058828"/>
                <a:gd name="connsiteY7" fmla="*/ 401035 h 401849"/>
                <a:gd name="connsiteX8" fmla="*/ 205643 w 1058828"/>
                <a:gd name="connsiteY8" fmla="*/ 200118 h 40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828" h="401849">
                  <a:moveTo>
                    <a:pt x="205643" y="200118"/>
                  </a:moveTo>
                  <a:lnTo>
                    <a:pt x="410358" y="-798"/>
                  </a:lnTo>
                  <a:lnTo>
                    <a:pt x="735066" y="-661"/>
                  </a:lnTo>
                  <a:lnTo>
                    <a:pt x="1059757" y="-524"/>
                  </a:lnTo>
                  <a:lnTo>
                    <a:pt x="854476" y="200255"/>
                  </a:lnTo>
                  <a:lnTo>
                    <a:pt x="649196" y="401052"/>
                  </a:lnTo>
                  <a:lnTo>
                    <a:pt x="325053" y="401035"/>
                  </a:lnTo>
                  <a:lnTo>
                    <a:pt x="928" y="401035"/>
                  </a:lnTo>
                  <a:lnTo>
                    <a:pt x="205643" y="200118"/>
                  </a:lnTo>
                  <a:close/>
                </a:path>
              </a:pathLst>
            </a:custGeom>
            <a:solidFill>
              <a:srgbClr val="842127"/>
            </a:solidFill>
            <a:ln w="4950" cap="flat">
              <a:solidFill>
                <a:srgbClr val="17172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B82FC65-243F-4AA9-8038-9C343244CA1B}"/>
                </a:ext>
              </a:extLst>
            </p:cNvPr>
            <p:cNvSpPr txBox="1"/>
            <p:nvPr/>
          </p:nvSpPr>
          <p:spPr>
            <a:xfrm>
              <a:off x="2830163" y="3666720"/>
              <a:ext cx="184731" cy="299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3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A27B67-F52F-4F40-B368-A56EEFE3BD9B}"/>
                </a:ext>
              </a:extLst>
            </p:cNvPr>
            <p:cNvSpPr txBox="1"/>
            <p:nvPr/>
          </p:nvSpPr>
          <p:spPr>
            <a:xfrm>
              <a:off x="6563545" y="3671597"/>
              <a:ext cx="184731" cy="299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3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D072D-1BA1-4567-9F17-D964ACD4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F87DC-42EA-44BD-A4DD-3B2EF105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9CDBE6-6D3B-0B37-19F2-29770402D42C}"/>
              </a:ext>
            </a:extLst>
          </p:cNvPr>
          <p:cNvSpPr/>
          <p:nvPr/>
        </p:nvSpPr>
        <p:spPr>
          <a:xfrm>
            <a:off x="5902297" y="2211215"/>
            <a:ext cx="552739" cy="488679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F77B3562-5B0D-4F08-500D-9F4C2002D75D}"/>
              </a:ext>
            </a:extLst>
          </p:cNvPr>
          <p:cNvSpPr txBox="1">
            <a:spLocks/>
          </p:cNvSpPr>
          <p:nvPr/>
        </p:nvSpPr>
        <p:spPr>
          <a:xfrm>
            <a:off x="2110162" y="3717863"/>
            <a:ext cx="8557839" cy="22695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It is not a good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idea</a:t>
            </a:r>
            <a:r>
              <a:rPr lang="en-US" sz="2000" dirty="0">
                <a:sym typeface="Wingdings" panose="05000000000000000000" pitchFamily="2" charset="2"/>
              </a:rPr>
              <a:t> to have two </a:t>
            </a:r>
            <a:r>
              <a:rPr lang="en-US" sz="2000" dirty="0">
                <a:solidFill>
                  <a:srgbClr val="180DF1"/>
                </a:solidFill>
                <a:sym typeface="Wingdings" panose="05000000000000000000" pitchFamily="2" charset="2"/>
              </a:rPr>
              <a:t>cores</a:t>
            </a:r>
            <a:r>
              <a:rPr lang="en-US" sz="2000" dirty="0">
                <a:sym typeface="Wingdings" panose="05000000000000000000" pitchFamily="2" charset="2"/>
              </a:rPr>
              <a:t> nearby</a:t>
            </a:r>
          </a:p>
          <a:p>
            <a:r>
              <a:rPr lang="en-US" sz="2000" dirty="0">
                <a:sym typeface="Wingdings" panose="05000000000000000000" pitchFamily="2" charset="2"/>
              </a:rPr>
              <a:t>There will be lateral heat conduction leading to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higher</a:t>
            </a:r>
            <a:r>
              <a:rPr lang="en-US" sz="2000" dirty="0">
                <a:sym typeface="Wingdings" panose="05000000000000000000" pitchFamily="2" charset="2"/>
              </a:rPr>
              <a:t> temperature</a:t>
            </a:r>
          </a:p>
          <a:p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Leakage</a:t>
            </a:r>
            <a:r>
              <a:rPr lang="en-US" sz="2000" dirty="0">
                <a:sym typeface="Wingdings" panose="05000000000000000000" pitchFamily="2" charset="2"/>
              </a:rPr>
              <a:t> increases nonlinearly with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temperature </a:t>
            </a:r>
          </a:p>
          <a:p>
            <a:r>
              <a:rPr lang="en-US" sz="2000" dirty="0">
                <a:sym typeface="Wingdings" panose="05000000000000000000" pitchFamily="2" charset="2"/>
              </a:rPr>
              <a:t>The </a:t>
            </a:r>
            <a:r>
              <a:rPr lang="en-US" sz="2000" dirty="0">
                <a:solidFill>
                  <a:srgbClr val="9F2241"/>
                </a:solidFill>
                <a:sym typeface="Wingdings" panose="05000000000000000000" pitchFamily="2" charset="2"/>
              </a:rPr>
              <a:t>spreader</a:t>
            </a:r>
            <a:r>
              <a:rPr lang="en-US" sz="2000" dirty="0">
                <a:sym typeface="Wingdings" panose="05000000000000000000" pitchFamily="2" charset="2"/>
              </a:rPr>
              <a:t> finds it hard to 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dissipate</a:t>
            </a:r>
            <a:r>
              <a:rPr lang="en-US" sz="2000" dirty="0">
                <a:sym typeface="Wingdings" panose="05000000000000000000" pitchFamily="2" charset="2"/>
              </a:rPr>
              <a:t> and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distribute</a:t>
            </a:r>
            <a:r>
              <a:rPr lang="en-US" sz="2000" dirty="0">
                <a:sym typeface="Wingdings" panose="05000000000000000000" pitchFamily="2" charset="2"/>
              </a:rPr>
              <a:t> the heat</a:t>
            </a:r>
          </a:p>
          <a:p>
            <a:r>
              <a:rPr lang="en-US" sz="2000" dirty="0">
                <a:solidFill>
                  <a:srgbClr val="180DF1"/>
                </a:solidFill>
                <a:sym typeface="Wingdings" panose="05000000000000000000" pitchFamily="2" charset="2"/>
              </a:rPr>
              <a:t>Optimization</a:t>
            </a:r>
            <a:r>
              <a:rPr lang="en-US" sz="2000" dirty="0">
                <a:sym typeface="Wingdings" panose="05000000000000000000" pitchFamily="2" charset="2"/>
              </a:rPr>
              <a:t> problem: </a:t>
            </a:r>
            <a:r>
              <a:rPr lang="en-US" sz="2000" dirty="0">
                <a:solidFill>
                  <a:srgbClr val="E21A23"/>
                </a:solidFill>
                <a:sym typeface="Wingdings" panose="05000000000000000000" pitchFamily="2" charset="2"/>
              </a:rPr>
              <a:t>Minimize</a:t>
            </a:r>
            <a:r>
              <a:rPr lang="en-US" sz="2000" dirty="0">
                <a:sym typeface="Wingdings" panose="05000000000000000000" pitchFamily="2" charset="2"/>
              </a:rPr>
              <a:t> the peak temperature subject to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performance</a:t>
            </a:r>
            <a:r>
              <a:rPr lang="en-US" sz="2000" dirty="0">
                <a:sym typeface="Wingdings" panose="05000000000000000000" pitchFamily="2" charset="2"/>
              </a:rPr>
              <a:t> constraints.  </a:t>
            </a:r>
          </a:p>
        </p:txBody>
      </p:sp>
    </p:spTree>
    <p:extLst>
      <p:ext uri="{BB962C8B-B14F-4D97-AF65-F5344CB8AC3E}">
        <p14:creationId xmlns:p14="http://schemas.microsoft.com/office/powerpoint/2010/main" val="6221138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Temperature is modeled using the Fourier’s heat conduction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equations using the FEM, FDM, and Green’s functions</a:t>
            </a:r>
            <a:r>
              <a:rPr lang="en-US" sz="1899" dirty="0">
                <a:latin typeface="Lato Light" panose="020F0502020204030203" pitchFamily="34" charset="0"/>
              </a:rPr>
              <a:t> </a:t>
            </a: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Power consumption can be reduced using a combination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of DVFS, clock gating, power gating, </a:t>
            </a:r>
            <a:r>
              <a:rPr lang="en-US" sz="1899" b="1">
                <a:solidFill>
                  <a:schemeClr val="bg1"/>
                </a:solidFill>
                <a:latin typeface="Lato Light" panose="020F0502020204030203" pitchFamily="34" charset="0"/>
              </a:rPr>
              <a:t>and throttling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Leakage power is dissipated at non-ideal interfaces: there is current 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flow when there should be none. 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latin typeface="Lato Light" panose="020F0502020204030203" pitchFamily="34" charset="0"/>
              </a:rPr>
              <a:t>Dynamic power consumption is proportional to the number </a:t>
            </a:r>
            <a:br>
              <a:rPr lang="en-US" sz="1899" b="1" dirty="0">
                <a:latin typeface="Lato Light" panose="020F0502020204030203" pitchFamily="34" charset="0"/>
              </a:rPr>
            </a:br>
            <a:r>
              <a:rPr lang="en-US" sz="1899" b="1" dirty="0">
                <a:latin typeface="Lato Light" panose="020F0502020204030203" pitchFamily="34" charset="0"/>
              </a:rPr>
              <a:t>of state transitions. </a:t>
            </a: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The major power consumption mechanisms in modern</a:t>
            </a:r>
            <a:b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</a:br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CPUs are dynamic power and leakage power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6C27-1BD0-44CD-A04D-61722BA3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Power Consumption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C42F5D-8EAC-43E2-904C-3EFD08A72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92553"/>
              </p:ext>
            </p:extLst>
          </p:nvPr>
        </p:nvGraphicFramePr>
        <p:xfrm>
          <a:off x="3153052" y="1535838"/>
          <a:ext cx="6490567" cy="298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51132-7C66-4D4A-B063-65E09E0E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9A7FE-55A1-4ECB-A2E4-CD7467D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67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315075" y="1851645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9129A-1080-444F-A185-7F0B2AE8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69BF5-6EDC-4B71-A76C-92541DBE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827AD5-DD6F-4A3E-A662-6F1E8B962B57}"/>
              </a:ext>
            </a:extLst>
          </p:cNvPr>
          <p:cNvSpPr/>
          <p:nvPr/>
        </p:nvSpPr>
        <p:spPr>
          <a:xfrm>
            <a:off x="3628008" y="2621132"/>
            <a:ext cx="5370990" cy="16157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/>
              <a:t>Dynamic Power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25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A53F-CF0F-44CE-B428-8C8EC972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07" y="215111"/>
            <a:ext cx="6858000" cy="822960"/>
          </a:xfrm>
        </p:spPr>
        <p:txBody>
          <a:bodyPr/>
          <a:lstStyle/>
          <a:p>
            <a:r>
              <a:rPr lang="en-IN" dirty="0"/>
              <a:t>Consider an Inverter Pair</a:t>
            </a:r>
            <a:endParaRPr lang="en-US" dirty="0"/>
          </a:p>
        </p:txBody>
      </p:sp>
      <p:grpSp>
        <p:nvGrpSpPr>
          <p:cNvPr id="56" name="Content Placeholder 6">
            <a:extLst>
              <a:ext uri="{FF2B5EF4-FFF2-40B4-BE49-F238E27FC236}">
                <a16:creationId xmlns:a16="http://schemas.microsoft.com/office/drawing/2014/main" id="{429607F7-71C2-4836-B3FF-878DB6515E92}"/>
              </a:ext>
            </a:extLst>
          </p:cNvPr>
          <p:cNvGrpSpPr/>
          <p:nvPr/>
        </p:nvGrpSpPr>
        <p:grpSpPr>
          <a:xfrm>
            <a:off x="3048158" y="819514"/>
            <a:ext cx="5939578" cy="3248991"/>
            <a:chOff x="1524158" y="819513"/>
            <a:chExt cx="5939578" cy="324899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A3B031D-A76E-4C69-AA35-CA017CB10922}"/>
                </a:ext>
              </a:extLst>
            </p:cNvPr>
            <p:cNvSpPr/>
            <p:nvPr/>
          </p:nvSpPr>
          <p:spPr>
            <a:xfrm>
              <a:off x="1877601" y="1748499"/>
              <a:ext cx="1314739" cy="716649"/>
            </a:xfrm>
            <a:custGeom>
              <a:avLst/>
              <a:gdLst>
                <a:gd name="connsiteX0" fmla="*/ 168 w 1314739"/>
                <a:gd name="connsiteY0" fmla="*/ 716338 h 716649"/>
                <a:gd name="connsiteX1" fmla="*/ 774392 w 1314739"/>
                <a:gd name="connsiteY1" fmla="*/ 716338 h 716649"/>
                <a:gd name="connsiteX2" fmla="*/ 774392 w 1314739"/>
                <a:gd name="connsiteY2" fmla="*/ -312 h 716649"/>
                <a:gd name="connsiteX3" fmla="*/ 1314907 w 1314739"/>
                <a:gd name="connsiteY3" fmla="*/ -312 h 71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739" h="716649">
                  <a:moveTo>
                    <a:pt x="168" y="716338"/>
                  </a:moveTo>
                  <a:lnTo>
                    <a:pt x="774392" y="716338"/>
                  </a:lnTo>
                  <a:lnTo>
                    <a:pt x="774392" y="-312"/>
                  </a:lnTo>
                  <a:lnTo>
                    <a:pt x="1314907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A5A8199-5C5F-45ED-BB15-CD67A8778783}"/>
                </a:ext>
              </a:extLst>
            </p:cNvPr>
            <p:cNvSpPr/>
            <p:nvPr/>
          </p:nvSpPr>
          <p:spPr>
            <a:xfrm>
              <a:off x="3187410" y="1697568"/>
              <a:ext cx="141332" cy="121761"/>
            </a:xfrm>
            <a:custGeom>
              <a:avLst/>
              <a:gdLst>
                <a:gd name="connsiteX0" fmla="*/ 141500 w 141332"/>
                <a:gd name="connsiteY0" fmla="*/ 60569 h 121761"/>
                <a:gd name="connsiteX1" fmla="*/ 70834 w 141332"/>
                <a:gd name="connsiteY1" fmla="*/ 121450 h 121761"/>
                <a:gd name="connsiteX2" fmla="*/ 168 w 141332"/>
                <a:gd name="connsiteY2" fmla="*/ 60569 h 121761"/>
                <a:gd name="connsiteX3" fmla="*/ 70834 w 141332"/>
                <a:gd name="connsiteY3" fmla="*/ -312 h 121761"/>
                <a:gd name="connsiteX4" fmla="*/ 141500 w 141332"/>
                <a:gd name="connsiteY4" fmla="*/ 60569 h 1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32" h="121761">
                  <a:moveTo>
                    <a:pt x="141500" y="60569"/>
                  </a:moveTo>
                  <a:cubicBezTo>
                    <a:pt x="141500" y="94193"/>
                    <a:pt x="109862" y="121450"/>
                    <a:pt x="70834" y="121450"/>
                  </a:cubicBezTo>
                  <a:cubicBezTo>
                    <a:pt x="31806" y="121450"/>
                    <a:pt x="168" y="94193"/>
                    <a:pt x="168" y="60569"/>
                  </a:cubicBezTo>
                  <a:cubicBezTo>
                    <a:pt x="168" y="26946"/>
                    <a:pt x="31806" y="-312"/>
                    <a:pt x="70834" y="-312"/>
                  </a:cubicBezTo>
                  <a:cubicBezTo>
                    <a:pt x="109862" y="-312"/>
                    <a:pt x="141500" y="26946"/>
                    <a:pt x="141500" y="60569"/>
                  </a:cubicBezTo>
                  <a:close/>
                </a:path>
              </a:pathLst>
            </a:custGeom>
            <a:noFill/>
            <a:ln w="15454" cap="flat">
              <a:solidFill>
                <a:srgbClr val="1F1F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637FFCC-4029-40C9-901A-E95A5BF5988D}"/>
                </a:ext>
              </a:extLst>
            </p:cNvPr>
            <p:cNvSpPr/>
            <p:nvPr/>
          </p:nvSpPr>
          <p:spPr>
            <a:xfrm>
              <a:off x="3331412" y="1562705"/>
              <a:ext cx="15425" cy="358317"/>
            </a:xfrm>
            <a:custGeom>
              <a:avLst/>
              <a:gdLst>
                <a:gd name="connsiteX0" fmla="*/ 168 w 15425"/>
                <a:gd name="connsiteY0" fmla="*/ -312 h 358317"/>
                <a:gd name="connsiteX1" fmla="*/ 168 w 15425"/>
                <a:gd name="connsiteY1" fmla="*/ 358006 h 3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358317">
                  <a:moveTo>
                    <a:pt x="168" y="-312"/>
                  </a:moveTo>
                  <a:lnTo>
                    <a:pt x="168" y="358006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6BA578-863F-462F-899C-22D62F37D099}"/>
                </a:ext>
              </a:extLst>
            </p:cNvPr>
            <p:cNvSpPr/>
            <p:nvPr/>
          </p:nvSpPr>
          <p:spPr>
            <a:xfrm>
              <a:off x="3455289" y="1476436"/>
              <a:ext cx="15425" cy="544126"/>
            </a:xfrm>
            <a:custGeom>
              <a:avLst/>
              <a:gdLst>
                <a:gd name="connsiteX0" fmla="*/ 168 w 15425"/>
                <a:gd name="connsiteY0" fmla="*/ -312 h 544126"/>
                <a:gd name="connsiteX1" fmla="*/ 168 w 15425"/>
                <a:gd name="connsiteY1" fmla="*/ 543815 h 54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44126">
                  <a:moveTo>
                    <a:pt x="168" y="-312"/>
                  </a:moveTo>
                  <a:lnTo>
                    <a:pt x="168" y="543815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ECD60B1-CBB8-4C32-B0AE-6A87A90670BB}"/>
                </a:ext>
              </a:extLst>
            </p:cNvPr>
            <p:cNvSpPr/>
            <p:nvPr/>
          </p:nvSpPr>
          <p:spPr>
            <a:xfrm>
              <a:off x="3462593" y="1131375"/>
              <a:ext cx="365206" cy="457871"/>
            </a:xfrm>
            <a:custGeom>
              <a:avLst/>
              <a:gdLst>
                <a:gd name="connsiteX0" fmla="*/ 168 w 365206"/>
                <a:gd name="connsiteY0" fmla="*/ 457560 h 457871"/>
                <a:gd name="connsiteX1" fmla="*/ 365374 w 365206"/>
                <a:gd name="connsiteY1" fmla="*/ 457560 h 457871"/>
                <a:gd name="connsiteX2" fmla="*/ 365374 w 365206"/>
                <a:gd name="connsiteY2" fmla="*/ -312 h 45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206" h="457871">
                  <a:moveTo>
                    <a:pt x="168" y="457560"/>
                  </a:moveTo>
                  <a:lnTo>
                    <a:pt x="365374" y="457560"/>
                  </a:lnTo>
                  <a:lnTo>
                    <a:pt x="365374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5C6EFD-4BCF-4DA1-A427-708E6B6CB072}"/>
                </a:ext>
              </a:extLst>
            </p:cNvPr>
            <p:cNvSpPr/>
            <p:nvPr/>
          </p:nvSpPr>
          <p:spPr>
            <a:xfrm>
              <a:off x="3827799" y="1031583"/>
              <a:ext cx="15425" cy="106168"/>
            </a:xfrm>
            <a:custGeom>
              <a:avLst/>
              <a:gdLst>
                <a:gd name="connsiteX0" fmla="*/ 168 w 15425"/>
                <a:gd name="connsiteY0" fmla="*/ 105857 h 106168"/>
                <a:gd name="connsiteX1" fmla="*/ 168 w 15425"/>
                <a:gd name="connsiteY1" fmla="*/ -312 h 10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106168">
                  <a:moveTo>
                    <a:pt x="168" y="105857"/>
                  </a:moveTo>
                  <a:lnTo>
                    <a:pt x="168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C1D36C-8A3F-40FC-8469-04F86A31BDF0}"/>
                </a:ext>
              </a:extLst>
            </p:cNvPr>
            <p:cNvSpPr/>
            <p:nvPr/>
          </p:nvSpPr>
          <p:spPr>
            <a:xfrm>
              <a:off x="3615980" y="819513"/>
              <a:ext cx="445551" cy="212336"/>
            </a:xfrm>
            <a:custGeom>
              <a:avLst/>
              <a:gdLst>
                <a:gd name="connsiteX0" fmla="*/ 168 w 445551"/>
                <a:gd name="connsiteY0" fmla="*/ 212025 h 212336"/>
                <a:gd name="connsiteX1" fmla="*/ 445720 w 445551"/>
                <a:gd name="connsiteY1" fmla="*/ 212025 h 212336"/>
                <a:gd name="connsiteX2" fmla="*/ 233901 w 445551"/>
                <a:gd name="connsiteY2" fmla="*/ -312 h 2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551" h="212336">
                  <a:moveTo>
                    <a:pt x="168" y="212025"/>
                  </a:moveTo>
                  <a:lnTo>
                    <a:pt x="445720" y="212025"/>
                  </a:lnTo>
                  <a:lnTo>
                    <a:pt x="233901" y="-312"/>
                  </a:lnTo>
                  <a:close/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0B648F2-FE2C-497F-9C9A-2BFFE28A6974}"/>
                </a:ext>
              </a:extLst>
            </p:cNvPr>
            <p:cNvSpPr/>
            <p:nvPr/>
          </p:nvSpPr>
          <p:spPr>
            <a:xfrm>
              <a:off x="2651825" y="2465148"/>
              <a:ext cx="664684" cy="683465"/>
            </a:xfrm>
            <a:custGeom>
              <a:avLst/>
              <a:gdLst>
                <a:gd name="connsiteX0" fmla="*/ 168 w 664684"/>
                <a:gd name="connsiteY0" fmla="*/ -312 h 683465"/>
                <a:gd name="connsiteX1" fmla="*/ 168 w 664684"/>
                <a:gd name="connsiteY1" fmla="*/ 683154 h 683465"/>
                <a:gd name="connsiteX2" fmla="*/ 664852 w 664684"/>
                <a:gd name="connsiteY2" fmla="*/ 683154 h 68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684" h="683465">
                  <a:moveTo>
                    <a:pt x="168" y="-312"/>
                  </a:moveTo>
                  <a:lnTo>
                    <a:pt x="168" y="683154"/>
                  </a:lnTo>
                  <a:lnTo>
                    <a:pt x="664852" y="683154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22A871E-CAC1-446B-88C7-7783D13888F9}"/>
                </a:ext>
              </a:extLst>
            </p:cNvPr>
            <p:cNvSpPr/>
            <p:nvPr/>
          </p:nvSpPr>
          <p:spPr>
            <a:xfrm>
              <a:off x="3455566" y="1907751"/>
              <a:ext cx="364058" cy="3307"/>
            </a:xfrm>
            <a:custGeom>
              <a:avLst/>
              <a:gdLst>
                <a:gd name="connsiteX0" fmla="*/ 168 w 364058"/>
                <a:gd name="connsiteY0" fmla="*/ 2996 h 3307"/>
                <a:gd name="connsiteX1" fmla="*/ 364227 w 364058"/>
                <a:gd name="connsiteY1" fmla="*/ -312 h 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058" h="3307">
                  <a:moveTo>
                    <a:pt x="168" y="2996"/>
                  </a:moveTo>
                  <a:lnTo>
                    <a:pt x="364227" y="-312"/>
                  </a:lnTo>
                </a:path>
              </a:pathLst>
            </a:custGeom>
            <a:noFill/>
            <a:ln w="16931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BCEC036-B4CF-42B7-949E-196CC0C4D41D}"/>
                </a:ext>
              </a:extLst>
            </p:cNvPr>
            <p:cNvSpPr/>
            <p:nvPr/>
          </p:nvSpPr>
          <p:spPr>
            <a:xfrm>
              <a:off x="3320964" y="2995527"/>
              <a:ext cx="15425" cy="358331"/>
            </a:xfrm>
            <a:custGeom>
              <a:avLst/>
              <a:gdLst>
                <a:gd name="connsiteX0" fmla="*/ 168 w 15425"/>
                <a:gd name="connsiteY0" fmla="*/ -312 h 358331"/>
                <a:gd name="connsiteX1" fmla="*/ 168 w 15425"/>
                <a:gd name="connsiteY1" fmla="*/ 358020 h 35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358331">
                  <a:moveTo>
                    <a:pt x="168" y="-312"/>
                  </a:moveTo>
                  <a:lnTo>
                    <a:pt x="168" y="358020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22AACA-65C8-4C6B-8DB9-7BFF3763E461}"/>
                </a:ext>
              </a:extLst>
            </p:cNvPr>
            <p:cNvSpPr/>
            <p:nvPr/>
          </p:nvSpPr>
          <p:spPr>
            <a:xfrm>
              <a:off x="3444841" y="2909273"/>
              <a:ext cx="15425" cy="544126"/>
            </a:xfrm>
            <a:custGeom>
              <a:avLst/>
              <a:gdLst>
                <a:gd name="connsiteX0" fmla="*/ 168 w 15425"/>
                <a:gd name="connsiteY0" fmla="*/ -312 h 544126"/>
                <a:gd name="connsiteX1" fmla="*/ 168 w 15425"/>
                <a:gd name="connsiteY1" fmla="*/ 543815 h 54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44126">
                  <a:moveTo>
                    <a:pt x="168" y="-312"/>
                  </a:moveTo>
                  <a:lnTo>
                    <a:pt x="168" y="543815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0ED21D-D737-49CF-A4C4-35FFE9667A80}"/>
                </a:ext>
              </a:extLst>
            </p:cNvPr>
            <p:cNvSpPr/>
            <p:nvPr/>
          </p:nvSpPr>
          <p:spPr>
            <a:xfrm>
              <a:off x="3452145" y="2458044"/>
              <a:ext cx="365207" cy="564039"/>
            </a:xfrm>
            <a:custGeom>
              <a:avLst/>
              <a:gdLst>
                <a:gd name="connsiteX0" fmla="*/ 168 w 365207"/>
                <a:gd name="connsiteY0" fmla="*/ 563728 h 564039"/>
                <a:gd name="connsiteX1" fmla="*/ 365376 w 365207"/>
                <a:gd name="connsiteY1" fmla="*/ 563728 h 564039"/>
                <a:gd name="connsiteX2" fmla="*/ 365376 w 365207"/>
                <a:gd name="connsiteY2" fmla="*/ -312 h 56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207" h="564039">
                  <a:moveTo>
                    <a:pt x="168" y="563728"/>
                  </a:moveTo>
                  <a:lnTo>
                    <a:pt x="365376" y="563728"/>
                  </a:lnTo>
                  <a:lnTo>
                    <a:pt x="365376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8D18D54-7F32-4613-8C30-4404D2B58359}"/>
                </a:ext>
              </a:extLst>
            </p:cNvPr>
            <p:cNvSpPr/>
            <p:nvPr/>
          </p:nvSpPr>
          <p:spPr>
            <a:xfrm>
              <a:off x="3459744" y="3347217"/>
              <a:ext cx="350598" cy="6642"/>
            </a:xfrm>
            <a:custGeom>
              <a:avLst/>
              <a:gdLst>
                <a:gd name="connsiteX0" fmla="*/ 168 w 350598"/>
                <a:gd name="connsiteY0" fmla="*/ 6331 h 6642"/>
                <a:gd name="connsiteX1" fmla="*/ 350766 w 350598"/>
                <a:gd name="connsiteY1" fmla="*/ -312 h 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598" h="6642">
                  <a:moveTo>
                    <a:pt x="168" y="6331"/>
                  </a:moveTo>
                  <a:lnTo>
                    <a:pt x="350766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B59276-4154-42B8-A020-19FB19C6B40A}"/>
                </a:ext>
              </a:extLst>
            </p:cNvPr>
            <p:cNvSpPr/>
            <p:nvPr/>
          </p:nvSpPr>
          <p:spPr>
            <a:xfrm>
              <a:off x="3813486" y="3341050"/>
              <a:ext cx="15425" cy="517584"/>
            </a:xfrm>
            <a:custGeom>
              <a:avLst/>
              <a:gdLst>
                <a:gd name="connsiteX0" fmla="*/ 168 w 15425"/>
                <a:gd name="connsiteY0" fmla="*/ -312 h 517584"/>
                <a:gd name="connsiteX1" fmla="*/ 168 w 15425"/>
                <a:gd name="connsiteY1" fmla="*/ 517273 h 5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17584">
                  <a:moveTo>
                    <a:pt x="168" y="-312"/>
                  </a:moveTo>
                  <a:lnTo>
                    <a:pt x="168" y="517273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E683C64-5B9C-4E57-875E-EC2DBA7AF06F}"/>
                </a:ext>
              </a:extLst>
            </p:cNvPr>
            <p:cNvSpPr/>
            <p:nvPr/>
          </p:nvSpPr>
          <p:spPr>
            <a:xfrm>
              <a:off x="3584064" y="3853701"/>
              <a:ext cx="445551" cy="212336"/>
            </a:xfrm>
            <a:custGeom>
              <a:avLst/>
              <a:gdLst>
                <a:gd name="connsiteX0" fmla="*/ 445720 w 445551"/>
                <a:gd name="connsiteY0" fmla="*/ -312 h 212336"/>
                <a:gd name="connsiteX1" fmla="*/ 168 w 445551"/>
                <a:gd name="connsiteY1" fmla="*/ -312 h 212336"/>
                <a:gd name="connsiteX2" fmla="*/ 211987 w 445551"/>
                <a:gd name="connsiteY2" fmla="*/ 212025 h 2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551" h="212336">
                  <a:moveTo>
                    <a:pt x="445720" y="-312"/>
                  </a:moveTo>
                  <a:lnTo>
                    <a:pt x="168" y="-312"/>
                  </a:lnTo>
                  <a:lnTo>
                    <a:pt x="211987" y="212025"/>
                  </a:lnTo>
                  <a:close/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C134FA5-E1B5-4EFC-B9A1-F497F07B9756}"/>
                </a:ext>
              </a:extLst>
            </p:cNvPr>
            <p:cNvSpPr/>
            <p:nvPr/>
          </p:nvSpPr>
          <p:spPr>
            <a:xfrm>
              <a:off x="3963077" y="1750966"/>
              <a:ext cx="1314745" cy="716649"/>
            </a:xfrm>
            <a:custGeom>
              <a:avLst/>
              <a:gdLst>
                <a:gd name="connsiteX0" fmla="*/ 168 w 1314745"/>
                <a:gd name="connsiteY0" fmla="*/ 716338 h 716649"/>
                <a:gd name="connsiteX1" fmla="*/ 774406 w 1314745"/>
                <a:gd name="connsiteY1" fmla="*/ 716338 h 716649"/>
                <a:gd name="connsiteX2" fmla="*/ 774406 w 1314745"/>
                <a:gd name="connsiteY2" fmla="*/ -312 h 716649"/>
                <a:gd name="connsiteX3" fmla="*/ 1314913 w 1314745"/>
                <a:gd name="connsiteY3" fmla="*/ -312 h 71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745" h="716649">
                  <a:moveTo>
                    <a:pt x="168" y="716338"/>
                  </a:moveTo>
                  <a:lnTo>
                    <a:pt x="774406" y="716338"/>
                  </a:lnTo>
                  <a:lnTo>
                    <a:pt x="774406" y="-312"/>
                  </a:lnTo>
                  <a:lnTo>
                    <a:pt x="1314913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44CB8AB-7A6F-470D-B1A1-97673D371C1A}"/>
                </a:ext>
              </a:extLst>
            </p:cNvPr>
            <p:cNvSpPr/>
            <p:nvPr/>
          </p:nvSpPr>
          <p:spPr>
            <a:xfrm>
              <a:off x="5272893" y="1700035"/>
              <a:ext cx="141332" cy="121761"/>
            </a:xfrm>
            <a:custGeom>
              <a:avLst/>
              <a:gdLst>
                <a:gd name="connsiteX0" fmla="*/ 141500 w 141332"/>
                <a:gd name="connsiteY0" fmla="*/ 60569 h 121761"/>
                <a:gd name="connsiteX1" fmla="*/ 70834 w 141332"/>
                <a:gd name="connsiteY1" fmla="*/ 121450 h 121761"/>
                <a:gd name="connsiteX2" fmla="*/ 168 w 141332"/>
                <a:gd name="connsiteY2" fmla="*/ 60569 h 121761"/>
                <a:gd name="connsiteX3" fmla="*/ 70834 w 141332"/>
                <a:gd name="connsiteY3" fmla="*/ -312 h 121761"/>
                <a:gd name="connsiteX4" fmla="*/ 141500 w 141332"/>
                <a:gd name="connsiteY4" fmla="*/ 60569 h 1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332" h="121761">
                  <a:moveTo>
                    <a:pt x="141500" y="60569"/>
                  </a:moveTo>
                  <a:cubicBezTo>
                    <a:pt x="141500" y="94193"/>
                    <a:pt x="109862" y="121450"/>
                    <a:pt x="70834" y="121450"/>
                  </a:cubicBezTo>
                  <a:cubicBezTo>
                    <a:pt x="31806" y="121450"/>
                    <a:pt x="168" y="94193"/>
                    <a:pt x="168" y="60569"/>
                  </a:cubicBezTo>
                  <a:cubicBezTo>
                    <a:pt x="168" y="26946"/>
                    <a:pt x="31806" y="-312"/>
                    <a:pt x="70834" y="-312"/>
                  </a:cubicBezTo>
                  <a:cubicBezTo>
                    <a:pt x="109862" y="-312"/>
                    <a:pt x="141500" y="26946"/>
                    <a:pt x="141500" y="60569"/>
                  </a:cubicBezTo>
                  <a:close/>
                </a:path>
              </a:pathLst>
            </a:custGeom>
            <a:noFill/>
            <a:ln w="15454" cap="flat">
              <a:solidFill>
                <a:srgbClr val="1F1F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ADCF681-D700-448D-A830-1CD88CF16009}"/>
                </a:ext>
              </a:extLst>
            </p:cNvPr>
            <p:cNvSpPr/>
            <p:nvPr/>
          </p:nvSpPr>
          <p:spPr>
            <a:xfrm>
              <a:off x="5416894" y="1565171"/>
              <a:ext cx="15425" cy="358317"/>
            </a:xfrm>
            <a:custGeom>
              <a:avLst/>
              <a:gdLst>
                <a:gd name="connsiteX0" fmla="*/ 168 w 15425"/>
                <a:gd name="connsiteY0" fmla="*/ -312 h 358317"/>
                <a:gd name="connsiteX1" fmla="*/ 168 w 15425"/>
                <a:gd name="connsiteY1" fmla="*/ 358006 h 3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358317">
                  <a:moveTo>
                    <a:pt x="168" y="-312"/>
                  </a:moveTo>
                  <a:lnTo>
                    <a:pt x="168" y="358006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23A5CBC-90FB-4620-B5F1-85A755A7582A}"/>
                </a:ext>
              </a:extLst>
            </p:cNvPr>
            <p:cNvSpPr/>
            <p:nvPr/>
          </p:nvSpPr>
          <p:spPr>
            <a:xfrm>
              <a:off x="5540770" y="1478903"/>
              <a:ext cx="15425" cy="544126"/>
            </a:xfrm>
            <a:custGeom>
              <a:avLst/>
              <a:gdLst>
                <a:gd name="connsiteX0" fmla="*/ 168 w 15425"/>
                <a:gd name="connsiteY0" fmla="*/ -312 h 544126"/>
                <a:gd name="connsiteX1" fmla="*/ 168 w 15425"/>
                <a:gd name="connsiteY1" fmla="*/ 543815 h 54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44126">
                  <a:moveTo>
                    <a:pt x="168" y="-312"/>
                  </a:moveTo>
                  <a:lnTo>
                    <a:pt x="168" y="543815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79909D-53C4-459B-AEFE-553309819610}"/>
                </a:ext>
              </a:extLst>
            </p:cNvPr>
            <p:cNvSpPr/>
            <p:nvPr/>
          </p:nvSpPr>
          <p:spPr>
            <a:xfrm>
              <a:off x="5548075" y="1133856"/>
              <a:ext cx="365207" cy="457857"/>
            </a:xfrm>
            <a:custGeom>
              <a:avLst/>
              <a:gdLst>
                <a:gd name="connsiteX0" fmla="*/ 168 w 365207"/>
                <a:gd name="connsiteY0" fmla="*/ 457546 h 457857"/>
                <a:gd name="connsiteX1" fmla="*/ 365376 w 365207"/>
                <a:gd name="connsiteY1" fmla="*/ 457546 h 457857"/>
                <a:gd name="connsiteX2" fmla="*/ 365376 w 365207"/>
                <a:gd name="connsiteY2" fmla="*/ -312 h 45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207" h="457857">
                  <a:moveTo>
                    <a:pt x="168" y="457546"/>
                  </a:moveTo>
                  <a:lnTo>
                    <a:pt x="365376" y="457546"/>
                  </a:lnTo>
                  <a:lnTo>
                    <a:pt x="365376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6AFD023-5685-4353-8A77-93AC478393E5}"/>
                </a:ext>
              </a:extLst>
            </p:cNvPr>
            <p:cNvSpPr/>
            <p:nvPr/>
          </p:nvSpPr>
          <p:spPr>
            <a:xfrm>
              <a:off x="5913282" y="1034050"/>
              <a:ext cx="15425" cy="106168"/>
            </a:xfrm>
            <a:custGeom>
              <a:avLst/>
              <a:gdLst>
                <a:gd name="connsiteX0" fmla="*/ 168 w 15425"/>
                <a:gd name="connsiteY0" fmla="*/ 105857 h 106168"/>
                <a:gd name="connsiteX1" fmla="*/ 168 w 15425"/>
                <a:gd name="connsiteY1" fmla="*/ -312 h 10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106168">
                  <a:moveTo>
                    <a:pt x="168" y="105857"/>
                  </a:moveTo>
                  <a:lnTo>
                    <a:pt x="168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11A2280-C88B-471C-B0D3-18199A0AEB89}"/>
                </a:ext>
              </a:extLst>
            </p:cNvPr>
            <p:cNvSpPr/>
            <p:nvPr/>
          </p:nvSpPr>
          <p:spPr>
            <a:xfrm>
              <a:off x="5701462" y="821980"/>
              <a:ext cx="445548" cy="212336"/>
            </a:xfrm>
            <a:custGeom>
              <a:avLst/>
              <a:gdLst>
                <a:gd name="connsiteX0" fmla="*/ 168 w 445548"/>
                <a:gd name="connsiteY0" fmla="*/ 212025 h 212336"/>
                <a:gd name="connsiteX1" fmla="*/ 445717 w 445548"/>
                <a:gd name="connsiteY1" fmla="*/ 212025 h 212336"/>
                <a:gd name="connsiteX2" fmla="*/ 233893 w 445548"/>
                <a:gd name="connsiteY2" fmla="*/ -312 h 2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548" h="212336">
                  <a:moveTo>
                    <a:pt x="168" y="212025"/>
                  </a:moveTo>
                  <a:lnTo>
                    <a:pt x="445717" y="212025"/>
                  </a:lnTo>
                  <a:lnTo>
                    <a:pt x="233893" y="-312"/>
                  </a:lnTo>
                  <a:close/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1C57D4D-9EAB-4E10-AFEB-E37A7740501E}"/>
                </a:ext>
              </a:extLst>
            </p:cNvPr>
            <p:cNvSpPr/>
            <p:nvPr/>
          </p:nvSpPr>
          <p:spPr>
            <a:xfrm>
              <a:off x="4737315" y="2467615"/>
              <a:ext cx="664676" cy="683464"/>
            </a:xfrm>
            <a:custGeom>
              <a:avLst/>
              <a:gdLst>
                <a:gd name="connsiteX0" fmla="*/ 168 w 664676"/>
                <a:gd name="connsiteY0" fmla="*/ -312 h 683464"/>
                <a:gd name="connsiteX1" fmla="*/ 168 w 664676"/>
                <a:gd name="connsiteY1" fmla="*/ 683153 h 683464"/>
                <a:gd name="connsiteX2" fmla="*/ 664845 w 664676"/>
                <a:gd name="connsiteY2" fmla="*/ 683153 h 68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676" h="683464">
                  <a:moveTo>
                    <a:pt x="168" y="-312"/>
                  </a:moveTo>
                  <a:lnTo>
                    <a:pt x="168" y="683153"/>
                  </a:lnTo>
                  <a:lnTo>
                    <a:pt x="664845" y="683153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30A780-EE6B-40D3-9009-7A4574EF4CF4}"/>
                </a:ext>
              </a:extLst>
            </p:cNvPr>
            <p:cNvSpPr/>
            <p:nvPr/>
          </p:nvSpPr>
          <p:spPr>
            <a:xfrm>
              <a:off x="5555676" y="1916847"/>
              <a:ext cx="1684914" cy="550768"/>
            </a:xfrm>
            <a:custGeom>
              <a:avLst/>
              <a:gdLst>
                <a:gd name="connsiteX0" fmla="*/ 168 w 1684914"/>
                <a:gd name="connsiteY0" fmla="*/ 6331 h 550768"/>
                <a:gd name="connsiteX1" fmla="*/ 345927 w 1684914"/>
                <a:gd name="connsiteY1" fmla="*/ -312 h 550768"/>
                <a:gd name="connsiteX2" fmla="*/ 345927 w 1684914"/>
                <a:gd name="connsiteY2" fmla="*/ 550457 h 550768"/>
                <a:gd name="connsiteX3" fmla="*/ 1685082 w 1684914"/>
                <a:gd name="connsiteY3" fmla="*/ 550457 h 55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914" h="550768">
                  <a:moveTo>
                    <a:pt x="168" y="6331"/>
                  </a:moveTo>
                  <a:lnTo>
                    <a:pt x="345927" y="-312"/>
                  </a:lnTo>
                  <a:lnTo>
                    <a:pt x="345927" y="550457"/>
                  </a:lnTo>
                  <a:lnTo>
                    <a:pt x="1685082" y="550457"/>
                  </a:lnTo>
                </a:path>
              </a:pathLst>
            </a:custGeom>
            <a:noFill/>
            <a:ln w="16519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EF6AC64-134A-4AD4-A37E-759CED7BE657}"/>
                </a:ext>
              </a:extLst>
            </p:cNvPr>
            <p:cNvSpPr/>
            <p:nvPr/>
          </p:nvSpPr>
          <p:spPr>
            <a:xfrm>
              <a:off x="5406446" y="2998008"/>
              <a:ext cx="15425" cy="358317"/>
            </a:xfrm>
            <a:custGeom>
              <a:avLst/>
              <a:gdLst>
                <a:gd name="connsiteX0" fmla="*/ 168 w 15425"/>
                <a:gd name="connsiteY0" fmla="*/ -312 h 358317"/>
                <a:gd name="connsiteX1" fmla="*/ 168 w 15425"/>
                <a:gd name="connsiteY1" fmla="*/ 358006 h 3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358317">
                  <a:moveTo>
                    <a:pt x="168" y="-312"/>
                  </a:moveTo>
                  <a:lnTo>
                    <a:pt x="168" y="358006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79DAA28-BAC0-49DD-99B0-350BC6DB616E}"/>
                </a:ext>
              </a:extLst>
            </p:cNvPr>
            <p:cNvSpPr/>
            <p:nvPr/>
          </p:nvSpPr>
          <p:spPr>
            <a:xfrm>
              <a:off x="5530324" y="2911739"/>
              <a:ext cx="15425" cy="544126"/>
            </a:xfrm>
            <a:custGeom>
              <a:avLst/>
              <a:gdLst>
                <a:gd name="connsiteX0" fmla="*/ 168 w 15425"/>
                <a:gd name="connsiteY0" fmla="*/ -312 h 544126"/>
                <a:gd name="connsiteX1" fmla="*/ 168 w 15425"/>
                <a:gd name="connsiteY1" fmla="*/ 543815 h 54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44126">
                  <a:moveTo>
                    <a:pt x="168" y="-312"/>
                  </a:moveTo>
                  <a:lnTo>
                    <a:pt x="168" y="543815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68EEE72-AA57-4A20-B11A-A750BEDC858A}"/>
                </a:ext>
              </a:extLst>
            </p:cNvPr>
            <p:cNvSpPr/>
            <p:nvPr/>
          </p:nvSpPr>
          <p:spPr>
            <a:xfrm>
              <a:off x="5537627" y="2460510"/>
              <a:ext cx="365212" cy="564039"/>
            </a:xfrm>
            <a:custGeom>
              <a:avLst/>
              <a:gdLst>
                <a:gd name="connsiteX0" fmla="*/ 168 w 365212"/>
                <a:gd name="connsiteY0" fmla="*/ 563728 h 564039"/>
                <a:gd name="connsiteX1" fmla="*/ 365381 w 365212"/>
                <a:gd name="connsiteY1" fmla="*/ 563728 h 564039"/>
                <a:gd name="connsiteX2" fmla="*/ 365381 w 365212"/>
                <a:gd name="connsiteY2" fmla="*/ -312 h 56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212" h="564039">
                  <a:moveTo>
                    <a:pt x="168" y="563728"/>
                  </a:moveTo>
                  <a:lnTo>
                    <a:pt x="365381" y="563728"/>
                  </a:lnTo>
                  <a:lnTo>
                    <a:pt x="365381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64298A4-4D6B-45E3-BA8A-4BDEAF1A3A61}"/>
                </a:ext>
              </a:extLst>
            </p:cNvPr>
            <p:cNvSpPr/>
            <p:nvPr/>
          </p:nvSpPr>
          <p:spPr>
            <a:xfrm>
              <a:off x="5545225" y="3349697"/>
              <a:ext cx="350595" cy="6628"/>
            </a:xfrm>
            <a:custGeom>
              <a:avLst/>
              <a:gdLst>
                <a:gd name="connsiteX0" fmla="*/ 168 w 350595"/>
                <a:gd name="connsiteY0" fmla="*/ 6317 h 6628"/>
                <a:gd name="connsiteX1" fmla="*/ 350763 w 350595"/>
                <a:gd name="connsiteY1" fmla="*/ -312 h 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0595" h="6628">
                  <a:moveTo>
                    <a:pt x="168" y="6317"/>
                  </a:moveTo>
                  <a:lnTo>
                    <a:pt x="350763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1398D9-23E7-41C8-B970-D7825C9E044E}"/>
                </a:ext>
              </a:extLst>
            </p:cNvPr>
            <p:cNvSpPr/>
            <p:nvPr/>
          </p:nvSpPr>
          <p:spPr>
            <a:xfrm>
              <a:off x="5898967" y="3343517"/>
              <a:ext cx="15425" cy="517583"/>
            </a:xfrm>
            <a:custGeom>
              <a:avLst/>
              <a:gdLst>
                <a:gd name="connsiteX0" fmla="*/ 168 w 15425"/>
                <a:gd name="connsiteY0" fmla="*/ -312 h 517583"/>
                <a:gd name="connsiteX1" fmla="*/ 168 w 15425"/>
                <a:gd name="connsiteY1" fmla="*/ 517272 h 51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17583">
                  <a:moveTo>
                    <a:pt x="168" y="-312"/>
                  </a:moveTo>
                  <a:lnTo>
                    <a:pt x="168" y="51727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D7A48A1-DA59-4343-BE0E-ABDE9E32893E}"/>
                </a:ext>
              </a:extLst>
            </p:cNvPr>
            <p:cNvSpPr/>
            <p:nvPr/>
          </p:nvSpPr>
          <p:spPr>
            <a:xfrm>
              <a:off x="5669546" y="3856168"/>
              <a:ext cx="445548" cy="212336"/>
            </a:xfrm>
            <a:custGeom>
              <a:avLst/>
              <a:gdLst>
                <a:gd name="connsiteX0" fmla="*/ 445717 w 445548"/>
                <a:gd name="connsiteY0" fmla="*/ -312 h 212336"/>
                <a:gd name="connsiteX1" fmla="*/ 168 w 445548"/>
                <a:gd name="connsiteY1" fmla="*/ -312 h 212336"/>
                <a:gd name="connsiteX2" fmla="*/ 211989 w 445548"/>
                <a:gd name="connsiteY2" fmla="*/ 212025 h 21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548" h="212336">
                  <a:moveTo>
                    <a:pt x="445717" y="-312"/>
                  </a:moveTo>
                  <a:lnTo>
                    <a:pt x="168" y="-312"/>
                  </a:lnTo>
                  <a:lnTo>
                    <a:pt x="211989" y="212025"/>
                  </a:lnTo>
                  <a:close/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F1248A1-87EE-4A14-9D85-3EA180DD22AD}"/>
                </a:ext>
              </a:extLst>
            </p:cNvPr>
            <p:cNvSpPr/>
            <p:nvPr/>
          </p:nvSpPr>
          <p:spPr>
            <a:xfrm>
              <a:off x="3817137" y="1904430"/>
              <a:ext cx="15425" cy="557397"/>
            </a:xfrm>
            <a:custGeom>
              <a:avLst/>
              <a:gdLst>
                <a:gd name="connsiteX0" fmla="*/ 168 w 15425"/>
                <a:gd name="connsiteY0" fmla="*/ -312 h 557397"/>
                <a:gd name="connsiteX1" fmla="*/ 168 w 15425"/>
                <a:gd name="connsiteY1" fmla="*/ 557086 h 5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25" h="557397">
                  <a:moveTo>
                    <a:pt x="168" y="-312"/>
                  </a:moveTo>
                  <a:lnTo>
                    <a:pt x="168" y="557086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656C952-A8D0-4831-93AC-240DA23D71D4}"/>
                </a:ext>
              </a:extLst>
            </p:cNvPr>
            <p:cNvSpPr/>
            <p:nvPr/>
          </p:nvSpPr>
          <p:spPr>
            <a:xfrm>
              <a:off x="3817137" y="2468470"/>
              <a:ext cx="167995" cy="14013"/>
            </a:xfrm>
            <a:custGeom>
              <a:avLst/>
              <a:gdLst>
                <a:gd name="connsiteX0" fmla="*/ 168 w 167995"/>
                <a:gd name="connsiteY0" fmla="*/ -312 h 14013"/>
                <a:gd name="connsiteX1" fmla="*/ 168163 w 167995"/>
                <a:gd name="connsiteY1" fmla="*/ -312 h 1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995" h="14013">
                  <a:moveTo>
                    <a:pt x="168" y="-312"/>
                  </a:moveTo>
                  <a:lnTo>
                    <a:pt x="168163" y="-312"/>
                  </a:lnTo>
                </a:path>
              </a:pathLst>
            </a:custGeom>
            <a:noFill/>
            <a:ln w="16634" cap="flat">
              <a:solidFill>
                <a:srgbClr val="0000E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97ED9F-C82A-424F-9FF3-7586354847AA}"/>
                </a:ext>
              </a:extLst>
            </p:cNvPr>
            <p:cNvSpPr txBox="1"/>
            <p:nvPr/>
          </p:nvSpPr>
          <p:spPr>
            <a:xfrm>
              <a:off x="1524158" y="2467580"/>
              <a:ext cx="748923" cy="395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Input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1AA19E-B217-42F0-82E5-B61FE9F58784}"/>
                </a:ext>
              </a:extLst>
            </p:cNvPr>
            <p:cNvSpPr txBox="1"/>
            <p:nvPr/>
          </p:nvSpPr>
          <p:spPr>
            <a:xfrm>
              <a:off x="6517643" y="2463488"/>
              <a:ext cx="946093" cy="395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Output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2C87AC4-CC78-43C6-A685-4C541A4DF2BB}"/>
                </a:ext>
              </a:extLst>
            </p:cNvPr>
            <p:cNvSpPr/>
            <p:nvPr/>
          </p:nvSpPr>
          <p:spPr>
            <a:xfrm>
              <a:off x="3018900" y="1286325"/>
              <a:ext cx="1180629" cy="2264370"/>
            </a:xfrm>
            <a:custGeom>
              <a:avLst/>
              <a:gdLst>
                <a:gd name="connsiteX0" fmla="*/ 1180797 w 1180629"/>
                <a:gd name="connsiteY0" fmla="*/ -312 h 2264370"/>
                <a:gd name="connsiteX1" fmla="*/ 1180797 w 1180629"/>
                <a:gd name="connsiteY1" fmla="*/ 159713 h 2264370"/>
                <a:gd name="connsiteX2" fmla="*/ 1180797 w 1180629"/>
                <a:gd name="connsiteY2" fmla="*/ 2104035 h 2264370"/>
                <a:gd name="connsiteX3" fmla="*/ 1180797 w 1180629"/>
                <a:gd name="connsiteY3" fmla="*/ 2264059 h 2264370"/>
                <a:gd name="connsiteX4" fmla="*/ 168 w 1180629"/>
                <a:gd name="connsiteY4" fmla="*/ 2264059 h 2264370"/>
                <a:gd name="connsiteX5" fmla="*/ 168 w 1180629"/>
                <a:gd name="connsiteY5" fmla="*/ 2104035 h 2264370"/>
                <a:gd name="connsiteX6" fmla="*/ 168 w 1180629"/>
                <a:gd name="connsiteY6" fmla="*/ 159713 h 2264370"/>
                <a:gd name="connsiteX7" fmla="*/ 168 w 1180629"/>
                <a:gd name="connsiteY7" fmla="*/ -312 h 2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629" h="2264370">
                  <a:moveTo>
                    <a:pt x="1180797" y="-312"/>
                  </a:moveTo>
                  <a:cubicBezTo>
                    <a:pt x="1180797" y="-312"/>
                    <a:pt x="1180797" y="71334"/>
                    <a:pt x="1180797" y="159713"/>
                  </a:cubicBezTo>
                  <a:lnTo>
                    <a:pt x="1180797" y="2104035"/>
                  </a:lnTo>
                  <a:cubicBezTo>
                    <a:pt x="1180797" y="2192414"/>
                    <a:pt x="1180797" y="2264059"/>
                    <a:pt x="1180797" y="2264059"/>
                  </a:cubicBezTo>
                  <a:lnTo>
                    <a:pt x="168" y="2264059"/>
                  </a:lnTo>
                  <a:cubicBezTo>
                    <a:pt x="168" y="2264059"/>
                    <a:pt x="168" y="2192414"/>
                    <a:pt x="168" y="2104035"/>
                  </a:cubicBezTo>
                  <a:lnTo>
                    <a:pt x="168" y="159713"/>
                  </a:lnTo>
                  <a:cubicBezTo>
                    <a:pt x="168" y="71334"/>
                    <a:pt x="168" y="-312"/>
                    <a:pt x="168" y="-312"/>
                  </a:cubicBezTo>
                  <a:close/>
                </a:path>
              </a:pathLst>
            </a:custGeom>
            <a:noFill/>
            <a:ln w="18627" cap="flat">
              <a:solidFill>
                <a:srgbClr val="1B1EF3"/>
              </a:solidFill>
              <a:custDash>
                <a:ds d="362492" sp="362492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6ABA513-22C6-418B-920D-876CD6310EBB}"/>
                </a:ext>
              </a:extLst>
            </p:cNvPr>
            <p:cNvSpPr/>
            <p:nvPr/>
          </p:nvSpPr>
          <p:spPr>
            <a:xfrm>
              <a:off x="5064164" y="1300409"/>
              <a:ext cx="1180629" cy="2264370"/>
            </a:xfrm>
            <a:custGeom>
              <a:avLst/>
              <a:gdLst>
                <a:gd name="connsiteX0" fmla="*/ 1180797 w 1180629"/>
                <a:gd name="connsiteY0" fmla="*/ -311 h 2264370"/>
                <a:gd name="connsiteX1" fmla="*/ 1180797 w 1180629"/>
                <a:gd name="connsiteY1" fmla="*/ 159713 h 2264370"/>
                <a:gd name="connsiteX2" fmla="*/ 1180797 w 1180629"/>
                <a:gd name="connsiteY2" fmla="*/ 2104035 h 2264370"/>
                <a:gd name="connsiteX3" fmla="*/ 1180797 w 1180629"/>
                <a:gd name="connsiteY3" fmla="*/ 2264059 h 2264370"/>
                <a:gd name="connsiteX4" fmla="*/ 168 w 1180629"/>
                <a:gd name="connsiteY4" fmla="*/ 2264059 h 2264370"/>
                <a:gd name="connsiteX5" fmla="*/ 168 w 1180629"/>
                <a:gd name="connsiteY5" fmla="*/ 2104035 h 2264370"/>
                <a:gd name="connsiteX6" fmla="*/ 168 w 1180629"/>
                <a:gd name="connsiteY6" fmla="*/ 159713 h 2264370"/>
                <a:gd name="connsiteX7" fmla="*/ 168 w 1180629"/>
                <a:gd name="connsiteY7" fmla="*/ -311 h 2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629" h="2264370">
                  <a:moveTo>
                    <a:pt x="1180797" y="-311"/>
                  </a:moveTo>
                  <a:cubicBezTo>
                    <a:pt x="1180797" y="-311"/>
                    <a:pt x="1180797" y="71334"/>
                    <a:pt x="1180797" y="159713"/>
                  </a:cubicBezTo>
                  <a:lnTo>
                    <a:pt x="1180797" y="2104035"/>
                  </a:lnTo>
                  <a:cubicBezTo>
                    <a:pt x="1180797" y="2192414"/>
                    <a:pt x="1180797" y="2264059"/>
                    <a:pt x="1180797" y="2264059"/>
                  </a:cubicBezTo>
                  <a:lnTo>
                    <a:pt x="168" y="2264059"/>
                  </a:lnTo>
                  <a:cubicBezTo>
                    <a:pt x="168" y="2264059"/>
                    <a:pt x="168" y="2192414"/>
                    <a:pt x="168" y="2104035"/>
                  </a:cubicBezTo>
                  <a:lnTo>
                    <a:pt x="168" y="159713"/>
                  </a:lnTo>
                  <a:cubicBezTo>
                    <a:pt x="168" y="71334"/>
                    <a:pt x="168" y="-311"/>
                    <a:pt x="168" y="-311"/>
                  </a:cubicBezTo>
                  <a:close/>
                </a:path>
              </a:pathLst>
            </a:custGeom>
            <a:noFill/>
            <a:ln w="18627" cap="flat">
              <a:solidFill>
                <a:srgbClr val="1B1EF3"/>
              </a:solidFill>
              <a:custDash>
                <a:ds d="362492" sp="362492"/>
              </a:custDash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D258DBD-9BD0-40BA-B9E9-58B9F1C0831E}"/>
                </a:ext>
              </a:extLst>
            </p:cNvPr>
            <p:cNvSpPr/>
            <p:nvPr/>
          </p:nvSpPr>
          <p:spPr>
            <a:xfrm>
              <a:off x="2719270" y="1004747"/>
              <a:ext cx="313081" cy="378269"/>
            </a:xfrm>
            <a:custGeom>
              <a:avLst/>
              <a:gdLst>
                <a:gd name="connsiteX0" fmla="*/ 313250 w 313081"/>
                <a:gd name="connsiteY0" fmla="*/ -311 h 378269"/>
                <a:gd name="connsiteX1" fmla="*/ 313250 w 313081"/>
                <a:gd name="connsiteY1" fmla="*/ 94554 h 378269"/>
                <a:gd name="connsiteX2" fmla="*/ 313250 w 313081"/>
                <a:gd name="connsiteY2" fmla="*/ 283092 h 378269"/>
                <a:gd name="connsiteX3" fmla="*/ 313250 w 313081"/>
                <a:gd name="connsiteY3" fmla="*/ 377957 h 378269"/>
                <a:gd name="connsiteX4" fmla="*/ 168 w 313081"/>
                <a:gd name="connsiteY4" fmla="*/ 377957 h 378269"/>
                <a:gd name="connsiteX5" fmla="*/ 168 w 313081"/>
                <a:gd name="connsiteY5" fmla="*/ 283092 h 378269"/>
                <a:gd name="connsiteX6" fmla="*/ 168 w 313081"/>
                <a:gd name="connsiteY6" fmla="*/ 94554 h 378269"/>
                <a:gd name="connsiteX7" fmla="*/ 168 w 313081"/>
                <a:gd name="connsiteY7" fmla="*/ -311 h 37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081" h="378269">
                  <a:moveTo>
                    <a:pt x="313250" y="-311"/>
                  </a:moveTo>
                  <a:cubicBezTo>
                    <a:pt x="313250" y="-311"/>
                    <a:pt x="313250" y="42161"/>
                    <a:pt x="313250" y="94554"/>
                  </a:cubicBezTo>
                  <a:lnTo>
                    <a:pt x="313250" y="283092"/>
                  </a:lnTo>
                  <a:cubicBezTo>
                    <a:pt x="313250" y="335485"/>
                    <a:pt x="313250" y="377957"/>
                    <a:pt x="313250" y="377957"/>
                  </a:cubicBezTo>
                  <a:lnTo>
                    <a:pt x="168" y="377957"/>
                  </a:lnTo>
                  <a:cubicBezTo>
                    <a:pt x="168" y="377957"/>
                    <a:pt x="168" y="335485"/>
                    <a:pt x="168" y="283092"/>
                  </a:cubicBezTo>
                  <a:lnTo>
                    <a:pt x="168" y="94554"/>
                  </a:lnTo>
                  <a:cubicBezTo>
                    <a:pt x="168" y="42161"/>
                    <a:pt x="168" y="-311"/>
                    <a:pt x="168" y="-311"/>
                  </a:cubicBezTo>
                  <a:close/>
                </a:path>
              </a:pathLst>
            </a:custGeom>
            <a:solidFill>
              <a:srgbClr val="FFE6D5"/>
            </a:solidFill>
            <a:ln w="18486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93CE5CE-A711-4CF4-A57D-EF1E5A8FF1DF}"/>
                </a:ext>
              </a:extLst>
            </p:cNvPr>
            <p:cNvSpPr txBox="1"/>
            <p:nvPr/>
          </p:nvSpPr>
          <p:spPr>
            <a:xfrm>
              <a:off x="2691405" y="1003647"/>
              <a:ext cx="346570" cy="3954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913" baseline="-2352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06E2886-0734-49C0-8B39-3C117AA4C6FC}"/>
                </a:ext>
              </a:extLst>
            </p:cNvPr>
            <p:cNvSpPr/>
            <p:nvPr/>
          </p:nvSpPr>
          <p:spPr>
            <a:xfrm>
              <a:off x="4826513" y="948440"/>
              <a:ext cx="313081" cy="378269"/>
            </a:xfrm>
            <a:custGeom>
              <a:avLst/>
              <a:gdLst>
                <a:gd name="connsiteX0" fmla="*/ 313250 w 313081"/>
                <a:gd name="connsiteY0" fmla="*/ -311 h 378269"/>
                <a:gd name="connsiteX1" fmla="*/ 313250 w 313081"/>
                <a:gd name="connsiteY1" fmla="*/ 94554 h 378269"/>
                <a:gd name="connsiteX2" fmla="*/ 313250 w 313081"/>
                <a:gd name="connsiteY2" fmla="*/ 283092 h 378269"/>
                <a:gd name="connsiteX3" fmla="*/ 313250 w 313081"/>
                <a:gd name="connsiteY3" fmla="*/ 377957 h 378269"/>
                <a:gd name="connsiteX4" fmla="*/ 168 w 313081"/>
                <a:gd name="connsiteY4" fmla="*/ 377957 h 378269"/>
                <a:gd name="connsiteX5" fmla="*/ 168 w 313081"/>
                <a:gd name="connsiteY5" fmla="*/ 283092 h 378269"/>
                <a:gd name="connsiteX6" fmla="*/ 168 w 313081"/>
                <a:gd name="connsiteY6" fmla="*/ 94554 h 378269"/>
                <a:gd name="connsiteX7" fmla="*/ 168 w 313081"/>
                <a:gd name="connsiteY7" fmla="*/ -311 h 37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081" h="378269">
                  <a:moveTo>
                    <a:pt x="313250" y="-311"/>
                  </a:moveTo>
                  <a:cubicBezTo>
                    <a:pt x="313250" y="-311"/>
                    <a:pt x="313250" y="42161"/>
                    <a:pt x="313250" y="94554"/>
                  </a:cubicBezTo>
                  <a:lnTo>
                    <a:pt x="313250" y="283092"/>
                  </a:lnTo>
                  <a:cubicBezTo>
                    <a:pt x="313250" y="335485"/>
                    <a:pt x="313250" y="377957"/>
                    <a:pt x="313250" y="377957"/>
                  </a:cubicBezTo>
                  <a:lnTo>
                    <a:pt x="168" y="377957"/>
                  </a:lnTo>
                  <a:cubicBezTo>
                    <a:pt x="168" y="377957"/>
                    <a:pt x="168" y="335485"/>
                    <a:pt x="168" y="283092"/>
                  </a:cubicBezTo>
                  <a:lnTo>
                    <a:pt x="168" y="94554"/>
                  </a:lnTo>
                  <a:cubicBezTo>
                    <a:pt x="168" y="42161"/>
                    <a:pt x="168" y="-311"/>
                    <a:pt x="168" y="-311"/>
                  </a:cubicBezTo>
                  <a:close/>
                </a:path>
              </a:pathLst>
            </a:custGeom>
            <a:solidFill>
              <a:srgbClr val="FFE6D5"/>
            </a:solidFill>
            <a:ln w="18486" cap="flat">
              <a:solidFill>
                <a:srgbClr val="15111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07CAC47-8A2F-418E-8EB7-E092B13EE54C}"/>
                </a:ext>
              </a:extLst>
            </p:cNvPr>
            <p:cNvSpPr txBox="1"/>
            <p:nvPr/>
          </p:nvSpPr>
          <p:spPr>
            <a:xfrm>
              <a:off x="4798646" y="947340"/>
              <a:ext cx="346570" cy="3954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913" baseline="-2352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72E83BF-67B5-4671-A902-26230A351FC7}"/>
                </a:ext>
              </a:extLst>
            </p:cNvPr>
            <p:cNvSpPr txBox="1"/>
            <p:nvPr/>
          </p:nvSpPr>
          <p:spPr>
            <a:xfrm>
              <a:off x="3745027" y="1547927"/>
              <a:ext cx="429926" cy="3954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</a:t>
              </a:r>
              <a:r>
                <a:rPr lang="en-US" sz="1913" baseline="-2352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D7EF1A7-4D5B-4828-8F58-876F7C711B00}"/>
                </a:ext>
              </a:extLst>
            </p:cNvPr>
            <p:cNvSpPr txBox="1"/>
            <p:nvPr/>
          </p:nvSpPr>
          <p:spPr>
            <a:xfrm>
              <a:off x="3769327" y="2957052"/>
              <a:ext cx="429926" cy="3954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</a:t>
              </a:r>
              <a:r>
                <a:rPr lang="en-US" sz="1913" baseline="-2352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2037F78-99BD-4DA1-AF9A-041A29205A25}"/>
                </a:ext>
              </a:extLst>
            </p:cNvPr>
            <p:cNvSpPr txBox="1"/>
            <p:nvPr/>
          </p:nvSpPr>
          <p:spPr>
            <a:xfrm>
              <a:off x="5844425" y="1576824"/>
              <a:ext cx="429926" cy="3954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</a:t>
              </a:r>
              <a:r>
                <a:rPr lang="en-US" sz="1913" baseline="-2352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7FE959D-225D-4197-A544-FF05C8780446}"/>
                </a:ext>
              </a:extLst>
            </p:cNvPr>
            <p:cNvSpPr txBox="1"/>
            <p:nvPr/>
          </p:nvSpPr>
          <p:spPr>
            <a:xfrm>
              <a:off x="5868721" y="2985949"/>
              <a:ext cx="429926" cy="39549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97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</a:t>
              </a:r>
              <a:r>
                <a:rPr lang="en-US" sz="1913" baseline="-2352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4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E26AE81-B031-46C2-AD38-1EDE18738CB6}"/>
                </a:ext>
              </a:extLst>
            </p:cNvPr>
            <p:cNvSpPr/>
            <p:nvPr/>
          </p:nvSpPr>
          <p:spPr>
            <a:xfrm>
              <a:off x="1723790" y="2418454"/>
              <a:ext cx="165273" cy="103226"/>
            </a:xfrm>
            <a:custGeom>
              <a:avLst/>
              <a:gdLst>
                <a:gd name="connsiteX0" fmla="*/ 165442 w 165273"/>
                <a:gd name="connsiteY0" fmla="*/ 51302 h 103226"/>
                <a:gd name="connsiteX1" fmla="*/ 82805 w 165273"/>
                <a:gd name="connsiteY1" fmla="*/ 102915 h 103226"/>
                <a:gd name="connsiteX2" fmla="*/ 168 w 165273"/>
                <a:gd name="connsiteY2" fmla="*/ 51302 h 103226"/>
                <a:gd name="connsiteX3" fmla="*/ 82805 w 165273"/>
                <a:gd name="connsiteY3" fmla="*/ -312 h 103226"/>
                <a:gd name="connsiteX4" fmla="*/ 165442 w 165273"/>
                <a:gd name="connsiteY4" fmla="*/ 51302 h 10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73" h="103226">
                  <a:moveTo>
                    <a:pt x="165442" y="51302"/>
                  </a:moveTo>
                  <a:cubicBezTo>
                    <a:pt x="165442" y="79807"/>
                    <a:pt x="128444" y="102915"/>
                    <a:pt x="82805" y="102915"/>
                  </a:cubicBezTo>
                  <a:cubicBezTo>
                    <a:pt x="37166" y="102915"/>
                    <a:pt x="168" y="79807"/>
                    <a:pt x="168" y="51302"/>
                  </a:cubicBezTo>
                  <a:cubicBezTo>
                    <a:pt x="168" y="22796"/>
                    <a:pt x="37165" y="-312"/>
                    <a:pt x="82805" y="-312"/>
                  </a:cubicBezTo>
                  <a:cubicBezTo>
                    <a:pt x="128444" y="-312"/>
                    <a:pt x="165442" y="22796"/>
                    <a:pt x="165442" y="51302"/>
                  </a:cubicBezTo>
                  <a:close/>
                </a:path>
              </a:pathLst>
            </a:custGeom>
            <a:noFill/>
            <a:ln w="21678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677D8B5-8295-4C90-B729-3A03333B5EDD}"/>
                </a:ext>
              </a:extLst>
            </p:cNvPr>
            <p:cNvSpPr/>
            <p:nvPr/>
          </p:nvSpPr>
          <p:spPr>
            <a:xfrm>
              <a:off x="7250121" y="2413774"/>
              <a:ext cx="165273" cy="103226"/>
            </a:xfrm>
            <a:custGeom>
              <a:avLst/>
              <a:gdLst>
                <a:gd name="connsiteX0" fmla="*/ 165442 w 165273"/>
                <a:gd name="connsiteY0" fmla="*/ 51302 h 103226"/>
                <a:gd name="connsiteX1" fmla="*/ 82805 w 165273"/>
                <a:gd name="connsiteY1" fmla="*/ 102915 h 103226"/>
                <a:gd name="connsiteX2" fmla="*/ 168 w 165273"/>
                <a:gd name="connsiteY2" fmla="*/ 51302 h 103226"/>
                <a:gd name="connsiteX3" fmla="*/ 82805 w 165273"/>
                <a:gd name="connsiteY3" fmla="*/ -312 h 103226"/>
                <a:gd name="connsiteX4" fmla="*/ 165442 w 165273"/>
                <a:gd name="connsiteY4" fmla="*/ 51302 h 10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73" h="103226">
                  <a:moveTo>
                    <a:pt x="165442" y="51302"/>
                  </a:moveTo>
                  <a:cubicBezTo>
                    <a:pt x="165442" y="79807"/>
                    <a:pt x="128444" y="102915"/>
                    <a:pt x="82805" y="102915"/>
                  </a:cubicBezTo>
                  <a:cubicBezTo>
                    <a:pt x="37166" y="102915"/>
                    <a:pt x="168" y="79807"/>
                    <a:pt x="168" y="51302"/>
                  </a:cubicBezTo>
                  <a:cubicBezTo>
                    <a:pt x="168" y="22796"/>
                    <a:pt x="37166" y="-312"/>
                    <a:pt x="82805" y="-312"/>
                  </a:cubicBezTo>
                  <a:cubicBezTo>
                    <a:pt x="128444" y="-312"/>
                    <a:pt x="165442" y="22796"/>
                    <a:pt x="165442" y="51302"/>
                  </a:cubicBezTo>
                  <a:close/>
                </a:path>
              </a:pathLst>
            </a:custGeom>
            <a:noFill/>
            <a:ln w="21678" cap="flat">
              <a:solidFill>
                <a:srgbClr val="1B1E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5F47D-E515-4CF5-8148-4EE912B8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508F0-A681-4840-B631-D7348DA0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C0ADA-76CB-461B-A297-105B8DF6D2AA}"/>
              </a:ext>
            </a:extLst>
          </p:cNvPr>
          <p:cNvSpPr txBox="1"/>
          <p:nvPr/>
        </p:nvSpPr>
        <p:spPr>
          <a:xfrm>
            <a:off x="2093164" y="4110467"/>
            <a:ext cx="7820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If the input </a:t>
            </a:r>
            <a:r>
              <a:rPr lang="en-IN" sz="2000" dirty="0">
                <a:solidFill>
                  <a:srgbClr val="E21A23"/>
                </a:solidFill>
              </a:rPr>
              <a:t>maintains</a:t>
            </a:r>
            <a:r>
              <a:rPr lang="en-IN" sz="2000" dirty="0"/>
              <a:t> its value, then all the </a:t>
            </a:r>
            <a:r>
              <a:rPr lang="en-IN" sz="2000" dirty="0">
                <a:solidFill>
                  <a:srgbClr val="00B050"/>
                </a:solidFill>
              </a:rPr>
              <a:t>nodes</a:t>
            </a:r>
            <a:r>
              <a:rPr lang="en-IN" sz="2000" dirty="0"/>
              <a:t> in the circuit maintain their </a:t>
            </a:r>
            <a:r>
              <a:rPr lang="en-IN" sz="2000" dirty="0">
                <a:solidFill>
                  <a:srgbClr val="0070C0"/>
                </a:solidFill>
              </a:rPr>
              <a:t>values</a:t>
            </a:r>
            <a:r>
              <a:rPr lang="en-IN" sz="2000" dirty="0"/>
              <a:t> (voltages). There is no </a:t>
            </a:r>
            <a:r>
              <a:rPr lang="en-IN" sz="2000" dirty="0">
                <a:solidFill>
                  <a:srgbClr val="C00000"/>
                </a:solidFill>
              </a:rPr>
              <a:t>flow</a:t>
            </a:r>
            <a:r>
              <a:rPr lang="en-IN" sz="2000" dirty="0"/>
              <a:t> of current.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a </a:t>
            </a:r>
            <a:r>
              <a:rPr lang="en-US" sz="2000" dirty="0">
                <a:solidFill>
                  <a:srgbClr val="625D9C"/>
                </a:solidFill>
              </a:rPr>
              <a:t>flow</a:t>
            </a:r>
            <a:r>
              <a:rPr lang="en-US" sz="2000" dirty="0"/>
              <a:t> of current, only if a </a:t>
            </a:r>
            <a:r>
              <a:rPr lang="en-US" sz="2000" dirty="0">
                <a:solidFill>
                  <a:srgbClr val="00B050"/>
                </a:solidFill>
              </a:rPr>
              <a:t>conducting</a:t>
            </a:r>
            <a:r>
              <a:rPr lang="en-US" sz="2000" dirty="0"/>
              <a:t> path forms from </a:t>
            </a:r>
            <a:r>
              <a:rPr lang="en-US" sz="2000" dirty="0" err="1"/>
              <a:t>V</a:t>
            </a:r>
            <a:r>
              <a:rPr lang="en-US" sz="2000" baseline="-25000" dirty="0" err="1"/>
              <a:t>dd</a:t>
            </a:r>
            <a:r>
              <a:rPr lang="en-US" sz="2000" dirty="0"/>
              <a:t> to </a:t>
            </a:r>
            <a:r>
              <a:rPr lang="en-US" sz="2000" dirty="0">
                <a:solidFill>
                  <a:srgbClr val="C00000"/>
                </a:solidFill>
              </a:rPr>
              <a:t>ground</a:t>
            </a:r>
            <a:r>
              <a:rPr lang="en-US" sz="2000" dirty="0"/>
              <a:t>, or between the gate of T</a:t>
            </a:r>
            <a:r>
              <a:rPr lang="en-US" sz="2000" baseline="-25000" dirty="0"/>
              <a:t>3</a:t>
            </a:r>
            <a:r>
              <a:rPr lang="en-US" sz="2000" dirty="0"/>
              <a:t>/T</a:t>
            </a:r>
            <a:r>
              <a:rPr lang="en-US" sz="2000" baseline="-25000" dirty="0"/>
              <a:t>4</a:t>
            </a:r>
            <a:r>
              <a:rPr lang="en-US" sz="2000" dirty="0"/>
              <a:t> and </a:t>
            </a:r>
            <a:r>
              <a:rPr lang="en-US" sz="2000" dirty="0" err="1"/>
              <a:t>V</a:t>
            </a:r>
            <a:r>
              <a:rPr lang="en-US" sz="2000" baseline="-25000" dirty="0" err="1"/>
              <a:t>dd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C00000"/>
                </a:solidFill>
              </a:rPr>
              <a:t>ground</a:t>
            </a:r>
            <a:r>
              <a:rPr lang="en-US" sz="2000" dirty="0"/>
              <a:t> (via T</a:t>
            </a:r>
            <a:r>
              <a:rPr lang="en-US" sz="2000" baseline="-25000" dirty="0"/>
              <a:t>1</a:t>
            </a:r>
            <a:r>
              <a:rPr lang="en-US" sz="2000" dirty="0"/>
              <a:t> and T</a:t>
            </a:r>
            <a:r>
              <a:rPr lang="en-US" sz="2000" baseline="-25000" dirty="0"/>
              <a:t>2</a:t>
            </a:r>
            <a:r>
              <a:rPr lang="en-US" sz="2000" dirty="0"/>
              <a:t>, respectively).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flow of current leads to an </a:t>
            </a:r>
            <a:r>
              <a:rPr lang="en-US" sz="2000" dirty="0">
                <a:solidFill>
                  <a:srgbClr val="E21A23"/>
                </a:solidFill>
              </a:rPr>
              <a:t>I</a:t>
            </a:r>
            <a:r>
              <a:rPr lang="en-US" sz="2000" baseline="30000" dirty="0">
                <a:solidFill>
                  <a:srgbClr val="E21A23"/>
                </a:solidFill>
              </a:rPr>
              <a:t>2</a:t>
            </a:r>
            <a:r>
              <a:rPr lang="en-US" sz="2000" dirty="0">
                <a:solidFill>
                  <a:srgbClr val="E21A23"/>
                </a:solidFill>
              </a:rPr>
              <a:t>R</a:t>
            </a:r>
            <a:r>
              <a:rPr lang="en-US" sz="2000" dirty="0"/>
              <a:t> heat loss. </a:t>
            </a:r>
          </a:p>
        </p:txBody>
      </p:sp>
    </p:spTree>
    <p:extLst>
      <p:ext uri="{BB962C8B-B14F-4D97-AF65-F5344CB8AC3E}">
        <p14:creationId xmlns:p14="http://schemas.microsoft.com/office/powerpoint/2010/main" val="15939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21753</TotalTime>
  <Words>4763</Words>
  <Application>Microsoft Office PowerPoint</Application>
  <PresentationFormat>Widescreen</PresentationFormat>
  <Paragraphs>867</Paragraphs>
  <Slides>70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Arial</vt:lpstr>
      <vt:lpstr>Bitstream Vera Sans</vt:lpstr>
      <vt:lpstr>Calibri</vt:lpstr>
      <vt:lpstr>Cambria Math</vt:lpstr>
      <vt:lpstr>Caveat</vt:lpstr>
      <vt:lpstr>CMMI10</vt:lpstr>
      <vt:lpstr>CMR10</vt:lpstr>
      <vt:lpstr>Comic Sans MS</vt:lpstr>
      <vt:lpstr>Freestyle Script</vt:lpstr>
      <vt:lpstr>Lato Light</vt:lpstr>
      <vt:lpstr>Poppins</vt:lpstr>
      <vt:lpstr>Symbol</vt:lpstr>
      <vt:lpstr>Wingdings</vt:lpstr>
      <vt:lpstr>Office Theme</vt:lpstr>
      <vt:lpstr>PowerPoint Presentation</vt:lpstr>
      <vt:lpstr>Background Required to Understand this Chapter</vt:lpstr>
      <vt:lpstr>Do computers consume a lot of power? </vt:lpstr>
      <vt:lpstr>How hot do CPUs get? </vt:lpstr>
      <vt:lpstr>Why do we care? </vt:lpstr>
      <vt:lpstr>Contents</vt:lpstr>
      <vt:lpstr>Types of Power Consumption</vt:lpstr>
      <vt:lpstr>PowerPoint Presentation</vt:lpstr>
      <vt:lpstr>Consider an Inverter Pair</vt:lpstr>
      <vt:lpstr>Dynamic Power Dissipation</vt:lpstr>
      <vt:lpstr>Basic Idea: Convert an Electronic Circuit into an RC Network</vt:lpstr>
      <vt:lpstr>Simple Capacitor Charging and Discharging</vt:lpstr>
      <vt:lpstr>More about Capacitor (Dis)Charging</vt:lpstr>
      <vt:lpstr>Dynamic Power Analysis</vt:lpstr>
      <vt:lpstr>Relationship between V and f</vt:lpstr>
      <vt:lpstr>The ED^2 Metric</vt:lpstr>
      <vt:lpstr>Short-Circuit Power</vt:lpstr>
      <vt:lpstr>PowerPoint Presentation</vt:lpstr>
      <vt:lpstr>PowerPoint Presentation</vt:lpstr>
      <vt:lpstr>Major Leakage Mechanisms</vt:lpstr>
      <vt:lpstr>I1: P-N Junction Reverse Bias Current</vt:lpstr>
      <vt:lpstr>Band-to-band Tunnelling (BTBT)</vt:lpstr>
      <vt:lpstr>I2: Subthreshold Leakage</vt:lpstr>
      <vt:lpstr>More about Subthreshold Leakage</vt:lpstr>
      <vt:lpstr>I3: Gate Oxide Tunnelling</vt:lpstr>
      <vt:lpstr>I4: Hot-Carrier Injection</vt:lpstr>
      <vt:lpstr>I5: Gate-Induced Drain Leakage (GIDL) </vt:lpstr>
      <vt:lpstr>I6: Punchthrough Current</vt:lpstr>
      <vt:lpstr>Ballpark Figures</vt:lpstr>
      <vt:lpstr>Contents</vt:lpstr>
      <vt:lpstr>Diagram of a Silicon Chip Package</vt:lpstr>
      <vt:lpstr>Chip Package (Heat Sink and Fan)</vt:lpstr>
      <vt:lpstr>The Motherboard</vt:lpstr>
      <vt:lpstr>Three Heat Transfer Mechanisms</vt:lpstr>
      <vt:lpstr>Some Basic Physics</vt:lpstr>
      <vt:lpstr>A Little Bit of Algebra </vt:lpstr>
      <vt:lpstr>Some More Algebra</vt:lpstr>
      <vt:lpstr>Another way of looking at Pst</vt:lpstr>
      <vt:lpstr>How do we solve the Fourier equation?</vt:lpstr>
      <vt:lpstr>Steady State Solution</vt:lpstr>
      <vt:lpstr>Transient Solution</vt:lpstr>
      <vt:lpstr>Electrical Analog of the Problem</vt:lpstr>
      <vt:lpstr>Electrical Analog </vt:lpstr>
      <vt:lpstr>Finite Element Method (FEM)</vt:lpstr>
      <vt:lpstr>Green’s Functions</vt:lpstr>
      <vt:lpstr>Green’s Functions</vt:lpstr>
      <vt:lpstr>Green’s Function</vt:lpstr>
      <vt:lpstr>Leakage Temperature Feedback Loop</vt:lpstr>
      <vt:lpstr>Contents</vt:lpstr>
      <vt:lpstr>DVFS – Dynamic Voltage Frequency Scaling</vt:lpstr>
      <vt:lpstr>Chip’s Power Grid and Frequency Control System</vt:lpstr>
      <vt:lpstr>Changing Voltage and Frequency</vt:lpstr>
      <vt:lpstr>Hardware-based DVFS</vt:lpstr>
      <vt:lpstr>Software-based DVFS</vt:lpstr>
      <vt:lpstr>Linux Speed Governor</vt:lpstr>
      <vt:lpstr>Clock Gating</vt:lpstr>
      <vt:lpstr>Correctness Problems</vt:lpstr>
      <vt:lpstr>Clock Gating Example</vt:lpstr>
      <vt:lpstr>Issue and Fetch Throttling</vt:lpstr>
      <vt:lpstr>Reducing Leakage Power: Power Gating</vt:lpstr>
      <vt:lpstr>Issues to Keep in Mind</vt:lpstr>
      <vt:lpstr>Use Multiple Transistor Sizes</vt:lpstr>
      <vt:lpstr>Adaptive Body Biasing</vt:lpstr>
      <vt:lpstr>Drowsy Caches</vt:lpstr>
      <vt:lpstr>Circuit Diagram</vt:lpstr>
      <vt:lpstr>Contents</vt:lpstr>
      <vt:lpstr>Dynamic Thermal Management </vt:lpstr>
      <vt:lpstr>Temperature-Aware Task Mapping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567</cp:revision>
  <dcterms:created xsi:type="dcterms:W3CDTF">2020-09-30T13:31:44Z</dcterms:created>
  <dcterms:modified xsi:type="dcterms:W3CDTF">2024-07-15T13:53:45Z</dcterms:modified>
</cp:coreProperties>
</file>