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handoutMasterIdLst>
    <p:handoutMasterId r:id="rId125"/>
  </p:handoutMasterIdLst>
  <p:sldIdLst>
    <p:sldId id="274" r:id="rId2"/>
    <p:sldId id="343" r:id="rId3"/>
    <p:sldId id="257" r:id="rId4"/>
    <p:sldId id="4096" r:id="rId5"/>
    <p:sldId id="4097" r:id="rId6"/>
    <p:sldId id="4098" r:id="rId7"/>
    <p:sldId id="4099" r:id="rId8"/>
    <p:sldId id="4100" r:id="rId9"/>
    <p:sldId id="4101" r:id="rId10"/>
    <p:sldId id="4102" r:id="rId11"/>
    <p:sldId id="4103" r:id="rId12"/>
    <p:sldId id="4104" r:id="rId13"/>
    <p:sldId id="4105" r:id="rId14"/>
    <p:sldId id="4112" r:id="rId15"/>
    <p:sldId id="4120" r:id="rId16"/>
    <p:sldId id="4107" r:id="rId17"/>
    <p:sldId id="4106" r:id="rId18"/>
    <p:sldId id="4108" r:id="rId19"/>
    <p:sldId id="4109" r:id="rId20"/>
    <p:sldId id="4121" r:id="rId21"/>
    <p:sldId id="4122" r:id="rId22"/>
    <p:sldId id="4123" r:id="rId23"/>
    <p:sldId id="4110" r:id="rId24"/>
    <p:sldId id="4124" r:id="rId25"/>
    <p:sldId id="4139" r:id="rId26"/>
    <p:sldId id="4130" r:id="rId27"/>
    <p:sldId id="4131" r:id="rId28"/>
    <p:sldId id="4132" r:id="rId29"/>
    <p:sldId id="4133" r:id="rId30"/>
    <p:sldId id="4134" r:id="rId31"/>
    <p:sldId id="4136" r:id="rId32"/>
    <p:sldId id="4135" r:id="rId33"/>
    <p:sldId id="4137" r:id="rId34"/>
    <p:sldId id="4138" r:id="rId35"/>
    <p:sldId id="4143" r:id="rId36"/>
    <p:sldId id="4144" r:id="rId37"/>
    <p:sldId id="4145" r:id="rId38"/>
    <p:sldId id="4146" r:id="rId39"/>
    <p:sldId id="4142" r:id="rId40"/>
    <p:sldId id="4147" r:id="rId41"/>
    <p:sldId id="4148" r:id="rId42"/>
    <p:sldId id="4149" r:id="rId43"/>
    <p:sldId id="4150" r:id="rId44"/>
    <p:sldId id="4151" r:id="rId45"/>
    <p:sldId id="4152" r:id="rId46"/>
    <p:sldId id="4140" r:id="rId47"/>
    <p:sldId id="4125" r:id="rId48"/>
    <p:sldId id="4126" r:id="rId49"/>
    <p:sldId id="4127" r:id="rId50"/>
    <p:sldId id="4128" r:id="rId51"/>
    <p:sldId id="4129" r:id="rId52"/>
    <p:sldId id="4179" r:id="rId53"/>
    <p:sldId id="4153" r:id="rId54"/>
    <p:sldId id="4154" r:id="rId55"/>
    <p:sldId id="4155" r:id="rId56"/>
    <p:sldId id="4156" r:id="rId57"/>
    <p:sldId id="4157" r:id="rId58"/>
    <p:sldId id="4160" r:id="rId59"/>
    <p:sldId id="4177" r:id="rId60"/>
    <p:sldId id="4182" r:id="rId61"/>
    <p:sldId id="4161" r:id="rId62"/>
    <p:sldId id="4158" r:id="rId63"/>
    <p:sldId id="4159" r:id="rId64"/>
    <p:sldId id="4162" r:id="rId65"/>
    <p:sldId id="4169" r:id="rId66"/>
    <p:sldId id="4183" r:id="rId67"/>
    <p:sldId id="4184" r:id="rId68"/>
    <p:sldId id="4180" r:id="rId69"/>
    <p:sldId id="4185" r:id="rId70"/>
    <p:sldId id="4186" r:id="rId71"/>
    <p:sldId id="4187" r:id="rId72"/>
    <p:sldId id="4163" r:id="rId73"/>
    <p:sldId id="4188" r:id="rId74"/>
    <p:sldId id="4189" r:id="rId75"/>
    <p:sldId id="4190" r:id="rId76"/>
    <p:sldId id="4193" r:id="rId77"/>
    <p:sldId id="4166" r:id="rId78"/>
    <p:sldId id="4191" r:id="rId79"/>
    <p:sldId id="4192" r:id="rId80"/>
    <p:sldId id="4171" r:id="rId81"/>
    <p:sldId id="4194" r:id="rId82"/>
    <p:sldId id="4196" r:id="rId83"/>
    <p:sldId id="4201" r:id="rId84"/>
    <p:sldId id="4197" r:id="rId85"/>
    <p:sldId id="4198" r:id="rId86"/>
    <p:sldId id="4199" r:id="rId87"/>
    <p:sldId id="4202" r:id="rId88"/>
    <p:sldId id="4203" r:id="rId89"/>
    <p:sldId id="4195" r:id="rId90"/>
    <p:sldId id="4200" r:id="rId91"/>
    <p:sldId id="4167" r:id="rId92"/>
    <p:sldId id="4165" r:id="rId93"/>
    <p:sldId id="4204" r:id="rId94"/>
    <p:sldId id="4206" r:id="rId95"/>
    <p:sldId id="4207" r:id="rId96"/>
    <p:sldId id="4205" r:id="rId97"/>
    <p:sldId id="4208" r:id="rId98"/>
    <p:sldId id="4210" r:id="rId99"/>
    <p:sldId id="4170" r:id="rId100"/>
    <p:sldId id="4211" r:id="rId101"/>
    <p:sldId id="4215" r:id="rId102"/>
    <p:sldId id="4173" r:id="rId103"/>
    <p:sldId id="4174" r:id="rId104"/>
    <p:sldId id="4216" r:id="rId105"/>
    <p:sldId id="4212" r:id="rId106"/>
    <p:sldId id="4217" r:id="rId107"/>
    <p:sldId id="4175" r:id="rId108"/>
    <p:sldId id="4172" r:id="rId109"/>
    <p:sldId id="4218" r:id="rId110"/>
    <p:sldId id="4219" r:id="rId111"/>
    <p:sldId id="4164" r:id="rId112"/>
    <p:sldId id="4213" r:id="rId113"/>
    <p:sldId id="4214" r:id="rId114"/>
    <p:sldId id="4141" r:id="rId115"/>
    <p:sldId id="4209" r:id="rId116"/>
    <p:sldId id="4181" r:id="rId117"/>
    <p:sldId id="4119" r:id="rId118"/>
    <p:sldId id="4178" r:id="rId119"/>
    <p:sldId id="4168" r:id="rId120"/>
    <p:sldId id="4176" r:id="rId121"/>
    <p:sldId id="4095" r:id="rId122"/>
    <p:sldId id="335" r:id="rId123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568" userDrawn="1">
          <p15:clr>
            <a:srgbClr val="A4A3A4"/>
          </p15:clr>
        </p15:guide>
        <p15:guide id="2" orient="horz" pos="3000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orient="horz" pos="2688" userDrawn="1">
          <p15:clr>
            <a:srgbClr val="A4A3A4"/>
          </p15:clr>
        </p15:guide>
        <p15:guide id="5" orient="horz" pos="2904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7" orient="horz" pos="3216" userDrawn="1">
          <p15:clr>
            <a:srgbClr val="A4A3A4"/>
          </p15:clr>
        </p15:guide>
        <p15:guide id="8" orient="horz" pos="3096" userDrawn="1">
          <p15:clr>
            <a:srgbClr val="A4A3A4"/>
          </p15:clr>
        </p15:guide>
        <p15:guide id="9" pos="896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6880" userDrawn="1">
          <p15:clr>
            <a:srgbClr val="A4A3A4"/>
          </p15:clr>
        </p15:guide>
        <p15:guide id="12" pos="2597" userDrawn="1">
          <p15:clr>
            <a:srgbClr val="A4A3A4"/>
          </p15:clr>
        </p15:guide>
        <p15:guide id="13" pos="288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5" orient="horz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quel User" initials="SU" lastIdx="0" clrIdx="0">
    <p:extLst>
      <p:ext uri="{19B8F6BF-5375-455C-9EA6-DF929625EA0E}">
        <p15:presenceInfo xmlns:p15="http://schemas.microsoft.com/office/powerpoint/2012/main" userId="958da6fd0e6693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23"/>
    <a:srgbClr val="625D9C"/>
    <a:srgbClr val="720F11"/>
    <a:srgbClr val="9F2241"/>
    <a:srgbClr val="01708C"/>
    <a:srgbClr val="692146"/>
    <a:srgbClr val="FFDFCA"/>
    <a:srgbClr val="E2DFCA"/>
    <a:srgbClr val="FFB600"/>
    <a:srgbClr val="E7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1" autoAdjust="0"/>
    <p:restoredTop sz="94788" autoAdjust="0"/>
  </p:normalViewPr>
  <p:slideViewPr>
    <p:cSldViewPr snapToGrid="0">
      <p:cViewPr varScale="1">
        <p:scale>
          <a:sx n="111" d="100"/>
          <a:sy n="111" d="100"/>
        </p:scale>
        <p:origin x="432" y="96"/>
      </p:cViewPr>
      <p:guideLst>
        <p:guide pos="1568"/>
        <p:guide orient="horz" pos="3000"/>
        <p:guide orient="horz" pos="384"/>
        <p:guide orient="horz" pos="2688"/>
        <p:guide orient="horz" pos="2904"/>
        <p:guide orient="horz" pos="1680"/>
        <p:guide orient="horz" pos="3216"/>
        <p:guide orient="horz" pos="3096"/>
        <p:guide pos="896"/>
        <p:guide pos="3968"/>
        <p:guide pos="6880"/>
        <p:guide pos="2597"/>
        <p:guide pos="288"/>
        <p:guide orient="horz" pos="2160"/>
        <p:guide orient="horz" pos="216"/>
      </p:guideLst>
    </p:cSldViewPr>
  </p:slideViewPr>
  <p:outlineViewPr>
    <p:cViewPr>
      <p:scale>
        <a:sx n="33" d="100"/>
        <a:sy n="33" d="100"/>
      </p:scale>
      <p:origin x="0" y="-144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BEA15-D3C6-4507-B248-435191C064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E8EA9-6D8B-470B-A5DE-5F180DB9496D}">
      <dgm:prSet phldrT="[Text]"/>
      <dgm:spPr/>
      <dgm:t>
        <a:bodyPr/>
        <a:lstStyle/>
        <a:p>
          <a:r>
            <a:rPr lang="en-US" dirty="0"/>
            <a:t>Caches</a:t>
          </a:r>
        </a:p>
      </dgm:t>
    </dgm:pt>
    <dgm:pt modelId="{21306F68-D6C6-4462-B00A-04093311B84D}" type="parTrans" cxnId="{0D9DC52E-36C7-43B1-B3BD-1504DAACAC42}">
      <dgm:prSet/>
      <dgm:spPr/>
      <dgm:t>
        <a:bodyPr/>
        <a:lstStyle/>
        <a:p>
          <a:endParaRPr lang="en-US"/>
        </a:p>
      </dgm:t>
    </dgm:pt>
    <dgm:pt modelId="{E80FF618-EA3E-4814-912D-FD9D4192083E}" type="sibTrans" cxnId="{0D9DC52E-36C7-43B1-B3BD-1504DAACAC42}">
      <dgm:prSet/>
      <dgm:spPr/>
      <dgm:t>
        <a:bodyPr/>
        <a:lstStyle/>
        <a:p>
          <a:endParaRPr lang="en-US"/>
        </a:p>
      </dgm:t>
    </dgm:pt>
    <dgm:pt modelId="{FF66C7FC-1317-48A2-9F18-4FF373F33671}">
      <dgm:prSet phldrT="[Text]"/>
      <dgm:spPr/>
      <dgm:t>
        <a:bodyPr/>
        <a:lstStyle/>
        <a:p>
          <a:r>
            <a:rPr lang="en-US" dirty="0"/>
            <a:t>Basic Digital Electronics</a:t>
          </a:r>
        </a:p>
      </dgm:t>
    </dgm:pt>
    <dgm:pt modelId="{F1CA91E3-5798-41EB-8078-2C532600CA02}" type="parTrans" cxnId="{8F795158-12DD-4753-9A6B-E3C13E801024}">
      <dgm:prSet/>
      <dgm:spPr/>
      <dgm:t>
        <a:bodyPr/>
        <a:lstStyle/>
        <a:p>
          <a:endParaRPr lang="en-US"/>
        </a:p>
      </dgm:t>
    </dgm:pt>
    <dgm:pt modelId="{6A3BCD12-EAEC-486F-9686-F6DE2C7F6208}" type="sibTrans" cxnId="{8F795158-12DD-4753-9A6B-E3C13E801024}">
      <dgm:prSet/>
      <dgm:spPr/>
      <dgm:t>
        <a:bodyPr/>
        <a:lstStyle/>
        <a:p>
          <a:endParaRPr lang="en-US"/>
        </a:p>
      </dgm:t>
    </dgm:pt>
    <dgm:pt modelId="{66FD4932-921A-475B-ACC5-609AB52F4621}">
      <dgm:prSet phldrT="[Text]"/>
      <dgm:spPr/>
      <dgm:t>
        <a:bodyPr/>
        <a:lstStyle/>
        <a:p>
          <a:r>
            <a:rPr lang="en-US" dirty="0"/>
            <a:t>Basic Device Physics</a:t>
          </a:r>
        </a:p>
      </dgm:t>
    </dgm:pt>
    <dgm:pt modelId="{C31BE3F0-DDFB-4E0D-9182-EA52B4E01E61}" type="parTrans" cxnId="{14C907F7-A1A2-4A5E-954B-2F3064E26140}">
      <dgm:prSet/>
      <dgm:spPr/>
      <dgm:t>
        <a:bodyPr/>
        <a:lstStyle/>
        <a:p>
          <a:endParaRPr lang="en-US"/>
        </a:p>
      </dgm:t>
    </dgm:pt>
    <dgm:pt modelId="{DA778B97-BDBA-48BD-82BA-D6B4C5226C9D}" type="sibTrans" cxnId="{14C907F7-A1A2-4A5E-954B-2F3064E26140}">
      <dgm:prSet/>
      <dgm:spPr/>
      <dgm:t>
        <a:bodyPr/>
        <a:lstStyle/>
        <a:p>
          <a:endParaRPr lang="en-US"/>
        </a:p>
      </dgm:t>
    </dgm:pt>
    <dgm:pt modelId="{BA436893-2E62-40FD-9C11-1255A6692959}" type="pres">
      <dgm:prSet presAssocID="{B01BEA15-D3C6-4507-B248-435191C064F5}" presName="Name0" presStyleCnt="0">
        <dgm:presLayoutVars>
          <dgm:chMax val="7"/>
          <dgm:chPref val="7"/>
          <dgm:dir/>
        </dgm:presLayoutVars>
      </dgm:prSet>
      <dgm:spPr/>
    </dgm:pt>
    <dgm:pt modelId="{9A5C98C3-3D60-4912-B319-169E04228D23}" type="pres">
      <dgm:prSet presAssocID="{B01BEA15-D3C6-4507-B248-435191C064F5}" presName="Name1" presStyleCnt="0"/>
      <dgm:spPr/>
    </dgm:pt>
    <dgm:pt modelId="{E9471722-2C88-41E8-A33F-BDBA49D6B41B}" type="pres">
      <dgm:prSet presAssocID="{B01BEA15-D3C6-4507-B248-435191C064F5}" presName="cycle" presStyleCnt="0"/>
      <dgm:spPr/>
    </dgm:pt>
    <dgm:pt modelId="{B97D9F91-0F62-4207-BED7-965DF9E4C597}" type="pres">
      <dgm:prSet presAssocID="{B01BEA15-D3C6-4507-B248-435191C064F5}" presName="srcNode" presStyleLbl="node1" presStyleIdx="0" presStyleCnt="3"/>
      <dgm:spPr/>
    </dgm:pt>
    <dgm:pt modelId="{367821D1-2E9D-40E3-87E7-92E6A56794B6}" type="pres">
      <dgm:prSet presAssocID="{B01BEA15-D3C6-4507-B248-435191C064F5}" presName="conn" presStyleLbl="parChTrans1D2" presStyleIdx="0" presStyleCnt="1"/>
      <dgm:spPr/>
    </dgm:pt>
    <dgm:pt modelId="{6D559F3B-8633-46A8-AED5-8F5A8DBF34C9}" type="pres">
      <dgm:prSet presAssocID="{B01BEA15-D3C6-4507-B248-435191C064F5}" presName="extraNode" presStyleLbl="node1" presStyleIdx="0" presStyleCnt="3"/>
      <dgm:spPr/>
    </dgm:pt>
    <dgm:pt modelId="{7F2FCADE-6B3E-442C-B26F-7D5452A6CFAF}" type="pres">
      <dgm:prSet presAssocID="{B01BEA15-D3C6-4507-B248-435191C064F5}" presName="dstNode" presStyleLbl="node1" presStyleIdx="0" presStyleCnt="3"/>
      <dgm:spPr/>
    </dgm:pt>
    <dgm:pt modelId="{5BFBD5C3-D206-475E-801F-AFDB724D3C4F}" type="pres">
      <dgm:prSet presAssocID="{34EE8EA9-6D8B-470B-A5DE-5F180DB9496D}" presName="text_1" presStyleLbl="node1" presStyleIdx="0" presStyleCnt="3">
        <dgm:presLayoutVars>
          <dgm:bulletEnabled val="1"/>
        </dgm:presLayoutVars>
      </dgm:prSet>
      <dgm:spPr/>
    </dgm:pt>
    <dgm:pt modelId="{BDA78C3C-304F-4C02-95F1-C10CB869E8A8}" type="pres">
      <dgm:prSet presAssocID="{34EE8EA9-6D8B-470B-A5DE-5F180DB9496D}" presName="accent_1" presStyleCnt="0"/>
      <dgm:spPr/>
    </dgm:pt>
    <dgm:pt modelId="{BFEB9DE1-C972-4539-B05C-2190A1E8BE6E}" type="pres">
      <dgm:prSet presAssocID="{34EE8EA9-6D8B-470B-A5DE-5F180DB9496D}" presName="accentRepeatNode" presStyleLbl="solidFgAcc1" presStyleIdx="0" presStyleCnt="3"/>
      <dgm:spPr/>
    </dgm:pt>
    <dgm:pt modelId="{FCE0757C-065B-4DC4-BB90-359B0CB5942E}" type="pres">
      <dgm:prSet presAssocID="{FF66C7FC-1317-48A2-9F18-4FF373F33671}" presName="text_2" presStyleLbl="node1" presStyleIdx="1" presStyleCnt="3">
        <dgm:presLayoutVars>
          <dgm:bulletEnabled val="1"/>
        </dgm:presLayoutVars>
      </dgm:prSet>
      <dgm:spPr/>
    </dgm:pt>
    <dgm:pt modelId="{C4D12082-91F6-48F9-8104-25157F7E6F59}" type="pres">
      <dgm:prSet presAssocID="{FF66C7FC-1317-48A2-9F18-4FF373F33671}" presName="accent_2" presStyleCnt="0"/>
      <dgm:spPr/>
    </dgm:pt>
    <dgm:pt modelId="{566E2B7E-AE68-465C-9F97-E386691333DB}" type="pres">
      <dgm:prSet presAssocID="{FF66C7FC-1317-48A2-9F18-4FF373F33671}" presName="accentRepeatNode" presStyleLbl="solidFgAcc1" presStyleIdx="1" presStyleCnt="3"/>
      <dgm:spPr/>
    </dgm:pt>
    <dgm:pt modelId="{786F17C5-A8EB-4492-985F-A7378CD3F9B2}" type="pres">
      <dgm:prSet presAssocID="{66FD4932-921A-475B-ACC5-609AB52F4621}" presName="text_3" presStyleLbl="node1" presStyleIdx="2" presStyleCnt="3">
        <dgm:presLayoutVars>
          <dgm:bulletEnabled val="1"/>
        </dgm:presLayoutVars>
      </dgm:prSet>
      <dgm:spPr/>
    </dgm:pt>
    <dgm:pt modelId="{C6C7D4A3-8F25-4289-BD3F-847221BA0336}" type="pres">
      <dgm:prSet presAssocID="{66FD4932-921A-475B-ACC5-609AB52F4621}" presName="accent_3" presStyleCnt="0"/>
      <dgm:spPr/>
    </dgm:pt>
    <dgm:pt modelId="{FAF81DD3-295F-43BA-8B58-43F8F7179B40}" type="pres">
      <dgm:prSet presAssocID="{66FD4932-921A-475B-ACC5-609AB52F4621}" presName="accentRepeatNode" presStyleLbl="solidFgAcc1" presStyleIdx="2" presStyleCnt="3"/>
      <dgm:spPr/>
    </dgm:pt>
  </dgm:ptLst>
  <dgm:cxnLst>
    <dgm:cxn modelId="{0D9DC52E-36C7-43B1-B3BD-1504DAACAC42}" srcId="{B01BEA15-D3C6-4507-B248-435191C064F5}" destId="{34EE8EA9-6D8B-470B-A5DE-5F180DB9496D}" srcOrd="0" destOrd="0" parTransId="{21306F68-D6C6-4462-B00A-04093311B84D}" sibTransId="{E80FF618-EA3E-4814-912D-FD9D4192083E}"/>
    <dgm:cxn modelId="{8F795158-12DD-4753-9A6B-E3C13E801024}" srcId="{B01BEA15-D3C6-4507-B248-435191C064F5}" destId="{FF66C7FC-1317-48A2-9F18-4FF373F33671}" srcOrd="1" destOrd="0" parTransId="{F1CA91E3-5798-41EB-8078-2C532600CA02}" sibTransId="{6A3BCD12-EAEC-486F-9686-F6DE2C7F6208}"/>
    <dgm:cxn modelId="{5E8F7482-273C-4665-8112-12C2DE1C354E}" type="presOf" srcId="{E80FF618-EA3E-4814-912D-FD9D4192083E}" destId="{367821D1-2E9D-40E3-87E7-92E6A56794B6}" srcOrd="0" destOrd="0" presId="urn:microsoft.com/office/officeart/2008/layout/VerticalCurvedList"/>
    <dgm:cxn modelId="{11E50096-7BA2-4744-BC91-B6D6108C5CC6}" type="presOf" srcId="{66FD4932-921A-475B-ACC5-609AB52F4621}" destId="{786F17C5-A8EB-4492-985F-A7378CD3F9B2}" srcOrd="0" destOrd="0" presId="urn:microsoft.com/office/officeart/2008/layout/VerticalCurvedList"/>
    <dgm:cxn modelId="{49F4B69E-DBD8-4FE3-B156-5EFC76A9FE74}" type="presOf" srcId="{FF66C7FC-1317-48A2-9F18-4FF373F33671}" destId="{FCE0757C-065B-4DC4-BB90-359B0CB5942E}" srcOrd="0" destOrd="0" presId="urn:microsoft.com/office/officeart/2008/layout/VerticalCurvedList"/>
    <dgm:cxn modelId="{2C0A4DB1-ED8D-484A-A383-1648039EA860}" type="presOf" srcId="{34EE8EA9-6D8B-470B-A5DE-5F180DB9496D}" destId="{5BFBD5C3-D206-475E-801F-AFDB724D3C4F}" srcOrd="0" destOrd="0" presId="urn:microsoft.com/office/officeart/2008/layout/VerticalCurvedList"/>
    <dgm:cxn modelId="{F8B4B4C4-CD8A-49EA-A2F0-A7F31B260727}" type="presOf" srcId="{B01BEA15-D3C6-4507-B248-435191C064F5}" destId="{BA436893-2E62-40FD-9C11-1255A6692959}" srcOrd="0" destOrd="0" presId="urn:microsoft.com/office/officeart/2008/layout/VerticalCurvedList"/>
    <dgm:cxn modelId="{14C907F7-A1A2-4A5E-954B-2F3064E26140}" srcId="{B01BEA15-D3C6-4507-B248-435191C064F5}" destId="{66FD4932-921A-475B-ACC5-609AB52F4621}" srcOrd="2" destOrd="0" parTransId="{C31BE3F0-DDFB-4E0D-9182-EA52B4E01E61}" sibTransId="{DA778B97-BDBA-48BD-82BA-D6B4C5226C9D}"/>
    <dgm:cxn modelId="{A85325BA-891D-43E8-A9A0-510C0C50C209}" type="presParOf" srcId="{BA436893-2E62-40FD-9C11-1255A6692959}" destId="{9A5C98C3-3D60-4912-B319-169E04228D23}" srcOrd="0" destOrd="0" presId="urn:microsoft.com/office/officeart/2008/layout/VerticalCurvedList"/>
    <dgm:cxn modelId="{2BCE614F-E68C-4719-94FE-1647C37C9975}" type="presParOf" srcId="{9A5C98C3-3D60-4912-B319-169E04228D23}" destId="{E9471722-2C88-41E8-A33F-BDBA49D6B41B}" srcOrd="0" destOrd="0" presId="urn:microsoft.com/office/officeart/2008/layout/VerticalCurvedList"/>
    <dgm:cxn modelId="{5B3E5E20-43DD-4D0A-B20F-8BA773239D92}" type="presParOf" srcId="{E9471722-2C88-41E8-A33F-BDBA49D6B41B}" destId="{B97D9F91-0F62-4207-BED7-965DF9E4C597}" srcOrd="0" destOrd="0" presId="urn:microsoft.com/office/officeart/2008/layout/VerticalCurvedList"/>
    <dgm:cxn modelId="{6D2C403E-1F57-4453-B879-83E42DA336FC}" type="presParOf" srcId="{E9471722-2C88-41E8-A33F-BDBA49D6B41B}" destId="{367821D1-2E9D-40E3-87E7-92E6A56794B6}" srcOrd="1" destOrd="0" presId="urn:microsoft.com/office/officeart/2008/layout/VerticalCurvedList"/>
    <dgm:cxn modelId="{3987BD68-54FE-40EA-B534-C29F23E03304}" type="presParOf" srcId="{E9471722-2C88-41E8-A33F-BDBA49D6B41B}" destId="{6D559F3B-8633-46A8-AED5-8F5A8DBF34C9}" srcOrd="2" destOrd="0" presId="urn:microsoft.com/office/officeart/2008/layout/VerticalCurvedList"/>
    <dgm:cxn modelId="{AD42A4F6-5039-44B1-960F-F688FB94566C}" type="presParOf" srcId="{E9471722-2C88-41E8-A33F-BDBA49D6B41B}" destId="{7F2FCADE-6B3E-442C-B26F-7D5452A6CFAF}" srcOrd="3" destOrd="0" presId="urn:microsoft.com/office/officeart/2008/layout/VerticalCurvedList"/>
    <dgm:cxn modelId="{2E4F3863-682E-408D-AFB9-4C9DF5DFE12C}" type="presParOf" srcId="{9A5C98C3-3D60-4912-B319-169E04228D23}" destId="{5BFBD5C3-D206-475E-801F-AFDB724D3C4F}" srcOrd="1" destOrd="0" presId="urn:microsoft.com/office/officeart/2008/layout/VerticalCurvedList"/>
    <dgm:cxn modelId="{8FA06BC5-E3D2-47C2-8904-5D24A8DA51FF}" type="presParOf" srcId="{9A5C98C3-3D60-4912-B319-169E04228D23}" destId="{BDA78C3C-304F-4C02-95F1-C10CB869E8A8}" srcOrd="2" destOrd="0" presId="urn:microsoft.com/office/officeart/2008/layout/VerticalCurvedList"/>
    <dgm:cxn modelId="{F4615A4F-7BAF-474E-AE3B-5ECBC2D7AF58}" type="presParOf" srcId="{BDA78C3C-304F-4C02-95F1-C10CB869E8A8}" destId="{BFEB9DE1-C972-4539-B05C-2190A1E8BE6E}" srcOrd="0" destOrd="0" presId="urn:microsoft.com/office/officeart/2008/layout/VerticalCurvedList"/>
    <dgm:cxn modelId="{D17A7855-3E10-43F1-A7F9-5A3212918710}" type="presParOf" srcId="{9A5C98C3-3D60-4912-B319-169E04228D23}" destId="{FCE0757C-065B-4DC4-BB90-359B0CB5942E}" srcOrd="3" destOrd="0" presId="urn:microsoft.com/office/officeart/2008/layout/VerticalCurvedList"/>
    <dgm:cxn modelId="{5F57B2F7-77A4-47EA-B840-65E36DD540E7}" type="presParOf" srcId="{9A5C98C3-3D60-4912-B319-169E04228D23}" destId="{C4D12082-91F6-48F9-8104-25157F7E6F59}" srcOrd="4" destOrd="0" presId="urn:microsoft.com/office/officeart/2008/layout/VerticalCurvedList"/>
    <dgm:cxn modelId="{39AB2ED4-673D-4D8E-9959-9CB9191C1097}" type="presParOf" srcId="{C4D12082-91F6-48F9-8104-25157F7E6F59}" destId="{566E2B7E-AE68-465C-9F97-E386691333DB}" srcOrd="0" destOrd="0" presId="urn:microsoft.com/office/officeart/2008/layout/VerticalCurvedList"/>
    <dgm:cxn modelId="{4732AB32-2C82-469C-A48B-101E54D7095F}" type="presParOf" srcId="{9A5C98C3-3D60-4912-B319-169E04228D23}" destId="{786F17C5-A8EB-4492-985F-A7378CD3F9B2}" srcOrd="5" destOrd="0" presId="urn:microsoft.com/office/officeart/2008/layout/VerticalCurvedList"/>
    <dgm:cxn modelId="{7090694A-08F2-4714-9C4A-C5B8CECC1345}" type="presParOf" srcId="{9A5C98C3-3D60-4912-B319-169E04228D23}" destId="{C6C7D4A3-8F25-4289-BD3F-847221BA0336}" srcOrd="6" destOrd="0" presId="urn:microsoft.com/office/officeart/2008/layout/VerticalCurvedList"/>
    <dgm:cxn modelId="{08D4D6E9-BA9D-4B60-B960-CFA7A6B969F3}" type="presParOf" srcId="{C6C7D4A3-8F25-4289-BD3F-847221BA0336}" destId="{FAF81DD3-295F-43BA-8B58-43F8F7179B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964459-8127-4967-86AD-8383172F5E5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6C7FE3-96EC-47AA-8541-E4F8372A234B}">
      <dgm:prSet phldrT="[Text]"/>
      <dgm:spPr/>
      <dgm:t>
        <a:bodyPr/>
        <a:lstStyle/>
        <a:p>
          <a:r>
            <a:rPr lang="en-US" dirty="0"/>
            <a:t>DDR Memories don’t scale</a:t>
          </a:r>
        </a:p>
      </dgm:t>
    </dgm:pt>
    <dgm:pt modelId="{F994FA8A-8F87-4D42-9A97-C4EA91A6EB11}" type="parTrans" cxnId="{8223AD0D-5C1C-4F4A-8E48-F36D48F0A9F7}">
      <dgm:prSet/>
      <dgm:spPr/>
      <dgm:t>
        <a:bodyPr/>
        <a:lstStyle/>
        <a:p>
          <a:endParaRPr lang="en-US"/>
        </a:p>
      </dgm:t>
    </dgm:pt>
    <dgm:pt modelId="{1D1C30FA-CD2E-4BDD-9BEC-C73642B719AA}" type="sibTrans" cxnId="{8223AD0D-5C1C-4F4A-8E48-F36D48F0A9F7}">
      <dgm:prSet/>
      <dgm:spPr/>
      <dgm:t>
        <a:bodyPr/>
        <a:lstStyle/>
        <a:p>
          <a:endParaRPr lang="en-US"/>
        </a:p>
      </dgm:t>
    </dgm:pt>
    <dgm:pt modelId="{4FAA1179-0171-4850-82C6-90EDCA151751}">
      <dgm:prSet phldrT="[Text]" custT="1"/>
      <dgm:spPr/>
      <dgm:t>
        <a:bodyPr/>
        <a:lstStyle/>
        <a:p>
          <a:r>
            <a:rPr lang="en-US" sz="2000" dirty="0"/>
            <a:t>The bus frequency does not scale</a:t>
          </a:r>
        </a:p>
      </dgm:t>
    </dgm:pt>
    <dgm:pt modelId="{8671EF2F-2C41-4070-9811-A30D8175A680}" type="parTrans" cxnId="{BAFDD369-39CE-4BBA-9595-34603D8DB618}">
      <dgm:prSet/>
      <dgm:spPr/>
      <dgm:t>
        <a:bodyPr/>
        <a:lstStyle/>
        <a:p>
          <a:endParaRPr lang="en-US"/>
        </a:p>
      </dgm:t>
    </dgm:pt>
    <dgm:pt modelId="{6E394CF6-C8CB-4338-96C9-F716E39BE889}" type="sibTrans" cxnId="{BAFDD369-39CE-4BBA-9595-34603D8DB618}">
      <dgm:prSet/>
      <dgm:spPr/>
      <dgm:t>
        <a:bodyPr/>
        <a:lstStyle/>
        <a:p>
          <a:endParaRPr lang="en-US"/>
        </a:p>
      </dgm:t>
    </dgm:pt>
    <dgm:pt modelId="{D0740D2D-21A1-4C2F-9654-BE842FBA675C}">
      <dgm:prSet phldrT="[Text]"/>
      <dgm:spPr/>
      <dgm:t>
        <a:bodyPr/>
        <a:lstStyle/>
        <a:p>
          <a:r>
            <a:rPr lang="en-US" dirty="0"/>
            <a:t>Example</a:t>
          </a:r>
        </a:p>
      </dgm:t>
    </dgm:pt>
    <dgm:pt modelId="{7139B78D-E8BF-425A-8123-FF97DEA3A862}" type="parTrans" cxnId="{8F9E4CC6-BD13-45EE-A899-DCA949838E2D}">
      <dgm:prSet/>
      <dgm:spPr/>
      <dgm:t>
        <a:bodyPr/>
        <a:lstStyle/>
        <a:p>
          <a:endParaRPr lang="en-US"/>
        </a:p>
      </dgm:t>
    </dgm:pt>
    <dgm:pt modelId="{06C11BA8-1ABF-483F-806C-2BD4D5A9D33E}" type="sibTrans" cxnId="{8F9E4CC6-BD13-45EE-A899-DCA949838E2D}">
      <dgm:prSet/>
      <dgm:spPr/>
      <dgm:t>
        <a:bodyPr/>
        <a:lstStyle/>
        <a:p>
          <a:endParaRPr lang="en-US"/>
        </a:p>
      </dgm:t>
    </dgm:pt>
    <dgm:pt modelId="{F1B120C7-FFC6-4613-A9DD-1E7CAD3A8008}">
      <dgm:prSet phldrT="[Text]"/>
      <dgm:spPr/>
      <dgm:t>
        <a:bodyPr/>
        <a:lstStyle/>
        <a:p>
          <a:r>
            <a:rPr lang="en-US" dirty="0"/>
            <a:t>Number of devices per generation is decreasing.</a:t>
          </a:r>
        </a:p>
      </dgm:t>
    </dgm:pt>
    <dgm:pt modelId="{ECAE4532-001A-4B4A-BD70-679F28E847F7}" type="parTrans" cxnId="{A3434175-BC07-495D-8F49-D893EFB5D513}">
      <dgm:prSet/>
      <dgm:spPr/>
      <dgm:t>
        <a:bodyPr/>
        <a:lstStyle/>
        <a:p>
          <a:endParaRPr lang="en-US"/>
        </a:p>
      </dgm:t>
    </dgm:pt>
    <dgm:pt modelId="{30403BC0-3312-40AB-9907-33A59041EA45}" type="sibTrans" cxnId="{A3434175-BC07-495D-8F49-D893EFB5D513}">
      <dgm:prSet/>
      <dgm:spPr/>
      <dgm:t>
        <a:bodyPr/>
        <a:lstStyle/>
        <a:p>
          <a:endParaRPr lang="en-US"/>
        </a:p>
      </dgm:t>
    </dgm:pt>
    <dgm:pt modelId="{C61EF5E0-3155-4E1C-9BFC-1E287E72A8D1}">
      <dgm:prSet phldrT="[Text]" custT="1"/>
      <dgm:spPr/>
      <dgm:t>
        <a:bodyPr/>
        <a:lstStyle/>
        <a:p>
          <a:r>
            <a:rPr lang="en-US" sz="2000" dirty="0"/>
            <a:t>There is a limit on the number of devices </a:t>
          </a:r>
          <a:r>
            <a:rPr lang="en-US" sz="2000" dirty="0">
              <a:sym typeface="Wingdings" panose="05000000000000000000" pitchFamily="2" charset="2"/>
            </a:rPr>
            <a:t> capacitive loading</a:t>
          </a:r>
          <a:endParaRPr lang="en-US" sz="2000" dirty="0"/>
        </a:p>
      </dgm:t>
    </dgm:pt>
    <dgm:pt modelId="{248162DF-521E-4423-ABE8-C456D75C5F6B}" type="parTrans" cxnId="{FB3B1B80-E14A-4A9F-9CF9-1EB4FEB0322A}">
      <dgm:prSet/>
      <dgm:spPr/>
      <dgm:t>
        <a:bodyPr/>
        <a:lstStyle/>
        <a:p>
          <a:endParaRPr lang="en-US"/>
        </a:p>
      </dgm:t>
    </dgm:pt>
    <dgm:pt modelId="{B28EFDEB-1E15-4326-B0D6-BB33B6FCA05A}" type="sibTrans" cxnId="{FB3B1B80-E14A-4A9F-9CF9-1EB4FEB0322A}">
      <dgm:prSet/>
      <dgm:spPr/>
      <dgm:t>
        <a:bodyPr/>
        <a:lstStyle/>
        <a:p>
          <a:endParaRPr lang="en-US"/>
        </a:p>
      </dgm:t>
    </dgm:pt>
    <dgm:pt modelId="{5DB852E1-3BFD-4466-B0B3-8D3490BCC799}">
      <dgm:prSet phldrT="[Text]"/>
      <dgm:spPr/>
      <dgm:t>
        <a:bodyPr/>
        <a:lstStyle/>
        <a:p>
          <a:r>
            <a:rPr lang="en-US" dirty="0"/>
            <a:t>Constraint</a:t>
          </a:r>
        </a:p>
      </dgm:t>
    </dgm:pt>
    <dgm:pt modelId="{EF03139D-050A-4962-8C88-9CB33AE3E45E}" type="parTrans" cxnId="{D6A2DAD1-84B5-4187-A7AD-094F773F0EDC}">
      <dgm:prSet/>
      <dgm:spPr/>
      <dgm:t>
        <a:bodyPr/>
        <a:lstStyle/>
        <a:p>
          <a:endParaRPr lang="en-US"/>
        </a:p>
      </dgm:t>
    </dgm:pt>
    <dgm:pt modelId="{A42EF204-B698-4B59-A4C0-BFA08014B62B}" type="sibTrans" cxnId="{D6A2DAD1-84B5-4187-A7AD-094F773F0EDC}">
      <dgm:prSet/>
      <dgm:spPr/>
      <dgm:t>
        <a:bodyPr/>
        <a:lstStyle/>
        <a:p>
          <a:endParaRPr lang="en-US"/>
        </a:p>
      </dgm:t>
    </dgm:pt>
    <dgm:pt modelId="{81C41BE0-633A-4775-B073-EEEACF42FC3B}">
      <dgm:prSet phldrT="[Text]"/>
      <dgm:spPr/>
      <dgm:t>
        <a:bodyPr/>
        <a:lstStyle/>
        <a:p>
          <a:r>
            <a:rPr lang="en-US" dirty="0"/>
            <a:t> DDR is a well accepted standard. It is not possible to change the hardware or command interface.</a:t>
          </a:r>
        </a:p>
      </dgm:t>
    </dgm:pt>
    <dgm:pt modelId="{C5EFE628-2241-4F44-9D7F-C4B7AFD11082}" type="parTrans" cxnId="{1421692A-6D3A-403F-96E7-0655C90BD82C}">
      <dgm:prSet/>
      <dgm:spPr/>
      <dgm:t>
        <a:bodyPr/>
        <a:lstStyle/>
        <a:p>
          <a:endParaRPr lang="en-US"/>
        </a:p>
      </dgm:t>
    </dgm:pt>
    <dgm:pt modelId="{C0A649AD-73FE-470D-B3E1-83E08875CE94}" type="sibTrans" cxnId="{1421692A-6D3A-403F-96E7-0655C90BD82C}">
      <dgm:prSet/>
      <dgm:spPr/>
      <dgm:t>
        <a:bodyPr/>
        <a:lstStyle/>
        <a:p>
          <a:endParaRPr lang="en-US"/>
        </a:p>
      </dgm:t>
    </dgm:pt>
    <dgm:pt modelId="{6E85D272-F2A7-4468-B527-B97EF7358966}" type="pres">
      <dgm:prSet presAssocID="{E1964459-8127-4967-86AD-8383172F5E57}" presName="linear" presStyleCnt="0">
        <dgm:presLayoutVars>
          <dgm:animLvl val="lvl"/>
          <dgm:resizeHandles val="exact"/>
        </dgm:presLayoutVars>
      </dgm:prSet>
      <dgm:spPr/>
    </dgm:pt>
    <dgm:pt modelId="{59E0D3E9-B292-4BC8-BF07-AAFB04A8ACF5}" type="pres">
      <dgm:prSet presAssocID="{A76C7FE3-96EC-47AA-8541-E4F8372A234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3B650D1-4211-4245-88B1-397EFFB47E5D}" type="pres">
      <dgm:prSet presAssocID="{A76C7FE3-96EC-47AA-8541-E4F8372A234B}" presName="childText" presStyleLbl="revTx" presStyleIdx="0" presStyleCnt="3">
        <dgm:presLayoutVars>
          <dgm:bulletEnabled val="1"/>
        </dgm:presLayoutVars>
      </dgm:prSet>
      <dgm:spPr/>
    </dgm:pt>
    <dgm:pt modelId="{2C8A79CF-2206-4662-81C7-72A5B14B6892}" type="pres">
      <dgm:prSet presAssocID="{D0740D2D-21A1-4C2F-9654-BE842FBA67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0D800A-7413-4D05-9C2C-47DA820EF23B}" type="pres">
      <dgm:prSet presAssocID="{D0740D2D-21A1-4C2F-9654-BE842FBA675C}" presName="childText" presStyleLbl="revTx" presStyleIdx="1" presStyleCnt="3">
        <dgm:presLayoutVars>
          <dgm:bulletEnabled val="1"/>
        </dgm:presLayoutVars>
      </dgm:prSet>
      <dgm:spPr/>
    </dgm:pt>
    <dgm:pt modelId="{8A67E0E1-FD9A-40C3-AE17-C05EEB12288F}" type="pres">
      <dgm:prSet presAssocID="{5DB852E1-3BFD-4466-B0B3-8D3490BCC79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37BC2AE-D6CA-445A-9556-334ECB75CC21}" type="pres">
      <dgm:prSet presAssocID="{5DB852E1-3BFD-4466-B0B3-8D3490BCC79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223AD0D-5C1C-4F4A-8E48-F36D48F0A9F7}" srcId="{E1964459-8127-4967-86AD-8383172F5E57}" destId="{A76C7FE3-96EC-47AA-8541-E4F8372A234B}" srcOrd="0" destOrd="0" parTransId="{F994FA8A-8F87-4D42-9A97-C4EA91A6EB11}" sibTransId="{1D1C30FA-CD2E-4BDD-9BEC-C73642B719AA}"/>
    <dgm:cxn modelId="{43552C2A-44C3-461D-BB85-9F5ED8FB0C95}" type="presOf" srcId="{C61EF5E0-3155-4E1C-9BFC-1E287E72A8D1}" destId="{93B650D1-4211-4245-88B1-397EFFB47E5D}" srcOrd="0" destOrd="1" presId="urn:microsoft.com/office/officeart/2005/8/layout/vList2"/>
    <dgm:cxn modelId="{1421692A-6D3A-403F-96E7-0655C90BD82C}" srcId="{5DB852E1-3BFD-4466-B0B3-8D3490BCC799}" destId="{81C41BE0-633A-4775-B073-EEEACF42FC3B}" srcOrd="0" destOrd="0" parTransId="{C5EFE628-2241-4F44-9D7F-C4B7AFD11082}" sibTransId="{C0A649AD-73FE-470D-B3E1-83E08875CE94}"/>
    <dgm:cxn modelId="{BAFDD369-39CE-4BBA-9595-34603D8DB618}" srcId="{A76C7FE3-96EC-47AA-8541-E4F8372A234B}" destId="{4FAA1179-0171-4850-82C6-90EDCA151751}" srcOrd="0" destOrd="0" parTransId="{8671EF2F-2C41-4070-9811-A30D8175A680}" sibTransId="{6E394CF6-C8CB-4338-96C9-F716E39BE889}"/>
    <dgm:cxn modelId="{A3434175-BC07-495D-8F49-D893EFB5D513}" srcId="{D0740D2D-21A1-4C2F-9654-BE842FBA675C}" destId="{F1B120C7-FFC6-4613-A9DD-1E7CAD3A8008}" srcOrd="0" destOrd="0" parTransId="{ECAE4532-001A-4B4A-BD70-679F28E847F7}" sibTransId="{30403BC0-3312-40AB-9907-33A59041EA45}"/>
    <dgm:cxn modelId="{FB3B1B80-E14A-4A9F-9CF9-1EB4FEB0322A}" srcId="{A76C7FE3-96EC-47AA-8541-E4F8372A234B}" destId="{C61EF5E0-3155-4E1C-9BFC-1E287E72A8D1}" srcOrd="1" destOrd="0" parTransId="{248162DF-521E-4423-ABE8-C456D75C5F6B}" sibTransId="{B28EFDEB-1E15-4326-B0D6-BB33B6FCA05A}"/>
    <dgm:cxn modelId="{4F5D4182-CE8E-4848-AAA8-3EAAC8DBE31A}" type="presOf" srcId="{81C41BE0-633A-4775-B073-EEEACF42FC3B}" destId="{F37BC2AE-D6CA-445A-9556-334ECB75CC21}" srcOrd="0" destOrd="0" presId="urn:microsoft.com/office/officeart/2005/8/layout/vList2"/>
    <dgm:cxn modelId="{478D7786-9538-4E7D-9C63-5657BA531040}" type="presOf" srcId="{F1B120C7-FFC6-4613-A9DD-1E7CAD3A8008}" destId="{5E0D800A-7413-4D05-9C2C-47DA820EF23B}" srcOrd="0" destOrd="0" presId="urn:microsoft.com/office/officeart/2005/8/layout/vList2"/>
    <dgm:cxn modelId="{C4C64D90-86B4-4257-8468-1BD2FF3214AF}" type="presOf" srcId="{E1964459-8127-4967-86AD-8383172F5E57}" destId="{6E85D272-F2A7-4468-B527-B97EF7358966}" srcOrd="0" destOrd="0" presId="urn:microsoft.com/office/officeart/2005/8/layout/vList2"/>
    <dgm:cxn modelId="{3548D79F-6129-42CA-9564-D9DEAA050E57}" type="presOf" srcId="{5DB852E1-3BFD-4466-B0B3-8D3490BCC799}" destId="{8A67E0E1-FD9A-40C3-AE17-C05EEB12288F}" srcOrd="0" destOrd="0" presId="urn:microsoft.com/office/officeart/2005/8/layout/vList2"/>
    <dgm:cxn modelId="{8F9E4CC6-BD13-45EE-A899-DCA949838E2D}" srcId="{E1964459-8127-4967-86AD-8383172F5E57}" destId="{D0740D2D-21A1-4C2F-9654-BE842FBA675C}" srcOrd="1" destOrd="0" parTransId="{7139B78D-E8BF-425A-8123-FF97DEA3A862}" sibTransId="{06C11BA8-1ABF-483F-806C-2BD4D5A9D33E}"/>
    <dgm:cxn modelId="{E61889CB-DE21-449A-969F-4361E53E1AB9}" type="presOf" srcId="{D0740D2D-21A1-4C2F-9654-BE842FBA675C}" destId="{2C8A79CF-2206-4662-81C7-72A5B14B6892}" srcOrd="0" destOrd="0" presId="urn:microsoft.com/office/officeart/2005/8/layout/vList2"/>
    <dgm:cxn modelId="{AB1C44CF-6073-442A-AC91-00304E29DE73}" type="presOf" srcId="{4FAA1179-0171-4850-82C6-90EDCA151751}" destId="{93B650D1-4211-4245-88B1-397EFFB47E5D}" srcOrd="0" destOrd="0" presId="urn:microsoft.com/office/officeart/2005/8/layout/vList2"/>
    <dgm:cxn modelId="{D6A2DAD1-84B5-4187-A7AD-094F773F0EDC}" srcId="{E1964459-8127-4967-86AD-8383172F5E57}" destId="{5DB852E1-3BFD-4466-B0B3-8D3490BCC799}" srcOrd="2" destOrd="0" parTransId="{EF03139D-050A-4962-8C88-9CB33AE3E45E}" sibTransId="{A42EF204-B698-4B59-A4C0-BFA08014B62B}"/>
    <dgm:cxn modelId="{7BA737E4-5694-47F0-9B11-77EE58E28E3C}" type="presOf" srcId="{A76C7FE3-96EC-47AA-8541-E4F8372A234B}" destId="{59E0D3E9-B292-4BC8-BF07-AAFB04A8ACF5}" srcOrd="0" destOrd="0" presId="urn:microsoft.com/office/officeart/2005/8/layout/vList2"/>
    <dgm:cxn modelId="{27112A15-B5C8-4E8B-B0AE-0B5FE090D1F6}" type="presParOf" srcId="{6E85D272-F2A7-4468-B527-B97EF7358966}" destId="{59E0D3E9-B292-4BC8-BF07-AAFB04A8ACF5}" srcOrd="0" destOrd="0" presId="urn:microsoft.com/office/officeart/2005/8/layout/vList2"/>
    <dgm:cxn modelId="{5846E551-1AA5-4C38-A4E2-95FF9BB5B54B}" type="presParOf" srcId="{6E85D272-F2A7-4468-B527-B97EF7358966}" destId="{93B650D1-4211-4245-88B1-397EFFB47E5D}" srcOrd="1" destOrd="0" presId="urn:microsoft.com/office/officeart/2005/8/layout/vList2"/>
    <dgm:cxn modelId="{916D97FC-CE32-4D59-9858-A17F1BAA3EF2}" type="presParOf" srcId="{6E85D272-F2A7-4468-B527-B97EF7358966}" destId="{2C8A79CF-2206-4662-81C7-72A5B14B6892}" srcOrd="2" destOrd="0" presId="urn:microsoft.com/office/officeart/2005/8/layout/vList2"/>
    <dgm:cxn modelId="{49EE03C8-EBAC-4981-840F-ECA1044018AD}" type="presParOf" srcId="{6E85D272-F2A7-4468-B527-B97EF7358966}" destId="{5E0D800A-7413-4D05-9C2C-47DA820EF23B}" srcOrd="3" destOrd="0" presId="urn:microsoft.com/office/officeart/2005/8/layout/vList2"/>
    <dgm:cxn modelId="{A5668861-DA24-49A5-A2F6-32246D893F86}" type="presParOf" srcId="{6E85D272-F2A7-4468-B527-B97EF7358966}" destId="{8A67E0E1-FD9A-40C3-AE17-C05EEB12288F}" srcOrd="4" destOrd="0" presId="urn:microsoft.com/office/officeart/2005/8/layout/vList2"/>
    <dgm:cxn modelId="{C820AC63-B3B9-4FAD-8593-6522AEF7EA19}" type="presParOf" srcId="{6E85D272-F2A7-4468-B527-B97EF7358966}" destId="{F37BC2AE-D6CA-445A-9556-334ECB75CC2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BA4E38-E33C-411E-9B60-375EDAC1ACF5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3A4DA679-3D74-4395-A490-B581AF16E43E}">
      <dgm:prSet phldrT="[Text]" custT="1"/>
      <dgm:spPr/>
      <dgm:t>
        <a:bodyPr/>
        <a:lstStyle/>
        <a:p>
          <a:r>
            <a:rPr lang="en-IN" sz="1800" dirty="0"/>
            <a:t>Transporting and decoding</a:t>
          </a:r>
          <a:endParaRPr lang="en-US" sz="1800" dirty="0"/>
        </a:p>
      </dgm:t>
    </dgm:pt>
    <dgm:pt modelId="{B466933C-46EF-4D85-B21A-EFD92E4DAF16}" type="parTrans" cxnId="{0D7D86A0-A917-486C-ABEC-9769EFD71ADE}">
      <dgm:prSet/>
      <dgm:spPr/>
      <dgm:t>
        <a:bodyPr/>
        <a:lstStyle/>
        <a:p>
          <a:endParaRPr lang="en-US"/>
        </a:p>
      </dgm:t>
    </dgm:pt>
    <dgm:pt modelId="{5B10DA97-BCE6-4005-857F-F91DEA21D9E1}" type="sibTrans" cxnId="{0D7D86A0-A917-486C-ABEC-9769EFD71ADE}">
      <dgm:prSet/>
      <dgm:spPr/>
      <dgm:t>
        <a:bodyPr/>
        <a:lstStyle/>
        <a:p>
          <a:endParaRPr lang="en-US"/>
        </a:p>
      </dgm:t>
    </dgm:pt>
    <dgm:pt modelId="{FFBE326E-BAAE-4511-B2AE-C2D7DEE14B1C}">
      <dgm:prSet phldrT="[Text]" custT="1"/>
      <dgm:spPr/>
      <dgm:t>
        <a:bodyPr/>
        <a:lstStyle/>
        <a:p>
          <a:r>
            <a:rPr lang="en-IN" sz="1800" dirty="0"/>
            <a:t>Performing the read or write</a:t>
          </a:r>
          <a:endParaRPr lang="en-US" sz="1800" dirty="0"/>
        </a:p>
      </dgm:t>
    </dgm:pt>
    <dgm:pt modelId="{27AC4777-2A95-4A14-9E2E-0F3128347E43}" type="parTrans" cxnId="{558962F3-08D4-40A4-8340-A91136F95BEA}">
      <dgm:prSet/>
      <dgm:spPr/>
      <dgm:t>
        <a:bodyPr/>
        <a:lstStyle/>
        <a:p>
          <a:endParaRPr lang="en-US"/>
        </a:p>
      </dgm:t>
    </dgm:pt>
    <dgm:pt modelId="{10863EF3-9423-4959-B0BB-4048D0B2261F}" type="sibTrans" cxnId="{558962F3-08D4-40A4-8340-A91136F95BEA}">
      <dgm:prSet/>
      <dgm:spPr/>
      <dgm:t>
        <a:bodyPr/>
        <a:lstStyle/>
        <a:p>
          <a:endParaRPr lang="en-US"/>
        </a:p>
      </dgm:t>
    </dgm:pt>
    <dgm:pt modelId="{D7C665A6-5FF5-4888-845F-5730008B7E1D}">
      <dgm:prSet phldrT="[Text]" custT="1"/>
      <dgm:spPr/>
      <dgm:t>
        <a:bodyPr/>
        <a:lstStyle/>
        <a:p>
          <a:r>
            <a:rPr lang="en-IN" sz="1800" dirty="0"/>
            <a:t>Move the data within the DRAM and chip</a:t>
          </a:r>
          <a:endParaRPr lang="en-US" sz="1800" dirty="0"/>
        </a:p>
      </dgm:t>
    </dgm:pt>
    <dgm:pt modelId="{81E9999C-CF41-477E-8370-436ADE59958B}" type="parTrans" cxnId="{17EC2901-E940-44B8-A208-4C2694AEBBF7}">
      <dgm:prSet/>
      <dgm:spPr/>
      <dgm:t>
        <a:bodyPr/>
        <a:lstStyle/>
        <a:p>
          <a:endParaRPr lang="en-US"/>
        </a:p>
      </dgm:t>
    </dgm:pt>
    <dgm:pt modelId="{1538A190-61BA-4D6F-AD07-30CBF8947A9B}" type="sibTrans" cxnId="{17EC2901-E940-44B8-A208-4C2694AEBBF7}">
      <dgm:prSet/>
      <dgm:spPr/>
      <dgm:t>
        <a:bodyPr/>
        <a:lstStyle/>
        <a:p>
          <a:endParaRPr lang="en-US"/>
        </a:p>
      </dgm:t>
    </dgm:pt>
    <dgm:pt modelId="{F06E236B-A057-4A9A-AAC6-AA3A024E5048}">
      <dgm:prSet phldrT="[Text]" custT="1"/>
      <dgm:spPr/>
      <dgm:t>
        <a:bodyPr/>
        <a:lstStyle/>
        <a:p>
          <a:r>
            <a:rPr lang="en-IN" sz="1800" dirty="0"/>
            <a:t>Transporting data back to the pipeline</a:t>
          </a:r>
          <a:endParaRPr lang="en-US" sz="1800" dirty="0"/>
        </a:p>
      </dgm:t>
    </dgm:pt>
    <dgm:pt modelId="{5734329C-EB4A-429B-8B5D-EC6B126864AC}" type="parTrans" cxnId="{E7DBC1C2-063C-4157-A685-F3139B1ED61A}">
      <dgm:prSet/>
      <dgm:spPr/>
      <dgm:t>
        <a:bodyPr/>
        <a:lstStyle/>
        <a:p>
          <a:endParaRPr lang="en-US"/>
        </a:p>
      </dgm:t>
    </dgm:pt>
    <dgm:pt modelId="{F7F16F4A-E012-4E0E-B14A-35C09403B072}" type="sibTrans" cxnId="{E7DBC1C2-063C-4157-A685-F3139B1ED61A}">
      <dgm:prSet/>
      <dgm:spPr/>
      <dgm:t>
        <a:bodyPr/>
        <a:lstStyle/>
        <a:p>
          <a:endParaRPr lang="en-US"/>
        </a:p>
      </dgm:t>
    </dgm:pt>
    <dgm:pt modelId="{A7D95AA4-4E1C-4838-B70C-558D1C10D931}" type="pres">
      <dgm:prSet presAssocID="{86BA4E38-E33C-411E-9B60-375EDAC1ACF5}" presName="Name0" presStyleCnt="0">
        <dgm:presLayoutVars>
          <dgm:dir/>
          <dgm:animLvl val="lvl"/>
          <dgm:resizeHandles val="exact"/>
        </dgm:presLayoutVars>
      </dgm:prSet>
      <dgm:spPr/>
    </dgm:pt>
    <dgm:pt modelId="{B92F365A-AD59-431A-95E5-496BD749EDED}" type="pres">
      <dgm:prSet presAssocID="{3A4DA679-3D74-4395-A490-B581AF16E43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4EF2802-35BB-4979-86B1-3755EF42704B}" type="pres">
      <dgm:prSet presAssocID="{5B10DA97-BCE6-4005-857F-F91DEA21D9E1}" presName="parTxOnlySpace" presStyleCnt="0"/>
      <dgm:spPr/>
    </dgm:pt>
    <dgm:pt modelId="{F5F703E9-1E69-4779-A106-86BD7331EF6D}" type="pres">
      <dgm:prSet presAssocID="{FFBE326E-BAAE-4511-B2AE-C2D7DEE14B1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066B441-1052-492D-BAAA-866239A469A5}" type="pres">
      <dgm:prSet presAssocID="{10863EF3-9423-4959-B0BB-4048D0B2261F}" presName="parTxOnlySpace" presStyleCnt="0"/>
      <dgm:spPr/>
    </dgm:pt>
    <dgm:pt modelId="{CDD004DE-C5E1-4B38-84E2-B4AB3A7B3968}" type="pres">
      <dgm:prSet presAssocID="{D7C665A6-5FF5-4888-845F-5730008B7E1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F8E04DF-CB3E-4EBE-857A-F2E0559B33F2}" type="pres">
      <dgm:prSet presAssocID="{1538A190-61BA-4D6F-AD07-30CBF8947A9B}" presName="parTxOnlySpace" presStyleCnt="0"/>
      <dgm:spPr/>
    </dgm:pt>
    <dgm:pt modelId="{1EA8D958-86CE-4369-BC9F-E665E99097CD}" type="pres">
      <dgm:prSet presAssocID="{F06E236B-A057-4A9A-AAC6-AA3A024E504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7EC2901-E940-44B8-A208-4C2694AEBBF7}" srcId="{86BA4E38-E33C-411E-9B60-375EDAC1ACF5}" destId="{D7C665A6-5FF5-4888-845F-5730008B7E1D}" srcOrd="2" destOrd="0" parTransId="{81E9999C-CF41-477E-8370-436ADE59958B}" sibTransId="{1538A190-61BA-4D6F-AD07-30CBF8947A9B}"/>
    <dgm:cxn modelId="{42AA876B-4738-4828-A66E-0E523807A7D2}" type="presOf" srcId="{D7C665A6-5FF5-4888-845F-5730008B7E1D}" destId="{CDD004DE-C5E1-4B38-84E2-B4AB3A7B3968}" srcOrd="0" destOrd="0" presId="urn:microsoft.com/office/officeart/2005/8/layout/chevron1"/>
    <dgm:cxn modelId="{3C850B4E-27B5-4E31-85D1-043C1378B4F0}" type="presOf" srcId="{F06E236B-A057-4A9A-AAC6-AA3A024E5048}" destId="{1EA8D958-86CE-4369-BC9F-E665E99097CD}" srcOrd="0" destOrd="0" presId="urn:microsoft.com/office/officeart/2005/8/layout/chevron1"/>
    <dgm:cxn modelId="{0D7D86A0-A917-486C-ABEC-9769EFD71ADE}" srcId="{86BA4E38-E33C-411E-9B60-375EDAC1ACF5}" destId="{3A4DA679-3D74-4395-A490-B581AF16E43E}" srcOrd="0" destOrd="0" parTransId="{B466933C-46EF-4D85-B21A-EFD92E4DAF16}" sibTransId="{5B10DA97-BCE6-4005-857F-F91DEA21D9E1}"/>
    <dgm:cxn modelId="{F69C38B2-5A98-40E7-8377-A6BC449573FC}" type="presOf" srcId="{3A4DA679-3D74-4395-A490-B581AF16E43E}" destId="{B92F365A-AD59-431A-95E5-496BD749EDED}" srcOrd="0" destOrd="0" presId="urn:microsoft.com/office/officeart/2005/8/layout/chevron1"/>
    <dgm:cxn modelId="{E7DBC1C2-063C-4157-A685-F3139B1ED61A}" srcId="{86BA4E38-E33C-411E-9B60-375EDAC1ACF5}" destId="{F06E236B-A057-4A9A-AAC6-AA3A024E5048}" srcOrd="3" destOrd="0" parTransId="{5734329C-EB4A-429B-8B5D-EC6B126864AC}" sibTransId="{F7F16F4A-E012-4E0E-B14A-35C09403B072}"/>
    <dgm:cxn modelId="{DF1113E5-1739-4E17-A8FF-20F9FF74B11A}" type="presOf" srcId="{FFBE326E-BAAE-4511-B2AE-C2D7DEE14B1C}" destId="{F5F703E9-1E69-4779-A106-86BD7331EF6D}" srcOrd="0" destOrd="0" presId="urn:microsoft.com/office/officeart/2005/8/layout/chevron1"/>
    <dgm:cxn modelId="{558962F3-08D4-40A4-8340-A91136F95BEA}" srcId="{86BA4E38-E33C-411E-9B60-375EDAC1ACF5}" destId="{FFBE326E-BAAE-4511-B2AE-C2D7DEE14B1C}" srcOrd="1" destOrd="0" parTransId="{27AC4777-2A95-4A14-9E2E-0F3128347E43}" sibTransId="{10863EF3-9423-4959-B0BB-4048D0B2261F}"/>
    <dgm:cxn modelId="{4CAF31F7-C847-4EC4-9BE6-FAF13B9D1F25}" type="presOf" srcId="{86BA4E38-E33C-411E-9B60-375EDAC1ACF5}" destId="{A7D95AA4-4E1C-4838-B70C-558D1C10D931}" srcOrd="0" destOrd="0" presId="urn:microsoft.com/office/officeart/2005/8/layout/chevron1"/>
    <dgm:cxn modelId="{1BCE529E-2C67-432C-B5CF-C01402374862}" type="presParOf" srcId="{A7D95AA4-4E1C-4838-B70C-558D1C10D931}" destId="{B92F365A-AD59-431A-95E5-496BD749EDED}" srcOrd="0" destOrd="0" presId="urn:microsoft.com/office/officeart/2005/8/layout/chevron1"/>
    <dgm:cxn modelId="{C3A346ED-182A-43E4-B5A8-7CC0E6B974AE}" type="presParOf" srcId="{A7D95AA4-4E1C-4838-B70C-558D1C10D931}" destId="{44EF2802-35BB-4979-86B1-3755EF42704B}" srcOrd="1" destOrd="0" presId="urn:microsoft.com/office/officeart/2005/8/layout/chevron1"/>
    <dgm:cxn modelId="{CE6C14B8-6F78-4BEC-94B5-4FC154B3B0ED}" type="presParOf" srcId="{A7D95AA4-4E1C-4838-B70C-558D1C10D931}" destId="{F5F703E9-1E69-4779-A106-86BD7331EF6D}" srcOrd="2" destOrd="0" presId="urn:microsoft.com/office/officeart/2005/8/layout/chevron1"/>
    <dgm:cxn modelId="{0CD47774-E9E1-4D66-9807-92471689A052}" type="presParOf" srcId="{A7D95AA4-4E1C-4838-B70C-558D1C10D931}" destId="{E066B441-1052-492D-BAAA-866239A469A5}" srcOrd="3" destOrd="0" presId="urn:microsoft.com/office/officeart/2005/8/layout/chevron1"/>
    <dgm:cxn modelId="{D45FB24D-B0A2-4015-95F9-149729BFC520}" type="presParOf" srcId="{A7D95AA4-4E1C-4838-B70C-558D1C10D931}" destId="{CDD004DE-C5E1-4B38-84E2-B4AB3A7B3968}" srcOrd="4" destOrd="0" presId="urn:microsoft.com/office/officeart/2005/8/layout/chevron1"/>
    <dgm:cxn modelId="{CB415A17-758B-4197-A00A-CA1607A72277}" type="presParOf" srcId="{A7D95AA4-4E1C-4838-B70C-558D1C10D931}" destId="{AF8E04DF-CB3E-4EBE-857A-F2E0559B33F2}" srcOrd="5" destOrd="0" presId="urn:microsoft.com/office/officeart/2005/8/layout/chevron1"/>
    <dgm:cxn modelId="{33A69DBD-8C80-46CD-BD42-6FB2530B09F7}" type="presParOf" srcId="{A7D95AA4-4E1C-4838-B70C-558D1C10D931}" destId="{1EA8D958-86CE-4369-BC9F-E665E99097CD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69DBBB-9EFA-4161-8786-FF724702193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913AD6-254E-417C-BCB7-3960232AEC29}">
      <dgm:prSet phldrT="[Text]"/>
      <dgm:spPr/>
      <dgm:t>
        <a:bodyPr/>
        <a:lstStyle/>
        <a:p>
          <a:r>
            <a:rPr lang="en-US" dirty="0"/>
            <a:t>Open-page access policy</a:t>
          </a:r>
        </a:p>
      </dgm:t>
    </dgm:pt>
    <dgm:pt modelId="{309511C4-110E-4931-8B66-38840C5A3CD5}" type="parTrans" cxnId="{C425A184-33A4-41DF-A177-E78BD511C334}">
      <dgm:prSet/>
      <dgm:spPr/>
      <dgm:t>
        <a:bodyPr/>
        <a:lstStyle/>
        <a:p>
          <a:endParaRPr lang="en-US"/>
        </a:p>
      </dgm:t>
    </dgm:pt>
    <dgm:pt modelId="{C8813C65-7AF8-4664-8732-B58B77ACD63F}" type="sibTrans" cxnId="{C425A184-33A4-41DF-A177-E78BD511C334}">
      <dgm:prSet/>
      <dgm:spPr/>
      <dgm:t>
        <a:bodyPr/>
        <a:lstStyle/>
        <a:p>
          <a:endParaRPr lang="en-US"/>
        </a:p>
      </dgm:t>
    </dgm:pt>
    <dgm:pt modelId="{3E11DD3B-7816-4331-B163-4D28754B3D02}">
      <dgm:prSet phldrT="[Text]"/>
      <dgm:spPr/>
      <dgm:t>
        <a:bodyPr/>
        <a:lstStyle/>
        <a:p>
          <a:r>
            <a:rPr lang="en-US" dirty="0"/>
            <a:t>An entire row (page) can store 512-2048 bits</a:t>
          </a:r>
        </a:p>
      </dgm:t>
    </dgm:pt>
    <dgm:pt modelId="{26FCE650-7F9C-46FD-A88B-E285E6601EBF}" type="parTrans" cxnId="{157672C2-6B46-4483-ABDB-1BE8C75C71C3}">
      <dgm:prSet/>
      <dgm:spPr/>
      <dgm:t>
        <a:bodyPr/>
        <a:lstStyle/>
        <a:p>
          <a:endParaRPr lang="en-US"/>
        </a:p>
      </dgm:t>
    </dgm:pt>
    <dgm:pt modelId="{41A9BE80-663E-4963-B596-298D93880A8D}" type="sibTrans" cxnId="{157672C2-6B46-4483-ABDB-1BE8C75C71C3}">
      <dgm:prSet/>
      <dgm:spPr/>
      <dgm:t>
        <a:bodyPr/>
        <a:lstStyle/>
        <a:p>
          <a:endParaRPr lang="en-US"/>
        </a:p>
      </dgm:t>
    </dgm:pt>
    <dgm:pt modelId="{A03F9EE6-FE42-4EB4-A089-C441AD616D9E}">
      <dgm:prSet phldrT="[Text]"/>
      <dgm:spPr/>
      <dgm:t>
        <a:bodyPr/>
        <a:lstStyle/>
        <a:p>
          <a:r>
            <a:rPr lang="en-US" dirty="0"/>
            <a:t>Close-page access policy</a:t>
          </a:r>
        </a:p>
      </dgm:t>
    </dgm:pt>
    <dgm:pt modelId="{D4337DEE-305F-400A-B4B5-E5A3105EF33F}" type="parTrans" cxnId="{43F635F8-5B71-480F-B892-2CB3D9F858D2}">
      <dgm:prSet/>
      <dgm:spPr/>
      <dgm:t>
        <a:bodyPr/>
        <a:lstStyle/>
        <a:p>
          <a:endParaRPr lang="en-US"/>
        </a:p>
      </dgm:t>
    </dgm:pt>
    <dgm:pt modelId="{E611FEDE-B48B-457D-BE5A-B0F2EDC82065}" type="sibTrans" cxnId="{43F635F8-5B71-480F-B892-2CB3D9F858D2}">
      <dgm:prSet/>
      <dgm:spPr/>
      <dgm:t>
        <a:bodyPr/>
        <a:lstStyle/>
        <a:p>
          <a:endParaRPr lang="en-US"/>
        </a:p>
      </dgm:t>
    </dgm:pt>
    <dgm:pt modelId="{DBE9E0F9-16DE-433A-B3F0-9A257BD0F141}">
      <dgm:prSet phldrT="[Text]"/>
      <dgm:spPr/>
      <dgm:t>
        <a:bodyPr/>
        <a:lstStyle/>
        <a:p>
          <a:r>
            <a:rPr lang="en-US" dirty="0"/>
            <a:t>Issue READA and WRITEA commands</a:t>
          </a:r>
        </a:p>
      </dgm:t>
    </dgm:pt>
    <dgm:pt modelId="{9CB023D4-5676-47F2-97AC-23485D890DED}" type="parTrans" cxnId="{A7EC8A35-4C8B-4025-BC45-3C97B8F938AB}">
      <dgm:prSet/>
      <dgm:spPr/>
      <dgm:t>
        <a:bodyPr/>
        <a:lstStyle/>
        <a:p>
          <a:endParaRPr lang="en-US"/>
        </a:p>
      </dgm:t>
    </dgm:pt>
    <dgm:pt modelId="{6FC5102B-E8A4-4D4F-AE14-B73229C58B88}" type="sibTrans" cxnId="{A7EC8A35-4C8B-4025-BC45-3C97B8F938AB}">
      <dgm:prSet/>
      <dgm:spPr/>
      <dgm:t>
        <a:bodyPr/>
        <a:lstStyle/>
        <a:p>
          <a:endParaRPr lang="en-US"/>
        </a:p>
      </dgm:t>
    </dgm:pt>
    <dgm:pt modelId="{B54FE0F6-3C5E-4E15-BB19-F4C9FFE3F858}">
      <dgm:prSet phldrT="[Text]"/>
      <dgm:spPr/>
      <dgm:t>
        <a:bodyPr/>
        <a:lstStyle/>
        <a:p>
          <a:r>
            <a:rPr lang="en-US" dirty="0"/>
            <a:t>Keep the row open </a:t>
          </a:r>
        </a:p>
      </dgm:t>
    </dgm:pt>
    <dgm:pt modelId="{4FC32FD0-01FC-4286-B210-ABFE87E13667}" type="parTrans" cxnId="{3860F033-FC52-489A-B469-0E23A351381F}">
      <dgm:prSet/>
      <dgm:spPr/>
      <dgm:t>
        <a:bodyPr/>
        <a:lstStyle/>
        <a:p>
          <a:endParaRPr lang="en-US"/>
        </a:p>
      </dgm:t>
    </dgm:pt>
    <dgm:pt modelId="{A44D0D93-AF6A-4717-A4CE-A5A994389A01}" type="sibTrans" cxnId="{3860F033-FC52-489A-B469-0E23A351381F}">
      <dgm:prSet/>
      <dgm:spPr/>
      <dgm:t>
        <a:bodyPr/>
        <a:lstStyle/>
        <a:p>
          <a:endParaRPr lang="en-US"/>
        </a:p>
      </dgm:t>
    </dgm:pt>
    <dgm:pt modelId="{32CBED57-3F6E-4ACF-B953-17340E801D53}">
      <dgm:prSet phldrT="[Text]"/>
      <dgm:spPr/>
      <dgm:t>
        <a:bodyPr/>
        <a:lstStyle/>
        <a:p>
          <a:r>
            <a:rPr lang="en-US" dirty="0"/>
            <a:t>We will keep on accessing the sense amps (row/page buffer)</a:t>
          </a:r>
        </a:p>
      </dgm:t>
    </dgm:pt>
    <dgm:pt modelId="{FA885A6B-C497-4F6F-98C4-E32F16599B92}" type="parTrans" cxnId="{765BCE90-5278-430D-9450-F1587B757521}">
      <dgm:prSet/>
      <dgm:spPr/>
      <dgm:t>
        <a:bodyPr/>
        <a:lstStyle/>
        <a:p>
          <a:endParaRPr lang="en-US"/>
        </a:p>
      </dgm:t>
    </dgm:pt>
    <dgm:pt modelId="{3C210556-42AA-4652-AB19-4AA7A026B26C}" type="sibTrans" cxnId="{765BCE90-5278-430D-9450-F1587B757521}">
      <dgm:prSet/>
      <dgm:spPr/>
      <dgm:t>
        <a:bodyPr/>
        <a:lstStyle/>
        <a:p>
          <a:endParaRPr lang="en-US"/>
        </a:p>
      </dgm:t>
    </dgm:pt>
    <dgm:pt modelId="{26CADEF2-27E6-45C8-8299-684EECBBA4A2}">
      <dgm:prSet phldrT="[Text]"/>
      <dgm:spPr/>
      <dgm:t>
        <a:bodyPr/>
        <a:lstStyle/>
        <a:p>
          <a:r>
            <a:rPr lang="en-US" dirty="0"/>
            <a:t>Once, a new phase of requests start, we close the row</a:t>
          </a:r>
        </a:p>
      </dgm:t>
    </dgm:pt>
    <dgm:pt modelId="{B9B192A4-FE92-4652-BF6C-B08AA17BB6C3}" type="parTrans" cxnId="{001A1410-2C13-4E31-82FF-13EC1D330E1F}">
      <dgm:prSet/>
      <dgm:spPr/>
      <dgm:t>
        <a:bodyPr/>
        <a:lstStyle/>
        <a:p>
          <a:endParaRPr lang="en-US"/>
        </a:p>
      </dgm:t>
    </dgm:pt>
    <dgm:pt modelId="{C3797112-4BD9-41FE-BF3E-B7C7A3768FF6}" type="sibTrans" cxnId="{001A1410-2C13-4E31-82FF-13EC1D330E1F}">
      <dgm:prSet/>
      <dgm:spPr/>
      <dgm:t>
        <a:bodyPr/>
        <a:lstStyle/>
        <a:p>
          <a:endParaRPr lang="en-US"/>
        </a:p>
      </dgm:t>
    </dgm:pt>
    <dgm:pt modelId="{BCBF36E5-3D8E-4E27-A803-9B6DBEF73396}">
      <dgm:prSet phldrT="[Text]"/>
      <dgm:spPr/>
      <dgm:t>
        <a:bodyPr/>
        <a:lstStyle/>
        <a:p>
          <a:r>
            <a:rPr lang="en-US" dirty="0"/>
            <a:t>Close the row after an access</a:t>
          </a:r>
        </a:p>
      </dgm:t>
    </dgm:pt>
    <dgm:pt modelId="{17681884-73E5-435F-B420-8FBDB2135073}" type="parTrans" cxnId="{FCB0DDF1-40B3-436E-84BD-BBC9F057765F}">
      <dgm:prSet/>
      <dgm:spPr/>
      <dgm:t>
        <a:bodyPr/>
        <a:lstStyle/>
        <a:p>
          <a:endParaRPr lang="en-US"/>
        </a:p>
      </dgm:t>
    </dgm:pt>
    <dgm:pt modelId="{E26FBF56-2F3C-45F1-A0CA-1F9780B5033F}" type="sibTrans" cxnId="{FCB0DDF1-40B3-436E-84BD-BBC9F057765F}">
      <dgm:prSet/>
      <dgm:spPr/>
      <dgm:t>
        <a:bodyPr/>
        <a:lstStyle/>
        <a:p>
          <a:endParaRPr lang="en-US"/>
        </a:p>
      </dgm:t>
    </dgm:pt>
    <dgm:pt modelId="{9F08072A-BAB7-4099-98C5-2A44E94E7FA6}">
      <dgm:prSet phldrT="[Text]"/>
      <dgm:spPr/>
      <dgm:t>
        <a:bodyPr/>
        <a:lstStyle/>
        <a:p>
          <a:r>
            <a:rPr lang="en-US" dirty="0"/>
            <a:t>Hybrid access policy</a:t>
          </a:r>
        </a:p>
      </dgm:t>
    </dgm:pt>
    <dgm:pt modelId="{9D91A344-7294-4B00-9ECD-F2530E6C2C59}" type="parTrans" cxnId="{4977FC79-541A-452C-BF93-A186D02CC5BA}">
      <dgm:prSet/>
      <dgm:spPr/>
      <dgm:t>
        <a:bodyPr/>
        <a:lstStyle/>
        <a:p>
          <a:endParaRPr lang="en-US"/>
        </a:p>
      </dgm:t>
    </dgm:pt>
    <dgm:pt modelId="{D6A14F00-8BB9-4B48-B408-47D7254C4147}" type="sibTrans" cxnId="{4977FC79-541A-452C-BF93-A186D02CC5BA}">
      <dgm:prSet/>
      <dgm:spPr/>
      <dgm:t>
        <a:bodyPr/>
        <a:lstStyle/>
        <a:p>
          <a:endParaRPr lang="en-US"/>
        </a:p>
      </dgm:t>
    </dgm:pt>
    <dgm:pt modelId="{849127A7-63BB-4FC4-9D3A-4CCB074A186F}">
      <dgm:prSet phldrT="[Text]"/>
      <dgm:spPr/>
      <dgm:t>
        <a:bodyPr/>
        <a:lstStyle/>
        <a:p>
          <a:r>
            <a:rPr lang="en-US" dirty="0"/>
            <a:t>Based on the address and other information decide whether to keep the row open or close it.</a:t>
          </a:r>
        </a:p>
      </dgm:t>
    </dgm:pt>
    <dgm:pt modelId="{E60FD3AE-231E-4F9C-BAFD-C9CEBCF19663}" type="parTrans" cxnId="{DE1D2084-4CD8-4F21-A732-F5C804080487}">
      <dgm:prSet/>
      <dgm:spPr/>
      <dgm:t>
        <a:bodyPr/>
        <a:lstStyle/>
        <a:p>
          <a:endParaRPr lang="en-US"/>
        </a:p>
      </dgm:t>
    </dgm:pt>
    <dgm:pt modelId="{BA592BFB-32D9-4E2D-B734-000ED9549265}" type="sibTrans" cxnId="{DE1D2084-4CD8-4F21-A732-F5C804080487}">
      <dgm:prSet/>
      <dgm:spPr/>
      <dgm:t>
        <a:bodyPr/>
        <a:lstStyle/>
        <a:p>
          <a:endParaRPr lang="en-US"/>
        </a:p>
      </dgm:t>
    </dgm:pt>
    <dgm:pt modelId="{879A090F-8F52-4F00-B02E-C76756AE7BE9}" type="pres">
      <dgm:prSet presAssocID="{FB69DBBB-9EFA-4161-8786-FF7247021936}" presName="linear" presStyleCnt="0">
        <dgm:presLayoutVars>
          <dgm:animLvl val="lvl"/>
          <dgm:resizeHandles val="exact"/>
        </dgm:presLayoutVars>
      </dgm:prSet>
      <dgm:spPr/>
    </dgm:pt>
    <dgm:pt modelId="{0272D497-9E87-4FED-BDDE-06A6B1B120D8}" type="pres">
      <dgm:prSet presAssocID="{B2913AD6-254E-417C-BCB7-3960232AEC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72A21C3-8275-4F57-97AF-8EDBE248A6D9}" type="pres">
      <dgm:prSet presAssocID="{B2913AD6-254E-417C-BCB7-3960232AEC29}" presName="childText" presStyleLbl="revTx" presStyleIdx="0" presStyleCnt="3">
        <dgm:presLayoutVars>
          <dgm:bulletEnabled val="1"/>
        </dgm:presLayoutVars>
      </dgm:prSet>
      <dgm:spPr/>
    </dgm:pt>
    <dgm:pt modelId="{0745BA11-D775-47B0-A810-4D76431B1652}" type="pres">
      <dgm:prSet presAssocID="{A03F9EE6-FE42-4EB4-A089-C441AD616D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EACE065-0637-4F48-A8AC-E1C3F47D07A1}" type="pres">
      <dgm:prSet presAssocID="{A03F9EE6-FE42-4EB4-A089-C441AD616D9E}" presName="childText" presStyleLbl="revTx" presStyleIdx="1" presStyleCnt="3">
        <dgm:presLayoutVars>
          <dgm:bulletEnabled val="1"/>
        </dgm:presLayoutVars>
      </dgm:prSet>
      <dgm:spPr/>
    </dgm:pt>
    <dgm:pt modelId="{661D0F62-11D7-4F11-AECD-14AE8AD5E50D}" type="pres">
      <dgm:prSet presAssocID="{9F08072A-BAB7-4099-98C5-2A44E94E7FA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CF05135-CBB1-4A55-8AEA-A5A723FEAE82}" type="pres">
      <dgm:prSet presAssocID="{9F08072A-BAB7-4099-98C5-2A44E94E7FA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0EAAC05-BF6D-41CF-A1FF-BD86808AB240}" type="presOf" srcId="{B2913AD6-254E-417C-BCB7-3960232AEC29}" destId="{0272D497-9E87-4FED-BDDE-06A6B1B120D8}" srcOrd="0" destOrd="0" presId="urn:microsoft.com/office/officeart/2005/8/layout/vList2"/>
    <dgm:cxn modelId="{82E5620F-EEFD-4EEF-AA63-411D3AD8DADF}" type="presOf" srcId="{3E11DD3B-7816-4331-B163-4D28754B3D02}" destId="{172A21C3-8275-4F57-97AF-8EDBE248A6D9}" srcOrd="0" destOrd="0" presId="urn:microsoft.com/office/officeart/2005/8/layout/vList2"/>
    <dgm:cxn modelId="{001A1410-2C13-4E31-82FF-13EC1D330E1F}" srcId="{B2913AD6-254E-417C-BCB7-3960232AEC29}" destId="{26CADEF2-27E6-45C8-8299-684EECBBA4A2}" srcOrd="3" destOrd="0" parTransId="{B9B192A4-FE92-4652-BF6C-B08AA17BB6C3}" sibTransId="{C3797112-4BD9-41FE-BF3E-B7C7A3768FF6}"/>
    <dgm:cxn modelId="{3860F033-FC52-489A-B469-0E23A351381F}" srcId="{B2913AD6-254E-417C-BCB7-3960232AEC29}" destId="{B54FE0F6-3C5E-4E15-BB19-F4C9FFE3F858}" srcOrd="1" destOrd="0" parTransId="{4FC32FD0-01FC-4286-B210-ABFE87E13667}" sibTransId="{A44D0D93-AF6A-4717-A4CE-A5A994389A01}"/>
    <dgm:cxn modelId="{A7EC8A35-4C8B-4025-BC45-3C97B8F938AB}" srcId="{A03F9EE6-FE42-4EB4-A089-C441AD616D9E}" destId="{DBE9E0F9-16DE-433A-B3F0-9A257BD0F141}" srcOrd="0" destOrd="0" parTransId="{9CB023D4-5676-47F2-97AC-23485D890DED}" sibTransId="{6FC5102B-E8A4-4D4F-AE14-B73229C58B88}"/>
    <dgm:cxn modelId="{1283E76F-A83E-4D9B-B77D-E83F33ACADF3}" type="presOf" srcId="{26CADEF2-27E6-45C8-8299-684EECBBA4A2}" destId="{172A21C3-8275-4F57-97AF-8EDBE248A6D9}" srcOrd="0" destOrd="3" presId="urn:microsoft.com/office/officeart/2005/8/layout/vList2"/>
    <dgm:cxn modelId="{4274EE79-B16D-49C0-BED1-74285A4D8416}" type="presOf" srcId="{DBE9E0F9-16DE-433A-B3F0-9A257BD0F141}" destId="{9EACE065-0637-4F48-A8AC-E1C3F47D07A1}" srcOrd="0" destOrd="0" presId="urn:microsoft.com/office/officeart/2005/8/layout/vList2"/>
    <dgm:cxn modelId="{4977FC79-541A-452C-BF93-A186D02CC5BA}" srcId="{FB69DBBB-9EFA-4161-8786-FF7247021936}" destId="{9F08072A-BAB7-4099-98C5-2A44E94E7FA6}" srcOrd="2" destOrd="0" parTransId="{9D91A344-7294-4B00-9ECD-F2530E6C2C59}" sibTransId="{D6A14F00-8BB9-4B48-B408-47D7254C4147}"/>
    <dgm:cxn modelId="{C2BD0A7D-9541-4E05-B605-7F0A4DEB9E95}" type="presOf" srcId="{B54FE0F6-3C5E-4E15-BB19-F4C9FFE3F858}" destId="{172A21C3-8275-4F57-97AF-8EDBE248A6D9}" srcOrd="0" destOrd="1" presId="urn:microsoft.com/office/officeart/2005/8/layout/vList2"/>
    <dgm:cxn modelId="{E4A1B17D-05F3-455B-A741-ABC0FB5B4DB1}" type="presOf" srcId="{FB69DBBB-9EFA-4161-8786-FF7247021936}" destId="{879A090F-8F52-4F00-B02E-C76756AE7BE9}" srcOrd="0" destOrd="0" presId="urn:microsoft.com/office/officeart/2005/8/layout/vList2"/>
    <dgm:cxn modelId="{B368B582-612B-4260-88EF-7C838E69A7F3}" type="presOf" srcId="{9F08072A-BAB7-4099-98C5-2A44E94E7FA6}" destId="{661D0F62-11D7-4F11-AECD-14AE8AD5E50D}" srcOrd="0" destOrd="0" presId="urn:microsoft.com/office/officeart/2005/8/layout/vList2"/>
    <dgm:cxn modelId="{DE1D2084-4CD8-4F21-A732-F5C804080487}" srcId="{9F08072A-BAB7-4099-98C5-2A44E94E7FA6}" destId="{849127A7-63BB-4FC4-9D3A-4CCB074A186F}" srcOrd="0" destOrd="0" parTransId="{E60FD3AE-231E-4F9C-BAFD-C9CEBCF19663}" sibTransId="{BA592BFB-32D9-4E2D-B734-000ED9549265}"/>
    <dgm:cxn modelId="{C425A184-33A4-41DF-A177-E78BD511C334}" srcId="{FB69DBBB-9EFA-4161-8786-FF7247021936}" destId="{B2913AD6-254E-417C-BCB7-3960232AEC29}" srcOrd="0" destOrd="0" parTransId="{309511C4-110E-4931-8B66-38840C5A3CD5}" sibTransId="{C8813C65-7AF8-4664-8732-B58B77ACD63F}"/>
    <dgm:cxn modelId="{B5891E8F-1AC6-4D07-89B7-2BC38EC41729}" type="presOf" srcId="{32CBED57-3F6E-4ACF-B953-17340E801D53}" destId="{172A21C3-8275-4F57-97AF-8EDBE248A6D9}" srcOrd="0" destOrd="2" presId="urn:microsoft.com/office/officeart/2005/8/layout/vList2"/>
    <dgm:cxn modelId="{765BCE90-5278-430D-9450-F1587B757521}" srcId="{B2913AD6-254E-417C-BCB7-3960232AEC29}" destId="{32CBED57-3F6E-4ACF-B953-17340E801D53}" srcOrd="2" destOrd="0" parTransId="{FA885A6B-C497-4F6F-98C4-E32F16599B92}" sibTransId="{3C210556-42AA-4652-AB19-4AA7A026B26C}"/>
    <dgm:cxn modelId="{1D513C91-80FC-41C6-93D2-C0143FF8116B}" type="presOf" srcId="{A03F9EE6-FE42-4EB4-A089-C441AD616D9E}" destId="{0745BA11-D775-47B0-A810-4D76431B1652}" srcOrd="0" destOrd="0" presId="urn:microsoft.com/office/officeart/2005/8/layout/vList2"/>
    <dgm:cxn modelId="{C3315F99-11F9-48A7-9264-409587D51BF9}" type="presOf" srcId="{849127A7-63BB-4FC4-9D3A-4CCB074A186F}" destId="{0CF05135-CBB1-4A55-8AEA-A5A723FEAE82}" srcOrd="0" destOrd="0" presId="urn:microsoft.com/office/officeart/2005/8/layout/vList2"/>
    <dgm:cxn modelId="{157672C2-6B46-4483-ABDB-1BE8C75C71C3}" srcId="{B2913AD6-254E-417C-BCB7-3960232AEC29}" destId="{3E11DD3B-7816-4331-B163-4D28754B3D02}" srcOrd="0" destOrd="0" parTransId="{26FCE650-7F9C-46FD-A88B-E285E6601EBF}" sibTransId="{41A9BE80-663E-4963-B596-298D93880A8D}"/>
    <dgm:cxn modelId="{121AA1EE-7FC0-424D-9461-25EE90DBBAE8}" type="presOf" srcId="{BCBF36E5-3D8E-4E27-A803-9B6DBEF73396}" destId="{9EACE065-0637-4F48-A8AC-E1C3F47D07A1}" srcOrd="0" destOrd="1" presId="urn:microsoft.com/office/officeart/2005/8/layout/vList2"/>
    <dgm:cxn modelId="{FCB0DDF1-40B3-436E-84BD-BBC9F057765F}" srcId="{A03F9EE6-FE42-4EB4-A089-C441AD616D9E}" destId="{BCBF36E5-3D8E-4E27-A803-9B6DBEF73396}" srcOrd="1" destOrd="0" parTransId="{17681884-73E5-435F-B420-8FBDB2135073}" sibTransId="{E26FBF56-2F3C-45F1-A0CA-1F9780B5033F}"/>
    <dgm:cxn modelId="{43F635F8-5B71-480F-B892-2CB3D9F858D2}" srcId="{FB69DBBB-9EFA-4161-8786-FF7247021936}" destId="{A03F9EE6-FE42-4EB4-A089-C441AD616D9E}" srcOrd="1" destOrd="0" parTransId="{D4337DEE-305F-400A-B4B5-E5A3105EF33F}" sibTransId="{E611FEDE-B48B-457D-BE5A-B0F2EDC82065}"/>
    <dgm:cxn modelId="{B4659181-22A1-465B-BE72-84E94DCEB21C}" type="presParOf" srcId="{879A090F-8F52-4F00-B02E-C76756AE7BE9}" destId="{0272D497-9E87-4FED-BDDE-06A6B1B120D8}" srcOrd="0" destOrd="0" presId="urn:microsoft.com/office/officeart/2005/8/layout/vList2"/>
    <dgm:cxn modelId="{E1C83C6B-60EC-45D7-AAB7-7D2FA4BECC93}" type="presParOf" srcId="{879A090F-8F52-4F00-B02E-C76756AE7BE9}" destId="{172A21C3-8275-4F57-97AF-8EDBE248A6D9}" srcOrd="1" destOrd="0" presId="urn:microsoft.com/office/officeart/2005/8/layout/vList2"/>
    <dgm:cxn modelId="{A47E91AA-E550-41AA-9976-15E3613B4B98}" type="presParOf" srcId="{879A090F-8F52-4F00-B02E-C76756AE7BE9}" destId="{0745BA11-D775-47B0-A810-4D76431B1652}" srcOrd="2" destOrd="0" presId="urn:microsoft.com/office/officeart/2005/8/layout/vList2"/>
    <dgm:cxn modelId="{3CFD1C3F-2502-4AAE-8370-2D0DF69F7333}" type="presParOf" srcId="{879A090F-8F52-4F00-B02E-C76756AE7BE9}" destId="{9EACE065-0637-4F48-A8AC-E1C3F47D07A1}" srcOrd="3" destOrd="0" presId="urn:microsoft.com/office/officeart/2005/8/layout/vList2"/>
    <dgm:cxn modelId="{EDA5E382-370E-456C-BED1-AD0D3C12F4E3}" type="presParOf" srcId="{879A090F-8F52-4F00-B02E-C76756AE7BE9}" destId="{661D0F62-11D7-4F11-AECD-14AE8AD5E50D}" srcOrd="4" destOrd="0" presId="urn:microsoft.com/office/officeart/2005/8/layout/vList2"/>
    <dgm:cxn modelId="{D2B9B352-2BC4-4548-9688-4DF2C41195A7}" type="presParOf" srcId="{879A090F-8F52-4F00-B02E-C76756AE7BE9}" destId="{0CF05135-CBB1-4A55-8AEA-A5A723FEAE8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3EEFCD-A8C9-4940-BBAC-5657B2BBFC2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BD7097-71A8-4F83-9B1D-776F97DFF4CA}">
      <dgm:prSet phldrT="[Text]"/>
      <dgm:spPr/>
      <dgm:t>
        <a:bodyPr/>
        <a:lstStyle/>
        <a:p>
          <a:r>
            <a:rPr lang="en-US" dirty="0"/>
            <a:t>Bank Round Robin (BRR)</a:t>
          </a:r>
        </a:p>
      </dgm:t>
    </dgm:pt>
    <dgm:pt modelId="{62E6DE1F-ECDA-40A3-A4C7-91334BCAD2A2}" type="parTrans" cxnId="{16651A9E-DF9C-4172-9FF5-BA62F38CF792}">
      <dgm:prSet/>
      <dgm:spPr/>
      <dgm:t>
        <a:bodyPr/>
        <a:lstStyle/>
        <a:p>
          <a:endParaRPr lang="en-US"/>
        </a:p>
      </dgm:t>
    </dgm:pt>
    <dgm:pt modelId="{66D55D9F-37B4-4428-A0B4-B6A9A1FF658B}" type="sibTrans" cxnId="{16651A9E-DF9C-4172-9FF5-BA62F38CF792}">
      <dgm:prSet/>
      <dgm:spPr/>
      <dgm:t>
        <a:bodyPr/>
        <a:lstStyle/>
        <a:p>
          <a:endParaRPr lang="en-US"/>
        </a:p>
      </dgm:t>
    </dgm:pt>
    <dgm:pt modelId="{E5E0F667-6F2E-47F7-ACBE-AC6A23673A43}">
      <dgm:prSet phldrT="[Text]"/>
      <dgm:spPr/>
      <dgm:t>
        <a:bodyPr/>
        <a:lstStyle/>
        <a:p>
          <a:r>
            <a:rPr lang="en-US" dirty="0"/>
            <a:t>For each rank, </a:t>
          </a:r>
          <a:r>
            <a:rPr lang="en-US" dirty="0">
              <a:solidFill>
                <a:srgbClr val="00B050"/>
              </a:solidFill>
            </a:rPr>
            <a:t>visit</a:t>
          </a:r>
          <a:r>
            <a:rPr lang="en-US" dirty="0"/>
            <a:t> each bank queue, and service it</a:t>
          </a:r>
        </a:p>
      </dgm:t>
    </dgm:pt>
    <dgm:pt modelId="{F22077B7-7472-47EC-80DE-FA467590B184}" type="parTrans" cxnId="{4982D79B-6B45-4CDC-BFF4-3E3F2AF71DC7}">
      <dgm:prSet/>
      <dgm:spPr/>
      <dgm:t>
        <a:bodyPr/>
        <a:lstStyle/>
        <a:p>
          <a:endParaRPr lang="en-US"/>
        </a:p>
      </dgm:t>
    </dgm:pt>
    <dgm:pt modelId="{4E3F97B8-39C5-46CA-B469-FFAC427A4FEC}" type="sibTrans" cxnId="{4982D79B-6B45-4CDC-BFF4-3E3F2AF71DC7}">
      <dgm:prSet/>
      <dgm:spPr/>
      <dgm:t>
        <a:bodyPr/>
        <a:lstStyle/>
        <a:p>
          <a:endParaRPr lang="en-US"/>
        </a:p>
      </dgm:t>
    </dgm:pt>
    <dgm:pt modelId="{5F8B83B3-D69C-4C00-A8DB-23BFBBE79A4C}">
      <dgm:prSet phldrT="[Text]"/>
      <dgm:spPr/>
      <dgm:t>
        <a:bodyPr/>
        <a:lstStyle/>
        <a:p>
          <a:r>
            <a:rPr lang="en-US" dirty="0"/>
            <a:t>Rank Round Robin (RRR)</a:t>
          </a:r>
        </a:p>
      </dgm:t>
    </dgm:pt>
    <dgm:pt modelId="{E2A44318-650D-4CF4-9E2D-50B255842D25}" type="parTrans" cxnId="{C8315F8A-CC0B-4046-AB01-DAB0FB196D39}">
      <dgm:prSet/>
      <dgm:spPr/>
      <dgm:t>
        <a:bodyPr/>
        <a:lstStyle/>
        <a:p>
          <a:endParaRPr lang="en-US"/>
        </a:p>
      </dgm:t>
    </dgm:pt>
    <dgm:pt modelId="{7CCE6312-E454-4FC5-B2DF-204516BF3A20}" type="sibTrans" cxnId="{C8315F8A-CC0B-4046-AB01-DAB0FB196D39}">
      <dgm:prSet/>
      <dgm:spPr/>
      <dgm:t>
        <a:bodyPr/>
        <a:lstStyle/>
        <a:p>
          <a:endParaRPr lang="en-US"/>
        </a:p>
      </dgm:t>
    </dgm:pt>
    <dgm:pt modelId="{26862DB1-C5D5-4CC3-87C0-4D97253C4BBC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</a:rPr>
            <a:t>Access</a:t>
          </a:r>
          <a:r>
            <a:rPr lang="en-US" dirty="0"/>
            <a:t> the same bank id in each </a:t>
          </a:r>
          <a:r>
            <a:rPr lang="en-US" dirty="0">
              <a:solidFill>
                <a:srgbClr val="7030A0"/>
              </a:solidFill>
            </a:rPr>
            <a:t>rank</a:t>
          </a:r>
        </a:p>
      </dgm:t>
    </dgm:pt>
    <dgm:pt modelId="{2F44491F-B2E8-4E68-A1F9-FF5667D79B2C}" type="parTrans" cxnId="{B35688E0-C114-49D8-A475-638795A959FD}">
      <dgm:prSet/>
      <dgm:spPr/>
      <dgm:t>
        <a:bodyPr/>
        <a:lstStyle/>
        <a:p>
          <a:endParaRPr lang="en-US"/>
        </a:p>
      </dgm:t>
    </dgm:pt>
    <dgm:pt modelId="{80B08472-2CD9-4EFA-9523-81114A090073}" type="sibTrans" cxnId="{B35688E0-C114-49D8-A475-638795A959FD}">
      <dgm:prSet/>
      <dgm:spPr/>
      <dgm:t>
        <a:bodyPr/>
        <a:lstStyle/>
        <a:p>
          <a:endParaRPr lang="en-US"/>
        </a:p>
      </dgm:t>
    </dgm:pt>
    <dgm:pt modelId="{03FFA8D8-8C12-4FBB-A9B4-33026EF551D2}">
      <dgm:prSet phldrT="[Text]"/>
      <dgm:spPr/>
      <dgm:t>
        <a:bodyPr/>
        <a:lstStyle/>
        <a:p>
          <a:r>
            <a:rPr lang="en-US" dirty="0"/>
            <a:t>We can batch ACT and READ </a:t>
          </a:r>
          <a:r>
            <a:rPr lang="en-US" dirty="0">
              <a:solidFill>
                <a:srgbClr val="720F11"/>
              </a:solidFill>
            </a:rPr>
            <a:t>commands</a:t>
          </a:r>
        </a:p>
      </dgm:t>
    </dgm:pt>
    <dgm:pt modelId="{957A8FED-EEDB-4259-B657-BC31E3EFD436}" type="parTrans" cxnId="{3F846C50-3B11-43E8-A409-D11AF69436F1}">
      <dgm:prSet/>
      <dgm:spPr/>
      <dgm:t>
        <a:bodyPr/>
        <a:lstStyle/>
        <a:p>
          <a:endParaRPr lang="en-US"/>
        </a:p>
      </dgm:t>
    </dgm:pt>
    <dgm:pt modelId="{A56D57C3-CAB0-4971-AF22-83C3546DFD1F}" type="sibTrans" cxnId="{3F846C50-3B11-43E8-A409-D11AF69436F1}">
      <dgm:prSet/>
      <dgm:spPr/>
      <dgm:t>
        <a:bodyPr/>
        <a:lstStyle/>
        <a:p>
          <a:endParaRPr lang="en-US"/>
        </a:p>
      </dgm:t>
    </dgm:pt>
    <dgm:pt modelId="{C75E82A0-3B5B-4EAE-A66B-51895B4C7E13}">
      <dgm:prSet phldrT="[Text]"/>
      <dgm:spPr/>
      <dgm:t>
        <a:bodyPr/>
        <a:lstStyle/>
        <a:p>
          <a:r>
            <a:rPr lang="en-US" dirty="0"/>
            <a:t>Then move to the next </a:t>
          </a:r>
          <a:r>
            <a:rPr lang="en-US" dirty="0">
              <a:solidFill>
                <a:srgbClr val="FF0000"/>
              </a:solidFill>
            </a:rPr>
            <a:t>rank</a:t>
          </a:r>
        </a:p>
      </dgm:t>
    </dgm:pt>
    <dgm:pt modelId="{F8E73B4D-3EE4-4C45-9DE1-2D5CF230CCE0}" type="parTrans" cxnId="{5AA338E4-2142-45D1-8D44-79FF0BDC8A27}">
      <dgm:prSet/>
      <dgm:spPr/>
      <dgm:t>
        <a:bodyPr/>
        <a:lstStyle/>
        <a:p>
          <a:endParaRPr lang="en-US"/>
        </a:p>
      </dgm:t>
    </dgm:pt>
    <dgm:pt modelId="{F657DDC1-FA73-4D6C-B80F-DA7A5466BA20}" type="sibTrans" cxnId="{5AA338E4-2142-45D1-8D44-79FF0BDC8A27}">
      <dgm:prSet/>
      <dgm:spPr/>
      <dgm:t>
        <a:bodyPr/>
        <a:lstStyle/>
        <a:p>
          <a:endParaRPr lang="en-US"/>
        </a:p>
      </dgm:t>
    </dgm:pt>
    <dgm:pt modelId="{AF491C6E-0227-432B-82FE-3BE3A456DA3D}">
      <dgm:prSet phldrT="[Text]"/>
      <dgm:spPr/>
      <dgm:t>
        <a:bodyPr/>
        <a:lstStyle/>
        <a:p>
          <a:r>
            <a:rPr lang="en-US" dirty="0"/>
            <a:t>Then </a:t>
          </a:r>
          <a:r>
            <a:rPr lang="en-US" dirty="0">
              <a:solidFill>
                <a:srgbClr val="E21A23"/>
              </a:solidFill>
            </a:rPr>
            <a:t>move</a:t>
          </a:r>
          <a:r>
            <a:rPr lang="en-US" dirty="0"/>
            <a:t> to the next bank id (across </a:t>
          </a:r>
          <a:r>
            <a:rPr lang="en-US" dirty="0">
              <a:solidFill>
                <a:srgbClr val="720F11"/>
              </a:solidFill>
            </a:rPr>
            <a:t>ranks</a:t>
          </a:r>
          <a:r>
            <a:rPr lang="en-US" dirty="0"/>
            <a:t>)</a:t>
          </a:r>
        </a:p>
      </dgm:t>
    </dgm:pt>
    <dgm:pt modelId="{F4320062-A1C2-4BC2-B0C4-CC3EAF00D437}" type="parTrans" cxnId="{CE09027B-E81E-4C16-A016-3F30247E7A0E}">
      <dgm:prSet/>
      <dgm:spPr/>
      <dgm:t>
        <a:bodyPr/>
        <a:lstStyle/>
        <a:p>
          <a:endParaRPr lang="en-US"/>
        </a:p>
      </dgm:t>
    </dgm:pt>
    <dgm:pt modelId="{40FEEE99-AFD9-48B5-AF41-8A65BA7166AE}" type="sibTrans" cxnId="{CE09027B-E81E-4C16-A016-3F30247E7A0E}">
      <dgm:prSet/>
      <dgm:spPr/>
      <dgm:t>
        <a:bodyPr/>
        <a:lstStyle/>
        <a:p>
          <a:endParaRPr lang="en-US"/>
        </a:p>
      </dgm:t>
    </dgm:pt>
    <dgm:pt modelId="{B2D280FA-C85C-426A-A6B9-4793758BCF1E}">
      <dgm:prSet phldrT="[Text]"/>
      <dgm:spPr/>
      <dgm:t>
        <a:bodyPr/>
        <a:lstStyle/>
        <a:p>
          <a:r>
            <a:rPr lang="en-US" dirty="0"/>
            <a:t>Greedy</a:t>
          </a:r>
        </a:p>
      </dgm:t>
    </dgm:pt>
    <dgm:pt modelId="{2DF5D5AF-ED38-4D99-8D5E-F211FFD7D397}" type="parTrans" cxnId="{D362E7B0-05A1-42B4-AB13-289124DC2757}">
      <dgm:prSet/>
      <dgm:spPr/>
      <dgm:t>
        <a:bodyPr/>
        <a:lstStyle/>
        <a:p>
          <a:endParaRPr lang="en-US"/>
        </a:p>
      </dgm:t>
    </dgm:pt>
    <dgm:pt modelId="{3F85B618-4206-4FBA-8664-06411A346E6C}" type="sibTrans" cxnId="{D362E7B0-05A1-42B4-AB13-289124DC2757}">
      <dgm:prSet/>
      <dgm:spPr/>
      <dgm:t>
        <a:bodyPr/>
        <a:lstStyle/>
        <a:p>
          <a:endParaRPr lang="en-US"/>
        </a:p>
      </dgm:t>
    </dgm:pt>
    <dgm:pt modelId="{FFEDAE13-95F6-424A-9D1B-ED3CB22C6E4C}">
      <dgm:prSet phldrT="[Text]"/>
      <dgm:spPr/>
      <dgm:t>
        <a:bodyPr/>
        <a:lstStyle/>
        <a:p>
          <a:r>
            <a:rPr lang="en-US" dirty="0">
              <a:solidFill>
                <a:srgbClr val="720F11"/>
              </a:solidFill>
            </a:rPr>
            <a:t>Greedily</a:t>
          </a:r>
          <a:r>
            <a:rPr lang="en-US" dirty="0"/>
            <a:t> choose </a:t>
          </a:r>
          <a:r>
            <a:rPr lang="en-US" dirty="0">
              <a:solidFill>
                <a:srgbClr val="E21A23"/>
              </a:solidFill>
            </a:rPr>
            <a:t>commands</a:t>
          </a:r>
          <a:r>
            <a:rPr lang="en-US" dirty="0"/>
            <a:t> (choose the one that can be issued immediately)</a:t>
          </a:r>
        </a:p>
      </dgm:t>
    </dgm:pt>
    <dgm:pt modelId="{3DA7B7C0-D307-4B15-ADE8-05E4D5289A17}" type="parTrans" cxnId="{0D54EFE5-4654-4BC9-A645-75BEC010181D}">
      <dgm:prSet/>
      <dgm:spPr/>
      <dgm:t>
        <a:bodyPr/>
        <a:lstStyle/>
        <a:p>
          <a:endParaRPr lang="en-US"/>
        </a:p>
      </dgm:t>
    </dgm:pt>
    <dgm:pt modelId="{79F8798B-C98C-415D-B890-41BE437B8958}" type="sibTrans" cxnId="{0D54EFE5-4654-4BC9-A645-75BEC010181D}">
      <dgm:prSet/>
      <dgm:spPr/>
      <dgm:t>
        <a:bodyPr/>
        <a:lstStyle/>
        <a:p>
          <a:endParaRPr lang="en-US"/>
        </a:p>
      </dgm:t>
    </dgm:pt>
    <dgm:pt modelId="{31221BBC-0FBF-4721-AC90-6E78364E6C1A}">
      <dgm:prSet phldrT="[Text]"/>
      <dgm:spPr/>
      <dgm:t>
        <a:bodyPr/>
        <a:lstStyle/>
        <a:p>
          <a:r>
            <a:rPr lang="en-US" dirty="0"/>
            <a:t>Works well on a lightly loaded </a:t>
          </a:r>
          <a:r>
            <a:rPr lang="en-US" dirty="0">
              <a:solidFill>
                <a:srgbClr val="0070C0"/>
              </a:solidFill>
            </a:rPr>
            <a:t>system</a:t>
          </a:r>
        </a:p>
      </dgm:t>
    </dgm:pt>
    <dgm:pt modelId="{A10DA643-C0EE-4986-A785-5104E81E6E7C}" type="parTrans" cxnId="{EFEF99BA-0B0C-411E-9CD3-A32A70C9087D}">
      <dgm:prSet/>
      <dgm:spPr/>
      <dgm:t>
        <a:bodyPr/>
        <a:lstStyle/>
        <a:p>
          <a:endParaRPr lang="en-US"/>
        </a:p>
      </dgm:t>
    </dgm:pt>
    <dgm:pt modelId="{641C1DC6-A7AD-4172-99A4-454C2FAF0FFF}" type="sibTrans" cxnId="{EFEF99BA-0B0C-411E-9CD3-A32A70C9087D}">
      <dgm:prSet/>
      <dgm:spPr/>
      <dgm:t>
        <a:bodyPr/>
        <a:lstStyle/>
        <a:p>
          <a:endParaRPr lang="en-US"/>
        </a:p>
      </dgm:t>
    </dgm:pt>
    <dgm:pt modelId="{3D444EEB-D24C-489C-A551-0D7797ABFED6}" type="pres">
      <dgm:prSet presAssocID="{8B3EEFCD-A8C9-4940-BBAC-5657B2BBFC29}" presName="linear" presStyleCnt="0">
        <dgm:presLayoutVars>
          <dgm:animLvl val="lvl"/>
          <dgm:resizeHandles val="exact"/>
        </dgm:presLayoutVars>
      </dgm:prSet>
      <dgm:spPr/>
    </dgm:pt>
    <dgm:pt modelId="{A53104ED-7107-42A6-893D-D9441CF3B1CC}" type="pres">
      <dgm:prSet presAssocID="{AEBD7097-71A8-4F83-9B1D-776F97DFF4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E9E87B3-F41F-428F-AC3A-28DAB9038E7F}" type="pres">
      <dgm:prSet presAssocID="{AEBD7097-71A8-4F83-9B1D-776F97DFF4CA}" presName="childText" presStyleLbl="revTx" presStyleIdx="0" presStyleCnt="3">
        <dgm:presLayoutVars>
          <dgm:bulletEnabled val="1"/>
        </dgm:presLayoutVars>
      </dgm:prSet>
      <dgm:spPr/>
    </dgm:pt>
    <dgm:pt modelId="{D7CE596C-1B37-4406-9558-626EA6D5085F}" type="pres">
      <dgm:prSet presAssocID="{5F8B83B3-D69C-4C00-A8DB-23BFBBE79A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6462C7-3D9E-4726-84DF-4235CC7E83BB}" type="pres">
      <dgm:prSet presAssocID="{5F8B83B3-D69C-4C00-A8DB-23BFBBE79A4C}" presName="childText" presStyleLbl="revTx" presStyleIdx="1" presStyleCnt="3">
        <dgm:presLayoutVars>
          <dgm:bulletEnabled val="1"/>
        </dgm:presLayoutVars>
      </dgm:prSet>
      <dgm:spPr/>
    </dgm:pt>
    <dgm:pt modelId="{672E8EFA-6B18-4580-8D4D-6D1C37FBACDF}" type="pres">
      <dgm:prSet presAssocID="{B2D280FA-C85C-426A-A6B9-4793758BC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40CB407-5BEB-42AD-A603-137EF33F52CC}" type="pres">
      <dgm:prSet presAssocID="{B2D280FA-C85C-426A-A6B9-4793758BC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2162F2D-C292-4C17-8F48-9D23AE0467F6}" type="presOf" srcId="{C75E82A0-3B5B-4EAE-A66B-51895B4C7E13}" destId="{DE9E87B3-F41F-428F-AC3A-28DAB9038E7F}" srcOrd="0" destOrd="2" presId="urn:microsoft.com/office/officeart/2005/8/layout/vList2"/>
    <dgm:cxn modelId="{C8F6F638-3103-4391-B6E6-1F1D05993D39}" type="presOf" srcId="{FFEDAE13-95F6-424A-9D1B-ED3CB22C6E4C}" destId="{340CB407-5BEB-42AD-A603-137EF33F52CC}" srcOrd="0" destOrd="0" presId="urn:microsoft.com/office/officeart/2005/8/layout/vList2"/>
    <dgm:cxn modelId="{65FA555E-40A2-4F26-B872-F7A1FB4AFBE9}" type="presOf" srcId="{E5E0F667-6F2E-47F7-ACBE-AC6A23673A43}" destId="{DE9E87B3-F41F-428F-AC3A-28DAB9038E7F}" srcOrd="0" destOrd="0" presId="urn:microsoft.com/office/officeart/2005/8/layout/vList2"/>
    <dgm:cxn modelId="{3F846C50-3B11-43E8-A409-D11AF69436F1}" srcId="{AEBD7097-71A8-4F83-9B1D-776F97DFF4CA}" destId="{03FFA8D8-8C12-4FBB-A9B4-33026EF551D2}" srcOrd="1" destOrd="0" parTransId="{957A8FED-EEDB-4259-B657-BC31E3EFD436}" sibTransId="{A56D57C3-CAB0-4971-AF22-83C3546DFD1F}"/>
    <dgm:cxn modelId="{CE09027B-E81E-4C16-A016-3F30247E7A0E}" srcId="{5F8B83B3-D69C-4C00-A8DB-23BFBBE79A4C}" destId="{AF491C6E-0227-432B-82FE-3BE3A456DA3D}" srcOrd="1" destOrd="0" parTransId="{F4320062-A1C2-4BC2-B0C4-CC3EAF00D437}" sibTransId="{40FEEE99-AFD9-48B5-AF41-8A65BA7166AE}"/>
    <dgm:cxn modelId="{994FDA7D-1333-430B-92DD-3DE766B08F28}" type="presOf" srcId="{03FFA8D8-8C12-4FBB-A9B4-33026EF551D2}" destId="{DE9E87B3-F41F-428F-AC3A-28DAB9038E7F}" srcOrd="0" destOrd="1" presId="urn:microsoft.com/office/officeart/2005/8/layout/vList2"/>
    <dgm:cxn modelId="{7B790F84-61B7-41C9-A9AA-89861EE0ECE9}" type="presOf" srcId="{5F8B83B3-D69C-4C00-A8DB-23BFBBE79A4C}" destId="{D7CE596C-1B37-4406-9558-626EA6D5085F}" srcOrd="0" destOrd="0" presId="urn:microsoft.com/office/officeart/2005/8/layout/vList2"/>
    <dgm:cxn modelId="{C8315F8A-CC0B-4046-AB01-DAB0FB196D39}" srcId="{8B3EEFCD-A8C9-4940-BBAC-5657B2BBFC29}" destId="{5F8B83B3-D69C-4C00-A8DB-23BFBBE79A4C}" srcOrd="1" destOrd="0" parTransId="{E2A44318-650D-4CF4-9E2D-50B255842D25}" sibTransId="{7CCE6312-E454-4FC5-B2DF-204516BF3A20}"/>
    <dgm:cxn modelId="{4982D79B-6B45-4CDC-BFF4-3E3F2AF71DC7}" srcId="{AEBD7097-71A8-4F83-9B1D-776F97DFF4CA}" destId="{E5E0F667-6F2E-47F7-ACBE-AC6A23673A43}" srcOrd="0" destOrd="0" parTransId="{F22077B7-7472-47EC-80DE-FA467590B184}" sibTransId="{4E3F97B8-39C5-46CA-B469-FFAC427A4FEC}"/>
    <dgm:cxn modelId="{16651A9E-DF9C-4172-9FF5-BA62F38CF792}" srcId="{8B3EEFCD-A8C9-4940-BBAC-5657B2BBFC29}" destId="{AEBD7097-71A8-4F83-9B1D-776F97DFF4CA}" srcOrd="0" destOrd="0" parTransId="{62E6DE1F-ECDA-40A3-A4C7-91334BCAD2A2}" sibTransId="{66D55D9F-37B4-4428-A0B4-B6A9A1FF658B}"/>
    <dgm:cxn modelId="{3FC141AA-97EF-427A-B261-AACC69031F6F}" type="presOf" srcId="{AEBD7097-71A8-4F83-9B1D-776F97DFF4CA}" destId="{A53104ED-7107-42A6-893D-D9441CF3B1CC}" srcOrd="0" destOrd="0" presId="urn:microsoft.com/office/officeart/2005/8/layout/vList2"/>
    <dgm:cxn modelId="{23C6C5AE-8E84-4F5A-9099-2D346B9CB0CA}" type="presOf" srcId="{31221BBC-0FBF-4721-AC90-6E78364E6C1A}" destId="{340CB407-5BEB-42AD-A603-137EF33F52CC}" srcOrd="0" destOrd="1" presId="urn:microsoft.com/office/officeart/2005/8/layout/vList2"/>
    <dgm:cxn modelId="{D362E7B0-05A1-42B4-AB13-289124DC2757}" srcId="{8B3EEFCD-A8C9-4940-BBAC-5657B2BBFC29}" destId="{B2D280FA-C85C-426A-A6B9-4793758BCF1E}" srcOrd="2" destOrd="0" parTransId="{2DF5D5AF-ED38-4D99-8D5E-F211FFD7D397}" sibTransId="{3F85B618-4206-4FBA-8664-06411A346E6C}"/>
    <dgm:cxn modelId="{70AEF0B7-65B2-4EE6-98D0-2D24FF68404B}" type="presOf" srcId="{8B3EEFCD-A8C9-4940-BBAC-5657B2BBFC29}" destId="{3D444EEB-D24C-489C-A551-0D7797ABFED6}" srcOrd="0" destOrd="0" presId="urn:microsoft.com/office/officeart/2005/8/layout/vList2"/>
    <dgm:cxn modelId="{EFEF99BA-0B0C-411E-9CD3-A32A70C9087D}" srcId="{B2D280FA-C85C-426A-A6B9-4793758BCF1E}" destId="{31221BBC-0FBF-4721-AC90-6E78364E6C1A}" srcOrd="1" destOrd="0" parTransId="{A10DA643-C0EE-4986-A785-5104E81E6E7C}" sibTransId="{641C1DC6-A7AD-4172-99A4-454C2FAF0FFF}"/>
    <dgm:cxn modelId="{3DB621CA-85F5-4CC9-9C57-516829CED546}" type="presOf" srcId="{AF491C6E-0227-432B-82FE-3BE3A456DA3D}" destId="{986462C7-3D9E-4726-84DF-4235CC7E83BB}" srcOrd="0" destOrd="1" presId="urn:microsoft.com/office/officeart/2005/8/layout/vList2"/>
    <dgm:cxn modelId="{0B2C18CB-1A1C-4417-97DA-7287BD6C5E27}" type="presOf" srcId="{B2D280FA-C85C-426A-A6B9-4793758BCF1E}" destId="{672E8EFA-6B18-4580-8D4D-6D1C37FBACDF}" srcOrd="0" destOrd="0" presId="urn:microsoft.com/office/officeart/2005/8/layout/vList2"/>
    <dgm:cxn modelId="{83BA41D0-9999-481C-96D6-B07F69F57A6C}" type="presOf" srcId="{26862DB1-C5D5-4CC3-87C0-4D97253C4BBC}" destId="{986462C7-3D9E-4726-84DF-4235CC7E83BB}" srcOrd="0" destOrd="0" presId="urn:microsoft.com/office/officeart/2005/8/layout/vList2"/>
    <dgm:cxn modelId="{B35688E0-C114-49D8-A475-638795A959FD}" srcId="{5F8B83B3-D69C-4C00-A8DB-23BFBBE79A4C}" destId="{26862DB1-C5D5-4CC3-87C0-4D97253C4BBC}" srcOrd="0" destOrd="0" parTransId="{2F44491F-B2E8-4E68-A1F9-FF5667D79B2C}" sibTransId="{80B08472-2CD9-4EFA-9523-81114A090073}"/>
    <dgm:cxn modelId="{5AA338E4-2142-45D1-8D44-79FF0BDC8A27}" srcId="{AEBD7097-71A8-4F83-9B1D-776F97DFF4CA}" destId="{C75E82A0-3B5B-4EAE-A66B-51895B4C7E13}" srcOrd="2" destOrd="0" parTransId="{F8E73B4D-3EE4-4C45-9DE1-2D5CF230CCE0}" sibTransId="{F657DDC1-FA73-4D6C-B80F-DA7A5466BA20}"/>
    <dgm:cxn modelId="{0D54EFE5-4654-4BC9-A645-75BEC010181D}" srcId="{B2D280FA-C85C-426A-A6B9-4793758BCF1E}" destId="{FFEDAE13-95F6-424A-9D1B-ED3CB22C6E4C}" srcOrd="0" destOrd="0" parTransId="{3DA7B7C0-D307-4B15-ADE8-05E4D5289A17}" sibTransId="{79F8798B-C98C-415D-B890-41BE437B8958}"/>
    <dgm:cxn modelId="{DD8AEE73-76E3-4D20-BE22-AFE4656B807B}" type="presParOf" srcId="{3D444EEB-D24C-489C-A551-0D7797ABFED6}" destId="{A53104ED-7107-42A6-893D-D9441CF3B1CC}" srcOrd="0" destOrd="0" presId="urn:microsoft.com/office/officeart/2005/8/layout/vList2"/>
    <dgm:cxn modelId="{E9B4A411-2D88-460C-802E-B6E6113C7314}" type="presParOf" srcId="{3D444EEB-D24C-489C-A551-0D7797ABFED6}" destId="{DE9E87B3-F41F-428F-AC3A-28DAB9038E7F}" srcOrd="1" destOrd="0" presId="urn:microsoft.com/office/officeart/2005/8/layout/vList2"/>
    <dgm:cxn modelId="{02323ABB-F64E-4C69-A1D0-E4C6E8B6F76A}" type="presParOf" srcId="{3D444EEB-D24C-489C-A551-0D7797ABFED6}" destId="{D7CE596C-1B37-4406-9558-626EA6D5085F}" srcOrd="2" destOrd="0" presId="urn:microsoft.com/office/officeart/2005/8/layout/vList2"/>
    <dgm:cxn modelId="{8BAE6E62-7B63-4920-9FA9-FC2E8A04BD4E}" type="presParOf" srcId="{3D444EEB-D24C-489C-A551-0D7797ABFED6}" destId="{986462C7-3D9E-4726-84DF-4235CC7E83BB}" srcOrd="3" destOrd="0" presId="urn:microsoft.com/office/officeart/2005/8/layout/vList2"/>
    <dgm:cxn modelId="{6BBA66C2-3213-439D-9FAF-55846FBBBC51}" type="presParOf" srcId="{3D444EEB-D24C-489C-A551-0D7797ABFED6}" destId="{672E8EFA-6B18-4580-8D4D-6D1C37FBACDF}" srcOrd="4" destOrd="0" presId="urn:microsoft.com/office/officeart/2005/8/layout/vList2"/>
    <dgm:cxn modelId="{BC0E7639-2747-42A2-AC89-E385C6B34E80}" type="presParOf" srcId="{3D444EEB-D24C-489C-A551-0D7797ABFED6}" destId="{340CB407-5BEB-42AD-A603-137EF33F52C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BC60D9-93C3-4729-B2CF-52BA4A36EF5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77090F-52AF-441D-8BE5-F15E06A94EAF}">
      <dgm:prSet phldrT="[Text]" custT="1"/>
      <dgm:spPr/>
      <dgm:t>
        <a:bodyPr/>
        <a:lstStyle/>
        <a:p>
          <a:r>
            <a:rPr lang="en-US" sz="2400" dirty="0"/>
            <a:t>Construct a device that has two physical states</a:t>
          </a:r>
        </a:p>
      </dgm:t>
    </dgm:pt>
    <dgm:pt modelId="{B1BAC825-5100-4E7A-9ACC-0C2BF188449F}" type="parTrans" cxnId="{FE840312-EBF9-4136-95D7-310D635C603F}">
      <dgm:prSet/>
      <dgm:spPr/>
      <dgm:t>
        <a:bodyPr/>
        <a:lstStyle/>
        <a:p>
          <a:endParaRPr lang="en-US"/>
        </a:p>
      </dgm:t>
    </dgm:pt>
    <dgm:pt modelId="{7031E30D-87E5-4543-82FC-65B5DFF89CD4}" type="sibTrans" cxnId="{FE840312-EBF9-4136-95D7-310D635C603F}">
      <dgm:prSet/>
      <dgm:spPr/>
      <dgm:t>
        <a:bodyPr/>
        <a:lstStyle/>
        <a:p>
          <a:endParaRPr lang="en-US"/>
        </a:p>
      </dgm:t>
    </dgm:pt>
    <dgm:pt modelId="{A2833CE5-D14D-4161-8575-A2E8B2BCC1A8}">
      <dgm:prSet phldrT="[Text]" custT="1"/>
      <dgm:spPr/>
      <dgm:t>
        <a:bodyPr/>
        <a:lstStyle/>
        <a:p>
          <a:r>
            <a:rPr lang="en-US" sz="2400" dirty="0"/>
            <a:t>Designate one state a logical 1 and the other a logical 0</a:t>
          </a:r>
        </a:p>
      </dgm:t>
    </dgm:pt>
    <dgm:pt modelId="{2450D4F6-FEB0-456B-9528-BB8527452795}" type="parTrans" cxnId="{6726B136-ED0C-4536-AA06-E86E3CA9AACA}">
      <dgm:prSet/>
      <dgm:spPr/>
      <dgm:t>
        <a:bodyPr/>
        <a:lstStyle/>
        <a:p>
          <a:endParaRPr lang="en-US"/>
        </a:p>
      </dgm:t>
    </dgm:pt>
    <dgm:pt modelId="{B1F8BA9A-A8C9-4B97-84AE-27FDEB595AE6}" type="sibTrans" cxnId="{6726B136-ED0C-4536-AA06-E86E3CA9AACA}">
      <dgm:prSet/>
      <dgm:spPr/>
      <dgm:t>
        <a:bodyPr/>
        <a:lstStyle/>
        <a:p>
          <a:endParaRPr lang="en-US"/>
        </a:p>
      </dgm:t>
    </dgm:pt>
    <dgm:pt modelId="{BDED6BAB-C49D-4750-9EFA-6CFACBD9831F}">
      <dgm:prSet phldrT="[Text]" custT="1"/>
      <dgm:spPr/>
      <dgm:t>
        <a:bodyPr/>
        <a:lstStyle/>
        <a:p>
          <a:r>
            <a:rPr lang="en-US" sz="2400" dirty="0"/>
            <a:t>Create an array of such devices</a:t>
          </a:r>
        </a:p>
      </dgm:t>
    </dgm:pt>
    <dgm:pt modelId="{6A87D922-A7C3-458D-9E0B-1F9D2BD117CA}" type="parTrans" cxnId="{472BF0B5-F1F2-4316-8F79-8E0489AA84DF}">
      <dgm:prSet/>
      <dgm:spPr/>
      <dgm:t>
        <a:bodyPr/>
        <a:lstStyle/>
        <a:p>
          <a:endParaRPr lang="en-US"/>
        </a:p>
      </dgm:t>
    </dgm:pt>
    <dgm:pt modelId="{75DEF5F3-C0B4-4834-8DB7-A7D76A270AF7}" type="sibTrans" cxnId="{472BF0B5-F1F2-4316-8F79-8E0489AA84DF}">
      <dgm:prSet/>
      <dgm:spPr/>
      <dgm:t>
        <a:bodyPr/>
        <a:lstStyle/>
        <a:p>
          <a:endParaRPr lang="en-US"/>
        </a:p>
      </dgm:t>
    </dgm:pt>
    <dgm:pt modelId="{7DBAB2A6-4F77-4B20-B272-F87A4C6F47E5}">
      <dgm:prSet phldrT="[Text]" custT="1"/>
      <dgm:spPr/>
      <dgm:t>
        <a:bodyPr/>
        <a:lstStyle/>
        <a:p>
          <a:r>
            <a:rPr lang="en-US" sz="2400" dirty="0"/>
            <a:t>Manage reliability using a HW-SW approach</a:t>
          </a:r>
        </a:p>
      </dgm:t>
    </dgm:pt>
    <dgm:pt modelId="{5FAE175E-346F-4764-B6C7-95685B2113BC}" type="parTrans" cxnId="{5137C0C8-2369-45C0-ABC3-EEAFC71C1734}">
      <dgm:prSet/>
      <dgm:spPr/>
      <dgm:t>
        <a:bodyPr/>
        <a:lstStyle/>
        <a:p>
          <a:endParaRPr lang="en-US"/>
        </a:p>
      </dgm:t>
    </dgm:pt>
    <dgm:pt modelId="{B929819F-F98A-4DEC-9E44-9C43493560BD}" type="sibTrans" cxnId="{5137C0C8-2369-45C0-ABC3-EEAFC71C1734}">
      <dgm:prSet/>
      <dgm:spPr/>
      <dgm:t>
        <a:bodyPr/>
        <a:lstStyle/>
        <a:p>
          <a:endParaRPr lang="en-US"/>
        </a:p>
      </dgm:t>
    </dgm:pt>
    <dgm:pt modelId="{3E5A8260-2511-4E4E-B091-3B32EF77D1E3}" type="pres">
      <dgm:prSet presAssocID="{A5BC60D9-93C3-4729-B2CF-52BA4A36EF57}" presName="rootnode" presStyleCnt="0">
        <dgm:presLayoutVars>
          <dgm:chMax/>
          <dgm:chPref/>
          <dgm:dir/>
          <dgm:animLvl val="lvl"/>
        </dgm:presLayoutVars>
      </dgm:prSet>
      <dgm:spPr/>
    </dgm:pt>
    <dgm:pt modelId="{260587F8-A4C9-4938-BAEC-166778C0C671}" type="pres">
      <dgm:prSet presAssocID="{AF77090F-52AF-441D-8BE5-F15E06A94EAF}" presName="composite" presStyleCnt="0"/>
      <dgm:spPr/>
    </dgm:pt>
    <dgm:pt modelId="{BAB22C3D-028B-416C-8018-3CC60C67D254}" type="pres">
      <dgm:prSet presAssocID="{AF77090F-52AF-441D-8BE5-F15E06A94EAF}" presName="LShape" presStyleLbl="alignNode1" presStyleIdx="0" presStyleCnt="7"/>
      <dgm:spPr/>
    </dgm:pt>
    <dgm:pt modelId="{F7D2C31F-54B5-4012-AD67-90A6AEBF2564}" type="pres">
      <dgm:prSet presAssocID="{AF77090F-52AF-441D-8BE5-F15E06A94EAF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0624FD8-929D-411D-AC1A-DEC1C48F02D8}" type="pres">
      <dgm:prSet presAssocID="{AF77090F-52AF-441D-8BE5-F15E06A94EAF}" presName="Triangle" presStyleLbl="alignNode1" presStyleIdx="1" presStyleCnt="7"/>
      <dgm:spPr/>
    </dgm:pt>
    <dgm:pt modelId="{B44DAC89-83A1-4F64-A616-B49A76006857}" type="pres">
      <dgm:prSet presAssocID="{7031E30D-87E5-4543-82FC-65B5DFF89CD4}" presName="sibTrans" presStyleCnt="0"/>
      <dgm:spPr/>
    </dgm:pt>
    <dgm:pt modelId="{40CA40E9-F04B-427A-B662-6833E9F9AAE0}" type="pres">
      <dgm:prSet presAssocID="{7031E30D-87E5-4543-82FC-65B5DFF89CD4}" presName="space" presStyleCnt="0"/>
      <dgm:spPr/>
    </dgm:pt>
    <dgm:pt modelId="{A9C80BCF-C782-49B1-AA62-D64C10B60AD4}" type="pres">
      <dgm:prSet presAssocID="{A2833CE5-D14D-4161-8575-A2E8B2BCC1A8}" presName="composite" presStyleCnt="0"/>
      <dgm:spPr/>
    </dgm:pt>
    <dgm:pt modelId="{17F751D2-58BF-4661-9D0A-5D1DC648100F}" type="pres">
      <dgm:prSet presAssocID="{A2833CE5-D14D-4161-8575-A2E8B2BCC1A8}" presName="LShape" presStyleLbl="alignNode1" presStyleIdx="2" presStyleCnt="7"/>
      <dgm:spPr/>
    </dgm:pt>
    <dgm:pt modelId="{E2CD95B0-1676-4AFB-9743-A293F2B545BE}" type="pres">
      <dgm:prSet presAssocID="{A2833CE5-D14D-4161-8575-A2E8B2BCC1A8}" presName="ParentText" presStyleLbl="revTx" presStyleIdx="1" presStyleCnt="4" custScaleX="119176" custLinFactNeighborX="10500" custLinFactNeighborY="-1563">
        <dgm:presLayoutVars>
          <dgm:chMax val="0"/>
          <dgm:chPref val="0"/>
          <dgm:bulletEnabled val="1"/>
        </dgm:presLayoutVars>
      </dgm:prSet>
      <dgm:spPr/>
    </dgm:pt>
    <dgm:pt modelId="{8865974D-F8E5-48FC-A8BC-CA57B1F44447}" type="pres">
      <dgm:prSet presAssocID="{A2833CE5-D14D-4161-8575-A2E8B2BCC1A8}" presName="Triangle" presStyleLbl="alignNode1" presStyleIdx="3" presStyleCnt="7"/>
      <dgm:spPr/>
    </dgm:pt>
    <dgm:pt modelId="{847DAE98-9731-4D1E-B664-9D40DEFFA986}" type="pres">
      <dgm:prSet presAssocID="{B1F8BA9A-A8C9-4B97-84AE-27FDEB595AE6}" presName="sibTrans" presStyleCnt="0"/>
      <dgm:spPr/>
    </dgm:pt>
    <dgm:pt modelId="{F811900C-8647-45BD-839F-F1AFC748095C}" type="pres">
      <dgm:prSet presAssocID="{B1F8BA9A-A8C9-4B97-84AE-27FDEB595AE6}" presName="space" presStyleCnt="0"/>
      <dgm:spPr/>
    </dgm:pt>
    <dgm:pt modelId="{5FE7DBE3-F9EA-49FD-8F66-67959BEC52FB}" type="pres">
      <dgm:prSet presAssocID="{BDED6BAB-C49D-4750-9EFA-6CFACBD9831F}" presName="composite" presStyleCnt="0"/>
      <dgm:spPr/>
    </dgm:pt>
    <dgm:pt modelId="{3AE72723-BB0C-4E11-B11D-34A1A3BF3769}" type="pres">
      <dgm:prSet presAssocID="{BDED6BAB-C49D-4750-9EFA-6CFACBD9831F}" presName="LShape" presStyleLbl="alignNode1" presStyleIdx="4" presStyleCnt="7"/>
      <dgm:spPr/>
    </dgm:pt>
    <dgm:pt modelId="{3CF8C679-8A74-40D9-865C-754EFB76A9B8}" type="pres">
      <dgm:prSet presAssocID="{BDED6BAB-C49D-4750-9EFA-6CFACBD9831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CBEB3F1-445C-4878-916D-4F681E1942A3}" type="pres">
      <dgm:prSet presAssocID="{BDED6BAB-C49D-4750-9EFA-6CFACBD9831F}" presName="Triangle" presStyleLbl="alignNode1" presStyleIdx="5" presStyleCnt="7"/>
      <dgm:spPr/>
    </dgm:pt>
    <dgm:pt modelId="{353747B2-FC18-4234-8BAD-CD963CDB299D}" type="pres">
      <dgm:prSet presAssocID="{75DEF5F3-C0B4-4834-8DB7-A7D76A270AF7}" presName="sibTrans" presStyleCnt="0"/>
      <dgm:spPr/>
    </dgm:pt>
    <dgm:pt modelId="{BD3576BF-FEF1-4B17-9056-5EBBD1CEB018}" type="pres">
      <dgm:prSet presAssocID="{75DEF5F3-C0B4-4834-8DB7-A7D76A270AF7}" presName="space" presStyleCnt="0"/>
      <dgm:spPr/>
    </dgm:pt>
    <dgm:pt modelId="{3E7AA639-E8A3-4535-94CC-BF606344252A}" type="pres">
      <dgm:prSet presAssocID="{7DBAB2A6-4F77-4B20-B272-F87A4C6F47E5}" presName="composite" presStyleCnt="0"/>
      <dgm:spPr/>
    </dgm:pt>
    <dgm:pt modelId="{3D9BF165-AEB9-41CA-B860-C43E024F7FCA}" type="pres">
      <dgm:prSet presAssocID="{7DBAB2A6-4F77-4B20-B272-F87A4C6F47E5}" presName="LShape" presStyleLbl="alignNode1" presStyleIdx="6" presStyleCnt="7"/>
      <dgm:spPr/>
    </dgm:pt>
    <dgm:pt modelId="{9DEA40EA-79AF-48FC-8A80-8D6D449DF8D5}" type="pres">
      <dgm:prSet presAssocID="{7DBAB2A6-4F77-4B20-B272-F87A4C6F47E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8BC9407-F0AD-4DA7-A17E-D8EE723AFC97}" type="presOf" srcId="{AF77090F-52AF-441D-8BE5-F15E06A94EAF}" destId="{F7D2C31F-54B5-4012-AD67-90A6AEBF2564}" srcOrd="0" destOrd="0" presId="urn:microsoft.com/office/officeart/2009/3/layout/StepUpProcess"/>
    <dgm:cxn modelId="{FE840312-EBF9-4136-95D7-310D635C603F}" srcId="{A5BC60D9-93C3-4729-B2CF-52BA4A36EF57}" destId="{AF77090F-52AF-441D-8BE5-F15E06A94EAF}" srcOrd="0" destOrd="0" parTransId="{B1BAC825-5100-4E7A-9ACC-0C2BF188449F}" sibTransId="{7031E30D-87E5-4543-82FC-65B5DFF89CD4}"/>
    <dgm:cxn modelId="{6726B136-ED0C-4536-AA06-E86E3CA9AACA}" srcId="{A5BC60D9-93C3-4729-B2CF-52BA4A36EF57}" destId="{A2833CE5-D14D-4161-8575-A2E8B2BCC1A8}" srcOrd="1" destOrd="0" parTransId="{2450D4F6-FEB0-456B-9528-BB8527452795}" sibTransId="{B1F8BA9A-A8C9-4B97-84AE-27FDEB595AE6}"/>
    <dgm:cxn modelId="{DF524F63-9623-4236-8DE4-0314A20F2885}" type="presOf" srcId="{A2833CE5-D14D-4161-8575-A2E8B2BCC1A8}" destId="{E2CD95B0-1676-4AFB-9743-A293F2B545BE}" srcOrd="0" destOrd="0" presId="urn:microsoft.com/office/officeart/2009/3/layout/StepUpProcess"/>
    <dgm:cxn modelId="{D150FD67-E0CD-4375-9E9E-38B347BBD3B8}" type="presOf" srcId="{7DBAB2A6-4F77-4B20-B272-F87A4C6F47E5}" destId="{9DEA40EA-79AF-48FC-8A80-8D6D449DF8D5}" srcOrd="0" destOrd="0" presId="urn:microsoft.com/office/officeart/2009/3/layout/StepUpProcess"/>
    <dgm:cxn modelId="{472BF0B5-F1F2-4316-8F79-8E0489AA84DF}" srcId="{A5BC60D9-93C3-4729-B2CF-52BA4A36EF57}" destId="{BDED6BAB-C49D-4750-9EFA-6CFACBD9831F}" srcOrd="2" destOrd="0" parTransId="{6A87D922-A7C3-458D-9E0B-1F9D2BD117CA}" sibTransId="{75DEF5F3-C0B4-4834-8DB7-A7D76A270AF7}"/>
    <dgm:cxn modelId="{5137C0C8-2369-45C0-ABC3-EEAFC71C1734}" srcId="{A5BC60D9-93C3-4729-B2CF-52BA4A36EF57}" destId="{7DBAB2A6-4F77-4B20-B272-F87A4C6F47E5}" srcOrd="3" destOrd="0" parTransId="{5FAE175E-346F-4764-B6C7-95685B2113BC}" sibTransId="{B929819F-F98A-4DEC-9E44-9C43493560BD}"/>
    <dgm:cxn modelId="{1FD514DC-896A-4EC9-8DBF-6D7260EA2A42}" type="presOf" srcId="{A5BC60D9-93C3-4729-B2CF-52BA4A36EF57}" destId="{3E5A8260-2511-4E4E-B091-3B32EF77D1E3}" srcOrd="0" destOrd="0" presId="urn:microsoft.com/office/officeart/2009/3/layout/StepUpProcess"/>
    <dgm:cxn modelId="{93D981FA-BE62-4FC8-8362-717E26F60F86}" type="presOf" srcId="{BDED6BAB-C49D-4750-9EFA-6CFACBD9831F}" destId="{3CF8C679-8A74-40D9-865C-754EFB76A9B8}" srcOrd="0" destOrd="0" presId="urn:microsoft.com/office/officeart/2009/3/layout/StepUpProcess"/>
    <dgm:cxn modelId="{64B415A1-C2AF-429B-B3DC-37428758384E}" type="presParOf" srcId="{3E5A8260-2511-4E4E-B091-3B32EF77D1E3}" destId="{260587F8-A4C9-4938-BAEC-166778C0C671}" srcOrd="0" destOrd="0" presId="urn:microsoft.com/office/officeart/2009/3/layout/StepUpProcess"/>
    <dgm:cxn modelId="{D61E7088-70F2-457E-BD0D-942083F9697A}" type="presParOf" srcId="{260587F8-A4C9-4938-BAEC-166778C0C671}" destId="{BAB22C3D-028B-416C-8018-3CC60C67D254}" srcOrd="0" destOrd="0" presId="urn:microsoft.com/office/officeart/2009/3/layout/StepUpProcess"/>
    <dgm:cxn modelId="{35C5AE7F-B4B4-455D-9577-8A620B6A6125}" type="presParOf" srcId="{260587F8-A4C9-4938-BAEC-166778C0C671}" destId="{F7D2C31F-54B5-4012-AD67-90A6AEBF2564}" srcOrd="1" destOrd="0" presId="urn:microsoft.com/office/officeart/2009/3/layout/StepUpProcess"/>
    <dgm:cxn modelId="{76531876-1F0F-45EF-B817-C447524DADF6}" type="presParOf" srcId="{260587F8-A4C9-4938-BAEC-166778C0C671}" destId="{D0624FD8-929D-411D-AC1A-DEC1C48F02D8}" srcOrd="2" destOrd="0" presId="urn:microsoft.com/office/officeart/2009/3/layout/StepUpProcess"/>
    <dgm:cxn modelId="{A06844BE-A775-4719-BBF3-B9CF7EFA10C0}" type="presParOf" srcId="{3E5A8260-2511-4E4E-B091-3B32EF77D1E3}" destId="{B44DAC89-83A1-4F64-A616-B49A76006857}" srcOrd="1" destOrd="0" presId="urn:microsoft.com/office/officeart/2009/3/layout/StepUpProcess"/>
    <dgm:cxn modelId="{9B233ED3-9327-49C6-B608-29F70652D128}" type="presParOf" srcId="{B44DAC89-83A1-4F64-A616-B49A76006857}" destId="{40CA40E9-F04B-427A-B662-6833E9F9AAE0}" srcOrd="0" destOrd="0" presId="urn:microsoft.com/office/officeart/2009/3/layout/StepUpProcess"/>
    <dgm:cxn modelId="{5B7B3EC6-A83C-4529-A4FC-447603F38D49}" type="presParOf" srcId="{3E5A8260-2511-4E4E-B091-3B32EF77D1E3}" destId="{A9C80BCF-C782-49B1-AA62-D64C10B60AD4}" srcOrd="2" destOrd="0" presId="urn:microsoft.com/office/officeart/2009/3/layout/StepUpProcess"/>
    <dgm:cxn modelId="{FABC947F-4228-4DD2-8938-373D3F958861}" type="presParOf" srcId="{A9C80BCF-C782-49B1-AA62-D64C10B60AD4}" destId="{17F751D2-58BF-4661-9D0A-5D1DC648100F}" srcOrd="0" destOrd="0" presId="urn:microsoft.com/office/officeart/2009/3/layout/StepUpProcess"/>
    <dgm:cxn modelId="{AFABC695-9C29-4B16-9B24-532B70CCCF5C}" type="presParOf" srcId="{A9C80BCF-C782-49B1-AA62-D64C10B60AD4}" destId="{E2CD95B0-1676-4AFB-9743-A293F2B545BE}" srcOrd="1" destOrd="0" presId="urn:microsoft.com/office/officeart/2009/3/layout/StepUpProcess"/>
    <dgm:cxn modelId="{72202F68-031B-42D2-87FB-B44CF18533C1}" type="presParOf" srcId="{A9C80BCF-C782-49B1-AA62-D64C10B60AD4}" destId="{8865974D-F8E5-48FC-A8BC-CA57B1F44447}" srcOrd="2" destOrd="0" presId="urn:microsoft.com/office/officeart/2009/3/layout/StepUpProcess"/>
    <dgm:cxn modelId="{3C18BC7E-D310-4441-ABE8-5B28835B4B2C}" type="presParOf" srcId="{3E5A8260-2511-4E4E-B091-3B32EF77D1E3}" destId="{847DAE98-9731-4D1E-B664-9D40DEFFA986}" srcOrd="3" destOrd="0" presId="urn:microsoft.com/office/officeart/2009/3/layout/StepUpProcess"/>
    <dgm:cxn modelId="{A1F90645-1899-4F07-9438-69E0DC4B76B0}" type="presParOf" srcId="{847DAE98-9731-4D1E-B664-9D40DEFFA986}" destId="{F811900C-8647-45BD-839F-F1AFC748095C}" srcOrd="0" destOrd="0" presId="urn:microsoft.com/office/officeart/2009/3/layout/StepUpProcess"/>
    <dgm:cxn modelId="{55D22C1D-F18A-49F9-9315-9F408AFD7C60}" type="presParOf" srcId="{3E5A8260-2511-4E4E-B091-3B32EF77D1E3}" destId="{5FE7DBE3-F9EA-49FD-8F66-67959BEC52FB}" srcOrd="4" destOrd="0" presId="urn:microsoft.com/office/officeart/2009/3/layout/StepUpProcess"/>
    <dgm:cxn modelId="{F5B81D43-D627-428C-B199-DF5D5B15A5E3}" type="presParOf" srcId="{5FE7DBE3-F9EA-49FD-8F66-67959BEC52FB}" destId="{3AE72723-BB0C-4E11-B11D-34A1A3BF3769}" srcOrd="0" destOrd="0" presId="urn:microsoft.com/office/officeart/2009/3/layout/StepUpProcess"/>
    <dgm:cxn modelId="{CCE5148D-DD08-4C43-A1BD-A987D738632F}" type="presParOf" srcId="{5FE7DBE3-F9EA-49FD-8F66-67959BEC52FB}" destId="{3CF8C679-8A74-40D9-865C-754EFB76A9B8}" srcOrd="1" destOrd="0" presId="urn:microsoft.com/office/officeart/2009/3/layout/StepUpProcess"/>
    <dgm:cxn modelId="{5E7F4618-260B-489E-815F-231485CEDA4D}" type="presParOf" srcId="{5FE7DBE3-F9EA-49FD-8F66-67959BEC52FB}" destId="{CCBEB3F1-445C-4878-916D-4F681E1942A3}" srcOrd="2" destOrd="0" presId="urn:microsoft.com/office/officeart/2009/3/layout/StepUpProcess"/>
    <dgm:cxn modelId="{035EF617-1FF2-4488-B467-F7B5B31381E0}" type="presParOf" srcId="{3E5A8260-2511-4E4E-B091-3B32EF77D1E3}" destId="{353747B2-FC18-4234-8BAD-CD963CDB299D}" srcOrd="5" destOrd="0" presId="urn:microsoft.com/office/officeart/2009/3/layout/StepUpProcess"/>
    <dgm:cxn modelId="{B98EA643-D11A-4120-BE96-466327ADF0BA}" type="presParOf" srcId="{353747B2-FC18-4234-8BAD-CD963CDB299D}" destId="{BD3576BF-FEF1-4B17-9056-5EBBD1CEB018}" srcOrd="0" destOrd="0" presId="urn:microsoft.com/office/officeart/2009/3/layout/StepUpProcess"/>
    <dgm:cxn modelId="{BFC63988-AAF6-4F48-9449-001CA81D0DFE}" type="presParOf" srcId="{3E5A8260-2511-4E4E-B091-3B32EF77D1E3}" destId="{3E7AA639-E8A3-4535-94CC-BF606344252A}" srcOrd="6" destOrd="0" presId="urn:microsoft.com/office/officeart/2009/3/layout/StepUpProcess"/>
    <dgm:cxn modelId="{BC0C65F5-929C-48F3-AD4E-4009C254A022}" type="presParOf" srcId="{3E7AA639-E8A3-4535-94CC-BF606344252A}" destId="{3D9BF165-AEB9-41CA-B860-C43E024F7FCA}" srcOrd="0" destOrd="0" presId="urn:microsoft.com/office/officeart/2009/3/layout/StepUpProcess"/>
    <dgm:cxn modelId="{BA4C66A1-9DCB-4F20-8C99-EAFE4847FB3B}" type="presParOf" srcId="{3E7AA639-E8A3-4535-94CC-BF606344252A}" destId="{9DEA40EA-79AF-48FC-8A80-8D6D449DF8D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0506BF-CE5A-405F-BBC2-77A490C951A6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24D9A7-BFC7-4AF9-B434-18CDDD3AC071}">
      <dgm:prSet phldrT="[Text]"/>
      <dgm:spPr/>
      <dgm:t>
        <a:bodyPr/>
        <a:lstStyle/>
        <a:p>
          <a:r>
            <a:rPr lang="en-US" dirty="0" err="1"/>
            <a:t>FeRAM</a:t>
          </a:r>
          <a:endParaRPr lang="en-US" dirty="0"/>
        </a:p>
      </dgm:t>
    </dgm:pt>
    <dgm:pt modelId="{2C7D7151-9C0D-4F56-9671-745CC77A0F59}" type="parTrans" cxnId="{3C00F96D-88B9-42DA-9AA9-7BD05A77F86A}">
      <dgm:prSet/>
      <dgm:spPr/>
      <dgm:t>
        <a:bodyPr/>
        <a:lstStyle/>
        <a:p>
          <a:endParaRPr lang="en-US"/>
        </a:p>
      </dgm:t>
    </dgm:pt>
    <dgm:pt modelId="{4ED71B16-77AF-4335-9830-28B700CCEBE8}" type="sibTrans" cxnId="{3C00F96D-88B9-42DA-9AA9-7BD05A77F86A}">
      <dgm:prSet/>
      <dgm:spPr/>
      <dgm:t>
        <a:bodyPr/>
        <a:lstStyle/>
        <a:p>
          <a:endParaRPr lang="en-US"/>
        </a:p>
      </dgm:t>
    </dgm:pt>
    <dgm:pt modelId="{B8D71731-4EEA-4FE0-A5BB-B7ACD7696AC4}">
      <dgm:prSet phldrT="[Text]"/>
      <dgm:spPr/>
      <dgm:t>
        <a:bodyPr/>
        <a:lstStyle/>
        <a:p>
          <a:r>
            <a:rPr lang="en-US" dirty="0"/>
            <a:t>No refreshes</a:t>
          </a:r>
        </a:p>
      </dgm:t>
    </dgm:pt>
    <dgm:pt modelId="{DBA49F8E-D95F-4673-8445-EF602A6BF99C}" type="parTrans" cxnId="{E00CF1CE-5325-45D1-90A4-CEB260BD8EAB}">
      <dgm:prSet/>
      <dgm:spPr/>
      <dgm:t>
        <a:bodyPr/>
        <a:lstStyle/>
        <a:p>
          <a:endParaRPr lang="en-US"/>
        </a:p>
      </dgm:t>
    </dgm:pt>
    <dgm:pt modelId="{A880135B-3295-4EAD-8D47-E7C781374016}" type="sibTrans" cxnId="{E00CF1CE-5325-45D1-90A4-CEB260BD8EAB}">
      <dgm:prSet/>
      <dgm:spPr/>
      <dgm:t>
        <a:bodyPr/>
        <a:lstStyle/>
        <a:p>
          <a:endParaRPr lang="en-US"/>
        </a:p>
      </dgm:t>
    </dgm:pt>
    <dgm:pt modelId="{3B86E75D-5249-43DE-96DC-54D5A76F59DC}">
      <dgm:prSet phldrT="[Text]"/>
      <dgm:spPr/>
      <dgm:t>
        <a:bodyPr/>
        <a:lstStyle/>
        <a:p>
          <a:r>
            <a:rPr lang="en-US" dirty="0"/>
            <a:t>Nonvolatile</a:t>
          </a:r>
        </a:p>
      </dgm:t>
    </dgm:pt>
    <dgm:pt modelId="{B7049070-2CB1-491F-A741-3FB307213E65}" type="parTrans" cxnId="{3AD959B8-8CE8-47A1-BDEF-F0B7B577F019}">
      <dgm:prSet/>
      <dgm:spPr/>
      <dgm:t>
        <a:bodyPr/>
        <a:lstStyle/>
        <a:p>
          <a:endParaRPr lang="en-US"/>
        </a:p>
      </dgm:t>
    </dgm:pt>
    <dgm:pt modelId="{24F2A704-DF76-4523-8D2D-2468D610ED8C}" type="sibTrans" cxnId="{3AD959B8-8CE8-47A1-BDEF-F0B7B577F019}">
      <dgm:prSet/>
      <dgm:spPr/>
      <dgm:t>
        <a:bodyPr/>
        <a:lstStyle/>
        <a:p>
          <a:endParaRPr lang="en-US"/>
        </a:p>
      </dgm:t>
    </dgm:pt>
    <dgm:pt modelId="{A1E6F19B-4AA3-45B6-A4E2-0931E34CC668}">
      <dgm:prSet phldrT="[Text]"/>
      <dgm:spPr/>
      <dgm:t>
        <a:bodyPr/>
        <a:lstStyle/>
        <a:p>
          <a:r>
            <a:rPr lang="en-US" dirty="0"/>
            <a:t>DRAM</a:t>
          </a:r>
        </a:p>
      </dgm:t>
    </dgm:pt>
    <dgm:pt modelId="{2C61318D-5398-4005-A9CA-38776E79679D}" type="parTrans" cxnId="{FA506EAE-BC5E-4E9F-8A9B-96337B514E6F}">
      <dgm:prSet/>
      <dgm:spPr/>
      <dgm:t>
        <a:bodyPr/>
        <a:lstStyle/>
        <a:p>
          <a:endParaRPr lang="en-US"/>
        </a:p>
      </dgm:t>
    </dgm:pt>
    <dgm:pt modelId="{A20802E2-68B8-4273-8B8B-0DCFE58E1CAC}" type="sibTrans" cxnId="{FA506EAE-BC5E-4E9F-8A9B-96337B514E6F}">
      <dgm:prSet/>
      <dgm:spPr/>
      <dgm:t>
        <a:bodyPr/>
        <a:lstStyle/>
        <a:p>
          <a:endParaRPr lang="en-US"/>
        </a:p>
      </dgm:t>
    </dgm:pt>
    <dgm:pt modelId="{7F845BDC-6A0F-4E43-81E4-B6A76B1813C0}">
      <dgm:prSet phldrT="[Text]"/>
      <dgm:spPr/>
      <dgm:t>
        <a:bodyPr/>
        <a:lstStyle/>
        <a:p>
          <a:r>
            <a:rPr lang="en-US" dirty="0"/>
            <a:t>Silicon based</a:t>
          </a:r>
        </a:p>
      </dgm:t>
    </dgm:pt>
    <dgm:pt modelId="{55B5EDA7-89C2-4457-AFD4-0773F9622B58}" type="parTrans" cxnId="{5DFCA004-8757-490A-A890-54C86C7CA072}">
      <dgm:prSet/>
      <dgm:spPr/>
      <dgm:t>
        <a:bodyPr/>
        <a:lstStyle/>
        <a:p>
          <a:endParaRPr lang="en-US"/>
        </a:p>
      </dgm:t>
    </dgm:pt>
    <dgm:pt modelId="{91FB758F-F932-480B-8675-75B2FEA5AD8D}" type="sibTrans" cxnId="{5DFCA004-8757-490A-A890-54C86C7CA072}">
      <dgm:prSet/>
      <dgm:spPr/>
      <dgm:t>
        <a:bodyPr/>
        <a:lstStyle/>
        <a:p>
          <a:endParaRPr lang="en-US"/>
        </a:p>
      </dgm:t>
    </dgm:pt>
    <dgm:pt modelId="{3463D3CB-CD93-444F-8E95-ECF8245213C0}">
      <dgm:prSet phldrT="[Text]"/>
      <dgm:spPr/>
      <dgm:t>
        <a:bodyPr/>
        <a:lstStyle/>
        <a:p>
          <a:r>
            <a:rPr lang="en-US" dirty="0"/>
            <a:t>Easy to manufacture</a:t>
          </a:r>
        </a:p>
      </dgm:t>
    </dgm:pt>
    <dgm:pt modelId="{7880B9B7-EDD5-4083-8122-85191314EDC9}" type="parTrans" cxnId="{382AE832-1D01-4A30-92EA-1FFA1A2C234A}">
      <dgm:prSet/>
      <dgm:spPr/>
      <dgm:t>
        <a:bodyPr/>
        <a:lstStyle/>
        <a:p>
          <a:endParaRPr lang="en-US"/>
        </a:p>
      </dgm:t>
    </dgm:pt>
    <dgm:pt modelId="{02AC8438-DCD8-49DF-8282-996913313699}" type="sibTrans" cxnId="{382AE832-1D01-4A30-92EA-1FFA1A2C234A}">
      <dgm:prSet/>
      <dgm:spPr/>
      <dgm:t>
        <a:bodyPr/>
        <a:lstStyle/>
        <a:p>
          <a:endParaRPr lang="en-US"/>
        </a:p>
      </dgm:t>
    </dgm:pt>
    <dgm:pt modelId="{BE1E85D7-12E5-4082-ADC3-06224926448E}">
      <dgm:prSet phldrT="[Text]"/>
      <dgm:spPr/>
      <dgm:t>
        <a:bodyPr/>
        <a:lstStyle/>
        <a:p>
          <a:r>
            <a:rPr lang="en-US" dirty="0"/>
            <a:t>Small size</a:t>
          </a:r>
        </a:p>
      </dgm:t>
    </dgm:pt>
    <dgm:pt modelId="{A6F410F9-3C12-4A04-8524-90CF40AE01AB}" type="parTrans" cxnId="{19612657-C93E-4EA5-9160-A6D2A7DA2B07}">
      <dgm:prSet/>
      <dgm:spPr/>
      <dgm:t>
        <a:bodyPr/>
        <a:lstStyle/>
        <a:p>
          <a:endParaRPr lang="en-US"/>
        </a:p>
      </dgm:t>
    </dgm:pt>
    <dgm:pt modelId="{E48566F1-FC22-4804-8C6B-6987107FD0BA}" type="sibTrans" cxnId="{19612657-C93E-4EA5-9160-A6D2A7DA2B07}">
      <dgm:prSet/>
      <dgm:spPr/>
      <dgm:t>
        <a:bodyPr/>
        <a:lstStyle/>
        <a:p>
          <a:endParaRPr lang="en-US"/>
        </a:p>
      </dgm:t>
    </dgm:pt>
    <dgm:pt modelId="{70ED9F9E-0D21-45F4-B981-EA1608DFF34D}" type="pres">
      <dgm:prSet presAssocID="{AE0506BF-CE5A-405F-BBC2-77A490C951A6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94DF8F1-2663-4DA2-B29B-4191192DD464}" type="pres">
      <dgm:prSet presAssocID="{AE0506BF-CE5A-405F-BBC2-77A490C951A6}" presName="dummyMaxCanvas" presStyleCnt="0"/>
      <dgm:spPr/>
    </dgm:pt>
    <dgm:pt modelId="{E90E19ED-1A7B-42A8-B31F-B2595563D871}" type="pres">
      <dgm:prSet presAssocID="{AE0506BF-CE5A-405F-BBC2-77A490C951A6}" presName="parentComposite" presStyleCnt="0"/>
      <dgm:spPr/>
    </dgm:pt>
    <dgm:pt modelId="{7DD4693E-B202-4E6B-8C12-17233F7D5E1B}" type="pres">
      <dgm:prSet presAssocID="{AE0506BF-CE5A-405F-BBC2-77A490C951A6}" presName="parent1" presStyleLbl="alignAccFollowNode1" presStyleIdx="0" presStyleCnt="4">
        <dgm:presLayoutVars>
          <dgm:chMax val="4"/>
        </dgm:presLayoutVars>
      </dgm:prSet>
      <dgm:spPr/>
    </dgm:pt>
    <dgm:pt modelId="{7ADF95FC-D059-4B6C-8065-82D01D0922EF}" type="pres">
      <dgm:prSet presAssocID="{AE0506BF-CE5A-405F-BBC2-77A490C951A6}" presName="parent2" presStyleLbl="alignAccFollowNode1" presStyleIdx="1" presStyleCnt="4">
        <dgm:presLayoutVars>
          <dgm:chMax val="4"/>
        </dgm:presLayoutVars>
      </dgm:prSet>
      <dgm:spPr/>
    </dgm:pt>
    <dgm:pt modelId="{9BF18616-7113-430A-A234-5A285AEAE054}" type="pres">
      <dgm:prSet presAssocID="{AE0506BF-CE5A-405F-BBC2-77A490C951A6}" presName="childrenComposite" presStyleCnt="0"/>
      <dgm:spPr/>
    </dgm:pt>
    <dgm:pt modelId="{DA66B4F1-AF87-4F26-B83D-7B48DEFEB0E3}" type="pres">
      <dgm:prSet presAssocID="{AE0506BF-CE5A-405F-BBC2-77A490C951A6}" presName="dummyMaxCanvas_ChildArea" presStyleCnt="0"/>
      <dgm:spPr/>
    </dgm:pt>
    <dgm:pt modelId="{A5D30296-AD49-4BA0-8B3A-37F37340B3FC}" type="pres">
      <dgm:prSet presAssocID="{AE0506BF-CE5A-405F-BBC2-77A490C951A6}" presName="fulcrum" presStyleLbl="alignAccFollowNode1" presStyleIdx="2" presStyleCnt="4"/>
      <dgm:spPr/>
    </dgm:pt>
    <dgm:pt modelId="{AC58C062-8C98-479B-BB98-41A5998F4C71}" type="pres">
      <dgm:prSet presAssocID="{AE0506BF-CE5A-405F-BBC2-77A490C951A6}" presName="balance_23" presStyleLbl="alignAccFollowNode1" presStyleIdx="3" presStyleCnt="4" custScaleX="165149" custScaleY="109455">
        <dgm:presLayoutVars>
          <dgm:bulletEnabled val="1"/>
        </dgm:presLayoutVars>
      </dgm:prSet>
      <dgm:spPr/>
    </dgm:pt>
    <dgm:pt modelId="{DFC05812-D16B-48D3-A9AC-71D0D7CAB75C}" type="pres">
      <dgm:prSet presAssocID="{AE0506BF-CE5A-405F-BBC2-77A490C951A6}" presName="right_23_1" presStyleLbl="node1" presStyleIdx="0" presStyleCnt="5">
        <dgm:presLayoutVars>
          <dgm:bulletEnabled val="1"/>
        </dgm:presLayoutVars>
      </dgm:prSet>
      <dgm:spPr/>
    </dgm:pt>
    <dgm:pt modelId="{EF7DF939-C397-43F6-AB46-4BB721BB8FE5}" type="pres">
      <dgm:prSet presAssocID="{AE0506BF-CE5A-405F-BBC2-77A490C951A6}" presName="right_23_2" presStyleLbl="node1" presStyleIdx="1" presStyleCnt="5">
        <dgm:presLayoutVars>
          <dgm:bulletEnabled val="1"/>
        </dgm:presLayoutVars>
      </dgm:prSet>
      <dgm:spPr/>
    </dgm:pt>
    <dgm:pt modelId="{37903B52-9208-4ED7-8F6C-5C86760D445E}" type="pres">
      <dgm:prSet presAssocID="{AE0506BF-CE5A-405F-BBC2-77A490C951A6}" presName="right_23_3" presStyleLbl="node1" presStyleIdx="2" presStyleCnt="5">
        <dgm:presLayoutVars>
          <dgm:bulletEnabled val="1"/>
        </dgm:presLayoutVars>
      </dgm:prSet>
      <dgm:spPr/>
    </dgm:pt>
    <dgm:pt modelId="{4C457B37-8ED0-4C2C-95A2-F5609D3171EC}" type="pres">
      <dgm:prSet presAssocID="{AE0506BF-CE5A-405F-BBC2-77A490C951A6}" presName="left_23_1" presStyleLbl="node1" presStyleIdx="3" presStyleCnt="5">
        <dgm:presLayoutVars>
          <dgm:bulletEnabled val="1"/>
        </dgm:presLayoutVars>
      </dgm:prSet>
      <dgm:spPr/>
    </dgm:pt>
    <dgm:pt modelId="{84EA4CEC-7029-4AC7-81AC-DAD055DB9FB4}" type="pres">
      <dgm:prSet presAssocID="{AE0506BF-CE5A-405F-BBC2-77A490C951A6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5DFCA004-8757-490A-A890-54C86C7CA072}" srcId="{A1E6F19B-4AA3-45B6-A4E2-0931E34CC668}" destId="{7F845BDC-6A0F-4E43-81E4-B6A76B1813C0}" srcOrd="0" destOrd="0" parTransId="{55B5EDA7-89C2-4457-AFD4-0773F9622B58}" sibTransId="{91FB758F-F932-480B-8675-75B2FEA5AD8D}"/>
    <dgm:cxn modelId="{54468718-DD3B-4ACC-8D80-243954705609}" type="presOf" srcId="{3B86E75D-5249-43DE-96DC-54D5A76F59DC}" destId="{84EA4CEC-7029-4AC7-81AC-DAD055DB9FB4}" srcOrd="0" destOrd="0" presId="urn:microsoft.com/office/officeart/2005/8/layout/balance1"/>
    <dgm:cxn modelId="{A5757621-3023-4C2C-BE9F-11D1ED293263}" type="presOf" srcId="{BE1E85D7-12E5-4082-ADC3-06224926448E}" destId="{37903B52-9208-4ED7-8F6C-5C86760D445E}" srcOrd="0" destOrd="0" presId="urn:microsoft.com/office/officeart/2005/8/layout/balance1"/>
    <dgm:cxn modelId="{382AE832-1D01-4A30-92EA-1FFA1A2C234A}" srcId="{A1E6F19B-4AA3-45B6-A4E2-0931E34CC668}" destId="{3463D3CB-CD93-444F-8E95-ECF8245213C0}" srcOrd="1" destOrd="0" parTransId="{7880B9B7-EDD5-4083-8122-85191314EDC9}" sibTransId="{02AC8438-DCD8-49DF-8282-996913313699}"/>
    <dgm:cxn modelId="{7C194F3A-3B0D-446B-80F0-585D7EA1A5EC}" type="presOf" srcId="{B8D71731-4EEA-4FE0-A5BB-B7ACD7696AC4}" destId="{4C457B37-8ED0-4C2C-95A2-F5609D3171EC}" srcOrd="0" destOrd="0" presId="urn:microsoft.com/office/officeart/2005/8/layout/balance1"/>
    <dgm:cxn modelId="{3C00F96D-88B9-42DA-9AA9-7BD05A77F86A}" srcId="{AE0506BF-CE5A-405F-BBC2-77A490C951A6}" destId="{C424D9A7-BFC7-4AF9-B434-18CDDD3AC071}" srcOrd="0" destOrd="0" parTransId="{2C7D7151-9C0D-4F56-9671-745CC77A0F59}" sibTransId="{4ED71B16-77AF-4335-9830-28B700CCEBE8}"/>
    <dgm:cxn modelId="{A4916372-058C-4825-870D-EAA6C4EF9F74}" type="presOf" srcId="{AE0506BF-CE5A-405F-BBC2-77A490C951A6}" destId="{70ED9F9E-0D21-45F4-B981-EA1608DFF34D}" srcOrd="0" destOrd="0" presId="urn:microsoft.com/office/officeart/2005/8/layout/balance1"/>
    <dgm:cxn modelId="{8AC2B073-218F-4B34-B4C3-FA11F44991F8}" type="presOf" srcId="{A1E6F19B-4AA3-45B6-A4E2-0931E34CC668}" destId="{7ADF95FC-D059-4B6C-8065-82D01D0922EF}" srcOrd="0" destOrd="0" presId="urn:microsoft.com/office/officeart/2005/8/layout/balance1"/>
    <dgm:cxn modelId="{19612657-C93E-4EA5-9160-A6D2A7DA2B07}" srcId="{A1E6F19B-4AA3-45B6-A4E2-0931E34CC668}" destId="{BE1E85D7-12E5-4082-ADC3-06224926448E}" srcOrd="2" destOrd="0" parTransId="{A6F410F9-3C12-4A04-8524-90CF40AE01AB}" sibTransId="{E48566F1-FC22-4804-8C6B-6987107FD0BA}"/>
    <dgm:cxn modelId="{F8A9AE7D-79C0-4B2C-AC5E-FB16E871EDD3}" type="presOf" srcId="{7F845BDC-6A0F-4E43-81E4-B6A76B1813C0}" destId="{DFC05812-D16B-48D3-A9AC-71D0D7CAB75C}" srcOrd="0" destOrd="0" presId="urn:microsoft.com/office/officeart/2005/8/layout/balance1"/>
    <dgm:cxn modelId="{FA506EAE-BC5E-4E9F-8A9B-96337B514E6F}" srcId="{AE0506BF-CE5A-405F-BBC2-77A490C951A6}" destId="{A1E6F19B-4AA3-45B6-A4E2-0931E34CC668}" srcOrd="1" destOrd="0" parTransId="{2C61318D-5398-4005-A9CA-38776E79679D}" sibTransId="{A20802E2-68B8-4273-8B8B-0DCFE58E1CAC}"/>
    <dgm:cxn modelId="{3CB2E9B1-4895-4652-BD32-4AD0FBDB8C7C}" type="presOf" srcId="{3463D3CB-CD93-444F-8E95-ECF8245213C0}" destId="{EF7DF939-C397-43F6-AB46-4BB721BB8FE5}" srcOrd="0" destOrd="0" presId="urn:microsoft.com/office/officeart/2005/8/layout/balance1"/>
    <dgm:cxn modelId="{3AD959B8-8CE8-47A1-BDEF-F0B7B577F019}" srcId="{C424D9A7-BFC7-4AF9-B434-18CDDD3AC071}" destId="{3B86E75D-5249-43DE-96DC-54D5A76F59DC}" srcOrd="1" destOrd="0" parTransId="{B7049070-2CB1-491F-A741-3FB307213E65}" sibTransId="{24F2A704-DF76-4523-8D2D-2468D610ED8C}"/>
    <dgm:cxn modelId="{E00CF1CE-5325-45D1-90A4-CEB260BD8EAB}" srcId="{C424D9A7-BFC7-4AF9-B434-18CDDD3AC071}" destId="{B8D71731-4EEA-4FE0-A5BB-B7ACD7696AC4}" srcOrd="0" destOrd="0" parTransId="{DBA49F8E-D95F-4673-8445-EF602A6BF99C}" sibTransId="{A880135B-3295-4EAD-8D47-E7C781374016}"/>
    <dgm:cxn modelId="{D1AA24F2-5912-42B1-B827-87D55768E952}" type="presOf" srcId="{C424D9A7-BFC7-4AF9-B434-18CDDD3AC071}" destId="{7DD4693E-B202-4E6B-8C12-17233F7D5E1B}" srcOrd="0" destOrd="0" presId="urn:microsoft.com/office/officeart/2005/8/layout/balance1"/>
    <dgm:cxn modelId="{A3140CB0-6EA1-41BA-AE6F-CA7F42C90F03}" type="presParOf" srcId="{70ED9F9E-0D21-45F4-B981-EA1608DFF34D}" destId="{A94DF8F1-2663-4DA2-B29B-4191192DD464}" srcOrd="0" destOrd="0" presId="urn:microsoft.com/office/officeart/2005/8/layout/balance1"/>
    <dgm:cxn modelId="{1D48B3F7-6068-45E6-9649-7A9BA4CD38F6}" type="presParOf" srcId="{70ED9F9E-0D21-45F4-B981-EA1608DFF34D}" destId="{E90E19ED-1A7B-42A8-B31F-B2595563D871}" srcOrd="1" destOrd="0" presId="urn:microsoft.com/office/officeart/2005/8/layout/balance1"/>
    <dgm:cxn modelId="{D8AA05D2-45B5-4A62-A671-E79A50B58CAA}" type="presParOf" srcId="{E90E19ED-1A7B-42A8-B31F-B2595563D871}" destId="{7DD4693E-B202-4E6B-8C12-17233F7D5E1B}" srcOrd="0" destOrd="0" presId="urn:microsoft.com/office/officeart/2005/8/layout/balance1"/>
    <dgm:cxn modelId="{3BEFBFD6-591D-43BA-B76A-820C12C3F3EE}" type="presParOf" srcId="{E90E19ED-1A7B-42A8-B31F-B2595563D871}" destId="{7ADF95FC-D059-4B6C-8065-82D01D0922EF}" srcOrd="1" destOrd="0" presId="urn:microsoft.com/office/officeart/2005/8/layout/balance1"/>
    <dgm:cxn modelId="{98181BAE-0573-444E-8C01-D1AA2DCA2A65}" type="presParOf" srcId="{70ED9F9E-0D21-45F4-B981-EA1608DFF34D}" destId="{9BF18616-7113-430A-A234-5A285AEAE054}" srcOrd="2" destOrd="0" presId="urn:microsoft.com/office/officeart/2005/8/layout/balance1"/>
    <dgm:cxn modelId="{C141A4E6-CBE8-4B47-9EC6-3D53F03256AC}" type="presParOf" srcId="{9BF18616-7113-430A-A234-5A285AEAE054}" destId="{DA66B4F1-AF87-4F26-B83D-7B48DEFEB0E3}" srcOrd="0" destOrd="0" presId="urn:microsoft.com/office/officeart/2005/8/layout/balance1"/>
    <dgm:cxn modelId="{F7AB1D62-0BF2-49DF-B86D-D9D3AF7933D1}" type="presParOf" srcId="{9BF18616-7113-430A-A234-5A285AEAE054}" destId="{A5D30296-AD49-4BA0-8B3A-37F37340B3FC}" srcOrd="1" destOrd="0" presId="urn:microsoft.com/office/officeart/2005/8/layout/balance1"/>
    <dgm:cxn modelId="{6D7987DD-ECFE-4953-8822-3B62E3554CEC}" type="presParOf" srcId="{9BF18616-7113-430A-A234-5A285AEAE054}" destId="{AC58C062-8C98-479B-BB98-41A5998F4C71}" srcOrd="2" destOrd="0" presId="urn:microsoft.com/office/officeart/2005/8/layout/balance1"/>
    <dgm:cxn modelId="{E78B4682-C6CC-4216-8514-6E2CBCA0A854}" type="presParOf" srcId="{9BF18616-7113-430A-A234-5A285AEAE054}" destId="{DFC05812-D16B-48D3-A9AC-71D0D7CAB75C}" srcOrd="3" destOrd="0" presId="urn:microsoft.com/office/officeart/2005/8/layout/balance1"/>
    <dgm:cxn modelId="{64D34CE0-2BF7-417D-9CBE-7EEE79BFFF18}" type="presParOf" srcId="{9BF18616-7113-430A-A234-5A285AEAE054}" destId="{EF7DF939-C397-43F6-AB46-4BB721BB8FE5}" srcOrd="4" destOrd="0" presId="urn:microsoft.com/office/officeart/2005/8/layout/balance1"/>
    <dgm:cxn modelId="{B97AAB6F-1465-443B-9B6F-C8D3FDE96E4D}" type="presParOf" srcId="{9BF18616-7113-430A-A234-5A285AEAE054}" destId="{37903B52-9208-4ED7-8F6C-5C86760D445E}" srcOrd="5" destOrd="0" presId="urn:microsoft.com/office/officeart/2005/8/layout/balance1"/>
    <dgm:cxn modelId="{3FE9F59B-71DC-43F1-B0D0-850A41073F53}" type="presParOf" srcId="{9BF18616-7113-430A-A234-5A285AEAE054}" destId="{4C457B37-8ED0-4C2C-95A2-F5609D3171EC}" srcOrd="6" destOrd="0" presId="urn:microsoft.com/office/officeart/2005/8/layout/balance1"/>
    <dgm:cxn modelId="{8963B0C8-AE32-4C6C-81E9-AC5B14AD7464}" type="presParOf" srcId="{9BF18616-7113-430A-A234-5A285AEAE054}" destId="{84EA4CEC-7029-4AC7-81AC-DAD055DB9FB4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A7A01D-4F7E-4568-9F83-DD2BAA0CD83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091E58-91F9-4BB9-9747-625E11A20E8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Performance (Ops per second)</a:t>
          </a:r>
        </a:p>
      </dgm:t>
    </dgm:pt>
    <dgm:pt modelId="{94696739-C797-401D-BCFB-CC51F5FA73C4}" type="parTrans" cxnId="{B0E50551-5656-4E73-A6A5-B9DFE376B389}">
      <dgm:prSet/>
      <dgm:spPr/>
      <dgm:t>
        <a:bodyPr/>
        <a:lstStyle/>
        <a:p>
          <a:endParaRPr lang="en-US"/>
        </a:p>
      </dgm:t>
    </dgm:pt>
    <dgm:pt modelId="{FAA7C67A-B184-4DFD-B26E-A5C9EC16CA2E}" type="sibTrans" cxnId="{B0E50551-5656-4E73-A6A5-B9DFE376B389}">
      <dgm:prSet/>
      <dgm:spPr/>
      <dgm:t>
        <a:bodyPr/>
        <a:lstStyle/>
        <a:p>
          <a:endParaRPr lang="en-US"/>
        </a:p>
      </dgm:t>
    </dgm:pt>
    <dgm:pt modelId="{30FFD714-0868-4304-9345-E029CEA367BD}">
      <dgm:prSet phldrT="[Text]"/>
      <dgm:spPr/>
      <dgm:t>
        <a:bodyPr/>
        <a:lstStyle/>
        <a:p>
          <a:r>
            <a:rPr lang="en-US" dirty="0"/>
            <a:t>Memory bandwidth</a:t>
          </a:r>
        </a:p>
      </dgm:t>
    </dgm:pt>
    <dgm:pt modelId="{07A5F6AA-E781-4903-9848-704567ED7B78}" type="parTrans" cxnId="{08F004C5-DA4D-4B5B-BCBB-CB9FA9903063}">
      <dgm:prSet/>
      <dgm:spPr/>
      <dgm:t>
        <a:bodyPr/>
        <a:lstStyle/>
        <a:p>
          <a:endParaRPr lang="en-US"/>
        </a:p>
      </dgm:t>
    </dgm:pt>
    <dgm:pt modelId="{F5B20BAE-E6FD-46E3-9DFB-9B05F578CB83}" type="sibTrans" cxnId="{08F004C5-DA4D-4B5B-BCBB-CB9FA9903063}">
      <dgm:prSet/>
      <dgm:spPr/>
      <dgm:t>
        <a:bodyPr/>
        <a:lstStyle/>
        <a:p>
          <a:endParaRPr lang="en-US"/>
        </a:p>
      </dgm:t>
    </dgm:pt>
    <dgm:pt modelId="{595F5932-8688-4B12-B773-64BA04CAC570}">
      <dgm:prSet phldrT="[Text]"/>
      <dgm:spPr/>
      <dgm:t>
        <a:bodyPr/>
        <a:lstStyle/>
        <a:p>
          <a:r>
            <a:rPr lang="en-US" dirty="0"/>
            <a:t>Operational intensity (Ops per byte)</a:t>
          </a:r>
        </a:p>
      </dgm:t>
    </dgm:pt>
    <dgm:pt modelId="{5FC08BBF-1AA8-4951-8955-641B46208CDA}" type="parTrans" cxnId="{01803C25-BA2E-4688-A909-02B28DCD47A1}">
      <dgm:prSet/>
      <dgm:spPr/>
      <dgm:t>
        <a:bodyPr/>
        <a:lstStyle/>
        <a:p>
          <a:endParaRPr lang="en-US"/>
        </a:p>
      </dgm:t>
    </dgm:pt>
    <dgm:pt modelId="{2BE11DFC-BCD1-41E5-86A5-A1641EEAEE03}" type="sibTrans" cxnId="{01803C25-BA2E-4688-A909-02B28DCD47A1}">
      <dgm:prSet/>
      <dgm:spPr/>
      <dgm:t>
        <a:bodyPr/>
        <a:lstStyle/>
        <a:p>
          <a:endParaRPr lang="en-US"/>
        </a:p>
      </dgm:t>
    </dgm:pt>
    <dgm:pt modelId="{27A2C149-E6A4-4CD4-BA50-F4FF92AE05F6}" type="pres">
      <dgm:prSet presAssocID="{17A7A01D-4F7E-4568-9F83-DD2BAA0CD83C}" presName="linear" presStyleCnt="0">
        <dgm:presLayoutVars>
          <dgm:dir/>
          <dgm:animLvl val="lvl"/>
          <dgm:resizeHandles val="exact"/>
        </dgm:presLayoutVars>
      </dgm:prSet>
      <dgm:spPr/>
    </dgm:pt>
    <dgm:pt modelId="{72662FBE-C2A3-45D0-90AA-9D31E581C019}" type="pres">
      <dgm:prSet presAssocID="{21091E58-91F9-4BB9-9747-625E11A20E83}" presName="parentLin" presStyleCnt="0"/>
      <dgm:spPr/>
    </dgm:pt>
    <dgm:pt modelId="{AC19769E-7AB1-4162-80B8-D0D041A027E2}" type="pres">
      <dgm:prSet presAssocID="{21091E58-91F9-4BB9-9747-625E11A20E83}" presName="parentLeftMargin" presStyleLbl="node1" presStyleIdx="0" presStyleCnt="3"/>
      <dgm:spPr/>
    </dgm:pt>
    <dgm:pt modelId="{B17AB294-ED4B-4EE4-B4E7-EC0A860B56A9}" type="pres">
      <dgm:prSet presAssocID="{21091E58-91F9-4BB9-9747-625E11A20E8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505B77-9B99-4A8D-A76F-CD03664C6575}" type="pres">
      <dgm:prSet presAssocID="{21091E58-91F9-4BB9-9747-625E11A20E83}" presName="negativeSpace" presStyleCnt="0"/>
      <dgm:spPr/>
    </dgm:pt>
    <dgm:pt modelId="{ED27C18B-CD2E-496A-BB93-E9920B6F96EC}" type="pres">
      <dgm:prSet presAssocID="{21091E58-91F9-4BB9-9747-625E11A20E83}" presName="childText" presStyleLbl="conFgAcc1" presStyleIdx="0" presStyleCnt="3">
        <dgm:presLayoutVars>
          <dgm:bulletEnabled val="1"/>
        </dgm:presLayoutVars>
      </dgm:prSet>
      <dgm:spPr/>
    </dgm:pt>
    <dgm:pt modelId="{98BDF2E6-DC43-4A72-A55C-70AB21F324DF}" type="pres">
      <dgm:prSet presAssocID="{FAA7C67A-B184-4DFD-B26E-A5C9EC16CA2E}" presName="spaceBetweenRectangles" presStyleCnt="0"/>
      <dgm:spPr/>
    </dgm:pt>
    <dgm:pt modelId="{9D92A6D9-EE55-44F4-AAD8-BAC99F206211}" type="pres">
      <dgm:prSet presAssocID="{30FFD714-0868-4304-9345-E029CEA367BD}" presName="parentLin" presStyleCnt="0"/>
      <dgm:spPr/>
    </dgm:pt>
    <dgm:pt modelId="{987AAD52-4031-4BC0-86A5-48706749DCA3}" type="pres">
      <dgm:prSet presAssocID="{30FFD714-0868-4304-9345-E029CEA367BD}" presName="parentLeftMargin" presStyleLbl="node1" presStyleIdx="0" presStyleCnt="3"/>
      <dgm:spPr/>
    </dgm:pt>
    <dgm:pt modelId="{99C537FE-EE5B-4D29-A0F6-49FF9DC68552}" type="pres">
      <dgm:prSet presAssocID="{30FFD714-0868-4304-9345-E029CEA367B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6BA436B-10F6-4BBB-A55A-062120A2A53F}" type="pres">
      <dgm:prSet presAssocID="{30FFD714-0868-4304-9345-E029CEA367BD}" presName="negativeSpace" presStyleCnt="0"/>
      <dgm:spPr/>
    </dgm:pt>
    <dgm:pt modelId="{2EDCA8E8-B13A-48DB-9319-80576F79046E}" type="pres">
      <dgm:prSet presAssocID="{30FFD714-0868-4304-9345-E029CEA367BD}" presName="childText" presStyleLbl="conFgAcc1" presStyleIdx="1" presStyleCnt="3">
        <dgm:presLayoutVars>
          <dgm:bulletEnabled val="1"/>
        </dgm:presLayoutVars>
      </dgm:prSet>
      <dgm:spPr/>
    </dgm:pt>
    <dgm:pt modelId="{9ABB6A4E-46D9-4BA5-8C9A-0F33D1518E89}" type="pres">
      <dgm:prSet presAssocID="{F5B20BAE-E6FD-46E3-9DFB-9B05F578CB83}" presName="spaceBetweenRectangles" presStyleCnt="0"/>
      <dgm:spPr/>
    </dgm:pt>
    <dgm:pt modelId="{250D75F6-5D4D-4A91-9B44-686318FFD157}" type="pres">
      <dgm:prSet presAssocID="{595F5932-8688-4B12-B773-64BA04CAC570}" presName="parentLin" presStyleCnt="0"/>
      <dgm:spPr/>
    </dgm:pt>
    <dgm:pt modelId="{6438A280-0A08-4710-888C-56606D87F55D}" type="pres">
      <dgm:prSet presAssocID="{595F5932-8688-4B12-B773-64BA04CAC570}" presName="parentLeftMargin" presStyleLbl="node1" presStyleIdx="1" presStyleCnt="3"/>
      <dgm:spPr/>
    </dgm:pt>
    <dgm:pt modelId="{963B8975-9D26-4D2B-9CC6-39F9A919F109}" type="pres">
      <dgm:prSet presAssocID="{595F5932-8688-4B12-B773-64BA04CAC57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CFB2418-690F-4959-B688-53DDF20F1E97}" type="pres">
      <dgm:prSet presAssocID="{595F5932-8688-4B12-B773-64BA04CAC570}" presName="negativeSpace" presStyleCnt="0"/>
      <dgm:spPr/>
    </dgm:pt>
    <dgm:pt modelId="{B4A19F7E-D44C-422B-BB20-DABC0C0CB609}" type="pres">
      <dgm:prSet presAssocID="{595F5932-8688-4B12-B773-64BA04CAC57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CA0340D-B5FB-4931-B101-1C52FC431DEF}" type="presOf" srcId="{21091E58-91F9-4BB9-9747-625E11A20E83}" destId="{B17AB294-ED4B-4EE4-B4E7-EC0A860B56A9}" srcOrd="1" destOrd="0" presId="urn:microsoft.com/office/officeart/2005/8/layout/list1"/>
    <dgm:cxn modelId="{01803C25-BA2E-4688-A909-02B28DCD47A1}" srcId="{17A7A01D-4F7E-4568-9F83-DD2BAA0CD83C}" destId="{595F5932-8688-4B12-B773-64BA04CAC570}" srcOrd="2" destOrd="0" parTransId="{5FC08BBF-1AA8-4951-8955-641B46208CDA}" sibTransId="{2BE11DFC-BCD1-41E5-86A5-A1641EEAEE03}"/>
    <dgm:cxn modelId="{B0E50551-5656-4E73-A6A5-B9DFE376B389}" srcId="{17A7A01D-4F7E-4568-9F83-DD2BAA0CD83C}" destId="{21091E58-91F9-4BB9-9747-625E11A20E83}" srcOrd="0" destOrd="0" parTransId="{94696739-C797-401D-BCFB-CC51F5FA73C4}" sibTransId="{FAA7C67A-B184-4DFD-B26E-A5C9EC16CA2E}"/>
    <dgm:cxn modelId="{A7EA12BD-C1AE-4087-9D51-0D7DAFB1509C}" type="presOf" srcId="{30FFD714-0868-4304-9345-E029CEA367BD}" destId="{987AAD52-4031-4BC0-86A5-48706749DCA3}" srcOrd="0" destOrd="0" presId="urn:microsoft.com/office/officeart/2005/8/layout/list1"/>
    <dgm:cxn modelId="{C35360C3-1441-4DB7-BA2F-5D66002856A4}" type="presOf" srcId="{17A7A01D-4F7E-4568-9F83-DD2BAA0CD83C}" destId="{27A2C149-E6A4-4CD4-BA50-F4FF92AE05F6}" srcOrd="0" destOrd="0" presId="urn:microsoft.com/office/officeart/2005/8/layout/list1"/>
    <dgm:cxn modelId="{08F004C5-DA4D-4B5B-BCBB-CB9FA9903063}" srcId="{17A7A01D-4F7E-4568-9F83-DD2BAA0CD83C}" destId="{30FFD714-0868-4304-9345-E029CEA367BD}" srcOrd="1" destOrd="0" parTransId="{07A5F6AA-E781-4903-9848-704567ED7B78}" sibTransId="{F5B20BAE-E6FD-46E3-9DFB-9B05F578CB83}"/>
    <dgm:cxn modelId="{C879A3E4-0601-4763-AEA6-033CB0569EAD}" type="presOf" srcId="{595F5932-8688-4B12-B773-64BA04CAC570}" destId="{6438A280-0A08-4710-888C-56606D87F55D}" srcOrd="0" destOrd="0" presId="urn:microsoft.com/office/officeart/2005/8/layout/list1"/>
    <dgm:cxn modelId="{3F8FDAF8-C52C-4B0A-8656-DE6C203D4DFA}" type="presOf" srcId="{30FFD714-0868-4304-9345-E029CEA367BD}" destId="{99C537FE-EE5B-4D29-A0F6-49FF9DC68552}" srcOrd="1" destOrd="0" presId="urn:microsoft.com/office/officeart/2005/8/layout/list1"/>
    <dgm:cxn modelId="{553BD8F9-FF5A-47C7-860D-20001C46EF83}" type="presOf" srcId="{21091E58-91F9-4BB9-9747-625E11A20E83}" destId="{AC19769E-7AB1-4162-80B8-D0D041A027E2}" srcOrd="0" destOrd="0" presId="urn:microsoft.com/office/officeart/2005/8/layout/list1"/>
    <dgm:cxn modelId="{76B26FFF-34DE-4A27-A67E-4A7C9F089292}" type="presOf" srcId="{595F5932-8688-4B12-B773-64BA04CAC570}" destId="{963B8975-9D26-4D2B-9CC6-39F9A919F109}" srcOrd="1" destOrd="0" presId="urn:microsoft.com/office/officeart/2005/8/layout/list1"/>
    <dgm:cxn modelId="{E2D33275-0CD9-43CF-8C68-E8C1211FC22F}" type="presParOf" srcId="{27A2C149-E6A4-4CD4-BA50-F4FF92AE05F6}" destId="{72662FBE-C2A3-45D0-90AA-9D31E581C019}" srcOrd="0" destOrd="0" presId="urn:microsoft.com/office/officeart/2005/8/layout/list1"/>
    <dgm:cxn modelId="{BB209D07-E99D-4B2C-9FAA-58D03A8CA877}" type="presParOf" srcId="{72662FBE-C2A3-45D0-90AA-9D31E581C019}" destId="{AC19769E-7AB1-4162-80B8-D0D041A027E2}" srcOrd="0" destOrd="0" presId="urn:microsoft.com/office/officeart/2005/8/layout/list1"/>
    <dgm:cxn modelId="{7E543588-2C5E-48A5-99C1-BA7A87644CE6}" type="presParOf" srcId="{72662FBE-C2A3-45D0-90AA-9D31E581C019}" destId="{B17AB294-ED4B-4EE4-B4E7-EC0A860B56A9}" srcOrd="1" destOrd="0" presId="urn:microsoft.com/office/officeart/2005/8/layout/list1"/>
    <dgm:cxn modelId="{7FE84A58-26E3-4ADD-BCF8-87BA31CE11D7}" type="presParOf" srcId="{27A2C149-E6A4-4CD4-BA50-F4FF92AE05F6}" destId="{F2505B77-9B99-4A8D-A76F-CD03664C6575}" srcOrd="1" destOrd="0" presId="urn:microsoft.com/office/officeart/2005/8/layout/list1"/>
    <dgm:cxn modelId="{AA3675EF-31D5-493C-B960-67BF20889EFE}" type="presParOf" srcId="{27A2C149-E6A4-4CD4-BA50-F4FF92AE05F6}" destId="{ED27C18B-CD2E-496A-BB93-E9920B6F96EC}" srcOrd="2" destOrd="0" presId="urn:microsoft.com/office/officeart/2005/8/layout/list1"/>
    <dgm:cxn modelId="{AB0CCC9A-A84E-4BCA-8AF8-646BEE95EFCB}" type="presParOf" srcId="{27A2C149-E6A4-4CD4-BA50-F4FF92AE05F6}" destId="{98BDF2E6-DC43-4A72-A55C-70AB21F324DF}" srcOrd="3" destOrd="0" presId="urn:microsoft.com/office/officeart/2005/8/layout/list1"/>
    <dgm:cxn modelId="{F366600E-3528-43C8-BD1B-6BDD067E25D9}" type="presParOf" srcId="{27A2C149-E6A4-4CD4-BA50-F4FF92AE05F6}" destId="{9D92A6D9-EE55-44F4-AAD8-BAC99F206211}" srcOrd="4" destOrd="0" presId="urn:microsoft.com/office/officeart/2005/8/layout/list1"/>
    <dgm:cxn modelId="{832EA6C5-10B5-4E9D-A580-23E57F5DEC30}" type="presParOf" srcId="{9D92A6D9-EE55-44F4-AAD8-BAC99F206211}" destId="{987AAD52-4031-4BC0-86A5-48706749DCA3}" srcOrd="0" destOrd="0" presId="urn:microsoft.com/office/officeart/2005/8/layout/list1"/>
    <dgm:cxn modelId="{2DCE64AA-E811-4284-95ED-CAF2173E8415}" type="presParOf" srcId="{9D92A6D9-EE55-44F4-AAD8-BAC99F206211}" destId="{99C537FE-EE5B-4D29-A0F6-49FF9DC68552}" srcOrd="1" destOrd="0" presId="urn:microsoft.com/office/officeart/2005/8/layout/list1"/>
    <dgm:cxn modelId="{91A5C87C-62A7-4A5C-8CFB-ADCB343232E7}" type="presParOf" srcId="{27A2C149-E6A4-4CD4-BA50-F4FF92AE05F6}" destId="{86BA436B-10F6-4BBB-A55A-062120A2A53F}" srcOrd="5" destOrd="0" presId="urn:microsoft.com/office/officeart/2005/8/layout/list1"/>
    <dgm:cxn modelId="{1E550327-69E1-4EE4-B160-DEA10DF31047}" type="presParOf" srcId="{27A2C149-E6A4-4CD4-BA50-F4FF92AE05F6}" destId="{2EDCA8E8-B13A-48DB-9319-80576F79046E}" srcOrd="6" destOrd="0" presId="urn:microsoft.com/office/officeart/2005/8/layout/list1"/>
    <dgm:cxn modelId="{5599F5A4-C3D4-4F24-BF3A-E54C8C0F292F}" type="presParOf" srcId="{27A2C149-E6A4-4CD4-BA50-F4FF92AE05F6}" destId="{9ABB6A4E-46D9-4BA5-8C9A-0F33D1518E89}" srcOrd="7" destOrd="0" presId="urn:microsoft.com/office/officeart/2005/8/layout/list1"/>
    <dgm:cxn modelId="{DF73EE1C-DDA0-401C-9DD5-F548CB078189}" type="presParOf" srcId="{27A2C149-E6A4-4CD4-BA50-F4FF92AE05F6}" destId="{250D75F6-5D4D-4A91-9B44-686318FFD157}" srcOrd="8" destOrd="0" presId="urn:microsoft.com/office/officeart/2005/8/layout/list1"/>
    <dgm:cxn modelId="{52998314-9931-4017-B8F5-7B3BE1B81956}" type="presParOf" srcId="{250D75F6-5D4D-4A91-9B44-686318FFD157}" destId="{6438A280-0A08-4710-888C-56606D87F55D}" srcOrd="0" destOrd="0" presId="urn:microsoft.com/office/officeart/2005/8/layout/list1"/>
    <dgm:cxn modelId="{F04C4D07-107E-45F2-A074-1D079BF76733}" type="presParOf" srcId="{250D75F6-5D4D-4A91-9B44-686318FFD157}" destId="{963B8975-9D26-4D2B-9CC6-39F9A919F109}" srcOrd="1" destOrd="0" presId="urn:microsoft.com/office/officeart/2005/8/layout/list1"/>
    <dgm:cxn modelId="{D441543B-D689-44DC-BB67-A5081E4F087A}" type="presParOf" srcId="{27A2C149-E6A4-4CD4-BA50-F4FF92AE05F6}" destId="{0CFB2418-690F-4959-B688-53DDF20F1E97}" srcOrd="9" destOrd="0" presId="urn:microsoft.com/office/officeart/2005/8/layout/list1"/>
    <dgm:cxn modelId="{EF270C09-1569-45D6-8059-5A38A582F16A}" type="presParOf" srcId="{27A2C149-E6A4-4CD4-BA50-F4FF92AE05F6}" destId="{B4A19F7E-D44C-422B-BB20-DABC0C0CB60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821D1-2E9D-40E3-87E7-92E6A56794B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BD5C3-D206-475E-801F-AFDB724D3C4F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Caches</a:t>
          </a:r>
        </a:p>
      </dsp:txBody>
      <dsp:txXfrm>
        <a:off x="564979" y="406400"/>
        <a:ext cx="5475833" cy="812800"/>
      </dsp:txXfrm>
    </dsp:sp>
    <dsp:sp modelId="{BFEB9DE1-C972-4539-B05C-2190A1E8BE6E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0757C-065B-4DC4-BB90-359B0CB5942E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Basic Digital Electronics</a:t>
          </a:r>
        </a:p>
      </dsp:txBody>
      <dsp:txXfrm>
        <a:off x="860432" y="1625599"/>
        <a:ext cx="5180380" cy="812800"/>
      </dsp:txXfrm>
    </dsp:sp>
    <dsp:sp modelId="{566E2B7E-AE68-465C-9F97-E386691333DB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F17C5-A8EB-4492-985F-A7378CD3F9B2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Basic Device Physics</a:t>
          </a:r>
        </a:p>
      </dsp:txBody>
      <dsp:txXfrm>
        <a:off x="564979" y="2844800"/>
        <a:ext cx="5475833" cy="812800"/>
      </dsp:txXfrm>
    </dsp:sp>
    <dsp:sp modelId="{FAF81DD3-295F-43BA-8B58-43F8F7179B4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0D3E9-B292-4BC8-BF07-AAFB04A8ACF5}">
      <dsp:nvSpPr>
        <dsp:cNvPr id="0" name=""/>
        <dsp:cNvSpPr/>
      </dsp:nvSpPr>
      <dsp:spPr>
        <a:xfrm>
          <a:off x="0" y="12714"/>
          <a:ext cx="8359146" cy="608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DDR Memories don’t scale</a:t>
          </a:r>
        </a:p>
      </dsp:txBody>
      <dsp:txXfrm>
        <a:off x="29700" y="42414"/>
        <a:ext cx="8299746" cy="549000"/>
      </dsp:txXfrm>
    </dsp:sp>
    <dsp:sp modelId="{93B650D1-4211-4245-88B1-397EFFB47E5D}">
      <dsp:nvSpPr>
        <dsp:cNvPr id="0" name=""/>
        <dsp:cNvSpPr/>
      </dsp:nvSpPr>
      <dsp:spPr>
        <a:xfrm>
          <a:off x="0" y="621114"/>
          <a:ext cx="8359146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0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The bus frequency does not scale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There is a limit on the number of devices </a:t>
          </a:r>
          <a:r>
            <a:rPr lang="en-US" sz="2000" kern="1200" dirty="0">
              <a:sym typeface="Wingdings" panose="05000000000000000000" pitchFamily="2" charset="2"/>
            </a:rPr>
            <a:t> capacitive loading</a:t>
          </a:r>
          <a:endParaRPr lang="en-US" sz="2000" kern="1200" dirty="0"/>
        </a:p>
      </dsp:txBody>
      <dsp:txXfrm>
        <a:off x="0" y="621114"/>
        <a:ext cx="8359146" cy="645840"/>
      </dsp:txXfrm>
    </dsp:sp>
    <dsp:sp modelId="{2C8A79CF-2206-4662-81C7-72A5B14B6892}">
      <dsp:nvSpPr>
        <dsp:cNvPr id="0" name=""/>
        <dsp:cNvSpPr/>
      </dsp:nvSpPr>
      <dsp:spPr>
        <a:xfrm>
          <a:off x="0" y="1266954"/>
          <a:ext cx="8359146" cy="608400"/>
        </a:xfrm>
        <a:prstGeom prst="round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Example</a:t>
          </a:r>
        </a:p>
      </dsp:txBody>
      <dsp:txXfrm>
        <a:off x="29700" y="1296654"/>
        <a:ext cx="8299746" cy="549000"/>
      </dsp:txXfrm>
    </dsp:sp>
    <dsp:sp modelId="{5E0D800A-7413-4D05-9C2C-47DA820EF23B}">
      <dsp:nvSpPr>
        <dsp:cNvPr id="0" name=""/>
        <dsp:cNvSpPr/>
      </dsp:nvSpPr>
      <dsp:spPr>
        <a:xfrm>
          <a:off x="0" y="1875354"/>
          <a:ext cx="8359146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0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Number of devices per generation is decreasing.</a:t>
          </a:r>
        </a:p>
      </dsp:txBody>
      <dsp:txXfrm>
        <a:off x="0" y="1875354"/>
        <a:ext cx="8359146" cy="430560"/>
      </dsp:txXfrm>
    </dsp:sp>
    <dsp:sp modelId="{8A67E0E1-FD9A-40C3-AE17-C05EEB12288F}">
      <dsp:nvSpPr>
        <dsp:cNvPr id="0" name=""/>
        <dsp:cNvSpPr/>
      </dsp:nvSpPr>
      <dsp:spPr>
        <a:xfrm>
          <a:off x="0" y="2305914"/>
          <a:ext cx="8359146" cy="608400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Constraint</a:t>
          </a:r>
        </a:p>
      </dsp:txBody>
      <dsp:txXfrm>
        <a:off x="29700" y="2335614"/>
        <a:ext cx="8299746" cy="549000"/>
      </dsp:txXfrm>
    </dsp:sp>
    <dsp:sp modelId="{F37BC2AE-D6CA-445A-9556-334ECB75CC21}">
      <dsp:nvSpPr>
        <dsp:cNvPr id="0" name=""/>
        <dsp:cNvSpPr/>
      </dsp:nvSpPr>
      <dsp:spPr>
        <a:xfrm>
          <a:off x="0" y="2914314"/>
          <a:ext cx="8359146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03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 DDR is a well accepted standard. It is not possible to change the hardware or command interface.</a:t>
          </a:r>
        </a:p>
      </dsp:txBody>
      <dsp:txXfrm>
        <a:off x="0" y="2914314"/>
        <a:ext cx="8359146" cy="592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F365A-AD59-431A-95E5-496BD749EDED}">
      <dsp:nvSpPr>
        <dsp:cNvPr id="0" name=""/>
        <dsp:cNvSpPr/>
      </dsp:nvSpPr>
      <dsp:spPr>
        <a:xfrm>
          <a:off x="4241" y="1223228"/>
          <a:ext cx="2469058" cy="98762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Transporting and decoding</a:t>
          </a:r>
          <a:endParaRPr lang="en-US" sz="1800" kern="1200" dirty="0"/>
        </a:p>
      </dsp:txBody>
      <dsp:txXfrm>
        <a:off x="498053" y="1223228"/>
        <a:ext cx="1481435" cy="987623"/>
      </dsp:txXfrm>
    </dsp:sp>
    <dsp:sp modelId="{F5F703E9-1E69-4779-A106-86BD7331EF6D}">
      <dsp:nvSpPr>
        <dsp:cNvPr id="0" name=""/>
        <dsp:cNvSpPr/>
      </dsp:nvSpPr>
      <dsp:spPr>
        <a:xfrm>
          <a:off x="2226394" y="1223228"/>
          <a:ext cx="2469058" cy="987623"/>
        </a:xfrm>
        <a:prstGeom prst="chevron">
          <a:avLst/>
        </a:prstGeom>
        <a:solidFill>
          <a:schemeClr val="accent2">
            <a:hueOff val="4038793"/>
            <a:satOff val="-249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Performing the read or write</a:t>
          </a:r>
          <a:endParaRPr lang="en-US" sz="1800" kern="1200" dirty="0"/>
        </a:p>
      </dsp:txBody>
      <dsp:txXfrm>
        <a:off x="2720206" y="1223228"/>
        <a:ext cx="1481435" cy="987623"/>
      </dsp:txXfrm>
    </dsp:sp>
    <dsp:sp modelId="{CDD004DE-C5E1-4B38-84E2-B4AB3A7B3968}">
      <dsp:nvSpPr>
        <dsp:cNvPr id="0" name=""/>
        <dsp:cNvSpPr/>
      </dsp:nvSpPr>
      <dsp:spPr>
        <a:xfrm>
          <a:off x="4448547" y="1223228"/>
          <a:ext cx="2469058" cy="987623"/>
        </a:xfrm>
        <a:prstGeom prst="chevron">
          <a:avLst/>
        </a:prstGeom>
        <a:solidFill>
          <a:schemeClr val="accent2">
            <a:hueOff val="8077585"/>
            <a:satOff val="-49799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Move the data within the DRAM and chip</a:t>
          </a:r>
          <a:endParaRPr lang="en-US" sz="1800" kern="1200" dirty="0"/>
        </a:p>
      </dsp:txBody>
      <dsp:txXfrm>
        <a:off x="4942359" y="1223228"/>
        <a:ext cx="1481435" cy="987623"/>
      </dsp:txXfrm>
    </dsp:sp>
    <dsp:sp modelId="{1EA8D958-86CE-4369-BC9F-E665E99097CD}">
      <dsp:nvSpPr>
        <dsp:cNvPr id="0" name=""/>
        <dsp:cNvSpPr/>
      </dsp:nvSpPr>
      <dsp:spPr>
        <a:xfrm>
          <a:off x="6670699" y="1223228"/>
          <a:ext cx="2469058" cy="987623"/>
        </a:xfrm>
        <a:prstGeom prst="chevron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Transporting data back to the pipeline</a:t>
          </a:r>
          <a:endParaRPr lang="en-US" sz="1800" kern="1200" dirty="0"/>
        </a:p>
      </dsp:txBody>
      <dsp:txXfrm>
        <a:off x="7164511" y="1223228"/>
        <a:ext cx="1481435" cy="9876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2D497-9E87-4FED-BDDE-06A6B1B120D8}">
      <dsp:nvSpPr>
        <dsp:cNvPr id="0" name=""/>
        <dsp:cNvSpPr/>
      </dsp:nvSpPr>
      <dsp:spPr>
        <a:xfrm>
          <a:off x="0" y="58382"/>
          <a:ext cx="8603932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Open-page access policy</a:t>
          </a:r>
        </a:p>
      </dsp:txBody>
      <dsp:txXfrm>
        <a:off x="31984" y="90366"/>
        <a:ext cx="8539964" cy="591232"/>
      </dsp:txXfrm>
    </dsp:sp>
    <dsp:sp modelId="{172A21C3-8275-4F57-97AF-8EDBE248A6D9}">
      <dsp:nvSpPr>
        <dsp:cNvPr id="0" name=""/>
        <dsp:cNvSpPr/>
      </dsp:nvSpPr>
      <dsp:spPr>
        <a:xfrm>
          <a:off x="0" y="713582"/>
          <a:ext cx="8603932" cy="144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17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An entire row (page) can store 512-2048 bits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Keep the row open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We will keep on accessing the sense amps (row/page buffer)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Once, a new phase of requests start, we close the row</a:t>
          </a:r>
        </a:p>
      </dsp:txBody>
      <dsp:txXfrm>
        <a:off x="0" y="713582"/>
        <a:ext cx="8603932" cy="1449000"/>
      </dsp:txXfrm>
    </dsp:sp>
    <dsp:sp modelId="{0745BA11-D775-47B0-A810-4D76431B1652}">
      <dsp:nvSpPr>
        <dsp:cNvPr id="0" name=""/>
        <dsp:cNvSpPr/>
      </dsp:nvSpPr>
      <dsp:spPr>
        <a:xfrm>
          <a:off x="0" y="2162582"/>
          <a:ext cx="8603932" cy="65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Close-page access policy</a:t>
          </a:r>
        </a:p>
      </dsp:txBody>
      <dsp:txXfrm>
        <a:off x="31984" y="2194566"/>
        <a:ext cx="8539964" cy="591232"/>
      </dsp:txXfrm>
    </dsp:sp>
    <dsp:sp modelId="{9EACE065-0637-4F48-A8AC-E1C3F47D07A1}">
      <dsp:nvSpPr>
        <dsp:cNvPr id="0" name=""/>
        <dsp:cNvSpPr/>
      </dsp:nvSpPr>
      <dsp:spPr>
        <a:xfrm>
          <a:off x="0" y="2817782"/>
          <a:ext cx="8603932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17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Issue READA and WRITEA commands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Close the row after an access</a:t>
          </a:r>
        </a:p>
      </dsp:txBody>
      <dsp:txXfrm>
        <a:off x="0" y="2817782"/>
        <a:ext cx="8603932" cy="724500"/>
      </dsp:txXfrm>
    </dsp:sp>
    <dsp:sp modelId="{661D0F62-11D7-4F11-AECD-14AE8AD5E50D}">
      <dsp:nvSpPr>
        <dsp:cNvPr id="0" name=""/>
        <dsp:cNvSpPr/>
      </dsp:nvSpPr>
      <dsp:spPr>
        <a:xfrm>
          <a:off x="0" y="3542282"/>
          <a:ext cx="8603932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Hybrid access policy</a:t>
          </a:r>
        </a:p>
      </dsp:txBody>
      <dsp:txXfrm>
        <a:off x="31984" y="3574266"/>
        <a:ext cx="8539964" cy="591232"/>
      </dsp:txXfrm>
    </dsp:sp>
    <dsp:sp modelId="{0CF05135-CBB1-4A55-8AEA-A5A723FEAE82}">
      <dsp:nvSpPr>
        <dsp:cNvPr id="0" name=""/>
        <dsp:cNvSpPr/>
      </dsp:nvSpPr>
      <dsp:spPr>
        <a:xfrm>
          <a:off x="0" y="4197482"/>
          <a:ext cx="8603932" cy="652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17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Based on the address and other information decide whether to keep the row open or close it.</a:t>
          </a:r>
        </a:p>
      </dsp:txBody>
      <dsp:txXfrm>
        <a:off x="0" y="4197482"/>
        <a:ext cx="8603932" cy="652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104ED-7107-42A6-893D-D9441CF3B1CC}">
      <dsp:nvSpPr>
        <dsp:cNvPr id="0" name=""/>
        <dsp:cNvSpPr/>
      </dsp:nvSpPr>
      <dsp:spPr>
        <a:xfrm>
          <a:off x="0" y="19907"/>
          <a:ext cx="8349932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Bank Round Robin (BRR)</a:t>
          </a:r>
        </a:p>
      </dsp:txBody>
      <dsp:txXfrm>
        <a:off x="31984" y="51891"/>
        <a:ext cx="8285964" cy="591232"/>
      </dsp:txXfrm>
    </dsp:sp>
    <dsp:sp modelId="{DE9E87B3-F41F-428F-AC3A-28DAB9038E7F}">
      <dsp:nvSpPr>
        <dsp:cNvPr id="0" name=""/>
        <dsp:cNvSpPr/>
      </dsp:nvSpPr>
      <dsp:spPr>
        <a:xfrm>
          <a:off x="0" y="675107"/>
          <a:ext cx="8349932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1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For each rank, </a:t>
          </a:r>
          <a:r>
            <a:rPr lang="en-US" sz="2200" kern="1200" dirty="0">
              <a:solidFill>
                <a:srgbClr val="00B050"/>
              </a:solidFill>
            </a:rPr>
            <a:t>visit</a:t>
          </a:r>
          <a:r>
            <a:rPr lang="en-US" sz="2200" kern="1200" dirty="0"/>
            <a:t> each bank queue, and service it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We can batch ACT and READ </a:t>
          </a:r>
          <a:r>
            <a:rPr lang="en-US" sz="2200" kern="1200" dirty="0">
              <a:solidFill>
                <a:srgbClr val="720F11"/>
              </a:solidFill>
            </a:rPr>
            <a:t>commands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Then move to the next </a:t>
          </a:r>
          <a:r>
            <a:rPr lang="en-US" sz="2200" kern="1200" dirty="0">
              <a:solidFill>
                <a:srgbClr val="FF0000"/>
              </a:solidFill>
            </a:rPr>
            <a:t>rank</a:t>
          </a:r>
        </a:p>
      </dsp:txBody>
      <dsp:txXfrm>
        <a:off x="0" y="675107"/>
        <a:ext cx="8349932" cy="1072260"/>
      </dsp:txXfrm>
    </dsp:sp>
    <dsp:sp modelId="{D7CE596C-1B37-4406-9558-626EA6D5085F}">
      <dsp:nvSpPr>
        <dsp:cNvPr id="0" name=""/>
        <dsp:cNvSpPr/>
      </dsp:nvSpPr>
      <dsp:spPr>
        <a:xfrm>
          <a:off x="0" y="1747367"/>
          <a:ext cx="8349932" cy="65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Rank Round Robin (RRR)</a:t>
          </a:r>
        </a:p>
      </dsp:txBody>
      <dsp:txXfrm>
        <a:off x="31984" y="1779351"/>
        <a:ext cx="8285964" cy="591232"/>
      </dsp:txXfrm>
    </dsp:sp>
    <dsp:sp modelId="{986462C7-3D9E-4726-84DF-4235CC7E83BB}">
      <dsp:nvSpPr>
        <dsp:cNvPr id="0" name=""/>
        <dsp:cNvSpPr/>
      </dsp:nvSpPr>
      <dsp:spPr>
        <a:xfrm>
          <a:off x="0" y="2402567"/>
          <a:ext cx="8349932" cy="72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1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rgbClr val="00B050"/>
              </a:solidFill>
            </a:rPr>
            <a:t>Access</a:t>
          </a:r>
          <a:r>
            <a:rPr lang="en-US" sz="2200" kern="1200" dirty="0"/>
            <a:t> the same bank id in each </a:t>
          </a:r>
          <a:r>
            <a:rPr lang="en-US" sz="2200" kern="1200" dirty="0">
              <a:solidFill>
                <a:srgbClr val="7030A0"/>
              </a:solidFill>
            </a:rPr>
            <a:t>rank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Then </a:t>
          </a:r>
          <a:r>
            <a:rPr lang="en-US" sz="2200" kern="1200" dirty="0">
              <a:solidFill>
                <a:srgbClr val="E21A23"/>
              </a:solidFill>
            </a:rPr>
            <a:t>move</a:t>
          </a:r>
          <a:r>
            <a:rPr lang="en-US" sz="2200" kern="1200" dirty="0"/>
            <a:t> to the next bank id (across </a:t>
          </a:r>
          <a:r>
            <a:rPr lang="en-US" sz="2200" kern="1200" dirty="0">
              <a:solidFill>
                <a:srgbClr val="720F11"/>
              </a:solidFill>
            </a:rPr>
            <a:t>ranks</a:t>
          </a:r>
          <a:r>
            <a:rPr lang="en-US" sz="2200" kern="1200" dirty="0"/>
            <a:t>)</a:t>
          </a:r>
        </a:p>
      </dsp:txBody>
      <dsp:txXfrm>
        <a:off x="0" y="2402567"/>
        <a:ext cx="8349932" cy="724500"/>
      </dsp:txXfrm>
    </dsp:sp>
    <dsp:sp modelId="{672E8EFA-6B18-4580-8D4D-6D1C37FBACDF}">
      <dsp:nvSpPr>
        <dsp:cNvPr id="0" name=""/>
        <dsp:cNvSpPr/>
      </dsp:nvSpPr>
      <dsp:spPr>
        <a:xfrm>
          <a:off x="0" y="3127067"/>
          <a:ext cx="8349932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Greedy</a:t>
          </a:r>
        </a:p>
      </dsp:txBody>
      <dsp:txXfrm>
        <a:off x="31984" y="3159051"/>
        <a:ext cx="8285964" cy="591232"/>
      </dsp:txXfrm>
    </dsp:sp>
    <dsp:sp modelId="{340CB407-5BEB-42AD-A603-137EF33F52CC}">
      <dsp:nvSpPr>
        <dsp:cNvPr id="0" name=""/>
        <dsp:cNvSpPr/>
      </dsp:nvSpPr>
      <dsp:spPr>
        <a:xfrm>
          <a:off x="0" y="3782267"/>
          <a:ext cx="8349932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1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solidFill>
                <a:srgbClr val="720F11"/>
              </a:solidFill>
            </a:rPr>
            <a:t>Greedily</a:t>
          </a:r>
          <a:r>
            <a:rPr lang="en-US" sz="2200" kern="1200" dirty="0"/>
            <a:t> choose </a:t>
          </a:r>
          <a:r>
            <a:rPr lang="en-US" sz="2200" kern="1200" dirty="0">
              <a:solidFill>
                <a:srgbClr val="E21A23"/>
              </a:solidFill>
            </a:rPr>
            <a:t>commands</a:t>
          </a:r>
          <a:r>
            <a:rPr lang="en-US" sz="2200" kern="1200" dirty="0"/>
            <a:t> (choose the one that can be issued immediately)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Works well on a lightly loaded </a:t>
          </a:r>
          <a:r>
            <a:rPr lang="en-US" sz="2200" kern="1200" dirty="0">
              <a:solidFill>
                <a:srgbClr val="0070C0"/>
              </a:solidFill>
            </a:rPr>
            <a:t>system</a:t>
          </a:r>
        </a:p>
      </dsp:txBody>
      <dsp:txXfrm>
        <a:off x="0" y="3782267"/>
        <a:ext cx="8349932" cy="10143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22C3D-028B-416C-8018-3CC60C67D254}">
      <dsp:nvSpPr>
        <dsp:cNvPr id="0" name=""/>
        <dsp:cNvSpPr/>
      </dsp:nvSpPr>
      <dsp:spPr>
        <a:xfrm rot="5400000">
          <a:off x="370028" y="1923375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2C31F-54B5-4012-AD67-90A6AEBF2564}">
      <dsp:nvSpPr>
        <dsp:cNvPr id="0" name=""/>
        <dsp:cNvSpPr/>
      </dsp:nvSpPr>
      <dsp:spPr>
        <a:xfrm>
          <a:off x="185949" y="247163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Construct a device that has two physical states</a:t>
          </a:r>
        </a:p>
      </dsp:txBody>
      <dsp:txXfrm>
        <a:off x="185949" y="2471638"/>
        <a:ext cx="1656630" cy="1452133"/>
      </dsp:txXfrm>
    </dsp:sp>
    <dsp:sp modelId="{D0624FD8-929D-411D-AC1A-DEC1C48F02D8}">
      <dsp:nvSpPr>
        <dsp:cNvPr id="0" name=""/>
        <dsp:cNvSpPr/>
      </dsp:nvSpPr>
      <dsp:spPr>
        <a:xfrm>
          <a:off x="1530007" y="178828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2019396"/>
            <a:satOff val="-12450"/>
            <a:lumOff val="-196"/>
            <a:alphaOff val="0"/>
          </a:schemeClr>
        </a:solidFill>
        <a:ln w="12700" cap="flat" cmpd="sng" algn="ctr">
          <a:solidFill>
            <a:schemeClr val="accent2">
              <a:hueOff val="2019396"/>
              <a:satOff val="-12450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751D2-58BF-4661-9D0A-5D1DC648100F}">
      <dsp:nvSpPr>
        <dsp:cNvPr id="0" name=""/>
        <dsp:cNvSpPr/>
      </dsp:nvSpPr>
      <dsp:spPr>
        <a:xfrm rot="5400000">
          <a:off x="2398067" y="142153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038793"/>
            <a:satOff val="-24900"/>
            <a:lumOff val="-392"/>
            <a:alphaOff val="0"/>
          </a:schemeClr>
        </a:solidFill>
        <a:ln w="12700" cap="flat" cmpd="sng" algn="ctr">
          <a:solidFill>
            <a:schemeClr val="accent2">
              <a:hueOff val="4038793"/>
              <a:satOff val="-249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D95B0-1676-4AFB-9743-A293F2B545BE}">
      <dsp:nvSpPr>
        <dsp:cNvPr id="0" name=""/>
        <dsp:cNvSpPr/>
      </dsp:nvSpPr>
      <dsp:spPr>
        <a:xfrm>
          <a:off x="2229096" y="1947101"/>
          <a:ext cx="1974305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Designate one state a logical 1 and the other a logical 0</a:t>
          </a:r>
        </a:p>
      </dsp:txBody>
      <dsp:txXfrm>
        <a:off x="2229096" y="1947101"/>
        <a:ext cx="1974305" cy="1452133"/>
      </dsp:txXfrm>
    </dsp:sp>
    <dsp:sp modelId="{8865974D-F8E5-48FC-A8BC-CA57B1F44447}">
      <dsp:nvSpPr>
        <dsp:cNvPr id="0" name=""/>
        <dsp:cNvSpPr/>
      </dsp:nvSpPr>
      <dsp:spPr>
        <a:xfrm>
          <a:off x="3558046" y="128644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accent2">
              <a:hueOff val="6058189"/>
              <a:satOff val="-37349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72723-BB0C-4E11-B11D-34A1A3BF3769}">
      <dsp:nvSpPr>
        <dsp:cNvPr id="0" name=""/>
        <dsp:cNvSpPr/>
      </dsp:nvSpPr>
      <dsp:spPr>
        <a:xfrm rot="5400000">
          <a:off x="4426106" y="91969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8077585"/>
            <a:satOff val="-49799"/>
            <a:lumOff val="-785"/>
            <a:alphaOff val="0"/>
          </a:schemeClr>
        </a:solidFill>
        <a:ln w="12700" cap="flat" cmpd="sng" algn="ctr">
          <a:solidFill>
            <a:schemeClr val="accent2">
              <a:hueOff val="8077585"/>
              <a:satOff val="-49799"/>
              <a:lumOff val="-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8C679-8A74-40D9-865C-754EFB76A9B8}">
      <dsp:nvSpPr>
        <dsp:cNvPr id="0" name=""/>
        <dsp:cNvSpPr/>
      </dsp:nvSpPr>
      <dsp:spPr>
        <a:xfrm>
          <a:off x="4242026" y="146795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Create an array of such devices</a:t>
          </a:r>
        </a:p>
      </dsp:txBody>
      <dsp:txXfrm>
        <a:off x="4242026" y="1467958"/>
        <a:ext cx="1656630" cy="1452133"/>
      </dsp:txXfrm>
    </dsp:sp>
    <dsp:sp modelId="{CCBEB3F1-445C-4878-916D-4F681E1942A3}">
      <dsp:nvSpPr>
        <dsp:cNvPr id="0" name=""/>
        <dsp:cNvSpPr/>
      </dsp:nvSpPr>
      <dsp:spPr>
        <a:xfrm>
          <a:off x="5586085" y="784601"/>
          <a:ext cx="312571" cy="312571"/>
        </a:xfrm>
        <a:prstGeom prst="triangle">
          <a:avLst>
            <a:gd name="adj" fmla="val 100000"/>
          </a:avLst>
        </a:prstGeom>
        <a:solidFill>
          <a:schemeClr val="accent2">
            <a:hueOff val="10096981"/>
            <a:satOff val="-62249"/>
            <a:lumOff val="-981"/>
            <a:alphaOff val="0"/>
          </a:schemeClr>
        </a:solidFill>
        <a:ln w="12700" cap="flat" cmpd="sng" algn="ctr">
          <a:solidFill>
            <a:schemeClr val="accent2">
              <a:hueOff val="10096981"/>
              <a:satOff val="-62249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BF165-AEB9-41CA-B860-C43E024F7FCA}">
      <dsp:nvSpPr>
        <dsp:cNvPr id="0" name=""/>
        <dsp:cNvSpPr/>
      </dsp:nvSpPr>
      <dsp:spPr>
        <a:xfrm rot="5400000">
          <a:off x="6454144" y="417854"/>
          <a:ext cx="1102767" cy="18349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A40EA-79AF-48FC-8A80-8D6D449DF8D5}">
      <dsp:nvSpPr>
        <dsp:cNvPr id="0" name=""/>
        <dsp:cNvSpPr/>
      </dsp:nvSpPr>
      <dsp:spPr>
        <a:xfrm>
          <a:off x="6270065" y="966118"/>
          <a:ext cx="1656630" cy="145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Manage reliability using a HW-SW approach</a:t>
          </a:r>
        </a:p>
      </dsp:txBody>
      <dsp:txXfrm>
        <a:off x="6270065" y="966118"/>
        <a:ext cx="1656630" cy="14521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4693E-B202-4E6B-8C12-17233F7D5E1B}">
      <dsp:nvSpPr>
        <dsp:cNvPr id="0" name=""/>
        <dsp:cNvSpPr/>
      </dsp:nvSpPr>
      <dsp:spPr>
        <a:xfrm>
          <a:off x="2356897" y="0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FeRAM</a:t>
          </a:r>
          <a:endParaRPr lang="en-US" sz="2900" kern="1200" dirty="0"/>
        </a:p>
      </dsp:txBody>
      <dsp:txXfrm>
        <a:off x="2382386" y="25489"/>
        <a:ext cx="1515503" cy="819289"/>
      </dsp:txXfrm>
    </dsp:sp>
    <dsp:sp modelId="{7ADF95FC-D059-4B6C-8065-82D01D0922EF}">
      <dsp:nvSpPr>
        <dsp:cNvPr id="0" name=""/>
        <dsp:cNvSpPr/>
      </dsp:nvSpPr>
      <dsp:spPr>
        <a:xfrm>
          <a:off x="4619593" y="0"/>
          <a:ext cx="1566481" cy="8702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DRAM</a:t>
          </a:r>
        </a:p>
      </dsp:txBody>
      <dsp:txXfrm>
        <a:off x="4645082" y="25489"/>
        <a:ext cx="1515503" cy="819289"/>
      </dsp:txXfrm>
    </dsp:sp>
    <dsp:sp modelId="{A5D30296-AD49-4BA0-8B3A-37F37340B3FC}">
      <dsp:nvSpPr>
        <dsp:cNvPr id="0" name=""/>
        <dsp:cNvSpPr/>
      </dsp:nvSpPr>
      <dsp:spPr>
        <a:xfrm>
          <a:off x="3945135" y="3698637"/>
          <a:ext cx="652700" cy="6527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8C062-8C98-479B-BB98-41A5998F4C71}">
      <dsp:nvSpPr>
        <dsp:cNvPr id="0" name=""/>
        <dsp:cNvSpPr/>
      </dsp:nvSpPr>
      <dsp:spPr>
        <a:xfrm rot="240000">
          <a:off x="2127590" y="3405997"/>
          <a:ext cx="4287790" cy="2998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05812-D16B-48D3-A9AC-71D0D7CAB75C}">
      <dsp:nvSpPr>
        <dsp:cNvPr id="0" name=""/>
        <dsp:cNvSpPr/>
      </dsp:nvSpPr>
      <dsp:spPr>
        <a:xfrm rot="240000">
          <a:off x="4664844" y="2734052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Silicon based</a:t>
          </a:r>
        </a:p>
      </dsp:txBody>
      <dsp:txXfrm>
        <a:off x="4700392" y="2769600"/>
        <a:ext cx="1491909" cy="657104"/>
      </dsp:txXfrm>
    </dsp:sp>
    <dsp:sp modelId="{EF7DF939-C397-43F6-AB46-4BB721BB8FE5}">
      <dsp:nvSpPr>
        <dsp:cNvPr id="0" name=""/>
        <dsp:cNvSpPr/>
      </dsp:nvSpPr>
      <dsp:spPr>
        <a:xfrm rot="240000">
          <a:off x="4721411" y="1950811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Easy to manufacture</a:t>
          </a:r>
        </a:p>
      </dsp:txBody>
      <dsp:txXfrm>
        <a:off x="4756959" y="1986359"/>
        <a:ext cx="1491909" cy="657104"/>
      </dsp:txXfrm>
    </dsp:sp>
    <dsp:sp modelId="{37903B52-9208-4ED7-8F6C-5C86760D445E}">
      <dsp:nvSpPr>
        <dsp:cNvPr id="0" name=""/>
        <dsp:cNvSpPr/>
      </dsp:nvSpPr>
      <dsp:spPr>
        <a:xfrm rot="240000">
          <a:off x="4777979" y="1184975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Small size</a:t>
          </a:r>
        </a:p>
      </dsp:txBody>
      <dsp:txXfrm>
        <a:off x="4813527" y="1220523"/>
        <a:ext cx="1491909" cy="657104"/>
      </dsp:txXfrm>
    </dsp:sp>
    <dsp:sp modelId="{4C457B37-8ED0-4C2C-95A2-F5609D3171EC}">
      <dsp:nvSpPr>
        <dsp:cNvPr id="0" name=""/>
        <dsp:cNvSpPr/>
      </dsp:nvSpPr>
      <dsp:spPr>
        <a:xfrm rot="240000">
          <a:off x="2423905" y="2577403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 refreshes</a:t>
          </a:r>
        </a:p>
      </dsp:txBody>
      <dsp:txXfrm>
        <a:off x="2459453" y="2612951"/>
        <a:ext cx="1491909" cy="657104"/>
      </dsp:txXfrm>
    </dsp:sp>
    <dsp:sp modelId="{84EA4CEC-7029-4AC7-81AC-DAD055DB9FB4}">
      <dsp:nvSpPr>
        <dsp:cNvPr id="0" name=""/>
        <dsp:cNvSpPr/>
      </dsp:nvSpPr>
      <dsp:spPr>
        <a:xfrm rot="240000">
          <a:off x="2480472" y="1794163"/>
          <a:ext cx="1563005" cy="72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Nonvolatile</a:t>
          </a:r>
        </a:p>
      </dsp:txBody>
      <dsp:txXfrm>
        <a:off x="2516020" y="1829711"/>
        <a:ext cx="1491909" cy="6571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7C18B-CD2E-496A-BB93-E9920B6F96EC}">
      <dsp:nvSpPr>
        <dsp:cNvPr id="0" name=""/>
        <dsp:cNvSpPr/>
      </dsp:nvSpPr>
      <dsp:spPr>
        <a:xfrm>
          <a:off x="0" y="309199"/>
          <a:ext cx="648948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AB294-ED4B-4EE4-B4E7-EC0A860B56A9}">
      <dsp:nvSpPr>
        <dsp:cNvPr id="0" name=""/>
        <dsp:cNvSpPr/>
      </dsp:nvSpPr>
      <dsp:spPr>
        <a:xfrm>
          <a:off x="324474" y="13999"/>
          <a:ext cx="454264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1" tIns="0" rIns="1717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Performance (Ops per second)</a:t>
          </a:r>
        </a:p>
      </dsp:txBody>
      <dsp:txXfrm>
        <a:off x="353295" y="42820"/>
        <a:ext cx="4484998" cy="532758"/>
      </dsp:txXfrm>
    </dsp:sp>
    <dsp:sp modelId="{2EDCA8E8-B13A-48DB-9319-80576F79046E}">
      <dsp:nvSpPr>
        <dsp:cNvPr id="0" name=""/>
        <dsp:cNvSpPr/>
      </dsp:nvSpPr>
      <dsp:spPr>
        <a:xfrm>
          <a:off x="0" y="1216400"/>
          <a:ext cx="648948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537FE-EE5B-4D29-A0F6-49FF9DC68552}">
      <dsp:nvSpPr>
        <dsp:cNvPr id="0" name=""/>
        <dsp:cNvSpPr/>
      </dsp:nvSpPr>
      <dsp:spPr>
        <a:xfrm>
          <a:off x="324474" y="921200"/>
          <a:ext cx="4542640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1" tIns="0" rIns="1717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Memory bandwidth</a:t>
          </a:r>
        </a:p>
      </dsp:txBody>
      <dsp:txXfrm>
        <a:off x="353295" y="950021"/>
        <a:ext cx="4484998" cy="532758"/>
      </dsp:txXfrm>
    </dsp:sp>
    <dsp:sp modelId="{B4A19F7E-D44C-422B-BB20-DABC0C0CB609}">
      <dsp:nvSpPr>
        <dsp:cNvPr id="0" name=""/>
        <dsp:cNvSpPr/>
      </dsp:nvSpPr>
      <dsp:spPr>
        <a:xfrm>
          <a:off x="0" y="2123600"/>
          <a:ext cx="6489486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B8975-9D26-4D2B-9CC6-39F9A919F109}">
      <dsp:nvSpPr>
        <dsp:cNvPr id="0" name=""/>
        <dsp:cNvSpPr/>
      </dsp:nvSpPr>
      <dsp:spPr>
        <a:xfrm>
          <a:off x="324474" y="1828400"/>
          <a:ext cx="4542640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01" tIns="0" rIns="1717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Operational intensity (Ops per byte)</a:t>
          </a:r>
        </a:p>
      </dsp:txBody>
      <dsp:txXfrm>
        <a:off x="353295" y="1857221"/>
        <a:ext cx="448499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r">
              <a:defRPr sz="1100"/>
            </a:lvl1pPr>
          </a:lstStyle>
          <a:p>
            <a:fld id="{7CF79C4C-9A95-4F23-B503-12D2C6F00E19}" type="datetimeFigureOut">
              <a:rPr lang="en-US" smtClean="0"/>
              <a:t>7/15/2024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r">
              <a:defRPr sz="1100"/>
            </a:lvl1pPr>
          </a:lstStyle>
          <a:p>
            <a:fld id="{9BEDD28F-82A9-4FAE-8C69-E41F27D67B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4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5T05:04:57.890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1 0 592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r">
              <a:defRPr sz="1200"/>
            </a:lvl1pPr>
          </a:lstStyle>
          <a:p>
            <a:fld id="{2BE65169-DB50-4446-8324-0D580DBE95C4}" type="datetimeFigureOut">
              <a:rPr lang="en-US" smtClean="0"/>
              <a:t>7/15/2024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4" rIns="92290" bIns="461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290" tIns="46144" rIns="92290" bIns="46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r">
              <a:defRPr sz="1200"/>
            </a:lvl1pPr>
          </a:lstStyle>
          <a:p>
            <a:fld id="{30DC0D4C-FD52-4CA4-A998-31C73A5A5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79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42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19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66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46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05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02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17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08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38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9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99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16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81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55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87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91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011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22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71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52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2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04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49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96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45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4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686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7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51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07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8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9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318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0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67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055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138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74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559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75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33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0985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1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66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020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819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41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574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052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041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179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941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881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27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536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426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849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852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777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915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595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180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087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24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7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688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737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943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349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8122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693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264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225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845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457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34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1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5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For TOC/</a:t>
            </a:r>
            <a:br>
              <a:rPr lang="en-US" dirty="0"/>
            </a:br>
            <a:r>
              <a:rPr lang="en-US" dirty="0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 [20pt Arial for TOC/Agenda]</a:t>
            </a:r>
          </a:p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CC08AC-49F9-BDE7-B822-469D79095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18060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46480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A83C35-B7D2-17B4-E1EA-E8C43F674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533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1A5C7F-0200-9BA7-86EF-57D2C325A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34676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4D7E1A-67D1-B263-0A79-D6E2C2437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89700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02264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orient="horz" pos="206" userDrawn="1">
          <p15:clr>
            <a:srgbClr val="FBAE40"/>
          </p15:clr>
        </p15:guide>
        <p15:guide id="3" orient="horz" pos="37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78273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9E9A76-EB64-5F0B-DC84-2BBF95AC6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2282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0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8EAAA34-6AC2-0A55-0A66-A4787A373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823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B8F13F7-1FEF-61A6-CADE-E91DD9C0D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11510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F33085-00F8-8EE2-D3E4-2BC48C6E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8151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08" userDrawn="1">
          <p15:clr>
            <a:srgbClr val="FBAE40"/>
          </p15:clr>
        </p15:guide>
        <p15:guide id="3" orient="horz" pos="2352" userDrawn="1">
          <p15:clr>
            <a:srgbClr val="FBAE40"/>
          </p15:clr>
        </p15:guide>
        <p15:guide id="4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4695146-6EA7-D71B-FE0C-D46D83222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7326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2B6ABC0-EF31-3536-A516-4123767EE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38107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Divider, 26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69E94-C9F6-2FF5-5B7E-A7EE4A648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77668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C9FFA5A-343D-CC47-91EB-99D1C1DD8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5028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67" r:id="rId4"/>
    <p:sldLayoutId id="2147483713" r:id="rId5"/>
    <p:sldLayoutId id="2147483709" r:id="rId6"/>
    <p:sldLayoutId id="2147483711" r:id="rId7"/>
    <p:sldLayoutId id="2147483712" r:id="rId8"/>
    <p:sldLayoutId id="2147483668" r:id="rId9"/>
    <p:sldLayoutId id="2147483662" r:id="rId10"/>
    <p:sldLayoutId id="2147483665" r:id="rId11"/>
    <p:sldLayoutId id="2147483666" r:id="rId12"/>
    <p:sldLayoutId id="2147483671" r:id="rId13"/>
    <p:sldLayoutId id="2147483669" r:id="rId14"/>
    <p:sldLayoutId id="2147483676" r:id="rId15"/>
    <p:sldLayoutId id="2147483675" r:id="rId16"/>
    <p:sldLayoutId id="214748371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orient="horz" pos="3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9" orient="horz" pos="4211" userDrawn="1">
          <p15:clr>
            <a:srgbClr val="F26B43"/>
          </p15:clr>
        </p15:guide>
        <p15:guide id="10" pos="1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7.sv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arathon-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://www.cse.iitd.ac.in/~srsarangi/archbooksoft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quantumday.com/2012/08/non-volatile-ferroelectric-memory.html?m=0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3.png"/><Relationship Id="rId5" Type="http://schemas.openxmlformats.org/officeDocument/2006/relationships/image" Target="../media/image97.png"/><Relationship Id="rId4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FC3F6-C247-4AE7-A9D5-93485D644C6F}"/>
              </a:ext>
            </a:extLst>
          </p:cNvPr>
          <p:cNvSpPr txBox="1"/>
          <p:nvPr/>
        </p:nvSpPr>
        <p:spPr>
          <a:xfrm>
            <a:off x="3341519" y="2679174"/>
            <a:ext cx="416011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Caveat" panose="00000500000000000000" pitchFamily="2" charset="0"/>
              </a:rPr>
              <a:t>Chapter 10:</a:t>
            </a:r>
          </a:p>
          <a:p>
            <a:r>
              <a:rPr lang="en-US" sz="6600" dirty="0">
                <a:latin typeface="Caveat" panose="00000500000000000000" pitchFamily="2" charset="0"/>
              </a:rPr>
              <a:t>Main Memory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BF2B94-53E0-4E91-B880-2811275D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51" y="475271"/>
            <a:ext cx="3380850" cy="1983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684259-936A-497A-8E75-A52ABFBF7859}"/>
                  </a:ext>
                </a:extLst>
              </p14:cNvPr>
              <p14:cNvContentPartPr/>
              <p14:nvPr/>
            </p14:nvContentPartPr>
            <p14:xfrm>
              <a:off x="-133550" y="223586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684259-936A-497A-8E75-A52ABFBF78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1550" y="221786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4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0A5D-113A-4618-BAC4-236FEF3B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Folded Bit Line Array Architecture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22DD19C2-8F26-455F-A5AC-C2CC30C2F6C1}"/>
              </a:ext>
            </a:extLst>
          </p:cNvPr>
          <p:cNvGrpSpPr/>
          <p:nvPr/>
        </p:nvGrpSpPr>
        <p:grpSpPr>
          <a:xfrm>
            <a:off x="2403567" y="1105992"/>
            <a:ext cx="4209236" cy="4711577"/>
            <a:chOff x="2640076" y="1279524"/>
            <a:chExt cx="2295711" cy="4355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28E9426-7505-4E23-9798-6CB2B3185F01}"/>
                </a:ext>
              </a:extLst>
            </p:cNvPr>
            <p:cNvSpPr/>
            <p:nvPr/>
          </p:nvSpPr>
          <p:spPr>
            <a:xfrm>
              <a:off x="2653053" y="1429381"/>
              <a:ext cx="2279292" cy="7770"/>
            </a:xfrm>
            <a:custGeom>
              <a:avLst/>
              <a:gdLst>
                <a:gd name="connsiteX0" fmla="*/ 874 w 2279292"/>
                <a:gd name="connsiteY0" fmla="*/ -715 h 7770"/>
                <a:gd name="connsiteX1" fmla="*/ 2280167 w 2279292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9292" h="7770">
                  <a:moveTo>
                    <a:pt x="874" y="-715"/>
                  </a:moveTo>
                  <a:lnTo>
                    <a:pt x="2280167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D8F236C-378A-4D97-93D8-22F72117C194}"/>
                </a:ext>
              </a:extLst>
            </p:cNvPr>
            <p:cNvSpPr/>
            <p:nvPr/>
          </p:nvSpPr>
          <p:spPr>
            <a:xfrm>
              <a:off x="2852857" y="1618082"/>
              <a:ext cx="149856" cy="7770"/>
            </a:xfrm>
            <a:custGeom>
              <a:avLst/>
              <a:gdLst>
                <a:gd name="connsiteX0" fmla="*/ 874 w 149856"/>
                <a:gd name="connsiteY0" fmla="*/ -715 h 7770"/>
                <a:gd name="connsiteX1" fmla="*/ 150731 w 149856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6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B41590F-7D1F-4A6D-A407-8E9ADE85DDE4}"/>
                </a:ext>
              </a:extLst>
            </p:cNvPr>
            <p:cNvSpPr/>
            <p:nvPr/>
          </p:nvSpPr>
          <p:spPr>
            <a:xfrm>
              <a:off x="2991610" y="1529284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008003-F531-40CB-8303-4F71346C7C63}"/>
                </a:ext>
              </a:extLst>
            </p:cNvPr>
            <p:cNvSpPr txBox="1"/>
            <p:nvPr/>
          </p:nvSpPr>
          <p:spPr>
            <a:xfrm>
              <a:off x="2967503" y="1497381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E12359-ACCF-4EC8-8D96-E3AC50F58694}"/>
                </a:ext>
              </a:extLst>
            </p:cNvPr>
            <p:cNvSpPr txBox="1"/>
            <p:nvPr/>
          </p:nvSpPr>
          <p:spPr>
            <a:xfrm>
              <a:off x="2967503" y="1613850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A6BDF3-16E5-403A-896F-395E125AF586}"/>
                </a:ext>
              </a:extLst>
            </p:cNvPr>
            <p:cNvSpPr/>
            <p:nvPr/>
          </p:nvSpPr>
          <p:spPr>
            <a:xfrm>
              <a:off x="3191414" y="1423826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342497-405E-44CA-AAA9-25767138DFDC}"/>
                </a:ext>
              </a:extLst>
            </p:cNvPr>
            <p:cNvSpPr/>
            <p:nvPr/>
          </p:nvSpPr>
          <p:spPr>
            <a:xfrm>
              <a:off x="3918903" y="1626272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BE48D4-37C0-42FF-A931-085FFA06DCA9}"/>
                </a:ext>
              </a:extLst>
            </p:cNvPr>
            <p:cNvSpPr/>
            <p:nvPr/>
          </p:nvSpPr>
          <p:spPr>
            <a:xfrm>
              <a:off x="4057657" y="1537466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7C52E1-05C1-4FAC-BBF6-B0CAA39E44A5}"/>
                </a:ext>
              </a:extLst>
            </p:cNvPr>
            <p:cNvSpPr txBox="1"/>
            <p:nvPr/>
          </p:nvSpPr>
          <p:spPr>
            <a:xfrm>
              <a:off x="4033561" y="1505564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79AFBD-1D6D-48B8-B234-1995603DA1E5}"/>
                </a:ext>
              </a:extLst>
            </p:cNvPr>
            <p:cNvSpPr txBox="1"/>
            <p:nvPr/>
          </p:nvSpPr>
          <p:spPr>
            <a:xfrm>
              <a:off x="4033561" y="1622041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C10D7F-0625-4F75-AA27-44F1AF2C164F}"/>
                </a:ext>
              </a:extLst>
            </p:cNvPr>
            <p:cNvSpPr/>
            <p:nvPr/>
          </p:nvSpPr>
          <p:spPr>
            <a:xfrm>
              <a:off x="4257468" y="1432015"/>
              <a:ext cx="7770" cy="105449"/>
            </a:xfrm>
            <a:custGeom>
              <a:avLst/>
              <a:gdLst>
                <a:gd name="connsiteX0" fmla="*/ 874 w 7770"/>
                <a:gd name="connsiteY0" fmla="*/ 104735 h 105449"/>
                <a:gd name="connsiteX1" fmla="*/ 874 w 7770"/>
                <a:gd name="connsiteY1" fmla="*/ -715 h 10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9">
                  <a:moveTo>
                    <a:pt x="874" y="104735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591C895-CFC9-4B3F-97CF-C201581B189C}"/>
                </a:ext>
              </a:extLst>
            </p:cNvPr>
            <p:cNvSpPr/>
            <p:nvPr/>
          </p:nvSpPr>
          <p:spPr>
            <a:xfrm>
              <a:off x="2856563" y="2140009"/>
              <a:ext cx="149848" cy="7770"/>
            </a:xfrm>
            <a:custGeom>
              <a:avLst/>
              <a:gdLst>
                <a:gd name="connsiteX0" fmla="*/ 874 w 149848"/>
                <a:gd name="connsiteY0" fmla="*/ -715 h 7770"/>
                <a:gd name="connsiteX1" fmla="*/ 150723 w 149848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48" h="7770">
                  <a:moveTo>
                    <a:pt x="874" y="-715"/>
                  </a:moveTo>
                  <a:lnTo>
                    <a:pt x="150723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CFA4D-3D19-40AD-B2D4-6E6DB5E48763}"/>
                </a:ext>
              </a:extLst>
            </p:cNvPr>
            <p:cNvSpPr/>
            <p:nvPr/>
          </p:nvSpPr>
          <p:spPr>
            <a:xfrm>
              <a:off x="2995317" y="2051203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578BF9-8C76-4E95-9599-E1CABCC29DB8}"/>
                </a:ext>
              </a:extLst>
            </p:cNvPr>
            <p:cNvSpPr txBox="1"/>
            <p:nvPr/>
          </p:nvSpPr>
          <p:spPr>
            <a:xfrm>
              <a:off x="2971209" y="2019309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BDB193-E25D-407B-8F34-1A968B376974}"/>
                </a:ext>
              </a:extLst>
            </p:cNvPr>
            <p:cNvSpPr txBox="1"/>
            <p:nvPr/>
          </p:nvSpPr>
          <p:spPr>
            <a:xfrm>
              <a:off x="2971209" y="2135778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46D11-81CB-4A95-B343-30025223BA33}"/>
                </a:ext>
              </a:extLst>
            </p:cNvPr>
            <p:cNvSpPr/>
            <p:nvPr/>
          </p:nvSpPr>
          <p:spPr>
            <a:xfrm>
              <a:off x="3195121" y="1945753"/>
              <a:ext cx="7770" cy="105449"/>
            </a:xfrm>
            <a:custGeom>
              <a:avLst/>
              <a:gdLst>
                <a:gd name="connsiteX0" fmla="*/ 874 w 7770"/>
                <a:gd name="connsiteY0" fmla="*/ 104735 h 105449"/>
                <a:gd name="connsiteX1" fmla="*/ 874 w 7770"/>
                <a:gd name="connsiteY1" fmla="*/ -715 h 10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9">
                  <a:moveTo>
                    <a:pt x="874" y="104735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45827C-7426-47D3-8DD5-D8285626B7ED}"/>
                </a:ext>
              </a:extLst>
            </p:cNvPr>
            <p:cNvSpPr/>
            <p:nvPr/>
          </p:nvSpPr>
          <p:spPr>
            <a:xfrm>
              <a:off x="3911506" y="2138207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CCEDCB-1AE7-4F17-B39A-02C94CBBF621}"/>
                </a:ext>
              </a:extLst>
            </p:cNvPr>
            <p:cNvSpPr/>
            <p:nvPr/>
          </p:nvSpPr>
          <p:spPr>
            <a:xfrm>
              <a:off x="4050259" y="2049401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72D9FE-DCF0-4920-87E4-38A01F89DD65}"/>
                </a:ext>
              </a:extLst>
            </p:cNvPr>
            <p:cNvSpPr txBox="1"/>
            <p:nvPr/>
          </p:nvSpPr>
          <p:spPr>
            <a:xfrm>
              <a:off x="4026165" y="2017506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DF491-AEFB-4A10-AC4C-58EFE839A148}"/>
                </a:ext>
              </a:extLst>
            </p:cNvPr>
            <p:cNvSpPr txBox="1"/>
            <p:nvPr/>
          </p:nvSpPr>
          <p:spPr>
            <a:xfrm>
              <a:off x="4026165" y="2133975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3528DF5-CD38-4EE4-8095-20D7D8BAE24A}"/>
                </a:ext>
              </a:extLst>
            </p:cNvPr>
            <p:cNvSpPr/>
            <p:nvPr/>
          </p:nvSpPr>
          <p:spPr>
            <a:xfrm>
              <a:off x="4250071" y="1943951"/>
              <a:ext cx="7770" cy="105449"/>
            </a:xfrm>
            <a:custGeom>
              <a:avLst/>
              <a:gdLst>
                <a:gd name="connsiteX0" fmla="*/ 874 w 7770"/>
                <a:gd name="connsiteY0" fmla="*/ 104735 h 105449"/>
                <a:gd name="connsiteX1" fmla="*/ 874 w 7770"/>
                <a:gd name="connsiteY1" fmla="*/ -715 h 10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9">
                  <a:moveTo>
                    <a:pt x="874" y="104735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5231AD2-F4C2-4ADB-B738-9BE2713961CC}"/>
                </a:ext>
              </a:extLst>
            </p:cNvPr>
            <p:cNvSpPr/>
            <p:nvPr/>
          </p:nvSpPr>
          <p:spPr>
            <a:xfrm>
              <a:off x="2644723" y="1945543"/>
              <a:ext cx="2291064" cy="7770"/>
            </a:xfrm>
            <a:custGeom>
              <a:avLst/>
              <a:gdLst>
                <a:gd name="connsiteX0" fmla="*/ 874 w 2291064"/>
                <a:gd name="connsiteY0" fmla="*/ -715 h 7770"/>
                <a:gd name="connsiteX1" fmla="*/ 2291939 w 2291064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1064" h="7770">
                  <a:moveTo>
                    <a:pt x="874" y="-715"/>
                  </a:moveTo>
                  <a:lnTo>
                    <a:pt x="2291939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1DF6CB2-3DF4-4B8F-8854-CBC61BC4FEE4}"/>
                </a:ext>
              </a:extLst>
            </p:cNvPr>
            <p:cNvSpPr/>
            <p:nvPr/>
          </p:nvSpPr>
          <p:spPr>
            <a:xfrm>
              <a:off x="2857022" y="2885168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942DCA9-733E-4666-AAAA-CB278DAF2C8F}"/>
                </a:ext>
              </a:extLst>
            </p:cNvPr>
            <p:cNvSpPr/>
            <p:nvPr/>
          </p:nvSpPr>
          <p:spPr>
            <a:xfrm>
              <a:off x="2995775" y="2796370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A369E5-2A8A-45AC-B03F-5D7FE720065A}"/>
                </a:ext>
              </a:extLst>
            </p:cNvPr>
            <p:cNvSpPr txBox="1"/>
            <p:nvPr/>
          </p:nvSpPr>
          <p:spPr>
            <a:xfrm>
              <a:off x="2971674" y="2764468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4B8572-B554-41B0-951D-1A0CCF7E8288}"/>
                </a:ext>
              </a:extLst>
            </p:cNvPr>
            <p:cNvSpPr txBox="1"/>
            <p:nvPr/>
          </p:nvSpPr>
          <p:spPr>
            <a:xfrm>
              <a:off x="2971674" y="2880937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79546B-492E-488B-A0BF-74794613FA36}"/>
                </a:ext>
              </a:extLst>
            </p:cNvPr>
            <p:cNvSpPr/>
            <p:nvPr/>
          </p:nvSpPr>
          <p:spPr>
            <a:xfrm>
              <a:off x="3195587" y="2690912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2510EE-7823-4144-BBA3-E7285BD800D1}"/>
                </a:ext>
              </a:extLst>
            </p:cNvPr>
            <p:cNvSpPr/>
            <p:nvPr/>
          </p:nvSpPr>
          <p:spPr>
            <a:xfrm>
              <a:off x="3927513" y="2883366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67AB9AD-7C83-4FBA-A64E-7499FB9FECC6}"/>
                </a:ext>
              </a:extLst>
            </p:cNvPr>
            <p:cNvSpPr/>
            <p:nvPr/>
          </p:nvSpPr>
          <p:spPr>
            <a:xfrm>
              <a:off x="4066266" y="2794567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ADF89E-86B8-4853-B3C1-DF97050D24C8}"/>
                </a:ext>
              </a:extLst>
            </p:cNvPr>
            <p:cNvSpPr txBox="1"/>
            <p:nvPr/>
          </p:nvSpPr>
          <p:spPr>
            <a:xfrm>
              <a:off x="4042165" y="2762665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2B4F7C-379E-4D3C-B8FD-ACFD566FAAB8}"/>
                </a:ext>
              </a:extLst>
            </p:cNvPr>
            <p:cNvSpPr txBox="1"/>
            <p:nvPr/>
          </p:nvSpPr>
          <p:spPr>
            <a:xfrm>
              <a:off x="4042165" y="2879134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A6E4EFB-8267-4784-9407-7FDC804F3427}"/>
                </a:ext>
              </a:extLst>
            </p:cNvPr>
            <p:cNvSpPr/>
            <p:nvPr/>
          </p:nvSpPr>
          <p:spPr>
            <a:xfrm>
              <a:off x="4266078" y="2689109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5333AA-AAB2-4367-9D86-BF4A26C2C981}"/>
                </a:ext>
              </a:extLst>
            </p:cNvPr>
            <p:cNvSpPr/>
            <p:nvPr/>
          </p:nvSpPr>
          <p:spPr>
            <a:xfrm>
              <a:off x="2857022" y="3374694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0BAF475-686B-4D69-92FB-7428CCCDE53A}"/>
                </a:ext>
              </a:extLst>
            </p:cNvPr>
            <p:cNvSpPr/>
            <p:nvPr/>
          </p:nvSpPr>
          <p:spPr>
            <a:xfrm>
              <a:off x="2995775" y="3285895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FBBBB6-BCD6-45DE-8203-476C478791E3}"/>
                </a:ext>
              </a:extLst>
            </p:cNvPr>
            <p:cNvSpPr txBox="1"/>
            <p:nvPr/>
          </p:nvSpPr>
          <p:spPr>
            <a:xfrm>
              <a:off x="2971674" y="3254022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8B56E1-196C-4F9F-9196-B1D655A22F59}"/>
                </a:ext>
              </a:extLst>
            </p:cNvPr>
            <p:cNvSpPr txBox="1"/>
            <p:nvPr/>
          </p:nvSpPr>
          <p:spPr>
            <a:xfrm>
              <a:off x="2971674" y="3370484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B80561C-2F3A-4A64-917D-1558FADAE08F}"/>
                </a:ext>
              </a:extLst>
            </p:cNvPr>
            <p:cNvSpPr/>
            <p:nvPr/>
          </p:nvSpPr>
          <p:spPr>
            <a:xfrm>
              <a:off x="3195587" y="3180438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89DB301-1F54-48D5-8301-5329BFA1F767}"/>
                </a:ext>
              </a:extLst>
            </p:cNvPr>
            <p:cNvSpPr/>
            <p:nvPr/>
          </p:nvSpPr>
          <p:spPr>
            <a:xfrm>
              <a:off x="3927513" y="3372891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CB20235-3934-4FD5-8432-86983B357032}"/>
                </a:ext>
              </a:extLst>
            </p:cNvPr>
            <p:cNvSpPr/>
            <p:nvPr/>
          </p:nvSpPr>
          <p:spPr>
            <a:xfrm>
              <a:off x="4066266" y="3284093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C28481C-420F-40A2-9644-6C1D71CA22A3}"/>
                </a:ext>
              </a:extLst>
            </p:cNvPr>
            <p:cNvSpPr txBox="1"/>
            <p:nvPr/>
          </p:nvSpPr>
          <p:spPr>
            <a:xfrm>
              <a:off x="4042165" y="3252212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886D96-4F28-428D-9842-E636266AB3DE}"/>
                </a:ext>
              </a:extLst>
            </p:cNvPr>
            <p:cNvSpPr txBox="1"/>
            <p:nvPr/>
          </p:nvSpPr>
          <p:spPr>
            <a:xfrm>
              <a:off x="4042165" y="3368673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D960BE5-0D44-4AE4-95FD-ED326E58B14A}"/>
                </a:ext>
              </a:extLst>
            </p:cNvPr>
            <p:cNvSpPr/>
            <p:nvPr/>
          </p:nvSpPr>
          <p:spPr>
            <a:xfrm>
              <a:off x="4266078" y="3178635"/>
              <a:ext cx="7770" cy="105457"/>
            </a:xfrm>
            <a:custGeom>
              <a:avLst/>
              <a:gdLst>
                <a:gd name="connsiteX0" fmla="*/ 874 w 7770"/>
                <a:gd name="connsiteY0" fmla="*/ 104743 h 105457"/>
                <a:gd name="connsiteX1" fmla="*/ 874 w 7770"/>
                <a:gd name="connsiteY1" fmla="*/ -715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57">
                  <a:moveTo>
                    <a:pt x="874" y="104743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96B4805-13F6-4527-A1F0-BC9A6B8037A8}"/>
                </a:ext>
              </a:extLst>
            </p:cNvPr>
            <p:cNvSpPr/>
            <p:nvPr/>
          </p:nvSpPr>
          <p:spPr>
            <a:xfrm>
              <a:off x="2645189" y="3180236"/>
              <a:ext cx="2279292" cy="7770"/>
            </a:xfrm>
            <a:custGeom>
              <a:avLst/>
              <a:gdLst>
                <a:gd name="connsiteX0" fmla="*/ 874 w 2279292"/>
                <a:gd name="connsiteY0" fmla="*/ -715 h 7770"/>
                <a:gd name="connsiteX1" fmla="*/ 2280167 w 2279292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9292" h="7770">
                  <a:moveTo>
                    <a:pt x="874" y="-715"/>
                  </a:moveTo>
                  <a:lnTo>
                    <a:pt x="2280167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7BB523B-DC79-4B49-A835-9B8095B220AC}"/>
                </a:ext>
              </a:extLst>
            </p:cNvPr>
            <p:cNvSpPr/>
            <p:nvPr/>
          </p:nvSpPr>
          <p:spPr>
            <a:xfrm>
              <a:off x="2851474" y="4102859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387FF63-B7E7-4211-AD40-AA299AF4921F}"/>
                </a:ext>
              </a:extLst>
            </p:cNvPr>
            <p:cNvSpPr/>
            <p:nvPr/>
          </p:nvSpPr>
          <p:spPr>
            <a:xfrm>
              <a:off x="2990227" y="4014045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1 h 227557"/>
                <a:gd name="connsiteX3" fmla="*/ 874 w 416262"/>
                <a:gd name="connsiteY3" fmla="*/ 226841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1"/>
                  </a:lnTo>
                  <a:lnTo>
                    <a:pt x="874" y="226841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6AD9DD-DF1E-419C-A4CA-5C14D8CFADA9}"/>
                </a:ext>
              </a:extLst>
            </p:cNvPr>
            <p:cNvSpPr txBox="1"/>
            <p:nvPr/>
          </p:nvSpPr>
          <p:spPr>
            <a:xfrm>
              <a:off x="2966126" y="3982209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CA90D2-FC11-4C87-91E8-B58234D46B40}"/>
                </a:ext>
              </a:extLst>
            </p:cNvPr>
            <p:cNvSpPr txBox="1"/>
            <p:nvPr/>
          </p:nvSpPr>
          <p:spPr>
            <a:xfrm>
              <a:off x="2966126" y="4098671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E543E0F-3711-4F91-A839-65EF240A23E8}"/>
                </a:ext>
              </a:extLst>
            </p:cNvPr>
            <p:cNvSpPr/>
            <p:nvPr/>
          </p:nvSpPr>
          <p:spPr>
            <a:xfrm>
              <a:off x="3190031" y="3908603"/>
              <a:ext cx="7770" cy="105441"/>
            </a:xfrm>
            <a:custGeom>
              <a:avLst/>
              <a:gdLst>
                <a:gd name="connsiteX0" fmla="*/ 874 w 7770"/>
                <a:gd name="connsiteY0" fmla="*/ 104727 h 105441"/>
                <a:gd name="connsiteX1" fmla="*/ 874 w 7770"/>
                <a:gd name="connsiteY1" fmla="*/ -71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1">
                  <a:moveTo>
                    <a:pt x="874" y="104727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247F212-0231-4865-B06D-E3624F494DF1}"/>
                </a:ext>
              </a:extLst>
            </p:cNvPr>
            <p:cNvSpPr/>
            <p:nvPr/>
          </p:nvSpPr>
          <p:spPr>
            <a:xfrm>
              <a:off x="3921965" y="4101072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2DB2ED-6851-4402-A680-24493A112273}"/>
                </a:ext>
              </a:extLst>
            </p:cNvPr>
            <p:cNvSpPr/>
            <p:nvPr/>
          </p:nvSpPr>
          <p:spPr>
            <a:xfrm>
              <a:off x="4060718" y="4012258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4A54D2B-BF26-4642-84E2-1FD2BC88C605}"/>
                </a:ext>
              </a:extLst>
            </p:cNvPr>
            <p:cNvSpPr txBox="1"/>
            <p:nvPr/>
          </p:nvSpPr>
          <p:spPr>
            <a:xfrm>
              <a:off x="4036618" y="3980399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F2335F-1A74-4619-9FD7-BC0BBA6367FB}"/>
                </a:ext>
              </a:extLst>
            </p:cNvPr>
            <p:cNvSpPr txBox="1"/>
            <p:nvPr/>
          </p:nvSpPr>
          <p:spPr>
            <a:xfrm>
              <a:off x="4036618" y="4096860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2FE33B6-EEB3-4ACE-9A93-06EEE708E6C9}"/>
                </a:ext>
              </a:extLst>
            </p:cNvPr>
            <p:cNvSpPr/>
            <p:nvPr/>
          </p:nvSpPr>
          <p:spPr>
            <a:xfrm>
              <a:off x="4260522" y="3906816"/>
              <a:ext cx="7770" cy="105441"/>
            </a:xfrm>
            <a:custGeom>
              <a:avLst/>
              <a:gdLst>
                <a:gd name="connsiteX0" fmla="*/ 874 w 7770"/>
                <a:gd name="connsiteY0" fmla="*/ 104727 h 105441"/>
                <a:gd name="connsiteX1" fmla="*/ 874 w 7770"/>
                <a:gd name="connsiteY1" fmla="*/ -71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1">
                  <a:moveTo>
                    <a:pt x="874" y="104727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E10AA50-FC8A-45AF-8EBA-E566625FC29C}"/>
                </a:ext>
              </a:extLst>
            </p:cNvPr>
            <p:cNvSpPr/>
            <p:nvPr/>
          </p:nvSpPr>
          <p:spPr>
            <a:xfrm>
              <a:off x="2857022" y="4631236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EB34AA1-2CC8-4694-B6F6-191CEBDD1299}"/>
                </a:ext>
              </a:extLst>
            </p:cNvPr>
            <p:cNvSpPr/>
            <p:nvPr/>
          </p:nvSpPr>
          <p:spPr>
            <a:xfrm>
              <a:off x="2995775" y="4542422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1 h 227557"/>
                <a:gd name="connsiteX3" fmla="*/ 874 w 416262"/>
                <a:gd name="connsiteY3" fmla="*/ 226841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1"/>
                  </a:lnTo>
                  <a:lnTo>
                    <a:pt x="874" y="226841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7C9556-C34B-4AC5-BD7F-A3247F7C8871}"/>
                </a:ext>
              </a:extLst>
            </p:cNvPr>
            <p:cNvSpPr txBox="1"/>
            <p:nvPr/>
          </p:nvSpPr>
          <p:spPr>
            <a:xfrm>
              <a:off x="2971674" y="4510587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09EEFE4-F5AF-43A8-B941-BB4748509573}"/>
                </a:ext>
              </a:extLst>
            </p:cNvPr>
            <p:cNvSpPr txBox="1"/>
            <p:nvPr/>
          </p:nvSpPr>
          <p:spPr>
            <a:xfrm>
              <a:off x="2971674" y="4627048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313147D-3FA1-43A9-A773-A2FD7D7701EF}"/>
                </a:ext>
              </a:extLst>
            </p:cNvPr>
            <p:cNvSpPr/>
            <p:nvPr/>
          </p:nvSpPr>
          <p:spPr>
            <a:xfrm>
              <a:off x="3195587" y="4436980"/>
              <a:ext cx="7770" cy="105441"/>
            </a:xfrm>
            <a:custGeom>
              <a:avLst/>
              <a:gdLst>
                <a:gd name="connsiteX0" fmla="*/ 874 w 7770"/>
                <a:gd name="connsiteY0" fmla="*/ 104727 h 105441"/>
                <a:gd name="connsiteX1" fmla="*/ 874 w 7770"/>
                <a:gd name="connsiteY1" fmla="*/ -71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1">
                  <a:moveTo>
                    <a:pt x="874" y="104727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F7C6B73-1B71-4FC0-8FAB-30C1704EE9D2}"/>
                </a:ext>
              </a:extLst>
            </p:cNvPr>
            <p:cNvSpPr/>
            <p:nvPr/>
          </p:nvSpPr>
          <p:spPr>
            <a:xfrm>
              <a:off x="3927513" y="4629449"/>
              <a:ext cx="149857" cy="7770"/>
            </a:xfrm>
            <a:custGeom>
              <a:avLst/>
              <a:gdLst>
                <a:gd name="connsiteX0" fmla="*/ 874 w 149857"/>
                <a:gd name="connsiteY0" fmla="*/ -715 h 7770"/>
                <a:gd name="connsiteX1" fmla="*/ 150731 w 149857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57" h="7770">
                  <a:moveTo>
                    <a:pt x="874" y="-715"/>
                  </a:moveTo>
                  <a:lnTo>
                    <a:pt x="150731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3532A3C-4390-4448-AE92-4908368F82B5}"/>
                </a:ext>
              </a:extLst>
            </p:cNvPr>
            <p:cNvSpPr/>
            <p:nvPr/>
          </p:nvSpPr>
          <p:spPr>
            <a:xfrm>
              <a:off x="4066266" y="4540635"/>
              <a:ext cx="416262" cy="227557"/>
            </a:xfrm>
            <a:custGeom>
              <a:avLst/>
              <a:gdLst>
                <a:gd name="connsiteX0" fmla="*/ 874 w 416262"/>
                <a:gd name="connsiteY0" fmla="*/ -715 h 227557"/>
                <a:gd name="connsiteX1" fmla="*/ 417137 w 416262"/>
                <a:gd name="connsiteY1" fmla="*/ -715 h 227557"/>
                <a:gd name="connsiteX2" fmla="*/ 417137 w 416262"/>
                <a:gd name="connsiteY2" fmla="*/ 226842 h 227557"/>
                <a:gd name="connsiteX3" fmla="*/ 874 w 416262"/>
                <a:gd name="connsiteY3" fmla="*/ 226842 h 2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62" h="227557">
                  <a:moveTo>
                    <a:pt x="874" y="-715"/>
                  </a:moveTo>
                  <a:lnTo>
                    <a:pt x="417137" y="-715"/>
                  </a:lnTo>
                  <a:lnTo>
                    <a:pt x="417137" y="226842"/>
                  </a:lnTo>
                  <a:lnTo>
                    <a:pt x="874" y="226842"/>
                  </a:lnTo>
                  <a:close/>
                </a:path>
              </a:pathLst>
            </a:custGeom>
            <a:solidFill>
              <a:srgbClr val="FFE6D5"/>
            </a:solidFill>
            <a:ln w="1162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6964A56-99C0-4680-9106-6F1A94C33D14}"/>
                </a:ext>
              </a:extLst>
            </p:cNvPr>
            <p:cNvSpPr txBox="1"/>
            <p:nvPr/>
          </p:nvSpPr>
          <p:spPr>
            <a:xfrm>
              <a:off x="4042165" y="4508777"/>
              <a:ext cx="465290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 cell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4637F7C-5814-4E86-A6BF-48AC0A62CD37}"/>
                </a:ext>
              </a:extLst>
            </p:cNvPr>
            <p:cNvSpPr txBox="1"/>
            <p:nvPr/>
          </p:nvSpPr>
          <p:spPr>
            <a:xfrm>
              <a:off x="4042165" y="4625238"/>
              <a:ext cx="100752" cy="2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BFC6C47-E4D7-4EBB-9C59-9AD5DFBE7260}"/>
                </a:ext>
              </a:extLst>
            </p:cNvPr>
            <p:cNvSpPr/>
            <p:nvPr/>
          </p:nvSpPr>
          <p:spPr>
            <a:xfrm>
              <a:off x="4266078" y="4435193"/>
              <a:ext cx="7770" cy="105441"/>
            </a:xfrm>
            <a:custGeom>
              <a:avLst/>
              <a:gdLst>
                <a:gd name="connsiteX0" fmla="*/ 874 w 7770"/>
                <a:gd name="connsiteY0" fmla="*/ 104727 h 105441"/>
                <a:gd name="connsiteX1" fmla="*/ 874 w 7770"/>
                <a:gd name="connsiteY1" fmla="*/ -715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05441">
                  <a:moveTo>
                    <a:pt x="874" y="104727"/>
                  </a:moveTo>
                  <a:lnTo>
                    <a:pt x="874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241EABC-710F-4DF8-9847-140DACF6FDF9}"/>
                </a:ext>
              </a:extLst>
            </p:cNvPr>
            <p:cNvSpPr/>
            <p:nvPr/>
          </p:nvSpPr>
          <p:spPr>
            <a:xfrm>
              <a:off x="2645189" y="4436824"/>
              <a:ext cx="2275368" cy="7770"/>
            </a:xfrm>
            <a:custGeom>
              <a:avLst/>
              <a:gdLst>
                <a:gd name="connsiteX0" fmla="*/ 874 w 2275368"/>
                <a:gd name="connsiteY0" fmla="*/ -715 h 7770"/>
                <a:gd name="connsiteX1" fmla="*/ 2276243 w 2275368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368" h="7770">
                  <a:moveTo>
                    <a:pt x="874" y="-715"/>
                  </a:moveTo>
                  <a:lnTo>
                    <a:pt x="2276243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4519E77-7374-4F72-97B9-5D9D1CA11ED9}"/>
                </a:ext>
              </a:extLst>
            </p:cNvPr>
            <p:cNvSpPr/>
            <p:nvPr/>
          </p:nvSpPr>
          <p:spPr>
            <a:xfrm>
              <a:off x="2644000" y="2688729"/>
              <a:ext cx="2279292" cy="7770"/>
            </a:xfrm>
            <a:custGeom>
              <a:avLst/>
              <a:gdLst>
                <a:gd name="connsiteX0" fmla="*/ 874 w 2279292"/>
                <a:gd name="connsiteY0" fmla="*/ -715 h 7770"/>
                <a:gd name="connsiteX1" fmla="*/ 2280167 w 2279292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9292" h="7770">
                  <a:moveTo>
                    <a:pt x="874" y="-715"/>
                  </a:moveTo>
                  <a:lnTo>
                    <a:pt x="2280167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grpSp>
          <p:nvGrpSpPr>
            <p:cNvPr id="74" name="Content Placeholder 6">
              <a:extLst>
                <a:ext uri="{FF2B5EF4-FFF2-40B4-BE49-F238E27FC236}">
                  <a16:creationId xmlns:a16="http://schemas.microsoft.com/office/drawing/2014/main" id="{3C8804F4-2DEF-4F7A-B636-5453EBC093C8}"/>
                </a:ext>
              </a:extLst>
            </p:cNvPr>
            <p:cNvGrpSpPr/>
            <p:nvPr/>
          </p:nvGrpSpPr>
          <p:grpSpPr>
            <a:xfrm>
              <a:off x="2839787" y="1279524"/>
              <a:ext cx="735096" cy="3650088"/>
              <a:chOff x="2839787" y="1279524"/>
              <a:chExt cx="735096" cy="3650088"/>
            </a:xfrm>
            <a:noFill/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CB1E2C1-32F8-45A0-9D34-13A9EEBC99E6}"/>
                  </a:ext>
                </a:extLst>
              </p:cNvPr>
              <p:cNvSpPr/>
              <p:nvPr/>
            </p:nvSpPr>
            <p:spPr>
              <a:xfrm>
                <a:off x="2847309" y="1279524"/>
                <a:ext cx="7770" cy="1137789"/>
              </a:xfrm>
              <a:custGeom>
                <a:avLst/>
                <a:gdLst>
                  <a:gd name="connsiteX0" fmla="*/ 874 w 7770"/>
                  <a:gd name="connsiteY0" fmla="*/ -715 h 1137789"/>
                  <a:gd name="connsiteX1" fmla="*/ 874 w 7770"/>
                  <a:gd name="connsiteY1" fmla="*/ 1137074 h 113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0" h="1137789">
                    <a:moveTo>
                      <a:pt x="874" y="-715"/>
                    </a:moveTo>
                    <a:lnTo>
                      <a:pt x="874" y="1137074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08084F35-91A0-4161-ADCD-98C1A321707B}"/>
                  </a:ext>
                </a:extLst>
              </p:cNvPr>
              <p:cNvSpPr/>
              <p:nvPr/>
            </p:nvSpPr>
            <p:spPr>
              <a:xfrm>
                <a:off x="3568830" y="1298950"/>
                <a:ext cx="7770" cy="1084749"/>
              </a:xfrm>
              <a:custGeom>
                <a:avLst/>
                <a:gdLst>
                  <a:gd name="connsiteX0" fmla="*/ 874 w 7770"/>
                  <a:gd name="connsiteY0" fmla="*/ -715 h 1084749"/>
                  <a:gd name="connsiteX1" fmla="*/ 874 w 7770"/>
                  <a:gd name="connsiteY1" fmla="*/ 1084035 h 108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0" h="1084749">
                    <a:moveTo>
                      <a:pt x="874" y="-715"/>
                    </a:moveTo>
                    <a:lnTo>
                      <a:pt x="874" y="108403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626A672-5BA6-4FF0-AC71-BC77D424584C}"/>
                  </a:ext>
                </a:extLst>
              </p:cNvPr>
              <p:cNvSpPr/>
              <p:nvPr/>
            </p:nvSpPr>
            <p:spPr>
              <a:xfrm>
                <a:off x="2844527" y="2592735"/>
                <a:ext cx="2781" cy="1054243"/>
              </a:xfrm>
              <a:custGeom>
                <a:avLst/>
                <a:gdLst>
                  <a:gd name="connsiteX0" fmla="*/ 874 w 2781"/>
                  <a:gd name="connsiteY0" fmla="*/ -715 h 1054243"/>
                  <a:gd name="connsiteX1" fmla="*/ 3656 w 2781"/>
                  <a:gd name="connsiteY1" fmla="*/ 1053529 h 105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1" h="1054243">
                    <a:moveTo>
                      <a:pt x="874" y="-715"/>
                    </a:moveTo>
                    <a:lnTo>
                      <a:pt x="3656" y="1053529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20E4000-5AFE-47BE-8F53-D6ADECBD76F2}"/>
                  </a:ext>
                </a:extLst>
              </p:cNvPr>
              <p:cNvSpPr/>
              <p:nvPr/>
            </p:nvSpPr>
            <p:spPr>
              <a:xfrm>
                <a:off x="3572110" y="2595804"/>
                <a:ext cx="2773" cy="1020171"/>
              </a:xfrm>
              <a:custGeom>
                <a:avLst/>
                <a:gdLst>
                  <a:gd name="connsiteX0" fmla="*/ 3648 w 2773"/>
                  <a:gd name="connsiteY0" fmla="*/ -715 h 1020171"/>
                  <a:gd name="connsiteX1" fmla="*/ 874 w 2773"/>
                  <a:gd name="connsiteY1" fmla="*/ 1019456 h 10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20171">
                    <a:moveTo>
                      <a:pt x="3648" y="-715"/>
                    </a:moveTo>
                    <a:lnTo>
                      <a:pt x="874" y="1019456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00FFAD1-B0C5-4D39-BD5E-F30E9004D158}"/>
                  </a:ext>
                </a:extLst>
              </p:cNvPr>
              <p:cNvSpPr/>
              <p:nvPr/>
            </p:nvSpPr>
            <p:spPr>
              <a:xfrm>
                <a:off x="2848156" y="3851880"/>
                <a:ext cx="2773" cy="1077732"/>
              </a:xfrm>
              <a:custGeom>
                <a:avLst/>
                <a:gdLst>
                  <a:gd name="connsiteX0" fmla="*/ 874 w 2773"/>
                  <a:gd name="connsiteY0" fmla="*/ -715 h 1077732"/>
                  <a:gd name="connsiteX1" fmla="*/ 3648 w 2773"/>
                  <a:gd name="connsiteY1" fmla="*/ 1077018 h 1077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77732">
                    <a:moveTo>
                      <a:pt x="874" y="-715"/>
                    </a:moveTo>
                    <a:lnTo>
                      <a:pt x="3648" y="1077018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A968039-BA9A-4ECD-A5CD-5882AE24C9A5}"/>
                  </a:ext>
                </a:extLst>
              </p:cNvPr>
              <p:cNvSpPr/>
              <p:nvPr/>
            </p:nvSpPr>
            <p:spPr>
              <a:xfrm>
                <a:off x="3558574" y="3840069"/>
                <a:ext cx="2773" cy="1089543"/>
              </a:xfrm>
              <a:custGeom>
                <a:avLst/>
                <a:gdLst>
                  <a:gd name="connsiteX0" fmla="*/ 874 w 2773"/>
                  <a:gd name="connsiteY0" fmla="*/ -715 h 1089543"/>
                  <a:gd name="connsiteX1" fmla="*/ 3648 w 2773"/>
                  <a:gd name="connsiteY1" fmla="*/ 1088829 h 108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89543">
                    <a:moveTo>
                      <a:pt x="874" y="-715"/>
                    </a:moveTo>
                    <a:lnTo>
                      <a:pt x="3648" y="1088829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A173D9D-FE90-413A-B000-9C087C32F87C}"/>
                  </a:ext>
                </a:extLst>
              </p:cNvPr>
              <p:cNvSpPr/>
              <p:nvPr/>
            </p:nvSpPr>
            <p:spPr>
              <a:xfrm>
                <a:off x="2843719" y="2414012"/>
                <a:ext cx="729967" cy="180525"/>
              </a:xfrm>
              <a:custGeom>
                <a:avLst/>
                <a:gdLst>
                  <a:gd name="connsiteX0" fmla="*/ 874 w 729967"/>
                  <a:gd name="connsiteY0" fmla="*/ -715 h 180525"/>
                  <a:gd name="connsiteX1" fmla="*/ 730842 w 729967"/>
                  <a:gd name="connsiteY1" fmla="*/ 179811 h 18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967" h="180525">
                    <a:moveTo>
                      <a:pt x="874" y="-715"/>
                    </a:moveTo>
                    <a:lnTo>
                      <a:pt x="730842" y="179811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9CCD12E-8962-4324-B264-A12296F4DCE4}"/>
                  </a:ext>
                </a:extLst>
              </p:cNvPr>
              <p:cNvSpPr/>
              <p:nvPr/>
            </p:nvSpPr>
            <p:spPr>
              <a:xfrm>
                <a:off x="2843719" y="2386536"/>
                <a:ext cx="726044" cy="208001"/>
              </a:xfrm>
              <a:custGeom>
                <a:avLst/>
                <a:gdLst>
                  <a:gd name="connsiteX0" fmla="*/ 874 w 726044"/>
                  <a:gd name="connsiteY0" fmla="*/ 207286 h 208001"/>
                  <a:gd name="connsiteX1" fmla="*/ 726918 w 726044"/>
                  <a:gd name="connsiteY1" fmla="*/ -715 h 20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044" h="208001">
                    <a:moveTo>
                      <a:pt x="874" y="207286"/>
                    </a:moveTo>
                    <a:lnTo>
                      <a:pt x="726918" y="-71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98077564-FB92-417F-B1B7-DFDCF1C1FDB0}"/>
                  </a:ext>
                </a:extLst>
              </p:cNvPr>
              <p:cNvSpPr/>
              <p:nvPr/>
            </p:nvSpPr>
            <p:spPr>
              <a:xfrm>
                <a:off x="2839787" y="3650242"/>
                <a:ext cx="722119" cy="196199"/>
              </a:xfrm>
              <a:custGeom>
                <a:avLst/>
                <a:gdLst>
                  <a:gd name="connsiteX0" fmla="*/ 874 w 722119"/>
                  <a:gd name="connsiteY0" fmla="*/ -715 h 196199"/>
                  <a:gd name="connsiteX1" fmla="*/ 722994 w 722119"/>
                  <a:gd name="connsiteY1" fmla="*/ 195484 h 19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119" h="196199">
                    <a:moveTo>
                      <a:pt x="874" y="-715"/>
                    </a:moveTo>
                    <a:lnTo>
                      <a:pt x="722994" y="195484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21F0652-FF2E-46FF-9686-E14236D98690}"/>
                  </a:ext>
                </a:extLst>
              </p:cNvPr>
              <p:cNvSpPr/>
              <p:nvPr/>
            </p:nvSpPr>
            <p:spPr>
              <a:xfrm>
                <a:off x="2847643" y="3618850"/>
                <a:ext cx="722120" cy="231553"/>
              </a:xfrm>
              <a:custGeom>
                <a:avLst/>
                <a:gdLst>
                  <a:gd name="connsiteX0" fmla="*/ 874 w 722120"/>
                  <a:gd name="connsiteY0" fmla="*/ 230839 h 231553"/>
                  <a:gd name="connsiteX1" fmla="*/ 722994 w 722120"/>
                  <a:gd name="connsiteY1" fmla="*/ -715 h 231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120" h="231553">
                    <a:moveTo>
                      <a:pt x="874" y="230839"/>
                    </a:moveTo>
                    <a:lnTo>
                      <a:pt x="722994" y="-71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</p:grp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384786A-90DF-4241-830A-91213D5DE585}"/>
                </a:ext>
              </a:extLst>
            </p:cNvPr>
            <p:cNvSpPr/>
            <p:nvPr/>
          </p:nvSpPr>
          <p:spPr>
            <a:xfrm>
              <a:off x="2640076" y="3909302"/>
              <a:ext cx="2294995" cy="7770"/>
            </a:xfrm>
            <a:custGeom>
              <a:avLst/>
              <a:gdLst>
                <a:gd name="connsiteX0" fmla="*/ 874 w 2294995"/>
                <a:gd name="connsiteY0" fmla="*/ -715 h 7770"/>
                <a:gd name="connsiteX1" fmla="*/ 2295870 w 2294995"/>
                <a:gd name="connsiteY1" fmla="*/ -715 h 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4995" h="7770">
                  <a:moveTo>
                    <a:pt x="874" y="-715"/>
                  </a:moveTo>
                  <a:lnTo>
                    <a:pt x="2295870" y="-715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grpSp>
          <p:nvGrpSpPr>
            <p:cNvPr id="86" name="Content Placeholder 6">
              <a:extLst>
                <a:ext uri="{FF2B5EF4-FFF2-40B4-BE49-F238E27FC236}">
                  <a16:creationId xmlns:a16="http://schemas.microsoft.com/office/drawing/2014/main" id="{455243B1-4064-4501-8743-EDD02951E92E}"/>
                </a:ext>
              </a:extLst>
            </p:cNvPr>
            <p:cNvGrpSpPr/>
            <p:nvPr/>
          </p:nvGrpSpPr>
          <p:grpSpPr>
            <a:xfrm>
              <a:off x="3910908" y="1279667"/>
              <a:ext cx="735096" cy="3650088"/>
              <a:chOff x="3910908" y="1279667"/>
              <a:chExt cx="735096" cy="3650088"/>
            </a:xfrm>
            <a:noFill/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2EB89C5-E60A-4278-A120-44CE71109C53}"/>
                  </a:ext>
                </a:extLst>
              </p:cNvPr>
              <p:cNvSpPr/>
              <p:nvPr/>
            </p:nvSpPr>
            <p:spPr>
              <a:xfrm>
                <a:off x="3918429" y="1279667"/>
                <a:ext cx="7770" cy="1137789"/>
              </a:xfrm>
              <a:custGeom>
                <a:avLst/>
                <a:gdLst>
                  <a:gd name="connsiteX0" fmla="*/ 1012 w 7770"/>
                  <a:gd name="connsiteY0" fmla="*/ -715 h 1137789"/>
                  <a:gd name="connsiteX1" fmla="*/ 1012 w 7770"/>
                  <a:gd name="connsiteY1" fmla="*/ 1137074 h 113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0" h="1137789">
                    <a:moveTo>
                      <a:pt x="1012" y="-715"/>
                    </a:moveTo>
                    <a:lnTo>
                      <a:pt x="1012" y="1137074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D561FDA-551D-4555-A0C2-40598333DD0A}"/>
                  </a:ext>
                </a:extLst>
              </p:cNvPr>
              <p:cNvSpPr/>
              <p:nvPr/>
            </p:nvSpPr>
            <p:spPr>
              <a:xfrm>
                <a:off x="4639951" y="1299093"/>
                <a:ext cx="7770" cy="1084749"/>
              </a:xfrm>
              <a:custGeom>
                <a:avLst/>
                <a:gdLst>
                  <a:gd name="connsiteX0" fmla="*/ 1012 w 7770"/>
                  <a:gd name="connsiteY0" fmla="*/ -715 h 1084749"/>
                  <a:gd name="connsiteX1" fmla="*/ 1012 w 7770"/>
                  <a:gd name="connsiteY1" fmla="*/ 1084035 h 108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0" h="1084749">
                    <a:moveTo>
                      <a:pt x="1012" y="-715"/>
                    </a:moveTo>
                    <a:lnTo>
                      <a:pt x="1012" y="108403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5F7CDF8-1285-4D65-8B08-37E2A4B00753}"/>
                  </a:ext>
                </a:extLst>
              </p:cNvPr>
              <p:cNvSpPr/>
              <p:nvPr/>
            </p:nvSpPr>
            <p:spPr>
              <a:xfrm>
                <a:off x="3915648" y="2592877"/>
                <a:ext cx="2781" cy="1054243"/>
              </a:xfrm>
              <a:custGeom>
                <a:avLst/>
                <a:gdLst>
                  <a:gd name="connsiteX0" fmla="*/ 1012 w 2781"/>
                  <a:gd name="connsiteY0" fmla="*/ -715 h 1054243"/>
                  <a:gd name="connsiteX1" fmla="*/ 3794 w 2781"/>
                  <a:gd name="connsiteY1" fmla="*/ 1053529 h 105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1" h="1054243">
                    <a:moveTo>
                      <a:pt x="1012" y="-715"/>
                    </a:moveTo>
                    <a:lnTo>
                      <a:pt x="3794" y="1053529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FDF6EA4-E210-4C88-A21E-A73616EE09E6}"/>
                  </a:ext>
                </a:extLst>
              </p:cNvPr>
              <p:cNvSpPr/>
              <p:nvPr/>
            </p:nvSpPr>
            <p:spPr>
              <a:xfrm>
                <a:off x="4643230" y="2595947"/>
                <a:ext cx="2773" cy="1020171"/>
              </a:xfrm>
              <a:custGeom>
                <a:avLst/>
                <a:gdLst>
                  <a:gd name="connsiteX0" fmla="*/ 3786 w 2773"/>
                  <a:gd name="connsiteY0" fmla="*/ -715 h 1020171"/>
                  <a:gd name="connsiteX1" fmla="*/ 1012 w 2773"/>
                  <a:gd name="connsiteY1" fmla="*/ 1019456 h 10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20171">
                    <a:moveTo>
                      <a:pt x="3786" y="-715"/>
                    </a:moveTo>
                    <a:lnTo>
                      <a:pt x="1012" y="1019456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FA4620A-ABE8-49EC-BA5C-1E2FD4527527}"/>
                  </a:ext>
                </a:extLst>
              </p:cNvPr>
              <p:cNvSpPr/>
              <p:nvPr/>
            </p:nvSpPr>
            <p:spPr>
              <a:xfrm>
                <a:off x="3919276" y="3852023"/>
                <a:ext cx="2773" cy="1072216"/>
              </a:xfrm>
              <a:custGeom>
                <a:avLst/>
                <a:gdLst>
                  <a:gd name="connsiteX0" fmla="*/ 1012 w 2773"/>
                  <a:gd name="connsiteY0" fmla="*/ -715 h 1072216"/>
                  <a:gd name="connsiteX1" fmla="*/ 3786 w 2773"/>
                  <a:gd name="connsiteY1" fmla="*/ 1071501 h 107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72216">
                    <a:moveTo>
                      <a:pt x="1012" y="-715"/>
                    </a:moveTo>
                    <a:lnTo>
                      <a:pt x="3786" y="1071501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A073D6C-FE35-4B60-AE04-40E5482B426A}"/>
                  </a:ext>
                </a:extLst>
              </p:cNvPr>
              <p:cNvSpPr/>
              <p:nvPr/>
            </p:nvSpPr>
            <p:spPr>
              <a:xfrm>
                <a:off x="4629694" y="3840212"/>
                <a:ext cx="2773" cy="1089543"/>
              </a:xfrm>
              <a:custGeom>
                <a:avLst/>
                <a:gdLst>
                  <a:gd name="connsiteX0" fmla="*/ 1012 w 2773"/>
                  <a:gd name="connsiteY0" fmla="*/ -715 h 1089543"/>
                  <a:gd name="connsiteX1" fmla="*/ 3786 w 2773"/>
                  <a:gd name="connsiteY1" fmla="*/ 1088829 h 108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73" h="1089543">
                    <a:moveTo>
                      <a:pt x="1012" y="-715"/>
                    </a:moveTo>
                    <a:lnTo>
                      <a:pt x="3786" y="1088829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7D0C1A8-DFA2-4EAE-9782-B501A1E668F1}"/>
                  </a:ext>
                </a:extLst>
              </p:cNvPr>
              <p:cNvSpPr/>
              <p:nvPr/>
            </p:nvSpPr>
            <p:spPr>
              <a:xfrm>
                <a:off x="3914839" y="2414154"/>
                <a:ext cx="729967" cy="180525"/>
              </a:xfrm>
              <a:custGeom>
                <a:avLst/>
                <a:gdLst>
                  <a:gd name="connsiteX0" fmla="*/ 1012 w 729967"/>
                  <a:gd name="connsiteY0" fmla="*/ -715 h 180525"/>
                  <a:gd name="connsiteX1" fmla="*/ 730980 w 729967"/>
                  <a:gd name="connsiteY1" fmla="*/ 179811 h 18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967" h="180525">
                    <a:moveTo>
                      <a:pt x="1012" y="-715"/>
                    </a:moveTo>
                    <a:lnTo>
                      <a:pt x="730980" y="179811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43EF7AB-4FA9-47CF-A11E-3AF2B20CED01}"/>
                  </a:ext>
                </a:extLst>
              </p:cNvPr>
              <p:cNvSpPr/>
              <p:nvPr/>
            </p:nvSpPr>
            <p:spPr>
              <a:xfrm>
                <a:off x="3914839" y="2386679"/>
                <a:ext cx="726044" cy="208001"/>
              </a:xfrm>
              <a:custGeom>
                <a:avLst/>
                <a:gdLst>
                  <a:gd name="connsiteX0" fmla="*/ 1012 w 726044"/>
                  <a:gd name="connsiteY0" fmla="*/ 207286 h 208001"/>
                  <a:gd name="connsiteX1" fmla="*/ 727056 w 726044"/>
                  <a:gd name="connsiteY1" fmla="*/ -715 h 20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044" h="208001">
                    <a:moveTo>
                      <a:pt x="1012" y="207286"/>
                    </a:moveTo>
                    <a:lnTo>
                      <a:pt x="727056" y="-71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E9C04D2-6BFE-418C-86F2-1701F1CDFA7C}"/>
                  </a:ext>
                </a:extLst>
              </p:cNvPr>
              <p:cNvSpPr/>
              <p:nvPr/>
            </p:nvSpPr>
            <p:spPr>
              <a:xfrm>
                <a:off x="3910908" y="3650385"/>
                <a:ext cx="722119" cy="196199"/>
              </a:xfrm>
              <a:custGeom>
                <a:avLst/>
                <a:gdLst>
                  <a:gd name="connsiteX0" fmla="*/ 1012 w 722119"/>
                  <a:gd name="connsiteY0" fmla="*/ -715 h 196199"/>
                  <a:gd name="connsiteX1" fmla="*/ 723132 w 722119"/>
                  <a:gd name="connsiteY1" fmla="*/ 195484 h 19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119" h="196199">
                    <a:moveTo>
                      <a:pt x="1012" y="-715"/>
                    </a:moveTo>
                    <a:lnTo>
                      <a:pt x="723132" y="195484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custDash>
                  <a:ds d="690600" sp="86325"/>
                </a:custDash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72B5E55-921B-42BA-A23B-9D96ED6A39C7}"/>
                  </a:ext>
                </a:extLst>
              </p:cNvPr>
              <p:cNvSpPr/>
              <p:nvPr/>
            </p:nvSpPr>
            <p:spPr>
              <a:xfrm>
                <a:off x="3918763" y="3618993"/>
                <a:ext cx="722120" cy="231553"/>
              </a:xfrm>
              <a:custGeom>
                <a:avLst/>
                <a:gdLst>
                  <a:gd name="connsiteX0" fmla="*/ 1012 w 722120"/>
                  <a:gd name="connsiteY0" fmla="*/ 230839 h 231553"/>
                  <a:gd name="connsiteX1" fmla="*/ 723132 w 722120"/>
                  <a:gd name="connsiteY1" fmla="*/ -715 h 231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2120" h="231553">
                    <a:moveTo>
                      <a:pt x="1012" y="230839"/>
                    </a:moveTo>
                    <a:lnTo>
                      <a:pt x="723132" y="-715"/>
                    </a:lnTo>
                  </a:path>
                </a:pathLst>
              </a:custGeom>
              <a:noFill/>
              <a:ln w="8919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00"/>
              </a:p>
            </p:txBody>
          </p:sp>
        </p:grp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12D958-4FAF-4F9E-A68B-A512D516EE00}"/>
                </a:ext>
              </a:extLst>
            </p:cNvPr>
            <p:cNvSpPr/>
            <p:nvPr/>
          </p:nvSpPr>
          <p:spPr>
            <a:xfrm>
              <a:off x="2850984" y="4929768"/>
              <a:ext cx="222003" cy="305293"/>
            </a:xfrm>
            <a:custGeom>
              <a:avLst/>
              <a:gdLst>
                <a:gd name="connsiteX0" fmla="*/ 874 w 222003"/>
                <a:gd name="connsiteY0" fmla="*/ -715 h 305293"/>
                <a:gd name="connsiteX1" fmla="*/ 222878 w 222003"/>
                <a:gd name="connsiteY1" fmla="*/ 188024 h 305293"/>
                <a:gd name="connsiteX2" fmla="*/ 222878 w 222003"/>
                <a:gd name="connsiteY2" fmla="*/ 304578 h 30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003" h="305293">
                  <a:moveTo>
                    <a:pt x="874" y="-715"/>
                  </a:moveTo>
                  <a:lnTo>
                    <a:pt x="222878" y="188024"/>
                  </a:lnTo>
                  <a:lnTo>
                    <a:pt x="222878" y="304578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08212C-F8AD-434D-9CAD-6B8B6820E5EC}"/>
                </a:ext>
              </a:extLst>
            </p:cNvPr>
            <p:cNvSpPr/>
            <p:nvPr/>
          </p:nvSpPr>
          <p:spPr>
            <a:xfrm>
              <a:off x="3323539" y="4945387"/>
              <a:ext cx="222003" cy="305215"/>
            </a:xfrm>
            <a:custGeom>
              <a:avLst/>
              <a:gdLst>
                <a:gd name="connsiteX0" fmla="*/ 222878 w 222003"/>
                <a:gd name="connsiteY0" fmla="*/ -715 h 305215"/>
                <a:gd name="connsiteX1" fmla="*/ 874 w 222003"/>
                <a:gd name="connsiteY1" fmla="*/ 187947 h 305215"/>
                <a:gd name="connsiteX2" fmla="*/ 874 w 222003"/>
                <a:gd name="connsiteY2" fmla="*/ 304500 h 3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003" h="305215">
                  <a:moveTo>
                    <a:pt x="222878" y="-715"/>
                  </a:moveTo>
                  <a:lnTo>
                    <a:pt x="874" y="187947"/>
                  </a:lnTo>
                  <a:lnTo>
                    <a:pt x="874" y="304500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custDash>
                <a:ds d="517950" sp="172650"/>
              </a:custDash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5E0EF77-99EF-4F2D-8390-1FA19324FF72}"/>
                </a:ext>
              </a:extLst>
            </p:cNvPr>
            <p:cNvSpPr/>
            <p:nvPr/>
          </p:nvSpPr>
          <p:spPr>
            <a:xfrm>
              <a:off x="2856532" y="5240578"/>
              <a:ext cx="671574" cy="244219"/>
            </a:xfrm>
            <a:custGeom>
              <a:avLst/>
              <a:gdLst>
                <a:gd name="connsiteX0" fmla="*/ 874 w 671574"/>
                <a:gd name="connsiteY0" fmla="*/ -715 h 244219"/>
                <a:gd name="connsiteX1" fmla="*/ 672449 w 671574"/>
                <a:gd name="connsiteY1" fmla="*/ -715 h 244219"/>
                <a:gd name="connsiteX2" fmla="*/ 322788 w 671574"/>
                <a:gd name="connsiteY2" fmla="*/ 243504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1574" h="244219">
                  <a:moveTo>
                    <a:pt x="874" y="-715"/>
                  </a:moveTo>
                  <a:lnTo>
                    <a:pt x="672449" y="-715"/>
                  </a:lnTo>
                  <a:lnTo>
                    <a:pt x="322788" y="243504"/>
                  </a:lnTo>
                  <a:close/>
                </a:path>
              </a:pathLst>
            </a:custGeom>
            <a:solidFill>
              <a:srgbClr val="F6FFD5"/>
            </a:solidFill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090C48-070D-41AD-86F3-2FE0C64606F8}"/>
                </a:ext>
              </a:extLst>
            </p:cNvPr>
            <p:cNvSpPr/>
            <p:nvPr/>
          </p:nvSpPr>
          <p:spPr>
            <a:xfrm>
              <a:off x="3178446" y="5484798"/>
              <a:ext cx="7770" cy="149888"/>
            </a:xfrm>
            <a:custGeom>
              <a:avLst/>
              <a:gdLst>
                <a:gd name="connsiteX0" fmla="*/ 874 w 7770"/>
                <a:gd name="connsiteY0" fmla="*/ -715 h 149888"/>
                <a:gd name="connsiteX1" fmla="*/ 874 w 7770"/>
                <a:gd name="connsiteY1" fmla="*/ 149173 h 1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49888">
                  <a:moveTo>
                    <a:pt x="874" y="-715"/>
                  </a:moveTo>
                  <a:lnTo>
                    <a:pt x="874" y="149173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7393186-F562-4C9B-9B32-85EE6FE54BEA}"/>
                </a:ext>
              </a:extLst>
            </p:cNvPr>
            <p:cNvSpPr/>
            <p:nvPr/>
          </p:nvSpPr>
          <p:spPr>
            <a:xfrm>
              <a:off x="3926977" y="4923164"/>
              <a:ext cx="222003" cy="305293"/>
            </a:xfrm>
            <a:custGeom>
              <a:avLst/>
              <a:gdLst>
                <a:gd name="connsiteX0" fmla="*/ 874 w 222003"/>
                <a:gd name="connsiteY0" fmla="*/ -715 h 305293"/>
                <a:gd name="connsiteX1" fmla="*/ 222878 w 222003"/>
                <a:gd name="connsiteY1" fmla="*/ 188024 h 305293"/>
                <a:gd name="connsiteX2" fmla="*/ 222878 w 222003"/>
                <a:gd name="connsiteY2" fmla="*/ 304578 h 30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003" h="305293">
                  <a:moveTo>
                    <a:pt x="874" y="-715"/>
                  </a:moveTo>
                  <a:lnTo>
                    <a:pt x="222878" y="188024"/>
                  </a:lnTo>
                  <a:lnTo>
                    <a:pt x="222878" y="304578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017E600-A890-42CF-BCCF-940CBCCF422D}"/>
                </a:ext>
              </a:extLst>
            </p:cNvPr>
            <p:cNvSpPr/>
            <p:nvPr/>
          </p:nvSpPr>
          <p:spPr>
            <a:xfrm>
              <a:off x="4399524" y="4938782"/>
              <a:ext cx="222011" cy="305215"/>
            </a:xfrm>
            <a:custGeom>
              <a:avLst/>
              <a:gdLst>
                <a:gd name="connsiteX0" fmla="*/ 222885 w 222011"/>
                <a:gd name="connsiteY0" fmla="*/ -715 h 305215"/>
                <a:gd name="connsiteX1" fmla="*/ 874 w 222011"/>
                <a:gd name="connsiteY1" fmla="*/ 187947 h 305215"/>
                <a:gd name="connsiteX2" fmla="*/ 874 w 222011"/>
                <a:gd name="connsiteY2" fmla="*/ 304500 h 3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011" h="305215">
                  <a:moveTo>
                    <a:pt x="222885" y="-715"/>
                  </a:moveTo>
                  <a:lnTo>
                    <a:pt x="874" y="187947"/>
                  </a:lnTo>
                  <a:lnTo>
                    <a:pt x="874" y="304500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custDash>
                <a:ds d="517950" sp="172650"/>
              </a:custDash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67A1441-617C-4A97-A256-86D9BF95829C}"/>
                </a:ext>
              </a:extLst>
            </p:cNvPr>
            <p:cNvSpPr/>
            <p:nvPr/>
          </p:nvSpPr>
          <p:spPr>
            <a:xfrm>
              <a:off x="3932525" y="5233974"/>
              <a:ext cx="671566" cy="244219"/>
            </a:xfrm>
            <a:custGeom>
              <a:avLst/>
              <a:gdLst>
                <a:gd name="connsiteX0" fmla="*/ 874 w 671566"/>
                <a:gd name="connsiteY0" fmla="*/ -715 h 244219"/>
                <a:gd name="connsiteX1" fmla="*/ 672441 w 671566"/>
                <a:gd name="connsiteY1" fmla="*/ -715 h 244219"/>
                <a:gd name="connsiteX2" fmla="*/ 322780 w 671566"/>
                <a:gd name="connsiteY2" fmla="*/ 243504 h 24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1566" h="244219">
                  <a:moveTo>
                    <a:pt x="874" y="-715"/>
                  </a:moveTo>
                  <a:lnTo>
                    <a:pt x="672441" y="-715"/>
                  </a:lnTo>
                  <a:lnTo>
                    <a:pt x="322780" y="243504"/>
                  </a:lnTo>
                  <a:close/>
                </a:path>
              </a:pathLst>
            </a:custGeom>
            <a:solidFill>
              <a:srgbClr val="F6FFD5"/>
            </a:solidFill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ED5251-F3BA-4C8D-977E-0DD107ABD363}"/>
                </a:ext>
              </a:extLst>
            </p:cNvPr>
            <p:cNvSpPr/>
            <p:nvPr/>
          </p:nvSpPr>
          <p:spPr>
            <a:xfrm>
              <a:off x="4254430" y="5478193"/>
              <a:ext cx="7770" cy="149887"/>
            </a:xfrm>
            <a:custGeom>
              <a:avLst/>
              <a:gdLst>
                <a:gd name="connsiteX0" fmla="*/ 874 w 7770"/>
                <a:gd name="connsiteY0" fmla="*/ -715 h 149887"/>
                <a:gd name="connsiteX1" fmla="*/ 874 w 7770"/>
                <a:gd name="connsiteY1" fmla="*/ 149172 h 14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70" h="149887">
                  <a:moveTo>
                    <a:pt x="874" y="-715"/>
                  </a:moveTo>
                  <a:lnTo>
                    <a:pt x="874" y="149172"/>
                  </a:lnTo>
                </a:path>
              </a:pathLst>
            </a:custGeom>
            <a:noFill/>
            <a:ln w="891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A0305-46D4-4A5B-AA0D-9E44C0E09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85CB1-CC26-48B9-AF77-4A9FBAA6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CD8B8-4A09-4A76-82AE-CB652D9D21CC}"/>
              </a:ext>
            </a:extLst>
          </p:cNvPr>
          <p:cNvSpPr txBox="1"/>
          <p:nvPr/>
        </p:nvSpPr>
        <p:spPr>
          <a:xfrm>
            <a:off x="6978293" y="1520106"/>
            <a:ext cx="3651962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At the cost of </a:t>
            </a:r>
            <a:r>
              <a:rPr lang="en-IN" sz="2000" dirty="0">
                <a:solidFill>
                  <a:srgbClr val="7030A0"/>
                </a:solidFill>
              </a:rPr>
              <a:t>higher</a:t>
            </a:r>
            <a:r>
              <a:rPr lang="en-IN" sz="2000" dirty="0"/>
              <a:t> area,</a:t>
            </a:r>
            <a:br>
              <a:rPr lang="en-IN" sz="2000" dirty="0"/>
            </a:br>
            <a:r>
              <a:rPr lang="en-IN" sz="2000" dirty="0"/>
              <a:t>place the two bit lines close</a:t>
            </a:r>
            <a:br>
              <a:rPr lang="en-IN" sz="2000" dirty="0"/>
            </a:br>
            <a:r>
              <a:rPr lang="en-IN" sz="2000" dirty="0"/>
              <a:t>to each 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More noise </a:t>
            </a:r>
            <a:r>
              <a:rPr lang="en-IN" sz="2000" dirty="0">
                <a:solidFill>
                  <a:srgbClr val="E21A23"/>
                </a:solidFill>
              </a:rPr>
              <a:t>resilient</a:t>
            </a:r>
            <a:r>
              <a:rPr lang="en-IN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Area: 8F</a:t>
            </a:r>
            <a:r>
              <a:rPr lang="en-IN" sz="2000" baseline="30000" dirty="0"/>
              <a:t>2</a:t>
            </a:r>
            <a:endParaRPr lang="en-US" sz="2000" baseline="30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FCAD62-37B3-27B4-8AEB-2E2D3D65609D}"/>
              </a:ext>
            </a:extLst>
          </p:cNvPr>
          <p:cNvSpPr/>
          <p:nvPr/>
        </p:nvSpPr>
        <p:spPr>
          <a:xfrm>
            <a:off x="2760317" y="1444684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235DFC-B64A-C3F4-901A-AC91470CB7E5}"/>
              </a:ext>
            </a:extLst>
          </p:cNvPr>
          <p:cNvSpPr/>
          <p:nvPr/>
        </p:nvSpPr>
        <p:spPr>
          <a:xfrm>
            <a:off x="2757444" y="1804114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552425A-B81E-75D2-BB3E-5518546192E7}"/>
              </a:ext>
            </a:extLst>
          </p:cNvPr>
          <p:cNvSpPr/>
          <p:nvPr/>
        </p:nvSpPr>
        <p:spPr>
          <a:xfrm>
            <a:off x="2763198" y="2810524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C596787-164F-4451-6E40-FF5EDE6C77C2}"/>
              </a:ext>
            </a:extLst>
          </p:cNvPr>
          <p:cNvSpPr/>
          <p:nvPr/>
        </p:nvSpPr>
        <p:spPr>
          <a:xfrm>
            <a:off x="2763198" y="3328106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9AD282AB-55B3-6C78-6D95-726A64F29136}"/>
              </a:ext>
            </a:extLst>
          </p:cNvPr>
          <p:cNvSpPr/>
          <p:nvPr/>
        </p:nvSpPr>
        <p:spPr>
          <a:xfrm>
            <a:off x="2760322" y="4127493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688EF55-63FF-DADC-5ADC-B298A216EA68}"/>
              </a:ext>
            </a:extLst>
          </p:cNvPr>
          <p:cNvSpPr/>
          <p:nvPr/>
        </p:nvSpPr>
        <p:spPr>
          <a:xfrm>
            <a:off x="2766075" y="4711212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BE59113-3AB4-CDEC-CF31-A086DBFF393C}"/>
              </a:ext>
            </a:extLst>
          </p:cNvPr>
          <p:cNvSpPr/>
          <p:nvPr/>
        </p:nvSpPr>
        <p:spPr>
          <a:xfrm>
            <a:off x="4715637" y="1441813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0CF127A-8357-34BC-06DD-5570BE0C8E5E}"/>
              </a:ext>
            </a:extLst>
          </p:cNvPr>
          <p:cNvSpPr/>
          <p:nvPr/>
        </p:nvSpPr>
        <p:spPr>
          <a:xfrm>
            <a:off x="4712764" y="1801243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583750A3-36EE-85D8-E9C9-74D7297BA4B4}"/>
              </a:ext>
            </a:extLst>
          </p:cNvPr>
          <p:cNvSpPr/>
          <p:nvPr/>
        </p:nvSpPr>
        <p:spPr>
          <a:xfrm>
            <a:off x="4718518" y="2807653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E96ADD9D-1A95-0AAE-BC43-89BDBC04B8CC}"/>
              </a:ext>
            </a:extLst>
          </p:cNvPr>
          <p:cNvSpPr/>
          <p:nvPr/>
        </p:nvSpPr>
        <p:spPr>
          <a:xfrm>
            <a:off x="4718518" y="3325235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CA7B1BF-6005-E5D7-FAEC-DDB72066C434}"/>
              </a:ext>
            </a:extLst>
          </p:cNvPr>
          <p:cNvSpPr/>
          <p:nvPr/>
        </p:nvSpPr>
        <p:spPr>
          <a:xfrm>
            <a:off x="4715642" y="4124622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4FBE355-B892-078B-43D4-D11BAF60A76E}"/>
              </a:ext>
            </a:extLst>
          </p:cNvPr>
          <p:cNvSpPr/>
          <p:nvPr/>
        </p:nvSpPr>
        <p:spPr>
          <a:xfrm>
            <a:off x="4738647" y="4691089"/>
            <a:ext cx="60305" cy="68912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871261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Phase Change Memory (PCM)</a:t>
            </a:r>
          </a:p>
        </p:txBody>
      </p:sp>
    </p:spTree>
    <p:extLst>
      <p:ext uri="{BB962C8B-B14F-4D97-AF65-F5344CB8AC3E}">
        <p14:creationId xmlns:p14="http://schemas.microsoft.com/office/powerpoint/2010/main" val="20413122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D4AE-8C1A-8C03-0D05-0561256D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79873-1775-C21C-396E-2F968A0EE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6858000" cy="20116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Chalcogenide</a:t>
            </a:r>
            <a:r>
              <a:rPr lang="en-US" dirty="0"/>
              <a:t> glass has two </a:t>
            </a:r>
            <a:r>
              <a:rPr lang="en-US" dirty="0">
                <a:solidFill>
                  <a:srgbClr val="7030A0"/>
                </a:solidFill>
              </a:rPr>
              <a:t>states</a:t>
            </a:r>
          </a:p>
          <a:p>
            <a:pPr marL="687388" lvl="1" indent="-457200">
              <a:buFont typeface="+mj-lt"/>
              <a:buAutoNum type="arabicPeriod"/>
            </a:pPr>
            <a:r>
              <a:rPr lang="en-US" dirty="0">
                <a:solidFill>
                  <a:srgbClr val="625D9C"/>
                </a:solidFill>
              </a:rPr>
              <a:t>Crystalline</a:t>
            </a:r>
            <a:r>
              <a:rPr lang="en-US" dirty="0"/>
              <a:t> (low resistance, logical 1)</a:t>
            </a:r>
          </a:p>
          <a:p>
            <a:pPr marL="687388" lvl="1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Amorphous</a:t>
            </a:r>
            <a:r>
              <a:rPr lang="en-US" dirty="0"/>
              <a:t> (high resistance, logical 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Popular </a:t>
            </a:r>
            <a:r>
              <a:rPr lang="en-US" dirty="0">
                <a:solidFill>
                  <a:schemeClr val="accent4"/>
                </a:solidFill>
              </a:rPr>
              <a:t>material</a:t>
            </a:r>
            <a:r>
              <a:rPr lang="en-US" dirty="0"/>
              <a:t> in this class </a:t>
            </a:r>
            <a:r>
              <a:rPr lang="en-US" i="1" dirty="0" err="1">
                <a:solidFill>
                  <a:srgbClr val="00B050"/>
                </a:solidFill>
              </a:rPr>
              <a:t>GeSbTe</a:t>
            </a:r>
            <a:r>
              <a:rPr lang="en-US" dirty="0"/>
              <a:t> (GST)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DB557-6876-ABD8-3FD3-880FFF01E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811DA-D7C4-2A1D-B3AB-0A5CE80E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101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C5268AA-6C0D-16B8-20DF-F1F676E31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3231186"/>
            <a:ext cx="467055" cy="467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40A9F-C044-028D-CF71-A51AB032AFA8}"/>
              </a:ext>
            </a:extLst>
          </p:cNvPr>
          <p:cNvSpPr txBox="1"/>
          <p:nvPr/>
        </p:nvSpPr>
        <p:spPr>
          <a:xfrm>
            <a:off x="2540000" y="3228945"/>
            <a:ext cx="4669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How to </a:t>
            </a:r>
            <a:r>
              <a:rPr lang="en-US" sz="2000" dirty="0">
                <a:solidFill>
                  <a:srgbClr val="0070C0"/>
                </a:solidFill>
              </a:rPr>
              <a:t>switch</a:t>
            </a:r>
            <a:r>
              <a:rPr lang="en-US" sz="2000" dirty="0"/>
              <a:t> between the two </a:t>
            </a:r>
            <a:r>
              <a:rPr lang="en-US" sz="2000" dirty="0">
                <a:solidFill>
                  <a:srgbClr val="E21A23"/>
                </a:solidFill>
              </a:rPr>
              <a:t>states</a:t>
            </a:r>
            <a:r>
              <a:rPr lang="en-US" sz="2000" dirty="0"/>
              <a:t>?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1C1ED5-2309-A520-8297-753178D63EC0}"/>
              </a:ext>
            </a:extLst>
          </p:cNvPr>
          <p:cNvSpPr/>
          <p:nvPr/>
        </p:nvSpPr>
        <p:spPr>
          <a:xfrm>
            <a:off x="2114144" y="4134657"/>
            <a:ext cx="4306977" cy="4670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Short high amplitude current pulse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51FA07E-968E-C501-A70F-9100FB2FB8DD}"/>
              </a:ext>
            </a:extLst>
          </p:cNvPr>
          <p:cNvSpPr/>
          <p:nvPr/>
        </p:nvSpPr>
        <p:spPr>
          <a:xfrm>
            <a:off x="6634480" y="4206241"/>
            <a:ext cx="731520" cy="395471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CC7758-91EE-6081-4D89-7D3EF92B8E2B}"/>
              </a:ext>
            </a:extLst>
          </p:cNvPr>
          <p:cNvSpPr/>
          <p:nvPr/>
        </p:nvSpPr>
        <p:spPr>
          <a:xfrm>
            <a:off x="7731761" y="4134657"/>
            <a:ext cx="2346097" cy="4670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Amorphous state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4A710F-7053-0578-3DBB-A25A942E406C}"/>
              </a:ext>
            </a:extLst>
          </p:cNvPr>
          <p:cNvSpPr/>
          <p:nvPr/>
        </p:nvSpPr>
        <p:spPr>
          <a:xfrm>
            <a:off x="2114144" y="4983923"/>
            <a:ext cx="4306977" cy="46705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Long low amplitude current pulse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88F0EC-5178-D85A-D3FD-EFDD41ED0DE1}"/>
              </a:ext>
            </a:extLst>
          </p:cNvPr>
          <p:cNvSpPr/>
          <p:nvPr/>
        </p:nvSpPr>
        <p:spPr>
          <a:xfrm>
            <a:off x="6634480" y="4999242"/>
            <a:ext cx="731520" cy="395471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2FE5B18-A722-3331-D503-10EF4A3ABC8F}"/>
              </a:ext>
            </a:extLst>
          </p:cNvPr>
          <p:cNvSpPr/>
          <p:nvPr/>
        </p:nvSpPr>
        <p:spPr>
          <a:xfrm>
            <a:off x="7731761" y="4999242"/>
            <a:ext cx="2346097" cy="4670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Crystalline state</a:t>
            </a:r>
          </a:p>
        </p:txBody>
      </p:sp>
    </p:spTree>
    <p:extLst>
      <p:ext uri="{BB962C8B-B14F-4D97-AF65-F5344CB8AC3E}">
        <p14:creationId xmlns:p14="http://schemas.microsoft.com/office/powerpoint/2010/main" val="26188125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8ADA-6543-4BFD-B401-45CD4C53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</a:t>
            </a:r>
            <a:r>
              <a:rPr lang="en-US" dirty="0" err="1"/>
              <a:t>Chage</a:t>
            </a:r>
            <a:r>
              <a:rPr lang="en-US" dirty="0"/>
              <a:t> Memory (PCM)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1B72-00D0-48C7-5FE9-E4690A504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771" y="4813941"/>
            <a:ext cx="6858000" cy="13849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Nonvolatile</a:t>
            </a:r>
            <a:r>
              <a:rPr lang="en-US" dirty="0"/>
              <a:t> 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Reads are </a:t>
            </a:r>
            <a:r>
              <a:rPr lang="en-US" dirty="0">
                <a:solidFill>
                  <a:srgbClr val="00B050"/>
                </a:solidFill>
              </a:rPr>
              <a:t>fast</a:t>
            </a:r>
            <a:r>
              <a:rPr lang="en-US" dirty="0"/>
              <a:t>, writes are very </a:t>
            </a:r>
            <a:r>
              <a:rPr lang="en-US" dirty="0">
                <a:solidFill>
                  <a:srgbClr val="FF0000"/>
                </a:solidFill>
              </a:rPr>
              <a:t>slow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Multilevel</a:t>
            </a:r>
            <a:r>
              <a:rPr lang="en-US" dirty="0">
                <a:solidFill>
                  <a:schemeClr val="tx1"/>
                </a:solidFill>
              </a:rPr>
              <a:t> PCM cells have been proposed (4 states)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780FC-42DD-4993-BF3F-4F13FACCE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4478B-49AC-4FEC-A1F3-92ABD57D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102</a:t>
            </a:fld>
            <a:endParaRPr lang="en-US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A7B8213D-31D0-4D3A-A8AF-C9DB5B49A25E}"/>
              </a:ext>
            </a:extLst>
          </p:cNvPr>
          <p:cNvGrpSpPr/>
          <p:nvPr/>
        </p:nvGrpSpPr>
        <p:grpSpPr>
          <a:xfrm>
            <a:off x="4163885" y="1249681"/>
            <a:ext cx="5549115" cy="3274778"/>
            <a:chOff x="1855647" y="696942"/>
            <a:chExt cx="6262179" cy="356000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8552BD4-134F-4C8E-8831-128CA0E339B2}"/>
                </a:ext>
              </a:extLst>
            </p:cNvPr>
            <p:cNvSpPr/>
            <p:nvPr/>
          </p:nvSpPr>
          <p:spPr>
            <a:xfrm>
              <a:off x="2641058" y="1347602"/>
              <a:ext cx="3283995" cy="641218"/>
            </a:xfrm>
            <a:custGeom>
              <a:avLst/>
              <a:gdLst>
                <a:gd name="connsiteX0" fmla="*/ 852 w 3283995"/>
                <a:gd name="connsiteY0" fmla="*/ -683 h 641218"/>
                <a:gd name="connsiteX1" fmla="*/ 3284848 w 3283995"/>
                <a:gd name="connsiteY1" fmla="*/ -683 h 641218"/>
                <a:gd name="connsiteX2" fmla="*/ 3284848 w 3283995"/>
                <a:gd name="connsiteY2" fmla="*/ 640535 h 641218"/>
                <a:gd name="connsiteX3" fmla="*/ 852 w 3283995"/>
                <a:gd name="connsiteY3" fmla="*/ 640535 h 64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3995" h="641218">
                  <a:moveTo>
                    <a:pt x="852" y="-683"/>
                  </a:moveTo>
                  <a:lnTo>
                    <a:pt x="3284848" y="-683"/>
                  </a:lnTo>
                  <a:lnTo>
                    <a:pt x="3284848" y="640535"/>
                  </a:lnTo>
                  <a:lnTo>
                    <a:pt x="852" y="640535"/>
                  </a:lnTo>
                  <a:close/>
                </a:path>
              </a:pathLst>
            </a:custGeom>
            <a:solidFill>
              <a:srgbClr val="D0E69E"/>
            </a:solidFill>
            <a:ln w="2044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D307875-C7D3-4F7E-BE3D-0954F654956D}"/>
                </a:ext>
              </a:extLst>
            </p:cNvPr>
            <p:cNvSpPr/>
            <p:nvPr/>
          </p:nvSpPr>
          <p:spPr>
            <a:xfrm>
              <a:off x="3424273" y="3507918"/>
              <a:ext cx="1490361" cy="661356"/>
            </a:xfrm>
            <a:custGeom>
              <a:avLst/>
              <a:gdLst>
                <a:gd name="connsiteX0" fmla="*/ 852 w 1490361"/>
                <a:gd name="connsiteY0" fmla="*/ -683 h 661356"/>
                <a:gd name="connsiteX1" fmla="*/ 1491214 w 1490361"/>
                <a:gd name="connsiteY1" fmla="*/ -683 h 661356"/>
                <a:gd name="connsiteX2" fmla="*/ 1491214 w 1490361"/>
                <a:gd name="connsiteY2" fmla="*/ 660674 h 661356"/>
                <a:gd name="connsiteX3" fmla="*/ 852 w 1490361"/>
                <a:gd name="connsiteY3" fmla="*/ 660674 h 66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0361" h="661356">
                  <a:moveTo>
                    <a:pt x="852" y="-683"/>
                  </a:moveTo>
                  <a:lnTo>
                    <a:pt x="1491214" y="-683"/>
                  </a:lnTo>
                  <a:lnTo>
                    <a:pt x="1491214" y="660674"/>
                  </a:lnTo>
                  <a:lnTo>
                    <a:pt x="852" y="660674"/>
                  </a:lnTo>
                  <a:close/>
                </a:path>
              </a:pathLst>
            </a:custGeom>
            <a:solidFill>
              <a:srgbClr val="FFE6D5"/>
            </a:solidFill>
            <a:ln w="2229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69437B-E6FB-451E-A40F-1A8A7E81A636}"/>
                </a:ext>
              </a:extLst>
            </p:cNvPr>
            <p:cNvSpPr txBox="1"/>
            <p:nvPr/>
          </p:nvSpPr>
          <p:spPr>
            <a:xfrm>
              <a:off x="3507469" y="3525648"/>
              <a:ext cx="1094800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Bottom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425A1D-3813-40D3-9A72-88FA6B35B18B}"/>
                </a:ext>
              </a:extLst>
            </p:cNvPr>
            <p:cNvSpPr txBox="1"/>
            <p:nvPr/>
          </p:nvSpPr>
          <p:spPr>
            <a:xfrm>
              <a:off x="3507470" y="3832866"/>
              <a:ext cx="1358913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electrode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B5280BD-8624-4F44-9B5B-F8B8AA1C3944}"/>
                </a:ext>
              </a:extLst>
            </p:cNvPr>
            <p:cNvSpPr/>
            <p:nvPr/>
          </p:nvSpPr>
          <p:spPr>
            <a:xfrm>
              <a:off x="3977961" y="1992023"/>
              <a:ext cx="480528" cy="1524087"/>
            </a:xfrm>
            <a:custGeom>
              <a:avLst/>
              <a:gdLst>
                <a:gd name="connsiteX0" fmla="*/ 852 w 480528"/>
                <a:gd name="connsiteY0" fmla="*/ -683 h 1524087"/>
                <a:gd name="connsiteX1" fmla="*/ 481380 w 480528"/>
                <a:gd name="connsiteY1" fmla="*/ -683 h 1524087"/>
                <a:gd name="connsiteX2" fmla="*/ 481380 w 480528"/>
                <a:gd name="connsiteY2" fmla="*/ 1523404 h 1524087"/>
                <a:gd name="connsiteX3" fmla="*/ 852 w 480528"/>
                <a:gd name="connsiteY3" fmla="*/ 1523404 h 152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528" h="1524087">
                  <a:moveTo>
                    <a:pt x="852" y="-683"/>
                  </a:moveTo>
                  <a:lnTo>
                    <a:pt x="481380" y="-683"/>
                  </a:lnTo>
                  <a:lnTo>
                    <a:pt x="481380" y="1523404"/>
                  </a:lnTo>
                  <a:lnTo>
                    <a:pt x="852" y="1523404"/>
                  </a:lnTo>
                  <a:close/>
                </a:path>
              </a:pathLst>
            </a:custGeom>
            <a:solidFill>
              <a:srgbClr val="A2D0D9"/>
            </a:solidFill>
            <a:ln w="17819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1CE444-1F78-4707-9D11-4F09F5B42D1A}"/>
                </a:ext>
              </a:extLst>
            </p:cNvPr>
            <p:cNvSpPr txBox="1"/>
            <p:nvPr/>
          </p:nvSpPr>
          <p:spPr>
            <a:xfrm>
              <a:off x="4462480" y="2487553"/>
              <a:ext cx="1049577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Heater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690AF5-963C-4325-9DC6-20F6A316DEDF}"/>
                </a:ext>
              </a:extLst>
            </p:cNvPr>
            <p:cNvSpPr txBox="1"/>
            <p:nvPr/>
          </p:nvSpPr>
          <p:spPr>
            <a:xfrm>
              <a:off x="4462480" y="2794771"/>
              <a:ext cx="1670059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(resistance)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325287-2A55-4791-A599-6140958E0989}"/>
                </a:ext>
              </a:extLst>
            </p:cNvPr>
            <p:cNvSpPr txBox="1"/>
            <p:nvPr/>
          </p:nvSpPr>
          <p:spPr>
            <a:xfrm>
              <a:off x="5952104" y="1494474"/>
              <a:ext cx="2165722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Crystalline GST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0657B7-DDAB-47A2-9DC8-AA58F050D543}"/>
                </a:ext>
              </a:extLst>
            </p:cNvPr>
            <p:cNvSpPr/>
            <p:nvPr/>
          </p:nvSpPr>
          <p:spPr>
            <a:xfrm rot="10800000">
              <a:off x="3690063" y="1515038"/>
              <a:ext cx="1068503" cy="493396"/>
            </a:xfrm>
            <a:custGeom>
              <a:avLst/>
              <a:gdLst>
                <a:gd name="connsiteX0" fmla="*/ 1067982 w 1068503"/>
                <a:gd name="connsiteY0" fmla="*/ 841 h 493396"/>
                <a:gd name="connsiteX1" fmla="*/ 548264 w 1068503"/>
                <a:gd name="connsiteY1" fmla="*/ 494041 h 493396"/>
                <a:gd name="connsiteX2" fmla="*/ -522 w 1068503"/>
                <a:gd name="connsiteY2" fmla="*/ 28421 h 49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503" h="493396">
                  <a:moveTo>
                    <a:pt x="1067982" y="841"/>
                  </a:moveTo>
                  <a:cubicBezTo>
                    <a:pt x="1067982" y="267956"/>
                    <a:pt x="837623" y="486559"/>
                    <a:pt x="548264" y="494041"/>
                  </a:cubicBezTo>
                  <a:cubicBezTo>
                    <a:pt x="258907" y="501510"/>
                    <a:pt x="15658" y="295128"/>
                    <a:pt x="-522" y="28421"/>
                  </a:cubicBezTo>
                </a:path>
              </a:pathLst>
            </a:custGeom>
            <a:solidFill>
              <a:srgbClr val="E49682"/>
            </a:solidFill>
            <a:ln w="20401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70970C-CA9B-496F-93E5-88CF496F4930}"/>
                </a:ext>
              </a:extLst>
            </p:cNvPr>
            <p:cNvSpPr txBox="1"/>
            <p:nvPr/>
          </p:nvSpPr>
          <p:spPr>
            <a:xfrm>
              <a:off x="1855647" y="2142731"/>
              <a:ext cx="2044520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Programmable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8B24A-1B48-4472-97A6-B5DE49D21EEB}"/>
                </a:ext>
              </a:extLst>
            </p:cNvPr>
            <p:cNvSpPr txBox="1"/>
            <p:nvPr/>
          </p:nvSpPr>
          <p:spPr>
            <a:xfrm>
              <a:off x="1855647" y="2449949"/>
              <a:ext cx="986261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region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957A36-CF92-4EA6-A5EC-1B422CB8EECB}"/>
                </a:ext>
              </a:extLst>
            </p:cNvPr>
            <p:cNvSpPr/>
            <p:nvPr/>
          </p:nvSpPr>
          <p:spPr>
            <a:xfrm>
              <a:off x="3478084" y="1854102"/>
              <a:ext cx="596425" cy="318332"/>
            </a:xfrm>
            <a:custGeom>
              <a:avLst/>
              <a:gdLst>
                <a:gd name="connsiteX0" fmla="*/ 852 w 596425"/>
                <a:gd name="connsiteY0" fmla="*/ 317650 h 318332"/>
                <a:gd name="connsiteX1" fmla="*/ 597278 w 596425"/>
                <a:gd name="connsiteY1" fmla="*/ -683 h 31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6425" h="318332">
                  <a:moveTo>
                    <a:pt x="852" y="317650"/>
                  </a:moveTo>
                  <a:lnTo>
                    <a:pt x="597278" y="-683"/>
                  </a:lnTo>
                </a:path>
              </a:pathLst>
            </a:custGeom>
            <a:noFill/>
            <a:ln w="15691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1B32DF-880F-4FAC-8719-238758291949}"/>
                </a:ext>
              </a:extLst>
            </p:cNvPr>
            <p:cNvSpPr/>
            <p:nvPr/>
          </p:nvSpPr>
          <p:spPr>
            <a:xfrm>
              <a:off x="2636334" y="696942"/>
              <a:ext cx="3297253" cy="647608"/>
            </a:xfrm>
            <a:custGeom>
              <a:avLst/>
              <a:gdLst>
                <a:gd name="connsiteX0" fmla="*/ 852 w 3297253"/>
                <a:gd name="connsiteY0" fmla="*/ -683 h 647608"/>
                <a:gd name="connsiteX1" fmla="*/ 3298106 w 3297253"/>
                <a:gd name="connsiteY1" fmla="*/ -683 h 647608"/>
                <a:gd name="connsiteX2" fmla="*/ 3298106 w 3297253"/>
                <a:gd name="connsiteY2" fmla="*/ 646926 h 647608"/>
                <a:gd name="connsiteX3" fmla="*/ 852 w 3297253"/>
                <a:gd name="connsiteY3" fmla="*/ 646926 h 64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7253" h="647608">
                  <a:moveTo>
                    <a:pt x="852" y="-683"/>
                  </a:moveTo>
                  <a:lnTo>
                    <a:pt x="3298106" y="-683"/>
                  </a:lnTo>
                  <a:lnTo>
                    <a:pt x="3298106" y="646926"/>
                  </a:lnTo>
                  <a:lnTo>
                    <a:pt x="852" y="646926"/>
                  </a:lnTo>
                  <a:close/>
                </a:path>
              </a:pathLst>
            </a:custGeom>
            <a:solidFill>
              <a:srgbClr val="FFE6D5"/>
            </a:solidFill>
            <a:ln w="2224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0EB7BA-84DA-412C-8B4D-DADF96F496C8}"/>
                </a:ext>
              </a:extLst>
            </p:cNvPr>
            <p:cNvSpPr txBox="1"/>
            <p:nvPr/>
          </p:nvSpPr>
          <p:spPr>
            <a:xfrm>
              <a:off x="3367814" y="783653"/>
              <a:ext cx="1888659" cy="42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Top electrode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4964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F056-4FEC-4BAA-862C-9C390063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 PCM Cell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0C9FEF00-B67A-4210-A108-7A92F35FDD7D}"/>
              </a:ext>
            </a:extLst>
          </p:cNvPr>
          <p:cNvGrpSpPr/>
          <p:nvPr/>
        </p:nvGrpSpPr>
        <p:grpSpPr>
          <a:xfrm>
            <a:off x="3529484" y="1556733"/>
            <a:ext cx="5526468" cy="2721399"/>
            <a:chOff x="2005484" y="1556732"/>
            <a:chExt cx="5526468" cy="272139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35D6BBE-2BB0-49A3-B063-6B74799508D8}"/>
                </a:ext>
              </a:extLst>
            </p:cNvPr>
            <p:cNvSpPr/>
            <p:nvPr/>
          </p:nvSpPr>
          <p:spPr>
            <a:xfrm>
              <a:off x="3377459" y="2415992"/>
              <a:ext cx="1905952" cy="1029660"/>
            </a:xfrm>
            <a:custGeom>
              <a:avLst/>
              <a:gdLst>
                <a:gd name="connsiteX0" fmla="*/ 729 w 1905952"/>
                <a:gd name="connsiteY0" fmla="*/ 1028953 h 1029660"/>
                <a:gd name="connsiteX1" fmla="*/ 729 w 1905952"/>
                <a:gd name="connsiteY1" fmla="*/ 251221 h 1029660"/>
                <a:gd name="connsiteX2" fmla="*/ 800344 w 1905952"/>
                <a:gd name="connsiteY2" fmla="*/ 251221 h 1029660"/>
                <a:gd name="connsiteX3" fmla="*/ 800344 w 1905952"/>
                <a:gd name="connsiteY3" fmla="*/ -708 h 1029660"/>
                <a:gd name="connsiteX4" fmla="*/ 1304233 w 1905952"/>
                <a:gd name="connsiteY4" fmla="*/ -708 h 1029660"/>
                <a:gd name="connsiteX5" fmla="*/ 1304233 w 1905952"/>
                <a:gd name="connsiteY5" fmla="*/ 262186 h 1029660"/>
                <a:gd name="connsiteX6" fmla="*/ 1906682 w 1905952"/>
                <a:gd name="connsiteY6" fmla="*/ 262186 h 1029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952" h="1029660">
                  <a:moveTo>
                    <a:pt x="729" y="1028953"/>
                  </a:moveTo>
                  <a:lnTo>
                    <a:pt x="729" y="251221"/>
                  </a:lnTo>
                  <a:lnTo>
                    <a:pt x="800344" y="251221"/>
                  </a:lnTo>
                  <a:lnTo>
                    <a:pt x="800344" y="-708"/>
                  </a:lnTo>
                  <a:lnTo>
                    <a:pt x="1304233" y="-708"/>
                  </a:lnTo>
                  <a:lnTo>
                    <a:pt x="1304233" y="262186"/>
                  </a:lnTo>
                  <a:lnTo>
                    <a:pt x="1906682" y="262186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D28C387-4FE9-4E43-857B-D8839AC9EF4B}"/>
                </a:ext>
              </a:extLst>
            </p:cNvPr>
            <p:cNvSpPr/>
            <p:nvPr/>
          </p:nvSpPr>
          <p:spPr>
            <a:xfrm>
              <a:off x="4198989" y="2317401"/>
              <a:ext cx="449110" cy="15335"/>
            </a:xfrm>
            <a:custGeom>
              <a:avLst/>
              <a:gdLst>
                <a:gd name="connsiteX0" fmla="*/ 729 w 449110"/>
                <a:gd name="connsiteY0" fmla="*/ -708 h 15335"/>
                <a:gd name="connsiteX1" fmla="*/ 449840 w 449110"/>
                <a:gd name="connsiteY1" fmla="*/ -708 h 1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110" h="15335">
                  <a:moveTo>
                    <a:pt x="729" y="-708"/>
                  </a:moveTo>
                  <a:lnTo>
                    <a:pt x="449840" y="-708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1BE4BD-BDB4-44AA-98EA-E3309490250B}"/>
                </a:ext>
              </a:extLst>
            </p:cNvPr>
            <p:cNvSpPr/>
            <p:nvPr/>
          </p:nvSpPr>
          <p:spPr>
            <a:xfrm>
              <a:off x="2687369" y="1890204"/>
              <a:ext cx="1752598" cy="405297"/>
            </a:xfrm>
            <a:custGeom>
              <a:avLst/>
              <a:gdLst>
                <a:gd name="connsiteX0" fmla="*/ 1753328 w 1752598"/>
                <a:gd name="connsiteY0" fmla="*/ 404590 h 405297"/>
                <a:gd name="connsiteX1" fmla="*/ 1753328 w 1752598"/>
                <a:gd name="connsiteY1" fmla="*/ -708 h 405297"/>
                <a:gd name="connsiteX2" fmla="*/ 729 w 1752598"/>
                <a:gd name="connsiteY2" fmla="*/ -708 h 40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598" h="405297">
                  <a:moveTo>
                    <a:pt x="1753328" y="404590"/>
                  </a:moveTo>
                  <a:lnTo>
                    <a:pt x="1753328" y="-708"/>
                  </a:lnTo>
                  <a:lnTo>
                    <a:pt x="729" y="-708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76DF6C-EA4E-4395-9323-E75D58B4C791}"/>
                </a:ext>
              </a:extLst>
            </p:cNvPr>
            <p:cNvSpPr/>
            <p:nvPr/>
          </p:nvSpPr>
          <p:spPr>
            <a:xfrm>
              <a:off x="3169328" y="3456602"/>
              <a:ext cx="405297" cy="219080"/>
            </a:xfrm>
            <a:custGeom>
              <a:avLst/>
              <a:gdLst>
                <a:gd name="connsiteX0" fmla="*/ 729 w 405297"/>
                <a:gd name="connsiteY0" fmla="*/ -708 h 219080"/>
                <a:gd name="connsiteX1" fmla="*/ 406027 w 405297"/>
                <a:gd name="connsiteY1" fmla="*/ -708 h 219080"/>
                <a:gd name="connsiteX2" fmla="*/ 186946 w 405297"/>
                <a:gd name="connsiteY2" fmla="*/ 218373 h 21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5297" h="219080">
                  <a:moveTo>
                    <a:pt x="729" y="-708"/>
                  </a:moveTo>
                  <a:lnTo>
                    <a:pt x="406027" y="-708"/>
                  </a:lnTo>
                  <a:lnTo>
                    <a:pt x="186946" y="218373"/>
                  </a:lnTo>
                  <a:close/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010F0F-FD1C-4306-BA89-97F26FEC3960}"/>
                </a:ext>
              </a:extLst>
            </p:cNvPr>
            <p:cNvSpPr txBox="1"/>
            <p:nvPr/>
          </p:nvSpPr>
          <p:spPr>
            <a:xfrm>
              <a:off x="2005484" y="1556732"/>
              <a:ext cx="736677" cy="371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Word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4E2EA6-B74A-45EF-A6F4-776DD8A8DAF1}"/>
                </a:ext>
              </a:extLst>
            </p:cNvPr>
            <p:cNvSpPr txBox="1"/>
            <p:nvPr/>
          </p:nvSpPr>
          <p:spPr>
            <a:xfrm>
              <a:off x="2005484" y="1840885"/>
              <a:ext cx="546945" cy="371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15BDEE-0393-40EA-96F3-B0722047BB68}"/>
                </a:ext>
              </a:extLst>
            </p:cNvPr>
            <p:cNvSpPr/>
            <p:nvPr/>
          </p:nvSpPr>
          <p:spPr>
            <a:xfrm>
              <a:off x="5250548" y="2350265"/>
              <a:ext cx="952982" cy="580551"/>
            </a:xfrm>
            <a:custGeom>
              <a:avLst/>
              <a:gdLst>
                <a:gd name="connsiteX0" fmla="*/ 729 w 952982"/>
                <a:gd name="connsiteY0" fmla="*/ -708 h 580551"/>
                <a:gd name="connsiteX1" fmla="*/ 953712 w 952982"/>
                <a:gd name="connsiteY1" fmla="*/ -708 h 580551"/>
                <a:gd name="connsiteX2" fmla="*/ 953712 w 952982"/>
                <a:gd name="connsiteY2" fmla="*/ 579843 h 580551"/>
                <a:gd name="connsiteX3" fmla="*/ 729 w 952982"/>
                <a:gd name="connsiteY3" fmla="*/ 579843 h 580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982" h="580551">
                  <a:moveTo>
                    <a:pt x="729" y="-708"/>
                  </a:moveTo>
                  <a:lnTo>
                    <a:pt x="953712" y="-708"/>
                  </a:lnTo>
                  <a:lnTo>
                    <a:pt x="953712" y="579843"/>
                  </a:lnTo>
                  <a:lnTo>
                    <a:pt x="729" y="579843"/>
                  </a:lnTo>
                  <a:close/>
                </a:path>
              </a:pathLst>
            </a:custGeom>
            <a:solidFill>
              <a:srgbClr val="FFE6D5"/>
            </a:solidFill>
            <a:ln w="2299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7B2608-6BD5-45C4-9F35-EF4B522FE00D}"/>
                </a:ext>
              </a:extLst>
            </p:cNvPr>
            <p:cNvSpPr txBox="1"/>
            <p:nvPr/>
          </p:nvSpPr>
          <p:spPr>
            <a:xfrm>
              <a:off x="5356251" y="2347282"/>
              <a:ext cx="737702" cy="391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4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PCM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E0B589-C8F6-40BA-9624-6EE875A43713}"/>
                </a:ext>
              </a:extLst>
            </p:cNvPr>
            <p:cNvSpPr txBox="1"/>
            <p:nvPr/>
          </p:nvSpPr>
          <p:spPr>
            <a:xfrm>
              <a:off x="5356251" y="2630902"/>
              <a:ext cx="556563" cy="391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4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0361A37-6750-444E-9B27-F883E4806E31}"/>
                </a:ext>
              </a:extLst>
            </p:cNvPr>
            <p:cNvSpPr/>
            <p:nvPr/>
          </p:nvSpPr>
          <p:spPr>
            <a:xfrm>
              <a:off x="6203532" y="2656971"/>
              <a:ext cx="690090" cy="15335"/>
            </a:xfrm>
            <a:custGeom>
              <a:avLst/>
              <a:gdLst>
                <a:gd name="connsiteX0" fmla="*/ 729 w 690090"/>
                <a:gd name="connsiteY0" fmla="*/ -708 h 15335"/>
                <a:gd name="connsiteX1" fmla="*/ 690820 w 690090"/>
                <a:gd name="connsiteY1" fmla="*/ -708 h 1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0090" h="15335">
                  <a:moveTo>
                    <a:pt x="729" y="-708"/>
                  </a:moveTo>
                  <a:lnTo>
                    <a:pt x="690820" y="-708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FAEC9C-1303-4E11-8D6C-9BF47B950127}"/>
                </a:ext>
              </a:extLst>
            </p:cNvPr>
            <p:cNvSpPr/>
            <p:nvPr/>
          </p:nvSpPr>
          <p:spPr>
            <a:xfrm>
              <a:off x="6904587" y="1912119"/>
              <a:ext cx="15335" cy="2366012"/>
            </a:xfrm>
            <a:custGeom>
              <a:avLst/>
              <a:gdLst>
                <a:gd name="connsiteX0" fmla="*/ 729 w 15335"/>
                <a:gd name="connsiteY0" fmla="*/ -708 h 2366012"/>
                <a:gd name="connsiteX1" fmla="*/ 729 w 15335"/>
                <a:gd name="connsiteY1" fmla="*/ 2365304 h 236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35" h="2366012">
                  <a:moveTo>
                    <a:pt x="729" y="-708"/>
                  </a:moveTo>
                  <a:lnTo>
                    <a:pt x="729" y="2365304"/>
                  </a:lnTo>
                </a:path>
              </a:pathLst>
            </a:custGeom>
            <a:noFill/>
            <a:ln w="1764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549BFE-7894-4FCC-A770-245A6C74FF3D}"/>
                </a:ext>
              </a:extLst>
            </p:cNvPr>
            <p:cNvSpPr txBox="1"/>
            <p:nvPr/>
          </p:nvSpPr>
          <p:spPr>
            <a:xfrm>
              <a:off x="6956153" y="1758456"/>
              <a:ext cx="476412" cy="39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070613-5471-4894-A2D6-91CFA0CDA3A8}"/>
                </a:ext>
              </a:extLst>
            </p:cNvPr>
            <p:cNvSpPr txBox="1"/>
            <p:nvPr/>
          </p:nvSpPr>
          <p:spPr>
            <a:xfrm>
              <a:off x="6956153" y="2022321"/>
              <a:ext cx="575799" cy="39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68B1364-F228-422C-B7FC-4191C5D4BFC5}"/>
                </a:ext>
              </a:extLst>
            </p:cNvPr>
            <p:cNvSpPr/>
            <p:nvPr/>
          </p:nvSpPr>
          <p:spPr>
            <a:xfrm>
              <a:off x="6857887" y="2588374"/>
              <a:ext cx="115299" cy="104345"/>
            </a:xfrm>
            <a:custGeom>
              <a:avLst/>
              <a:gdLst>
                <a:gd name="connsiteX0" fmla="*/ 116029 w 115299"/>
                <a:gd name="connsiteY0" fmla="*/ 51465 h 104345"/>
                <a:gd name="connsiteX1" fmla="*/ 58379 w 115299"/>
                <a:gd name="connsiteY1" fmla="*/ 103638 h 104345"/>
                <a:gd name="connsiteX2" fmla="*/ 730 w 115299"/>
                <a:gd name="connsiteY2" fmla="*/ 51465 h 104345"/>
                <a:gd name="connsiteX3" fmla="*/ 58379 w 115299"/>
                <a:gd name="connsiteY3" fmla="*/ -708 h 104345"/>
                <a:gd name="connsiteX4" fmla="*/ 116029 w 115299"/>
                <a:gd name="connsiteY4" fmla="*/ 51465 h 10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99" h="104345">
                  <a:moveTo>
                    <a:pt x="116029" y="51465"/>
                  </a:moveTo>
                  <a:cubicBezTo>
                    <a:pt x="116029" y="80280"/>
                    <a:pt x="90219" y="103638"/>
                    <a:pt x="58379" y="103638"/>
                  </a:cubicBezTo>
                  <a:cubicBezTo>
                    <a:pt x="26540" y="103638"/>
                    <a:pt x="730" y="80280"/>
                    <a:pt x="730" y="51465"/>
                  </a:cubicBezTo>
                  <a:cubicBezTo>
                    <a:pt x="730" y="22650"/>
                    <a:pt x="26540" y="-708"/>
                    <a:pt x="58379" y="-708"/>
                  </a:cubicBezTo>
                  <a:cubicBezTo>
                    <a:pt x="90219" y="-708"/>
                    <a:pt x="116029" y="22650"/>
                    <a:pt x="116029" y="51465"/>
                  </a:cubicBezTo>
                  <a:close/>
                </a:path>
              </a:pathLst>
            </a:custGeom>
            <a:solidFill>
              <a:srgbClr val="150A07"/>
            </a:solidFill>
            <a:ln w="11882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D4195-3945-40D1-A3F5-03D07671A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4F501-A490-4438-862A-ECA78BFD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103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C63543A-A18C-B326-A6CA-ABB09238C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033" y="4471445"/>
            <a:ext cx="7651631" cy="13849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PCM cell presents itself as a </a:t>
            </a:r>
            <a:r>
              <a:rPr lang="en-US" dirty="0">
                <a:solidFill>
                  <a:srgbClr val="E21A23"/>
                </a:solidFill>
              </a:rPr>
              <a:t>resistor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Measuring the </a:t>
            </a:r>
            <a:r>
              <a:rPr lang="en-US" dirty="0">
                <a:solidFill>
                  <a:srgbClr val="FF0000"/>
                </a:solidFill>
              </a:rPr>
              <a:t>resistance</a:t>
            </a:r>
            <a:r>
              <a:rPr lang="en-US" dirty="0">
                <a:solidFill>
                  <a:schemeClr val="tx1"/>
                </a:solidFill>
              </a:rPr>
              <a:t> is easy (determines the </a:t>
            </a:r>
            <a:r>
              <a:rPr lang="en-US" dirty="0">
                <a:solidFill>
                  <a:srgbClr val="0070C0"/>
                </a:solidFill>
              </a:rPr>
              <a:t>current</a:t>
            </a:r>
            <a:r>
              <a:rPr lang="en-US" dirty="0">
                <a:solidFill>
                  <a:schemeClr val="tx1"/>
                </a:solidFill>
              </a:rPr>
              <a:t> on the bit line)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Writing is also </a:t>
            </a:r>
            <a:r>
              <a:rPr lang="en-US" dirty="0">
                <a:solidFill>
                  <a:srgbClr val="00B050"/>
                </a:solidFill>
              </a:rPr>
              <a:t>easy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apply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pulses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of different kinds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491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189A-E796-0E59-08B1-982E027B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Slow Writes and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3BBCE-321F-F228-117D-0CE1B062A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40344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Implement a DRAM-based </a:t>
            </a:r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/>
              <a:t> cache to absorb </a:t>
            </a:r>
            <a:r>
              <a:rPr lang="en-US" dirty="0">
                <a:solidFill>
                  <a:srgbClr val="0070C0"/>
                </a:solidFill>
              </a:rPr>
              <a:t>writes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Assume a write operation is </a:t>
            </a:r>
            <a:r>
              <a:rPr lang="en-US" dirty="0">
                <a:solidFill>
                  <a:srgbClr val="9F2241"/>
                </a:solidFill>
              </a:rPr>
              <a:t>midway</a:t>
            </a:r>
            <a:r>
              <a:rPr lang="en-US" dirty="0"/>
              <a:t>, and a </a:t>
            </a:r>
            <a:r>
              <a:rPr lang="en-US" dirty="0">
                <a:solidFill>
                  <a:schemeClr val="accent1"/>
                </a:solidFill>
              </a:rPr>
              <a:t>read</a:t>
            </a:r>
            <a:r>
              <a:rPr lang="en-US" dirty="0"/>
              <a:t> arrives. Immediately service the </a:t>
            </a:r>
            <a:r>
              <a:rPr lang="en-US" dirty="0">
                <a:solidFill>
                  <a:schemeClr val="accent1"/>
                </a:solidFill>
              </a:rPr>
              <a:t>read</a:t>
            </a:r>
            <a:r>
              <a:rPr lang="en-US" dirty="0"/>
              <a:t>, come back and </a:t>
            </a:r>
            <a:r>
              <a:rPr lang="en-US" dirty="0">
                <a:solidFill>
                  <a:srgbClr val="00B050"/>
                </a:solidFill>
              </a:rPr>
              <a:t>finish</a:t>
            </a:r>
            <a:r>
              <a:rPr lang="en-US" dirty="0"/>
              <a:t> the write.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technology</a:t>
            </a:r>
            <a:r>
              <a:rPr lang="en-US" dirty="0"/>
              <a:t> allows this.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Over time, the cell </a:t>
            </a:r>
            <a:r>
              <a:rPr lang="en-US" dirty="0">
                <a:solidFill>
                  <a:schemeClr val="accent3"/>
                </a:solidFill>
              </a:rPr>
              <a:t>ages</a:t>
            </a:r>
            <a:r>
              <a:rPr lang="en-US" dirty="0"/>
              <a:t>. It is </a:t>
            </a:r>
            <a:r>
              <a:rPr lang="en-US" dirty="0">
                <a:solidFill>
                  <a:srgbClr val="00B050"/>
                </a:solidFill>
              </a:rPr>
              <a:t>necessary</a:t>
            </a:r>
            <a:r>
              <a:rPr lang="en-US" dirty="0"/>
              <a:t> to apply a current for some time and </a:t>
            </a:r>
            <a:r>
              <a:rPr lang="en-US" dirty="0">
                <a:solidFill>
                  <a:srgbClr val="0070C0"/>
                </a:solidFill>
              </a:rPr>
              <a:t>verify</a:t>
            </a:r>
            <a:r>
              <a:rPr lang="en-US" dirty="0"/>
              <a:t> if the write is done or not (1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iteration</a:t>
            </a:r>
            <a:r>
              <a:rPr lang="en-US" dirty="0"/>
              <a:t>). We can switch to a high-priority </a:t>
            </a:r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 between iterations.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Wear leveling is required (like </a:t>
            </a:r>
            <a:r>
              <a:rPr lang="en-US" dirty="0">
                <a:solidFill>
                  <a:srgbClr val="00B050"/>
                </a:solidFill>
              </a:rPr>
              <a:t>flash</a:t>
            </a:r>
            <a:r>
              <a:rPr lang="en-US" dirty="0"/>
              <a:t>).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Start-gap</a:t>
            </a:r>
            <a:r>
              <a:rPr lang="en-US" dirty="0"/>
              <a:t> wear leveling: </a:t>
            </a:r>
            <a:r>
              <a:rPr lang="en-US" dirty="0">
                <a:solidFill>
                  <a:srgbClr val="01708C"/>
                </a:solidFill>
              </a:rPr>
              <a:t>Periodically</a:t>
            </a:r>
            <a:r>
              <a:rPr lang="en-US" dirty="0"/>
              <a:t> move each </a:t>
            </a:r>
            <a:r>
              <a:rPr lang="en-US" dirty="0">
                <a:solidFill>
                  <a:srgbClr val="720F11"/>
                </a:solidFill>
              </a:rPr>
              <a:t>block</a:t>
            </a:r>
            <a:r>
              <a:rPr lang="en-US" dirty="0"/>
              <a:t> at </a:t>
            </a:r>
            <a:r>
              <a:rPr lang="en-US" dirty="0">
                <a:solidFill>
                  <a:srgbClr val="002060"/>
                </a:solidFill>
              </a:rPr>
              <a:t>location</a:t>
            </a:r>
            <a:r>
              <a:rPr lang="en-US" dirty="0"/>
              <a:t> </a:t>
            </a:r>
            <a:r>
              <a:rPr lang="en-US" i="1" dirty="0"/>
              <a:t>L </a:t>
            </a:r>
            <a:r>
              <a:rPr lang="en-US" dirty="0"/>
              <a:t>to </a:t>
            </a:r>
            <a:r>
              <a:rPr lang="en-US" i="1" dirty="0"/>
              <a:t>L + 1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46D30-43C8-A025-9237-ED2C56309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D9B20-1DDD-CE30-C387-46DD195B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64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Resistive RAM (ReRAM)	</a:t>
            </a:r>
          </a:p>
        </p:txBody>
      </p:sp>
    </p:spTree>
    <p:extLst>
      <p:ext uri="{BB962C8B-B14F-4D97-AF65-F5344CB8AC3E}">
        <p14:creationId xmlns:p14="http://schemas.microsoft.com/office/powerpoint/2010/main" val="32627306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E6A46-7508-E3A3-ABE3-2D413B9E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0B617-D653-6E8E-DC13-E10E537E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48CE6-15C7-0530-16AF-51AC1132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6D4F6B-EED4-C2B5-1362-433365200176}"/>
              </a:ext>
            </a:extLst>
          </p:cNvPr>
          <p:cNvSpPr/>
          <p:nvPr/>
        </p:nvSpPr>
        <p:spPr>
          <a:xfrm>
            <a:off x="2976880" y="1253648"/>
            <a:ext cx="2844800" cy="8229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HRS state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1D2CC89-AED4-A5BB-4194-951761AFAD7C}"/>
              </a:ext>
            </a:extLst>
          </p:cNvPr>
          <p:cNvSpPr/>
          <p:nvPr/>
        </p:nvSpPr>
        <p:spPr>
          <a:xfrm>
            <a:off x="6238240" y="1482248"/>
            <a:ext cx="863602" cy="4318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C528CE-8A12-5979-EEC3-E2F3E6EAE394}"/>
              </a:ext>
            </a:extLst>
          </p:cNvPr>
          <p:cNvSpPr/>
          <p:nvPr/>
        </p:nvSpPr>
        <p:spPr>
          <a:xfrm>
            <a:off x="7548880" y="1334928"/>
            <a:ext cx="1920240" cy="5791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Logical 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82A613-735D-91ED-1E43-73DBD1569D14}"/>
              </a:ext>
            </a:extLst>
          </p:cNvPr>
          <p:cNvSpPr/>
          <p:nvPr/>
        </p:nvSpPr>
        <p:spPr>
          <a:xfrm>
            <a:off x="2976880" y="2403952"/>
            <a:ext cx="2844800" cy="8229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LRS state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BFDC0F-5EA6-3E85-9687-19E4E5E064BD}"/>
              </a:ext>
            </a:extLst>
          </p:cNvPr>
          <p:cNvSpPr/>
          <p:nvPr/>
        </p:nvSpPr>
        <p:spPr>
          <a:xfrm>
            <a:off x="6238240" y="2632552"/>
            <a:ext cx="863602" cy="431800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BEE2E1-FE40-7B3D-E2A7-7F7352982BAC}"/>
              </a:ext>
            </a:extLst>
          </p:cNvPr>
          <p:cNvSpPr/>
          <p:nvPr/>
        </p:nvSpPr>
        <p:spPr>
          <a:xfrm>
            <a:off x="7548880" y="2485232"/>
            <a:ext cx="1920240" cy="5791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Logical 1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2E7F4BA-B4C9-EBBE-334D-82B7B1149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3720992"/>
            <a:ext cx="698848" cy="6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856C84-2F10-1DBD-2AE6-B6A7D520D125}"/>
              </a:ext>
            </a:extLst>
          </p:cNvPr>
          <p:cNvSpPr txBox="1"/>
          <p:nvPr/>
        </p:nvSpPr>
        <p:spPr>
          <a:xfrm>
            <a:off x="2832903" y="3758792"/>
            <a:ext cx="651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 </a:t>
            </a:r>
            <a:r>
              <a:rPr lang="en-US" sz="2000" dirty="0">
                <a:solidFill>
                  <a:srgbClr val="E21A23"/>
                </a:solidFill>
              </a:rPr>
              <a:t>resistance</a:t>
            </a:r>
            <a:r>
              <a:rPr lang="en-US" sz="2000" dirty="0"/>
              <a:t> is a </a:t>
            </a:r>
            <a:r>
              <a:rPr lang="en-US" sz="2000" dirty="0">
                <a:solidFill>
                  <a:srgbClr val="00B050"/>
                </a:solidFill>
              </a:rPr>
              <a:t>function</a:t>
            </a:r>
            <a:r>
              <a:rPr lang="en-US" sz="2000" dirty="0"/>
              <a:t> of the history of the </a:t>
            </a:r>
            <a:r>
              <a:rPr lang="en-US" sz="2000" dirty="0">
                <a:solidFill>
                  <a:srgbClr val="0070C0"/>
                </a:solidFill>
              </a:rPr>
              <a:t>voltage</a:t>
            </a:r>
            <a:r>
              <a:rPr lang="en-US" sz="2000" dirty="0"/>
              <a:t> </a:t>
            </a:r>
          </a:p>
          <a:p>
            <a:pPr algn="l"/>
            <a:r>
              <a:rPr lang="en-US" sz="2000" dirty="0"/>
              <a:t>applied across the </a:t>
            </a:r>
            <a:r>
              <a:rPr lang="en-US" sz="2000" dirty="0">
                <a:solidFill>
                  <a:srgbClr val="C00000"/>
                </a:solidFill>
              </a:rPr>
              <a:t>material</a:t>
            </a:r>
            <a:r>
              <a:rPr lang="en-US" sz="2000" dirty="0"/>
              <a:t>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FF716C-E117-987E-D303-21BFC49967C4}"/>
              </a:ext>
            </a:extLst>
          </p:cNvPr>
          <p:cNvSpPr/>
          <p:nvPr/>
        </p:nvSpPr>
        <p:spPr>
          <a:xfrm>
            <a:off x="4684807" y="4779564"/>
            <a:ext cx="2814320" cy="48751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Two kinds of </a:t>
            </a:r>
            <a:r>
              <a:rPr lang="en-US" sz="2000" dirty="0" err="1"/>
              <a:t>ReRAMs</a:t>
            </a:r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776169-B93F-E47D-43DF-EF9CCACFB27C}"/>
              </a:ext>
            </a:extLst>
          </p:cNvPr>
          <p:cNvSpPr/>
          <p:nvPr/>
        </p:nvSpPr>
        <p:spPr>
          <a:xfrm>
            <a:off x="2832902" y="5725864"/>
            <a:ext cx="2722880" cy="58555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Redox </a:t>
            </a:r>
            <a:r>
              <a:rPr lang="en-US" sz="2000" dirty="0" err="1"/>
              <a:t>ReRAMs</a:t>
            </a:r>
            <a:endParaRPr lang="en-US" sz="20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5AE6A8-4B78-360F-6918-EC02186638B2}"/>
              </a:ext>
            </a:extLst>
          </p:cNvPr>
          <p:cNvSpPr/>
          <p:nvPr/>
        </p:nvSpPr>
        <p:spPr>
          <a:xfrm>
            <a:off x="6746240" y="5696988"/>
            <a:ext cx="2722880" cy="58555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CBRAMs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3F26AE0-5ECE-1BEE-F86A-DC9A61ABB524}"/>
              </a:ext>
            </a:extLst>
          </p:cNvPr>
          <p:cNvSpPr/>
          <p:nvPr/>
        </p:nvSpPr>
        <p:spPr>
          <a:xfrm rot="1386675">
            <a:off x="6095052" y="5346510"/>
            <a:ext cx="1212293" cy="263580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38115E-6744-C0C3-7938-214D1C2D77B8}"/>
              </a:ext>
            </a:extLst>
          </p:cNvPr>
          <p:cNvSpPr/>
          <p:nvPr/>
        </p:nvSpPr>
        <p:spPr>
          <a:xfrm rot="9459104">
            <a:off x="5011206" y="5335614"/>
            <a:ext cx="1212293" cy="263580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30094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D66A-F7AD-4FA4-98EC-F412B968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</a:t>
            </a:r>
            <a:r>
              <a:rPr lang="en-US" dirty="0" err="1"/>
              <a:t>ReRAMs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8690FB6E-9634-49A9-B543-583EDC7245AA}"/>
              </a:ext>
            </a:extLst>
          </p:cNvPr>
          <p:cNvGrpSpPr/>
          <p:nvPr/>
        </p:nvGrpSpPr>
        <p:grpSpPr>
          <a:xfrm>
            <a:off x="4297711" y="685801"/>
            <a:ext cx="2611090" cy="3376322"/>
            <a:chOff x="2722911" y="2023671"/>
            <a:chExt cx="2129590" cy="286649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E826D51-9C3D-4EE1-A488-DF6685A95B2B}"/>
                </a:ext>
              </a:extLst>
            </p:cNvPr>
            <p:cNvSpPr/>
            <p:nvPr/>
          </p:nvSpPr>
          <p:spPr>
            <a:xfrm>
              <a:off x="2728721" y="3215992"/>
              <a:ext cx="2119474" cy="486743"/>
            </a:xfrm>
            <a:custGeom>
              <a:avLst/>
              <a:gdLst>
                <a:gd name="connsiteX0" fmla="*/ 1025 w 2119474"/>
                <a:gd name="connsiteY0" fmla="*/ -619 h 486743"/>
                <a:gd name="connsiteX1" fmla="*/ 2120500 w 2119474"/>
                <a:gd name="connsiteY1" fmla="*/ -619 h 486743"/>
                <a:gd name="connsiteX2" fmla="*/ 2120500 w 2119474"/>
                <a:gd name="connsiteY2" fmla="*/ 486124 h 486743"/>
                <a:gd name="connsiteX3" fmla="*/ 1025 w 2119474"/>
                <a:gd name="connsiteY3" fmla="*/ 486124 h 48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474" h="486743">
                  <a:moveTo>
                    <a:pt x="1025" y="-619"/>
                  </a:moveTo>
                  <a:lnTo>
                    <a:pt x="2120500" y="-619"/>
                  </a:lnTo>
                  <a:lnTo>
                    <a:pt x="2120500" y="486124"/>
                  </a:lnTo>
                  <a:lnTo>
                    <a:pt x="1025" y="486124"/>
                  </a:lnTo>
                  <a:close/>
                </a:path>
              </a:pathLst>
            </a:custGeom>
            <a:solidFill>
              <a:srgbClr val="FFE6D5"/>
            </a:solidFill>
            <a:ln w="1572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501A6F8-A87E-4E8A-A280-7E4D1831354E}"/>
                </a:ext>
              </a:extLst>
            </p:cNvPr>
            <p:cNvSpPr/>
            <p:nvPr/>
          </p:nvSpPr>
          <p:spPr>
            <a:xfrm>
              <a:off x="2722911" y="2684382"/>
              <a:ext cx="2118636" cy="540332"/>
            </a:xfrm>
            <a:custGeom>
              <a:avLst/>
              <a:gdLst>
                <a:gd name="connsiteX0" fmla="*/ 1026 w 2118636"/>
                <a:gd name="connsiteY0" fmla="*/ -619 h 540332"/>
                <a:gd name="connsiteX1" fmla="*/ 2119662 w 2118636"/>
                <a:gd name="connsiteY1" fmla="*/ -619 h 540332"/>
                <a:gd name="connsiteX2" fmla="*/ 2119662 w 2118636"/>
                <a:gd name="connsiteY2" fmla="*/ 539713 h 540332"/>
                <a:gd name="connsiteX3" fmla="*/ 1026 w 2118636"/>
                <a:gd name="connsiteY3" fmla="*/ 539713 h 5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8636" h="540332">
                  <a:moveTo>
                    <a:pt x="1026" y="-619"/>
                  </a:moveTo>
                  <a:lnTo>
                    <a:pt x="2119662" y="-619"/>
                  </a:lnTo>
                  <a:lnTo>
                    <a:pt x="2119662" y="539713"/>
                  </a:lnTo>
                  <a:lnTo>
                    <a:pt x="1026" y="539713"/>
                  </a:lnTo>
                  <a:close/>
                </a:path>
              </a:pathLst>
            </a:custGeom>
            <a:solidFill>
              <a:srgbClr val="D5F6FF"/>
            </a:solidFill>
            <a:ln w="1656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CBE126-93A9-4BDF-90EC-669320F43DA6}"/>
                </a:ext>
              </a:extLst>
            </p:cNvPr>
            <p:cNvSpPr txBox="1"/>
            <p:nvPr/>
          </p:nvSpPr>
          <p:spPr>
            <a:xfrm>
              <a:off x="3096490" y="2771979"/>
              <a:ext cx="1280259" cy="313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Top electrode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8F07811-4398-425A-8911-2FC8F2F62D46}"/>
                </a:ext>
              </a:extLst>
            </p:cNvPr>
            <p:cNvSpPr/>
            <p:nvPr/>
          </p:nvSpPr>
          <p:spPr>
            <a:xfrm>
              <a:off x="2733865" y="3699043"/>
              <a:ext cx="2118636" cy="540332"/>
            </a:xfrm>
            <a:custGeom>
              <a:avLst/>
              <a:gdLst>
                <a:gd name="connsiteX0" fmla="*/ 1025 w 2118636"/>
                <a:gd name="connsiteY0" fmla="*/ -619 h 540332"/>
                <a:gd name="connsiteX1" fmla="*/ 2119662 w 2118636"/>
                <a:gd name="connsiteY1" fmla="*/ -619 h 540332"/>
                <a:gd name="connsiteX2" fmla="*/ 2119662 w 2118636"/>
                <a:gd name="connsiteY2" fmla="*/ 539713 h 540332"/>
                <a:gd name="connsiteX3" fmla="*/ 1025 w 2118636"/>
                <a:gd name="connsiteY3" fmla="*/ 539713 h 5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8636" h="540332">
                  <a:moveTo>
                    <a:pt x="1025" y="-619"/>
                  </a:moveTo>
                  <a:lnTo>
                    <a:pt x="2119662" y="-619"/>
                  </a:lnTo>
                  <a:lnTo>
                    <a:pt x="2119662" y="539713"/>
                  </a:lnTo>
                  <a:lnTo>
                    <a:pt x="1025" y="539713"/>
                  </a:lnTo>
                  <a:close/>
                </a:path>
              </a:pathLst>
            </a:custGeom>
            <a:solidFill>
              <a:srgbClr val="D5F6FF"/>
            </a:solidFill>
            <a:ln w="1656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A6FE6A-E22D-4222-AD55-78C775E8F12D}"/>
                </a:ext>
              </a:extLst>
            </p:cNvPr>
            <p:cNvSpPr txBox="1"/>
            <p:nvPr/>
          </p:nvSpPr>
          <p:spPr>
            <a:xfrm>
              <a:off x="2906265" y="3793725"/>
              <a:ext cx="1573064" cy="313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Bottom electrode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43E7CA-378E-41EA-B72C-86B8A32D918A}"/>
                </a:ext>
              </a:extLst>
            </p:cNvPr>
            <p:cNvSpPr txBox="1"/>
            <p:nvPr/>
          </p:nvSpPr>
          <p:spPr>
            <a:xfrm>
              <a:off x="3124320" y="3295241"/>
              <a:ext cx="1220065" cy="339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Metal oxide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FE6F5D-F7C7-4F8B-9A7D-A094DE51C218}"/>
                </a:ext>
              </a:extLst>
            </p:cNvPr>
            <p:cNvSpPr/>
            <p:nvPr/>
          </p:nvSpPr>
          <p:spPr>
            <a:xfrm>
              <a:off x="3738753" y="4235909"/>
              <a:ext cx="9525" cy="340175"/>
            </a:xfrm>
            <a:custGeom>
              <a:avLst/>
              <a:gdLst>
                <a:gd name="connsiteX0" fmla="*/ 1025 w 9525"/>
                <a:gd name="connsiteY0" fmla="*/ -619 h 340175"/>
                <a:gd name="connsiteX1" fmla="*/ 1025 w 9525"/>
                <a:gd name="connsiteY1" fmla="*/ 339557 h 34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40175">
                  <a:moveTo>
                    <a:pt x="1025" y="-619"/>
                  </a:moveTo>
                  <a:lnTo>
                    <a:pt x="1025" y="339557"/>
                  </a:lnTo>
                </a:path>
              </a:pathLst>
            </a:custGeom>
            <a:noFill/>
            <a:ln w="1428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A41069-E5E0-448A-86EC-115425E5A51B}"/>
                </a:ext>
              </a:extLst>
            </p:cNvPr>
            <p:cNvSpPr/>
            <p:nvPr/>
          </p:nvSpPr>
          <p:spPr>
            <a:xfrm>
              <a:off x="3488388" y="4570656"/>
              <a:ext cx="506625" cy="319506"/>
            </a:xfrm>
            <a:custGeom>
              <a:avLst/>
              <a:gdLst>
                <a:gd name="connsiteX0" fmla="*/ 507651 w 506625"/>
                <a:gd name="connsiteY0" fmla="*/ -619 h 319506"/>
                <a:gd name="connsiteX1" fmla="*/ 1025 w 506625"/>
                <a:gd name="connsiteY1" fmla="*/ -619 h 319506"/>
                <a:gd name="connsiteX2" fmla="*/ 243665 w 506625"/>
                <a:gd name="connsiteY2" fmla="*/ 318887 h 31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625" h="319506">
                  <a:moveTo>
                    <a:pt x="507651" y="-619"/>
                  </a:moveTo>
                  <a:lnTo>
                    <a:pt x="1025" y="-619"/>
                  </a:lnTo>
                  <a:lnTo>
                    <a:pt x="243665" y="318887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Content Placeholder 6">
              <a:extLst>
                <a:ext uri="{FF2B5EF4-FFF2-40B4-BE49-F238E27FC236}">
                  <a16:creationId xmlns:a16="http://schemas.microsoft.com/office/drawing/2014/main" id="{2484BBA4-BFFA-43D8-B167-D84F91FDABB2}"/>
                </a:ext>
              </a:extLst>
            </p:cNvPr>
            <p:cNvGrpSpPr/>
            <p:nvPr/>
          </p:nvGrpSpPr>
          <p:grpSpPr>
            <a:xfrm>
              <a:off x="3474691" y="2023671"/>
              <a:ext cx="506625" cy="654253"/>
              <a:chOff x="3474691" y="2023671"/>
              <a:chExt cx="506625" cy="654253"/>
            </a:xfrm>
            <a:no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DB20922-65A9-490E-9450-7A4A6BA7C7D5}"/>
                  </a:ext>
                </a:extLst>
              </p:cNvPr>
              <p:cNvSpPr/>
              <p:nvPr/>
            </p:nvSpPr>
            <p:spPr>
              <a:xfrm rot="10800000">
                <a:off x="3730951" y="2337749"/>
                <a:ext cx="9525" cy="340175"/>
              </a:xfrm>
              <a:custGeom>
                <a:avLst/>
                <a:gdLst>
                  <a:gd name="connsiteX0" fmla="*/ 972 w 9525"/>
                  <a:gd name="connsiteY0" fmla="*/ -810 h 340175"/>
                  <a:gd name="connsiteX1" fmla="*/ 972 w 9525"/>
                  <a:gd name="connsiteY1" fmla="*/ 339365 h 34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40175">
                    <a:moveTo>
                      <a:pt x="972" y="-810"/>
                    </a:moveTo>
                    <a:lnTo>
                      <a:pt x="972" y="339365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0E5C2ED-8003-413A-8EB2-012F1067FBA6}"/>
                  </a:ext>
                </a:extLst>
              </p:cNvPr>
              <p:cNvSpPr/>
              <p:nvPr/>
            </p:nvSpPr>
            <p:spPr>
              <a:xfrm rot="10800000">
                <a:off x="3474691" y="2023671"/>
                <a:ext cx="506625" cy="319506"/>
              </a:xfrm>
              <a:custGeom>
                <a:avLst/>
                <a:gdLst>
                  <a:gd name="connsiteX0" fmla="*/ 507597 w 506625"/>
                  <a:gd name="connsiteY0" fmla="*/ -879 h 319506"/>
                  <a:gd name="connsiteX1" fmla="*/ 971 w 506625"/>
                  <a:gd name="connsiteY1" fmla="*/ -879 h 319506"/>
                  <a:gd name="connsiteX2" fmla="*/ 243621 w 506625"/>
                  <a:gd name="connsiteY2" fmla="*/ 318628 h 319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625" h="319506">
                    <a:moveTo>
                      <a:pt x="507597" y="-879"/>
                    </a:moveTo>
                    <a:lnTo>
                      <a:pt x="971" y="-879"/>
                    </a:lnTo>
                    <a:lnTo>
                      <a:pt x="243621" y="318628"/>
                    </a:lnTo>
                    <a:close/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AB07B-6683-4224-AACD-034A2EA15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1711B-8FBD-4267-B56C-9353E438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875A92F-3EF3-6CD2-C78A-172C99C98C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30799" y="4281974"/>
                <a:ext cx="8039462" cy="182836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Let the </a:t>
                </a:r>
                <a:r>
                  <a:rPr lang="en-US" dirty="0">
                    <a:solidFill>
                      <a:srgbClr val="9F2241"/>
                    </a:solidFill>
                  </a:rPr>
                  <a:t>metal</a:t>
                </a:r>
                <a:r>
                  <a:rPr lang="en-US" dirty="0">
                    <a:solidFill>
                      <a:schemeClr val="tx1"/>
                    </a:solidFill>
                  </a:rPr>
                  <a:t> oxide be of the form VO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  <a:r>
                  <a:rPr lang="en-US" i="1" dirty="0">
                    <a:solidFill>
                      <a:schemeClr val="tx1"/>
                    </a:solidFill>
                  </a:rPr>
                  <a:t>V </a:t>
                </a:r>
                <a:r>
                  <a:rPr lang="en-US" dirty="0">
                    <a:solidFill>
                      <a:schemeClr val="tx1"/>
                    </a:solidFill>
                  </a:rPr>
                  <a:t>is a </a:t>
                </a:r>
                <a:r>
                  <a:rPr lang="en-US" dirty="0">
                    <a:solidFill>
                      <a:srgbClr val="7030A0"/>
                    </a:solidFill>
                  </a:rPr>
                  <a:t>transition</a:t>
                </a:r>
                <a:r>
                  <a:rPr lang="en-US" dirty="0">
                    <a:solidFill>
                      <a:schemeClr val="tx1"/>
                    </a:solidFill>
                  </a:rPr>
                  <a:t> metal, typically </a:t>
                </a:r>
                <a:r>
                  <a:rPr lang="en-US" dirty="0">
                    <a:solidFill>
                      <a:srgbClr val="00B050"/>
                    </a:solidFill>
                  </a:rPr>
                  <a:t>Nickel</a:t>
                </a:r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:r>
                  <a:rPr lang="en-US" dirty="0">
                    <a:solidFill>
                      <a:srgbClr val="002060"/>
                    </a:solidFill>
                  </a:rPr>
                  <a:t>Titanium</a:t>
                </a:r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Two kinds of </a:t>
                </a:r>
                <a:r>
                  <a:rPr lang="en-US" dirty="0">
                    <a:solidFill>
                      <a:srgbClr val="FF0000"/>
                    </a:solidFill>
                  </a:rPr>
                  <a:t>charge</a:t>
                </a:r>
                <a:r>
                  <a:rPr lang="en-US" dirty="0">
                    <a:solidFill>
                      <a:schemeClr val="tx1"/>
                    </a:solidFill>
                  </a:rPr>
                  <a:t> carriers: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(oxygen </a:t>
                </a:r>
                <a:r>
                  <a:rPr lang="en-US" dirty="0">
                    <a:solidFill>
                      <a:srgbClr val="720F11"/>
                    </a:solidFill>
                  </a:rPr>
                  <a:t>vacancy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Applying a high </a:t>
                </a:r>
                <a:r>
                  <a:rPr lang="en-US" dirty="0">
                    <a:solidFill>
                      <a:srgbClr val="C00000"/>
                    </a:solidFill>
                  </a:rPr>
                  <a:t>potential</a:t>
                </a:r>
                <a:r>
                  <a:rPr lang="en-US" dirty="0">
                    <a:solidFill>
                      <a:schemeClr val="tx1"/>
                    </a:solidFill>
                  </a:rPr>
                  <a:t> causes a 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breakdown</a:t>
                </a:r>
                <a:r>
                  <a:rPr lang="en-US" dirty="0">
                    <a:solidFill>
                      <a:schemeClr val="tx1"/>
                    </a:solidFill>
                  </a:rPr>
                  <a:t> in the oxide layer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875A92F-3EF3-6CD2-C78A-172C99C98C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0799" y="4281974"/>
                <a:ext cx="8039462" cy="1828367"/>
              </a:xfrm>
              <a:blipFill>
                <a:blip r:embed="rId3"/>
                <a:stretch>
                  <a:fillRect l="-682" t="-1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3953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60D0-7396-4A92-A98B-0338BD1ED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 of a Conductive Filament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4874BBA3-6B87-4A96-8608-283CBDB21B25}"/>
              </a:ext>
            </a:extLst>
          </p:cNvPr>
          <p:cNvGrpSpPr/>
          <p:nvPr/>
        </p:nvGrpSpPr>
        <p:grpSpPr>
          <a:xfrm>
            <a:off x="2699630" y="1077925"/>
            <a:ext cx="5515550" cy="2649393"/>
            <a:chOff x="1373394" y="2048954"/>
            <a:chExt cx="5996144" cy="322310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3B0A04-6D5E-479C-A281-7E20ABD931A9}"/>
                </a:ext>
              </a:extLst>
            </p:cNvPr>
            <p:cNvSpPr/>
            <p:nvPr/>
          </p:nvSpPr>
          <p:spPr>
            <a:xfrm>
              <a:off x="1410531" y="2072503"/>
              <a:ext cx="3158193" cy="766443"/>
            </a:xfrm>
            <a:custGeom>
              <a:avLst/>
              <a:gdLst>
                <a:gd name="connsiteX0" fmla="*/ 707 w 3158193"/>
                <a:gd name="connsiteY0" fmla="*/ -723 h 766443"/>
                <a:gd name="connsiteX1" fmla="*/ 3158901 w 3158193"/>
                <a:gd name="connsiteY1" fmla="*/ -723 h 766443"/>
                <a:gd name="connsiteX2" fmla="*/ 3158901 w 3158193"/>
                <a:gd name="connsiteY2" fmla="*/ 765721 h 766443"/>
                <a:gd name="connsiteX3" fmla="*/ 707 w 3158193"/>
                <a:gd name="connsiteY3" fmla="*/ 765721 h 76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8193" h="766443">
                  <a:moveTo>
                    <a:pt x="707" y="-723"/>
                  </a:moveTo>
                  <a:lnTo>
                    <a:pt x="3158901" y="-723"/>
                  </a:lnTo>
                  <a:lnTo>
                    <a:pt x="3158901" y="765721"/>
                  </a:lnTo>
                  <a:lnTo>
                    <a:pt x="707" y="765721"/>
                  </a:lnTo>
                  <a:close/>
                </a:path>
              </a:pathLst>
            </a:custGeom>
            <a:solidFill>
              <a:srgbClr val="D5F6FF"/>
            </a:solidFill>
            <a:ln w="288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952AA5-2D22-476F-9339-153826D61493}"/>
                </a:ext>
              </a:extLst>
            </p:cNvPr>
            <p:cNvSpPr txBox="1"/>
            <p:nvPr/>
          </p:nvSpPr>
          <p:spPr>
            <a:xfrm>
              <a:off x="2329122" y="2048954"/>
              <a:ext cx="1298645" cy="6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7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Anode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CE48DB8-429E-4BFB-B78A-4D2C2E35EA98}"/>
                </a:ext>
              </a:extLst>
            </p:cNvPr>
            <p:cNvSpPr/>
            <p:nvPr/>
          </p:nvSpPr>
          <p:spPr>
            <a:xfrm>
              <a:off x="1405084" y="4383891"/>
              <a:ext cx="3158193" cy="766443"/>
            </a:xfrm>
            <a:custGeom>
              <a:avLst/>
              <a:gdLst>
                <a:gd name="connsiteX0" fmla="*/ 707 w 3158193"/>
                <a:gd name="connsiteY0" fmla="*/ -723 h 766443"/>
                <a:gd name="connsiteX1" fmla="*/ 3158901 w 3158193"/>
                <a:gd name="connsiteY1" fmla="*/ -723 h 766443"/>
                <a:gd name="connsiteX2" fmla="*/ 3158901 w 3158193"/>
                <a:gd name="connsiteY2" fmla="*/ 765720 h 766443"/>
                <a:gd name="connsiteX3" fmla="*/ 707 w 3158193"/>
                <a:gd name="connsiteY3" fmla="*/ 765720 h 76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8193" h="766443">
                  <a:moveTo>
                    <a:pt x="707" y="-723"/>
                  </a:moveTo>
                  <a:lnTo>
                    <a:pt x="3158901" y="-723"/>
                  </a:lnTo>
                  <a:lnTo>
                    <a:pt x="3158901" y="765720"/>
                  </a:lnTo>
                  <a:lnTo>
                    <a:pt x="707" y="765720"/>
                  </a:lnTo>
                  <a:close/>
                </a:path>
              </a:pathLst>
            </a:custGeom>
            <a:solidFill>
              <a:srgbClr val="D5F6FF"/>
            </a:solidFill>
            <a:ln w="288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B7BCB7-7171-40A7-AAC1-5B590FF9D36E}"/>
                </a:ext>
              </a:extLst>
            </p:cNvPr>
            <p:cNvSpPr txBox="1"/>
            <p:nvPr/>
          </p:nvSpPr>
          <p:spPr>
            <a:xfrm>
              <a:off x="2103712" y="4649033"/>
              <a:ext cx="1636724" cy="6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7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Cathode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D53E5D3-22B2-4727-9FD6-C4892CE02C91}"/>
                </a:ext>
              </a:extLst>
            </p:cNvPr>
            <p:cNvSpPr/>
            <p:nvPr/>
          </p:nvSpPr>
          <p:spPr>
            <a:xfrm>
              <a:off x="1410531" y="2838937"/>
              <a:ext cx="3152747" cy="1531201"/>
            </a:xfrm>
            <a:custGeom>
              <a:avLst/>
              <a:gdLst>
                <a:gd name="connsiteX0" fmla="*/ 707 w 3152747"/>
                <a:gd name="connsiteY0" fmla="*/ -723 h 1531201"/>
                <a:gd name="connsiteX1" fmla="*/ 3153454 w 3152747"/>
                <a:gd name="connsiteY1" fmla="*/ -723 h 1531201"/>
                <a:gd name="connsiteX2" fmla="*/ 3153454 w 3152747"/>
                <a:gd name="connsiteY2" fmla="*/ 1530478 h 1531201"/>
                <a:gd name="connsiteX3" fmla="*/ 707 w 3152747"/>
                <a:gd name="connsiteY3" fmla="*/ 1530478 h 153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747" h="1531201">
                  <a:moveTo>
                    <a:pt x="707" y="-723"/>
                  </a:moveTo>
                  <a:lnTo>
                    <a:pt x="3153454" y="-723"/>
                  </a:lnTo>
                  <a:lnTo>
                    <a:pt x="3153454" y="1530478"/>
                  </a:lnTo>
                  <a:lnTo>
                    <a:pt x="707" y="1530478"/>
                  </a:lnTo>
                  <a:close/>
                </a:path>
              </a:pathLst>
            </a:custGeom>
            <a:solidFill>
              <a:srgbClr val="FFE6D5"/>
            </a:solidFill>
            <a:ln w="288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813518-6A8E-40A9-91C2-9E0A06D1F6FD}"/>
                </a:ext>
              </a:extLst>
            </p:cNvPr>
            <p:cNvSpPr/>
            <p:nvPr/>
          </p:nvSpPr>
          <p:spPr>
            <a:xfrm>
              <a:off x="2528175" y="2661443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8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1EB21D-0E91-4D04-87BB-715A985D3AF1}"/>
                </a:ext>
              </a:extLst>
            </p:cNvPr>
            <p:cNvSpPr/>
            <p:nvPr/>
          </p:nvSpPr>
          <p:spPr>
            <a:xfrm>
              <a:off x="2768750" y="2592697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8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C5E4F4-8A37-42DF-843B-52179988BE5E}"/>
                </a:ext>
              </a:extLst>
            </p:cNvPr>
            <p:cNvSpPr/>
            <p:nvPr/>
          </p:nvSpPr>
          <p:spPr>
            <a:xfrm>
              <a:off x="3084924" y="2647682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0" y="168965"/>
                    <a:pt x="707" y="130979"/>
                    <a:pt x="707" y="84121"/>
                  </a:cubicBezTo>
                  <a:cubicBezTo>
                    <a:pt x="707" y="37263"/>
                    <a:pt x="41770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3B19B26-2A2F-4474-811E-8C8406AF1D05}"/>
                </a:ext>
              </a:extLst>
            </p:cNvPr>
            <p:cNvSpPr/>
            <p:nvPr/>
          </p:nvSpPr>
          <p:spPr>
            <a:xfrm>
              <a:off x="3236159" y="2812659"/>
              <a:ext cx="183434" cy="169686"/>
            </a:xfrm>
            <a:custGeom>
              <a:avLst/>
              <a:gdLst>
                <a:gd name="connsiteX0" fmla="*/ 184142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2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0"/>
                  </a:moveTo>
                  <a:cubicBezTo>
                    <a:pt x="184142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2" y="37262"/>
                    <a:pt x="184142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EFCB14-5405-4521-B3EC-8100CCAD1EC8}"/>
                </a:ext>
              </a:extLst>
            </p:cNvPr>
            <p:cNvSpPr/>
            <p:nvPr/>
          </p:nvSpPr>
          <p:spPr>
            <a:xfrm>
              <a:off x="2878722" y="2812659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8EC328-7D15-475F-9B3F-E2361B11192D}"/>
                </a:ext>
              </a:extLst>
            </p:cNvPr>
            <p:cNvSpPr/>
            <p:nvPr/>
          </p:nvSpPr>
          <p:spPr>
            <a:xfrm>
              <a:off x="3428619" y="2647682"/>
              <a:ext cx="183434" cy="169686"/>
            </a:xfrm>
            <a:custGeom>
              <a:avLst/>
              <a:gdLst>
                <a:gd name="connsiteX0" fmla="*/ 184142 w 183434"/>
                <a:gd name="connsiteY0" fmla="*/ 84121 h 169686"/>
                <a:gd name="connsiteX1" fmla="*/ 92425 w 183434"/>
                <a:gd name="connsiteY1" fmla="*/ 168965 h 169686"/>
                <a:gd name="connsiteX2" fmla="*/ 708 w 183434"/>
                <a:gd name="connsiteY2" fmla="*/ 84121 h 169686"/>
                <a:gd name="connsiteX3" fmla="*/ 92425 w 183434"/>
                <a:gd name="connsiteY3" fmla="*/ -723 h 169686"/>
                <a:gd name="connsiteX4" fmla="*/ 184142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1"/>
                  </a:moveTo>
                  <a:cubicBezTo>
                    <a:pt x="184142" y="130979"/>
                    <a:pt x="143078" y="168965"/>
                    <a:pt x="92425" y="168965"/>
                  </a:cubicBezTo>
                  <a:cubicBezTo>
                    <a:pt x="41771" y="168965"/>
                    <a:pt x="708" y="130979"/>
                    <a:pt x="708" y="84121"/>
                  </a:cubicBezTo>
                  <a:cubicBezTo>
                    <a:pt x="708" y="37263"/>
                    <a:pt x="41771" y="-723"/>
                    <a:pt x="92425" y="-723"/>
                  </a:cubicBezTo>
                  <a:cubicBezTo>
                    <a:pt x="143078" y="-723"/>
                    <a:pt x="184142" y="37263"/>
                    <a:pt x="184142" y="84121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B2095B-AF8D-4F0D-B646-1E8BA8C076F6}"/>
                </a:ext>
              </a:extLst>
            </p:cNvPr>
            <p:cNvSpPr/>
            <p:nvPr/>
          </p:nvSpPr>
          <p:spPr>
            <a:xfrm>
              <a:off x="2315083" y="2867645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0" y="168964"/>
                    <a:pt x="707" y="130978"/>
                    <a:pt x="707" y="84120"/>
                  </a:cubicBezTo>
                  <a:cubicBezTo>
                    <a:pt x="707" y="37262"/>
                    <a:pt x="41770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112966B-D6F3-4857-9278-59F21AEA7601}"/>
                </a:ext>
              </a:extLst>
            </p:cNvPr>
            <p:cNvSpPr/>
            <p:nvPr/>
          </p:nvSpPr>
          <p:spPr>
            <a:xfrm>
              <a:off x="2617535" y="2881387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FBE68B-2FE1-4251-9875-AF4E86470E97}"/>
                </a:ext>
              </a:extLst>
            </p:cNvPr>
            <p:cNvSpPr/>
            <p:nvPr/>
          </p:nvSpPr>
          <p:spPr>
            <a:xfrm>
              <a:off x="3277384" y="2551452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0" y="168965"/>
                    <a:pt x="707" y="130979"/>
                    <a:pt x="707" y="84121"/>
                  </a:cubicBezTo>
                  <a:cubicBezTo>
                    <a:pt x="707" y="37263"/>
                    <a:pt x="41770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3ECCE1E-14DC-46F0-B5CC-B337DED159DB}"/>
                </a:ext>
              </a:extLst>
            </p:cNvPr>
            <p:cNvSpPr/>
            <p:nvPr/>
          </p:nvSpPr>
          <p:spPr>
            <a:xfrm>
              <a:off x="3634821" y="2785157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8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F1BA682-5EEA-40B9-BC9B-5E7B011F5F18}"/>
                </a:ext>
              </a:extLst>
            </p:cNvPr>
            <p:cNvSpPr/>
            <p:nvPr/>
          </p:nvSpPr>
          <p:spPr>
            <a:xfrm>
              <a:off x="2260098" y="2551452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1" y="168965"/>
                    <a:pt x="707" y="130979"/>
                    <a:pt x="707" y="84121"/>
                  </a:cubicBezTo>
                  <a:cubicBezTo>
                    <a:pt x="707" y="37263"/>
                    <a:pt x="41771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32B5D24-B079-4414-960D-01BBA256D07C}"/>
                </a:ext>
              </a:extLst>
            </p:cNvPr>
            <p:cNvSpPr/>
            <p:nvPr/>
          </p:nvSpPr>
          <p:spPr>
            <a:xfrm>
              <a:off x="2741248" y="3128833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1" y="168965"/>
                    <a:pt x="707" y="130979"/>
                    <a:pt x="707" y="84121"/>
                  </a:cubicBezTo>
                  <a:cubicBezTo>
                    <a:pt x="707" y="37263"/>
                    <a:pt x="41771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A80A5A-21F2-4C24-ADC8-F21BC375A333}"/>
                </a:ext>
              </a:extLst>
            </p:cNvPr>
            <p:cNvSpPr/>
            <p:nvPr/>
          </p:nvSpPr>
          <p:spPr>
            <a:xfrm>
              <a:off x="2864980" y="3005119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8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3C94A8D-BC89-49CE-9D9F-DAC36DAB2C2F}"/>
                </a:ext>
              </a:extLst>
            </p:cNvPr>
            <p:cNvSpPr/>
            <p:nvPr/>
          </p:nvSpPr>
          <p:spPr>
            <a:xfrm>
              <a:off x="2823736" y="3307551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2914D6-D911-4D2B-9044-04077791F172}"/>
                </a:ext>
              </a:extLst>
            </p:cNvPr>
            <p:cNvSpPr/>
            <p:nvPr/>
          </p:nvSpPr>
          <p:spPr>
            <a:xfrm>
              <a:off x="2645018" y="3417523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1" y="168965"/>
                    <a:pt x="707" y="130979"/>
                    <a:pt x="707" y="84121"/>
                  </a:cubicBezTo>
                  <a:cubicBezTo>
                    <a:pt x="707" y="37263"/>
                    <a:pt x="41771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9963F69-D0AB-4284-8514-8FD24E68FAF7}"/>
                </a:ext>
              </a:extLst>
            </p:cNvPr>
            <p:cNvSpPr/>
            <p:nvPr/>
          </p:nvSpPr>
          <p:spPr>
            <a:xfrm>
              <a:off x="2713765" y="3568758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D1D20DE-CF60-446D-BD85-B5CB82C68E67}"/>
                </a:ext>
              </a:extLst>
            </p:cNvPr>
            <p:cNvSpPr/>
            <p:nvPr/>
          </p:nvSpPr>
          <p:spPr>
            <a:xfrm>
              <a:off x="2837478" y="3692471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0D33A97-540B-4E55-AE88-4EC55F49E432}"/>
                </a:ext>
              </a:extLst>
            </p:cNvPr>
            <p:cNvSpPr/>
            <p:nvPr/>
          </p:nvSpPr>
          <p:spPr>
            <a:xfrm>
              <a:off x="2782492" y="3843687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C4B36A6-8979-4443-B1B9-10BAF73DF02E}"/>
                </a:ext>
              </a:extLst>
            </p:cNvPr>
            <p:cNvSpPr/>
            <p:nvPr/>
          </p:nvSpPr>
          <p:spPr>
            <a:xfrm>
              <a:off x="2851239" y="3967420"/>
              <a:ext cx="183434" cy="169686"/>
            </a:xfrm>
            <a:custGeom>
              <a:avLst/>
              <a:gdLst>
                <a:gd name="connsiteX0" fmla="*/ 184142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2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0"/>
                  </a:moveTo>
                  <a:cubicBezTo>
                    <a:pt x="184142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2" y="37262"/>
                    <a:pt x="184142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FEC2B37-531D-4560-9EFD-26DF75412343}"/>
                </a:ext>
              </a:extLst>
            </p:cNvPr>
            <p:cNvSpPr/>
            <p:nvPr/>
          </p:nvSpPr>
          <p:spPr>
            <a:xfrm>
              <a:off x="2988694" y="4104894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0" y="168964"/>
                    <a:pt x="707" y="130978"/>
                    <a:pt x="707" y="84120"/>
                  </a:cubicBezTo>
                  <a:cubicBezTo>
                    <a:pt x="707" y="37262"/>
                    <a:pt x="41770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851F611-218C-4C70-BDAE-91B1682290E4}"/>
                </a:ext>
              </a:extLst>
            </p:cNvPr>
            <p:cNvSpPr/>
            <p:nvPr/>
          </p:nvSpPr>
          <p:spPr>
            <a:xfrm>
              <a:off x="3181154" y="4187363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0" y="168965"/>
                    <a:pt x="707" y="130979"/>
                    <a:pt x="707" y="84121"/>
                  </a:cubicBezTo>
                  <a:cubicBezTo>
                    <a:pt x="707" y="37263"/>
                    <a:pt x="41770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CBAAB20-54AF-4CC8-ABAE-B66EEA35D12A}"/>
                </a:ext>
              </a:extLst>
            </p:cNvPr>
            <p:cNvSpPr/>
            <p:nvPr/>
          </p:nvSpPr>
          <p:spPr>
            <a:xfrm>
              <a:off x="2755009" y="4146138"/>
              <a:ext cx="183434" cy="169686"/>
            </a:xfrm>
            <a:custGeom>
              <a:avLst/>
              <a:gdLst>
                <a:gd name="connsiteX0" fmla="*/ 184142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2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0"/>
                  </a:moveTo>
                  <a:cubicBezTo>
                    <a:pt x="184142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2" y="37262"/>
                    <a:pt x="184142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21EAF0B-C1EC-4158-A5EB-644906ED8375}"/>
                </a:ext>
              </a:extLst>
            </p:cNvPr>
            <p:cNvSpPr/>
            <p:nvPr/>
          </p:nvSpPr>
          <p:spPr>
            <a:xfrm>
              <a:off x="3043699" y="3898673"/>
              <a:ext cx="183434" cy="169686"/>
            </a:xfrm>
            <a:custGeom>
              <a:avLst/>
              <a:gdLst>
                <a:gd name="connsiteX0" fmla="*/ 184142 w 183434"/>
                <a:gd name="connsiteY0" fmla="*/ 84121 h 169686"/>
                <a:gd name="connsiteX1" fmla="*/ 92425 w 183434"/>
                <a:gd name="connsiteY1" fmla="*/ 168965 h 169686"/>
                <a:gd name="connsiteX2" fmla="*/ 708 w 183434"/>
                <a:gd name="connsiteY2" fmla="*/ 84121 h 169686"/>
                <a:gd name="connsiteX3" fmla="*/ 92425 w 183434"/>
                <a:gd name="connsiteY3" fmla="*/ -723 h 169686"/>
                <a:gd name="connsiteX4" fmla="*/ 184142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1"/>
                  </a:moveTo>
                  <a:cubicBezTo>
                    <a:pt x="184142" y="130979"/>
                    <a:pt x="143078" y="168965"/>
                    <a:pt x="92425" y="168965"/>
                  </a:cubicBezTo>
                  <a:cubicBezTo>
                    <a:pt x="41771" y="168965"/>
                    <a:pt x="708" y="130979"/>
                    <a:pt x="708" y="84121"/>
                  </a:cubicBezTo>
                  <a:cubicBezTo>
                    <a:pt x="708" y="37263"/>
                    <a:pt x="41771" y="-723"/>
                    <a:pt x="92425" y="-723"/>
                  </a:cubicBezTo>
                  <a:cubicBezTo>
                    <a:pt x="143078" y="-723"/>
                    <a:pt x="184142" y="37263"/>
                    <a:pt x="184142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C261994-44E7-4C7F-AE9B-D430C0C456FB}"/>
                </a:ext>
              </a:extLst>
            </p:cNvPr>
            <p:cNvSpPr/>
            <p:nvPr/>
          </p:nvSpPr>
          <p:spPr>
            <a:xfrm>
              <a:off x="3401117" y="4008664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1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B18995D-067E-42AB-81C7-7AF8C721C32C}"/>
                </a:ext>
              </a:extLst>
            </p:cNvPr>
            <p:cNvSpPr/>
            <p:nvPr/>
          </p:nvSpPr>
          <p:spPr>
            <a:xfrm>
              <a:off x="3277084" y="3802140"/>
              <a:ext cx="170292" cy="170292"/>
            </a:xfrm>
            <a:custGeom>
              <a:avLst/>
              <a:gdLst>
                <a:gd name="connsiteX0" fmla="*/ 171000 w 170292"/>
                <a:gd name="connsiteY0" fmla="*/ 84424 h 170292"/>
                <a:gd name="connsiteX1" fmla="*/ 85854 w 170292"/>
                <a:gd name="connsiteY1" fmla="*/ 169571 h 170292"/>
                <a:gd name="connsiteX2" fmla="*/ 707 w 170292"/>
                <a:gd name="connsiteY2" fmla="*/ 84424 h 170292"/>
                <a:gd name="connsiteX3" fmla="*/ 85854 w 170292"/>
                <a:gd name="connsiteY3" fmla="*/ -723 h 170292"/>
                <a:gd name="connsiteX4" fmla="*/ 171000 w 170292"/>
                <a:gd name="connsiteY4" fmla="*/ 84424 h 17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92" h="170292">
                  <a:moveTo>
                    <a:pt x="171000" y="84424"/>
                  </a:moveTo>
                  <a:cubicBezTo>
                    <a:pt x="171000" y="131449"/>
                    <a:pt x="132880" y="169571"/>
                    <a:pt x="85854" y="169571"/>
                  </a:cubicBezTo>
                  <a:cubicBezTo>
                    <a:pt x="38829" y="169571"/>
                    <a:pt x="707" y="131450"/>
                    <a:pt x="707" y="84424"/>
                  </a:cubicBezTo>
                  <a:cubicBezTo>
                    <a:pt x="707" y="37399"/>
                    <a:pt x="38827" y="-723"/>
                    <a:pt x="85854" y="-723"/>
                  </a:cubicBezTo>
                  <a:cubicBezTo>
                    <a:pt x="132878" y="-723"/>
                    <a:pt x="171000" y="37398"/>
                    <a:pt x="171000" y="84424"/>
                  </a:cubicBezTo>
                  <a:close/>
                </a:path>
              </a:pathLst>
            </a:custGeom>
            <a:solidFill>
              <a:srgbClr val="FFFFFF"/>
            </a:solidFill>
            <a:ln w="16814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BD86EC3-56DA-4245-A9C5-EF62589020D3}"/>
                </a:ext>
              </a:extLst>
            </p:cNvPr>
            <p:cNvSpPr/>
            <p:nvPr/>
          </p:nvSpPr>
          <p:spPr>
            <a:xfrm>
              <a:off x="3181154" y="3994903"/>
              <a:ext cx="183434" cy="169686"/>
            </a:xfrm>
            <a:custGeom>
              <a:avLst/>
              <a:gdLst>
                <a:gd name="connsiteX0" fmla="*/ 184141 w 183434"/>
                <a:gd name="connsiteY0" fmla="*/ 84121 h 169686"/>
                <a:gd name="connsiteX1" fmla="*/ 92424 w 183434"/>
                <a:gd name="connsiteY1" fmla="*/ 168965 h 169686"/>
                <a:gd name="connsiteX2" fmla="*/ 707 w 183434"/>
                <a:gd name="connsiteY2" fmla="*/ 84121 h 169686"/>
                <a:gd name="connsiteX3" fmla="*/ 92424 w 183434"/>
                <a:gd name="connsiteY3" fmla="*/ -723 h 169686"/>
                <a:gd name="connsiteX4" fmla="*/ 184141 w 183434"/>
                <a:gd name="connsiteY4" fmla="*/ 84121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1"/>
                  </a:moveTo>
                  <a:cubicBezTo>
                    <a:pt x="184141" y="130979"/>
                    <a:pt x="143078" y="168965"/>
                    <a:pt x="92424" y="168965"/>
                  </a:cubicBezTo>
                  <a:cubicBezTo>
                    <a:pt x="41770" y="168965"/>
                    <a:pt x="707" y="130979"/>
                    <a:pt x="707" y="84121"/>
                  </a:cubicBezTo>
                  <a:cubicBezTo>
                    <a:pt x="707" y="37263"/>
                    <a:pt x="41770" y="-723"/>
                    <a:pt x="92424" y="-723"/>
                  </a:cubicBezTo>
                  <a:cubicBezTo>
                    <a:pt x="143078" y="-723"/>
                    <a:pt x="184141" y="37263"/>
                    <a:pt x="184141" y="84121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89FD62F-C41F-4B5C-8199-08B79DF48E17}"/>
                </a:ext>
              </a:extLst>
            </p:cNvPr>
            <p:cNvSpPr/>
            <p:nvPr/>
          </p:nvSpPr>
          <p:spPr>
            <a:xfrm>
              <a:off x="3428619" y="4173622"/>
              <a:ext cx="183434" cy="169686"/>
            </a:xfrm>
            <a:custGeom>
              <a:avLst/>
              <a:gdLst>
                <a:gd name="connsiteX0" fmla="*/ 184142 w 183434"/>
                <a:gd name="connsiteY0" fmla="*/ 84120 h 169686"/>
                <a:gd name="connsiteX1" fmla="*/ 92425 w 183434"/>
                <a:gd name="connsiteY1" fmla="*/ 168964 h 169686"/>
                <a:gd name="connsiteX2" fmla="*/ 708 w 183434"/>
                <a:gd name="connsiteY2" fmla="*/ 84120 h 169686"/>
                <a:gd name="connsiteX3" fmla="*/ 92425 w 183434"/>
                <a:gd name="connsiteY3" fmla="*/ -724 h 169686"/>
                <a:gd name="connsiteX4" fmla="*/ 184142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2" y="84120"/>
                  </a:moveTo>
                  <a:cubicBezTo>
                    <a:pt x="184142" y="130978"/>
                    <a:pt x="143078" y="168964"/>
                    <a:pt x="92425" y="168964"/>
                  </a:cubicBezTo>
                  <a:cubicBezTo>
                    <a:pt x="41771" y="168964"/>
                    <a:pt x="708" y="130978"/>
                    <a:pt x="708" y="84120"/>
                  </a:cubicBezTo>
                  <a:cubicBezTo>
                    <a:pt x="708" y="37262"/>
                    <a:pt x="41771" y="-724"/>
                    <a:pt x="92425" y="-724"/>
                  </a:cubicBezTo>
                  <a:cubicBezTo>
                    <a:pt x="143078" y="-724"/>
                    <a:pt x="184142" y="37262"/>
                    <a:pt x="184142" y="84120"/>
                  </a:cubicBezTo>
                  <a:close/>
                </a:path>
              </a:pathLst>
            </a:custGeom>
            <a:solidFill>
              <a:srgbClr val="FFFFFF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A8BA15-03C8-4D50-878A-9928481B0A53}"/>
                </a:ext>
              </a:extLst>
            </p:cNvPr>
            <p:cNvSpPr/>
            <p:nvPr/>
          </p:nvSpPr>
          <p:spPr>
            <a:xfrm>
              <a:off x="5483805" y="2922631"/>
              <a:ext cx="183434" cy="169686"/>
            </a:xfrm>
            <a:custGeom>
              <a:avLst/>
              <a:gdLst>
                <a:gd name="connsiteX0" fmla="*/ 184141 w 183434"/>
                <a:gd name="connsiteY0" fmla="*/ 84120 h 169686"/>
                <a:gd name="connsiteX1" fmla="*/ 92424 w 183434"/>
                <a:gd name="connsiteY1" fmla="*/ 168964 h 169686"/>
                <a:gd name="connsiteX2" fmla="*/ 707 w 183434"/>
                <a:gd name="connsiteY2" fmla="*/ 84120 h 169686"/>
                <a:gd name="connsiteX3" fmla="*/ 92424 w 183434"/>
                <a:gd name="connsiteY3" fmla="*/ -724 h 169686"/>
                <a:gd name="connsiteX4" fmla="*/ 184141 w 183434"/>
                <a:gd name="connsiteY4" fmla="*/ 84120 h 169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34" h="169686">
                  <a:moveTo>
                    <a:pt x="184141" y="84120"/>
                  </a:moveTo>
                  <a:cubicBezTo>
                    <a:pt x="184141" y="130978"/>
                    <a:pt x="143078" y="168964"/>
                    <a:pt x="92424" y="168964"/>
                  </a:cubicBezTo>
                  <a:cubicBezTo>
                    <a:pt x="41770" y="168964"/>
                    <a:pt x="707" y="130978"/>
                    <a:pt x="707" y="84120"/>
                  </a:cubicBezTo>
                  <a:cubicBezTo>
                    <a:pt x="707" y="37262"/>
                    <a:pt x="41771" y="-724"/>
                    <a:pt x="92424" y="-724"/>
                  </a:cubicBezTo>
                  <a:cubicBezTo>
                    <a:pt x="143078" y="-724"/>
                    <a:pt x="184141" y="37262"/>
                    <a:pt x="184141" y="84120"/>
                  </a:cubicBezTo>
                  <a:close/>
                </a:path>
              </a:pathLst>
            </a:custGeom>
            <a:solidFill>
              <a:srgbClr val="29277C"/>
            </a:solidFill>
            <a:ln w="17420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9BC490E-7095-4091-B9A8-07D47724D377}"/>
                </a:ext>
              </a:extLst>
            </p:cNvPr>
            <p:cNvSpPr/>
            <p:nvPr/>
          </p:nvSpPr>
          <p:spPr>
            <a:xfrm>
              <a:off x="5483504" y="3733413"/>
              <a:ext cx="170292" cy="170292"/>
            </a:xfrm>
            <a:custGeom>
              <a:avLst/>
              <a:gdLst>
                <a:gd name="connsiteX0" fmla="*/ 171000 w 170292"/>
                <a:gd name="connsiteY0" fmla="*/ 84423 h 170292"/>
                <a:gd name="connsiteX1" fmla="*/ 85854 w 170292"/>
                <a:gd name="connsiteY1" fmla="*/ 169570 h 170292"/>
                <a:gd name="connsiteX2" fmla="*/ 707 w 170292"/>
                <a:gd name="connsiteY2" fmla="*/ 84423 h 170292"/>
                <a:gd name="connsiteX3" fmla="*/ 85854 w 170292"/>
                <a:gd name="connsiteY3" fmla="*/ -724 h 170292"/>
                <a:gd name="connsiteX4" fmla="*/ 171000 w 170292"/>
                <a:gd name="connsiteY4" fmla="*/ 84423 h 17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92" h="170292">
                  <a:moveTo>
                    <a:pt x="171000" y="84423"/>
                  </a:moveTo>
                  <a:cubicBezTo>
                    <a:pt x="171000" y="131448"/>
                    <a:pt x="132879" y="169570"/>
                    <a:pt x="85854" y="169570"/>
                  </a:cubicBezTo>
                  <a:cubicBezTo>
                    <a:pt x="38829" y="169570"/>
                    <a:pt x="707" y="131449"/>
                    <a:pt x="707" y="84423"/>
                  </a:cubicBezTo>
                  <a:cubicBezTo>
                    <a:pt x="707" y="37398"/>
                    <a:pt x="38829" y="-724"/>
                    <a:pt x="85854" y="-724"/>
                  </a:cubicBezTo>
                  <a:cubicBezTo>
                    <a:pt x="132879" y="-724"/>
                    <a:pt x="171000" y="37397"/>
                    <a:pt x="171000" y="84423"/>
                  </a:cubicBezTo>
                  <a:close/>
                </a:path>
              </a:pathLst>
            </a:custGeom>
            <a:solidFill>
              <a:srgbClr val="FFFFFF"/>
            </a:solidFill>
            <a:ln w="16814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4C4344-4ADD-40FC-BE09-05F88F61309A}"/>
                </a:ext>
              </a:extLst>
            </p:cNvPr>
            <p:cNvSpPr txBox="1"/>
            <p:nvPr/>
          </p:nvSpPr>
          <p:spPr>
            <a:xfrm>
              <a:off x="5841727" y="2641296"/>
              <a:ext cx="1195827" cy="566316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l"/>
              <a:r>
                <a:rPr lang="en-US" sz="24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</a:t>
              </a:r>
              <a:r>
                <a:rPr lang="en-US" sz="2273" baseline="1815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2-</a:t>
              </a:r>
              <a:r>
                <a:rPr lang="en-US" sz="24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 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E0FD80-4390-483E-8127-1869E672AC6E}"/>
                </a:ext>
              </a:extLst>
            </p:cNvPr>
            <p:cNvSpPr txBox="1"/>
            <p:nvPr/>
          </p:nvSpPr>
          <p:spPr>
            <a:xfrm>
              <a:off x="5850460" y="3425969"/>
              <a:ext cx="1300388" cy="509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2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Oxygen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80D0D0-D9EB-4F6E-A41F-2855DC8CEF5B}"/>
                </a:ext>
              </a:extLst>
            </p:cNvPr>
            <p:cNvSpPr txBox="1"/>
            <p:nvPr/>
          </p:nvSpPr>
          <p:spPr>
            <a:xfrm>
              <a:off x="5850460" y="3757471"/>
              <a:ext cx="1284704" cy="509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2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vacancy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499EE7D-EA4D-4120-A45B-CF942BDE6F2F}"/>
                </a:ext>
              </a:extLst>
            </p:cNvPr>
            <p:cNvSpPr/>
            <p:nvPr/>
          </p:nvSpPr>
          <p:spPr>
            <a:xfrm>
              <a:off x="5156247" y="2677540"/>
              <a:ext cx="2213291" cy="1690900"/>
            </a:xfrm>
            <a:custGeom>
              <a:avLst/>
              <a:gdLst>
                <a:gd name="connsiteX0" fmla="*/ 707 w 2213291"/>
                <a:gd name="connsiteY0" fmla="*/ -724 h 1690900"/>
                <a:gd name="connsiteX1" fmla="*/ 2213999 w 2213291"/>
                <a:gd name="connsiteY1" fmla="*/ -724 h 1690900"/>
                <a:gd name="connsiteX2" fmla="*/ 2213999 w 2213291"/>
                <a:gd name="connsiteY2" fmla="*/ 1690177 h 1690900"/>
                <a:gd name="connsiteX3" fmla="*/ 707 w 2213291"/>
                <a:gd name="connsiteY3" fmla="*/ 1690177 h 16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3291" h="1690900">
                  <a:moveTo>
                    <a:pt x="707" y="-724"/>
                  </a:moveTo>
                  <a:lnTo>
                    <a:pt x="2213999" y="-724"/>
                  </a:lnTo>
                  <a:lnTo>
                    <a:pt x="2213999" y="1690177"/>
                  </a:lnTo>
                  <a:lnTo>
                    <a:pt x="707" y="1690177"/>
                  </a:lnTo>
                  <a:close/>
                </a:path>
              </a:pathLst>
            </a:custGeom>
            <a:noFill/>
            <a:ln w="288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2CBA7C0-4C9D-4DC9-AF1C-B16A67AD4262}"/>
                </a:ext>
              </a:extLst>
            </p:cNvPr>
            <p:cNvSpPr txBox="1"/>
            <p:nvPr/>
          </p:nvSpPr>
          <p:spPr>
            <a:xfrm>
              <a:off x="1373394" y="3757370"/>
              <a:ext cx="1340469" cy="51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Filament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E26B1B5-DDE5-438F-B506-C74CFF7BF737}"/>
                </a:ext>
              </a:extLst>
            </p:cNvPr>
            <p:cNvSpPr/>
            <p:nvPr/>
          </p:nvSpPr>
          <p:spPr>
            <a:xfrm>
              <a:off x="2105505" y="3570093"/>
              <a:ext cx="481150" cy="261206"/>
            </a:xfrm>
            <a:custGeom>
              <a:avLst/>
              <a:gdLst>
                <a:gd name="connsiteX0" fmla="*/ 707 w 481150"/>
                <a:gd name="connsiteY0" fmla="*/ 260483 h 261206"/>
                <a:gd name="connsiteX1" fmla="*/ 481857 w 481150"/>
                <a:gd name="connsiteY1" fmla="*/ -723 h 26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1150" h="261206">
                  <a:moveTo>
                    <a:pt x="707" y="260483"/>
                  </a:moveTo>
                  <a:lnTo>
                    <a:pt x="481857" y="-723"/>
                  </a:lnTo>
                </a:path>
              </a:pathLst>
            </a:custGeom>
            <a:noFill/>
            <a:ln w="18291" cap="flat">
              <a:solidFill>
                <a:srgbClr val="0000E8"/>
              </a:solidFill>
              <a:prstDash val="solid"/>
              <a:miter/>
              <a:headEnd type="none" w="med" len="med"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39055-05EB-4567-BA63-FFBE6216D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13B21-AD0B-4545-ACA7-41C6F2B1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108</a:t>
            </a:fld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604DF6CC-40B3-01D7-AC45-687CE8F74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877" y="3856930"/>
            <a:ext cx="8602803" cy="24583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oxygen</a:t>
            </a:r>
            <a:r>
              <a:rPr lang="en-US" dirty="0">
                <a:solidFill>
                  <a:schemeClr val="tx1"/>
                </a:solidFill>
              </a:rPr>
              <a:t> ions move towards the anode and accumulate there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rgbClr val="00B050"/>
                </a:solidFill>
              </a:rPr>
              <a:t>vacancies</a:t>
            </a:r>
            <a:r>
              <a:rPr lang="en-US" dirty="0">
                <a:solidFill>
                  <a:schemeClr val="tx1"/>
                </a:solidFill>
              </a:rPr>
              <a:t> stay 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oxygen</a:t>
            </a:r>
            <a:r>
              <a:rPr lang="en-US" dirty="0">
                <a:solidFill>
                  <a:schemeClr val="tx1"/>
                </a:solidFill>
              </a:rPr>
              <a:t> ions may react with the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material</a:t>
            </a:r>
            <a:r>
              <a:rPr lang="en-US" dirty="0">
                <a:solidFill>
                  <a:schemeClr val="tx1"/>
                </a:solidFill>
              </a:rPr>
              <a:t> of the anode and form an oxide layer on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oxygen vacancies align themselves along the </a:t>
            </a:r>
            <a:r>
              <a:rPr lang="en-US" dirty="0">
                <a:solidFill>
                  <a:srgbClr val="0070C0"/>
                </a:solidFill>
              </a:rPr>
              <a:t>electric</a:t>
            </a:r>
            <a:r>
              <a:rPr lang="en-US" dirty="0">
                <a:solidFill>
                  <a:schemeClr val="tx1"/>
                </a:solidFill>
              </a:rPr>
              <a:t> field and create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conductive</a:t>
            </a:r>
            <a:r>
              <a:rPr lang="en-US" dirty="0">
                <a:solidFill>
                  <a:schemeClr val="tx1"/>
                </a:solidFill>
              </a:rPr>
              <a:t> filament.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77FB8-85D5-44F0-F205-4865182A6541}"/>
              </a:ext>
            </a:extLst>
          </p:cNvPr>
          <p:cNvSpPr/>
          <p:nvPr/>
        </p:nvSpPr>
        <p:spPr>
          <a:xfrm>
            <a:off x="8820588" y="3383237"/>
            <a:ext cx="1538363" cy="447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LRS</a:t>
            </a:r>
          </a:p>
        </p:txBody>
      </p:sp>
    </p:spTree>
    <p:extLst>
      <p:ext uri="{BB962C8B-B14F-4D97-AF65-F5344CB8AC3E}">
        <p14:creationId xmlns:p14="http://schemas.microsoft.com/office/powerpoint/2010/main" val="32565249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FAB1B-8596-3B1C-5784-A4D286B6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B8D3C-4731-0393-42FB-13E2CF61A0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1896" y="1253331"/>
                <a:ext cx="8218424" cy="435133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Unipolar</a:t>
                </a:r>
                <a:r>
                  <a:rPr lang="en-US" dirty="0"/>
                  <a:t> switching</a:t>
                </a:r>
              </a:p>
              <a:p>
                <a:pPr marL="573088" lvl="1" indent="-342900"/>
                <a:r>
                  <a:rPr lang="en-US" dirty="0"/>
                  <a:t>Send a high reset current through the </a:t>
                </a:r>
                <a:r>
                  <a:rPr lang="en-US" dirty="0">
                    <a:solidFill>
                      <a:srgbClr val="0070C0"/>
                    </a:solidFill>
                  </a:rPr>
                  <a:t>filament</a:t>
                </a:r>
              </a:p>
              <a:p>
                <a:pPr marL="573088" lvl="1" indent="-342900"/>
                <a:r>
                  <a:rPr lang="en-US" dirty="0"/>
                  <a:t>Causes localized </a:t>
                </a:r>
                <a:r>
                  <a:rPr lang="en-US" dirty="0">
                    <a:solidFill>
                      <a:srgbClr val="FF0000"/>
                    </a:solidFill>
                  </a:rPr>
                  <a:t>heating</a:t>
                </a:r>
              </a:p>
              <a:p>
                <a:pPr marL="573088" lvl="1" indent="-342900"/>
                <a:r>
                  <a:rPr lang="en-US" dirty="0"/>
                  <a:t>The oxygen ions trapped in the 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anode</a:t>
                </a:r>
                <a:r>
                  <a:rPr lang="en-US" dirty="0"/>
                  <a:t> get released</a:t>
                </a:r>
              </a:p>
              <a:p>
                <a:pPr marL="573088" lvl="1" indent="-342900"/>
                <a:r>
                  <a:rPr lang="en-US" dirty="0"/>
                  <a:t>They combine with the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oxygen vacancies</a:t>
                </a:r>
                <a:r>
                  <a:rPr lang="en-US" dirty="0"/>
                  <a:t> and break the filament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E21A23"/>
                    </a:solidFill>
                  </a:rPr>
                  <a:t>Bipolar</a:t>
                </a:r>
                <a:r>
                  <a:rPr lang="en-US" dirty="0"/>
                  <a:t> switching</a:t>
                </a:r>
              </a:p>
              <a:p>
                <a:pPr marL="573088" lvl="1" indent="-342900"/>
                <a:r>
                  <a:rPr lang="en-US" dirty="0"/>
                  <a:t>Apply a </a:t>
                </a:r>
                <a:r>
                  <a:rPr lang="en-US" dirty="0">
                    <a:solidFill>
                      <a:srgbClr val="0070C0"/>
                    </a:solidFill>
                  </a:rPr>
                  <a:t>negative</a:t>
                </a:r>
                <a:r>
                  <a:rPr lang="en-US" dirty="0"/>
                  <a:t> voltage at the anode</a:t>
                </a:r>
              </a:p>
              <a:p>
                <a:pPr marL="573088" lvl="1" indent="-342900"/>
                <a:r>
                  <a:rPr lang="en-US" dirty="0">
                    <a:solidFill>
                      <a:srgbClr val="00B050"/>
                    </a:solidFill>
                  </a:rPr>
                  <a:t>Pushes</a:t>
                </a:r>
                <a:r>
                  <a:rPr lang="en-US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ions towards the filament.</a:t>
                </a:r>
              </a:p>
              <a:p>
                <a:pPr marL="573088" lvl="1" indent="-342900"/>
                <a:r>
                  <a:rPr lang="en-US" dirty="0">
                    <a:solidFill>
                      <a:srgbClr val="C00000"/>
                    </a:solidFill>
                  </a:rPr>
                  <a:t>Combine</a:t>
                </a:r>
                <a:r>
                  <a:rPr lang="en-US" dirty="0">
                    <a:solidFill>
                      <a:schemeClr val="tx1"/>
                    </a:solidFill>
                  </a:rPr>
                  <a:t> with the oxygen vacancies and </a:t>
                </a:r>
                <a:r>
                  <a:rPr lang="en-US" dirty="0">
                    <a:solidFill>
                      <a:srgbClr val="FF0000"/>
                    </a:solidFill>
                  </a:rPr>
                  <a:t>rupture</a:t>
                </a:r>
                <a:r>
                  <a:rPr lang="en-US" dirty="0">
                    <a:solidFill>
                      <a:schemeClr val="tx1"/>
                    </a:solidFill>
                  </a:rPr>
                  <a:t> the filament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4B8D3C-4731-0393-42FB-13E2CF61A0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1896" y="1253331"/>
                <a:ext cx="8218424" cy="4351338"/>
              </a:xfrm>
              <a:blipFill>
                <a:blip r:embed="rId3"/>
                <a:stretch>
                  <a:fillRect l="-668" t="-70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A729F-E25E-894F-AC8D-CD1A30204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EFCEA-932C-6D2A-E88E-C50B909B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F422-FEB1-40D8-BFCC-35F72777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Design of a Sense Amplifier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2515D-1141-4A48-9193-1B19292C6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39950-2B43-4BA8-AEB1-DFD7BAC7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33561A0-F67B-4B7F-83BE-135F8422455D}"/>
              </a:ext>
            </a:extLst>
          </p:cNvPr>
          <p:cNvSpPr/>
          <p:nvPr/>
        </p:nvSpPr>
        <p:spPr>
          <a:xfrm>
            <a:off x="2982717" y="3074584"/>
            <a:ext cx="3982094" cy="16277"/>
          </a:xfrm>
          <a:custGeom>
            <a:avLst/>
            <a:gdLst>
              <a:gd name="connsiteX0" fmla="*/ 883 w 3982094"/>
              <a:gd name="connsiteY0" fmla="*/ -726 h 16277"/>
              <a:gd name="connsiteX1" fmla="*/ 3982978 w 3982094"/>
              <a:gd name="connsiteY1" fmla="*/ -726 h 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82094" h="16277">
                <a:moveTo>
                  <a:pt x="883" y="-726"/>
                </a:moveTo>
                <a:lnTo>
                  <a:pt x="3982978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4F2B97-01A4-4364-BFFB-3A9717162B80}"/>
              </a:ext>
            </a:extLst>
          </p:cNvPr>
          <p:cNvSpPr/>
          <p:nvPr/>
        </p:nvSpPr>
        <p:spPr>
          <a:xfrm>
            <a:off x="3285016" y="2307231"/>
            <a:ext cx="3383323" cy="383684"/>
          </a:xfrm>
          <a:custGeom>
            <a:avLst/>
            <a:gdLst>
              <a:gd name="connsiteX0" fmla="*/ 883 w 3383323"/>
              <a:gd name="connsiteY0" fmla="*/ 10912 h 383684"/>
              <a:gd name="connsiteX1" fmla="*/ 1360955 w 3383323"/>
              <a:gd name="connsiteY1" fmla="*/ 10912 h 383684"/>
              <a:gd name="connsiteX2" fmla="*/ 1360955 w 3383323"/>
              <a:gd name="connsiteY2" fmla="*/ 382959 h 383684"/>
              <a:gd name="connsiteX3" fmla="*/ 1900495 w 3383323"/>
              <a:gd name="connsiteY3" fmla="*/ 382959 h 383684"/>
              <a:gd name="connsiteX4" fmla="*/ 1900495 w 3383323"/>
              <a:gd name="connsiteY4" fmla="*/ -726 h 383684"/>
              <a:gd name="connsiteX5" fmla="*/ 3384207 w 3383323"/>
              <a:gd name="connsiteY5" fmla="*/ -726 h 38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3323" h="383684">
                <a:moveTo>
                  <a:pt x="883" y="10912"/>
                </a:moveTo>
                <a:lnTo>
                  <a:pt x="1360955" y="10912"/>
                </a:lnTo>
                <a:lnTo>
                  <a:pt x="1360955" y="382959"/>
                </a:lnTo>
                <a:lnTo>
                  <a:pt x="1900495" y="382959"/>
                </a:lnTo>
                <a:lnTo>
                  <a:pt x="1900495" y="-726"/>
                </a:lnTo>
                <a:lnTo>
                  <a:pt x="3384207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E5FC075-FE51-48BA-B1ED-0CFB31814907}"/>
              </a:ext>
            </a:extLst>
          </p:cNvPr>
          <p:cNvSpPr/>
          <p:nvPr/>
        </p:nvSpPr>
        <p:spPr>
          <a:xfrm>
            <a:off x="4656937" y="2795546"/>
            <a:ext cx="546457" cy="16277"/>
          </a:xfrm>
          <a:custGeom>
            <a:avLst/>
            <a:gdLst>
              <a:gd name="connsiteX0" fmla="*/ 883 w 546457"/>
              <a:gd name="connsiteY0" fmla="*/ -726 h 16277"/>
              <a:gd name="connsiteX1" fmla="*/ 547341 w 546457"/>
              <a:gd name="connsiteY1" fmla="*/ -726 h 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457" h="16277">
                <a:moveTo>
                  <a:pt x="883" y="-726"/>
                </a:moveTo>
                <a:lnTo>
                  <a:pt x="547341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1556B55-4113-44B6-9461-EC41EB6A6DBF}"/>
              </a:ext>
            </a:extLst>
          </p:cNvPr>
          <p:cNvSpPr/>
          <p:nvPr/>
        </p:nvSpPr>
        <p:spPr>
          <a:xfrm>
            <a:off x="4924355" y="2795546"/>
            <a:ext cx="16277" cy="279038"/>
          </a:xfrm>
          <a:custGeom>
            <a:avLst/>
            <a:gdLst>
              <a:gd name="connsiteX0" fmla="*/ 883 w 16277"/>
              <a:gd name="connsiteY0" fmla="*/ -726 h 279038"/>
              <a:gd name="connsiteX1" fmla="*/ 883 w 16277"/>
              <a:gd name="connsiteY1" fmla="*/ 278313 h 2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79038">
                <a:moveTo>
                  <a:pt x="883" y="-726"/>
                </a:moveTo>
                <a:lnTo>
                  <a:pt x="883" y="278313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674015-84B8-4F80-84D1-C43E5B022999}"/>
              </a:ext>
            </a:extLst>
          </p:cNvPr>
          <p:cNvSpPr/>
          <p:nvPr/>
        </p:nvSpPr>
        <p:spPr>
          <a:xfrm>
            <a:off x="4866220" y="3004830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39 h 116265"/>
              <a:gd name="connsiteX2" fmla="*/ 882 w 127891"/>
              <a:gd name="connsiteY2" fmla="*/ 57407 h 116265"/>
              <a:gd name="connsiteX3" fmla="*/ 64829 w 127891"/>
              <a:gd name="connsiteY3" fmla="*/ -726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39"/>
                  <a:pt x="64829" y="115539"/>
                </a:cubicBezTo>
                <a:cubicBezTo>
                  <a:pt x="29512" y="115539"/>
                  <a:pt x="882" y="89512"/>
                  <a:pt x="882" y="57407"/>
                </a:cubicBezTo>
                <a:cubicBezTo>
                  <a:pt x="882" y="25301"/>
                  <a:pt x="29512" y="-726"/>
                  <a:pt x="64829" y="-726"/>
                </a:cubicBezTo>
                <a:cubicBezTo>
                  <a:pt x="100145" y="-726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923C64-553E-4EC9-9186-25B07428A7FB}"/>
              </a:ext>
            </a:extLst>
          </p:cNvPr>
          <p:cNvSpPr/>
          <p:nvPr/>
        </p:nvSpPr>
        <p:spPr>
          <a:xfrm>
            <a:off x="3290827" y="3411766"/>
            <a:ext cx="1540518" cy="337165"/>
          </a:xfrm>
          <a:custGeom>
            <a:avLst/>
            <a:gdLst>
              <a:gd name="connsiteX0" fmla="*/ 883 w 1540518"/>
              <a:gd name="connsiteY0" fmla="*/ 336440 h 337165"/>
              <a:gd name="connsiteX1" fmla="*/ 433107 w 1540518"/>
              <a:gd name="connsiteY1" fmla="*/ 336440 h 337165"/>
              <a:gd name="connsiteX2" fmla="*/ 433107 w 1540518"/>
              <a:gd name="connsiteY2" fmla="*/ -726 h 337165"/>
              <a:gd name="connsiteX3" fmla="*/ 987247 w 1540518"/>
              <a:gd name="connsiteY3" fmla="*/ -726 h 337165"/>
              <a:gd name="connsiteX4" fmla="*/ 976178 w 1540518"/>
              <a:gd name="connsiteY4" fmla="*/ 336440 h 337165"/>
              <a:gd name="connsiteX5" fmla="*/ 1541402 w 1540518"/>
              <a:gd name="connsiteY5" fmla="*/ 336440 h 33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518" h="337165">
                <a:moveTo>
                  <a:pt x="883" y="336440"/>
                </a:moveTo>
                <a:lnTo>
                  <a:pt x="433107" y="336440"/>
                </a:lnTo>
                <a:lnTo>
                  <a:pt x="433107" y="-726"/>
                </a:lnTo>
                <a:lnTo>
                  <a:pt x="987247" y="-726"/>
                </a:lnTo>
                <a:lnTo>
                  <a:pt x="976178" y="336440"/>
                </a:lnTo>
                <a:lnTo>
                  <a:pt x="1541402" y="336440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E306A6F-0008-4D41-BF6D-1420F5994FB3}"/>
              </a:ext>
            </a:extLst>
          </p:cNvPr>
          <p:cNvSpPr/>
          <p:nvPr/>
        </p:nvSpPr>
        <p:spPr>
          <a:xfrm>
            <a:off x="4922922" y="3753668"/>
            <a:ext cx="16277" cy="418811"/>
          </a:xfrm>
          <a:custGeom>
            <a:avLst/>
            <a:gdLst>
              <a:gd name="connsiteX0" fmla="*/ 883 w 16277"/>
              <a:gd name="connsiteY0" fmla="*/ -726 h 418811"/>
              <a:gd name="connsiteX1" fmla="*/ 883 w 16277"/>
              <a:gd name="connsiteY1" fmla="*/ 418086 h 41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418811">
                <a:moveTo>
                  <a:pt x="883" y="-726"/>
                </a:moveTo>
                <a:lnTo>
                  <a:pt x="883" y="41808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0B416F7-6490-4E11-AD0B-73EA3A508DC4}"/>
              </a:ext>
            </a:extLst>
          </p:cNvPr>
          <p:cNvSpPr/>
          <p:nvPr/>
        </p:nvSpPr>
        <p:spPr>
          <a:xfrm>
            <a:off x="4808087" y="3411766"/>
            <a:ext cx="1860252" cy="337165"/>
          </a:xfrm>
          <a:custGeom>
            <a:avLst/>
            <a:gdLst>
              <a:gd name="connsiteX0" fmla="*/ 883 w 1860252"/>
              <a:gd name="connsiteY0" fmla="*/ 336440 h 337165"/>
              <a:gd name="connsiteX1" fmla="*/ 706889 w 1860252"/>
              <a:gd name="connsiteY1" fmla="*/ 336440 h 337165"/>
              <a:gd name="connsiteX2" fmla="*/ 706889 w 1860252"/>
              <a:gd name="connsiteY2" fmla="*/ -726 h 337165"/>
              <a:gd name="connsiteX3" fmla="*/ 1267198 w 1860252"/>
              <a:gd name="connsiteY3" fmla="*/ -726 h 337165"/>
              <a:gd name="connsiteX4" fmla="*/ 1267198 w 1860252"/>
              <a:gd name="connsiteY4" fmla="*/ 324818 h 337165"/>
              <a:gd name="connsiteX5" fmla="*/ 1861136 w 1860252"/>
              <a:gd name="connsiteY5" fmla="*/ 324818 h 33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0252" h="337165">
                <a:moveTo>
                  <a:pt x="883" y="336440"/>
                </a:moveTo>
                <a:lnTo>
                  <a:pt x="706889" y="336440"/>
                </a:lnTo>
                <a:lnTo>
                  <a:pt x="706889" y="-726"/>
                </a:lnTo>
                <a:lnTo>
                  <a:pt x="1267198" y="-726"/>
                </a:lnTo>
                <a:lnTo>
                  <a:pt x="1267198" y="324818"/>
                </a:lnTo>
                <a:lnTo>
                  <a:pt x="1861136" y="324818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1857FC-F302-48E1-94C0-31EA448B2857}"/>
              </a:ext>
            </a:extLst>
          </p:cNvPr>
          <p:cNvSpPr/>
          <p:nvPr/>
        </p:nvSpPr>
        <p:spPr>
          <a:xfrm>
            <a:off x="3689943" y="3333782"/>
            <a:ext cx="598772" cy="16277"/>
          </a:xfrm>
          <a:custGeom>
            <a:avLst/>
            <a:gdLst>
              <a:gd name="connsiteX0" fmla="*/ 883 w 598772"/>
              <a:gd name="connsiteY0" fmla="*/ -726 h 16277"/>
              <a:gd name="connsiteX1" fmla="*/ 599655 w 598772"/>
              <a:gd name="connsiteY1" fmla="*/ -726 h 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772" h="16277">
                <a:moveTo>
                  <a:pt x="883" y="-726"/>
                </a:moveTo>
                <a:lnTo>
                  <a:pt x="599655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5BE4628-A20C-4791-BC5B-9AD606B54FF2}"/>
              </a:ext>
            </a:extLst>
          </p:cNvPr>
          <p:cNvSpPr/>
          <p:nvPr/>
        </p:nvSpPr>
        <p:spPr>
          <a:xfrm>
            <a:off x="3986090" y="3074584"/>
            <a:ext cx="16277" cy="255796"/>
          </a:xfrm>
          <a:custGeom>
            <a:avLst/>
            <a:gdLst>
              <a:gd name="connsiteX0" fmla="*/ 883 w 16277"/>
              <a:gd name="connsiteY0" fmla="*/ 255071 h 255796"/>
              <a:gd name="connsiteX1" fmla="*/ 883 w 16277"/>
              <a:gd name="connsiteY1" fmla="*/ -726 h 25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55796">
                <a:moveTo>
                  <a:pt x="883" y="255071"/>
                </a:moveTo>
                <a:lnTo>
                  <a:pt x="883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4652F4C-FDB1-4EF8-8A35-03AF27F61F8B}"/>
              </a:ext>
            </a:extLst>
          </p:cNvPr>
          <p:cNvSpPr/>
          <p:nvPr/>
        </p:nvSpPr>
        <p:spPr>
          <a:xfrm>
            <a:off x="5802736" y="3074584"/>
            <a:ext cx="16277" cy="255796"/>
          </a:xfrm>
          <a:custGeom>
            <a:avLst/>
            <a:gdLst>
              <a:gd name="connsiteX0" fmla="*/ 883 w 16277"/>
              <a:gd name="connsiteY0" fmla="*/ 255071 h 255796"/>
              <a:gd name="connsiteX1" fmla="*/ 883 w 16277"/>
              <a:gd name="connsiteY1" fmla="*/ -726 h 25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55796">
                <a:moveTo>
                  <a:pt x="883" y="255071"/>
                </a:moveTo>
                <a:lnTo>
                  <a:pt x="883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8B121E-9829-4FE3-AB02-5AE8AF160F43}"/>
              </a:ext>
            </a:extLst>
          </p:cNvPr>
          <p:cNvSpPr/>
          <p:nvPr/>
        </p:nvSpPr>
        <p:spPr>
          <a:xfrm>
            <a:off x="5490735" y="3347813"/>
            <a:ext cx="598772" cy="16277"/>
          </a:xfrm>
          <a:custGeom>
            <a:avLst/>
            <a:gdLst>
              <a:gd name="connsiteX0" fmla="*/ 883 w 598772"/>
              <a:gd name="connsiteY0" fmla="*/ -726 h 16277"/>
              <a:gd name="connsiteX1" fmla="*/ 599655 w 598772"/>
              <a:gd name="connsiteY1" fmla="*/ -726 h 1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772" h="16277">
                <a:moveTo>
                  <a:pt x="883" y="-726"/>
                </a:moveTo>
                <a:lnTo>
                  <a:pt x="599655" y="-726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6B6B494-C653-4881-893F-A00D700D49AC}"/>
              </a:ext>
            </a:extLst>
          </p:cNvPr>
          <p:cNvSpPr/>
          <p:nvPr/>
        </p:nvSpPr>
        <p:spPr>
          <a:xfrm>
            <a:off x="3304988" y="2004947"/>
            <a:ext cx="16277" cy="2389749"/>
          </a:xfrm>
          <a:custGeom>
            <a:avLst/>
            <a:gdLst>
              <a:gd name="connsiteX0" fmla="*/ 883 w 16277"/>
              <a:gd name="connsiteY0" fmla="*/ -726 h 2389749"/>
              <a:gd name="connsiteX1" fmla="*/ 883 w 16277"/>
              <a:gd name="connsiteY1" fmla="*/ 2389024 h 238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389749">
                <a:moveTo>
                  <a:pt x="883" y="-726"/>
                </a:moveTo>
                <a:lnTo>
                  <a:pt x="883" y="2389024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0FB7ACF-32AF-47AB-9B8F-255A0487E4B9}"/>
              </a:ext>
            </a:extLst>
          </p:cNvPr>
          <p:cNvSpPr/>
          <p:nvPr/>
        </p:nvSpPr>
        <p:spPr>
          <a:xfrm>
            <a:off x="6674150" y="2010757"/>
            <a:ext cx="16277" cy="2380943"/>
          </a:xfrm>
          <a:custGeom>
            <a:avLst/>
            <a:gdLst>
              <a:gd name="connsiteX0" fmla="*/ 883 w 16277"/>
              <a:gd name="connsiteY0" fmla="*/ -726 h 2380943"/>
              <a:gd name="connsiteX1" fmla="*/ 883 w 16277"/>
              <a:gd name="connsiteY1" fmla="*/ 2380218 h 238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7" h="2380943">
                <a:moveTo>
                  <a:pt x="883" y="-726"/>
                </a:moveTo>
                <a:lnTo>
                  <a:pt x="883" y="2380218"/>
                </a:lnTo>
              </a:path>
            </a:pathLst>
          </a:custGeom>
          <a:noFill/>
          <a:ln w="18719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7878033-287F-4A8D-9562-48FDDB40CD61}"/>
              </a:ext>
            </a:extLst>
          </p:cNvPr>
          <p:cNvSpPr/>
          <p:nvPr/>
        </p:nvSpPr>
        <p:spPr>
          <a:xfrm>
            <a:off x="3226881" y="2260736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40 h 116265"/>
              <a:gd name="connsiteX2" fmla="*/ 882 w 127891"/>
              <a:gd name="connsiteY2" fmla="*/ 57407 h 116265"/>
              <a:gd name="connsiteX3" fmla="*/ 64829 w 127891"/>
              <a:gd name="connsiteY3" fmla="*/ -725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40"/>
                  <a:pt x="64829" y="115540"/>
                </a:cubicBezTo>
                <a:cubicBezTo>
                  <a:pt x="29513" y="115540"/>
                  <a:pt x="882" y="89512"/>
                  <a:pt x="882" y="57407"/>
                </a:cubicBezTo>
                <a:cubicBezTo>
                  <a:pt x="882" y="25301"/>
                  <a:pt x="29513" y="-725"/>
                  <a:pt x="64829" y="-725"/>
                </a:cubicBezTo>
                <a:cubicBezTo>
                  <a:pt x="100145" y="-725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4F639FF-16EA-4B64-881A-71483026736D}"/>
              </a:ext>
            </a:extLst>
          </p:cNvPr>
          <p:cNvSpPr/>
          <p:nvPr/>
        </p:nvSpPr>
        <p:spPr>
          <a:xfrm>
            <a:off x="3226881" y="3684988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40 h 116265"/>
              <a:gd name="connsiteX2" fmla="*/ 882 w 127891"/>
              <a:gd name="connsiteY2" fmla="*/ 57407 h 116265"/>
              <a:gd name="connsiteX3" fmla="*/ 64829 w 127891"/>
              <a:gd name="connsiteY3" fmla="*/ -725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40"/>
                  <a:pt x="64829" y="115540"/>
                </a:cubicBezTo>
                <a:cubicBezTo>
                  <a:pt x="29513" y="115540"/>
                  <a:pt x="882" y="89512"/>
                  <a:pt x="882" y="57407"/>
                </a:cubicBezTo>
                <a:cubicBezTo>
                  <a:pt x="882" y="25301"/>
                  <a:pt x="29513" y="-725"/>
                  <a:pt x="64829" y="-725"/>
                </a:cubicBezTo>
                <a:cubicBezTo>
                  <a:pt x="100145" y="-725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F1D94A6-686A-4385-877C-25D77B49D103}"/>
              </a:ext>
            </a:extLst>
          </p:cNvPr>
          <p:cNvSpPr/>
          <p:nvPr/>
        </p:nvSpPr>
        <p:spPr>
          <a:xfrm>
            <a:off x="6610204" y="3673350"/>
            <a:ext cx="127891" cy="116265"/>
          </a:xfrm>
          <a:custGeom>
            <a:avLst/>
            <a:gdLst>
              <a:gd name="connsiteX0" fmla="*/ 128775 w 127891"/>
              <a:gd name="connsiteY0" fmla="*/ 57408 h 116265"/>
              <a:gd name="connsiteX1" fmla="*/ 64829 w 127891"/>
              <a:gd name="connsiteY1" fmla="*/ 115540 h 116265"/>
              <a:gd name="connsiteX2" fmla="*/ 882 w 127891"/>
              <a:gd name="connsiteY2" fmla="*/ 57408 h 116265"/>
              <a:gd name="connsiteX3" fmla="*/ 64829 w 127891"/>
              <a:gd name="connsiteY3" fmla="*/ -725 h 116265"/>
              <a:gd name="connsiteX4" fmla="*/ 128775 w 127891"/>
              <a:gd name="connsiteY4" fmla="*/ 57408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8"/>
                </a:moveTo>
                <a:cubicBezTo>
                  <a:pt x="128775" y="89514"/>
                  <a:pt x="100145" y="115540"/>
                  <a:pt x="64829" y="115540"/>
                </a:cubicBezTo>
                <a:cubicBezTo>
                  <a:pt x="29512" y="115540"/>
                  <a:pt x="882" y="89513"/>
                  <a:pt x="882" y="57408"/>
                </a:cubicBezTo>
                <a:cubicBezTo>
                  <a:pt x="882" y="25301"/>
                  <a:pt x="29512" y="-725"/>
                  <a:pt x="64829" y="-725"/>
                </a:cubicBezTo>
                <a:cubicBezTo>
                  <a:pt x="100145" y="-725"/>
                  <a:pt x="128775" y="25302"/>
                  <a:pt x="128775" y="57408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133C0A-9E2B-4749-B946-63739C4A5BFF}"/>
              </a:ext>
            </a:extLst>
          </p:cNvPr>
          <p:cNvSpPr txBox="1"/>
          <p:nvPr/>
        </p:nvSpPr>
        <p:spPr>
          <a:xfrm>
            <a:off x="2878858" y="1734090"/>
            <a:ext cx="877163" cy="30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1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Bit line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8A0933-8548-4DA6-B94D-097D877DB654}"/>
              </a:ext>
            </a:extLst>
          </p:cNvPr>
          <p:cNvSpPr txBox="1"/>
          <p:nvPr/>
        </p:nvSpPr>
        <p:spPr>
          <a:xfrm>
            <a:off x="6267846" y="1772662"/>
            <a:ext cx="877163" cy="309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1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Bit line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267E8F-7990-4183-80F2-17904F7D4A1F}"/>
              </a:ext>
            </a:extLst>
          </p:cNvPr>
          <p:cNvSpPr txBox="1"/>
          <p:nvPr/>
        </p:nvSpPr>
        <p:spPr>
          <a:xfrm>
            <a:off x="4681765" y="2068511"/>
            <a:ext cx="473206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22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E3A696-0E90-4001-B284-E19C75DB291E}"/>
              </a:ext>
            </a:extLst>
          </p:cNvPr>
          <p:cNvSpPr txBox="1"/>
          <p:nvPr/>
        </p:nvSpPr>
        <p:spPr>
          <a:xfrm>
            <a:off x="3755171" y="3631120"/>
            <a:ext cx="473206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22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5C2FF1-2297-451F-A5F0-51159FE3DFC0}"/>
              </a:ext>
            </a:extLst>
          </p:cNvPr>
          <p:cNvSpPr txBox="1"/>
          <p:nvPr/>
        </p:nvSpPr>
        <p:spPr>
          <a:xfrm>
            <a:off x="5558209" y="3638493"/>
            <a:ext cx="473206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22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BA6DFA-DFF4-422B-B854-4B2ADE049837}"/>
              </a:ext>
            </a:extLst>
          </p:cNvPr>
          <p:cNvSpPr txBox="1"/>
          <p:nvPr/>
        </p:nvSpPr>
        <p:spPr>
          <a:xfrm>
            <a:off x="6960780" y="2863244"/>
            <a:ext cx="542136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22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EQ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4D73ACD-4B34-4005-9677-34F2D3DAD9C6}"/>
              </a:ext>
            </a:extLst>
          </p:cNvPr>
          <p:cNvSpPr/>
          <p:nvPr/>
        </p:nvSpPr>
        <p:spPr>
          <a:xfrm>
            <a:off x="4867196" y="3695308"/>
            <a:ext cx="127891" cy="116265"/>
          </a:xfrm>
          <a:custGeom>
            <a:avLst/>
            <a:gdLst>
              <a:gd name="connsiteX0" fmla="*/ 128775 w 127891"/>
              <a:gd name="connsiteY0" fmla="*/ 57408 h 116265"/>
              <a:gd name="connsiteX1" fmla="*/ 64829 w 127891"/>
              <a:gd name="connsiteY1" fmla="*/ 115540 h 116265"/>
              <a:gd name="connsiteX2" fmla="*/ 882 w 127891"/>
              <a:gd name="connsiteY2" fmla="*/ 57408 h 116265"/>
              <a:gd name="connsiteX3" fmla="*/ 64829 w 127891"/>
              <a:gd name="connsiteY3" fmla="*/ -725 h 116265"/>
              <a:gd name="connsiteX4" fmla="*/ 128775 w 127891"/>
              <a:gd name="connsiteY4" fmla="*/ 57408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8"/>
                </a:moveTo>
                <a:cubicBezTo>
                  <a:pt x="128775" y="89514"/>
                  <a:pt x="100145" y="115540"/>
                  <a:pt x="64829" y="115540"/>
                </a:cubicBezTo>
                <a:cubicBezTo>
                  <a:pt x="29512" y="115540"/>
                  <a:pt x="882" y="89513"/>
                  <a:pt x="882" y="57408"/>
                </a:cubicBezTo>
                <a:cubicBezTo>
                  <a:pt x="882" y="25301"/>
                  <a:pt x="29512" y="-725"/>
                  <a:pt x="64829" y="-725"/>
                </a:cubicBezTo>
                <a:cubicBezTo>
                  <a:pt x="100145" y="-725"/>
                  <a:pt x="128775" y="25302"/>
                  <a:pt x="128775" y="57408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aphic 5">
            <a:extLst>
              <a:ext uri="{FF2B5EF4-FFF2-40B4-BE49-F238E27FC236}">
                <a16:creationId xmlns:a16="http://schemas.microsoft.com/office/drawing/2014/main" id="{70D623D2-A6D9-4994-85E5-292B54EEE2F7}"/>
              </a:ext>
            </a:extLst>
          </p:cNvPr>
          <p:cNvGrpSpPr/>
          <p:nvPr/>
        </p:nvGrpSpPr>
        <p:grpSpPr>
          <a:xfrm>
            <a:off x="4914006" y="3883763"/>
            <a:ext cx="460382" cy="606321"/>
            <a:chOff x="4509026" y="3803913"/>
            <a:chExt cx="460382" cy="6063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B678A4-C145-4013-AAC4-119245017DC7}"/>
                </a:ext>
              </a:extLst>
            </p:cNvPr>
            <p:cNvSpPr txBox="1"/>
            <p:nvPr/>
          </p:nvSpPr>
          <p:spPr>
            <a:xfrm>
              <a:off x="4509026" y="3803913"/>
              <a:ext cx="460382" cy="33919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60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V</a:t>
              </a:r>
              <a:r>
                <a:rPr lang="en-US" sz="1445" baseline="-259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dd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1D9F2A8-D26B-472A-A5B8-D46AB88E6663}"/>
                </a:ext>
              </a:extLst>
            </p:cNvPr>
            <p:cNvSpPr/>
            <p:nvPr/>
          </p:nvSpPr>
          <p:spPr>
            <a:xfrm>
              <a:off x="4627953" y="4121681"/>
              <a:ext cx="309283" cy="16277"/>
            </a:xfrm>
            <a:custGeom>
              <a:avLst/>
              <a:gdLst>
                <a:gd name="connsiteX0" fmla="*/ 888 w 309283"/>
                <a:gd name="connsiteY0" fmla="*/ -741 h 16277"/>
                <a:gd name="connsiteX1" fmla="*/ 310172 w 309283"/>
                <a:gd name="connsiteY1" fmla="*/ -741 h 1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9283" h="16277">
                  <a:moveTo>
                    <a:pt x="888" y="-741"/>
                  </a:moveTo>
                  <a:lnTo>
                    <a:pt x="310172" y="-741"/>
                  </a:lnTo>
                </a:path>
              </a:pathLst>
            </a:custGeom>
            <a:noFill/>
            <a:ln w="18719" cap="flat">
              <a:solidFill>
                <a:srgbClr val="04041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3E6877-2690-4D56-A6EC-1A96C43E036C}"/>
                </a:ext>
              </a:extLst>
            </p:cNvPr>
            <p:cNvSpPr txBox="1"/>
            <p:nvPr/>
          </p:nvSpPr>
          <p:spPr>
            <a:xfrm>
              <a:off x="4584630" y="4071039"/>
              <a:ext cx="298480" cy="339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0F543FF-957E-49DA-B153-0C854C4CAE9B}"/>
              </a:ext>
            </a:extLst>
          </p:cNvPr>
          <p:cNvSpPr txBox="1">
            <a:spLocks/>
          </p:cNvSpPr>
          <p:nvPr/>
        </p:nvSpPr>
        <p:spPr>
          <a:xfrm>
            <a:off x="2284246" y="4744084"/>
            <a:ext cx="7592413" cy="1396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Set the EQ line to 1. </a:t>
            </a:r>
            <a:r>
              <a:rPr lang="en-IN" dirty="0">
                <a:solidFill>
                  <a:srgbClr val="0070C0"/>
                </a:solidFill>
              </a:rPr>
              <a:t>Enable</a:t>
            </a:r>
            <a:r>
              <a:rPr lang="en-IN" dirty="0">
                <a:solidFill>
                  <a:schemeClr val="tx1"/>
                </a:solidFill>
              </a:rPr>
              <a:t> all the transistors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The </a:t>
            </a:r>
            <a:r>
              <a:rPr lang="en-IN" dirty="0">
                <a:solidFill>
                  <a:srgbClr val="00B050"/>
                </a:solidFill>
              </a:rPr>
              <a:t>voltages</a:t>
            </a:r>
            <a:r>
              <a:rPr lang="en-IN" dirty="0">
                <a:solidFill>
                  <a:schemeClr val="tx1"/>
                </a:solidFill>
              </a:rPr>
              <a:t> of both the </a:t>
            </a:r>
            <a:r>
              <a:rPr lang="en-IN" dirty="0">
                <a:solidFill>
                  <a:srgbClr val="720F11"/>
                </a:solidFill>
              </a:rPr>
              <a:t>bit lines </a:t>
            </a:r>
            <a:r>
              <a:rPr lang="en-IN" dirty="0">
                <a:solidFill>
                  <a:schemeClr val="tx1"/>
                </a:solidFill>
              </a:rPr>
              <a:t>gets set to </a:t>
            </a:r>
            <a:r>
              <a:rPr lang="en-IN" dirty="0" err="1">
                <a:solidFill>
                  <a:schemeClr val="tx1"/>
                </a:solidFill>
              </a:rPr>
              <a:t>V</a:t>
            </a:r>
            <a:r>
              <a:rPr lang="en-IN" baseline="-25000" dirty="0" err="1">
                <a:solidFill>
                  <a:schemeClr val="tx1"/>
                </a:solidFill>
              </a:rPr>
              <a:t>dd</a:t>
            </a:r>
            <a:r>
              <a:rPr lang="en-IN" dirty="0">
                <a:solidFill>
                  <a:schemeClr val="tx1"/>
                </a:solidFill>
              </a:rPr>
              <a:t>/2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After </a:t>
            </a:r>
            <a:r>
              <a:rPr lang="en-IN" dirty="0" err="1">
                <a:solidFill>
                  <a:srgbClr val="E21A23"/>
                </a:solidFill>
              </a:rPr>
              <a:t>precharging</a:t>
            </a:r>
            <a:r>
              <a:rPr lang="en-IN" dirty="0">
                <a:solidFill>
                  <a:schemeClr val="tx1"/>
                </a:solidFill>
              </a:rPr>
              <a:t>, we set EQ to 0 V (</a:t>
            </a:r>
            <a:r>
              <a:rPr lang="en-IN" dirty="0">
                <a:solidFill>
                  <a:srgbClr val="C00000"/>
                </a:solidFill>
              </a:rPr>
              <a:t>disable</a:t>
            </a:r>
            <a:r>
              <a:rPr lang="en-IN" dirty="0">
                <a:solidFill>
                  <a:schemeClr val="tx1"/>
                </a:solidFill>
              </a:rPr>
              <a:t> the transistors)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94646E-D607-4DC3-B759-E3D5F753168B}"/>
              </a:ext>
            </a:extLst>
          </p:cNvPr>
          <p:cNvSpPr/>
          <p:nvPr/>
        </p:nvSpPr>
        <p:spPr>
          <a:xfrm>
            <a:off x="7813140" y="2279212"/>
            <a:ext cx="2496507" cy="9521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 err="1"/>
              <a:t>Precharge</a:t>
            </a:r>
            <a:r>
              <a:rPr lang="en-IN" sz="2000" dirty="0"/>
              <a:t> circuit:</a:t>
            </a:r>
          </a:p>
          <a:p>
            <a:pPr algn="ctr"/>
            <a:r>
              <a:rPr lang="en-IN" sz="2000" dirty="0"/>
              <a:t>Voltage equalizer</a:t>
            </a:r>
            <a:endParaRPr lang="en-US" sz="200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EB06B20-523F-B2F7-7E2F-65F3082D5362}"/>
              </a:ext>
            </a:extLst>
          </p:cNvPr>
          <p:cNvSpPr/>
          <p:nvPr/>
        </p:nvSpPr>
        <p:spPr>
          <a:xfrm>
            <a:off x="3922520" y="3011820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39 h 116265"/>
              <a:gd name="connsiteX2" fmla="*/ 882 w 127891"/>
              <a:gd name="connsiteY2" fmla="*/ 57407 h 116265"/>
              <a:gd name="connsiteX3" fmla="*/ 64829 w 127891"/>
              <a:gd name="connsiteY3" fmla="*/ -726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39"/>
                  <a:pt x="64829" y="115539"/>
                </a:cubicBezTo>
                <a:cubicBezTo>
                  <a:pt x="29512" y="115539"/>
                  <a:pt x="882" y="89512"/>
                  <a:pt x="882" y="57407"/>
                </a:cubicBezTo>
                <a:cubicBezTo>
                  <a:pt x="882" y="25301"/>
                  <a:pt x="29512" y="-726"/>
                  <a:pt x="64829" y="-726"/>
                </a:cubicBezTo>
                <a:cubicBezTo>
                  <a:pt x="100145" y="-726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EA92221-5775-376C-D47F-582EAD88934F}"/>
              </a:ext>
            </a:extLst>
          </p:cNvPr>
          <p:cNvSpPr/>
          <p:nvPr/>
        </p:nvSpPr>
        <p:spPr>
          <a:xfrm>
            <a:off x="5745974" y="3004251"/>
            <a:ext cx="127891" cy="116265"/>
          </a:xfrm>
          <a:custGeom>
            <a:avLst/>
            <a:gdLst>
              <a:gd name="connsiteX0" fmla="*/ 128775 w 127891"/>
              <a:gd name="connsiteY0" fmla="*/ 57407 h 116265"/>
              <a:gd name="connsiteX1" fmla="*/ 64829 w 127891"/>
              <a:gd name="connsiteY1" fmla="*/ 115539 h 116265"/>
              <a:gd name="connsiteX2" fmla="*/ 882 w 127891"/>
              <a:gd name="connsiteY2" fmla="*/ 57407 h 116265"/>
              <a:gd name="connsiteX3" fmla="*/ 64829 w 127891"/>
              <a:gd name="connsiteY3" fmla="*/ -726 h 116265"/>
              <a:gd name="connsiteX4" fmla="*/ 128775 w 127891"/>
              <a:gd name="connsiteY4" fmla="*/ 57407 h 1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91" h="116265">
                <a:moveTo>
                  <a:pt x="128775" y="57407"/>
                </a:moveTo>
                <a:cubicBezTo>
                  <a:pt x="128775" y="89513"/>
                  <a:pt x="100145" y="115539"/>
                  <a:pt x="64829" y="115539"/>
                </a:cubicBezTo>
                <a:cubicBezTo>
                  <a:pt x="29512" y="115539"/>
                  <a:pt x="882" y="89512"/>
                  <a:pt x="882" y="57407"/>
                </a:cubicBezTo>
                <a:cubicBezTo>
                  <a:pt x="882" y="25301"/>
                  <a:pt x="29512" y="-726"/>
                  <a:pt x="64829" y="-726"/>
                </a:cubicBezTo>
                <a:cubicBezTo>
                  <a:pt x="100145" y="-726"/>
                  <a:pt x="128775" y="25302"/>
                  <a:pt x="128775" y="57407"/>
                </a:cubicBezTo>
                <a:close/>
              </a:path>
            </a:pathLst>
          </a:custGeom>
          <a:solidFill>
            <a:srgbClr val="0E0D11"/>
          </a:solidFill>
          <a:ln w="18719" cap="flat">
            <a:solidFill>
              <a:srgbClr val="11111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32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5D5C-5159-26F1-BA21-C8F79C19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CBRAMs: </a:t>
            </a:r>
            <a:r>
              <a:rPr lang="en-US" dirty="0">
                <a:sym typeface="Wingdings" panose="05000000000000000000" pitchFamily="2" charset="2"/>
              </a:rPr>
              <a:t>Conductive Bridging RAM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CAA1-1A6A-6BF8-0F24-66C40E23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188" y="1828800"/>
            <a:ext cx="8167624" cy="23977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of the </a:t>
            </a:r>
            <a:r>
              <a:rPr lang="en-US" dirty="0">
                <a:solidFill>
                  <a:srgbClr val="0070C0"/>
                </a:solidFill>
              </a:rPr>
              <a:t>electrodes</a:t>
            </a:r>
            <a:r>
              <a:rPr lang="en-US" dirty="0"/>
              <a:t> is an </a:t>
            </a:r>
            <a:r>
              <a:rPr lang="en-US" dirty="0">
                <a:solidFill>
                  <a:srgbClr val="C00000"/>
                </a:solidFill>
              </a:rPr>
              <a:t>electrochemically</a:t>
            </a:r>
            <a:r>
              <a:rPr lang="en-US" dirty="0"/>
              <a:t> active </a:t>
            </a:r>
            <a:r>
              <a:rPr lang="en-US" dirty="0">
                <a:solidFill>
                  <a:srgbClr val="00B050"/>
                </a:solidFill>
              </a:rPr>
              <a:t>electrode</a:t>
            </a:r>
            <a:r>
              <a:rPr lang="en-US" dirty="0"/>
              <a:t>; it is made of Ag (silver), Cu (copper), or Ni (nickel)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other electrode is </a:t>
            </a:r>
            <a:r>
              <a:rPr lang="en-US" dirty="0">
                <a:solidFill>
                  <a:srgbClr val="00B050"/>
                </a:solidFill>
              </a:rPr>
              <a:t>inert</a:t>
            </a:r>
            <a:r>
              <a:rPr lang="en-US" dirty="0">
                <a:solidFill>
                  <a:schemeClr val="tx1"/>
                </a:solidFill>
              </a:rPr>
              <a:t>: platinum (Pt) or iridium (</a:t>
            </a:r>
            <a:r>
              <a:rPr lang="en-US" dirty="0" err="1">
                <a:solidFill>
                  <a:schemeClr val="tx1"/>
                </a:solidFill>
              </a:rPr>
              <a:t>Ir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 between, we have a thin </a:t>
            </a:r>
            <a:r>
              <a:rPr lang="en-US" dirty="0">
                <a:solidFill>
                  <a:schemeClr val="accent4"/>
                </a:solidFill>
              </a:rPr>
              <a:t>electrolyte</a:t>
            </a:r>
            <a:r>
              <a:rPr lang="en-US" dirty="0">
                <a:solidFill>
                  <a:schemeClr val="tx1"/>
                </a:solidFill>
              </a:rPr>
              <a:t> layer: </a:t>
            </a:r>
            <a:r>
              <a:rPr lang="en-US" dirty="0" err="1">
                <a:solidFill>
                  <a:schemeClr val="tx1"/>
                </a:solidFill>
              </a:rPr>
              <a:t>Ge</a:t>
            </a:r>
            <a:r>
              <a:rPr lang="en-US" baseline="-25000" dirty="0" err="1">
                <a:solidFill>
                  <a:schemeClr val="tx1"/>
                </a:solidFill>
              </a:rPr>
              <a:t>x</a:t>
            </a: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en-US" baseline="-25000" dirty="0" err="1">
                <a:solidFill>
                  <a:schemeClr val="tx1"/>
                </a:solidFill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, SiO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TiO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Ta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baseline="-25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, ZrO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D713-CC32-BAFD-84E9-901140203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F0306-4B1B-199B-8B1E-F05DB5F9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35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2230-AD95-471C-BB9C-755BE464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the Cell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F609E4-24D7-4533-B1AD-AFB4FF816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2476" y="870428"/>
            <a:ext cx="6087048" cy="26776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762A6-DB55-48FE-A5A2-5695CAFAD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B753A-B793-4E23-A84E-FA2DE2C1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EB1D8A-D1B2-BC7D-1544-38F784AF8BC7}"/>
              </a:ext>
            </a:extLst>
          </p:cNvPr>
          <p:cNvSpPr txBox="1">
            <a:spLocks/>
          </p:cNvSpPr>
          <p:nvPr/>
        </p:nvSpPr>
        <p:spPr>
          <a:xfrm>
            <a:off x="1880616" y="3649028"/>
            <a:ext cx="8655304" cy="2677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Apply a highly </a:t>
            </a:r>
            <a:r>
              <a:rPr lang="en-US" dirty="0">
                <a:solidFill>
                  <a:srgbClr val="E21A23"/>
                </a:solidFill>
              </a:rPr>
              <a:t>positive</a:t>
            </a:r>
            <a:r>
              <a:rPr lang="en-US" dirty="0">
                <a:solidFill>
                  <a:schemeClr val="tx1"/>
                </a:solidFill>
              </a:rPr>
              <a:t> voltage to the active </a:t>
            </a:r>
            <a:r>
              <a:rPr lang="en-US" dirty="0">
                <a:solidFill>
                  <a:srgbClr val="0070C0"/>
                </a:solidFill>
              </a:rPr>
              <a:t>electrode</a:t>
            </a:r>
            <a:r>
              <a:rPr lang="en-US" dirty="0">
                <a:solidFill>
                  <a:schemeClr val="tx1"/>
                </a:solidFill>
              </a:rPr>
              <a:t> (Ag)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Breaks down the </a:t>
            </a:r>
            <a:r>
              <a:rPr lang="en-US" dirty="0">
                <a:solidFill>
                  <a:srgbClr val="7030A0"/>
                </a:solidFill>
              </a:rPr>
              <a:t>material</a:t>
            </a:r>
            <a:r>
              <a:rPr lang="en-US" dirty="0">
                <a:solidFill>
                  <a:schemeClr val="tx1"/>
                </a:solidFill>
              </a:rPr>
              <a:t>: Ag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 and 1 </a:t>
            </a:r>
            <a:r>
              <a:rPr lang="en-US" dirty="0">
                <a:solidFill>
                  <a:srgbClr val="00B050"/>
                </a:solidFill>
              </a:rPr>
              <a:t>electron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positively</a:t>
            </a:r>
            <a:r>
              <a:rPr lang="en-US" dirty="0">
                <a:solidFill>
                  <a:schemeClr val="tx1"/>
                </a:solidFill>
              </a:rPr>
              <a:t> charged Ag</a:t>
            </a:r>
            <a:r>
              <a:rPr lang="en-US" baseline="30000" dirty="0">
                <a:solidFill>
                  <a:schemeClr val="tx1"/>
                </a:solidFill>
              </a:rPr>
              <a:t>+ </a:t>
            </a:r>
            <a:r>
              <a:rPr lang="en-US" dirty="0">
                <a:solidFill>
                  <a:schemeClr val="tx1"/>
                </a:solidFill>
              </a:rPr>
              <a:t>ions </a:t>
            </a:r>
            <a:r>
              <a:rPr lang="en-US" dirty="0">
                <a:solidFill>
                  <a:srgbClr val="625D9C"/>
                </a:solidFill>
              </a:rPr>
              <a:t>move</a:t>
            </a:r>
            <a:r>
              <a:rPr lang="en-US" dirty="0">
                <a:solidFill>
                  <a:schemeClr val="tx1"/>
                </a:solidFill>
              </a:rPr>
              <a:t> towards the inert </a:t>
            </a:r>
            <a:r>
              <a:rPr lang="en-US" dirty="0">
                <a:solidFill>
                  <a:srgbClr val="0070C0"/>
                </a:solidFill>
              </a:rPr>
              <a:t>electrode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rgbClr val="00B050"/>
                </a:solidFill>
              </a:rPr>
              <a:t>filament</a:t>
            </a:r>
            <a:r>
              <a:rPr lang="en-US" dirty="0">
                <a:solidFill>
                  <a:schemeClr val="tx1"/>
                </a:solidFill>
              </a:rPr>
              <a:t> of Ag</a:t>
            </a:r>
            <a:r>
              <a:rPr lang="en-US" baseline="30000" dirty="0">
                <a:solidFill>
                  <a:schemeClr val="tx1"/>
                </a:solidFill>
              </a:rPr>
              <a:t>+ </a:t>
            </a:r>
            <a:r>
              <a:rPr lang="en-US" dirty="0">
                <a:solidFill>
                  <a:schemeClr val="tx1"/>
                </a:solidFill>
              </a:rPr>
              <a:t>ions forms. This can </a:t>
            </a:r>
            <a:r>
              <a:rPr lang="en-US" dirty="0">
                <a:solidFill>
                  <a:srgbClr val="C00000"/>
                </a:solidFill>
              </a:rPr>
              <a:t>carry</a:t>
            </a:r>
            <a:r>
              <a:rPr lang="en-US" dirty="0">
                <a:solidFill>
                  <a:schemeClr val="tx1"/>
                </a:solidFill>
              </a:rPr>
              <a:t> current.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rgbClr val="FF0000"/>
                </a:solidFill>
              </a:rPr>
              <a:t>reset</a:t>
            </a:r>
            <a:r>
              <a:rPr lang="en-US" dirty="0">
                <a:solidFill>
                  <a:schemeClr val="tx1"/>
                </a:solidFill>
              </a:rPr>
              <a:t> the cell, apply a </a:t>
            </a:r>
            <a:r>
              <a:rPr lang="en-US" dirty="0">
                <a:solidFill>
                  <a:srgbClr val="00B050"/>
                </a:solidFill>
              </a:rPr>
              <a:t>negative</a:t>
            </a:r>
            <a:r>
              <a:rPr lang="en-US" dirty="0">
                <a:solidFill>
                  <a:schemeClr val="tx1"/>
                </a:solidFill>
              </a:rPr>
              <a:t> voltage to the active electrode. Ag</a:t>
            </a:r>
            <a:r>
              <a:rPr lang="en-US" baseline="30000" dirty="0">
                <a:solidFill>
                  <a:schemeClr val="tx1"/>
                </a:solidFill>
              </a:rPr>
              <a:t>+ </a:t>
            </a:r>
            <a:r>
              <a:rPr lang="en-US" dirty="0">
                <a:solidFill>
                  <a:schemeClr val="tx1"/>
                </a:solidFill>
              </a:rPr>
              <a:t>ions </a:t>
            </a:r>
            <a:r>
              <a:rPr lang="en-US" dirty="0">
                <a:solidFill>
                  <a:srgbClr val="C00000"/>
                </a:solidFill>
              </a:rPr>
              <a:t>move</a:t>
            </a:r>
            <a:r>
              <a:rPr lang="en-US" dirty="0">
                <a:solidFill>
                  <a:schemeClr val="tx1"/>
                </a:solidFill>
              </a:rPr>
              <a:t> towards the active electrode and thus </a:t>
            </a:r>
            <a:r>
              <a:rPr lang="en-US" dirty="0">
                <a:solidFill>
                  <a:srgbClr val="FF0000"/>
                </a:solidFill>
              </a:rPr>
              <a:t>rupture</a:t>
            </a:r>
            <a:r>
              <a:rPr lang="en-US" dirty="0">
                <a:solidFill>
                  <a:schemeClr val="tx1"/>
                </a:solidFill>
              </a:rPr>
              <a:t> the filament.</a:t>
            </a:r>
          </a:p>
        </p:txBody>
      </p:sp>
    </p:spTree>
    <p:extLst>
      <p:ext uri="{BB962C8B-B14F-4D97-AF65-F5344CB8AC3E}">
        <p14:creationId xmlns:p14="http://schemas.microsoft.com/office/powerpoint/2010/main" val="4832865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3D and Embedded Memory</a:t>
            </a:r>
          </a:p>
        </p:txBody>
      </p:sp>
    </p:spTree>
    <p:extLst>
      <p:ext uri="{BB962C8B-B14F-4D97-AF65-F5344CB8AC3E}">
        <p14:creationId xmlns:p14="http://schemas.microsoft.com/office/powerpoint/2010/main" val="9871830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CC21E-F411-3BA4-31E6-67165CA9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045704" cy="822960"/>
          </a:xfrm>
        </p:spPr>
        <p:txBody>
          <a:bodyPr/>
          <a:lstStyle/>
          <a:p>
            <a:r>
              <a:rPr lang="en-US" dirty="0"/>
              <a:t>Hybrid Memory Cubes (HMC) and High Bandwidth Memory (HBM)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4AB6-5E09-80C8-AD0C-B745106F3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692400"/>
            <a:ext cx="8429030" cy="32283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3D </a:t>
            </a:r>
            <a:r>
              <a:rPr lang="en-US" dirty="0">
                <a:solidFill>
                  <a:srgbClr val="0070C0"/>
                </a:solidFill>
              </a:rPr>
              <a:t>stack</a:t>
            </a:r>
            <a:r>
              <a:rPr lang="en-US" dirty="0"/>
              <a:t> of DRAM memory arrays.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21A23"/>
                </a:solidFill>
              </a:rPr>
              <a:t>Connected</a:t>
            </a:r>
            <a:r>
              <a:rPr lang="en-US" dirty="0"/>
              <a:t> via trans-silicon vias or </a:t>
            </a:r>
            <a:r>
              <a:rPr lang="en-US" dirty="0" err="1"/>
              <a:t>microbumps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Divide</a:t>
            </a:r>
            <a:r>
              <a:rPr lang="en-US" dirty="0"/>
              <a:t> each layer into a set of blocks. A </a:t>
            </a:r>
            <a:r>
              <a:rPr lang="en-US" dirty="0">
                <a:solidFill>
                  <a:srgbClr val="C00000"/>
                </a:solidFill>
              </a:rPr>
              <a:t>column</a:t>
            </a:r>
            <a:r>
              <a:rPr lang="en-US" dirty="0"/>
              <a:t> of blocks (across layers) is known as a </a:t>
            </a:r>
            <a:r>
              <a:rPr lang="en-US" b="1" dirty="0">
                <a:solidFill>
                  <a:srgbClr val="0070C0"/>
                </a:solidFill>
              </a:rPr>
              <a:t>vault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memory stack is </a:t>
            </a:r>
            <a:r>
              <a:rPr lang="en-US" dirty="0">
                <a:solidFill>
                  <a:srgbClr val="E21A23"/>
                </a:solidFill>
              </a:rPr>
              <a:t>connected</a:t>
            </a:r>
            <a:r>
              <a:rPr lang="en-US" dirty="0"/>
              <a:t> to the CPU with a high-bandwidth connection known as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interposer</a:t>
            </a:r>
            <a:r>
              <a:rPr lang="en-US" dirty="0"/>
              <a:t> (128 bits)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eDRAM</a:t>
            </a:r>
            <a:r>
              <a:rPr lang="en-US" dirty="0"/>
              <a:t> (embedded DRAM) </a:t>
            </a:r>
            <a:r>
              <a:rPr lang="en-US" dirty="0">
                <a:sym typeface="Wingdings" panose="05000000000000000000" pitchFamily="2" charset="2"/>
              </a:rPr>
              <a:t> Integrate a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DRAM</a:t>
            </a:r>
            <a:r>
              <a:rPr lang="en-US" dirty="0">
                <a:sym typeface="Wingdings" panose="05000000000000000000" pitchFamily="2" charset="2"/>
              </a:rPr>
              <a:t> module into the same die as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chip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: 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high-bandwidth connection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360D3-24D4-7B2F-A096-B4BC86485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D6CEA-2D9F-4485-748F-70450A7AB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58C7F-0B36-E106-3F3E-440840ABB2CD}"/>
              </a:ext>
            </a:extLst>
          </p:cNvPr>
          <p:cNvSpPr/>
          <p:nvPr/>
        </p:nvSpPr>
        <p:spPr>
          <a:xfrm>
            <a:off x="5471980" y="1645920"/>
            <a:ext cx="2621280" cy="8229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5EBAF-C642-B617-E435-C539800C935A}"/>
              </a:ext>
            </a:extLst>
          </p:cNvPr>
          <p:cNvSpPr/>
          <p:nvPr/>
        </p:nvSpPr>
        <p:spPr>
          <a:xfrm>
            <a:off x="5736140" y="1275081"/>
            <a:ext cx="2621280" cy="8229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170F2-EC1B-19F3-7F42-5A06786F0976}"/>
              </a:ext>
            </a:extLst>
          </p:cNvPr>
          <p:cNvSpPr/>
          <p:nvPr/>
        </p:nvSpPr>
        <p:spPr>
          <a:xfrm>
            <a:off x="6030780" y="937261"/>
            <a:ext cx="2621280" cy="8229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 array</a:t>
            </a:r>
          </a:p>
        </p:txBody>
      </p:sp>
    </p:spTree>
    <p:extLst>
      <p:ext uri="{BB962C8B-B14F-4D97-AF65-F5344CB8AC3E}">
        <p14:creationId xmlns:p14="http://schemas.microsoft.com/office/powerpoint/2010/main" val="22508148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04" y="4628324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114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881678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5498255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684E-DC7F-C360-0180-D8EE30F1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Basic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1457D-36FD-5C3D-0BD5-4196C5A0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780" y="1427558"/>
            <a:ext cx="6858000" cy="702120"/>
          </a:xfrm>
        </p:spPr>
        <p:txBody>
          <a:bodyPr/>
          <a:lstStyle/>
          <a:p>
            <a:r>
              <a:rPr lang="en-US" dirty="0"/>
              <a:t>How do we </a:t>
            </a:r>
            <a:r>
              <a:rPr lang="en-US" dirty="0">
                <a:solidFill>
                  <a:schemeClr val="accent1"/>
                </a:solidFill>
              </a:rPr>
              <a:t>compare</a:t>
            </a:r>
            <a:r>
              <a:rPr lang="en-US" dirty="0"/>
              <a:t> two </a:t>
            </a:r>
            <a:r>
              <a:rPr lang="en-US" dirty="0">
                <a:solidFill>
                  <a:srgbClr val="00B050"/>
                </a:solidFill>
              </a:rPr>
              <a:t>different</a:t>
            </a:r>
            <a:r>
              <a:rPr lang="en-US" dirty="0"/>
              <a:t> computer </a:t>
            </a:r>
            <a:r>
              <a:rPr lang="en-US" dirty="0">
                <a:solidFill>
                  <a:srgbClr val="0070C0"/>
                </a:solidFill>
              </a:rPr>
              <a:t>systems</a:t>
            </a:r>
            <a:r>
              <a:rPr lang="en-US" dirty="0"/>
              <a:t> using a simple graphical tool?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EC24B-E140-F189-91BB-EF2696EE3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2BA0-8B8A-6831-FDFD-2144287C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115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97E63F0-4966-1F84-034C-1E832F1AB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1491575"/>
            <a:ext cx="702120" cy="70212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D390AB-5211-B161-C965-89E0CC1F4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642831"/>
              </p:ext>
            </p:extLst>
          </p:nvPr>
        </p:nvGraphicFramePr>
        <p:xfrm>
          <a:off x="2685386" y="2646403"/>
          <a:ext cx="6489486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1B8072B-796C-423C-751A-F6A3AB092935}"/>
              </a:ext>
            </a:extLst>
          </p:cNvPr>
          <p:cNvSpPr/>
          <p:nvPr/>
        </p:nvSpPr>
        <p:spPr>
          <a:xfrm>
            <a:off x="6939280" y="5435600"/>
            <a:ext cx="3370366" cy="731520"/>
          </a:xfrm>
          <a:prstGeom prst="wedgeRoundRectCallout">
            <a:avLst>
              <a:gd name="adj1" fmla="val -37367"/>
              <a:gd name="adj2" fmla="val -14166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effectively is data read from memory used</a:t>
            </a:r>
          </a:p>
        </p:txBody>
      </p:sp>
    </p:spTree>
    <p:extLst>
      <p:ext uri="{BB962C8B-B14F-4D97-AF65-F5344CB8AC3E}">
        <p14:creationId xmlns:p14="http://schemas.microsoft.com/office/powerpoint/2010/main" val="13393866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26ED6-3164-4131-9B07-549B0285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between these Three Quantities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34F37-0602-402D-B971-A69F99421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B0093-83A9-44F0-9143-02FD043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D42ACA-E38F-4029-835B-BD92E3DE25B8}"/>
                  </a:ext>
                </a:extLst>
              </p:cNvPr>
              <p:cNvSpPr txBox="1"/>
              <p:nvPr/>
            </p:nvSpPr>
            <p:spPr>
              <a:xfrm>
                <a:off x="2383684" y="1052233"/>
                <a:ext cx="7134004" cy="1111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𝐹𝐿𝑂𝑃𝑠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𝑠𝑒𝑐𝑜𝑛𝑑</m:t>
                                  </m:r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𝑃𝑒𝑟𝑓𝑜𝑟𝑚𝑎𝑛𝑐𝑒</m:t>
                          </m:r>
                        </m:lim>
                      </m:limLow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𝑏𝑦𝑡𝑒𝑠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𝑠𝑒𝑐𝑜𝑛𝑑</m:t>
                                  </m:r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𝑀𝑒𝑚𝑜𝑟𝑦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𝑏𝑎𝑛𝑑𝑤𝑖𝑑𝑡h</m:t>
                          </m:r>
                        </m:lim>
                      </m:limLow>
                      <m:r>
                        <a:rPr lang="en-US" sz="2400" i="1">
                          <a:latin typeface="Cambria Math" panose="02040503050406030204" pitchFamily="18" charset="0"/>
                        </a:rPr>
                        <m:t>∗ </m:t>
                      </m:r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𝐹𝐿𝑂𝑃𝑠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𝑏𝑦𝑡𝑒</m:t>
                                  </m:r>
                                </m:den>
                              </m:f>
                            </m:e>
                          </m:groupChr>
                        </m:e>
                        <m:li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𝑂𝑝𝑒𝑟𝑎𝑡𝑖𝑜𝑛𝑎𝑙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𝑖𝑛𝑡𝑒𝑛𝑠𝑖𝑡𝑦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D42ACA-E38F-4029-835B-BD92E3DE2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684" y="1052233"/>
                <a:ext cx="7134004" cy="1111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223F30-A014-7C8C-A399-7BF88AB2FF48}"/>
              </a:ext>
            </a:extLst>
          </p:cNvPr>
          <p:cNvSpPr/>
          <p:nvPr/>
        </p:nvSpPr>
        <p:spPr>
          <a:xfrm>
            <a:off x="4507728" y="2367948"/>
            <a:ext cx="5921667" cy="53015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FLOPs </a:t>
            </a:r>
            <a:r>
              <a:rPr lang="en-US" sz="2000" dirty="0">
                <a:sym typeface="Wingdings" panose="05000000000000000000" pitchFamily="2" charset="2"/>
              </a:rPr>
              <a:t> Number of floating point operations</a:t>
            </a:r>
            <a:endParaRPr lang="en-US" sz="2000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08E17D0D-0843-085F-5D2F-03258A1439FC}"/>
              </a:ext>
            </a:extLst>
          </p:cNvPr>
          <p:cNvGrpSpPr/>
          <p:nvPr/>
        </p:nvGrpSpPr>
        <p:grpSpPr>
          <a:xfrm>
            <a:off x="3598196" y="2438101"/>
            <a:ext cx="5079671" cy="3859798"/>
            <a:chOff x="2375824" y="2091490"/>
            <a:chExt cx="5079671" cy="38597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3F0B812-B14A-43A9-1D72-D342843A1C9F}"/>
                </a:ext>
              </a:extLst>
            </p:cNvPr>
            <p:cNvSpPr/>
            <p:nvPr/>
          </p:nvSpPr>
          <p:spPr>
            <a:xfrm>
              <a:off x="4566392" y="2828736"/>
              <a:ext cx="1711243" cy="1702309"/>
            </a:xfrm>
            <a:custGeom>
              <a:avLst/>
              <a:gdLst>
                <a:gd name="connsiteX0" fmla="*/ 783 w 1711243"/>
                <a:gd name="connsiteY0" fmla="*/ 115244 h 1702309"/>
                <a:gd name="connsiteX1" fmla="*/ 48863 w 1711243"/>
                <a:gd name="connsiteY1" fmla="*/ 167639 h 1702309"/>
                <a:gd name="connsiteX2" fmla="*/ 85175 w 1711243"/>
                <a:gd name="connsiteY2" fmla="*/ 139941 h 1702309"/>
                <a:gd name="connsiteX3" fmla="*/ 258426 w 1711243"/>
                <a:gd name="connsiteY3" fmla="*/ 72067 h 1702309"/>
                <a:gd name="connsiteX4" fmla="*/ 502612 w 1711243"/>
                <a:gd name="connsiteY4" fmla="*/ 284738 h 1702309"/>
                <a:gd name="connsiteX5" fmla="*/ 699096 w 1711243"/>
                <a:gd name="connsiteY5" fmla="*/ 489745 h 1702309"/>
                <a:gd name="connsiteX6" fmla="*/ 887463 w 1711243"/>
                <a:gd name="connsiteY6" fmla="*/ 655469 h 1702309"/>
                <a:gd name="connsiteX7" fmla="*/ 1085349 w 1711243"/>
                <a:gd name="connsiteY7" fmla="*/ 669966 h 1702309"/>
                <a:gd name="connsiteX8" fmla="*/ 1072270 w 1711243"/>
                <a:gd name="connsiteY8" fmla="*/ 845374 h 1702309"/>
                <a:gd name="connsiteX9" fmla="*/ 1229514 w 1711243"/>
                <a:gd name="connsiteY9" fmla="*/ 1034843 h 1702309"/>
                <a:gd name="connsiteX10" fmla="*/ 1429452 w 1711243"/>
                <a:gd name="connsiteY10" fmla="*/ 1237210 h 1702309"/>
                <a:gd name="connsiteX11" fmla="*/ 1630945 w 1711243"/>
                <a:gd name="connsiteY11" fmla="*/ 1482543 h 1702309"/>
                <a:gd name="connsiteX12" fmla="*/ 1529474 w 1711243"/>
                <a:gd name="connsiteY12" fmla="*/ 1624188 h 1702309"/>
                <a:gd name="connsiteX13" fmla="*/ 1493161 w 1711243"/>
                <a:gd name="connsiteY13" fmla="*/ 1651886 h 1702309"/>
                <a:gd name="connsiteX14" fmla="*/ 1544530 w 1711243"/>
                <a:gd name="connsiteY14" fmla="*/ 1701686 h 1702309"/>
                <a:gd name="connsiteX15" fmla="*/ 1577645 w 1711243"/>
                <a:gd name="connsiteY15" fmla="*/ 1676446 h 1702309"/>
                <a:gd name="connsiteX16" fmla="*/ 1710857 w 1711243"/>
                <a:gd name="connsiteY16" fmla="*/ 1469237 h 1702309"/>
                <a:gd name="connsiteX17" fmla="*/ 1500056 w 1711243"/>
                <a:gd name="connsiteY17" fmla="*/ 1196537 h 1702309"/>
                <a:gd name="connsiteX18" fmla="*/ 1305066 w 1711243"/>
                <a:gd name="connsiteY18" fmla="*/ 996161 h 1702309"/>
                <a:gd name="connsiteX19" fmla="*/ 1144246 w 1711243"/>
                <a:gd name="connsiteY19" fmla="*/ 791199 h 1702309"/>
                <a:gd name="connsiteX20" fmla="*/ 1209917 w 1711243"/>
                <a:gd name="connsiteY20" fmla="*/ 658983 h 1702309"/>
                <a:gd name="connsiteX21" fmla="*/ 1242533 w 1711243"/>
                <a:gd name="connsiteY21" fmla="*/ 634106 h 1702309"/>
                <a:gd name="connsiteX22" fmla="*/ 1195600 w 1711243"/>
                <a:gd name="connsiteY22" fmla="*/ 585875 h 1702309"/>
                <a:gd name="connsiteX23" fmla="*/ 1148712 w 1711243"/>
                <a:gd name="connsiteY23" fmla="*/ 537705 h 1702309"/>
                <a:gd name="connsiteX24" fmla="*/ 1116110 w 1711243"/>
                <a:gd name="connsiteY24" fmla="*/ 562567 h 1702309"/>
                <a:gd name="connsiteX25" fmla="*/ 958640 w 1711243"/>
                <a:gd name="connsiteY25" fmla="*/ 600448 h 1702309"/>
                <a:gd name="connsiteX26" fmla="*/ 753482 w 1711243"/>
                <a:gd name="connsiteY26" fmla="*/ 429310 h 1702309"/>
                <a:gd name="connsiteX27" fmla="*/ 558492 w 1711243"/>
                <a:gd name="connsiteY27" fmla="*/ 228934 h 1702309"/>
                <a:gd name="connsiteX28" fmla="*/ 285113 w 1711243"/>
                <a:gd name="connsiteY28" fmla="*/ 4058 h 1702309"/>
                <a:gd name="connsiteX29" fmla="*/ 33882 w 1711243"/>
                <a:gd name="connsiteY29" fmla="*/ 89989 h 1702309"/>
                <a:gd name="connsiteX30" fmla="*/ 783 w 1711243"/>
                <a:gd name="connsiteY30" fmla="*/ 115244 h 170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1243" h="1702309">
                  <a:moveTo>
                    <a:pt x="783" y="115244"/>
                  </a:moveTo>
                  <a:lnTo>
                    <a:pt x="48863" y="167639"/>
                  </a:lnTo>
                  <a:lnTo>
                    <a:pt x="85175" y="139941"/>
                  </a:lnTo>
                  <a:cubicBezTo>
                    <a:pt x="135458" y="101606"/>
                    <a:pt x="219172" y="59153"/>
                    <a:pt x="258426" y="72067"/>
                  </a:cubicBezTo>
                  <a:cubicBezTo>
                    <a:pt x="310186" y="70483"/>
                    <a:pt x="426577" y="205429"/>
                    <a:pt x="502612" y="284738"/>
                  </a:cubicBezTo>
                  <a:lnTo>
                    <a:pt x="699096" y="489745"/>
                  </a:lnTo>
                  <a:cubicBezTo>
                    <a:pt x="783217" y="577502"/>
                    <a:pt x="832805" y="628011"/>
                    <a:pt x="887463" y="655469"/>
                  </a:cubicBezTo>
                  <a:cubicBezTo>
                    <a:pt x="942105" y="682925"/>
                    <a:pt x="1031099" y="685037"/>
                    <a:pt x="1085349" y="669966"/>
                  </a:cubicBezTo>
                  <a:cubicBezTo>
                    <a:pt x="1060472" y="715240"/>
                    <a:pt x="1049670" y="793462"/>
                    <a:pt x="1072270" y="845374"/>
                  </a:cubicBezTo>
                  <a:cubicBezTo>
                    <a:pt x="1094839" y="897301"/>
                    <a:pt x="1143929" y="948187"/>
                    <a:pt x="1229514" y="1034843"/>
                  </a:cubicBezTo>
                  <a:lnTo>
                    <a:pt x="1429452" y="1237210"/>
                  </a:lnTo>
                  <a:cubicBezTo>
                    <a:pt x="1506800" y="1315522"/>
                    <a:pt x="1640374" y="1437450"/>
                    <a:pt x="1630945" y="1482543"/>
                  </a:cubicBezTo>
                  <a:cubicBezTo>
                    <a:pt x="1639559" y="1518810"/>
                    <a:pt x="1579757" y="1585839"/>
                    <a:pt x="1529474" y="1624188"/>
                  </a:cubicBezTo>
                  <a:lnTo>
                    <a:pt x="1493161" y="1651886"/>
                  </a:lnTo>
                  <a:lnTo>
                    <a:pt x="1544530" y="1701686"/>
                  </a:lnTo>
                  <a:lnTo>
                    <a:pt x="1577645" y="1676446"/>
                  </a:lnTo>
                  <a:cubicBezTo>
                    <a:pt x="1666397" y="1608740"/>
                    <a:pt x="1720813" y="1533715"/>
                    <a:pt x="1710857" y="1469237"/>
                  </a:cubicBezTo>
                  <a:cubicBezTo>
                    <a:pt x="1700552" y="1405030"/>
                    <a:pt x="1620278" y="1320064"/>
                    <a:pt x="1500056" y="1196537"/>
                  </a:cubicBezTo>
                  <a:lnTo>
                    <a:pt x="1305066" y="996161"/>
                  </a:lnTo>
                  <a:cubicBezTo>
                    <a:pt x="1222936" y="911739"/>
                    <a:pt x="1156557" y="838314"/>
                    <a:pt x="1144246" y="791199"/>
                  </a:cubicBezTo>
                  <a:cubicBezTo>
                    <a:pt x="1131966" y="744100"/>
                    <a:pt x="1159303" y="697589"/>
                    <a:pt x="1209917" y="658983"/>
                  </a:cubicBezTo>
                  <a:lnTo>
                    <a:pt x="1242533" y="634106"/>
                  </a:lnTo>
                  <a:lnTo>
                    <a:pt x="1195600" y="585875"/>
                  </a:lnTo>
                  <a:lnTo>
                    <a:pt x="1148712" y="537705"/>
                  </a:lnTo>
                  <a:lnTo>
                    <a:pt x="1116110" y="562567"/>
                  </a:lnTo>
                  <a:cubicBezTo>
                    <a:pt x="1065481" y="601188"/>
                    <a:pt x="1009436" y="618175"/>
                    <a:pt x="958640" y="600448"/>
                  </a:cubicBezTo>
                  <a:cubicBezTo>
                    <a:pt x="907830" y="582708"/>
                    <a:pt x="835627" y="513718"/>
                    <a:pt x="753482" y="429310"/>
                  </a:cubicBezTo>
                  <a:lnTo>
                    <a:pt x="558492" y="228934"/>
                  </a:lnTo>
                  <a:cubicBezTo>
                    <a:pt x="438299" y="105392"/>
                    <a:pt x="355310" y="22584"/>
                    <a:pt x="285113" y="4058"/>
                  </a:cubicBezTo>
                  <a:cubicBezTo>
                    <a:pt x="214570" y="-14196"/>
                    <a:pt x="122649" y="22283"/>
                    <a:pt x="33882" y="89989"/>
                  </a:cubicBezTo>
                  <a:lnTo>
                    <a:pt x="783" y="115244"/>
                  </a:lnTo>
                  <a:close/>
                </a:path>
              </a:pathLst>
            </a:custGeom>
            <a:solidFill>
              <a:srgbClr val="000000"/>
            </a:solidFill>
            <a:ln w="15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E099F6B-F8B3-74AD-DD3B-27027E96061C}"/>
                </a:ext>
              </a:extLst>
            </p:cNvPr>
            <p:cNvSpPr/>
            <p:nvPr/>
          </p:nvSpPr>
          <p:spPr>
            <a:xfrm>
              <a:off x="2684953" y="5281149"/>
              <a:ext cx="3620704" cy="15086"/>
            </a:xfrm>
            <a:custGeom>
              <a:avLst/>
              <a:gdLst>
                <a:gd name="connsiteX0" fmla="*/ 783 w 3620704"/>
                <a:gd name="connsiteY0" fmla="*/ -623 h 15086"/>
                <a:gd name="connsiteX1" fmla="*/ 3621487 w 3620704"/>
                <a:gd name="connsiteY1" fmla="*/ -623 h 1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20704" h="15086">
                  <a:moveTo>
                    <a:pt x="783" y="-623"/>
                  </a:moveTo>
                  <a:lnTo>
                    <a:pt x="3621487" y="-623"/>
                  </a:lnTo>
                </a:path>
              </a:pathLst>
            </a:custGeom>
            <a:noFill/>
            <a:ln w="17336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7187A-95EE-717C-3869-E5F7A136F6C8}"/>
                </a:ext>
              </a:extLst>
            </p:cNvPr>
            <p:cNvSpPr/>
            <p:nvPr/>
          </p:nvSpPr>
          <p:spPr>
            <a:xfrm>
              <a:off x="2922019" y="2091490"/>
              <a:ext cx="15086" cy="3491384"/>
            </a:xfrm>
            <a:custGeom>
              <a:avLst/>
              <a:gdLst>
                <a:gd name="connsiteX0" fmla="*/ 783 w 15086"/>
                <a:gd name="connsiteY0" fmla="*/ 3490762 h 3491384"/>
                <a:gd name="connsiteX1" fmla="*/ 783 w 15086"/>
                <a:gd name="connsiteY1" fmla="*/ -623 h 349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086" h="3491384">
                  <a:moveTo>
                    <a:pt x="783" y="3490762"/>
                  </a:moveTo>
                  <a:lnTo>
                    <a:pt x="783" y="-623"/>
                  </a:lnTo>
                </a:path>
              </a:pathLst>
            </a:custGeom>
            <a:noFill/>
            <a:ln w="17336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30253B-475A-C8D4-017B-44EEE3B41C3B}"/>
                </a:ext>
              </a:extLst>
            </p:cNvPr>
            <p:cNvSpPr txBox="1"/>
            <p:nvPr/>
          </p:nvSpPr>
          <p:spPr>
            <a:xfrm>
              <a:off x="3285356" y="5294501"/>
              <a:ext cx="2382383" cy="366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Operational intensity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0F4708-808F-20F0-06D7-66D35612B24F}"/>
                </a:ext>
              </a:extLst>
            </p:cNvPr>
            <p:cNvSpPr txBox="1"/>
            <p:nvPr/>
          </p:nvSpPr>
          <p:spPr>
            <a:xfrm>
              <a:off x="3285356" y="5584713"/>
              <a:ext cx="1540806" cy="366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(FLOPs/byte)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490525-53FD-3A09-1B67-421EF97E21E2}"/>
                </a:ext>
              </a:extLst>
            </p:cNvPr>
            <p:cNvSpPr txBox="1"/>
            <p:nvPr/>
          </p:nvSpPr>
          <p:spPr>
            <a:xfrm rot="16200000">
              <a:off x="1142698" y="3679498"/>
              <a:ext cx="2832827" cy="366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 (FLOPs/sec)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784DDC-DB2F-EA32-709D-888368CE044F}"/>
                </a:ext>
              </a:extLst>
            </p:cNvPr>
            <p:cNvSpPr/>
            <p:nvPr/>
          </p:nvSpPr>
          <p:spPr>
            <a:xfrm>
              <a:off x="2911249" y="3912616"/>
              <a:ext cx="2586208" cy="1357762"/>
            </a:xfrm>
            <a:custGeom>
              <a:avLst/>
              <a:gdLst>
                <a:gd name="connsiteX0" fmla="*/ 2587016 w 2586208"/>
                <a:gd name="connsiteY0" fmla="*/ 312566 h 1357762"/>
                <a:gd name="connsiteX1" fmla="*/ 808 w 2586208"/>
                <a:gd name="connsiteY1" fmla="*/ 1357829 h 1357762"/>
                <a:gd name="connsiteX2" fmla="*/ 2080555 w 2586208"/>
                <a:gd name="connsiteY2" fmla="*/ 66 h 1357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6208" h="1357762">
                  <a:moveTo>
                    <a:pt x="2587016" y="312566"/>
                  </a:moveTo>
                  <a:lnTo>
                    <a:pt x="808" y="1357829"/>
                  </a:lnTo>
                  <a:lnTo>
                    <a:pt x="2080555" y="66"/>
                  </a:lnTo>
                </a:path>
              </a:pathLst>
            </a:custGeom>
            <a:noFill/>
            <a:ln w="1733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0B36B24-9031-8CF5-139F-A27E7EB0AF0F}"/>
                </a:ext>
              </a:extLst>
            </p:cNvPr>
            <p:cNvSpPr/>
            <p:nvPr/>
          </p:nvSpPr>
          <p:spPr>
            <a:xfrm>
              <a:off x="2900462" y="3643217"/>
              <a:ext cx="1379322" cy="1627161"/>
            </a:xfrm>
            <a:custGeom>
              <a:avLst/>
              <a:gdLst>
                <a:gd name="connsiteX0" fmla="*/ 808 w 1379322"/>
                <a:gd name="connsiteY0" fmla="*/ 1627227 h 1627161"/>
                <a:gd name="connsiteX1" fmla="*/ 1380130 w 1379322"/>
                <a:gd name="connsiteY1" fmla="*/ 66 h 162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9322" h="1627161">
                  <a:moveTo>
                    <a:pt x="808" y="1627227"/>
                  </a:moveTo>
                  <a:lnTo>
                    <a:pt x="1380130" y="66"/>
                  </a:lnTo>
                </a:path>
              </a:pathLst>
            </a:custGeom>
            <a:noFill/>
            <a:ln w="1733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BFB611-D1D0-99A1-C2CA-CC7F880D1AFF}"/>
                </a:ext>
              </a:extLst>
            </p:cNvPr>
            <p:cNvSpPr txBox="1"/>
            <p:nvPr/>
          </p:nvSpPr>
          <p:spPr>
            <a:xfrm>
              <a:off x="5513777" y="4196634"/>
              <a:ext cx="468398" cy="4213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138" baseline="-245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994EDF-2B8C-4709-8426-A5EA8D418AE1}"/>
                </a:ext>
              </a:extLst>
            </p:cNvPr>
            <p:cNvSpPr txBox="1"/>
            <p:nvPr/>
          </p:nvSpPr>
          <p:spPr>
            <a:xfrm>
              <a:off x="5003107" y="3663229"/>
              <a:ext cx="468398" cy="4213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138" baseline="-245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B884E7-80D1-50B7-A179-D74453919AC3}"/>
                </a:ext>
              </a:extLst>
            </p:cNvPr>
            <p:cNvSpPr txBox="1"/>
            <p:nvPr/>
          </p:nvSpPr>
          <p:spPr>
            <a:xfrm>
              <a:off x="4258796" y="3242956"/>
              <a:ext cx="468398" cy="4213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138" baseline="-245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4237E3-9411-8F23-BCCD-1B195BEF3F28}"/>
                </a:ext>
              </a:extLst>
            </p:cNvPr>
            <p:cNvSpPr txBox="1"/>
            <p:nvPr/>
          </p:nvSpPr>
          <p:spPr>
            <a:xfrm>
              <a:off x="5812096" y="2885338"/>
              <a:ext cx="1269450" cy="439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5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Different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F61724-E73D-CD1A-CCB0-D84CA0F2EC16}"/>
                </a:ext>
              </a:extLst>
            </p:cNvPr>
            <p:cNvSpPr txBox="1"/>
            <p:nvPr/>
          </p:nvSpPr>
          <p:spPr>
            <a:xfrm>
              <a:off x="5812096" y="3242661"/>
              <a:ext cx="1643399" cy="439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5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bandwidths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4789E3-F1D9-547E-4F10-467C9442B360}"/>
              </a:ext>
            </a:extLst>
          </p:cNvPr>
          <p:cNvSpPr/>
          <p:nvPr/>
        </p:nvSpPr>
        <p:spPr>
          <a:xfrm>
            <a:off x="8455124" y="4333335"/>
            <a:ext cx="2125128" cy="71910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y = Bx</a:t>
            </a:r>
          </a:p>
        </p:txBody>
      </p:sp>
    </p:spTree>
    <p:extLst>
      <p:ext uri="{BB962C8B-B14F-4D97-AF65-F5344CB8AC3E}">
        <p14:creationId xmlns:p14="http://schemas.microsoft.com/office/powerpoint/2010/main" val="12398434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AD511-18E9-4C21-9ECD-174C2C0B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259064" cy="822960"/>
          </a:xfrm>
        </p:spPr>
        <p:txBody>
          <a:bodyPr/>
          <a:lstStyle/>
          <a:p>
            <a:r>
              <a:rPr lang="en-US" dirty="0"/>
              <a:t>Some Basic Math leading to the Roofline Diagram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78035-DC98-4FC5-9CD9-59820CA59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39FB6-E28A-48D7-9C85-DF7EBDD6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C4E8B1-D700-D122-0342-5C518DE13CCE}"/>
                  </a:ext>
                </a:extLst>
              </p:cNvPr>
              <p:cNvSpPr txBox="1"/>
              <p:nvPr/>
            </p:nvSpPr>
            <p:spPr>
              <a:xfrm>
                <a:off x="3397811" y="1169090"/>
                <a:ext cx="382361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⟹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CC4E8B1-D700-D122-0342-5C518DE13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811" y="1169090"/>
                <a:ext cx="3823611" cy="738664"/>
              </a:xfrm>
              <a:prstGeom prst="rect">
                <a:avLst/>
              </a:prstGeom>
              <a:blipFill>
                <a:blip r:embed="rId3"/>
                <a:stretch>
                  <a:fillRect l="-1274" r="-2070" b="-1818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4CDB7EE-F9D2-E520-CAA2-2A4C274F6CF8}"/>
              </a:ext>
            </a:extLst>
          </p:cNvPr>
          <p:cNvGrpSpPr/>
          <p:nvPr/>
        </p:nvGrpSpPr>
        <p:grpSpPr>
          <a:xfrm>
            <a:off x="3710298" y="2436846"/>
            <a:ext cx="4178249" cy="3720114"/>
            <a:chOff x="3080673" y="2259903"/>
            <a:chExt cx="4178249" cy="372011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898B921-C668-71CE-346D-68C50D262E10}"/>
                </a:ext>
              </a:extLst>
            </p:cNvPr>
            <p:cNvSpPr/>
            <p:nvPr/>
          </p:nvSpPr>
          <p:spPr>
            <a:xfrm>
              <a:off x="3256162" y="5571350"/>
              <a:ext cx="4002760" cy="12245"/>
            </a:xfrm>
            <a:custGeom>
              <a:avLst/>
              <a:gdLst>
                <a:gd name="connsiteX0" fmla="*/ 774 w 4002760"/>
                <a:gd name="connsiteY0" fmla="*/ -565 h 12245"/>
                <a:gd name="connsiteX1" fmla="*/ 4003534 w 4002760"/>
                <a:gd name="connsiteY1" fmla="*/ -565 h 1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2760" h="12245">
                  <a:moveTo>
                    <a:pt x="774" y="-565"/>
                  </a:moveTo>
                  <a:lnTo>
                    <a:pt x="4003534" y="-565"/>
                  </a:lnTo>
                </a:path>
              </a:pathLst>
            </a:custGeom>
            <a:noFill/>
            <a:ln w="14082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922316-CA07-845B-A824-AF872D95BF39}"/>
                </a:ext>
              </a:extLst>
            </p:cNvPr>
            <p:cNvSpPr/>
            <p:nvPr/>
          </p:nvSpPr>
          <p:spPr>
            <a:xfrm>
              <a:off x="3448590" y="2982284"/>
              <a:ext cx="12245" cy="2833977"/>
            </a:xfrm>
            <a:custGeom>
              <a:avLst/>
              <a:gdLst>
                <a:gd name="connsiteX0" fmla="*/ 774 w 12245"/>
                <a:gd name="connsiteY0" fmla="*/ 2833413 h 2833977"/>
                <a:gd name="connsiteX1" fmla="*/ 774 w 12245"/>
                <a:gd name="connsiteY1" fmla="*/ -565 h 283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5" h="2833977">
                  <a:moveTo>
                    <a:pt x="774" y="2833413"/>
                  </a:moveTo>
                  <a:lnTo>
                    <a:pt x="774" y="-565"/>
                  </a:lnTo>
                </a:path>
              </a:pathLst>
            </a:custGeom>
            <a:noFill/>
            <a:ln w="14082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5C0B25-F454-B708-21C2-B591398D890F}"/>
                </a:ext>
              </a:extLst>
            </p:cNvPr>
            <p:cNvSpPr txBox="1"/>
            <p:nvPr/>
          </p:nvSpPr>
          <p:spPr>
            <a:xfrm>
              <a:off x="4270568" y="5610685"/>
              <a:ext cx="2403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Operational intensity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CF988B-0E0C-A516-C66A-18B4688595B9}"/>
                </a:ext>
              </a:extLst>
            </p:cNvPr>
            <p:cNvSpPr txBox="1"/>
            <p:nvPr/>
          </p:nvSpPr>
          <p:spPr>
            <a:xfrm rot="16200000">
              <a:off x="2461272" y="4156060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</a:t>
              </a:r>
              <a:r>
                <a:rPr lang="en-US" sz="14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  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DAACFA-7F60-CBF6-BD13-73EBBB2E9486}"/>
                </a:ext>
              </a:extLst>
            </p:cNvPr>
            <p:cNvSpPr txBox="1"/>
            <p:nvPr/>
          </p:nvSpPr>
          <p:spPr>
            <a:xfrm rot="16200000">
              <a:off x="3382925" y="4721357"/>
              <a:ext cx="235962" cy="31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DE6EE8-6FCC-E892-7E80-EEF3E9C2126C}"/>
                </a:ext>
              </a:extLst>
            </p:cNvPr>
            <p:cNvSpPr txBox="1"/>
            <p:nvPr/>
          </p:nvSpPr>
          <p:spPr>
            <a:xfrm rot="16200000">
              <a:off x="3618493" y="4721357"/>
              <a:ext cx="235962" cy="31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4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080EE30-8CCA-BD2F-F013-4B2041621DC8}"/>
                </a:ext>
              </a:extLst>
            </p:cNvPr>
            <p:cNvSpPr/>
            <p:nvPr/>
          </p:nvSpPr>
          <p:spPr>
            <a:xfrm>
              <a:off x="3452691" y="3842882"/>
              <a:ext cx="1490977" cy="1457117"/>
            </a:xfrm>
            <a:custGeom>
              <a:avLst/>
              <a:gdLst>
                <a:gd name="connsiteX0" fmla="*/ 774 w 1490977"/>
                <a:gd name="connsiteY0" fmla="*/ 1456552 h 1457117"/>
                <a:gd name="connsiteX1" fmla="*/ 1491751 w 1490977"/>
                <a:gd name="connsiteY1" fmla="*/ -565 h 145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0977" h="1457117">
                  <a:moveTo>
                    <a:pt x="774" y="1456552"/>
                  </a:moveTo>
                  <a:lnTo>
                    <a:pt x="1491751" y="-565"/>
                  </a:lnTo>
                </a:path>
              </a:pathLst>
            </a:custGeom>
            <a:noFill/>
            <a:ln w="13807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4D5A8D3-1E15-7274-5007-798E61FA8C20}"/>
                </a:ext>
              </a:extLst>
            </p:cNvPr>
            <p:cNvSpPr/>
            <p:nvPr/>
          </p:nvSpPr>
          <p:spPr>
            <a:xfrm>
              <a:off x="3876561" y="2270631"/>
              <a:ext cx="2535833" cy="432947"/>
            </a:xfrm>
            <a:custGeom>
              <a:avLst/>
              <a:gdLst>
                <a:gd name="connsiteX0" fmla="*/ 2536608 w 2535833"/>
                <a:gd name="connsiteY0" fmla="*/ -565 h 432947"/>
                <a:gd name="connsiteX1" fmla="*/ 2536608 w 2535833"/>
                <a:gd name="connsiteY1" fmla="*/ 172614 h 432947"/>
                <a:gd name="connsiteX2" fmla="*/ 2536608 w 2535833"/>
                <a:gd name="connsiteY2" fmla="*/ 259204 h 432947"/>
                <a:gd name="connsiteX3" fmla="*/ 2536608 w 2535833"/>
                <a:gd name="connsiteY3" fmla="*/ 432382 h 432947"/>
                <a:gd name="connsiteX4" fmla="*/ 774 w 2535833"/>
                <a:gd name="connsiteY4" fmla="*/ 432382 h 432947"/>
                <a:gd name="connsiteX5" fmla="*/ 774 w 2535833"/>
                <a:gd name="connsiteY5" fmla="*/ 259204 h 432947"/>
                <a:gd name="connsiteX6" fmla="*/ 774 w 2535833"/>
                <a:gd name="connsiteY6" fmla="*/ 172614 h 432947"/>
                <a:gd name="connsiteX7" fmla="*/ 774 w 2535833"/>
                <a:gd name="connsiteY7" fmla="*/ -565 h 43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5833" h="432947">
                  <a:moveTo>
                    <a:pt x="2536608" y="-565"/>
                  </a:moveTo>
                  <a:cubicBezTo>
                    <a:pt x="2536608" y="-565"/>
                    <a:pt x="2536608" y="76969"/>
                    <a:pt x="2536608" y="172614"/>
                  </a:cubicBezTo>
                  <a:lnTo>
                    <a:pt x="2536608" y="259204"/>
                  </a:lnTo>
                  <a:cubicBezTo>
                    <a:pt x="2536608" y="354848"/>
                    <a:pt x="2536608" y="432382"/>
                    <a:pt x="2536608" y="432382"/>
                  </a:cubicBezTo>
                  <a:lnTo>
                    <a:pt x="774" y="432382"/>
                  </a:lnTo>
                  <a:cubicBezTo>
                    <a:pt x="774" y="432382"/>
                    <a:pt x="774" y="354848"/>
                    <a:pt x="774" y="259204"/>
                  </a:cubicBezTo>
                  <a:lnTo>
                    <a:pt x="774" y="172614"/>
                  </a:lnTo>
                  <a:cubicBezTo>
                    <a:pt x="774" y="76969"/>
                    <a:pt x="774" y="-565"/>
                    <a:pt x="774" y="-565"/>
                  </a:cubicBezTo>
                  <a:close/>
                </a:path>
              </a:pathLst>
            </a:custGeom>
            <a:solidFill>
              <a:srgbClr val="FFE6D5"/>
            </a:solidFill>
            <a:ln w="183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C71B01-B965-03B3-54ED-5012BFB1BC7D}"/>
                </a:ext>
              </a:extLst>
            </p:cNvPr>
            <p:cNvSpPr txBox="1"/>
            <p:nvPr/>
          </p:nvSpPr>
          <p:spPr>
            <a:xfrm>
              <a:off x="4054635" y="2259903"/>
              <a:ext cx="2238113" cy="418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2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Roofline diagram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7F87A52-2698-1DCB-7E67-DD30700A5E5B}"/>
                </a:ext>
              </a:extLst>
            </p:cNvPr>
            <p:cNvSpPr/>
            <p:nvPr/>
          </p:nvSpPr>
          <p:spPr>
            <a:xfrm>
              <a:off x="4940375" y="3841620"/>
              <a:ext cx="2028669" cy="12245"/>
            </a:xfrm>
            <a:custGeom>
              <a:avLst/>
              <a:gdLst>
                <a:gd name="connsiteX0" fmla="*/ -9 w 2028669"/>
                <a:gd name="connsiteY0" fmla="*/ -5 h 12245"/>
                <a:gd name="connsiteX1" fmla="*/ 2028661 w 2028669"/>
                <a:gd name="connsiteY1" fmla="*/ -5 h 1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8669" h="12245">
                  <a:moveTo>
                    <a:pt x="-9" y="-5"/>
                  </a:moveTo>
                  <a:lnTo>
                    <a:pt x="2028661" y="-5"/>
                  </a:lnTo>
                </a:path>
              </a:pathLst>
            </a:custGeom>
            <a:noFill/>
            <a:ln w="1408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372E0E-DB3E-210F-8494-3EBD0BF95155}"/>
                </a:ext>
              </a:extLst>
            </p:cNvPr>
            <p:cNvSpPr txBox="1"/>
            <p:nvPr/>
          </p:nvSpPr>
          <p:spPr>
            <a:xfrm>
              <a:off x="5182921" y="3426793"/>
              <a:ext cx="2000869" cy="359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3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Peak performance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CC1A15F-0998-22B9-E17C-D7449588899C}"/>
                </a:ext>
              </a:extLst>
            </p:cNvPr>
            <p:cNvSpPr/>
            <p:nvPr/>
          </p:nvSpPr>
          <p:spPr>
            <a:xfrm>
              <a:off x="6981412" y="3841608"/>
              <a:ext cx="12245" cy="1719430"/>
            </a:xfrm>
            <a:custGeom>
              <a:avLst/>
              <a:gdLst>
                <a:gd name="connsiteX0" fmla="*/ -9 w 12245"/>
                <a:gd name="connsiteY0" fmla="*/ 0 h 1719430"/>
                <a:gd name="connsiteX1" fmla="*/ -9 w 12245"/>
                <a:gd name="connsiteY1" fmla="*/ 1719431 h 17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5" h="1719430">
                  <a:moveTo>
                    <a:pt x="-9" y="0"/>
                  </a:moveTo>
                  <a:lnTo>
                    <a:pt x="-9" y="1719431"/>
                  </a:lnTo>
                </a:path>
              </a:pathLst>
            </a:custGeom>
            <a:noFill/>
            <a:ln w="1408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FFC880-B777-7CB7-13ED-2389D3317CA4}"/>
                </a:ext>
              </a:extLst>
            </p:cNvPr>
            <p:cNvSpPr/>
            <p:nvPr/>
          </p:nvSpPr>
          <p:spPr>
            <a:xfrm>
              <a:off x="3458009" y="3855911"/>
              <a:ext cx="3513900" cy="1707050"/>
            </a:xfrm>
            <a:custGeom>
              <a:avLst/>
              <a:gdLst>
                <a:gd name="connsiteX0" fmla="*/ 3502 w 3513900"/>
                <a:gd name="connsiteY0" fmla="*/ 1578349 h 1707050"/>
                <a:gd name="connsiteX1" fmla="*/ 7013 w 3513900"/>
                <a:gd name="connsiteY1" fmla="*/ 1449648 h 1707050"/>
                <a:gd name="connsiteX2" fmla="*/ 749209 w 3513900"/>
                <a:gd name="connsiteY2" fmla="*/ 724855 h 1707050"/>
                <a:gd name="connsiteX3" fmla="*/ 1491407 w 3513900"/>
                <a:gd name="connsiteY3" fmla="*/ 49 h 1707050"/>
                <a:gd name="connsiteX4" fmla="*/ 2502650 w 3513900"/>
                <a:gd name="connsiteY4" fmla="*/ 24 h 1707050"/>
                <a:gd name="connsiteX5" fmla="*/ 3513892 w 3513900"/>
                <a:gd name="connsiteY5" fmla="*/ 0 h 1707050"/>
                <a:gd name="connsiteX6" fmla="*/ 3513892 w 3513900"/>
                <a:gd name="connsiteY6" fmla="*/ 853532 h 1707050"/>
                <a:gd name="connsiteX7" fmla="*/ 3513892 w 3513900"/>
                <a:gd name="connsiteY7" fmla="*/ 1707051 h 1707050"/>
                <a:gd name="connsiteX8" fmla="*/ 1756941 w 3513900"/>
                <a:gd name="connsiteY8" fmla="*/ 1707051 h 1707050"/>
                <a:gd name="connsiteX9" fmla="*/ -9 w 3513900"/>
                <a:gd name="connsiteY9" fmla="*/ 1707051 h 1707050"/>
                <a:gd name="connsiteX10" fmla="*/ 3502 w 3513900"/>
                <a:gd name="connsiteY10" fmla="*/ 1578349 h 1707050"/>
                <a:gd name="connsiteX11" fmla="*/ 3502 w 3513900"/>
                <a:gd name="connsiteY11" fmla="*/ 1578349 h 170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13900" h="1707050">
                  <a:moveTo>
                    <a:pt x="3502" y="1578349"/>
                  </a:moveTo>
                  <a:lnTo>
                    <a:pt x="7013" y="1449648"/>
                  </a:lnTo>
                  <a:lnTo>
                    <a:pt x="749209" y="724855"/>
                  </a:lnTo>
                  <a:lnTo>
                    <a:pt x="1491407" y="49"/>
                  </a:lnTo>
                  <a:lnTo>
                    <a:pt x="2502650" y="24"/>
                  </a:lnTo>
                  <a:lnTo>
                    <a:pt x="3513892" y="0"/>
                  </a:lnTo>
                  <a:lnTo>
                    <a:pt x="3513892" y="853532"/>
                  </a:lnTo>
                  <a:lnTo>
                    <a:pt x="3513892" y="1707051"/>
                  </a:lnTo>
                  <a:lnTo>
                    <a:pt x="1756941" y="1707051"/>
                  </a:lnTo>
                  <a:lnTo>
                    <a:pt x="-9" y="1707051"/>
                  </a:lnTo>
                  <a:lnTo>
                    <a:pt x="3502" y="1578349"/>
                  </a:lnTo>
                  <a:lnTo>
                    <a:pt x="3502" y="1578349"/>
                  </a:lnTo>
                  <a:close/>
                </a:path>
              </a:pathLst>
            </a:custGeom>
            <a:solidFill>
              <a:srgbClr val="F4D7E3"/>
            </a:solidFill>
            <a:ln w="14225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8A13C0-59E4-BBAF-6270-7F4AF78DE298}"/>
                </a:ext>
              </a:extLst>
            </p:cNvPr>
            <p:cNvSpPr txBox="1"/>
            <p:nvPr/>
          </p:nvSpPr>
          <p:spPr>
            <a:xfrm>
              <a:off x="4699340" y="4405992"/>
              <a:ext cx="1959191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Feasible region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34E27E-815B-3C3D-6871-ECB5A0051141}"/>
                </a:ext>
              </a:extLst>
            </p:cNvPr>
            <p:cNvSpPr txBox="1"/>
            <p:nvPr/>
          </p:nvSpPr>
          <p:spPr>
            <a:xfrm>
              <a:off x="4699340" y="4731526"/>
              <a:ext cx="1555234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of operation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BAFCD7-2A8B-8E89-FD0A-FDF738218E0E}"/>
              </a:ext>
            </a:extLst>
          </p:cNvPr>
          <p:cNvCxnSpPr/>
          <p:nvPr/>
        </p:nvCxnSpPr>
        <p:spPr>
          <a:xfrm>
            <a:off x="2103120" y="2225040"/>
            <a:ext cx="8392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D3292F-46E4-71DF-5BCB-1AFCF15CFA8B}"/>
              </a:ext>
            </a:extLst>
          </p:cNvPr>
          <p:cNvSpPr/>
          <p:nvPr/>
        </p:nvSpPr>
        <p:spPr>
          <a:xfrm>
            <a:off x="8107680" y="4104641"/>
            <a:ext cx="2270404" cy="80382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Plotted in the log scale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8A505B-E549-0703-541D-FFF5A05AE9C9}"/>
              </a:ext>
            </a:extLst>
          </p:cNvPr>
          <p:cNvSpPr txBox="1"/>
          <p:nvPr/>
        </p:nvSpPr>
        <p:spPr>
          <a:xfrm rot="18929673">
            <a:off x="3852827" y="4307225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45-degree line</a:t>
            </a:r>
          </a:p>
        </p:txBody>
      </p:sp>
    </p:spTree>
    <p:extLst>
      <p:ext uri="{BB962C8B-B14F-4D97-AF65-F5344CB8AC3E}">
        <p14:creationId xmlns:p14="http://schemas.microsoft.com/office/powerpoint/2010/main" val="38731085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068A-EB3C-419D-A58D-0ACF52FD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58" y="172753"/>
            <a:ext cx="6858000" cy="822960"/>
          </a:xfrm>
        </p:spPr>
        <p:txBody>
          <a:bodyPr/>
          <a:lstStyle/>
          <a:p>
            <a:r>
              <a:rPr lang="en-US" dirty="0"/>
              <a:t>Bandwidth Ceilings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F1991357-5586-4C12-B373-A42186868E0B}"/>
              </a:ext>
            </a:extLst>
          </p:cNvPr>
          <p:cNvGrpSpPr/>
          <p:nvPr/>
        </p:nvGrpSpPr>
        <p:grpSpPr>
          <a:xfrm>
            <a:off x="3103736" y="903108"/>
            <a:ext cx="5469641" cy="5101039"/>
            <a:chOff x="1579735" y="903107"/>
            <a:chExt cx="5469641" cy="510103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8B2091-8FA1-4801-AA7A-E5624586155B}"/>
                </a:ext>
              </a:extLst>
            </p:cNvPr>
            <p:cNvSpPr/>
            <p:nvPr/>
          </p:nvSpPr>
          <p:spPr>
            <a:xfrm>
              <a:off x="4776657" y="1704978"/>
              <a:ext cx="326961" cy="1630369"/>
            </a:xfrm>
            <a:custGeom>
              <a:avLst/>
              <a:gdLst>
                <a:gd name="connsiteX0" fmla="*/ 1464 w 326961"/>
                <a:gd name="connsiteY0" fmla="*/ -560 h 1630369"/>
                <a:gd name="connsiteX1" fmla="*/ 776 w 326961"/>
                <a:gd name="connsiteY1" fmla="*/ 51627 h 1630369"/>
                <a:gd name="connsiteX2" fmla="*/ 27988 w 326961"/>
                <a:gd name="connsiteY2" fmla="*/ 55207 h 1630369"/>
                <a:gd name="connsiteX3" fmla="*/ 131329 w 326961"/>
                <a:gd name="connsiteY3" fmla="*/ 106500 h 1630369"/>
                <a:gd name="connsiteX4" fmla="*/ 149884 w 326961"/>
                <a:gd name="connsiteY4" fmla="*/ 343063 h 1630369"/>
                <a:gd name="connsiteX5" fmla="*/ 150849 w 326961"/>
                <a:gd name="connsiteY5" fmla="*/ 551469 h 1630369"/>
                <a:gd name="connsiteX6" fmla="*/ 164480 w 326961"/>
                <a:gd name="connsiteY6" fmla="*/ 734847 h 1630369"/>
                <a:gd name="connsiteX7" fmla="*/ 244586 w 326961"/>
                <a:gd name="connsiteY7" fmla="*/ 842458 h 1630369"/>
                <a:gd name="connsiteX8" fmla="*/ 166597 w 326961"/>
                <a:gd name="connsiteY8" fmla="*/ 929309 h 1630369"/>
                <a:gd name="connsiteX9" fmla="*/ 156907 w 326961"/>
                <a:gd name="connsiteY9" fmla="*/ 1109607 h 1630369"/>
                <a:gd name="connsiteX10" fmla="*/ 160470 w 326961"/>
                <a:gd name="connsiteY10" fmla="*/ 1318356 h 1630369"/>
                <a:gd name="connsiteX11" fmla="*/ 147010 w 326961"/>
                <a:gd name="connsiteY11" fmla="*/ 1550772 h 1630369"/>
                <a:gd name="connsiteX12" fmla="*/ 44494 w 326961"/>
                <a:gd name="connsiteY12" fmla="*/ 1575007 h 1630369"/>
                <a:gd name="connsiteX13" fmla="*/ 17282 w 326961"/>
                <a:gd name="connsiteY13" fmla="*/ 1571443 h 1630369"/>
                <a:gd name="connsiteX14" fmla="*/ 19106 w 326961"/>
                <a:gd name="connsiteY14" fmla="*/ 1623907 h 1630369"/>
                <a:gd name="connsiteX15" fmla="*/ 43909 w 326961"/>
                <a:gd name="connsiteY15" fmla="*/ 1627159 h 1630369"/>
                <a:gd name="connsiteX16" fmla="*/ 187252 w 326961"/>
                <a:gd name="connsiteY16" fmla="*/ 1584026 h 1630369"/>
                <a:gd name="connsiteX17" fmla="*/ 207941 w 326961"/>
                <a:gd name="connsiteY17" fmla="*/ 1332333 h 1630369"/>
                <a:gd name="connsiteX18" fmla="*/ 205721 w 326961"/>
                <a:gd name="connsiteY18" fmla="*/ 1127146 h 1630369"/>
                <a:gd name="connsiteX19" fmla="*/ 220248 w 326961"/>
                <a:gd name="connsiteY19" fmla="*/ 936780 h 1630369"/>
                <a:gd name="connsiteX20" fmla="*/ 303297 w 326961"/>
                <a:gd name="connsiteY20" fmla="*/ 899481 h 1630369"/>
                <a:gd name="connsiteX21" fmla="*/ 327738 w 326961"/>
                <a:gd name="connsiteY21" fmla="*/ 902700 h 1630369"/>
                <a:gd name="connsiteX22" fmla="*/ 327187 w 326961"/>
                <a:gd name="connsiteY22" fmla="*/ 853318 h 1630369"/>
                <a:gd name="connsiteX23" fmla="*/ 326653 w 326961"/>
                <a:gd name="connsiteY23" fmla="*/ 803971 h 1630369"/>
                <a:gd name="connsiteX24" fmla="*/ 302229 w 326961"/>
                <a:gd name="connsiteY24" fmla="*/ 800770 h 1630369"/>
                <a:gd name="connsiteX25" fmla="*/ 218113 w 326961"/>
                <a:gd name="connsiteY25" fmla="*/ 741456 h 1630369"/>
                <a:gd name="connsiteX26" fmla="*/ 199421 w 326961"/>
                <a:gd name="connsiteY26" fmla="*/ 546718 h 1630369"/>
                <a:gd name="connsiteX27" fmla="*/ 197183 w 326961"/>
                <a:gd name="connsiteY27" fmla="*/ 341550 h 1630369"/>
                <a:gd name="connsiteX28" fmla="*/ 170952 w 326961"/>
                <a:gd name="connsiteY28" fmla="*/ 83745 h 1630369"/>
                <a:gd name="connsiteX29" fmla="*/ 26266 w 326961"/>
                <a:gd name="connsiteY29" fmla="*/ 2694 h 1630369"/>
                <a:gd name="connsiteX30" fmla="*/ 1464 w 326961"/>
                <a:gd name="connsiteY30" fmla="*/ -560 h 163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6961" h="1630369">
                  <a:moveTo>
                    <a:pt x="1464" y="-560"/>
                  </a:moveTo>
                  <a:lnTo>
                    <a:pt x="776" y="51627"/>
                  </a:lnTo>
                  <a:lnTo>
                    <a:pt x="27988" y="55207"/>
                  </a:lnTo>
                  <a:cubicBezTo>
                    <a:pt x="65665" y="60165"/>
                    <a:pt x="119574" y="79804"/>
                    <a:pt x="131329" y="106500"/>
                  </a:cubicBezTo>
                  <a:cubicBezTo>
                    <a:pt x="154480" y="131785"/>
                    <a:pt x="149488" y="262424"/>
                    <a:pt x="149884" y="343063"/>
                  </a:cubicBezTo>
                  <a:lnTo>
                    <a:pt x="150849" y="551469"/>
                  </a:lnTo>
                  <a:cubicBezTo>
                    <a:pt x="151278" y="640679"/>
                    <a:pt x="152019" y="692625"/>
                    <a:pt x="164480" y="734847"/>
                  </a:cubicBezTo>
                  <a:cubicBezTo>
                    <a:pt x="176942" y="777052"/>
                    <a:pt x="214774" y="823111"/>
                    <a:pt x="244586" y="842458"/>
                  </a:cubicBezTo>
                  <a:cubicBezTo>
                    <a:pt x="215101" y="854024"/>
                    <a:pt x="178164" y="890239"/>
                    <a:pt x="166597" y="929309"/>
                  </a:cubicBezTo>
                  <a:cubicBezTo>
                    <a:pt x="155014" y="968365"/>
                    <a:pt x="155392" y="1020258"/>
                    <a:pt x="156907" y="1109607"/>
                  </a:cubicBezTo>
                  <a:lnTo>
                    <a:pt x="160470" y="1318356"/>
                  </a:lnTo>
                  <a:cubicBezTo>
                    <a:pt x="161847" y="1399116"/>
                    <a:pt x="169679" y="1531511"/>
                    <a:pt x="147010" y="1550772"/>
                  </a:cubicBezTo>
                  <a:cubicBezTo>
                    <a:pt x="135805" y="1574439"/>
                    <a:pt x="82154" y="1579963"/>
                    <a:pt x="44494" y="1575007"/>
                  </a:cubicBezTo>
                  <a:lnTo>
                    <a:pt x="17282" y="1571443"/>
                  </a:lnTo>
                  <a:lnTo>
                    <a:pt x="19106" y="1623907"/>
                  </a:lnTo>
                  <a:lnTo>
                    <a:pt x="43909" y="1627159"/>
                  </a:lnTo>
                  <a:cubicBezTo>
                    <a:pt x="110417" y="1635903"/>
                    <a:pt x="165014" y="1623390"/>
                    <a:pt x="187252" y="1584026"/>
                  </a:cubicBezTo>
                  <a:cubicBezTo>
                    <a:pt x="209232" y="1544610"/>
                    <a:pt x="209335" y="1458825"/>
                    <a:pt x="207941" y="1332333"/>
                  </a:cubicBezTo>
                  <a:lnTo>
                    <a:pt x="205721" y="1127146"/>
                  </a:lnTo>
                  <a:cubicBezTo>
                    <a:pt x="204791" y="1040724"/>
                    <a:pt x="206168" y="968089"/>
                    <a:pt x="220248" y="936780"/>
                  </a:cubicBezTo>
                  <a:cubicBezTo>
                    <a:pt x="234310" y="905488"/>
                    <a:pt x="265360" y="894507"/>
                    <a:pt x="303297" y="899481"/>
                  </a:cubicBezTo>
                  <a:lnTo>
                    <a:pt x="327738" y="902700"/>
                  </a:lnTo>
                  <a:lnTo>
                    <a:pt x="327187" y="853318"/>
                  </a:lnTo>
                  <a:lnTo>
                    <a:pt x="326653" y="803971"/>
                  </a:lnTo>
                  <a:lnTo>
                    <a:pt x="302229" y="800770"/>
                  </a:lnTo>
                  <a:cubicBezTo>
                    <a:pt x="264294" y="795778"/>
                    <a:pt x="232898" y="776552"/>
                    <a:pt x="218113" y="741456"/>
                  </a:cubicBezTo>
                  <a:cubicBezTo>
                    <a:pt x="203328" y="706360"/>
                    <a:pt x="200367" y="633157"/>
                    <a:pt x="199421" y="546718"/>
                  </a:cubicBezTo>
                  <a:lnTo>
                    <a:pt x="197183" y="341550"/>
                  </a:lnTo>
                  <a:cubicBezTo>
                    <a:pt x="195824" y="215057"/>
                    <a:pt x="193861" y="129048"/>
                    <a:pt x="170952" y="83745"/>
                  </a:cubicBezTo>
                  <a:cubicBezTo>
                    <a:pt x="147802" y="38409"/>
                    <a:pt x="92774" y="11437"/>
                    <a:pt x="26266" y="2694"/>
                  </a:cubicBezTo>
                  <a:lnTo>
                    <a:pt x="1464" y="-560"/>
                  </a:lnTo>
                  <a:close/>
                </a:path>
              </a:pathLst>
            </a:custGeom>
            <a:solidFill>
              <a:srgbClr val="000000"/>
            </a:solidFill>
            <a:ln w="1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09ADB6-80C0-4300-B402-AF79E5A1FB27}"/>
                </a:ext>
              </a:extLst>
            </p:cNvPr>
            <p:cNvSpPr/>
            <p:nvPr/>
          </p:nvSpPr>
          <p:spPr>
            <a:xfrm>
              <a:off x="1804204" y="5629453"/>
              <a:ext cx="5121665" cy="17212"/>
            </a:xfrm>
            <a:custGeom>
              <a:avLst/>
              <a:gdLst>
                <a:gd name="connsiteX0" fmla="*/ 776 w 5121665"/>
                <a:gd name="connsiteY0" fmla="*/ -560 h 17212"/>
                <a:gd name="connsiteX1" fmla="*/ 5122442 w 5121665"/>
                <a:gd name="connsiteY1" fmla="*/ -56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21665" h="17212">
                  <a:moveTo>
                    <a:pt x="776" y="-560"/>
                  </a:moveTo>
                  <a:lnTo>
                    <a:pt x="5122442" y="-560"/>
                  </a:lnTo>
                </a:path>
              </a:pathLst>
            </a:custGeom>
            <a:noFill/>
            <a:ln w="22043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2858A98-CB95-4D1D-88AD-6F12F8076F7E}"/>
                </a:ext>
              </a:extLst>
            </p:cNvPr>
            <p:cNvSpPr/>
            <p:nvPr/>
          </p:nvSpPr>
          <p:spPr>
            <a:xfrm>
              <a:off x="2074676" y="1990321"/>
              <a:ext cx="17212" cy="3983374"/>
            </a:xfrm>
            <a:custGeom>
              <a:avLst/>
              <a:gdLst>
                <a:gd name="connsiteX0" fmla="*/ 776 w 17212"/>
                <a:gd name="connsiteY0" fmla="*/ 3982815 h 3983374"/>
                <a:gd name="connsiteX1" fmla="*/ 776 w 17212"/>
                <a:gd name="connsiteY1" fmla="*/ -560 h 3983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3983374">
                  <a:moveTo>
                    <a:pt x="776" y="3982815"/>
                  </a:moveTo>
                  <a:lnTo>
                    <a:pt x="776" y="-560"/>
                  </a:lnTo>
                </a:path>
              </a:pathLst>
            </a:custGeom>
            <a:noFill/>
            <a:ln w="19797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065ABB-475F-4BFA-8530-8C5E2AE7A55E}"/>
                </a:ext>
              </a:extLst>
            </p:cNvPr>
            <p:cNvSpPr txBox="1"/>
            <p:nvPr/>
          </p:nvSpPr>
          <p:spPr>
            <a:xfrm>
              <a:off x="2484712" y="5598970"/>
              <a:ext cx="2754280" cy="405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 Operational intensity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D464B5-2EF0-4ACD-B8AD-27F5D21F1177}"/>
                </a:ext>
              </a:extLst>
            </p:cNvPr>
            <p:cNvSpPr txBox="1"/>
            <p:nvPr/>
          </p:nvSpPr>
          <p:spPr>
            <a:xfrm rot="16200000">
              <a:off x="910930" y="3878905"/>
              <a:ext cx="1742785" cy="405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F0611D-8590-497E-9DC1-CD81CB51822F}"/>
                </a:ext>
              </a:extLst>
            </p:cNvPr>
            <p:cNvSpPr txBox="1"/>
            <p:nvPr/>
          </p:nvSpPr>
          <p:spPr>
            <a:xfrm rot="16200000">
              <a:off x="1985031" y="4601181"/>
              <a:ext cx="256802" cy="405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E83FFD-EFE6-42B5-A3AC-AD06A3C0A5E4}"/>
                </a:ext>
              </a:extLst>
            </p:cNvPr>
            <p:cNvSpPr txBox="1"/>
            <p:nvPr/>
          </p:nvSpPr>
          <p:spPr>
            <a:xfrm rot="16200000">
              <a:off x="2316140" y="4601181"/>
              <a:ext cx="256802" cy="405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8E6BC6-BA1A-4D90-905D-76542C400ABE}"/>
                </a:ext>
              </a:extLst>
            </p:cNvPr>
            <p:cNvSpPr/>
            <p:nvPr/>
          </p:nvSpPr>
          <p:spPr>
            <a:xfrm>
              <a:off x="2084676" y="2630373"/>
              <a:ext cx="2095666" cy="2048091"/>
            </a:xfrm>
            <a:custGeom>
              <a:avLst/>
              <a:gdLst>
                <a:gd name="connsiteX0" fmla="*/ 776 w 2095666"/>
                <a:gd name="connsiteY0" fmla="*/ 2047531 h 2048091"/>
                <a:gd name="connsiteX1" fmla="*/ 2096442 w 2095666"/>
                <a:gd name="connsiteY1" fmla="*/ -560 h 204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666" h="2048091">
                  <a:moveTo>
                    <a:pt x="776" y="2047531"/>
                  </a:moveTo>
                  <a:lnTo>
                    <a:pt x="2096442" y="-560"/>
                  </a:lnTo>
                </a:path>
              </a:pathLst>
            </a:custGeom>
            <a:noFill/>
            <a:ln w="1941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5D7BEC-54CF-47B0-9982-3996BF21824D}"/>
                </a:ext>
              </a:extLst>
            </p:cNvPr>
            <p:cNvSpPr txBox="1"/>
            <p:nvPr/>
          </p:nvSpPr>
          <p:spPr>
            <a:xfrm>
              <a:off x="4244741" y="2955454"/>
              <a:ext cx="508473" cy="4676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FFB004-20E9-4FB3-80A2-3BACBBC07E8F}"/>
                </a:ext>
              </a:extLst>
            </p:cNvPr>
            <p:cNvSpPr txBox="1"/>
            <p:nvPr/>
          </p:nvSpPr>
          <p:spPr>
            <a:xfrm>
              <a:off x="4244741" y="2277313"/>
              <a:ext cx="508473" cy="4676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DD3863-336A-472C-AE8C-E27FBBB6C2D3}"/>
                </a:ext>
              </a:extLst>
            </p:cNvPr>
            <p:cNvSpPr txBox="1"/>
            <p:nvPr/>
          </p:nvSpPr>
          <p:spPr>
            <a:xfrm>
              <a:off x="4244741" y="1710895"/>
              <a:ext cx="508473" cy="4676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C486A7-FA4B-48DF-9B9F-51930EE4E2B8}"/>
                </a:ext>
              </a:extLst>
            </p:cNvPr>
            <p:cNvSpPr txBox="1"/>
            <p:nvPr/>
          </p:nvSpPr>
          <p:spPr>
            <a:xfrm>
              <a:off x="5158860" y="2085281"/>
              <a:ext cx="1429046" cy="48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7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Different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D3EE3C-C152-4B82-96AE-857326E4F012}"/>
                </a:ext>
              </a:extLst>
            </p:cNvPr>
            <p:cNvSpPr txBox="1"/>
            <p:nvPr/>
          </p:nvSpPr>
          <p:spPr>
            <a:xfrm>
              <a:off x="5158860" y="2492973"/>
              <a:ext cx="1859805" cy="488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7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bandwidths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945D70-69DA-465A-B99A-ACE10BE7A48D}"/>
                </a:ext>
              </a:extLst>
            </p:cNvPr>
            <p:cNvSpPr/>
            <p:nvPr/>
          </p:nvSpPr>
          <p:spPr>
            <a:xfrm>
              <a:off x="2080441" y="3199957"/>
              <a:ext cx="2095684" cy="2048091"/>
            </a:xfrm>
            <a:custGeom>
              <a:avLst/>
              <a:gdLst>
                <a:gd name="connsiteX0" fmla="*/ 776 w 2095684"/>
                <a:gd name="connsiteY0" fmla="*/ 2047531 h 2048091"/>
                <a:gd name="connsiteX1" fmla="*/ 2096460 w 2095684"/>
                <a:gd name="connsiteY1" fmla="*/ -560 h 204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684" h="2048091">
                  <a:moveTo>
                    <a:pt x="776" y="2047531"/>
                  </a:moveTo>
                  <a:lnTo>
                    <a:pt x="2096460" y="-560"/>
                  </a:lnTo>
                </a:path>
              </a:pathLst>
            </a:custGeom>
            <a:noFill/>
            <a:ln w="1941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E61D6B-A85A-4D48-910F-A1E2F58D01C5}"/>
                </a:ext>
              </a:extLst>
            </p:cNvPr>
            <p:cNvSpPr/>
            <p:nvPr/>
          </p:nvSpPr>
          <p:spPr>
            <a:xfrm>
              <a:off x="2080441" y="2035039"/>
              <a:ext cx="2095684" cy="2048091"/>
            </a:xfrm>
            <a:custGeom>
              <a:avLst/>
              <a:gdLst>
                <a:gd name="connsiteX0" fmla="*/ 776 w 2095684"/>
                <a:gd name="connsiteY0" fmla="*/ 2047531 h 2048091"/>
                <a:gd name="connsiteX1" fmla="*/ 2096460 w 2095684"/>
                <a:gd name="connsiteY1" fmla="*/ -560 h 204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684" h="2048091">
                  <a:moveTo>
                    <a:pt x="776" y="2047531"/>
                  </a:moveTo>
                  <a:lnTo>
                    <a:pt x="2096460" y="-560"/>
                  </a:lnTo>
                </a:path>
              </a:pathLst>
            </a:custGeom>
            <a:noFill/>
            <a:ln w="1941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E250FB-7892-47FA-A5CF-6377402BAD46}"/>
                </a:ext>
              </a:extLst>
            </p:cNvPr>
            <p:cNvSpPr/>
            <p:nvPr/>
          </p:nvSpPr>
          <p:spPr>
            <a:xfrm>
              <a:off x="2537123" y="903107"/>
              <a:ext cx="3564310" cy="608540"/>
            </a:xfrm>
            <a:custGeom>
              <a:avLst/>
              <a:gdLst>
                <a:gd name="connsiteX0" fmla="*/ 3564304 w 3564310"/>
                <a:gd name="connsiteY0" fmla="*/ 47 h 608540"/>
                <a:gd name="connsiteX1" fmla="*/ 3564304 w 3564310"/>
                <a:gd name="connsiteY1" fmla="*/ 243463 h 608540"/>
                <a:gd name="connsiteX2" fmla="*/ 3564304 w 3564310"/>
                <a:gd name="connsiteY2" fmla="*/ 365172 h 608540"/>
                <a:gd name="connsiteX3" fmla="*/ 3564304 w 3564310"/>
                <a:gd name="connsiteY3" fmla="*/ 608588 h 608540"/>
                <a:gd name="connsiteX4" fmla="*/ -7 w 3564310"/>
                <a:gd name="connsiteY4" fmla="*/ 608588 h 608540"/>
                <a:gd name="connsiteX5" fmla="*/ -7 w 3564310"/>
                <a:gd name="connsiteY5" fmla="*/ 365172 h 608540"/>
                <a:gd name="connsiteX6" fmla="*/ -7 w 3564310"/>
                <a:gd name="connsiteY6" fmla="*/ 243463 h 608540"/>
                <a:gd name="connsiteX7" fmla="*/ -7 w 3564310"/>
                <a:gd name="connsiteY7" fmla="*/ 47 h 60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4310" h="608540">
                  <a:moveTo>
                    <a:pt x="3564304" y="47"/>
                  </a:moveTo>
                  <a:cubicBezTo>
                    <a:pt x="3564304" y="47"/>
                    <a:pt x="3564304" y="109028"/>
                    <a:pt x="3564304" y="243463"/>
                  </a:cubicBezTo>
                  <a:lnTo>
                    <a:pt x="3564304" y="365172"/>
                  </a:lnTo>
                  <a:cubicBezTo>
                    <a:pt x="3564304" y="499607"/>
                    <a:pt x="3564304" y="608588"/>
                    <a:pt x="3564304" y="608588"/>
                  </a:cubicBezTo>
                  <a:lnTo>
                    <a:pt x="-7" y="608588"/>
                  </a:lnTo>
                  <a:cubicBezTo>
                    <a:pt x="-7" y="608588"/>
                    <a:pt x="-7" y="499607"/>
                    <a:pt x="-7" y="365172"/>
                  </a:cubicBezTo>
                  <a:lnTo>
                    <a:pt x="-7" y="243463"/>
                  </a:lnTo>
                  <a:cubicBezTo>
                    <a:pt x="-7" y="109028"/>
                    <a:pt x="-7" y="47"/>
                    <a:pt x="-7" y="47"/>
                  </a:cubicBezTo>
                  <a:close/>
                </a:path>
              </a:pathLst>
            </a:custGeom>
            <a:solidFill>
              <a:srgbClr val="FFE6D5"/>
            </a:solidFill>
            <a:ln w="25799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DAB661-689F-44B4-AA2B-C38BA0DFD5B1}"/>
                </a:ext>
              </a:extLst>
            </p:cNvPr>
            <p:cNvSpPr txBox="1"/>
            <p:nvPr/>
          </p:nvSpPr>
          <p:spPr>
            <a:xfrm>
              <a:off x="3276568" y="923955"/>
              <a:ext cx="2056973" cy="551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log-log plot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4C6D6-759F-4C9B-9A00-0A6DDC7B3E59}"/>
                </a:ext>
              </a:extLst>
            </p:cNvPr>
            <p:cNvSpPr/>
            <p:nvPr/>
          </p:nvSpPr>
          <p:spPr>
            <a:xfrm>
              <a:off x="3180443" y="4232693"/>
              <a:ext cx="139095" cy="139095"/>
            </a:xfrm>
            <a:custGeom>
              <a:avLst/>
              <a:gdLst>
                <a:gd name="connsiteX0" fmla="*/ 139871 w 139095"/>
                <a:gd name="connsiteY0" fmla="*/ 68988 h 139095"/>
                <a:gd name="connsiteX1" fmla="*/ 70324 w 139095"/>
                <a:gd name="connsiteY1" fmla="*/ 138535 h 139095"/>
                <a:gd name="connsiteX2" fmla="*/ 776 w 139095"/>
                <a:gd name="connsiteY2" fmla="*/ 68988 h 139095"/>
                <a:gd name="connsiteX3" fmla="*/ 70324 w 139095"/>
                <a:gd name="connsiteY3" fmla="*/ -559 h 139095"/>
                <a:gd name="connsiteX4" fmla="*/ 139871 w 139095"/>
                <a:gd name="connsiteY4" fmla="*/ 68988 h 1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95" h="139095">
                  <a:moveTo>
                    <a:pt x="139871" y="68988"/>
                  </a:moveTo>
                  <a:cubicBezTo>
                    <a:pt x="139871" y="107398"/>
                    <a:pt x="108734" y="138535"/>
                    <a:pt x="70324" y="138535"/>
                  </a:cubicBezTo>
                  <a:cubicBezTo>
                    <a:pt x="31914" y="138535"/>
                    <a:pt x="776" y="107398"/>
                    <a:pt x="776" y="68988"/>
                  </a:cubicBezTo>
                  <a:cubicBezTo>
                    <a:pt x="776" y="30578"/>
                    <a:pt x="31914" y="-559"/>
                    <a:pt x="70324" y="-559"/>
                  </a:cubicBezTo>
                  <a:cubicBezTo>
                    <a:pt x="108734" y="-559"/>
                    <a:pt x="139871" y="30578"/>
                    <a:pt x="139871" y="68988"/>
                  </a:cubicBezTo>
                  <a:close/>
                </a:path>
              </a:pathLst>
            </a:custGeom>
            <a:solidFill>
              <a:srgbClr val="FFD5D5"/>
            </a:solidFill>
            <a:ln w="19797" cap="flat">
              <a:solidFill>
                <a:srgbClr val="09091A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02BEB6-7C63-4892-9793-F6544C2997CC}"/>
                </a:ext>
              </a:extLst>
            </p:cNvPr>
            <p:cNvSpPr txBox="1"/>
            <p:nvPr/>
          </p:nvSpPr>
          <p:spPr>
            <a:xfrm>
              <a:off x="3072662" y="4346265"/>
              <a:ext cx="393056" cy="4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ACA84B5-4F31-43AD-886F-34F53CC845FE}"/>
                </a:ext>
              </a:extLst>
            </p:cNvPr>
            <p:cNvSpPr/>
            <p:nvPr/>
          </p:nvSpPr>
          <p:spPr>
            <a:xfrm>
              <a:off x="3961203" y="3498715"/>
              <a:ext cx="139095" cy="139095"/>
            </a:xfrm>
            <a:custGeom>
              <a:avLst/>
              <a:gdLst>
                <a:gd name="connsiteX0" fmla="*/ 139871 w 139095"/>
                <a:gd name="connsiteY0" fmla="*/ 68988 h 139095"/>
                <a:gd name="connsiteX1" fmla="*/ 70324 w 139095"/>
                <a:gd name="connsiteY1" fmla="*/ 138535 h 139095"/>
                <a:gd name="connsiteX2" fmla="*/ 777 w 139095"/>
                <a:gd name="connsiteY2" fmla="*/ 68988 h 139095"/>
                <a:gd name="connsiteX3" fmla="*/ 70324 w 139095"/>
                <a:gd name="connsiteY3" fmla="*/ -559 h 139095"/>
                <a:gd name="connsiteX4" fmla="*/ 139871 w 139095"/>
                <a:gd name="connsiteY4" fmla="*/ 68988 h 1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95" h="139095">
                  <a:moveTo>
                    <a:pt x="139871" y="68988"/>
                  </a:moveTo>
                  <a:cubicBezTo>
                    <a:pt x="139871" y="107398"/>
                    <a:pt x="108734" y="138535"/>
                    <a:pt x="70324" y="138535"/>
                  </a:cubicBezTo>
                  <a:cubicBezTo>
                    <a:pt x="31914" y="138535"/>
                    <a:pt x="777" y="107398"/>
                    <a:pt x="777" y="68988"/>
                  </a:cubicBezTo>
                  <a:cubicBezTo>
                    <a:pt x="777" y="30578"/>
                    <a:pt x="31914" y="-559"/>
                    <a:pt x="70324" y="-559"/>
                  </a:cubicBezTo>
                  <a:cubicBezTo>
                    <a:pt x="108734" y="-559"/>
                    <a:pt x="139871" y="30578"/>
                    <a:pt x="139871" y="68988"/>
                  </a:cubicBezTo>
                  <a:close/>
                </a:path>
              </a:pathLst>
            </a:custGeom>
            <a:solidFill>
              <a:srgbClr val="FFD5D5"/>
            </a:solidFill>
            <a:ln w="19797" cap="flat">
              <a:solidFill>
                <a:srgbClr val="09091A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7C2E99-A9AE-46A3-99EF-67081A08C017}"/>
                </a:ext>
              </a:extLst>
            </p:cNvPr>
            <p:cNvSpPr txBox="1"/>
            <p:nvPr/>
          </p:nvSpPr>
          <p:spPr>
            <a:xfrm>
              <a:off x="3836210" y="3612270"/>
              <a:ext cx="428322" cy="4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Q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F226BEB-504A-40C4-85A5-9568F5DC072F}"/>
                </a:ext>
              </a:extLst>
            </p:cNvPr>
            <p:cNvSpPr/>
            <p:nvPr/>
          </p:nvSpPr>
          <p:spPr>
            <a:xfrm>
              <a:off x="2535486" y="2846702"/>
              <a:ext cx="139095" cy="139095"/>
            </a:xfrm>
            <a:custGeom>
              <a:avLst/>
              <a:gdLst>
                <a:gd name="connsiteX0" fmla="*/ 139871 w 139095"/>
                <a:gd name="connsiteY0" fmla="*/ 68987 h 139095"/>
                <a:gd name="connsiteX1" fmla="*/ 70324 w 139095"/>
                <a:gd name="connsiteY1" fmla="*/ 138535 h 139095"/>
                <a:gd name="connsiteX2" fmla="*/ 776 w 139095"/>
                <a:gd name="connsiteY2" fmla="*/ 68987 h 139095"/>
                <a:gd name="connsiteX3" fmla="*/ 70324 w 139095"/>
                <a:gd name="connsiteY3" fmla="*/ -560 h 139095"/>
                <a:gd name="connsiteX4" fmla="*/ 139871 w 139095"/>
                <a:gd name="connsiteY4" fmla="*/ 68987 h 1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95" h="139095">
                  <a:moveTo>
                    <a:pt x="139871" y="68987"/>
                  </a:moveTo>
                  <a:cubicBezTo>
                    <a:pt x="139871" y="107397"/>
                    <a:pt x="108734" y="138535"/>
                    <a:pt x="70324" y="138535"/>
                  </a:cubicBezTo>
                  <a:cubicBezTo>
                    <a:pt x="31913" y="138535"/>
                    <a:pt x="776" y="107397"/>
                    <a:pt x="776" y="68987"/>
                  </a:cubicBezTo>
                  <a:cubicBezTo>
                    <a:pt x="776" y="30577"/>
                    <a:pt x="31913" y="-560"/>
                    <a:pt x="70324" y="-560"/>
                  </a:cubicBezTo>
                  <a:cubicBezTo>
                    <a:pt x="108734" y="-560"/>
                    <a:pt x="139871" y="30577"/>
                    <a:pt x="139871" y="68987"/>
                  </a:cubicBezTo>
                  <a:close/>
                </a:path>
              </a:pathLst>
            </a:custGeom>
            <a:solidFill>
              <a:srgbClr val="FFD5D5"/>
            </a:solidFill>
            <a:ln w="19797" cap="flat">
              <a:solidFill>
                <a:srgbClr val="09091A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9F221E-117F-482E-8E68-77B4D7EFF511}"/>
                </a:ext>
              </a:extLst>
            </p:cNvPr>
            <p:cNvSpPr txBox="1"/>
            <p:nvPr/>
          </p:nvSpPr>
          <p:spPr>
            <a:xfrm>
              <a:off x="2419099" y="2960256"/>
              <a:ext cx="410690" cy="4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5CA8965-7C30-4397-83AD-873D73089896}"/>
                </a:ext>
              </a:extLst>
            </p:cNvPr>
            <p:cNvSpPr/>
            <p:nvPr/>
          </p:nvSpPr>
          <p:spPr>
            <a:xfrm>
              <a:off x="3206519" y="2252968"/>
              <a:ext cx="139095" cy="139095"/>
            </a:xfrm>
            <a:custGeom>
              <a:avLst/>
              <a:gdLst>
                <a:gd name="connsiteX0" fmla="*/ 139871 w 139095"/>
                <a:gd name="connsiteY0" fmla="*/ 68987 h 139095"/>
                <a:gd name="connsiteX1" fmla="*/ 70324 w 139095"/>
                <a:gd name="connsiteY1" fmla="*/ 138535 h 139095"/>
                <a:gd name="connsiteX2" fmla="*/ 777 w 139095"/>
                <a:gd name="connsiteY2" fmla="*/ 68987 h 139095"/>
                <a:gd name="connsiteX3" fmla="*/ 70324 w 139095"/>
                <a:gd name="connsiteY3" fmla="*/ -560 h 139095"/>
                <a:gd name="connsiteX4" fmla="*/ 139871 w 139095"/>
                <a:gd name="connsiteY4" fmla="*/ 68987 h 1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95" h="139095">
                  <a:moveTo>
                    <a:pt x="139871" y="68987"/>
                  </a:moveTo>
                  <a:cubicBezTo>
                    <a:pt x="139871" y="107397"/>
                    <a:pt x="108734" y="138535"/>
                    <a:pt x="70324" y="138535"/>
                  </a:cubicBezTo>
                  <a:cubicBezTo>
                    <a:pt x="31914" y="138535"/>
                    <a:pt x="777" y="107397"/>
                    <a:pt x="777" y="68987"/>
                  </a:cubicBezTo>
                  <a:cubicBezTo>
                    <a:pt x="777" y="30577"/>
                    <a:pt x="31914" y="-560"/>
                    <a:pt x="70324" y="-560"/>
                  </a:cubicBezTo>
                  <a:cubicBezTo>
                    <a:pt x="108734" y="-560"/>
                    <a:pt x="139871" y="30577"/>
                    <a:pt x="139871" y="68987"/>
                  </a:cubicBezTo>
                  <a:close/>
                </a:path>
              </a:pathLst>
            </a:custGeom>
            <a:solidFill>
              <a:srgbClr val="FFD5D5"/>
            </a:solidFill>
            <a:ln w="19797" cap="flat">
              <a:solidFill>
                <a:srgbClr val="09091A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963489-EEAE-42DB-9E88-1724727CEFA2}"/>
                </a:ext>
              </a:extLst>
            </p:cNvPr>
            <p:cNvSpPr txBox="1"/>
            <p:nvPr/>
          </p:nvSpPr>
          <p:spPr>
            <a:xfrm>
              <a:off x="3098755" y="2366523"/>
              <a:ext cx="393056" cy="467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DF22C-9198-40B7-AF9A-3A84DEBC8DF9}"/>
                </a:ext>
              </a:extLst>
            </p:cNvPr>
            <p:cNvSpPr txBox="1"/>
            <p:nvPr/>
          </p:nvSpPr>
          <p:spPr>
            <a:xfrm>
              <a:off x="5210411" y="3027160"/>
              <a:ext cx="1838965" cy="46769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 &gt; 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 </a:t>
              </a:r>
              <a:r>
                <a:rPr lang="en-US" sz="24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&gt; B</a:t>
              </a:r>
              <a:r>
                <a:rPr lang="en-US" sz="2439" baseline="-2152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77287-F729-481D-898D-7460F2FA8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3650F-AD38-45C0-9C84-B32A08E1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39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2C98-27FA-4D8E-95BA-103473EB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7872166" cy="822960"/>
          </a:xfrm>
        </p:spPr>
        <p:txBody>
          <a:bodyPr/>
          <a:lstStyle/>
          <a:p>
            <a:r>
              <a:rPr lang="en-US" dirty="0"/>
              <a:t>Different Bandwidth and Computational Ceilings</a:t>
            </a:r>
          </a:p>
        </p:txBody>
      </p:sp>
      <p:grpSp>
        <p:nvGrpSpPr>
          <p:cNvPr id="51" name="Content Placeholder 49">
            <a:extLst>
              <a:ext uri="{FF2B5EF4-FFF2-40B4-BE49-F238E27FC236}">
                <a16:creationId xmlns:a16="http://schemas.microsoft.com/office/drawing/2014/main" id="{6A8BBC9A-5B6B-4AF3-9F57-4E8427F5FEF7}"/>
              </a:ext>
            </a:extLst>
          </p:cNvPr>
          <p:cNvGrpSpPr/>
          <p:nvPr/>
        </p:nvGrpSpPr>
        <p:grpSpPr>
          <a:xfrm>
            <a:off x="1617204" y="1138846"/>
            <a:ext cx="8996427" cy="3684739"/>
            <a:chOff x="204890" y="1781027"/>
            <a:chExt cx="8464637" cy="337783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F1A7050-9BC8-407A-B18F-E300F680AF0A}"/>
                </a:ext>
              </a:extLst>
            </p:cNvPr>
            <p:cNvSpPr/>
            <p:nvPr/>
          </p:nvSpPr>
          <p:spPr>
            <a:xfrm>
              <a:off x="379838" y="4439125"/>
              <a:ext cx="3967273" cy="12137"/>
            </a:xfrm>
            <a:custGeom>
              <a:avLst/>
              <a:gdLst>
                <a:gd name="connsiteX0" fmla="*/ 777 w 3967273"/>
                <a:gd name="connsiteY0" fmla="*/ -622 h 12137"/>
                <a:gd name="connsiteX1" fmla="*/ 3968051 w 3967273"/>
                <a:gd name="connsiteY1" fmla="*/ -622 h 1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7273" h="12137">
                  <a:moveTo>
                    <a:pt x="777" y="-622"/>
                  </a:moveTo>
                  <a:lnTo>
                    <a:pt x="3968051" y="-62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5E052CD-BA2D-4AED-A88A-F8061E1351FA}"/>
                </a:ext>
              </a:extLst>
            </p:cNvPr>
            <p:cNvSpPr/>
            <p:nvPr/>
          </p:nvSpPr>
          <p:spPr>
            <a:xfrm>
              <a:off x="570559" y="1873014"/>
              <a:ext cx="12137" cy="2808852"/>
            </a:xfrm>
            <a:custGeom>
              <a:avLst/>
              <a:gdLst>
                <a:gd name="connsiteX0" fmla="*/ 777 w 12137"/>
                <a:gd name="connsiteY0" fmla="*/ 2808231 h 2808852"/>
                <a:gd name="connsiteX1" fmla="*/ 777 w 12137"/>
                <a:gd name="connsiteY1" fmla="*/ -622 h 280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37" h="2808852">
                  <a:moveTo>
                    <a:pt x="777" y="2808231"/>
                  </a:moveTo>
                  <a:lnTo>
                    <a:pt x="777" y="-62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FA44F0-85BB-4E84-A520-459FE6D9F44E}"/>
                </a:ext>
              </a:extLst>
            </p:cNvPr>
            <p:cNvSpPr txBox="1"/>
            <p:nvPr/>
          </p:nvSpPr>
          <p:spPr>
            <a:xfrm>
              <a:off x="1249574" y="4453183"/>
              <a:ext cx="1835838" cy="286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Operational intensity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13459E0-D8C9-4ED1-BE1F-D7193091C4DE}"/>
                </a:ext>
              </a:extLst>
            </p:cNvPr>
            <p:cNvSpPr txBox="1"/>
            <p:nvPr/>
          </p:nvSpPr>
          <p:spPr>
            <a:xfrm rot="16200000">
              <a:off x="-215950" y="3291724"/>
              <a:ext cx="1136209" cy="294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BDE3A52-F144-4D43-B52C-D0C2FBF5C5BD}"/>
                </a:ext>
              </a:extLst>
            </p:cNvPr>
            <p:cNvSpPr txBox="1"/>
            <p:nvPr/>
          </p:nvSpPr>
          <p:spPr>
            <a:xfrm rot="16200000">
              <a:off x="477477" y="3777065"/>
              <a:ext cx="216309" cy="294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38F6164-E609-4184-835F-9333B0CF7CD0}"/>
                </a:ext>
              </a:extLst>
            </p:cNvPr>
            <p:cNvSpPr txBox="1"/>
            <p:nvPr/>
          </p:nvSpPr>
          <p:spPr>
            <a:xfrm rot="16200000">
              <a:off x="710957" y="3777065"/>
              <a:ext cx="216309" cy="294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019087-6799-4E34-ACDC-7B1726ED330A}"/>
                </a:ext>
              </a:extLst>
            </p:cNvPr>
            <p:cNvSpPr txBox="1"/>
            <p:nvPr/>
          </p:nvSpPr>
          <p:spPr>
            <a:xfrm rot="16200000">
              <a:off x="944424" y="3777065"/>
              <a:ext cx="216309" cy="294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69B4EE7-4F31-4ACD-8184-A9CD8CD1120F}"/>
                </a:ext>
              </a:extLst>
            </p:cNvPr>
            <p:cNvSpPr txBox="1"/>
            <p:nvPr/>
          </p:nvSpPr>
          <p:spPr>
            <a:xfrm>
              <a:off x="797122" y="3728344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8F37602-9903-41FB-92DE-D6E876F1CB8F}"/>
                </a:ext>
              </a:extLst>
            </p:cNvPr>
            <p:cNvSpPr/>
            <p:nvPr/>
          </p:nvSpPr>
          <p:spPr>
            <a:xfrm>
              <a:off x="574795" y="1966020"/>
              <a:ext cx="2237549" cy="2154957"/>
            </a:xfrm>
            <a:custGeom>
              <a:avLst/>
              <a:gdLst>
                <a:gd name="connsiteX0" fmla="*/ 777 w 2237549"/>
                <a:gd name="connsiteY0" fmla="*/ 2154336 h 2154957"/>
                <a:gd name="connsiteX1" fmla="*/ 2238327 w 2237549"/>
                <a:gd name="connsiteY1" fmla="*/ -622 h 215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7549" h="2154957">
                  <a:moveTo>
                    <a:pt x="777" y="2154336"/>
                  </a:moveTo>
                  <a:lnTo>
                    <a:pt x="2238327" y="-622"/>
                  </a:lnTo>
                </a:path>
              </a:pathLst>
            </a:custGeom>
            <a:noFill/>
            <a:ln w="140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BA721F5-8F95-4D90-977F-622DC8B0725B}"/>
                </a:ext>
              </a:extLst>
            </p:cNvPr>
            <p:cNvSpPr/>
            <p:nvPr/>
          </p:nvSpPr>
          <p:spPr>
            <a:xfrm>
              <a:off x="1276721" y="2724731"/>
              <a:ext cx="2783082" cy="12137"/>
            </a:xfrm>
            <a:custGeom>
              <a:avLst/>
              <a:gdLst>
                <a:gd name="connsiteX0" fmla="*/ -6 w 2783082"/>
                <a:gd name="connsiteY0" fmla="*/ -62 h 12137"/>
                <a:gd name="connsiteX1" fmla="*/ 2783077 w 2783082"/>
                <a:gd name="connsiteY1" fmla="*/ -62 h 1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3082" h="12137">
                  <a:moveTo>
                    <a:pt x="-6" y="-62"/>
                  </a:moveTo>
                  <a:lnTo>
                    <a:pt x="2783077" y="-6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FEB98AF-7B18-412B-B97E-BA7B483A0E86}"/>
                </a:ext>
              </a:extLst>
            </p:cNvPr>
            <p:cNvSpPr/>
            <p:nvPr/>
          </p:nvSpPr>
          <p:spPr>
            <a:xfrm>
              <a:off x="574625" y="1965850"/>
              <a:ext cx="1882347" cy="1799742"/>
            </a:xfrm>
            <a:custGeom>
              <a:avLst/>
              <a:gdLst>
                <a:gd name="connsiteX0" fmla="*/ 777 w 1882347"/>
                <a:gd name="connsiteY0" fmla="*/ 1799121 h 1799742"/>
                <a:gd name="connsiteX1" fmla="*/ 1883124 w 1882347"/>
                <a:gd name="connsiteY1" fmla="*/ -622 h 179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2347" h="1799742">
                  <a:moveTo>
                    <a:pt x="777" y="1799121"/>
                  </a:moveTo>
                  <a:lnTo>
                    <a:pt x="1883124" y="-622"/>
                  </a:lnTo>
                </a:path>
              </a:pathLst>
            </a:custGeom>
            <a:noFill/>
            <a:ln w="1368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0F718BD-4F10-42A7-82FE-7B88862C1C5C}"/>
                </a:ext>
              </a:extLst>
            </p:cNvPr>
            <p:cNvSpPr/>
            <p:nvPr/>
          </p:nvSpPr>
          <p:spPr>
            <a:xfrm>
              <a:off x="586969" y="1965935"/>
              <a:ext cx="1502105" cy="1456287"/>
            </a:xfrm>
            <a:custGeom>
              <a:avLst/>
              <a:gdLst>
                <a:gd name="connsiteX0" fmla="*/ 777 w 1502105"/>
                <a:gd name="connsiteY0" fmla="*/ 1455666 h 1456287"/>
                <a:gd name="connsiteX1" fmla="*/ 1502883 w 1502105"/>
                <a:gd name="connsiteY1" fmla="*/ -622 h 145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02105" h="1456287">
                  <a:moveTo>
                    <a:pt x="777" y="1455666"/>
                  </a:moveTo>
                  <a:lnTo>
                    <a:pt x="1502883" y="-622"/>
                  </a:lnTo>
                </a:path>
              </a:pathLst>
            </a:custGeom>
            <a:noFill/>
            <a:ln w="1385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6A1314D-0736-4320-B25C-A974FA25CC7D}"/>
                </a:ext>
              </a:extLst>
            </p:cNvPr>
            <p:cNvSpPr/>
            <p:nvPr/>
          </p:nvSpPr>
          <p:spPr>
            <a:xfrm>
              <a:off x="1644530" y="2405964"/>
              <a:ext cx="2415272" cy="12137"/>
            </a:xfrm>
            <a:custGeom>
              <a:avLst/>
              <a:gdLst>
                <a:gd name="connsiteX0" fmla="*/ 777 w 2415272"/>
                <a:gd name="connsiteY0" fmla="*/ -622 h 12137"/>
                <a:gd name="connsiteX1" fmla="*/ 2416050 w 2415272"/>
                <a:gd name="connsiteY1" fmla="*/ -622 h 1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5272" h="12137">
                  <a:moveTo>
                    <a:pt x="777" y="-622"/>
                  </a:moveTo>
                  <a:lnTo>
                    <a:pt x="2416050" y="-62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6C953B5-5C34-426F-9CC5-744A11236BF2}"/>
                </a:ext>
              </a:extLst>
            </p:cNvPr>
            <p:cNvSpPr/>
            <p:nvPr/>
          </p:nvSpPr>
          <p:spPr>
            <a:xfrm>
              <a:off x="2073648" y="1976846"/>
              <a:ext cx="2010683" cy="12137"/>
            </a:xfrm>
            <a:custGeom>
              <a:avLst/>
              <a:gdLst>
                <a:gd name="connsiteX0" fmla="*/ 777 w 2010683"/>
                <a:gd name="connsiteY0" fmla="*/ -622 h 12137"/>
                <a:gd name="connsiteX1" fmla="*/ 2011461 w 2010683"/>
                <a:gd name="connsiteY1" fmla="*/ -622 h 1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10683" h="12137">
                  <a:moveTo>
                    <a:pt x="777" y="-622"/>
                  </a:moveTo>
                  <a:lnTo>
                    <a:pt x="2011461" y="-622"/>
                  </a:lnTo>
                </a:path>
              </a:pathLst>
            </a:custGeom>
            <a:noFill/>
            <a:ln w="1395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ACF0807-0B00-4F93-897B-0C9F9BC8E431}"/>
                </a:ext>
              </a:extLst>
            </p:cNvPr>
            <p:cNvSpPr txBox="1"/>
            <p:nvPr/>
          </p:nvSpPr>
          <p:spPr>
            <a:xfrm>
              <a:off x="725781" y="3190709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8D71807-BB4F-4EDD-883A-B77B139771DE}"/>
                </a:ext>
              </a:extLst>
            </p:cNvPr>
            <p:cNvSpPr txBox="1"/>
            <p:nvPr/>
          </p:nvSpPr>
          <p:spPr>
            <a:xfrm>
              <a:off x="676249" y="2725059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B5D0F69-C175-4726-9442-B9BCC4BBAAD0}"/>
                </a:ext>
              </a:extLst>
            </p:cNvPr>
            <p:cNvSpPr txBox="1"/>
            <p:nvPr/>
          </p:nvSpPr>
          <p:spPr>
            <a:xfrm>
              <a:off x="4189051" y="2558381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F96DDB-AB3F-49BD-AB3E-66B5BFE7213F}"/>
                </a:ext>
              </a:extLst>
            </p:cNvPr>
            <p:cNvSpPr txBox="1"/>
            <p:nvPr/>
          </p:nvSpPr>
          <p:spPr>
            <a:xfrm>
              <a:off x="4191551" y="2197874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FDF791F-5499-4AAC-AE63-316AF0204A50}"/>
                </a:ext>
              </a:extLst>
            </p:cNvPr>
            <p:cNvSpPr txBox="1"/>
            <p:nvPr/>
          </p:nvSpPr>
          <p:spPr>
            <a:xfrm>
              <a:off x="4206783" y="1781027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2841DE6-E72C-469C-9C5A-96D551A7FB40}"/>
                </a:ext>
              </a:extLst>
            </p:cNvPr>
            <p:cNvSpPr/>
            <p:nvPr/>
          </p:nvSpPr>
          <p:spPr>
            <a:xfrm>
              <a:off x="5347265" y="1896098"/>
              <a:ext cx="3322262" cy="1556782"/>
            </a:xfrm>
            <a:custGeom>
              <a:avLst/>
              <a:gdLst>
                <a:gd name="connsiteX0" fmla="*/ 3323039 w 3322262"/>
                <a:gd name="connsiteY0" fmla="*/ -622 h 1556782"/>
                <a:gd name="connsiteX1" fmla="*/ 3323039 w 3322262"/>
                <a:gd name="connsiteY1" fmla="*/ 150732 h 1556782"/>
                <a:gd name="connsiteX2" fmla="*/ 3323039 w 3322262"/>
                <a:gd name="connsiteY2" fmla="*/ 1404807 h 1556782"/>
                <a:gd name="connsiteX3" fmla="*/ 3323039 w 3322262"/>
                <a:gd name="connsiteY3" fmla="*/ 1556160 h 1556782"/>
                <a:gd name="connsiteX4" fmla="*/ 777 w 3322262"/>
                <a:gd name="connsiteY4" fmla="*/ 1556160 h 1556782"/>
                <a:gd name="connsiteX5" fmla="*/ 777 w 3322262"/>
                <a:gd name="connsiteY5" fmla="*/ 1404807 h 1556782"/>
                <a:gd name="connsiteX6" fmla="*/ 777 w 3322262"/>
                <a:gd name="connsiteY6" fmla="*/ 150732 h 1556782"/>
                <a:gd name="connsiteX7" fmla="*/ 777 w 3322262"/>
                <a:gd name="connsiteY7" fmla="*/ -622 h 155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2262" h="1556782">
                  <a:moveTo>
                    <a:pt x="3323039" y="-622"/>
                  </a:moveTo>
                  <a:cubicBezTo>
                    <a:pt x="3323039" y="-622"/>
                    <a:pt x="3323039" y="67142"/>
                    <a:pt x="3323039" y="150732"/>
                  </a:cubicBezTo>
                  <a:lnTo>
                    <a:pt x="3323039" y="1404807"/>
                  </a:lnTo>
                  <a:cubicBezTo>
                    <a:pt x="3323039" y="1488397"/>
                    <a:pt x="3323039" y="1556160"/>
                    <a:pt x="3323039" y="1556160"/>
                  </a:cubicBezTo>
                  <a:lnTo>
                    <a:pt x="777" y="1556160"/>
                  </a:lnTo>
                  <a:cubicBezTo>
                    <a:pt x="777" y="1556160"/>
                    <a:pt x="777" y="1488397"/>
                    <a:pt x="777" y="1404807"/>
                  </a:cubicBezTo>
                  <a:lnTo>
                    <a:pt x="777" y="150732"/>
                  </a:lnTo>
                  <a:cubicBezTo>
                    <a:pt x="777" y="67142"/>
                    <a:pt x="777" y="-622"/>
                    <a:pt x="777" y="-622"/>
                  </a:cubicBezTo>
                  <a:close/>
                </a:path>
              </a:pathLst>
            </a:custGeom>
            <a:noFill/>
            <a:ln w="1846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56D63D8-2E61-4CED-8F22-01C9E4510224}"/>
                </a:ext>
              </a:extLst>
            </p:cNvPr>
            <p:cNvSpPr txBox="1"/>
            <p:nvPr/>
          </p:nvSpPr>
          <p:spPr>
            <a:xfrm>
              <a:off x="5484268" y="2018161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70DF6CE-B1D5-410C-97C8-7044C4403097}"/>
                </a:ext>
              </a:extLst>
            </p:cNvPr>
            <p:cNvSpPr txBox="1"/>
            <p:nvPr/>
          </p:nvSpPr>
          <p:spPr>
            <a:xfrm>
              <a:off x="5484268" y="2484042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18DB7BD-4510-4A09-8ABA-DEDE6A920937}"/>
                </a:ext>
              </a:extLst>
            </p:cNvPr>
            <p:cNvSpPr txBox="1"/>
            <p:nvPr/>
          </p:nvSpPr>
          <p:spPr>
            <a:xfrm>
              <a:off x="5484268" y="2936778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60102BB-F028-4B71-BE8E-A19C262BE5C7}"/>
                </a:ext>
              </a:extLst>
            </p:cNvPr>
            <p:cNvSpPr/>
            <p:nvPr/>
          </p:nvSpPr>
          <p:spPr>
            <a:xfrm>
              <a:off x="5957856" y="3752302"/>
              <a:ext cx="1009921" cy="298826"/>
            </a:xfrm>
            <a:custGeom>
              <a:avLst/>
              <a:gdLst>
                <a:gd name="connsiteX0" fmla="*/ 1010698 w 1009921"/>
                <a:gd name="connsiteY0" fmla="*/ -622 h 298826"/>
                <a:gd name="connsiteX1" fmla="*/ 1010698 w 1009921"/>
                <a:gd name="connsiteY1" fmla="*/ 130114 h 298826"/>
                <a:gd name="connsiteX2" fmla="*/ 1010698 w 1009921"/>
                <a:gd name="connsiteY2" fmla="*/ 167469 h 298826"/>
                <a:gd name="connsiteX3" fmla="*/ 1010698 w 1009921"/>
                <a:gd name="connsiteY3" fmla="*/ 298205 h 298826"/>
                <a:gd name="connsiteX4" fmla="*/ 777 w 1009921"/>
                <a:gd name="connsiteY4" fmla="*/ 298205 h 298826"/>
                <a:gd name="connsiteX5" fmla="*/ 777 w 1009921"/>
                <a:gd name="connsiteY5" fmla="*/ 167469 h 298826"/>
                <a:gd name="connsiteX6" fmla="*/ 777 w 1009921"/>
                <a:gd name="connsiteY6" fmla="*/ 130114 h 298826"/>
                <a:gd name="connsiteX7" fmla="*/ 777 w 1009921"/>
                <a:gd name="connsiteY7" fmla="*/ -622 h 29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921" h="298826">
                  <a:moveTo>
                    <a:pt x="1010698" y="-622"/>
                  </a:moveTo>
                  <a:cubicBezTo>
                    <a:pt x="1010698" y="-622"/>
                    <a:pt x="1010698" y="57911"/>
                    <a:pt x="1010698" y="130114"/>
                  </a:cubicBezTo>
                  <a:lnTo>
                    <a:pt x="1010698" y="167469"/>
                  </a:lnTo>
                  <a:cubicBezTo>
                    <a:pt x="1010698" y="239672"/>
                    <a:pt x="1010698" y="298205"/>
                    <a:pt x="1010698" y="298205"/>
                  </a:cubicBezTo>
                  <a:lnTo>
                    <a:pt x="777" y="298205"/>
                  </a:lnTo>
                  <a:cubicBezTo>
                    <a:pt x="777" y="298205"/>
                    <a:pt x="777" y="239672"/>
                    <a:pt x="777" y="167469"/>
                  </a:cubicBezTo>
                  <a:lnTo>
                    <a:pt x="777" y="130114"/>
                  </a:lnTo>
                  <a:cubicBezTo>
                    <a:pt x="777" y="57911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1361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6AA9FCA-0884-4430-968F-50C52F5D89F0}"/>
                </a:ext>
              </a:extLst>
            </p:cNvPr>
            <p:cNvSpPr/>
            <p:nvPr/>
          </p:nvSpPr>
          <p:spPr>
            <a:xfrm>
              <a:off x="5334400" y="3600856"/>
              <a:ext cx="2894382" cy="1558008"/>
            </a:xfrm>
            <a:custGeom>
              <a:avLst/>
              <a:gdLst>
                <a:gd name="connsiteX0" fmla="*/ 2895160 w 2894382"/>
                <a:gd name="connsiteY0" fmla="*/ -621 h 1558008"/>
                <a:gd name="connsiteX1" fmla="*/ 2895160 w 2894382"/>
                <a:gd name="connsiteY1" fmla="*/ 150852 h 1558008"/>
                <a:gd name="connsiteX2" fmla="*/ 2895160 w 2894382"/>
                <a:gd name="connsiteY2" fmla="*/ 1405915 h 1558008"/>
                <a:gd name="connsiteX3" fmla="*/ 2895160 w 2894382"/>
                <a:gd name="connsiteY3" fmla="*/ 1557388 h 1558008"/>
                <a:gd name="connsiteX4" fmla="*/ 777 w 2894382"/>
                <a:gd name="connsiteY4" fmla="*/ 1557388 h 1558008"/>
                <a:gd name="connsiteX5" fmla="*/ 777 w 2894382"/>
                <a:gd name="connsiteY5" fmla="*/ 1405915 h 1558008"/>
                <a:gd name="connsiteX6" fmla="*/ 777 w 2894382"/>
                <a:gd name="connsiteY6" fmla="*/ 150852 h 1558008"/>
                <a:gd name="connsiteX7" fmla="*/ 777 w 2894382"/>
                <a:gd name="connsiteY7" fmla="*/ -621 h 155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4382" h="1558008">
                  <a:moveTo>
                    <a:pt x="2895160" y="-621"/>
                  </a:moveTo>
                  <a:cubicBezTo>
                    <a:pt x="2895160" y="-621"/>
                    <a:pt x="2895160" y="67195"/>
                    <a:pt x="2895160" y="150852"/>
                  </a:cubicBezTo>
                  <a:lnTo>
                    <a:pt x="2895160" y="1405915"/>
                  </a:lnTo>
                  <a:cubicBezTo>
                    <a:pt x="2895160" y="1489571"/>
                    <a:pt x="2895160" y="1557388"/>
                    <a:pt x="2895160" y="1557388"/>
                  </a:cubicBezTo>
                  <a:lnTo>
                    <a:pt x="777" y="1557388"/>
                  </a:lnTo>
                  <a:cubicBezTo>
                    <a:pt x="777" y="1557388"/>
                    <a:pt x="777" y="1489571"/>
                    <a:pt x="777" y="1405915"/>
                  </a:cubicBezTo>
                  <a:lnTo>
                    <a:pt x="777" y="150852"/>
                  </a:lnTo>
                  <a:cubicBezTo>
                    <a:pt x="777" y="67195"/>
                    <a:pt x="777" y="-621"/>
                    <a:pt x="777" y="-621"/>
                  </a:cubicBezTo>
                  <a:close/>
                </a:path>
              </a:pathLst>
            </a:custGeom>
            <a:noFill/>
            <a:ln w="17237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09F60EE-CA74-414F-BDE6-1F47E22B305C}"/>
                </a:ext>
              </a:extLst>
            </p:cNvPr>
            <p:cNvSpPr txBox="1"/>
            <p:nvPr/>
          </p:nvSpPr>
          <p:spPr>
            <a:xfrm>
              <a:off x="5484268" y="4189430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9A3EF01-8A3F-4462-8B42-E90F6D50ADD8}"/>
                </a:ext>
              </a:extLst>
            </p:cNvPr>
            <p:cNvSpPr txBox="1"/>
            <p:nvPr/>
          </p:nvSpPr>
          <p:spPr>
            <a:xfrm>
              <a:off x="5484268" y="4666429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B0AA1A4-C726-4977-90AD-38C3D76F207A}"/>
                </a:ext>
              </a:extLst>
            </p:cNvPr>
            <p:cNvSpPr txBox="1"/>
            <p:nvPr/>
          </p:nvSpPr>
          <p:spPr>
            <a:xfrm>
              <a:off x="5484268" y="3744110"/>
              <a:ext cx="389430" cy="3272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  <a:r>
                <a:rPr lang="en-US" sz="1721" baseline="-3051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BB9A32E-6292-4D00-B6D9-D1A7E2F02EC6}"/>
                </a:ext>
              </a:extLst>
            </p:cNvPr>
            <p:cNvSpPr txBox="1"/>
            <p:nvPr/>
          </p:nvSpPr>
          <p:spPr>
            <a:xfrm>
              <a:off x="5954531" y="3735359"/>
              <a:ext cx="832855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Default</a:t>
              </a: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496D42E-7567-4DA9-8C06-AC36BB0EE653}"/>
                </a:ext>
              </a:extLst>
            </p:cNvPr>
            <p:cNvSpPr/>
            <p:nvPr/>
          </p:nvSpPr>
          <p:spPr>
            <a:xfrm>
              <a:off x="5946859" y="4231715"/>
              <a:ext cx="1375200" cy="308555"/>
            </a:xfrm>
            <a:custGeom>
              <a:avLst/>
              <a:gdLst>
                <a:gd name="connsiteX0" fmla="*/ 1375977 w 1375200"/>
                <a:gd name="connsiteY0" fmla="*/ -622 h 308555"/>
                <a:gd name="connsiteX1" fmla="*/ 1375977 w 1375200"/>
                <a:gd name="connsiteY1" fmla="*/ 134370 h 308555"/>
                <a:gd name="connsiteX2" fmla="*/ 1375977 w 1375200"/>
                <a:gd name="connsiteY2" fmla="*/ 172942 h 308555"/>
                <a:gd name="connsiteX3" fmla="*/ 1375977 w 1375200"/>
                <a:gd name="connsiteY3" fmla="*/ 307934 h 308555"/>
                <a:gd name="connsiteX4" fmla="*/ 777 w 1375200"/>
                <a:gd name="connsiteY4" fmla="*/ 307934 h 308555"/>
                <a:gd name="connsiteX5" fmla="*/ 777 w 1375200"/>
                <a:gd name="connsiteY5" fmla="*/ 172942 h 308555"/>
                <a:gd name="connsiteX6" fmla="*/ 777 w 1375200"/>
                <a:gd name="connsiteY6" fmla="*/ 134370 h 308555"/>
                <a:gd name="connsiteX7" fmla="*/ 777 w 1375200"/>
                <a:gd name="connsiteY7" fmla="*/ -622 h 30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5200" h="308555">
                  <a:moveTo>
                    <a:pt x="1375977" y="-622"/>
                  </a:moveTo>
                  <a:cubicBezTo>
                    <a:pt x="1375977" y="-622"/>
                    <a:pt x="1375977" y="59816"/>
                    <a:pt x="1375977" y="134370"/>
                  </a:cubicBezTo>
                  <a:lnTo>
                    <a:pt x="1375977" y="172942"/>
                  </a:lnTo>
                  <a:cubicBezTo>
                    <a:pt x="1375977" y="247496"/>
                    <a:pt x="1375977" y="307934"/>
                    <a:pt x="1375977" y="307934"/>
                  </a:cubicBezTo>
                  <a:lnTo>
                    <a:pt x="777" y="307934"/>
                  </a:lnTo>
                  <a:cubicBezTo>
                    <a:pt x="777" y="307934"/>
                    <a:pt x="777" y="247496"/>
                    <a:pt x="777" y="172942"/>
                  </a:cubicBezTo>
                  <a:lnTo>
                    <a:pt x="777" y="134370"/>
                  </a:lnTo>
                  <a:cubicBezTo>
                    <a:pt x="777" y="59816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1614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629D525-748B-4508-9BB8-10A74637418E}"/>
                </a:ext>
              </a:extLst>
            </p:cNvPr>
            <p:cNvSpPr txBox="1"/>
            <p:nvPr/>
          </p:nvSpPr>
          <p:spPr>
            <a:xfrm>
              <a:off x="5976414" y="4221399"/>
              <a:ext cx="1166177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With SIMD</a:t>
              </a: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4FBA19B-27E5-43C1-9ACF-164A8A0BABDB}"/>
                </a:ext>
              </a:extLst>
            </p:cNvPr>
            <p:cNvSpPr/>
            <p:nvPr/>
          </p:nvSpPr>
          <p:spPr>
            <a:xfrm>
              <a:off x="5949493" y="4663455"/>
              <a:ext cx="2191380" cy="340080"/>
            </a:xfrm>
            <a:custGeom>
              <a:avLst/>
              <a:gdLst>
                <a:gd name="connsiteX0" fmla="*/ 2192158 w 2191380"/>
                <a:gd name="connsiteY0" fmla="*/ -622 h 340080"/>
                <a:gd name="connsiteX1" fmla="*/ 2192158 w 2191380"/>
                <a:gd name="connsiteY1" fmla="*/ 148163 h 340080"/>
                <a:gd name="connsiteX2" fmla="*/ 2192158 w 2191380"/>
                <a:gd name="connsiteY2" fmla="*/ 190675 h 340080"/>
                <a:gd name="connsiteX3" fmla="*/ 2192158 w 2191380"/>
                <a:gd name="connsiteY3" fmla="*/ 339460 h 340080"/>
                <a:gd name="connsiteX4" fmla="*/ 777 w 2191380"/>
                <a:gd name="connsiteY4" fmla="*/ 339460 h 340080"/>
                <a:gd name="connsiteX5" fmla="*/ 777 w 2191380"/>
                <a:gd name="connsiteY5" fmla="*/ 190675 h 340080"/>
                <a:gd name="connsiteX6" fmla="*/ 777 w 2191380"/>
                <a:gd name="connsiteY6" fmla="*/ 148163 h 340080"/>
                <a:gd name="connsiteX7" fmla="*/ 777 w 2191380"/>
                <a:gd name="connsiteY7" fmla="*/ -622 h 34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1380" h="340080">
                  <a:moveTo>
                    <a:pt x="2192158" y="-622"/>
                  </a:moveTo>
                  <a:cubicBezTo>
                    <a:pt x="2192158" y="-622"/>
                    <a:pt x="2192158" y="65991"/>
                    <a:pt x="2192158" y="148163"/>
                  </a:cubicBezTo>
                  <a:lnTo>
                    <a:pt x="2192158" y="190675"/>
                  </a:lnTo>
                  <a:cubicBezTo>
                    <a:pt x="2192158" y="272846"/>
                    <a:pt x="2192158" y="339460"/>
                    <a:pt x="2192158" y="339460"/>
                  </a:cubicBezTo>
                  <a:lnTo>
                    <a:pt x="777" y="339460"/>
                  </a:lnTo>
                  <a:cubicBezTo>
                    <a:pt x="777" y="339460"/>
                    <a:pt x="777" y="272847"/>
                    <a:pt x="777" y="190675"/>
                  </a:cubicBezTo>
                  <a:lnTo>
                    <a:pt x="777" y="148163"/>
                  </a:lnTo>
                  <a:cubicBezTo>
                    <a:pt x="777" y="65992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2139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FF7B4C-66C1-4499-8990-84B9FACAC050}"/>
                </a:ext>
              </a:extLst>
            </p:cNvPr>
            <p:cNvSpPr txBox="1"/>
            <p:nvPr/>
          </p:nvSpPr>
          <p:spPr>
            <a:xfrm>
              <a:off x="5936944" y="4650262"/>
              <a:ext cx="1876562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Peak performance</a:t>
              </a: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61A1537-60C7-43B0-BD19-4436F8FB67E0}"/>
                </a:ext>
              </a:extLst>
            </p:cNvPr>
            <p:cNvSpPr/>
            <p:nvPr/>
          </p:nvSpPr>
          <p:spPr>
            <a:xfrm>
              <a:off x="6019997" y="2036706"/>
              <a:ext cx="2344610" cy="346186"/>
            </a:xfrm>
            <a:custGeom>
              <a:avLst/>
              <a:gdLst>
                <a:gd name="connsiteX0" fmla="*/ 2345388 w 2344610"/>
                <a:gd name="connsiteY0" fmla="*/ -622 h 346186"/>
                <a:gd name="connsiteX1" fmla="*/ 2345388 w 2344610"/>
                <a:gd name="connsiteY1" fmla="*/ 136915 h 346186"/>
                <a:gd name="connsiteX2" fmla="*/ 2345388 w 2344610"/>
                <a:gd name="connsiteY2" fmla="*/ 208027 h 346186"/>
                <a:gd name="connsiteX3" fmla="*/ 2345388 w 2344610"/>
                <a:gd name="connsiteY3" fmla="*/ 345563 h 346186"/>
                <a:gd name="connsiteX4" fmla="*/ 777 w 2344610"/>
                <a:gd name="connsiteY4" fmla="*/ 345563 h 346186"/>
                <a:gd name="connsiteX5" fmla="*/ 777 w 2344610"/>
                <a:gd name="connsiteY5" fmla="*/ 208027 h 346186"/>
                <a:gd name="connsiteX6" fmla="*/ 777 w 2344610"/>
                <a:gd name="connsiteY6" fmla="*/ 136915 h 346186"/>
                <a:gd name="connsiteX7" fmla="*/ 777 w 2344610"/>
                <a:gd name="connsiteY7" fmla="*/ -622 h 34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4610" h="346186">
                  <a:moveTo>
                    <a:pt x="2345388" y="-622"/>
                  </a:moveTo>
                  <a:cubicBezTo>
                    <a:pt x="2345388" y="-622"/>
                    <a:pt x="2345388" y="60955"/>
                    <a:pt x="2345388" y="136915"/>
                  </a:cubicBezTo>
                  <a:lnTo>
                    <a:pt x="2345388" y="208027"/>
                  </a:lnTo>
                  <a:cubicBezTo>
                    <a:pt x="2345388" y="283986"/>
                    <a:pt x="2345388" y="345563"/>
                    <a:pt x="2345388" y="345563"/>
                  </a:cubicBezTo>
                  <a:lnTo>
                    <a:pt x="777" y="345563"/>
                  </a:lnTo>
                  <a:cubicBezTo>
                    <a:pt x="777" y="345563"/>
                    <a:pt x="777" y="283986"/>
                    <a:pt x="777" y="208027"/>
                  </a:cubicBezTo>
                  <a:lnTo>
                    <a:pt x="777" y="136915"/>
                  </a:lnTo>
                  <a:cubicBezTo>
                    <a:pt x="777" y="60955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1529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8819B0D-2BF3-4F21-8243-3207B367AE3A}"/>
                </a:ext>
              </a:extLst>
            </p:cNvPr>
            <p:cNvSpPr txBox="1"/>
            <p:nvPr/>
          </p:nvSpPr>
          <p:spPr>
            <a:xfrm>
              <a:off x="6015835" y="2043443"/>
              <a:ext cx="1968564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Without prefetching</a:t>
              </a: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3527270-6A71-40E3-A1FD-1EA20CB2E1FA}"/>
                </a:ext>
              </a:extLst>
            </p:cNvPr>
            <p:cNvSpPr/>
            <p:nvPr/>
          </p:nvSpPr>
          <p:spPr>
            <a:xfrm>
              <a:off x="6013322" y="2514311"/>
              <a:ext cx="2014677" cy="347282"/>
            </a:xfrm>
            <a:custGeom>
              <a:avLst/>
              <a:gdLst>
                <a:gd name="connsiteX0" fmla="*/ 2015454 w 2014677"/>
                <a:gd name="connsiteY0" fmla="*/ -622 h 347282"/>
                <a:gd name="connsiteX1" fmla="*/ 2015454 w 2014677"/>
                <a:gd name="connsiteY1" fmla="*/ 137350 h 347282"/>
                <a:gd name="connsiteX2" fmla="*/ 2015454 w 2014677"/>
                <a:gd name="connsiteY2" fmla="*/ 208689 h 347282"/>
                <a:gd name="connsiteX3" fmla="*/ 2015454 w 2014677"/>
                <a:gd name="connsiteY3" fmla="*/ 346661 h 347282"/>
                <a:gd name="connsiteX4" fmla="*/ 777 w 2014677"/>
                <a:gd name="connsiteY4" fmla="*/ 346661 h 347282"/>
                <a:gd name="connsiteX5" fmla="*/ 777 w 2014677"/>
                <a:gd name="connsiteY5" fmla="*/ 208689 h 347282"/>
                <a:gd name="connsiteX6" fmla="*/ 777 w 2014677"/>
                <a:gd name="connsiteY6" fmla="*/ 137350 h 347282"/>
                <a:gd name="connsiteX7" fmla="*/ 777 w 2014677"/>
                <a:gd name="connsiteY7" fmla="*/ -622 h 34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4677" h="347282">
                  <a:moveTo>
                    <a:pt x="2015454" y="-622"/>
                  </a:moveTo>
                  <a:cubicBezTo>
                    <a:pt x="2015454" y="-622"/>
                    <a:pt x="2015454" y="61150"/>
                    <a:pt x="2015454" y="137350"/>
                  </a:cubicBezTo>
                  <a:lnTo>
                    <a:pt x="2015454" y="208689"/>
                  </a:lnTo>
                  <a:cubicBezTo>
                    <a:pt x="2015454" y="284889"/>
                    <a:pt x="2015454" y="346661"/>
                    <a:pt x="2015454" y="346661"/>
                  </a:cubicBezTo>
                  <a:lnTo>
                    <a:pt x="777" y="346661"/>
                  </a:lnTo>
                  <a:cubicBezTo>
                    <a:pt x="777" y="346661"/>
                    <a:pt x="777" y="284889"/>
                    <a:pt x="777" y="208689"/>
                  </a:cubicBezTo>
                  <a:lnTo>
                    <a:pt x="777" y="137350"/>
                  </a:lnTo>
                  <a:cubicBezTo>
                    <a:pt x="777" y="61150"/>
                    <a:pt x="777" y="-622"/>
                    <a:pt x="777" y="-622"/>
                  </a:cubicBezTo>
                  <a:close/>
                </a:path>
              </a:pathLst>
            </a:custGeom>
            <a:solidFill>
              <a:srgbClr val="FFE6D5"/>
            </a:solidFill>
            <a:ln w="14199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EF0081E-79CB-40FE-A0AA-2AA79F36B310}"/>
                </a:ext>
              </a:extLst>
            </p:cNvPr>
            <p:cNvSpPr txBox="1"/>
            <p:nvPr/>
          </p:nvSpPr>
          <p:spPr>
            <a:xfrm>
              <a:off x="6009705" y="2521594"/>
              <a:ext cx="1678981" cy="327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2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With prefetching</a:t>
              </a:r>
            </a:p>
          </p:txBody>
        </p:sp>
        <p:grpSp>
          <p:nvGrpSpPr>
            <p:cNvPr id="89" name="Content Placeholder 49">
              <a:extLst>
                <a:ext uri="{FF2B5EF4-FFF2-40B4-BE49-F238E27FC236}">
                  <a16:creationId xmlns:a16="http://schemas.microsoft.com/office/drawing/2014/main" id="{D5AAADF0-5AAD-4DE1-8C58-950176C85A61}"/>
                </a:ext>
              </a:extLst>
            </p:cNvPr>
            <p:cNvGrpSpPr/>
            <p:nvPr/>
          </p:nvGrpSpPr>
          <p:grpSpPr>
            <a:xfrm>
              <a:off x="6008136" y="2993397"/>
              <a:ext cx="2601273" cy="345388"/>
              <a:chOff x="6008136" y="2993397"/>
              <a:chExt cx="2601273" cy="345388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B8076E0-F576-411A-9C19-22EB85A2528A}"/>
                  </a:ext>
                </a:extLst>
              </p:cNvPr>
              <p:cNvSpPr/>
              <p:nvPr/>
            </p:nvSpPr>
            <p:spPr>
              <a:xfrm>
                <a:off x="6008136" y="2993397"/>
                <a:ext cx="2601273" cy="345388"/>
              </a:xfrm>
              <a:custGeom>
                <a:avLst/>
                <a:gdLst>
                  <a:gd name="connsiteX0" fmla="*/ 2602002 w 2601273"/>
                  <a:gd name="connsiteY0" fmla="*/ -488 h 345388"/>
                  <a:gd name="connsiteX1" fmla="*/ 2602002 w 2601273"/>
                  <a:gd name="connsiteY1" fmla="*/ 136731 h 345388"/>
                  <a:gd name="connsiteX2" fmla="*/ 2602002 w 2601273"/>
                  <a:gd name="connsiteY2" fmla="*/ 207682 h 345388"/>
                  <a:gd name="connsiteX3" fmla="*/ 2602002 w 2601273"/>
                  <a:gd name="connsiteY3" fmla="*/ 344901 h 345388"/>
                  <a:gd name="connsiteX4" fmla="*/ 728 w 2601273"/>
                  <a:gd name="connsiteY4" fmla="*/ 344901 h 345388"/>
                  <a:gd name="connsiteX5" fmla="*/ 728 w 2601273"/>
                  <a:gd name="connsiteY5" fmla="*/ 207682 h 345388"/>
                  <a:gd name="connsiteX6" fmla="*/ 728 w 2601273"/>
                  <a:gd name="connsiteY6" fmla="*/ 136731 h 345388"/>
                  <a:gd name="connsiteX7" fmla="*/ 728 w 2601273"/>
                  <a:gd name="connsiteY7" fmla="*/ -488 h 34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01273" h="345388">
                    <a:moveTo>
                      <a:pt x="2602002" y="-488"/>
                    </a:moveTo>
                    <a:cubicBezTo>
                      <a:pt x="2602002" y="-488"/>
                      <a:pt x="2602002" y="60947"/>
                      <a:pt x="2602002" y="136731"/>
                    </a:cubicBezTo>
                    <a:lnTo>
                      <a:pt x="2602002" y="207682"/>
                    </a:lnTo>
                    <a:cubicBezTo>
                      <a:pt x="2602002" y="283466"/>
                      <a:pt x="2602002" y="344901"/>
                      <a:pt x="2602002" y="344901"/>
                    </a:cubicBezTo>
                    <a:lnTo>
                      <a:pt x="728" y="344901"/>
                    </a:lnTo>
                    <a:cubicBezTo>
                      <a:pt x="728" y="344901"/>
                      <a:pt x="728" y="283466"/>
                      <a:pt x="728" y="207682"/>
                    </a:cubicBezTo>
                    <a:lnTo>
                      <a:pt x="728" y="136731"/>
                    </a:lnTo>
                    <a:cubicBezTo>
                      <a:pt x="728" y="60947"/>
                      <a:pt x="728" y="-488"/>
                      <a:pt x="728" y="-488"/>
                    </a:cubicBezTo>
                    <a:close/>
                  </a:path>
                </a:pathLst>
              </a:custGeom>
              <a:solidFill>
                <a:srgbClr val="FFE6D5"/>
              </a:solidFill>
              <a:ln w="16090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2C292E4-1FBF-4E97-ACF6-8F118B031639}"/>
                  </a:ext>
                </a:extLst>
              </p:cNvPr>
              <p:cNvSpPr txBox="1"/>
              <p:nvPr/>
            </p:nvSpPr>
            <p:spPr>
              <a:xfrm>
                <a:off x="6003573" y="2999744"/>
                <a:ext cx="2234041" cy="334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72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Theoretical maximum</a:t>
                </a:r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988C7-D250-49A4-AD50-022237B0D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5750E-0A7B-44CA-B168-E70C8211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C6AD2-B269-AB5B-F5E4-3E54037B40F8}"/>
              </a:ext>
            </a:extLst>
          </p:cNvPr>
          <p:cNvSpPr txBox="1"/>
          <p:nvPr/>
        </p:nvSpPr>
        <p:spPr>
          <a:xfrm>
            <a:off x="2395865" y="5228930"/>
            <a:ext cx="7391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Different </a:t>
            </a:r>
            <a:r>
              <a:rPr lang="en-US" sz="2000" dirty="0">
                <a:solidFill>
                  <a:srgbClr val="7030A0"/>
                </a:solidFill>
              </a:rPr>
              <a:t>architectural</a:t>
            </a:r>
            <a:r>
              <a:rPr lang="en-US" sz="2000" dirty="0"/>
              <a:t> techniques lead to different </a:t>
            </a:r>
            <a:r>
              <a:rPr lang="en-US" sz="2000" dirty="0">
                <a:solidFill>
                  <a:srgbClr val="00B050"/>
                </a:solidFill>
              </a:rPr>
              <a:t>performance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and </a:t>
            </a:r>
            <a:r>
              <a:rPr lang="en-US" sz="2000" dirty="0">
                <a:solidFill>
                  <a:srgbClr val="C00000"/>
                </a:solidFill>
              </a:rPr>
              <a:t>bandwidth</a:t>
            </a:r>
            <a:r>
              <a:rPr lang="en-US" sz="2000" dirty="0"/>
              <a:t> ceilings. 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7B10FD43-B412-5CA5-9000-114A567AD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48" y="5210418"/>
            <a:ext cx="574494" cy="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0420-3561-4B96-B267-87444413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Sense Amplifier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258C4A11-F617-45D5-AC1E-CA5811F97E0C}"/>
              </a:ext>
            </a:extLst>
          </p:cNvPr>
          <p:cNvGrpSpPr/>
          <p:nvPr/>
        </p:nvGrpSpPr>
        <p:grpSpPr>
          <a:xfrm>
            <a:off x="3800810" y="1346370"/>
            <a:ext cx="3801940" cy="2786169"/>
            <a:chOff x="2500311" y="1274065"/>
            <a:chExt cx="4436300" cy="31197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C36E7E-8E91-45A1-AFEA-1904366BCEA1}"/>
                </a:ext>
              </a:extLst>
            </p:cNvPr>
            <p:cNvSpPr/>
            <p:nvPr/>
          </p:nvSpPr>
          <p:spPr>
            <a:xfrm>
              <a:off x="2954866" y="1516730"/>
              <a:ext cx="15521" cy="2877060"/>
            </a:xfrm>
            <a:custGeom>
              <a:avLst/>
              <a:gdLst>
                <a:gd name="connsiteX0" fmla="*/ 863 w 15521"/>
                <a:gd name="connsiteY0" fmla="*/ -770 h 2877060"/>
                <a:gd name="connsiteX1" fmla="*/ 863 w 15521"/>
                <a:gd name="connsiteY1" fmla="*/ 2876291 h 287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2877060">
                  <a:moveTo>
                    <a:pt x="863" y="-770"/>
                  </a:moveTo>
                  <a:lnTo>
                    <a:pt x="863" y="2876291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2042C48-7952-4BC7-AB44-0174185F2C7F}"/>
                </a:ext>
              </a:extLst>
            </p:cNvPr>
            <p:cNvSpPr/>
            <p:nvPr/>
          </p:nvSpPr>
          <p:spPr>
            <a:xfrm>
              <a:off x="5643461" y="1533354"/>
              <a:ext cx="15521" cy="2827174"/>
            </a:xfrm>
            <a:custGeom>
              <a:avLst/>
              <a:gdLst>
                <a:gd name="connsiteX0" fmla="*/ 863 w 15521"/>
                <a:gd name="connsiteY0" fmla="*/ -770 h 2827174"/>
                <a:gd name="connsiteX1" fmla="*/ 863 w 15521"/>
                <a:gd name="connsiteY1" fmla="*/ 2826404 h 282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2827174">
                  <a:moveTo>
                    <a:pt x="863" y="-770"/>
                  </a:moveTo>
                  <a:lnTo>
                    <a:pt x="863" y="2826404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5A852B-8CE6-4C02-8154-E7527629BF73}"/>
                </a:ext>
              </a:extLst>
            </p:cNvPr>
            <p:cNvSpPr/>
            <p:nvPr/>
          </p:nvSpPr>
          <p:spPr>
            <a:xfrm>
              <a:off x="2943783" y="2032269"/>
              <a:ext cx="1380331" cy="432388"/>
            </a:xfrm>
            <a:custGeom>
              <a:avLst/>
              <a:gdLst>
                <a:gd name="connsiteX0" fmla="*/ 863 w 1380331"/>
                <a:gd name="connsiteY0" fmla="*/ 10313 h 432388"/>
                <a:gd name="connsiteX1" fmla="*/ 455431 w 1380331"/>
                <a:gd name="connsiteY1" fmla="*/ 10313 h 432388"/>
                <a:gd name="connsiteX2" fmla="*/ 455431 w 1380331"/>
                <a:gd name="connsiteY2" fmla="*/ 431618 h 432388"/>
                <a:gd name="connsiteX3" fmla="*/ 965430 w 1380331"/>
                <a:gd name="connsiteY3" fmla="*/ 431618 h 432388"/>
                <a:gd name="connsiteX4" fmla="*/ 965430 w 1380331"/>
                <a:gd name="connsiteY4" fmla="*/ -770 h 432388"/>
                <a:gd name="connsiteX5" fmla="*/ 1381194 w 1380331"/>
                <a:gd name="connsiteY5" fmla="*/ -770 h 4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0331" h="432388">
                  <a:moveTo>
                    <a:pt x="863" y="10313"/>
                  </a:moveTo>
                  <a:lnTo>
                    <a:pt x="455431" y="10313"/>
                  </a:lnTo>
                  <a:lnTo>
                    <a:pt x="455431" y="431618"/>
                  </a:lnTo>
                  <a:lnTo>
                    <a:pt x="965430" y="431618"/>
                  </a:lnTo>
                  <a:lnTo>
                    <a:pt x="965430" y="-770"/>
                  </a:lnTo>
                  <a:lnTo>
                    <a:pt x="1381194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4CF2B0-57F2-40C4-B716-5234B0254F18}"/>
                </a:ext>
              </a:extLst>
            </p:cNvPr>
            <p:cNvSpPr/>
            <p:nvPr/>
          </p:nvSpPr>
          <p:spPr>
            <a:xfrm>
              <a:off x="4313017" y="2021187"/>
              <a:ext cx="1319347" cy="432388"/>
            </a:xfrm>
            <a:custGeom>
              <a:avLst/>
              <a:gdLst>
                <a:gd name="connsiteX0" fmla="*/ 863 w 1319347"/>
                <a:gd name="connsiteY0" fmla="*/ 10312 h 432388"/>
                <a:gd name="connsiteX1" fmla="*/ 455432 w 1319347"/>
                <a:gd name="connsiteY1" fmla="*/ 10312 h 432388"/>
                <a:gd name="connsiteX2" fmla="*/ 455432 w 1319347"/>
                <a:gd name="connsiteY2" fmla="*/ 431618 h 432388"/>
                <a:gd name="connsiteX3" fmla="*/ 965430 w 1319347"/>
                <a:gd name="connsiteY3" fmla="*/ 431618 h 432388"/>
                <a:gd name="connsiteX4" fmla="*/ 965430 w 1319347"/>
                <a:gd name="connsiteY4" fmla="*/ -770 h 432388"/>
                <a:gd name="connsiteX5" fmla="*/ 1320210 w 1319347"/>
                <a:gd name="connsiteY5" fmla="*/ -770 h 4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9347" h="432388">
                  <a:moveTo>
                    <a:pt x="863" y="10312"/>
                  </a:moveTo>
                  <a:lnTo>
                    <a:pt x="455432" y="10312"/>
                  </a:lnTo>
                  <a:lnTo>
                    <a:pt x="455432" y="431618"/>
                  </a:lnTo>
                  <a:lnTo>
                    <a:pt x="965430" y="431618"/>
                  </a:lnTo>
                  <a:lnTo>
                    <a:pt x="965430" y="-770"/>
                  </a:lnTo>
                  <a:lnTo>
                    <a:pt x="1320210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7B4171D-883C-4F46-82D3-4692A2977158}"/>
                </a:ext>
              </a:extLst>
            </p:cNvPr>
            <p:cNvSpPr/>
            <p:nvPr/>
          </p:nvSpPr>
          <p:spPr>
            <a:xfrm>
              <a:off x="3409435" y="2564447"/>
              <a:ext cx="460110" cy="15521"/>
            </a:xfrm>
            <a:custGeom>
              <a:avLst/>
              <a:gdLst>
                <a:gd name="connsiteX0" fmla="*/ 863 w 460110"/>
                <a:gd name="connsiteY0" fmla="*/ -770 h 15521"/>
                <a:gd name="connsiteX1" fmla="*/ 460973 w 460110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110" h="15521">
                  <a:moveTo>
                    <a:pt x="863" y="-770"/>
                  </a:moveTo>
                  <a:lnTo>
                    <a:pt x="460973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EEEB3F-3C5B-4BCD-9866-F7A4635CAF85}"/>
                </a:ext>
              </a:extLst>
            </p:cNvPr>
            <p:cNvSpPr/>
            <p:nvPr/>
          </p:nvSpPr>
          <p:spPr>
            <a:xfrm>
              <a:off x="4764808" y="2558906"/>
              <a:ext cx="460110" cy="15521"/>
            </a:xfrm>
            <a:custGeom>
              <a:avLst/>
              <a:gdLst>
                <a:gd name="connsiteX0" fmla="*/ 863 w 460110"/>
                <a:gd name="connsiteY0" fmla="*/ -770 h 15521"/>
                <a:gd name="connsiteX1" fmla="*/ 460973 w 460110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110" h="15521">
                  <a:moveTo>
                    <a:pt x="863" y="-770"/>
                  </a:moveTo>
                  <a:lnTo>
                    <a:pt x="460973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Content Placeholder 6">
              <a:extLst>
                <a:ext uri="{FF2B5EF4-FFF2-40B4-BE49-F238E27FC236}">
                  <a16:creationId xmlns:a16="http://schemas.microsoft.com/office/drawing/2014/main" id="{8EA0367C-1ADF-4A9B-B36A-EEDA6257223E}"/>
                </a:ext>
              </a:extLst>
            </p:cNvPr>
            <p:cNvGrpSpPr/>
            <p:nvPr/>
          </p:nvGrpSpPr>
          <p:grpSpPr>
            <a:xfrm>
              <a:off x="2941020" y="3290678"/>
              <a:ext cx="2688580" cy="543260"/>
              <a:chOff x="2941020" y="3290678"/>
              <a:chExt cx="2688580" cy="543260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0A7152D-1350-47E0-B3D0-508FBEAA1EF4}"/>
                  </a:ext>
                </a:extLst>
              </p:cNvPr>
              <p:cNvSpPr/>
              <p:nvPr/>
            </p:nvSpPr>
            <p:spPr>
              <a:xfrm flipV="1">
                <a:off x="2941020" y="3390467"/>
                <a:ext cx="1380316" cy="432388"/>
              </a:xfrm>
              <a:custGeom>
                <a:avLst/>
                <a:gdLst>
                  <a:gd name="connsiteX0" fmla="*/ 759 w 1380316"/>
                  <a:gd name="connsiteY0" fmla="*/ 10360 h 432388"/>
                  <a:gd name="connsiteX1" fmla="*/ 455328 w 1380316"/>
                  <a:gd name="connsiteY1" fmla="*/ 10360 h 432388"/>
                  <a:gd name="connsiteX2" fmla="*/ 455328 w 1380316"/>
                  <a:gd name="connsiteY2" fmla="*/ 431667 h 432388"/>
                  <a:gd name="connsiteX3" fmla="*/ 965325 w 1380316"/>
                  <a:gd name="connsiteY3" fmla="*/ 431667 h 432388"/>
                  <a:gd name="connsiteX4" fmla="*/ 965325 w 1380316"/>
                  <a:gd name="connsiteY4" fmla="*/ -722 h 432388"/>
                  <a:gd name="connsiteX5" fmla="*/ 1381075 w 1380316"/>
                  <a:gd name="connsiteY5" fmla="*/ -722 h 43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0316" h="432388">
                    <a:moveTo>
                      <a:pt x="759" y="10360"/>
                    </a:moveTo>
                    <a:lnTo>
                      <a:pt x="455328" y="10360"/>
                    </a:lnTo>
                    <a:lnTo>
                      <a:pt x="455328" y="431667"/>
                    </a:lnTo>
                    <a:lnTo>
                      <a:pt x="965325" y="431667"/>
                    </a:lnTo>
                    <a:lnTo>
                      <a:pt x="965325" y="-722"/>
                    </a:lnTo>
                    <a:lnTo>
                      <a:pt x="1381075" y="-722"/>
                    </a:lnTo>
                  </a:path>
                </a:pathLst>
              </a:custGeom>
              <a:noFill/>
              <a:ln w="17825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BB5E3D9-ADE5-4F44-9C6A-EDE83DE073C8}"/>
                  </a:ext>
                </a:extLst>
              </p:cNvPr>
              <p:cNvSpPr/>
              <p:nvPr/>
            </p:nvSpPr>
            <p:spPr>
              <a:xfrm flipV="1">
                <a:off x="4310254" y="3401550"/>
                <a:ext cx="1319347" cy="432388"/>
              </a:xfrm>
              <a:custGeom>
                <a:avLst/>
                <a:gdLst>
                  <a:gd name="connsiteX0" fmla="*/ 759 w 1319347"/>
                  <a:gd name="connsiteY0" fmla="*/ 10362 h 432388"/>
                  <a:gd name="connsiteX1" fmla="*/ 455329 w 1319347"/>
                  <a:gd name="connsiteY1" fmla="*/ 10362 h 432388"/>
                  <a:gd name="connsiteX2" fmla="*/ 455329 w 1319347"/>
                  <a:gd name="connsiteY2" fmla="*/ 431668 h 432388"/>
                  <a:gd name="connsiteX3" fmla="*/ 965326 w 1319347"/>
                  <a:gd name="connsiteY3" fmla="*/ 431668 h 432388"/>
                  <a:gd name="connsiteX4" fmla="*/ 965326 w 1319347"/>
                  <a:gd name="connsiteY4" fmla="*/ -721 h 432388"/>
                  <a:gd name="connsiteX5" fmla="*/ 1320106 w 1319347"/>
                  <a:gd name="connsiteY5" fmla="*/ -721 h 43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9347" h="432388">
                    <a:moveTo>
                      <a:pt x="759" y="10362"/>
                    </a:moveTo>
                    <a:lnTo>
                      <a:pt x="455329" y="10362"/>
                    </a:lnTo>
                    <a:lnTo>
                      <a:pt x="455329" y="431668"/>
                    </a:lnTo>
                    <a:lnTo>
                      <a:pt x="965326" y="431668"/>
                    </a:lnTo>
                    <a:lnTo>
                      <a:pt x="965326" y="-721"/>
                    </a:lnTo>
                    <a:lnTo>
                      <a:pt x="1320106" y="-721"/>
                    </a:lnTo>
                  </a:path>
                </a:pathLst>
              </a:custGeom>
              <a:noFill/>
              <a:ln w="17825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35D219F-8465-44A8-9777-D2FD1B09C05B}"/>
                  </a:ext>
                </a:extLst>
              </p:cNvPr>
              <p:cNvSpPr/>
              <p:nvPr/>
            </p:nvSpPr>
            <p:spPr>
              <a:xfrm flipV="1">
                <a:off x="3406672" y="3290678"/>
                <a:ext cx="460109" cy="15521"/>
              </a:xfrm>
              <a:custGeom>
                <a:avLst/>
                <a:gdLst>
                  <a:gd name="connsiteX0" fmla="*/ 759 w 460109"/>
                  <a:gd name="connsiteY0" fmla="*/ -763 h 15521"/>
                  <a:gd name="connsiteX1" fmla="*/ 460869 w 460109"/>
                  <a:gd name="connsiteY1" fmla="*/ -763 h 1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109" h="15521">
                    <a:moveTo>
                      <a:pt x="759" y="-763"/>
                    </a:moveTo>
                    <a:lnTo>
                      <a:pt x="460869" y="-763"/>
                    </a:lnTo>
                  </a:path>
                </a:pathLst>
              </a:custGeom>
              <a:noFill/>
              <a:ln w="17825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474CCB0-F533-40FF-907C-D36C58C373DE}"/>
                  </a:ext>
                </a:extLst>
              </p:cNvPr>
              <p:cNvSpPr/>
              <p:nvPr/>
            </p:nvSpPr>
            <p:spPr>
              <a:xfrm flipV="1">
                <a:off x="4762045" y="3296234"/>
                <a:ext cx="460110" cy="15521"/>
              </a:xfrm>
              <a:custGeom>
                <a:avLst/>
                <a:gdLst>
                  <a:gd name="connsiteX0" fmla="*/ 759 w 460110"/>
                  <a:gd name="connsiteY0" fmla="*/ -762 h 15521"/>
                  <a:gd name="connsiteX1" fmla="*/ 460870 w 460110"/>
                  <a:gd name="connsiteY1" fmla="*/ -762 h 1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110" h="15521">
                    <a:moveTo>
                      <a:pt x="759" y="-762"/>
                    </a:moveTo>
                    <a:lnTo>
                      <a:pt x="460870" y="-762"/>
                    </a:lnTo>
                  </a:path>
                </a:pathLst>
              </a:custGeom>
              <a:noFill/>
              <a:ln w="17825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C820FF-E5F0-49B3-A217-8B1F81B4E9AD}"/>
                </a:ext>
              </a:extLst>
            </p:cNvPr>
            <p:cNvSpPr/>
            <p:nvPr/>
          </p:nvSpPr>
          <p:spPr>
            <a:xfrm>
              <a:off x="3564654" y="3185318"/>
              <a:ext cx="144130" cy="105326"/>
            </a:xfrm>
            <a:custGeom>
              <a:avLst/>
              <a:gdLst>
                <a:gd name="connsiteX0" fmla="*/ 144993 w 144130"/>
                <a:gd name="connsiteY0" fmla="*/ 51893 h 105326"/>
                <a:gd name="connsiteX1" fmla="*/ 72927 w 144130"/>
                <a:gd name="connsiteY1" fmla="*/ 104556 h 105326"/>
                <a:gd name="connsiteX2" fmla="*/ 862 w 144130"/>
                <a:gd name="connsiteY2" fmla="*/ 51893 h 105326"/>
                <a:gd name="connsiteX3" fmla="*/ 72927 w 144130"/>
                <a:gd name="connsiteY3" fmla="*/ -771 h 105326"/>
                <a:gd name="connsiteX4" fmla="*/ 144993 w 144130"/>
                <a:gd name="connsiteY4" fmla="*/ 51893 h 10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30" h="105326">
                  <a:moveTo>
                    <a:pt x="144993" y="51893"/>
                  </a:moveTo>
                  <a:cubicBezTo>
                    <a:pt x="144993" y="80978"/>
                    <a:pt x="112728" y="104556"/>
                    <a:pt x="72927" y="104556"/>
                  </a:cubicBezTo>
                  <a:cubicBezTo>
                    <a:pt x="33126" y="104556"/>
                    <a:pt x="862" y="80978"/>
                    <a:pt x="862" y="51893"/>
                  </a:cubicBezTo>
                  <a:cubicBezTo>
                    <a:pt x="862" y="22807"/>
                    <a:pt x="33126" y="-771"/>
                    <a:pt x="72927" y="-771"/>
                  </a:cubicBezTo>
                  <a:cubicBezTo>
                    <a:pt x="112728" y="-771"/>
                    <a:pt x="144993" y="22807"/>
                    <a:pt x="144993" y="51893"/>
                  </a:cubicBezTo>
                  <a:close/>
                </a:path>
              </a:pathLst>
            </a:custGeom>
            <a:solidFill>
              <a:srgbClr val="F6FFD5"/>
            </a:solidFill>
            <a:ln w="17825" cap="flat">
              <a:solidFill>
                <a:srgbClr val="5817D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3E6C36D-B36D-4257-BF14-D9F7A0401C94}"/>
                </a:ext>
              </a:extLst>
            </p:cNvPr>
            <p:cNvSpPr/>
            <p:nvPr/>
          </p:nvSpPr>
          <p:spPr>
            <a:xfrm>
              <a:off x="4917264" y="3176999"/>
              <a:ext cx="144130" cy="105326"/>
            </a:xfrm>
            <a:custGeom>
              <a:avLst/>
              <a:gdLst>
                <a:gd name="connsiteX0" fmla="*/ 144993 w 144130"/>
                <a:gd name="connsiteY0" fmla="*/ 51892 h 105326"/>
                <a:gd name="connsiteX1" fmla="*/ 72927 w 144130"/>
                <a:gd name="connsiteY1" fmla="*/ 104556 h 105326"/>
                <a:gd name="connsiteX2" fmla="*/ 862 w 144130"/>
                <a:gd name="connsiteY2" fmla="*/ 51892 h 105326"/>
                <a:gd name="connsiteX3" fmla="*/ 72927 w 144130"/>
                <a:gd name="connsiteY3" fmla="*/ -771 h 105326"/>
                <a:gd name="connsiteX4" fmla="*/ 144993 w 144130"/>
                <a:gd name="connsiteY4" fmla="*/ 51892 h 10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30" h="105326">
                  <a:moveTo>
                    <a:pt x="144993" y="51892"/>
                  </a:moveTo>
                  <a:cubicBezTo>
                    <a:pt x="144993" y="80978"/>
                    <a:pt x="112728" y="104556"/>
                    <a:pt x="72927" y="104556"/>
                  </a:cubicBezTo>
                  <a:cubicBezTo>
                    <a:pt x="33126" y="104556"/>
                    <a:pt x="862" y="80978"/>
                    <a:pt x="862" y="51892"/>
                  </a:cubicBezTo>
                  <a:cubicBezTo>
                    <a:pt x="862" y="22807"/>
                    <a:pt x="33126" y="-771"/>
                    <a:pt x="72927" y="-771"/>
                  </a:cubicBezTo>
                  <a:cubicBezTo>
                    <a:pt x="112728" y="-771"/>
                    <a:pt x="144993" y="22807"/>
                    <a:pt x="144993" y="51892"/>
                  </a:cubicBezTo>
                  <a:close/>
                </a:path>
              </a:pathLst>
            </a:custGeom>
            <a:solidFill>
              <a:srgbClr val="F6FFD5"/>
            </a:solidFill>
            <a:ln w="17825" cap="flat">
              <a:solidFill>
                <a:srgbClr val="5817D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E1AC573-1A5E-4A5F-8268-A906070462A1}"/>
                </a:ext>
              </a:extLst>
            </p:cNvPr>
            <p:cNvSpPr/>
            <p:nvPr/>
          </p:nvSpPr>
          <p:spPr>
            <a:xfrm>
              <a:off x="3636720" y="2575529"/>
              <a:ext cx="15521" cy="609786"/>
            </a:xfrm>
            <a:custGeom>
              <a:avLst/>
              <a:gdLst>
                <a:gd name="connsiteX0" fmla="*/ 863 w 15521"/>
                <a:gd name="connsiteY0" fmla="*/ -770 h 609786"/>
                <a:gd name="connsiteX1" fmla="*/ 863 w 15521"/>
                <a:gd name="connsiteY1" fmla="*/ 609016 h 60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609786">
                  <a:moveTo>
                    <a:pt x="863" y="-770"/>
                  </a:moveTo>
                  <a:lnTo>
                    <a:pt x="863" y="609016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EA6B8C-CC21-444D-B9A6-310A5C5856C6}"/>
                </a:ext>
              </a:extLst>
            </p:cNvPr>
            <p:cNvSpPr/>
            <p:nvPr/>
          </p:nvSpPr>
          <p:spPr>
            <a:xfrm>
              <a:off x="4989329" y="2553365"/>
              <a:ext cx="15521" cy="631951"/>
            </a:xfrm>
            <a:custGeom>
              <a:avLst/>
              <a:gdLst>
                <a:gd name="connsiteX0" fmla="*/ 863 w 15521"/>
                <a:gd name="connsiteY0" fmla="*/ -770 h 631951"/>
                <a:gd name="connsiteX1" fmla="*/ 863 w 15521"/>
                <a:gd name="connsiteY1" fmla="*/ 631181 h 63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631951">
                  <a:moveTo>
                    <a:pt x="863" y="-770"/>
                  </a:moveTo>
                  <a:lnTo>
                    <a:pt x="863" y="631181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41D154E-4825-46D6-9ECC-2F9B443F5F88}"/>
                </a:ext>
              </a:extLst>
            </p:cNvPr>
            <p:cNvSpPr/>
            <p:nvPr/>
          </p:nvSpPr>
          <p:spPr>
            <a:xfrm>
              <a:off x="2960407" y="2752927"/>
              <a:ext cx="2034464" cy="15521"/>
            </a:xfrm>
            <a:custGeom>
              <a:avLst/>
              <a:gdLst>
                <a:gd name="connsiteX0" fmla="*/ 863 w 2034464"/>
                <a:gd name="connsiteY0" fmla="*/ -770 h 15521"/>
                <a:gd name="connsiteX1" fmla="*/ 2035327 w 2034464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4464" h="15521">
                  <a:moveTo>
                    <a:pt x="863" y="-770"/>
                  </a:moveTo>
                  <a:lnTo>
                    <a:pt x="2035327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CF837B-7A26-4D7D-99B7-BA31C44C33C6}"/>
                </a:ext>
              </a:extLst>
            </p:cNvPr>
            <p:cNvSpPr/>
            <p:nvPr/>
          </p:nvSpPr>
          <p:spPr>
            <a:xfrm>
              <a:off x="4956060" y="2714123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8 h 77608"/>
                <a:gd name="connsiteX2" fmla="*/ 863 w 72065"/>
                <a:gd name="connsiteY2" fmla="*/ 38034 h 77608"/>
                <a:gd name="connsiteX3" fmla="*/ 36895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5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0"/>
                    <a:pt x="36895" y="-770"/>
                  </a:cubicBezTo>
                  <a:cubicBezTo>
                    <a:pt x="56796" y="-770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BB4E4BB-2E90-4EDC-AC89-64573F3A35D7}"/>
                </a:ext>
              </a:extLst>
            </p:cNvPr>
            <p:cNvSpPr/>
            <p:nvPr/>
          </p:nvSpPr>
          <p:spPr>
            <a:xfrm>
              <a:off x="2913291" y="2708582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8 h 77608"/>
                <a:gd name="connsiteX2" fmla="*/ 863 w 72065"/>
                <a:gd name="connsiteY2" fmla="*/ 38034 h 77608"/>
                <a:gd name="connsiteX3" fmla="*/ 36895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5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3"/>
                    <a:pt x="16996" y="-770"/>
                    <a:pt x="36895" y="-770"/>
                  </a:cubicBezTo>
                  <a:cubicBezTo>
                    <a:pt x="56796" y="-770"/>
                    <a:pt x="72928" y="16603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DA7420-2396-40EB-8AF0-265A58C4C1E3}"/>
                </a:ext>
              </a:extLst>
            </p:cNvPr>
            <p:cNvSpPr/>
            <p:nvPr/>
          </p:nvSpPr>
          <p:spPr>
            <a:xfrm>
              <a:off x="3646421" y="2970852"/>
              <a:ext cx="1990102" cy="15521"/>
            </a:xfrm>
            <a:custGeom>
              <a:avLst/>
              <a:gdLst>
                <a:gd name="connsiteX0" fmla="*/ 863 w 1990102"/>
                <a:gd name="connsiteY0" fmla="*/ -770 h 15521"/>
                <a:gd name="connsiteX1" fmla="*/ 1990966 w 1990102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0102" h="15521">
                  <a:moveTo>
                    <a:pt x="863" y="-770"/>
                  </a:moveTo>
                  <a:lnTo>
                    <a:pt x="1990966" y="-770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7E9C22-B1D9-4AFF-90A6-2917E2A20F55}"/>
                </a:ext>
              </a:extLst>
            </p:cNvPr>
            <p:cNvSpPr/>
            <p:nvPr/>
          </p:nvSpPr>
          <p:spPr>
            <a:xfrm>
              <a:off x="5603269" y="2927547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0"/>
                    <a:pt x="36896" y="-770"/>
                  </a:cubicBezTo>
                  <a:cubicBezTo>
                    <a:pt x="56796" y="-770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5BE81A4-D694-4914-AB38-B882F9B9129F}"/>
                </a:ext>
              </a:extLst>
            </p:cNvPr>
            <p:cNvSpPr/>
            <p:nvPr/>
          </p:nvSpPr>
          <p:spPr>
            <a:xfrm>
              <a:off x="3599305" y="2944171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4 w 72065"/>
                <a:gd name="connsiteY2" fmla="*/ 38034 h 77608"/>
                <a:gd name="connsiteX3" fmla="*/ 36896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4" y="59465"/>
                    <a:pt x="864" y="38034"/>
                  </a:cubicBezTo>
                  <a:cubicBezTo>
                    <a:pt x="864" y="16602"/>
                    <a:pt x="16996" y="-771"/>
                    <a:pt x="36896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F42D1B-1155-4F0C-BBA4-36EFAD9332D3}"/>
                </a:ext>
              </a:extLst>
            </p:cNvPr>
            <p:cNvSpPr/>
            <p:nvPr/>
          </p:nvSpPr>
          <p:spPr>
            <a:xfrm>
              <a:off x="2511394" y="4172048"/>
              <a:ext cx="3703034" cy="15521"/>
            </a:xfrm>
            <a:custGeom>
              <a:avLst/>
              <a:gdLst>
                <a:gd name="connsiteX0" fmla="*/ 863 w 3703034"/>
                <a:gd name="connsiteY0" fmla="*/ -770 h 15521"/>
                <a:gd name="connsiteX1" fmla="*/ 3703897 w 3703034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3034" h="15521">
                  <a:moveTo>
                    <a:pt x="863" y="-770"/>
                  </a:moveTo>
                  <a:cubicBezTo>
                    <a:pt x="28584" y="-770"/>
                    <a:pt x="3703897" y="-770"/>
                    <a:pt x="3703897" y="-770"/>
                  </a:cubicBez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50FC6BF-FDD9-42E9-87BC-A53031E50720}"/>
                </a:ext>
              </a:extLst>
            </p:cNvPr>
            <p:cNvSpPr/>
            <p:nvPr/>
          </p:nvSpPr>
          <p:spPr>
            <a:xfrm>
              <a:off x="4296393" y="3828351"/>
              <a:ext cx="15521" cy="338155"/>
            </a:xfrm>
            <a:custGeom>
              <a:avLst/>
              <a:gdLst>
                <a:gd name="connsiteX0" fmla="*/ 863 w 15521"/>
                <a:gd name="connsiteY0" fmla="*/ -770 h 338155"/>
                <a:gd name="connsiteX1" fmla="*/ 863 w 15521"/>
                <a:gd name="connsiteY1" fmla="*/ 337385 h 33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338155">
                  <a:moveTo>
                    <a:pt x="863" y="-770"/>
                  </a:moveTo>
                  <a:lnTo>
                    <a:pt x="863" y="337385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26B89E-0FB6-4959-BD2F-7ABB7CF539CD}"/>
                </a:ext>
              </a:extLst>
            </p:cNvPr>
            <p:cNvSpPr/>
            <p:nvPr/>
          </p:nvSpPr>
          <p:spPr>
            <a:xfrm>
              <a:off x="4265902" y="3778464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1"/>
                    <a:pt x="36896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8BAF02-080A-4D43-BD94-75897211BD69}"/>
                </a:ext>
              </a:extLst>
            </p:cNvPr>
            <p:cNvSpPr/>
            <p:nvPr/>
          </p:nvSpPr>
          <p:spPr>
            <a:xfrm>
              <a:off x="4254819" y="4127702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1"/>
                    <a:pt x="36896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AB13B60-5F3E-477A-B6D6-8DFCE888749D}"/>
                </a:ext>
              </a:extLst>
            </p:cNvPr>
            <p:cNvSpPr/>
            <p:nvPr/>
          </p:nvSpPr>
          <p:spPr>
            <a:xfrm>
              <a:off x="2500311" y="1688571"/>
              <a:ext cx="3703035" cy="15521"/>
            </a:xfrm>
            <a:custGeom>
              <a:avLst/>
              <a:gdLst>
                <a:gd name="connsiteX0" fmla="*/ 863 w 3703035"/>
                <a:gd name="connsiteY0" fmla="*/ -770 h 15521"/>
                <a:gd name="connsiteX1" fmla="*/ 3703898 w 3703035"/>
                <a:gd name="connsiteY1" fmla="*/ -770 h 1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3035" h="15521">
                  <a:moveTo>
                    <a:pt x="863" y="-770"/>
                  </a:moveTo>
                  <a:cubicBezTo>
                    <a:pt x="28569" y="-770"/>
                    <a:pt x="3703898" y="-770"/>
                    <a:pt x="3703898" y="-770"/>
                  </a:cubicBez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6F7057-B5D5-4346-8877-09899ECFE3D9}"/>
                </a:ext>
              </a:extLst>
            </p:cNvPr>
            <p:cNvSpPr/>
            <p:nvPr/>
          </p:nvSpPr>
          <p:spPr>
            <a:xfrm>
              <a:off x="4307476" y="1696891"/>
              <a:ext cx="15521" cy="338156"/>
            </a:xfrm>
            <a:custGeom>
              <a:avLst/>
              <a:gdLst>
                <a:gd name="connsiteX0" fmla="*/ 863 w 15521"/>
                <a:gd name="connsiteY0" fmla="*/ -770 h 338156"/>
                <a:gd name="connsiteX1" fmla="*/ 863 w 15521"/>
                <a:gd name="connsiteY1" fmla="*/ 337386 h 33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21" h="338156">
                  <a:moveTo>
                    <a:pt x="863" y="-770"/>
                  </a:moveTo>
                  <a:lnTo>
                    <a:pt x="863" y="337386"/>
                  </a:lnTo>
                </a:path>
              </a:pathLst>
            </a:custGeom>
            <a:noFill/>
            <a:ln w="17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4F263EF-D65A-40BF-BB5D-5FB3E82E7CCB}"/>
                </a:ext>
              </a:extLst>
            </p:cNvPr>
            <p:cNvSpPr/>
            <p:nvPr/>
          </p:nvSpPr>
          <p:spPr>
            <a:xfrm>
              <a:off x="4276984" y="1647004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8 h 77608"/>
                <a:gd name="connsiteX2" fmla="*/ 863 w 72065"/>
                <a:gd name="connsiteY2" fmla="*/ 38034 h 77608"/>
                <a:gd name="connsiteX3" fmla="*/ 36895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5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0"/>
                    <a:pt x="36895" y="-770"/>
                  </a:cubicBezTo>
                  <a:cubicBezTo>
                    <a:pt x="56796" y="-770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E1B5D27-9559-4B27-BDA2-88A9C414B9D8}"/>
                </a:ext>
              </a:extLst>
            </p:cNvPr>
            <p:cNvSpPr/>
            <p:nvPr/>
          </p:nvSpPr>
          <p:spPr>
            <a:xfrm>
              <a:off x="4265902" y="1996243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0"/>
                    <a:pt x="36896" y="-770"/>
                  </a:cubicBezTo>
                  <a:cubicBezTo>
                    <a:pt x="56796" y="-770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E00367B-1A05-43C2-87E0-A6F7651F1E02}"/>
                </a:ext>
              </a:extLst>
            </p:cNvPr>
            <p:cNvSpPr txBox="1"/>
            <p:nvPr/>
          </p:nvSpPr>
          <p:spPr>
            <a:xfrm>
              <a:off x="6156252" y="1519795"/>
              <a:ext cx="780359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SAN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8A9B20-6E22-49B3-A6DD-6F9075FF85EB}"/>
                </a:ext>
              </a:extLst>
            </p:cNvPr>
            <p:cNvSpPr txBox="1"/>
            <p:nvPr/>
          </p:nvSpPr>
          <p:spPr>
            <a:xfrm>
              <a:off x="6146876" y="3974324"/>
              <a:ext cx="765395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SAP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95FBC6-1925-4AAC-877D-C7FA476954C4}"/>
                </a:ext>
              </a:extLst>
            </p:cNvPr>
            <p:cNvSpPr txBox="1"/>
            <p:nvPr/>
          </p:nvSpPr>
          <p:spPr>
            <a:xfrm>
              <a:off x="2602579" y="1274065"/>
              <a:ext cx="989851" cy="335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 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A3012C-C48E-40A0-AE5E-0E3D53B3DA71}"/>
                </a:ext>
              </a:extLst>
            </p:cNvPr>
            <p:cNvSpPr txBox="1"/>
            <p:nvPr/>
          </p:nvSpPr>
          <p:spPr>
            <a:xfrm>
              <a:off x="5249443" y="1302537"/>
              <a:ext cx="989851" cy="335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 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1D7778-09AD-4687-A2E7-422CB71C12BF}"/>
                </a:ext>
              </a:extLst>
            </p:cNvPr>
            <p:cNvSpPr txBox="1"/>
            <p:nvPr/>
          </p:nvSpPr>
          <p:spPr>
            <a:xfrm>
              <a:off x="3462129" y="1802508"/>
              <a:ext cx="537198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6FF209-6AC0-41D9-9229-B1EAC224446D}"/>
                </a:ext>
              </a:extLst>
            </p:cNvPr>
            <p:cNvSpPr txBox="1"/>
            <p:nvPr/>
          </p:nvSpPr>
          <p:spPr>
            <a:xfrm>
              <a:off x="4795927" y="1829112"/>
              <a:ext cx="537198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09076A-A403-46F0-BBCA-453873326138}"/>
                </a:ext>
              </a:extLst>
            </p:cNvPr>
            <p:cNvSpPr txBox="1"/>
            <p:nvPr/>
          </p:nvSpPr>
          <p:spPr>
            <a:xfrm>
              <a:off x="3410940" y="3648849"/>
              <a:ext cx="537198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485820-DAF6-44B5-BB83-EBB2A1B143F0}"/>
                </a:ext>
              </a:extLst>
            </p:cNvPr>
            <p:cNvSpPr txBox="1"/>
            <p:nvPr/>
          </p:nvSpPr>
          <p:spPr>
            <a:xfrm>
              <a:off x="4772380" y="3658348"/>
              <a:ext cx="537198" cy="419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T4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357962-5CE8-44FB-939A-6B296272AA32}"/>
                </a:ext>
              </a:extLst>
            </p:cNvPr>
            <p:cNvSpPr/>
            <p:nvPr/>
          </p:nvSpPr>
          <p:spPr>
            <a:xfrm>
              <a:off x="2918833" y="2004547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9 h 77608"/>
                <a:gd name="connsiteX2" fmla="*/ 863 w 72065"/>
                <a:gd name="connsiteY2" fmla="*/ 38034 h 77608"/>
                <a:gd name="connsiteX3" fmla="*/ 36895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6"/>
                    <a:pt x="56795" y="76839"/>
                    <a:pt x="36895" y="76839"/>
                  </a:cubicBezTo>
                  <a:cubicBezTo>
                    <a:pt x="16995" y="76839"/>
                    <a:pt x="863" y="59466"/>
                    <a:pt x="863" y="38034"/>
                  </a:cubicBezTo>
                  <a:cubicBezTo>
                    <a:pt x="863" y="16603"/>
                    <a:pt x="16996" y="-770"/>
                    <a:pt x="36895" y="-770"/>
                  </a:cubicBezTo>
                  <a:cubicBezTo>
                    <a:pt x="56796" y="-770"/>
                    <a:pt x="72928" y="16603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5E564D2-A55C-4215-B0AD-A79F585CEAFD}"/>
                </a:ext>
              </a:extLst>
            </p:cNvPr>
            <p:cNvSpPr/>
            <p:nvPr/>
          </p:nvSpPr>
          <p:spPr>
            <a:xfrm>
              <a:off x="2918833" y="3778464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5 w 72065"/>
                <a:gd name="connsiteY1" fmla="*/ 76838 h 77608"/>
                <a:gd name="connsiteX2" fmla="*/ 863 w 72065"/>
                <a:gd name="connsiteY2" fmla="*/ 38034 h 77608"/>
                <a:gd name="connsiteX3" fmla="*/ 36895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5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2"/>
                    <a:pt x="16996" y="-771"/>
                    <a:pt x="36895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8FE546C-484B-4B40-BEB8-D45E3244447C}"/>
                </a:ext>
              </a:extLst>
            </p:cNvPr>
            <p:cNvSpPr/>
            <p:nvPr/>
          </p:nvSpPr>
          <p:spPr>
            <a:xfrm>
              <a:off x="5612970" y="3795103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3 w 72065"/>
                <a:gd name="connsiteY2" fmla="*/ 38034 h 77608"/>
                <a:gd name="connsiteX3" fmla="*/ 36896 w 72065"/>
                <a:gd name="connsiteY3" fmla="*/ -770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3" y="59465"/>
                    <a:pt x="863" y="38034"/>
                  </a:cubicBezTo>
                  <a:cubicBezTo>
                    <a:pt x="863" y="16603"/>
                    <a:pt x="16996" y="-770"/>
                    <a:pt x="36896" y="-770"/>
                  </a:cubicBezTo>
                  <a:cubicBezTo>
                    <a:pt x="56796" y="-770"/>
                    <a:pt x="72928" y="16603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4CB585-FDB2-46CE-88C5-B872A8DE4103}"/>
                </a:ext>
              </a:extLst>
            </p:cNvPr>
            <p:cNvSpPr/>
            <p:nvPr/>
          </p:nvSpPr>
          <p:spPr>
            <a:xfrm>
              <a:off x="5607429" y="1987924"/>
              <a:ext cx="72065" cy="77608"/>
            </a:xfrm>
            <a:custGeom>
              <a:avLst/>
              <a:gdLst>
                <a:gd name="connsiteX0" fmla="*/ 72928 w 72065"/>
                <a:gd name="connsiteY0" fmla="*/ 38034 h 77608"/>
                <a:gd name="connsiteX1" fmla="*/ 36896 w 72065"/>
                <a:gd name="connsiteY1" fmla="*/ 76838 h 77608"/>
                <a:gd name="connsiteX2" fmla="*/ 864 w 72065"/>
                <a:gd name="connsiteY2" fmla="*/ 38034 h 77608"/>
                <a:gd name="connsiteX3" fmla="*/ 36896 w 72065"/>
                <a:gd name="connsiteY3" fmla="*/ -771 h 77608"/>
                <a:gd name="connsiteX4" fmla="*/ 72928 w 72065"/>
                <a:gd name="connsiteY4" fmla="*/ 38034 h 7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65" h="77608">
                  <a:moveTo>
                    <a:pt x="72928" y="38034"/>
                  </a:moveTo>
                  <a:cubicBezTo>
                    <a:pt x="72928" y="59465"/>
                    <a:pt x="56795" y="76838"/>
                    <a:pt x="36896" y="76838"/>
                  </a:cubicBezTo>
                  <a:cubicBezTo>
                    <a:pt x="16995" y="76838"/>
                    <a:pt x="864" y="59465"/>
                    <a:pt x="864" y="38034"/>
                  </a:cubicBezTo>
                  <a:cubicBezTo>
                    <a:pt x="864" y="16602"/>
                    <a:pt x="16996" y="-771"/>
                    <a:pt x="36896" y="-771"/>
                  </a:cubicBezTo>
                  <a:cubicBezTo>
                    <a:pt x="56796" y="-771"/>
                    <a:pt x="72928" y="16602"/>
                    <a:pt x="72928" y="38034"/>
                  </a:cubicBezTo>
                  <a:close/>
                </a:path>
              </a:pathLst>
            </a:custGeom>
            <a:solidFill>
              <a:srgbClr val="0E0D11"/>
            </a:solidFill>
            <a:ln w="17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2673D-B31B-40A7-BC69-6A67BE2F6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4070E-84CC-4410-98D0-93DC4390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</a:t>
            </a:fld>
            <a:endParaRPr lang="en-US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BD86248-B86A-4D67-8891-53B1857C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092" y="826905"/>
            <a:ext cx="6858000" cy="3821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>
                <a:solidFill>
                  <a:srgbClr val="00B050"/>
                </a:solidFill>
              </a:rPr>
              <a:t>Additional</a:t>
            </a:r>
            <a:r>
              <a:rPr lang="en-IN" dirty="0"/>
              <a:t> function: Also, temporarily </a:t>
            </a:r>
            <a:r>
              <a:rPr lang="en-IN" dirty="0">
                <a:solidFill>
                  <a:srgbClr val="720F11"/>
                </a:solidFill>
              </a:rPr>
              <a:t>buffer</a:t>
            </a:r>
            <a:r>
              <a:rPr lang="en-IN" dirty="0"/>
              <a:t> the data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9309C-EC0E-41FB-929F-58DB90DEC9A8}"/>
              </a:ext>
            </a:extLst>
          </p:cNvPr>
          <p:cNvSpPr txBox="1"/>
          <p:nvPr/>
        </p:nvSpPr>
        <p:spPr>
          <a:xfrm>
            <a:off x="2105440" y="4293704"/>
            <a:ext cx="806502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Assume that the </a:t>
            </a:r>
            <a:r>
              <a:rPr lang="en-IN" sz="2000" dirty="0">
                <a:solidFill>
                  <a:srgbClr val="0070C0"/>
                </a:solidFill>
              </a:rPr>
              <a:t>voltage</a:t>
            </a:r>
            <a:r>
              <a:rPr lang="en-IN" sz="2000" dirty="0"/>
              <a:t> on Bit line 1 (V</a:t>
            </a:r>
            <a:r>
              <a:rPr lang="en-IN" sz="2000" baseline="-25000" dirty="0"/>
              <a:t>1</a:t>
            </a:r>
            <a:r>
              <a:rPr lang="en-IN" sz="2000" dirty="0"/>
              <a:t>) is slightly </a:t>
            </a:r>
            <a:r>
              <a:rPr lang="en-IN" sz="2000" dirty="0">
                <a:solidFill>
                  <a:srgbClr val="C00000"/>
                </a:solidFill>
              </a:rPr>
              <a:t>higher</a:t>
            </a:r>
            <a:r>
              <a:rPr lang="en-IN" sz="2000" dirty="0"/>
              <a:t> than V</a:t>
            </a:r>
            <a:r>
              <a:rPr lang="en-IN" sz="2000" baseline="-25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Let the </a:t>
            </a:r>
            <a:r>
              <a:rPr lang="en-IN" sz="2000" dirty="0">
                <a:solidFill>
                  <a:srgbClr val="00B050"/>
                </a:solidFill>
              </a:rPr>
              <a:t>voltage</a:t>
            </a:r>
            <a:r>
              <a:rPr lang="en-IN" sz="2000" dirty="0"/>
              <a:t> on the SAN line be 0 V and the </a:t>
            </a:r>
            <a:r>
              <a:rPr lang="en-IN" sz="2000" dirty="0">
                <a:solidFill>
                  <a:srgbClr val="00B050"/>
                </a:solidFill>
              </a:rPr>
              <a:t>voltage</a:t>
            </a:r>
            <a:r>
              <a:rPr lang="en-IN" sz="2000" dirty="0"/>
              <a:t> on the SAP</a:t>
            </a:r>
            <a:br>
              <a:rPr lang="en-IN" sz="2000" dirty="0"/>
            </a:br>
            <a:r>
              <a:rPr lang="en-IN" sz="2000" dirty="0"/>
              <a:t>line be a logical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Gradually T2 becomes more </a:t>
            </a:r>
            <a:r>
              <a:rPr lang="en-IN" sz="2000" dirty="0">
                <a:solidFill>
                  <a:srgbClr val="720F11"/>
                </a:solidFill>
              </a:rPr>
              <a:t>conductive</a:t>
            </a:r>
            <a:r>
              <a:rPr lang="en-IN" sz="2000" dirty="0"/>
              <a:t> </a:t>
            </a:r>
            <a:r>
              <a:rPr lang="en-IN" sz="2000" dirty="0">
                <a:sym typeface="Wingdings" panose="05000000000000000000" pitchFamily="2" charset="2"/>
              </a:rPr>
              <a:t> V</a:t>
            </a:r>
            <a:r>
              <a:rPr lang="en-IN" sz="2000" baseline="-25000" dirty="0">
                <a:sym typeface="Wingdings" panose="05000000000000000000" pitchFamily="2" charset="2"/>
              </a:rPr>
              <a:t>2</a:t>
            </a:r>
            <a:r>
              <a:rPr lang="en-IN" sz="2000" dirty="0">
                <a:sym typeface="Wingdings" panose="05000000000000000000" pitchFamily="2" charset="2"/>
              </a:rPr>
              <a:t> dips  T3 become</a:t>
            </a:r>
            <a:br>
              <a:rPr lang="en-IN" sz="2000" dirty="0">
                <a:sym typeface="Wingdings" panose="05000000000000000000" pitchFamily="2" charset="2"/>
              </a:rPr>
            </a:br>
            <a:r>
              <a:rPr lang="en-IN" sz="2000" dirty="0">
                <a:sym typeface="Wingdings" panose="05000000000000000000" pitchFamily="2" charset="2"/>
              </a:rPr>
              <a:t>more </a:t>
            </a:r>
            <a:r>
              <a:rPr lang="en-IN" sz="2000" dirty="0">
                <a:solidFill>
                  <a:srgbClr val="720F11"/>
                </a:solidFill>
                <a:sym typeface="Wingdings" panose="05000000000000000000" pitchFamily="2" charset="2"/>
              </a:rPr>
              <a:t>conductive</a:t>
            </a:r>
            <a:r>
              <a:rPr lang="en-IN" sz="2000" dirty="0">
                <a:sym typeface="Wingdings" panose="05000000000000000000" pitchFamily="2" charset="2"/>
              </a:rPr>
              <a:t>  V1 rises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C00000"/>
                </a:solidFill>
                <a:sym typeface="Wingdings" panose="05000000000000000000" pitchFamily="2" charset="2"/>
              </a:rPr>
              <a:t>Ultimately</a:t>
            </a:r>
            <a:r>
              <a:rPr lang="en-IN" sz="2000" dirty="0">
                <a:sym typeface="Wingdings" panose="05000000000000000000" pitchFamily="2" charset="2"/>
              </a:rPr>
              <a:t>: V1 reaches </a:t>
            </a:r>
            <a:r>
              <a:rPr lang="en-IN" sz="2000" dirty="0" err="1">
                <a:sym typeface="Wingdings" panose="05000000000000000000" pitchFamily="2" charset="2"/>
              </a:rPr>
              <a:t>V</a:t>
            </a:r>
            <a:r>
              <a:rPr lang="en-IN" sz="2000" baseline="-25000" dirty="0" err="1">
                <a:sym typeface="Wingdings" panose="05000000000000000000" pitchFamily="2" charset="2"/>
              </a:rPr>
              <a:t>dd</a:t>
            </a:r>
            <a:r>
              <a:rPr lang="en-IN" sz="2000" dirty="0">
                <a:sym typeface="Wingdings" panose="05000000000000000000" pitchFamily="2" charset="2"/>
              </a:rPr>
              <a:t> and V2 reaches 0 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-25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9F5938-4211-4DC5-AC90-001BAA502A6C}"/>
              </a:ext>
            </a:extLst>
          </p:cNvPr>
          <p:cNvSpPr/>
          <p:nvPr/>
        </p:nvSpPr>
        <p:spPr>
          <a:xfrm>
            <a:off x="3409027" y="1857625"/>
            <a:ext cx="669138" cy="4858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V</a:t>
            </a:r>
            <a:r>
              <a:rPr lang="en-IN" sz="2000" baseline="-25000" dirty="0"/>
              <a:t>1</a:t>
            </a:r>
            <a:endParaRPr lang="en-US" sz="2000" baseline="-250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6CD1D17-B338-4212-AE1E-78D74EAE953F}"/>
              </a:ext>
            </a:extLst>
          </p:cNvPr>
          <p:cNvSpPr/>
          <p:nvPr/>
        </p:nvSpPr>
        <p:spPr>
          <a:xfrm>
            <a:off x="6831276" y="1887347"/>
            <a:ext cx="669138" cy="4858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V</a:t>
            </a:r>
            <a:r>
              <a:rPr lang="en-IN" sz="2000" baseline="-25000" dirty="0"/>
              <a:t>2</a:t>
            </a:r>
            <a:endParaRPr lang="en-US" sz="2000" baseline="-25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4DE14F-316A-47BD-B08E-527D8DC97C31}"/>
              </a:ext>
            </a:extLst>
          </p:cNvPr>
          <p:cNvSpPr/>
          <p:nvPr/>
        </p:nvSpPr>
        <p:spPr>
          <a:xfrm>
            <a:off x="7836269" y="2102030"/>
            <a:ext cx="2734202" cy="11895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sz="2000" dirty="0"/>
              <a:t>Quickly senses data and temporarily buffers data </a:t>
            </a:r>
            <a:endParaRPr lang="en-US" sz="2000" dirty="0"/>
          </a:p>
        </p:txBody>
      </p:sp>
      <p:sp>
        <p:nvSpPr>
          <p:cNvPr id="52" name="Flowchart: Process 51">
            <a:extLst>
              <a:ext uri="{FF2B5EF4-FFF2-40B4-BE49-F238E27FC236}">
                <a16:creationId xmlns:a16="http://schemas.microsoft.com/office/drawing/2014/main" id="{8000D866-8CC6-46CE-B78B-3BD9F171396F}"/>
              </a:ext>
            </a:extLst>
          </p:cNvPr>
          <p:cNvSpPr/>
          <p:nvPr/>
        </p:nvSpPr>
        <p:spPr>
          <a:xfrm>
            <a:off x="8102221" y="5660572"/>
            <a:ext cx="2468251" cy="669941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To disable, set all voltages to </a:t>
            </a:r>
            <a:r>
              <a:rPr lang="en-IN" sz="2000" dirty="0" err="1"/>
              <a:t>V</a:t>
            </a:r>
            <a:r>
              <a:rPr lang="en-IN" sz="2000" baseline="-25000" dirty="0" err="1"/>
              <a:t>dd</a:t>
            </a:r>
            <a:r>
              <a:rPr lang="en-IN" sz="2000" dirty="0"/>
              <a:t>/2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06654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7F51-3AF0-4402-85F0-23BAB8B0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38513A6E-7331-40ED-AE55-4A2FE4E4D6DB}"/>
              </a:ext>
            </a:extLst>
          </p:cNvPr>
          <p:cNvGrpSpPr/>
          <p:nvPr/>
        </p:nvGrpSpPr>
        <p:grpSpPr>
          <a:xfrm>
            <a:off x="4199928" y="806627"/>
            <a:ext cx="4578567" cy="3751274"/>
            <a:chOff x="1461820" y="1899265"/>
            <a:chExt cx="4884861" cy="362448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CA86CA8-4F6C-450F-835C-E8C4790D70F3}"/>
                </a:ext>
              </a:extLst>
            </p:cNvPr>
            <p:cNvSpPr/>
            <p:nvPr/>
          </p:nvSpPr>
          <p:spPr>
            <a:xfrm>
              <a:off x="1680208" y="5191230"/>
              <a:ext cx="4615849" cy="14121"/>
            </a:xfrm>
            <a:custGeom>
              <a:avLst/>
              <a:gdLst>
                <a:gd name="connsiteX0" fmla="*/ 777 w 4615849"/>
                <a:gd name="connsiteY0" fmla="*/ -565 h 14121"/>
                <a:gd name="connsiteX1" fmla="*/ 4616627 w 4615849"/>
                <a:gd name="connsiteY1" fmla="*/ -565 h 1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5849" h="14121">
                  <a:moveTo>
                    <a:pt x="777" y="-565"/>
                  </a:moveTo>
                  <a:lnTo>
                    <a:pt x="4616627" y="-565"/>
                  </a:lnTo>
                </a:path>
              </a:pathLst>
            </a:custGeom>
            <a:noFill/>
            <a:ln w="16250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BC8F95-D685-4C53-A748-934177A4F2FD}"/>
                </a:ext>
              </a:extLst>
            </p:cNvPr>
            <p:cNvSpPr/>
            <p:nvPr/>
          </p:nvSpPr>
          <p:spPr>
            <a:xfrm>
              <a:off x="1902109" y="2205606"/>
              <a:ext cx="14121" cy="3268048"/>
            </a:xfrm>
            <a:custGeom>
              <a:avLst/>
              <a:gdLst>
                <a:gd name="connsiteX0" fmla="*/ 777 w 14121"/>
                <a:gd name="connsiteY0" fmla="*/ 3267484 h 3268048"/>
                <a:gd name="connsiteX1" fmla="*/ 777 w 14121"/>
                <a:gd name="connsiteY1" fmla="*/ -565 h 326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21" h="3268048">
                  <a:moveTo>
                    <a:pt x="777" y="3267484"/>
                  </a:moveTo>
                  <a:lnTo>
                    <a:pt x="777" y="-565"/>
                  </a:lnTo>
                </a:path>
              </a:pathLst>
            </a:custGeom>
            <a:noFill/>
            <a:ln w="16250" cap="flat">
              <a:solidFill>
                <a:srgbClr val="0000E8"/>
              </a:solidFill>
              <a:prstDash val="solid"/>
              <a:miter/>
              <a:tailEnd type="triangle" w="lg" len="lg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8610D9-3311-4D4A-9E95-218095CE7735}"/>
                </a:ext>
              </a:extLst>
            </p:cNvPr>
            <p:cNvSpPr txBox="1"/>
            <p:nvPr/>
          </p:nvSpPr>
          <p:spPr>
            <a:xfrm>
              <a:off x="2692815" y="5186543"/>
              <a:ext cx="2391257" cy="337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Operational intensity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706EF3-7902-4166-9576-43B56E8E2E41}"/>
                </a:ext>
              </a:extLst>
            </p:cNvPr>
            <p:cNvSpPr txBox="1"/>
            <p:nvPr/>
          </p:nvSpPr>
          <p:spPr>
            <a:xfrm rot="16200000">
              <a:off x="940029" y="3585284"/>
              <a:ext cx="1415936" cy="37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Performance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2CB7C3-D36A-4429-B6B1-50DD36E42728}"/>
                </a:ext>
              </a:extLst>
            </p:cNvPr>
            <p:cNvSpPr txBox="1"/>
            <p:nvPr/>
          </p:nvSpPr>
          <p:spPr>
            <a:xfrm rot="16200000">
              <a:off x="1801780" y="4177856"/>
              <a:ext cx="235732" cy="37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41D043-3754-48BF-9F6C-A2E2AAAD0CBC}"/>
                </a:ext>
              </a:extLst>
            </p:cNvPr>
            <p:cNvSpPr txBox="1"/>
            <p:nvPr/>
          </p:nvSpPr>
          <p:spPr>
            <a:xfrm rot="16200000">
              <a:off x="2073429" y="4177856"/>
              <a:ext cx="235732" cy="37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E45C9B-CE1B-4B21-A649-4F9DFA5D05A4}"/>
                </a:ext>
              </a:extLst>
            </p:cNvPr>
            <p:cNvSpPr txBox="1"/>
            <p:nvPr/>
          </p:nvSpPr>
          <p:spPr>
            <a:xfrm rot="16200000">
              <a:off x="2345064" y="4177856"/>
              <a:ext cx="235732" cy="372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6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 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5B130-DBF9-4CF1-8761-30DAD4A22B09}"/>
                </a:ext>
              </a:extLst>
            </p:cNvPr>
            <p:cNvSpPr txBox="1"/>
            <p:nvPr/>
          </p:nvSpPr>
          <p:spPr>
            <a:xfrm rot="18824929">
              <a:off x="1685500" y="3542632"/>
              <a:ext cx="2109809" cy="42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Bandwidth ceiling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53CB7A-AA27-4DD0-8B29-7C706C3BC01F}"/>
                </a:ext>
              </a:extLst>
            </p:cNvPr>
            <p:cNvSpPr/>
            <p:nvPr/>
          </p:nvSpPr>
          <p:spPr>
            <a:xfrm>
              <a:off x="1906839" y="3198018"/>
              <a:ext cx="1719345" cy="1680299"/>
            </a:xfrm>
            <a:custGeom>
              <a:avLst/>
              <a:gdLst>
                <a:gd name="connsiteX0" fmla="*/ 777 w 1719345"/>
                <a:gd name="connsiteY0" fmla="*/ 1679734 h 1680299"/>
                <a:gd name="connsiteX1" fmla="*/ 1720123 w 1719345"/>
                <a:gd name="connsiteY1" fmla="*/ -565 h 168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9345" h="1680299">
                  <a:moveTo>
                    <a:pt x="777" y="1679734"/>
                  </a:moveTo>
                  <a:lnTo>
                    <a:pt x="1720123" y="-565"/>
                  </a:lnTo>
                </a:path>
              </a:pathLst>
            </a:custGeom>
            <a:noFill/>
            <a:ln w="1593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FB8EE1-AC59-4E63-BD88-C2FAAA161669}"/>
                </a:ext>
              </a:extLst>
            </p:cNvPr>
            <p:cNvSpPr/>
            <p:nvPr/>
          </p:nvSpPr>
          <p:spPr>
            <a:xfrm>
              <a:off x="2526013" y="1899265"/>
              <a:ext cx="2924239" cy="499260"/>
            </a:xfrm>
            <a:custGeom>
              <a:avLst/>
              <a:gdLst>
                <a:gd name="connsiteX0" fmla="*/ 2925016 w 2924239"/>
                <a:gd name="connsiteY0" fmla="*/ -565 h 499260"/>
                <a:gd name="connsiteX1" fmla="*/ 2925016 w 2924239"/>
                <a:gd name="connsiteY1" fmla="*/ 199139 h 499260"/>
                <a:gd name="connsiteX2" fmla="*/ 2925016 w 2924239"/>
                <a:gd name="connsiteY2" fmla="*/ 298992 h 499260"/>
                <a:gd name="connsiteX3" fmla="*/ 2925016 w 2924239"/>
                <a:gd name="connsiteY3" fmla="*/ 498695 h 499260"/>
                <a:gd name="connsiteX4" fmla="*/ 777 w 2924239"/>
                <a:gd name="connsiteY4" fmla="*/ 498695 h 499260"/>
                <a:gd name="connsiteX5" fmla="*/ 777 w 2924239"/>
                <a:gd name="connsiteY5" fmla="*/ 298992 h 499260"/>
                <a:gd name="connsiteX6" fmla="*/ 777 w 2924239"/>
                <a:gd name="connsiteY6" fmla="*/ 199139 h 499260"/>
                <a:gd name="connsiteX7" fmla="*/ 777 w 2924239"/>
                <a:gd name="connsiteY7" fmla="*/ -565 h 49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4239" h="499260">
                  <a:moveTo>
                    <a:pt x="2925016" y="-565"/>
                  </a:moveTo>
                  <a:cubicBezTo>
                    <a:pt x="2925016" y="-565"/>
                    <a:pt x="2925016" y="88845"/>
                    <a:pt x="2925016" y="199139"/>
                  </a:cubicBezTo>
                  <a:lnTo>
                    <a:pt x="2925016" y="298992"/>
                  </a:lnTo>
                  <a:cubicBezTo>
                    <a:pt x="2925016" y="409285"/>
                    <a:pt x="2925016" y="498695"/>
                    <a:pt x="2925016" y="498695"/>
                  </a:cubicBezTo>
                  <a:lnTo>
                    <a:pt x="777" y="498695"/>
                  </a:lnTo>
                  <a:cubicBezTo>
                    <a:pt x="777" y="498695"/>
                    <a:pt x="777" y="409285"/>
                    <a:pt x="777" y="298992"/>
                  </a:cubicBezTo>
                  <a:lnTo>
                    <a:pt x="777" y="199139"/>
                  </a:lnTo>
                  <a:cubicBezTo>
                    <a:pt x="777" y="88845"/>
                    <a:pt x="777" y="-565"/>
                    <a:pt x="777" y="-565"/>
                  </a:cubicBezTo>
                  <a:close/>
                </a:path>
              </a:pathLst>
            </a:custGeom>
            <a:solidFill>
              <a:srgbClr val="FFE6D5"/>
            </a:solidFill>
            <a:ln w="211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E01919-6970-4B9C-8E44-1669F9C8033D}"/>
                </a:ext>
              </a:extLst>
            </p:cNvPr>
            <p:cNvSpPr txBox="1"/>
            <p:nvPr/>
          </p:nvSpPr>
          <p:spPr>
            <a:xfrm>
              <a:off x="2668779" y="1918517"/>
              <a:ext cx="2724753" cy="453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Roofline diagram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3732A3-9992-46E0-8C97-3A3DD89D17D2}"/>
                </a:ext>
              </a:extLst>
            </p:cNvPr>
            <p:cNvSpPr/>
            <p:nvPr/>
          </p:nvSpPr>
          <p:spPr>
            <a:xfrm>
              <a:off x="3622386" y="3196563"/>
              <a:ext cx="2681749" cy="14121"/>
            </a:xfrm>
            <a:custGeom>
              <a:avLst/>
              <a:gdLst>
                <a:gd name="connsiteX0" fmla="*/ -6 w 2681749"/>
                <a:gd name="connsiteY0" fmla="*/ -5 h 14121"/>
                <a:gd name="connsiteX1" fmla="*/ 2681744 w 2681749"/>
                <a:gd name="connsiteY1" fmla="*/ -5 h 1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81749" h="14121">
                  <a:moveTo>
                    <a:pt x="-6" y="-5"/>
                  </a:moveTo>
                  <a:lnTo>
                    <a:pt x="2681744" y="-5"/>
                  </a:lnTo>
                </a:path>
              </a:pathLst>
            </a:custGeom>
            <a:noFill/>
            <a:ln w="1625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0BE721-C9B7-44F7-8527-3A80B1C0DA90}"/>
                </a:ext>
              </a:extLst>
            </p:cNvPr>
            <p:cNvSpPr txBox="1"/>
            <p:nvPr/>
          </p:nvSpPr>
          <p:spPr>
            <a:xfrm>
              <a:off x="3916088" y="2725201"/>
              <a:ext cx="2430593" cy="386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Peak performance</a:t>
              </a:r>
            </a:p>
          </p:txBody>
        </p:sp>
        <p:grpSp>
          <p:nvGrpSpPr>
            <p:cNvPr id="22" name="Content Placeholder 6">
              <a:extLst>
                <a:ext uri="{FF2B5EF4-FFF2-40B4-BE49-F238E27FC236}">
                  <a16:creationId xmlns:a16="http://schemas.microsoft.com/office/drawing/2014/main" id="{A7E98647-6D71-4E31-BCB0-85B56884E34A}"/>
                </a:ext>
              </a:extLst>
            </p:cNvPr>
            <p:cNvGrpSpPr/>
            <p:nvPr/>
          </p:nvGrpSpPr>
          <p:grpSpPr>
            <a:xfrm>
              <a:off x="2793794" y="3957536"/>
              <a:ext cx="478170" cy="452752"/>
              <a:chOff x="2793794" y="3957536"/>
              <a:chExt cx="478170" cy="45275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D6BBB77-162B-40C6-BC4D-CE1EC2697ED7}"/>
                  </a:ext>
                </a:extLst>
              </p:cNvPr>
              <p:cNvSpPr/>
              <p:nvPr/>
            </p:nvSpPr>
            <p:spPr>
              <a:xfrm>
                <a:off x="2793794" y="3979840"/>
                <a:ext cx="444728" cy="387670"/>
              </a:xfrm>
              <a:custGeom>
                <a:avLst/>
                <a:gdLst>
                  <a:gd name="connsiteX0" fmla="*/ 446146 w 444728"/>
                  <a:gd name="connsiteY0" fmla="*/ 193356 h 387670"/>
                  <a:gd name="connsiteX1" fmla="*/ 223781 w 444728"/>
                  <a:gd name="connsiteY1" fmla="*/ 387191 h 387670"/>
                  <a:gd name="connsiteX2" fmla="*/ 1416 w 444728"/>
                  <a:gd name="connsiteY2" fmla="*/ 193356 h 387670"/>
                  <a:gd name="connsiteX3" fmla="*/ 223781 w 444728"/>
                  <a:gd name="connsiteY3" fmla="*/ -480 h 387670"/>
                  <a:gd name="connsiteX4" fmla="*/ 446146 w 444728"/>
                  <a:gd name="connsiteY4" fmla="*/ 193356 h 38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28" h="387670">
                    <a:moveTo>
                      <a:pt x="446146" y="193356"/>
                    </a:moveTo>
                    <a:cubicBezTo>
                      <a:pt x="446146" y="300408"/>
                      <a:pt x="346590" y="387191"/>
                      <a:pt x="223781" y="387191"/>
                    </a:cubicBezTo>
                    <a:cubicBezTo>
                      <a:pt x="100973" y="387191"/>
                      <a:pt x="1416" y="300408"/>
                      <a:pt x="1416" y="193356"/>
                    </a:cubicBezTo>
                    <a:cubicBezTo>
                      <a:pt x="1416" y="86303"/>
                      <a:pt x="100971" y="-480"/>
                      <a:pt x="223781" y="-480"/>
                    </a:cubicBezTo>
                    <a:cubicBezTo>
                      <a:pt x="346589" y="-480"/>
                      <a:pt x="446146" y="86303"/>
                      <a:pt x="446146" y="193356"/>
                    </a:cubicBezTo>
                    <a:close/>
                  </a:path>
                </a:pathLst>
              </a:custGeom>
              <a:solidFill>
                <a:srgbClr val="F4D7E3"/>
              </a:solidFill>
              <a:ln w="13728" cap="flat">
                <a:solidFill>
                  <a:srgbClr val="08080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746288-50FD-4797-A234-816BF1096324}"/>
                  </a:ext>
                </a:extLst>
              </p:cNvPr>
              <p:cNvSpPr txBox="1"/>
              <p:nvPr/>
            </p:nvSpPr>
            <p:spPr>
              <a:xfrm>
                <a:off x="2852613" y="3957536"/>
                <a:ext cx="419351" cy="452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45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P</a:t>
                </a: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24989C2-8D61-411D-A61A-2224B8FBF29F}"/>
                </a:ext>
              </a:extLst>
            </p:cNvPr>
            <p:cNvSpPr/>
            <p:nvPr/>
          </p:nvSpPr>
          <p:spPr>
            <a:xfrm>
              <a:off x="4897804" y="3259481"/>
              <a:ext cx="444728" cy="387670"/>
            </a:xfrm>
            <a:custGeom>
              <a:avLst/>
              <a:gdLst>
                <a:gd name="connsiteX0" fmla="*/ 445506 w 444728"/>
                <a:gd name="connsiteY0" fmla="*/ 193270 h 387670"/>
                <a:gd name="connsiteX1" fmla="*/ 223141 w 444728"/>
                <a:gd name="connsiteY1" fmla="*/ 387105 h 387670"/>
                <a:gd name="connsiteX2" fmla="*/ 777 w 444728"/>
                <a:gd name="connsiteY2" fmla="*/ 193270 h 387670"/>
                <a:gd name="connsiteX3" fmla="*/ 223141 w 444728"/>
                <a:gd name="connsiteY3" fmla="*/ -565 h 387670"/>
                <a:gd name="connsiteX4" fmla="*/ 445506 w 444728"/>
                <a:gd name="connsiteY4" fmla="*/ 193270 h 38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728" h="387670">
                  <a:moveTo>
                    <a:pt x="445506" y="193270"/>
                  </a:moveTo>
                  <a:cubicBezTo>
                    <a:pt x="445506" y="300322"/>
                    <a:pt x="345950" y="387105"/>
                    <a:pt x="223141" y="387105"/>
                  </a:cubicBezTo>
                  <a:cubicBezTo>
                    <a:pt x="100333" y="387105"/>
                    <a:pt x="777" y="300322"/>
                    <a:pt x="777" y="193270"/>
                  </a:cubicBezTo>
                  <a:cubicBezTo>
                    <a:pt x="777" y="86218"/>
                    <a:pt x="100333" y="-565"/>
                    <a:pt x="223141" y="-565"/>
                  </a:cubicBezTo>
                  <a:cubicBezTo>
                    <a:pt x="345950" y="-565"/>
                    <a:pt x="445506" y="86218"/>
                    <a:pt x="445506" y="193270"/>
                  </a:cubicBezTo>
                  <a:close/>
                </a:path>
              </a:pathLst>
            </a:custGeom>
            <a:solidFill>
              <a:srgbClr val="F4D7E3"/>
            </a:solidFill>
            <a:ln w="13724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EF5F42-75F5-4FFB-A038-4317516BAA4D}"/>
                </a:ext>
              </a:extLst>
            </p:cNvPr>
            <p:cNvSpPr txBox="1"/>
            <p:nvPr/>
          </p:nvSpPr>
          <p:spPr>
            <a:xfrm>
              <a:off x="4928132" y="3240765"/>
              <a:ext cx="456976" cy="45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Q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ECFD4C-592E-46A2-A835-DE51E55D0683}"/>
                </a:ext>
              </a:extLst>
            </p:cNvPr>
            <p:cNvSpPr/>
            <p:nvPr/>
          </p:nvSpPr>
          <p:spPr>
            <a:xfrm>
              <a:off x="4270172" y="4300795"/>
              <a:ext cx="444728" cy="387670"/>
            </a:xfrm>
            <a:custGeom>
              <a:avLst/>
              <a:gdLst>
                <a:gd name="connsiteX0" fmla="*/ 445505 w 444728"/>
                <a:gd name="connsiteY0" fmla="*/ 193270 h 387670"/>
                <a:gd name="connsiteX1" fmla="*/ 223141 w 444728"/>
                <a:gd name="connsiteY1" fmla="*/ 387106 h 387670"/>
                <a:gd name="connsiteX2" fmla="*/ 776 w 444728"/>
                <a:gd name="connsiteY2" fmla="*/ 193270 h 387670"/>
                <a:gd name="connsiteX3" fmla="*/ 223141 w 444728"/>
                <a:gd name="connsiteY3" fmla="*/ -565 h 387670"/>
                <a:gd name="connsiteX4" fmla="*/ 445505 w 444728"/>
                <a:gd name="connsiteY4" fmla="*/ 193270 h 38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728" h="387670">
                  <a:moveTo>
                    <a:pt x="445505" y="193270"/>
                  </a:moveTo>
                  <a:cubicBezTo>
                    <a:pt x="445505" y="300323"/>
                    <a:pt x="345949" y="387106"/>
                    <a:pt x="223141" y="387106"/>
                  </a:cubicBezTo>
                  <a:cubicBezTo>
                    <a:pt x="100332" y="387106"/>
                    <a:pt x="776" y="300323"/>
                    <a:pt x="776" y="193270"/>
                  </a:cubicBezTo>
                  <a:cubicBezTo>
                    <a:pt x="776" y="86218"/>
                    <a:pt x="100332" y="-565"/>
                    <a:pt x="223141" y="-565"/>
                  </a:cubicBezTo>
                  <a:cubicBezTo>
                    <a:pt x="345949" y="-565"/>
                    <a:pt x="445505" y="86218"/>
                    <a:pt x="445505" y="193270"/>
                  </a:cubicBezTo>
                  <a:close/>
                </a:path>
              </a:pathLst>
            </a:custGeom>
            <a:solidFill>
              <a:srgbClr val="F4D7E3"/>
            </a:solidFill>
            <a:ln w="13724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08D480-CC60-45D8-8931-4EB0613E38BF}"/>
                </a:ext>
              </a:extLst>
            </p:cNvPr>
            <p:cNvSpPr txBox="1"/>
            <p:nvPr/>
          </p:nvSpPr>
          <p:spPr>
            <a:xfrm>
              <a:off x="4300479" y="4282077"/>
              <a:ext cx="439873" cy="45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727AF-3B59-42CA-AC5F-E24EEA843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FC351-A038-4E2A-806D-9FAF33E3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120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1A1DCC-CFD5-A708-3633-1CDDEF567B83}"/>
              </a:ext>
            </a:extLst>
          </p:cNvPr>
          <p:cNvSpPr txBox="1"/>
          <p:nvPr/>
        </p:nvSpPr>
        <p:spPr>
          <a:xfrm>
            <a:off x="3291646" y="5069413"/>
            <a:ext cx="5312501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1" dirty="0"/>
              <a:t>P</a:t>
            </a:r>
            <a:r>
              <a:rPr lang="en-US" sz="2000" dirty="0"/>
              <a:t> is close to the </a:t>
            </a:r>
            <a:r>
              <a:rPr lang="en-US" sz="2000" dirty="0">
                <a:solidFill>
                  <a:srgbClr val="FF0000"/>
                </a:solidFill>
              </a:rPr>
              <a:t>memory</a:t>
            </a:r>
            <a:r>
              <a:rPr lang="en-US" sz="2000" dirty="0"/>
              <a:t> bandwidth ceiling. </a:t>
            </a:r>
          </a:p>
          <a:p>
            <a:pPr algn="l"/>
            <a:r>
              <a:rPr lang="en-US" sz="2000" b="1" dirty="0"/>
              <a:t>Q</a:t>
            </a:r>
            <a:r>
              <a:rPr lang="en-US" sz="2000" dirty="0"/>
              <a:t> is close to the </a:t>
            </a:r>
            <a:r>
              <a:rPr lang="en-US" sz="2000" dirty="0">
                <a:solidFill>
                  <a:srgbClr val="00B050"/>
                </a:solidFill>
              </a:rPr>
              <a:t>performance</a:t>
            </a:r>
            <a:r>
              <a:rPr lang="en-US" sz="2000" dirty="0"/>
              <a:t> ceiling. </a:t>
            </a:r>
          </a:p>
          <a:p>
            <a:pPr algn="l"/>
            <a:r>
              <a:rPr lang="en-US" sz="2000" b="1" dirty="0"/>
              <a:t>R</a:t>
            </a:r>
            <a:r>
              <a:rPr lang="en-US" sz="2000" dirty="0"/>
              <a:t> is an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under-optimized</a:t>
            </a:r>
            <a:r>
              <a:rPr lang="en-US" sz="2000" dirty="0"/>
              <a:t> design</a:t>
            </a:r>
          </a:p>
        </p:txBody>
      </p:sp>
      <p:pic>
        <p:nvPicPr>
          <p:cNvPr id="30" name="Picture 29" descr="A picture containing airplane&#10;&#10;Description automatically generated">
            <a:extLst>
              <a:ext uri="{FF2B5EF4-FFF2-40B4-BE49-F238E27FC236}">
                <a16:creationId xmlns:a16="http://schemas.microsoft.com/office/drawing/2014/main" id="{F6D98198-8CE1-0D3D-3FFF-4C925EE5F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2247188" y="5104089"/>
            <a:ext cx="946308" cy="94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8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4ACFA09-1A3A-451A-9BF0-45FFE10CE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B8B6D01-B7D4-4DAC-9126-5A0A6455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121</a:t>
            </a:fld>
            <a:endParaRPr lang="en-US"/>
          </a:p>
        </p:txBody>
      </p:sp>
      <p:sp>
        <p:nvSpPr>
          <p:cNvPr id="16" name="Shape 46250">
            <a:extLst>
              <a:ext uri="{FF2B5EF4-FFF2-40B4-BE49-F238E27FC236}">
                <a16:creationId xmlns:a16="http://schemas.microsoft.com/office/drawing/2014/main" id="{F16C3C76-4D4C-42C9-AFD0-02DC1E7E9E90}"/>
              </a:ext>
            </a:extLst>
          </p:cNvPr>
          <p:cNvSpPr/>
          <p:nvPr/>
        </p:nvSpPr>
        <p:spPr>
          <a:xfrm>
            <a:off x="7589680" y="1286314"/>
            <a:ext cx="2660263" cy="459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523" y="10800"/>
                </a:lnTo>
                <a:lnTo>
                  <a:pt x="0" y="21600"/>
                </a:lnTo>
                <a:lnTo>
                  <a:pt x="8079" y="21600"/>
                </a:lnTo>
                <a:lnTo>
                  <a:pt x="21600" y="10800"/>
                </a:lnTo>
                <a:lnTo>
                  <a:pt x="80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25ADE31B-22A3-49E8-B7CF-E7CD7BF180FE}"/>
              </a:ext>
            </a:extLst>
          </p:cNvPr>
          <p:cNvSpPr/>
          <p:nvPr/>
        </p:nvSpPr>
        <p:spPr>
          <a:xfrm>
            <a:off x="2120284" y="4097996"/>
            <a:ext cx="6490519" cy="727886"/>
          </a:xfrm>
          <a:custGeom>
            <a:avLst/>
            <a:gdLst>
              <a:gd name="connsiteX0" fmla="*/ 0 w 16789154"/>
              <a:gd name="connsiteY0" fmla="*/ 0 h 1940525"/>
              <a:gd name="connsiteX1" fmla="*/ 3159006 w 16789154"/>
              <a:gd name="connsiteY1" fmla="*/ 0 h 1940525"/>
              <a:gd name="connsiteX2" fmla="*/ 3159006 w 16789154"/>
              <a:gd name="connsiteY2" fmla="*/ 1 h 1940525"/>
              <a:gd name="connsiteX3" fmla="*/ 16789154 w 16789154"/>
              <a:gd name="connsiteY3" fmla="*/ 1 h 1940525"/>
              <a:gd name="connsiteX4" fmla="*/ 15380704 w 16789154"/>
              <a:gd name="connsiteY4" fmla="*/ 1940525 h 1940525"/>
              <a:gd name="connsiteX5" fmla="*/ 3159006 w 16789154"/>
              <a:gd name="connsiteY5" fmla="*/ 1940525 h 1940525"/>
              <a:gd name="connsiteX6" fmla="*/ 3159006 w 16789154"/>
              <a:gd name="connsiteY6" fmla="*/ 1940522 h 1940525"/>
              <a:gd name="connsiteX7" fmla="*/ 0 w 16789154"/>
              <a:gd name="connsiteY7" fmla="*/ 1940522 h 19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9154" h="1940525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6789154" y="1"/>
                </a:lnTo>
                <a:lnTo>
                  <a:pt x="15380704" y="1940525"/>
                </a:lnTo>
                <a:lnTo>
                  <a:pt x="3159006" y="1940525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The memory controller maintains the state of the protocol,</a:t>
            </a:r>
          </a:p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schedules commands and implements write caching.  </a:t>
            </a:r>
            <a:endParaRPr sz="2000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Freeform 48">
            <a:extLst>
              <a:ext uri="{FF2B5EF4-FFF2-40B4-BE49-F238E27FC236}">
                <a16:creationId xmlns:a16="http://schemas.microsoft.com/office/drawing/2014/main" id="{AF12EF64-C39E-41DE-8E1A-5AF0242D1E3E}"/>
              </a:ext>
            </a:extLst>
          </p:cNvPr>
          <p:cNvSpPr/>
          <p:nvPr/>
        </p:nvSpPr>
        <p:spPr>
          <a:xfrm>
            <a:off x="2120284" y="4978535"/>
            <a:ext cx="5926877" cy="727886"/>
          </a:xfrm>
          <a:custGeom>
            <a:avLst/>
            <a:gdLst>
              <a:gd name="connsiteX0" fmla="*/ 0 w 15085132"/>
              <a:gd name="connsiteY0" fmla="*/ 0 h 1940524"/>
              <a:gd name="connsiteX1" fmla="*/ 3159005 w 15085132"/>
              <a:gd name="connsiteY1" fmla="*/ 0 h 1940524"/>
              <a:gd name="connsiteX2" fmla="*/ 3159005 w 15085132"/>
              <a:gd name="connsiteY2" fmla="*/ 2 h 1940524"/>
              <a:gd name="connsiteX3" fmla="*/ 15085132 w 15085132"/>
              <a:gd name="connsiteY3" fmla="*/ 2 h 1940524"/>
              <a:gd name="connsiteX4" fmla="*/ 13676634 w 15085132"/>
              <a:gd name="connsiteY4" fmla="*/ 1940524 h 1940524"/>
              <a:gd name="connsiteX5" fmla="*/ 3159005 w 15085132"/>
              <a:gd name="connsiteY5" fmla="*/ 1940524 h 1940524"/>
              <a:gd name="connsiteX6" fmla="*/ 3159005 w 15085132"/>
              <a:gd name="connsiteY6" fmla="*/ 1940522 h 1940524"/>
              <a:gd name="connsiteX7" fmla="*/ 0 w 15085132"/>
              <a:gd name="connsiteY7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5132" h="1940524">
                <a:moveTo>
                  <a:pt x="0" y="0"/>
                </a:moveTo>
                <a:lnTo>
                  <a:pt x="3159005" y="0"/>
                </a:lnTo>
                <a:lnTo>
                  <a:pt x="3159005" y="2"/>
                </a:lnTo>
                <a:lnTo>
                  <a:pt x="15085132" y="2"/>
                </a:lnTo>
                <a:lnTo>
                  <a:pt x="13676634" y="1940524"/>
                </a:lnTo>
                <a:lnTo>
                  <a:pt x="3159005" y="1940524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Nonvolatile memories have at least two stable physical  states (without an external stimulus). </a:t>
            </a:r>
            <a:endParaRPr sz="2000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A8CAC5DA-13E1-46A7-801B-4D9F34E4F4B8}"/>
              </a:ext>
            </a:extLst>
          </p:cNvPr>
          <p:cNvSpPr/>
          <p:nvPr/>
        </p:nvSpPr>
        <p:spPr>
          <a:xfrm>
            <a:off x="2120284" y="3217457"/>
            <a:ext cx="6940861" cy="727886"/>
          </a:xfrm>
          <a:custGeom>
            <a:avLst/>
            <a:gdLst>
              <a:gd name="connsiteX0" fmla="*/ 0 w 17788386"/>
              <a:gd name="connsiteY0" fmla="*/ 0 h 1940523"/>
              <a:gd name="connsiteX1" fmla="*/ 3159006 w 17788386"/>
              <a:gd name="connsiteY1" fmla="*/ 0 h 1940523"/>
              <a:gd name="connsiteX2" fmla="*/ 3159006 w 17788386"/>
              <a:gd name="connsiteY2" fmla="*/ 1 h 1940523"/>
              <a:gd name="connsiteX3" fmla="*/ 17084006 w 17788386"/>
              <a:gd name="connsiteY3" fmla="*/ 1 h 1940523"/>
              <a:gd name="connsiteX4" fmla="*/ 17788386 w 17788386"/>
              <a:gd name="connsiteY4" fmla="*/ 970262 h 1940523"/>
              <a:gd name="connsiteX5" fmla="*/ 17084006 w 17788386"/>
              <a:gd name="connsiteY5" fmla="*/ 1940523 h 1940523"/>
              <a:gd name="connsiteX6" fmla="*/ 3159006 w 17788386"/>
              <a:gd name="connsiteY6" fmla="*/ 1940523 h 1940523"/>
              <a:gd name="connsiteX7" fmla="*/ 3159006 w 17788386"/>
              <a:gd name="connsiteY7" fmla="*/ 1940522 h 1940523"/>
              <a:gd name="connsiteX8" fmla="*/ 0 w 17788386"/>
              <a:gd name="connsiteY8" fmla="*/ 1940522 h 19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8386" h="1940523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7084006" y="1"/>
                </a:lnTo>
                <a:lnTo>
                  <a:pt x="17788386" y="970262"/>
                </a:lnTo>
                <a:lnTo>
                  <a:pt x="17084006" y="1940523"/>
                </a:lnTo>
                <a:lnTo>
                  <a:pt x="3159006" y="1940523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The DDR memory protocols use detailed state diagrams and an </a:t>
            </a:r>
          </a:p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elaborate set of commands to access DRAM arrays. </a:t>
            </a:r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B724766D-5108-4A61-BF4E-C4AE74242807}"/>
              </a:ext>
            </a:extLst>
          </p:cNvPr>
          <p:cNvSpPr/>
          <p:nvPr/>
        </p:nvSpPr>
        <p:spPr>
          <a:xfrm>
            <a:off x="2120284" y="2336918"/>
            <a:ext cx="6566053" cy="727886"/>
          </a:xfrm>
          <a:custGeom>
            <a:avLst/>
            <a:gdLst>
              <a:gd name="connsiteX0" fmla="*/ 0 w 16789154"/>
              <a:gd name="connsiteY0" fmla="*/ 0 h 1940524"/>
              <a:gd name="connsiteX1" fmla="*/ 3159006 w 16789154"/>
              <a:gd name="connsiteY1" fmla="*/ 0 h 1940524"/>
              <a:gd name="connsiteX2" fmla="*/ 15380704 w 16789154"/>
              <a:gd name="connsiteY2" fmla="*/ 0 h 1940524"/>
              <a:gd name="connsiteX3" fmla="*/ 16789154 w 16789154"/>
              <a:gd name="connsiteY3" fmla="*/ 1940524 h 1940524"/>
              <a:gd name="connsiteX4" fmla="*/ 3159006 w 16789154"/>
              <a:gd name="connsiteY4" fmla="*/ 1940524 h 1940524"/>
              <a:gd name="connsiteX5" fmla="*/ 3159006 w 16789154"/>
              <a:gd name="connsiteY5" fmla="*/ 1940522 h 1940524"/>
              <a:gd name="connsiteX6" fmla="*/ 0 w 16789154"/>
              <a:gd name="connsiteY6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9154" h="1940524">
                <a:moveTo>
                  <a:pt x="0" y="0"/>
                </a:moveTo>
                <a:lnTo>
                  <a:pt x="3159006" y="0"/>
                </a:lnTo>
                <a:lnTo>
                  <a:pt x="15380704" y="0"/>
                </a:lnTo>
                <a:lnTo>
                  <a:pt x="16789154" y="1940524"/>
                </a:lnTo>
                <a:lnTo>
                  <a:pt x="3159006" y="1940524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latin typeface="Lato Light" panose="020F0502020204030203" pitchFamily="34" charset="0"/>
              </a:rPr>
              <a:t>The hierarchy of structures in a DRAM: channel </a:t>
            </a:r>
            <a:r>
              <a:rPr lang="en-US" sz="2000" b="1" dirty="0">
                <a:latin typeface="Lato Light" panose="020F0502020204030203" pitchFamily="34" charset="0"/>
                <a:sym typeface="Wingdings" panose="05000000000000000000" pitchFamily="2" charset="2"/>
              </a:rPr>
              <a:t> rank </a:t>
            </a:r>
            <a:br>
              <a:rPr lang="en-US" sz="2000" b="1" dirty="0">
                <a:latin typeface="Lato Light" panose="020F0502020204030203" pitchFamily="34" charset="0"/>
                <a:sym typeface="Wingdings" panose="05000000000000000000" pitchFamily="2" charset="2"/>
              </a:rPr>
            </a:br>
            <a:r>
              <a:rPr lang="en-US" sz="2000" b="1" dirty="0">
                <a:latin typeface="Lato Light" panose="020F0502020204030203" pitchFamily="34" charset="0"/>
                <a:sym typeface="Wingdings" panose="05000000000000000000" pitchFamily="2" charset="2"/>
              </a:rPr>
              <a:t>bank group  bank  array  row  col</a:t>
            </a:r>
            <a:endParaRPr sz="2000" b="1" dirty="0">
              <a:latin typeface="Lato Light" panose="020F0502020204030203" pitchFamily="34" charset="0"/>
            </a:endParaRPr>
          </a:p>
        </p:txBody>
      </p:sp>
      <p:sp>
        <p:nvSpPr>
          <p:cNvPr id="24" name="Freeform 69">
            <a:extLst>
              <a:ext uri="{FF2B5EF4-FFF2-40B4-BE49-F238E27FC236}">
                <a16:creationId xmlns:a16="http://schemas.microsoft.com/office/drawing/2014/main" id="{F034036C-2C97-42E3-9343-440707F20E55}"/>
              </a:ext>
            </a:extLst>
          </p:cNvPr>
          <p:cNvSpPr/>
          <p:nvPr/>
        </p:nvSpPr>
        <p:spPr>
          <a:xfrm>
            <a:off x="2120284" y="1456381"/>
            <a:ext cx="5926877" cy="727885"/>
          </a:xfrm>
          <a:custGeom>
            <a:avLst/>
            <a:gdLst>
              <a:gd name="connsiteX0" fmla="*/ 0 w 15085132"/>
              <a:gd name="connsiteY0" fmla="*/ 0 h 1940522"/>
              <a:gd name="connsiteX1" fmla="*/ 3159005 w 15085132"/>
              <a:gd name="connsiteY1" fmla="*/ 0 h 1940522"/>
              <a:gd name="connsiteX2" fmla="*/ 13676634 w 15085132"/>
              <a:gd name="connsiteY2" fmla="*/ 0 h 1940522"/>
              <a:gd name="connsiteX3" fmla="*/ 15085132 w 15085132"/>
              <a:gd name="connsiteY3" fmla="*/ 1940522 h 1940522"/>
              <a:gd name="connsiteX4" fmla="*/ 3159005 w 15085132"/>
              <a:gd name="connsiteY4" fmla="*/ 1940522 h 1940522"/>
              <a:gd name="connsiteX5" fmla="*/ 0 w 15085132"/>
              <a:gd name="connsiteY5" fmla="*/ 1940522 h 194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5132" h="1940522">
                <a:moveTo>
                  <a:pt x="0" y="0"/>
                </a:moveTo>
                <a:lnTo>
                  <a:pt x="3159005" y="0"/>
                </a:lnTo>
                <a:lnTo>
                  <a:pt x="13676634" y="0"/>
                </a:lnTo>
                <a:lnTo>
                  <a:pt x="15085132" y="1940522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 A DRAM cell contains a single transistor and </a:t>
            </a:r>
          </a:p>
          <a:p>
            <a:r>
              <a:rPr lang="en-US" sz="2000" b="1" dirty="0">
                <a:solidFill>
                  <a:schemeClr val="bg1"/>
                </a:solidFill>
                <a:latin typeface="Lato Light" panose="020F0502020204030203" pitchFamily="34" charset="0"/>
              </a:rPr>
              <a:t>capacitor. It can be a stacked or trench capacitor</a:t>
            </a:r>
            <a:r>
              <a:rPr lang="en-US" sz="2000" dirty="0">
                <a:solidFill>
                  <a:schemeClr val="bg1"/>
                </a:solidFill>
                <a:latin typeface="Lato Light" panose="020F0502020204030203" pitchFamily="34" charset="0"/>
              </a:rPr>
              <a:t>.</a:t>
            </a:r>
            <a:endParaRPr sz="2000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7C765DC-BD3B-4D13-91DF-76557C7F82DC}"/>
              </a:ext>
            </a:extLst>
          </p:cNvPr>
          <p:cNvSpPr txBox="1">
            <a:spLocks/>
          </p:cNvSpPr>
          <p:nvPr/>
        </p:nvSpPr>
        <p:spPr>
          <a:xfrm>
            <a:off x="2033016" y="426721"/>
            <a:ext cx="6858000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1953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0CCA-3085-4BF3-904E-22304EA1A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1FC12-3A21-46F6-95A6-B6C9D77E65F7}"/>
              </a:ext>
            </a:extLst>
          </p:cNvPr>
          <p:cNvSpPr/>
          <p:nvPr/>
        </p:nvSpPr>
        <p:spPr>
          <a:xfrm>
            <a:off x="2392713" y="1731523"/>
            <a:ext cx="6837551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9900" b="1" dirty="0">
                <a:ln/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3006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718C-80D0-4D1A-BDF7-7659CB7E4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7" y="274321"/>
            <a:ext cx="2771913" cy="822960"/>
          </a:xfrm>
        </p:spPr>
        <p:txBody>
          <a:bodyPr/>
          <a:lstStyle/>
          <a:p>
            <a:r>
              <a:rPr lang="en-IN" dirty="0"/>
              <a:t>The Full Circuit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64E508-DA98-4E05-AC48-7C3121230861}"/>
              </a:ext>
            </a:extLst>
          </p:cNvPr>
          <p:cNvSpPr/>
          <p:nvPr/>
        </p:nvSpPr>
        <p:spPr>
          <a:xfrm>
            <a:off x="6006824" y="2716632"/>
            <a:ext cx="11727" cy="2355388"/>
          </a:xfrm>
          <a:custGeom>
            <a:avLst/>
            <a:gdLst>
              <a:gd name="connsiteX0" fmla="*/ 909 w 8804"/>
              <a:gd name="connsiteY0" fmla="*/ -520 h 2037251"/>
              <a:gd name="connsiteX1" fmla="*/ 909 w 8804"/>
              <a:gd name="connsiteY1" fmla="*/ 2036731 h 203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2037251">
                <a:moveTo>
                  <a:pt x="909" y="-520"/>
                </a:moveTo>
                <a:lnTo>
                  <a:pt x="909" y="203673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43D81C-1C67-46A2-91E4-B9E83E33F383}"/>
              </a:ext>
            </a:extLst>
          </p:cNvPr>
          <p:cNvSpPr/>
          <p:nvPr/>
        </p:nvSpPr>
        <p:spPr>
          <a:xfrm>
            <a:off x="8038246" y="2726283"/>
            <a:ext cx="11727" cy="2336099"/>
          </a:xfrm>
          <a:custGeom>
            <a:avLst/>
            <a:gdLst>
              <a:gd name="connsiteX0" fmla="*/ 909 w 8804"/>
              <a:gd name="connsiteY0" fmla="*/ -520 h 2020567"/>
              <a:gd name="connsiteX1" fmla="*/ 909 w 8804"/>
              <a:gd name="connsiteY1" fmla="*/ 2020048 h 202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2020567">
                <a:moveTo>
                  <a:pt x="909" y="-520"/>
                </a:moveTo>
                <a:lnTo>
                  <a:pt x="909" y="2020048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377FD25-724D-44BF-AA80-D30CE1C6E1F8}"/>
              </a:ext>
            </a:extLst>
          </p:cNvPr>
          <p:cNvSpPr/>
          <p:nvPr/>
        </p:nvSpPr>
        <p:spPr>
          <a:xfrm>
            <a:off x="5998451" y="3015878"/>
            <a:ext cx="1042935" cy="250979"/>
          </a:xfrm>
          <a:custGeom>
            <a:avLst/>
            <a:gdLst>
              <a:gd name="connsiteX0" fmla="*/ 909 w 782962"/>
              <a:gd name="connsiteY0" fmla="*/ 5044 h 217080"/>
              <a:gd name="connsiteX1" fmla="*/ 258753 w 782962"/>
              <a:gd name="connsiteY1" fmla="*/ 5044 h 217080"/>
              <a:gd name="connsiteX2" fmla="*/ 258753 w 782962"/>
              <a:gd name="connsiteY2" fmla="*/ 216560 h 217080"/>
              <a:gd name="connsiteX3" fmla="*/ 548039 w 782962"/>
              <a:gd name="connsiteY3" fmla="*/ 216560 h 217080"/>
              <a:gd name="connsiteX4" fmla="*/ 548039 w 782962"/>
              <a:gd name="connsiteY4" fmla="*/ -520 h 217080"/>
              <a:gd name="connsiteX5" fmla="*/ 783872 w 782962"/>
              <a:gd name="connsiteY5" fmla="*/ -520 h 2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962" h="217080">
                <a:moveTo>
                  <a:pt x="909" y="5044"/>
                </a:moveTo>
                <a:lnTo>
                  <a:pt x="258753" y="5044"/>
                </a:lnTo>
                <a:lnTo>
                  <a:pt x="258753" y="216560"/>
                </a:lnTo>
                <a:lnTo>
                  <a:pt x="548039" y="216560"/>
                </a:lnTo>
                <a:lnTo>
                  <a:pt x="548039" y="-520"/>
                </a:lnTo>
                <a:lnTo>
                  <a:pt x="783872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AAF504-13F3-4A04-B48B-E1512BD25960}"/>
              </a:ext>
            </a:extLst>
          </p:cNvPr>
          <p:cNvSpPr/>
          <p:nvPr/>
        </p:nvSpPr>
        <p:spPr>
          <a:xfrm>
            <a:off x="7033002" y="3009445"/>
            <a:ext cx="996857" cy="250979"/>
          </a:xfrm>
          <a:custGeom>
            <a:avLst/>
            <a:gdLst>
              <a:gd name="connsiteX0" fmla="*/ 909 w 748370"/>
              <a:gd name="connsiteY0" fmla="*/ 5044 h 217080"/>
              <a:gd name="connsiteX1" fmla="*/ 258754 w 748370"/>
              <a:gd name="connsiteY1" fmla="*/ 5044 h 217080"/>
              <a:gd name="connsiteX2" fmla="*/ 258754 w 748370"/>
              <a:gd name="connsiteY2" fmla="*/ 216560 h 217080"/>
              <a:gd name="connsiteX3" fmla="*/ 548039 w 748370"/>
              <a:gd name="connsiteY3" fmla="*/ 216560 h 217080"/>
              <a:gd name="connsiteX4" fmla="*/ 548039 w 748370"/>
              <a:gd name="connsiteY4" fmla="*/ -520 h 217080"/>
              <a:gd name="connsiteX5" fmla="*/ 749280 w 748370"/>
              <a:gd name="connsiteY5" fmla="*/ -520 h 2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370" h="217080">
                <a:moveTo>
                  <a:pt x="909" y="5044"/>
                </a:moveTo>
                <a:lnTo>
                  <a:pt x="258754" y="5044"/>
                </a:lnTo>
                <a:lnTo>
                  <a:pt x="258754" y="216560"/>
                </a:lnTo>
                <a:lnTo>
                  <a:pt x="548039" y="216560"/>
                </a:lnTo>
                <a:lnTo>
                  <a:pt x="548039" y="-520"/>
                </a:lnTo>
                <a:lnTo>
                  <a:pt x="749280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6836934-C9DB-4CE6-A2DB-F9A8C7949296}"/>
              </a:ext>
            </a:extLst>
          </p:cNvPr>
          <p:cNvSpPr/>
          <p:nvPr/>
        </p:nvSpPr>
        <p:spPr>
          <a:xfrm>
            <a:off x="6350283" y="3324779"/>
            <a:ext cx="347645" cy="9009"/>
          </a:xfrm>
          <a:custGeom>
            <a:avLst/>
            <a:gdLst>
              <a:gd name="connsiteX0" fmla="*/ 909 w 260987"/>
              <a:gd name="connsiteY0" fmla="*/ -520 h 7792"/>
              <a:gd name="connsiteX1" fmla="*/ 261897 w 260987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0987" h="7792">
                <a:moveTo>
                  <a:pt x="909" y="-520"/>
                </a:moveTo>
                <a:lnTo>
                  <a:pt x="261897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475FAA-28DE-4E02-9D87-06A1B03AABE3}"/>
              </a:ext>
            </a:extLst>
          </p:cNvPr>
          <p:cNvSpPr/>
          <p:nvPr/>
        </p:nvSpPr>
        <p:spPr>
          <a:xfrm>
            <a:off x="7374362" y="3321563"/>
            <a:ext cx="347645" cy="9009"/>
          </a:xfrm>
          <a:custGeom>
            <a:avLst/>
            <a:gdLst>
              <a:gd name="connsiteX0" fmla="*/ 909 w 260987"/>
              <a:gd name="connsiteY0" fmla="*/ -520 h 7792"/>
              <a:gd name="connsiteX1" fmla="*/ 261897 w 260987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0987" h="7792">
                <a:moveTo>
                  <a:pt x="909" y="-520"/>
                </a:moveTo>
                <a:lnTo>
                  <a:pt x="261897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Content Placeholder 6">
            <a:extLst>
              <a:ext uri="{FF2B5EF4-FFF2-40B4-BE49-F238E27FC236}">
                <a16:creationId xmlns:a16="http://schemas.microsoft.com/office/drawing/2014/main" id="{0C2B4F81-503F-4227-906A-FBCCC6B66324}"/>
              </a:ext>
            </a:extLst>
          </p:cNvPr>
          <p:cNvGrpSpPr/>
          <p:nvPr/>
        </p:nvGrpSpPr>
        <p:grpSpPr>
          <a:xfrm>
            <a:off x="5996363" y="3746319"/>
            <a:ext cx="2031410" cy="315335"/>
            <a:chOff x="3656676" y="4034553"/>
            <a:chExt cx="1525039" cy="272743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CE6DCD-555B-4AEA-B403-974C62CDF989}"/>
                </a:ext>
              </a:extLst>
            </p:cNvPr>
            <p:cNvSpPr/>
            <p:nvPr/>
          </p:nvSpPr>
          <p:spPr>
            <a:xfrm flipV="1">
              <a:off x="3656676" y="4084652"/>
              <a:ext cx="782954" cy="217080"/>
            </a:xfrm>
            <a:custGeom>
              <a:avLst/>
              <a:gdLst>
                <a:gd name="connsiteX0" fmla="*/ 806 w 782954"/>
                <a:gd name="connsiteY0" fmla="*/ 5092 h 217080"/>
                <a:gd name="connsiteX1" fmla="*/ 258650 w 782954"/>
                <a:gd name="connsiteY1" fmla="*/ 5092 h 217080"/>
                <a:gd name="connsiteX2" fmla="*/ 258650 w 782954"/>
                <a:gd name="connsiteY2" fmla="*/ 216608 h 217080"/>
                <a:gd name="connsiteX3" fmla="*/ 547935 w 782954"/>
                <a:gd name="connsiteY3" fmla="*/ 216608 h 217080"/>
                <a:gd name="connsiteX4" fmla="*/ 547935 w 782954"/>
                <a:gd name="connsiteY4" fmla="*/ -472 h 217080"/>
                <a:gd name="connsiteX5" fmla="*/ 783760 w 782954"/>
                <a:gd name="connsiteY5" fmla="*/ -472 h 21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954" h="217080">
                  <a:moveTo>
                    <a:pt x="806" y="5092"/>
                  </a:moveTo>
                  <a:lnTo>
                    <a:pt x="258650" y="5092"/>
                  </a:lnTo>
                  <a:lnTo>
                    <a:pt x="258650" y="216608"/>
                  </a:lnTo>
                  <a:lnTo>
                    <a:pt x="547935" y="216608"/>
                  </a:lnTo>
                  <a:lnTo>
                    <a:pt x="547935" y="-472"/>
                  </a:lnTo>
                  <a:lnTo>
                    <a:pt x="783760" y="-472"/>
                  </a:lnTo>
                </a:path>
              </a:pathLst>
            </a:custGeom>
            <a:noFill/>
            <a:ln w="1011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B837EF9-9454-4E32-8C40-0983ABB29A7A}"/>
                </a:ext>
              </a:extLst>
            </p:cNvPr>
            <p:cNvSpPr/>
            <p:nvPr/>
          </p:nvSpPr>
          <p:spPr>
            <a:xfrm flipV="1">
              <a:off x="4433344" y="4090216"/>
              <a:ext cx="748370" cy="217080"/>
            </a:xfrm>
            <a:custGeom>
              <a:avLst/>
              <a:gdLst>
                <a:gd name="connsiteX0" fmla="*/ 806 w 748370"/>
                <a:gd name="connsiteY0" fmla="*/ 5093 h 217080"/>
                <a:gd name="connsiteX1" fmla="*/ 258650 w 748370"/>
                <a:gd name="connsiteY1" fmla="*/ 5093 h 217080"/>
                <a:gd name="connsiteX2" fmla="*/ 258650 w 748370"/>
                <a:gd name="connsiteY2" fmla="*/ 216610 h 217080"/>
                <a:gd name="connsiteX3" fmla="*/ 547935 w 748370"/>
                <a:gd name="connsiteY3" fmla="*/ 216610 h 217080"/>
                <a:gd name="connsiteX4" fmla="*/ 547935 w 748370"/>
                <a:gd name="connsiteY4" fmla="*/ -470 h 217080"/>
                <a:gd name="connsiteX5" fmla="*/ 749177 w 748370"/>
                <a:gd name="connsiteY5" fmla="*/ -470 h 21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370" h="217080">
                  <a:moveTo>
                    <a:pt x="806" y="5093"/>
                  </a:moveTo>
                  <a:lnTo>
                    <a:pt x="258650" y="5093"/>
                  </a:lnTo>
                  <a:lnTo>
                    <a:pt x="258650" y="216610"/>
                  </a:lnTo>
                  <a:lnTo>
                    <a:pt x="547935" y="216610"/>
                  </a:lnTo>
                  <a:lnTo>
                    <a:pt x="547935" y="-470"/>
                  </a:lnTo>
                  <a:lnTo>
                    <a:pt x="749177" y="-470"/>
                  </a:lnTo>
                </a:path>
              </a:pathLst>
            </a:custGeom>
            <a:noFill/>
            <a:ln w="1011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292C5BE-0547-4CCF-9B22-BFD70B2CA085}"/>
                </a:ext>
              </a:extLst>
            </p:cNvPr>
            <p:cNvSpPr/>
            <p:nvPr/>
          </p:nvSpPr>
          <p:spPr>
            <a:xfrm flipV="1">
              <a:off x="3920807" y="4034553"/>
              <a:ext cx="260987" cy="7792"/>
            </a:xfrm>
            <a:custGeom>
              <a:avLst/>
              <a:gdLst>
                <a:gd name="connsiteX0" fmla="*/ 806 w 260987"/>
                <a:gd name="connsiteY0" fmla="*/ -513 h 7792"/>
                <a:gd name="connsiteX1" fmla="*/ 261793 w 260987"/>
                <a:gd name="connsiteY1" fmla="*/ -513 h 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987" h="7792">
                  <a:moveTo>
                    <a:pt x="806" y="-513"/>
                  </a:moveTo>
                  <a:lnTo>
                    <a:pt x="261793" y="-513"/>
                  </a:lnTo>
                </a:path>
              </a:pathLst>
            </a:custGeom>
            <a:noFill/>
            <a:ln w="1011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ECFAA4C-C7E3-4CE1-A9F7-B045DD38A21F}"/>
                </a:ext>
              </a:extLst>
            </p:cNvPr>
            <p:cNvSpPr/>
            <p:nvPr/>
          </p:nvSpPr>
          <p:spPr>
            <a:xfrm flipV="1">
              <a:off x="4689613" y="4037343"/>
              <a:ext cx="260987" cy="7792"/>
            </a:xfrm>
            <a:custGeom>
              <a:avLst/>
              <a:gdLst>
                <a:gd name="connsiteX0" fmla="*/ 806 w 260987"/>
                <a:gd name="connsiteY0" fmla="*/ -512 h 7792"/>
                <a:gd name="connsiteX1" fmla="*/ 261793 w 260987"/>
                <a:gd name="connsiteY1" fmla="*/ -512 h 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987" h="7792">
                  <a:moveTo>
                    <a:pt x="806" y="-512"/>
                  </a:moveTo>
                  <a:lnTo>
                    <a:pt x="261793" y="-512"/>
                  </a:lnTo>
                </a:path>
              </a:pathLst>
            </a:custGeom>
            <a:noFill/>
            <a:ln w="1011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D36904D-7766-4B5C-A234-777677284C1D}"/>
              </a:ext>
            </a:extLst>
          </p:cNvPr>
          <p:cNvSpPr/>
          <p:nvPr/>
        </p:nvSpPr>
        <p:spPr>
          <a:xfrm>
            <a:off x="6467563" y="3685164"/>
            <a:ext cx="108899" cy="61135"/>
          </a:xfrm>
          <a:custGeom>
            <a:avLst/>
            <a:gdLst>
              <a:gd name="connsiteX0" fmla="*/ 82664 w 81754"/>
              <a:gd name="connsiteY0" fmla="*/ 25919 h 52878"/>
              <a:gd name="connsiteX1" fmla="*/ 41786 w 81754"/>
              <a:gd name="connsiteY1" fmla="*/ 52359 h 52878"/>
              <a:gd name="connsiteX2" fmla="*/ 909 w 81754"/>
              <a:gd name="connsiteY2" fmla="*/ 25919 h 52878"/>
              <a:gd name="connsiteX3" fmla="*/ 41786 w 81754"/>
              <a:gd name="connsiteY3" fmla="*/ -520 h 52878"/>
              <a:gd name="connsiteX4" fmla="*/ 82664 w 81754"/>
              <a:gd name="connsiteY4" fmla="*/ 25919 h 5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4" h="52878">
                <a:moveTo>
                  <a:pt x="82664" y="25919"/>
                </a:moveTo>
                <a:cubicBezTo>
                  <a:pt x="82664" y="40522"/>
                  <a:pt x="64363" y="52359"/>
                  <a:pt x="41786" y="52359"/>
                </a:cubicBezTo>
                <a:cubicBezTo>
                  <a:pt x="19210" y="52359"/>
                  <a:pt x="909" y="40522"/>
                  <a:pt x="909" y="25919"/>
                </a:cubicBezTo>
                <a:cubicBezTo>
                  <a:pt x="909" y="11317"/>
                  <a:pt x="19210" y="-520"/>
                  <a:pt x="41786" y="-520"/>
                </a:cubicBezTo>
                <a:cubicBezTo>
                  <a:pt x="64363" y="-520"/>
                  <a:pt x="82664" y="11317"/>
                  <a:pt x="82664" y="25919"/>
                </a:cubicBezTo>
                <a:close/>
              </a:path>
            </a:pathLst>
          </a:custGeom>
          <a:solidFill>
            <a:srgbClr val="F6FFD5"/>
          </a:solidFill>
          <a:ln w="10114" cap="flat">
            <a:solidFill>
              <a:srgbClr val="5817D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215C672-3369-423E-8AB4-155429327347}"/>
              </a:ext>
            </a:extLst>
          </p:cNvPr>
          <p:cNvSpPr/>
          <p:nvPr/>
        </p:nvSpPr>
        <p:spPr>
          <a:xfrm>
            <a:off x="7489553" y="3680334"/>
            <a:ext cx="108899" cy="61135"/>
          </a:xfrm>
          <a:custGeom>
            <a:avLst/>
            <a:gdLst>
              <a:gd name="connsiteX0" fmla="*/ 82664 w 81754"/>
              <a:gd name="connsiteY0" fmla="*/ 25919 h 52878"/>
              <a:gd name="connsiteX1" fmla="*/ 41786 w 81754"/>
              <a:gd name="connsiteY1" fmla="*/ 52359 h 52878"/>
              <a:gd name="connsiteX2" fmla="*/ 909 w 81754"/>
              <a:gd name="connsiteY2" fmla="*/ 25919 h 52878"/>
              <a:gd name="connsiteX3" fmla="*/ 41786 w 81754"/>
              <a:gd name="connsiteY3" fmla="*/ -520 h 52878"/>
              <a:gd name="connsiteX4" fmla="*/ 82664 w 81754"/>
              <a:gd name="connsiteY4" fmla="*/ 25919 h 5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4" h="52878">
                <a:moveTo>
                  <a:pt x="82664" y="25919"/>
                </a:moveTo>
                <a:cubicBezTo>
                  <a:pt x="82664" y="40521"/>
                  <a:pt x="64363" y="52359"/>
                  <a:pt x="41786" y="52359"/>
                </a:cubicBezTo>
                <a:cubicBezTo>
                  <a:pt x="19210" y="52359"/>
                  <a:pt x="909" y="40521"/>
                  <a:pt x="909" y="25919"/>
                </a:cubicBezTo>
                <a:cubicBezTo>
                  <a:pt x="909" y="11317"/>
                  <a:pt x="19210" y="-520"/>
                  <a:pt x="41786" y="-520"/>
                </a:cubicBezTo>
                <a:cubicBezTo>
                  <a:pt x="64363" y="-520"/>
                  <a:pt x="82664" y="11317"/>
                  <a:pt x="82664" y="25919"/>
                </a:cubicBezTo>
                <a:close/>
              </a:path>
            </a:pathLst>
          </a:custGeom>
          <a:solidFill>
            <a:srgbClr val="F6FFD5"/>
          </a:solidFill>
          <a:ln w="10114" cap="flat">
            <a:solidFill>
              <a:srgbClr val="5817D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FBA8C4D-C4AA-4496-B811-57EF3912AAF5}"/>
              </a:ext>
            </a:extLst>
          </p:cNvPr>
          <p:cNvSpPr/>
          <p:nvPr/>
        </p:nvSpPr>
        <p:spPr>
          <a:xfrm>
            <a:off x="6522012" y="3331212"/>
            <a:ext cx="11727" cy="353949"/>
          </a:xfrm>
          <a:custGeom>
            <a:avLst/>
            <a:gdLst>
              <a:gd name="connsiteX0" fmla="*/ 909 w 8804"/>
              <a:gd name="connsiteY0" fmla="*/ -520 h 306142"/>
              <a:gd name="connsiteX1" fmla="*/ 909 w 8804"/>
              <a:gd name="connsiteY1" fmla="*/ 305623 h 30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306142">
                <a:moveTo>
                  <a:pt x="909" y="-520"/>
                </a:moveTo>
                <a:lnTo>
                  <a:pt x="909" y="305623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842CFC-E352-4626-B84D-87342DF3DCF8}"/>
              </a:ext>
            </a:extLst>
          </p:cNvPr>
          <p:cNvSpPr/>
          <p:nvPr/>
        </p:nvSpPr>
        <p:spPr>
          <a:xfrm>
            <a:off x="7544003" y="3318347"/>
            <a:ext cx="11727" cy="366815"/>
          </a:xfrm>
          <a:custGeom>
            <a:avLst/>
            <a:gdLst>
              <a:gd name="connsiteX0" fmla="*/ 909 w 8804"/>
              <a:gd name="connsiteY0" fmla="*/ -520 h 317270"/>
              <a:gd name="connsiteX1" fmla="*/ 909 w 8804"/>
              <a:gd name="connsiteY1" fmla="*/ 316750 h 31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317270">
                <a:moveTo>
                  <a:pt x="909" y="-520"/>
                </a:moveTo>
                <a:lnTo>
                  <a:pt x="909" y="31675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C94E9A-3D34-4E03-B1A3-B4DC4D6906EA}"/>
              </a:ext>
            </a:extLst>
          </p:cNvPr>
          <p:cNvSpPr/>
          <p:nvPr/>
        </p:nvSpPr>
        <p:spPr>
          <a:xfrm>
            <a:off x="6011011" y="3434182"/>
            <a:ext cx="1537179" cy="9009"/>
          </a:xfrm>
          <a:custGeom>
            <a:avLst/>
            <a:gdLst>
              <a:gd name="connsiteX0" fmla="*/ 909 w 1154005"/>
              <a:gd name="connsiteY0" fmla="*/ -520 h 7792"/>
              <a:gd name="connsiteX1" fmla="*/ 1154915 w 1154005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4005" h="7792">
                <a:moveTo>
                  <a:pt x="909" y="-520"/>
                </a:moveTo>
                <a:lnTo>
                  <a:pt x="1154915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1E3601-67C3-4F3C-A89F-1570CE3BCD39}"/>
              </a:ext>
            </a:extLst>
          </p:cNvPr>
          <p:cNvSpPr/>
          <p:nvPr/>
        </p:nvSpPr>
        <p:spPr>
          <a:xfrm>
            <a:off x="7518865" y="3411659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C77702B-D5F9-46C4-8AD7-E3E18FBDEF8B}"/>
              </a:ext>
            </a:extLst>
          </p:cNvPr>
          <p:cNvSpPr/>
          <p:nvPr/>
        </p:nvSpPr>
        <p:spPr>
          <a:xfrm>
            <a:off x="5975411" y="3408443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2BD509-721B-4A70-82DF-B0D810F81AD8}"/>
              </a:ext>
            </a:extLst>
          </p:cNvPr>
          <p:cNvSpPr/>
          <p:nvPr/>
        </p:nvSpPr>
        <p:spPr>
          <a:xfrm>
            <a:off x="6529342" y="3560676"/>
            <a:ext cx="1503660" cy="9009"/>
          </a:xfrm>
          <a:custGeom>
            <a:avLst/>
            <a:gdLst>
              <a:gd name="connsiteX0" fmla="*/ 909 w 1128842"/>
              <a:gd name="connsiteY0" fmla="*/ -520 h 7792"/>
              <a:gd name="connsiteX1" fmla="*/ 1129752 w 1128842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8842" h="7792">
                <a:moveTo>
                  <a:pt x="909" y="-520"/>
                </a:moveTo>
                <a:lnTo>
                  <a:pt x="1129752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BE3B295-6A5D-4CB1-AB0D-4F3F943E3C18}"/>
              </a:ext>
            </a:extLst>
          </p:cNvPr>
          <p:cNvSpPr/>
          <p:nvPr/>
        </p:nvSpPr>
        <p:spPr>
          <a:xfrm>
            <a:off x="8007877" y="3535540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10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2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B936EA5-AA47-4356-BB61-972BC7210B3D}"/>
              </a:ext>
            </a:extLst>
          </p:cNvPr>
          <p:cNvSpPr/>
          <p:nvPr/>
        </p:nvSpPr>
        <p:spPr>
          <a:xfrm>
            <a:off x="6493743" y="3545190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AECF0CA-C0C8-4A21-B8DC-B1D3CD470FFB}"/>
              </a:ext>
            </a:extLst>
          </p:cNvPr>
          <p:cNvSpPr/>
          <p:nvPr/>
        </p:nvSpPr>
        <p:spPr>
          <a:xfrm>
            <a:off x="5671751" y="4257909"/>
            <a:ext cx="2797899" cy="9009"/>
          </a:xfrm>
          <a:custGeom>
            <a:avLst/>
            <a:gdLst>
              <a:gd name="connsiteX0" fmla="*/ 909 w 2100465"/>
              <a:gd name="connsiteY0" fmla="*/ -520 h 7792"/>
              <a:gd name="connsiteX1" fmla="*/ 2101375 w 2100465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0465" h="7792">
                <a:moveTo>
                  <a:pt x="909" y="-520"/>
                </a:moveTo>
                <a:cubicBezTo>
                  <a:pt x="16633" y="-520"/>
                  <a:pt x="2101375" y="-520"/>
                  <a:pt x="2101375" y="-520"/>
                </a:cubicBez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0F3AEB1-7171-4CD5-A440-D5B2BD431010}"/>
              </a:ext>
            </a:extLst>
          </p:cNvPr>
          <p:cNvSpPr/>
          <p:nvPr/>
        </p:nvSpPr>
        <p:spPr>
          <a:xfrm>
            <a:off x="7020442" y="4058410"/>
            <a:ext cx="11727" cy="196281"/>
          </a:xfrm>
          <a:custGeom>
            <a:avLst/>
            <a:gdLst>
              <a:gd name="connsiteX0" fmla="*/ 909 w 8804"/>
              <a:gd name="connsiteY0" fmla="*/ -520 h 169770"/>
              <a:gd name="connsiteX1" fmla="*/ 909 w 8804"/>
              <a:gd name="connsiteY1" fmla="*/ 169251 h 16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69770">
                <a:moveTo>
                  <a:pt x="909" y="-520"/>
                </a:moveTo>
                <a:lnTo>
                  <a:pt x="909" y="16925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4B9187-11CB-484F-8797-7637B9928A94}"/>
              </a:ext>
            </a:extLst>
          </p:cNvPr>
          <p:cNvSpPr/>
          <p:nvPr/>
        </p:nvSpPr>
        <p:spPr>
          <a:xfrm>
            <a:off x="6997402" y="4029453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F4B31E-11E5-4859-9602-C0C782873AF0}"/>
              </a:ext>
            </a:extLst>
          </p:cNvPr>
          <p:cNvSpPr/>
          <p:nvPr/>
        </p:nvSpPr>
        <p:spPr>
          <a:xfrm>
            <a:off x="6989029" y="4232168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D5B3A6E-1072-4850-8BEA-45C9328DD203}"/>
              </a:ext>
            </a:extLst>
          </p:cNvPr>
          <p:cNvSpPr/>
          <p:nvPr/>
        </p:nvSpPr>
        <p:spPr>
          <a:xfrm>
            <a:off x="5654992" y="2809946"/>
            <a:ext cx="2797911" cy="9009"/>
          </a:xfrm>
          <a:custGeom>
            <a:avLst/>
            <a:gdLst>
              <a:gd name="connsiteX0" fmla="*/ 909 w 2100474"/>
              <a:gd name="connsiteY0" fmla="*/ -520 h 7792"/>
              <a:gd name="connsiteX1" fmla="*/ 2101384 w 2100474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0474" h="7792">
                <a:moveTo>
                  <a:pt x="909" y="-520"/>
                </a:moveTo>
                <a:cubicBezTo>
                  <a:pt x="16634" y="-520"/>
                  <a:pt x="2101384" y="-520"/>
                  <a:pt x="2101384" y="-520"/>
                </a:cubicBez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62F5018-25EA-4EC7-8D92-25111E504DE5}"/>
              </a:ext>
            </a:extLst>
          </p:cNvPr>
          <p:cNvSpPr/>
          <p:nvPr/>
        </p:nvSpPr>
        <p:spPr>
          <a:xfrm>
            <a:off x="7028816" y="2821207"/>
            <a:ext cx="11727" cy="196282"/>
          </a:xfrm>
          <a:custGeom>
            <a:avLst/>
            <a:gdLst>
              <a:gd name="connsiteX0" fmla="*/ 909 w 8804"/>
              <a:gd name="connsiteY0" fmla="*/ -520 h 169771"/>
              <a:gd name="connsiteX1" fmla="*/ 909 w 8804"/>
              <a:gd name="connsiteY1" fmla="*/ 169251 h 16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69771">
                <a:moveTo>
                  <a:pt x="909" y="-520"/>
                </a:moveTo>
                <a:lnTo>
                  <a:pt x="909" y="16925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932F77A-CF5F-4E22-928E-B2D9013CB867}"/>
              </a:ext>
            </a:extLst>
          </p:cNvPr>
          <p:cNvSpPr/>
          <p:nvPr/>
        </p:nvSpPr>
        <p:spPr>
          <a:xfrm>
            <a:off x="7005776" y="2792251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44C7018-F62F-4CB5-8C57-4DBB16F2256B}"/>
              </a:ext>
            </a:extLst>
          </p:cNvPr>
          <p:cNvSpPr/>
          <p:nvPr/>
        </p:nvSpPr>
        <p:spPr>
          <a:xfrm>
            <a:off x="6997402" y="2994966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10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2"/>
                </a:cubicBezTo>
                <a:cubicBezTo>
                  <a:pt x="910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7EEEF-D555-4CB2-B155-4EB10DE7DFF9}"/>
              </a:ext>
            </a:extLst>
          </p:cNvPr>
          <p:cNvSpPr txBox="1"/>
          <p:nvPr/>
        </p:nvSpPr>
        <p:spPr>
          <a:xfrm>
            <a:off x="8372982" y="2692091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7157B5-571D-41DF-96BB-FA66F9D937A1}"/>
              </a:ext>
            </a:extLst>
          </p:cNvPr>
          <p:cNvSpPr txBox="1"/>
          <p:nvPr/>
        </p:nvSpPr>
        <p:spPr>
          <a:xfrm>
            <a:off x="8365898" y="4116817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SAP</a:t>
            </a:r>
            <a:endParaRPr lang="en-US" sz="98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AEEFD0-390E-4A73-A101-0791B0213507}"/>
              </a:ext>
            </a:extLst>
          </p:cNvPr>
          <p:cNvSpPr txBox="1"/>
          <p:nvPr/>
        </p:nvSpPr>
        <p:spPr>
          <a:xfrm>
            <a:off x="5470201" y="274321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Bit line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49C95B-6063-4AAD-B19D-229EA08822A0}"/>
              </a:ext>
            </a:extLst>
          </p:cNvPr>
          <p:cNvSpPr txBox="1"/>
          <p:nvPr/>
        </p:nvSpPr>
        <p:spPr>
          <a:xfrm>
            <a:off x="7444959" y="280750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Bit line 2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162C7B8-D5FE-4F07-8320-A9FFF7751B1E}"/>
              </a:ext>
            </a:extLst>
          </p:cNvPr>
          <p:cNvSpPr/>
          <p:nvPr/>
        </p:nvSpPr>
        <p:spPr>
          <a:xfrm>
            <a:off x="5979598" y="2999786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4B08816-6526-4888-8302-D6BBB59E58EC}"/>
              </a:ext>
            </a:extLst>
          </p:cNvPr>
          <p:cNvSpPr/>
          <p:nvPr/>
        </p:nvSpPr>
        <p:spPr>
          <a:xfrm>
            <a:off x="5979598" y="4029453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09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1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E645DF4-E18E-4765-8BDE-B27E185F40DB}"/>
              </a:ext>
            </a:extLst>
          </p:cNvPr>
          <p:cNvSpPr/>
          <p:nvPr/>
        </p:nvSpPr>
        <p:spPr>
          <a:xfrm>
            <a:off x="8015207" y="4039112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10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2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85B55CD-9573-4517-952D-F9F278B5974F}"/>
              </a:ext>
            </a:extLst>
          </p:cNvPr>
          <p:cNvSpPr/>
          <p:nvPr/>
        </p:nvSpPr>
        <p:spPr>
          <a:xfrm>
            <a:off x="8011019" y="2990137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EAFC15-270A-4505-9C82-E787E70202F2}"/>
              </a:ext>
            </a:extLst>
          </p:cNvPr>
          <p:cNvSpPr txBox="1"/>
          <p:nvPr/>
        </p:nvSpPr>
        <p:spPr>
          <a:xfrm>
            <a:off x="8198460" y="1635367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EQ</a:t>
            </a:r>
            <a:endParaRPr lang="en-US" sz="98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DCF20E0-EC66-4A70-9419-F8FA21E983E9}"/>
              </a:ext>
            </a:extLst>
          </p:cNvPr>
          <p:cNvSpPr/>
          <p:nvPr/>
        </p:nvSpPr>
        <p:spPr>
          <a:xfrm>
            <a:off x="5815403" y="1797496"/>
            <a:ext cx="2408374" cy="9009"/>
          </a:xfrm>
          <a:custGeom>
            <a:avLst/>
            <a:gdLst>
              <a:gd name="connsiteX0" fmla="*/ 909 w 1808037"/>
              <a:gd name="connsiteY0" fmla="*/ -520 h 7792"/>
              <a:gd name="connsiteX1" fmla="*/ 1808947 w 1808037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8037" h="7792">
                <a:moveTo>
                  <a:pt x="909" y="-520"/>
                </a:moveTo>
                <a:lnTo>
                  <a:pt x="1808947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6CC77D6-8C06-45D9-96AA-20D965FFA9C3}"/>
              </a:ext>
            </a:extLst>
          </p:cNvPr>
          <p:cNvSpPr/>
          <p:nvPr/>
        </p:nvSpPr>
        <p:spPr>
          <a:xfrm>
            <a:off x="5998227" y="1401688"/>
            <a:ext cx="2046245" cy="197903"/>
          </a:xfrm>
          <a:custGeom>
            <a:avLst/>
            <a:gdLst>
              <a:gd name="connsiteX0" fmla="*/ 909 w 1536176"/>
              <a:gd name="connsiteY0" fmla="*/ 4662 h 171173"/>
              <a:gd name="connsiteX1" fmla="*/ 618439 w 1536176"/>
              <a:gd name="connsiteY1" fmla="*/ 4662 h 171173"/>
              <a:gd name="connsiteX2" fmla="*/ 618439 w 1536176"/>
              <a:gd name="connsiteY2" fmla="*/ 170654 h 171173"/>
              <a:gd name="connsiteX3" fmla="*/ 863411 w 1536176"/>
              <a:gd name="connsiteY3" fmla="*/ 170654 h 171173"/>
              <a:gd name="connsiteX4" fmla="*/ 863411 w 1536176"/>
              <a:gd name="connsiteY4" fmla="*/ -520 h 171173"/>
              <a:gd name="connsiteX5" fmla="*/ 1537086 w 1536176"/>
              <a:gd name="connsiteY5" fmla="*/ -520 h 17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6176" h="171173">
                <a:moveTo>
                  <a:pt x="909" y="4662"/>
                </a:moveTo>
                <a:lnTo>
                  <a:pt x="618439" y="4662"/>
                </a:lnTo>
                <a:lnTo>
                  <a:pt x="618439" y="170654"/>
                </a:lnTo>
                <a:lnTo>
                  <a:pt x="863411" y="170654"/>
                </a:lnTo>
                <a:lnTo>
                  <a:pt x="863411" y="-520"/>
                </a:lnTo>
                <a:lnTo>
                  <a:pt x="1537086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32CF9BA-9EFA-4646-A6DC-23E5AC2FD2CD}"/>
              </a:ext>
            </a:extLst>
          </p:cNvPr>
          <p:cNvSpPr/>
          <p:nvPr/>
        </p:nvSpPr>
        <p:spPr>
          <a:xfrm>
            <a:off x="6827978" y="1653559"/>
            <a:ext cx="330487" cy="9009"/>
          </a:xfrm>
          <a:custGeom>
            <a:avLst/>
            <a:gdLst>
              <a:gd name="connsiteX0" fmla="*/ 909 w 248106"/>
              <a:gd name="connsiteY0" fmla="*/ -520 h 7792"/>
              <a:gd name="connsiteX1" fmla="*/ 249016 w 248106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106" h="7792">
                <a:moveTo>
                  <a:pt x="909" y="-520"/>
                </a:moveTo>
                <a:lnTo>
                  <a:pt x="249016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D6DBEC5-7D1D-4823-ADC7-E6E8A7CB1271}"/>
              </a:ext>
            </a:extLst>
          </p:cNvPr>
          <p:cNvSpPr/>
          <p:nvPr/>
        </p:nvSpPr>
        <p:spPr>
          <a:xfrm>
            <a:off x="6989703" y="1653558"/>
            <a:ext cx="11727" cy="143936"/>
          </a:xfrm>
          <a:custGeom>
            <a:avLst/>
            <a:gdLst>
              <a:gd name="connsiteX0" fmla="*/ 909 w 8804"/>
              <a:gd name="connsiteY0" fmla="*/ -520 h 124495"/>
              <a:gd name="connsiteX1" fmla="*/ 909 w 8804"/>
              <a:gd name="connsiteY1" fmla="*/ 123976 h 12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24495">
                <a:moveTo>
                  <a:pt x="909" y="-520"/>
                </a:moveTo>
                <a:lnTo>
                  <a:pt x="909" y="123976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197E94F-0B5B-4EE6-8C00-45215F423A7C}"/>
              </a:ext>
            </a:extLst>
          </p:cNvPr>
          <p:cNvSpPr/>
          <p:nvPr/>
        </p:nvSpPr>
        <p:spPr>
          <a:xfrm>
            <a:off x="6001745" y="1971408"/>
            <a:ext cx="931710" cy="173911"/>
          </a:xfrm>
          <a:custGeom>
            <a:avLst/>
            <a:gdLst>
              <a:gd name="connsiteX0" fmla="*/ 909 w 699462"/>
              <a:gd name="connsiteY0" fmla="*/ 149902 h 150421"/>
              <a:gd name="connsiteX1" fmla="*/ 197158 w 699462"/>
              <a:gd name="connsiteY1" fmla="*/ 149902 h 150421"/>
              <a:gd name="connsiteX2" fmla="*/ 197158 w 699462"/>
              <a:gd name="connsiteY2" fmla="*/ -520 h 150421"/>
              <a:gd name="connsiteX3" fmla="*/ 448760 w 699462"/>
              <a:gd name="connsiteY3" fmla="*/ -520 h 150421"/>
              <a:gd name="connsiteX4" fmla="*/ 443733 w 699462"/>
              <a:gd name="connsiteY4" fmla="*/ 149902 h 150421"/>
              <a:gd name="connsiteX5" fmla="*/ 700371 w 699462"/>
              <a:gd name="connsiteY5" fmla="*/ 149902 h 15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462" h="150421">
                <a:moveTo>
                  <a:pt x="909" y="149902"/>
                </a:moveTo>
                <a:lnTo>
                  <a:pt x="197158" y="149902"/>
                </a:lnTo>
                <a:lnTo>
                  <a:pt x="197158" y="-520"/>
                </a:lnTo>
                <a:lnTo>
                  <a:pt x="448760" y="-520"/>
                </a:lnTo>
                <a:lnTo>
                  <a:pt x="443733" y="149902"/>
                </a:lnTo>
                <a:lnTo>
                  <a:pt x="700371" y="149902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AD3F8C-10B0-4415-9A99-8604760D6832}"/>
              </a:ext>
            </a:extLst>
          </p:cNvPr>
          <p:cNvSpPr/>
          <p:nvPr/>
        </p:nvSpPr>
        <p:spPr>
          <a:xfrm>
            <a:off x="6988848" y="2147769"/>
            <a:ext cx="11727" cy="216023"/>
          </a:xfrm>
          <a:custGeom>
            <a:avLst/>
            <a:gdLst>
              <a:gd name="connsiteX0" fmla="*/ 909 w 8804"/>
              <a:gd name="connsiteY0" fmla="*/ -520 h 186845"/>
              <a:gd name="connsiteX1" fmla="*/ 909 w 8804"/>
              <a:gd name="connsiteY1" fmla="*/ 186325 h 18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86845">
                <a:moveTo>
                  <a:pt x="909" y="-520"/>
                </a:moveTo>
                <a:lnTo>
                  <a:pt x="909" y="186325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349A92-73C2-44EB-9999-932C0B4B6E3B}"/>
              </a:ext>
            </a:extLst>
          </p:cNvPr>
          <p:cNvSpPr/>
          <p:nvPr/>
        </p:nvSpPr>
        <p:spPr>
          <a:xfrm>
            <a:off x="6919383" y="1971408"/>
            <a:ext cx="1125089" cy="173911"/>
          </a:xfrm>
          <a:custGeom>
            <a:avLst/>
            <a:gdLst>
              <a:gd name="connsiteX0" fmla="*/ 909 w 844637"/>
              <a:gd name="connsiteY0" fmla="*/ 149902 h 150421"/>
              <a:gd name="connsiteX1" fmla="*/ 321467 w 844637"/>
              <a:gd name="connsiteY1" fmla="*/ 149902 h 150421"/>
              <a:gd name="connsiteX2" fmla="*/ 321467 w 844637"/>
              <a:gd name="connsiteY2" fmla="*/ -520 h 150421"/>
              <a:gd name="connsiteX3" fmla="*/ 575869 w 844637"/>
              <a:gd name="connsiteY3" fmla="*/ -520 h 150421"/>
              <a:gd name="connsiteX4" fmla="*/ 575869 w 844637"/>
              <a:gd name="connsiteY4" fmla="*/ 144720 h 150421"/>
              <a:gd name="connsiteX5" fmla="*/ 845547 w 844637"/>
              <a:gd name="connsiteY5" fmla="*/ 144720 h 15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37" h="150421">
                <a:moveTo>
                  <a:pt x="909" y="149902"/>
                </a:moveTo>
                <a:lnTo>
                  <a:pt x="321467" y="149902"/>
                </a:lnTo>
                <a:lnTo>
                  <a:pt x="321467" y="-520"/>
                </a:lnTo>
                <a:lnTo>
                  <a:pt x="575869" y="-520"/>
                </a:lnTo>
                <a:lnTo>
                  <a:pt x="575869" y="144720"/>
                </a:lnTo>
                <a:lnTo>
                  <a:pt x="845547" y="1447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F03B2E2-16C8-40E3-8475-1B5220FCCCB1}"/>
              </a:ext>
            </a:extLst>
          </p:cNvPr>
          <p:cNvSpPr/>
          <p:nvPr/>
        </p:nvSpPr>
        <p:spPr>
          <a:xfrm>
            <a:off x="6243138" y="1931180"/>
            <a:ext cx="362129" cy="9009"/>
          </a:xfrm>
          <a:custGeom>
            <a:avLst/>
            <a:gdLst>
              <a:gd name="connsiteX0" fmla="*/ 909 w 271861"/>
              <a:gd name="connsiteY0" fmla="*/ -520 h 7792"/>
              <a:gd name="connsiteX1" fmla="*/ 272771 w 271861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861" h="7792">
                <a:moveTo>
                  <a:pt x="909" y="-520"/>
                </a:moveTo>
                <a:lnTo>
                  <a:pt x="272771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E86220C-4D82-4B58-82D9-F72AF081D915}"/>
              </a:ext>
            </a:extLst>
          </p:cNvPr>
          <p:cNvSpPr/>
          <p:nvPr/>
        </p:nvSpPr>
        <p:spPr>
          <a:xfrm>
            <a:off x="6422244" y="1797495"/>
            <a:ext cx="11727" cy="131936"/>
          </a:xfrm>
          <a:custGeom>
            <a:avLst/>
            <a:gdLst>
              <a:gd name="connsiteX0" fmla="*/ 909 w 8804"/>
              <a:gd name="connsiteY0" fmla="*/ 113596 h 114116"/>
              <a:gd name="connsiteX1" fmla="*/ 909 w 8804"/>
              <a:gd name="connsiteY1" fmla="*/ -520 h 11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14116">
                <a:moveTo>
                  <a:pt x="909" y="113596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36B6643-A9E8-43C7-B0C1-E1526F376A89}"/>
              </a:ext>
            </a:extLst>
          </p:cNvPr>
          <p:cNvSpPr/>
          <p:nvPr/>
        </p:nvSpPr>
        <p:spPr>
          <a:xfrm>
            <a:off x="7520958" y="1797495"/>
            <a:ext cx="11727" cy="131936"/>
          </a:xfrm>
          <a:custGeom>
            <a:avLst/>
            <a:gdLst>
              <a:gd name="connsiteX0" fmla="*/ 909 w 8804"/>
              <a:gd name="connsiteY0" fmla="*/ 113596 h 114116"/>
              <a:gd name="connsiteX1" fmla="*/ 909 w 8804"/>
              <a:gd name="connsiteY1" fmla="*/ -520 h 11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14116">
                <a:moveTo>
                  <a:pt x="909" y="113596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D960DC4-0417-4F71-98A1-CD214ADEF0C1}"/>
              </a:ext>
            </a:extLst>
          </p:cNvPr>
          <p:cNvSpPr/>
          <p:nvPr/>
        </p:nvSpPr>
        <p:spPr>
          <a:xfrm>
            <a:off x="7332259" y="1938423"/>
            <a:ext cx="362129" cy="9009"/>
          </a:xfrm>
          <a:custGeom>
            <a:avLst/>
            <a:gdLst>
              <a:gd name="connsiteX0" fmla="*/ 909 w 271861"/>
              <a:gd name="connsiteY0" fmla="*/ -520 h 7792"/>
              <a:gd name="connsiteX1" fmla="*/ 272771 w 271861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1861" h="7792">
                <a:moveTo>
                  <a:pt x="909" y="-520"/>
                </a:moveTo>
                <a:lnTo>
                  <a:pt x="272771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D1DADE3-3BC3-4A7B-A1CF-80B906FA2D8E}"/>
              </a:ext>
            </a:extLst>
          </p:cNvPr>
          <p:cNvSpPr/>
          <p:nvPr/>
        </p:nvSpPr>
        <p:spPr>
          <a:xfrm>
            <a:off x="6010307" y="499253"/>
            <a:ext cx="11727" cy="2230136"/>
          </a:xfrm>
          <a:custGeom>
            <a:avLst/>
            <a:gdLst>
              <a:gd name="connsiteX0" fmla="*/ 909 w 8804"/>
              <a:gd name="connsiteY0" fmla="*/ -520 h 1928917"/>
              <a:gd name="connsiteX1" fmla="*/ 909 w 8804"/>
              <a:gd name="connsiteY1" fmla="*/ 1928398 h 192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928917">
                <a:moveTo>
                  <a:pt x="909" y="-520"/>
                </a:moveTo>
                <a:lnTo>
                  <a:pt x="909" y="1928398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F8C3B6B-5FE0-4DD2-86C6-CC48949B4DBA}"/>
              </a:ext>
            </a:extLst>
          </p:cNvPr>
          <p:cNvSpPr/>
          <p:nvPr/>
        </p:nvSpPr>
        <p:spPr>
          <a:xfrm>
            <a:off x="8035419" y="508687"/>
            <a:ext cx="11727" cy="2251337"/>
          </a:xfrm>
          <a:custGeom>
            <a:avLst/>
            <a:gdLst>
              <a:gd name="connsiteX0" fmla="*/ 909 w 8804"/>
              <a:gd name="connsiteY0" fmla="*/ -520 h 1947254"/>
              <a:gd name="connsiteX1" fmla="*/ 909 w 8804"/>
              <a:gd name="connsiteY1" fmla="*/ 1946734 h 19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947254">
                <a:moveTo>
                  <a:pt x="909" y="-520"/>
                </a:moveTo>
                <a:lnTo>
                  <a:pt x="909" y="1946734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3C4D62-85ED-4916-809B-9372A82E9B91}"/>
              </a:ext>
            </a:extLst>
          </p:cNvPr>
          <p:cNvSpPr txBox="1"/>
          <p:nvPr/>
        </p:nvSpPr>
        <p:spPr>
          <a:xfrm>
            <a:off x="6916943" y="2185594"/>
            <a:ext cx="184731" cy="15901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endParaRPr lang="en-US" sz="650" baseline="-57737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E47D450-D9A1-4E60-A3FB-F37CDC1AF70C}"/>
              </a:ext>
            </a:extLst>
          </p:cNvPr>
          <p:cNvSpPr/>
          <p:nvPr/>
        </p:nvSpPr>
        <p:spPr>
          <a:xfrm>
            <a:off x="6233005" y="731313"/>
            <a:ext cx="1625125" cy="489090"/>
          </a:xfrm>
          <a:custGeom>
            <a:avLst/>
            <a:gdLst>
              <a:gd name="connsiteX0" fmla="*/ 909 w 1220029"/>
              <a:gd name="connsiteY0" fmla="*/ -520 h 423030"/>
              <a:gd name="connsiteX1" fmla="*/ 1220939 w 1220029"/>
              <a:gd name="connsiteY1" fmla="*/ -520 h 423030"/>
              <a:gd name="connsiteX2" fmla="*/ 1220939 w 1220029"/>
              <a:gd name="connsiteY2" fmla="*/ 422510 h 423030"/>
              <a:gd name="connsiteX3" fmla="*/ 909 w 1220029"/>
              <a:gd name="connsiteY3" fmla="*/ 422510 h 42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029" h="423030">
                <a:moveTo>
                  <a:pt x="909" y="-520"/>
                </a:moveTo>
                <a:lnTo>
                  <a:pt x="1220939" y="-520"/>
                </a:lnTo>
                <a:lnTo>
                  <a:pt x="1220939" y="422510"/>
                </a:lnTo>
                <a:lnTo>
                  <a:pt x="909" y="422510"/>
                </a:lnTo>
                <a:close/>
              </a:path>
            </a:pathLst>
          </a:custGeom>
          <a:solidFill>
            <a:srgbClr val="FFE6D5"/>
          </a:solidFill>
          <a:ln w="13181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E45CA2B-EC92-4831-8956-CC19820F8B8E}"/>
              </a:ext>
            </a:extLst>
          </p:cNvPr>
          <p:cNvSpPr txBox="1"/>
          <p:nvPr/>
        </p:nvSpPr>
        <p:spPr>
          <a:xfrm>
            <a:off x="6429530" y="835472"/>
            <a:ext cx="840295" cy="24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8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DRAM cells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19E7024-78E9-472C-9A4C-875FA3BFA2B3}"/>
              </a:ext>
            </a:extLst>
          </p:cNvPr>
          <p:cNvSpPr/>
          <p:nvPr/>
        </p:nvSpPr>
        <p:spPr>
          <a:xfrm>
            <a:off x="6006824" y="988726"/>
            <a:ext cx="217807" cy="9009"/>
          </a:xfrm>
          <a:custGeom>
            <a:avLst/>
            <a:gdLst>
              <a:gd name="connsiteX0" fmla="*/ 164423 w 163514"/>
              <a:gd name="connsiteY0" fmla="*/ -520 h 7792"/>
              <a:gd name="connsiteX1" fmla="*/ 909 w 163514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514" h="7792">
                <a:moveTo>
                  <a:pt x="164423" y="-520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10F944A-E10E-416F-BF43-76A34ACBAACE}"/>
              </a:ext>
            </a:extLst>
          </p:cNvPr>
          <p:cNvSpPr/>
          <p:nvPr/>
        </p:nvSpPr>
        <p:spPr>
          <a:xfrm>
            <a:off x="7849757" y="969418"/>
            <a:ext cx="217807" cy="9009"/>
          </a:xfrm>
          <a:custGeom>
            <a:avLst/>
            <a:gdLst>
              <a:gd name="connsiteX0" fmla="*/ 164423 w 163514"/>
              <a:gd name="connsiteY0" fmla="*/ -520 h 7792"/>
              <a:gd name="connsiteX1" fmla="*/ 909 w 163514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514" h="7792">
                <a:moveTo>
                  <a:pt x="164423" y="-520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BCA7F21B-8946-473A-9278-F96C44B197E0}"/>
              </a:ext>
            </a:extLst>
          </p:cNvPr>
          <p:cNvSpPr/>
          <p:nvPr/>
        </p:nvSpPr>
        <p:spPr>
          <a:xfrm>
            <a:off x="8015207" y="2118138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2EBB01B-68E9-4792-9A75-A4B293DD2804}"/>
              </a:ext>
            </a:extLst>
          </p:cNvPr>
          <p:cNvSpPr/>
          <p:nvPr/>
        </p:nvSpPr>
        <p:spPr>
          <a:xfrm>
            <a:off x="5975411" y="2118138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09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1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7CCE81D8-AC93-4D26-8430-76BAF73ED347}"/>
              </a:ext>
            </a:extLst>
          </p:cNvPr>
          <p:cNvSpPr/>
          <p:nvPr/>
        </p:nvSpPr>
        <p:spPr>
          <a:xfrm>
            <a:off x="5979598" y="1378065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B0FE3D6-94C3-435A-A23E-4B6551235B75}"/>
              </a:ext>
            </a:extLst>
          </p:cNvPr>
          <p:cNvSpPr/>
          <p:nvPr/>
        </p:nvSpPr>
        <p:spPr>
          <a:xfrm>
            <a:off x="8011019" y="1371632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BF6CA07-8AB9-48A8-A77F-34FEB68472E2}"/>
              </a:ext>
            </a:extLst>
          </p:cNvPr>
          <p:cNvSpPr/>
          <p:nvPr/>
        </p:nvSpPr>
        <p:spPr>
          <a:xfrm>
            <a:off x="8015207" y="946894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54B9C76-0901-4319-8988-AAD293635DBB}"/>
              </a:ext>
            </a:extLst>
          </p:cNvPr>
          <p:cNvSpPr/>
          <p:nvPr/>
        </p:nvSpPr>
        <p:spPr>
          <a:xfrm>
            <a:off x="5975411" y="966202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09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09" y="29721"/>
                  <a:pt x="909" y="18961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5F67BAF4-E75E-4EDD-B32A-1C91A142C153}"/>
              </a:ext>
            </a:extLst>
          </p:cNvPr>
          <p:cNvSpPr/>
          <p:nvPr/>
        </p:nvSpPr>
        <p:spPr>
          <a:xfrm>
            <a:off x="5587979" y="1297628"/>
            <a:ext cx="3199997" cy="1216291"/>
          </a:xfrm>
          <a:custGeom>
            <a:avLst/>
            <a:gdLst>
              <a:gd name="connsiteX0" fmla="*/ 909 w 2402332"/>
              <a:gd name="connsiteY0" fmla="*/ -520 h 1052009"/>
              <a:gd name="connsiteX1" fmla="*/ 2403242 w 2402332"/>
              <a:gd name="connsiteY1" fmla="*/ -520 h 1052009"/>
              <a:gd name="connsiteX2" fmla="*/ 2403242 w 2402332"/>
              <a:gd name="connsiteY2" fmla="*/ 1051489 h 1052009"/>
              <a:gd name="connsiteX3" fmla="*/ 909 w 2402332"/>
              <a:gd name="connsiteY3" fmla="*/ 1051489 h 105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332" h="1052009">
                <a:moveTo>
                  <a:pt x="909" y="-520"/>
                </a:moveTo>
                <a:lnTo>
                  <a:pt x="2403242" y="-520"/>
                </a:lnTo>
                <a:lnTo>
                  <a:pt x="2403242" y="1051489"/>
                </a:lnTo>
                <a:lnTo>
                  <a:pt x="909" y="1051489"/>
                </a:lnTo>
                <a:close/>
              </a:path>
            </a:pathLst>
          </a:custGeom>
          <a:noFill/>
          <a:ln w="13181" cap="flat">
            <a:solidFill>
              <a:srgbClr val="15111D"/>
            </a:solidFill>
            <a:custDash>
              <a:ds d="225000" sp="112500"/>
            </a:custDash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2C8D5ED-FBD6-4756-B2A5-EB30C3BD37E7}"/>
              </a:ext>
            </a:extLst>
          </p:cNvPr>
          <p:cNvSpPr/>
          <p:nvPr/>
        </p:nvSpPr>
        <p:spPr>
          <a:xfrm>
            <a:off x="5504206" y="2710200"/>
            <a:ext cx="3468058" cy="1698942"/>
          </a:xfrm>
          <a:custGeom>
            <a:avLst/>
            <a:gdLst>
              <a:gd name="connsiteX0" fmla="*/ 909 w 2603573"/>
              <a:gd name="connsiteY0" fmla="*/ -520 h 1469470"/>
              <a:gd name="connsiteX1" fmla="*/ 2604483 w 2603573"/>
              <a:gd name="connsiteY1" fmla="*/ -520 h 1469470"/>
              <a:gd name="connsiteX2" fmla="*/ 2604483 w 2603573"/>
              <a:gd name="connsiteY2" fmla="*/ 1468950 h 1469470"/>
              <a:gd name="connsiteX3" fmla="*/ 909 w 2603573"/>
              <a:gd name="connsiteY3" fmla="*/ 1468950 h 146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73" h="1469470">
                <a:moveTo>
                  <a:pt x="909" y="-520"/>
                </a:moveTo>
                <a:lnTo>
                  <a:pt x="2604483" y="-520"/>
                </a:lnTo>
                <a:lnTo>
                  <a:pt x="2604483" y="1468950"/>
                </a:lnTo>
                <a:lnTo>
                  <a:pt x="909" y="1468950"/>
                </a:lnTo>
                <a:close/>
              </a:path>
            </a:pathLst>
          </a:custGeom>
          <a:noFill/>
          <a:ln w="13181" cap="flat">
            <a:solidFill>
              <a:srgbClr val="15111D"/>
            </a:solidFill>
            <a:custDash>
              <a:ds d="225000" sp="112500"/>
            </a:custDash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AA8D896-C4EA-4ECC-941A-8BFC91C4F11A}"/>
              </a:ext>
            </a:extLst>
          </p:cNvPr>
          <p:cNvSpPr txBox="1"/>
          <p:nvPr/>
        </p:nvSpPr>
        <p:spPr>
          <a:xfrm>
            <a:off x="8900731" y="1652773"/>
            <a:ext cx="873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Precharge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24EF219-D39C-4D61-A548-6E369168F679}"/>
              </a:ext>
            </a:extLst>
          </p:cNvPr>
          <p:cNvSpPr txBox="1"/>
          <p:nvPr/>
        </p:nvSpPr>
        <p:spPr>
          <a:xfrm>
            <a:off x="8900731" y="1816072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circuit</a:t>
            </a:r>
            <a:endParaRPr lang="en-US" sz="98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1A4DB03-31F3-4299-955C-0BD18B2082FC}"/>
              </a:ext>
            </a:extLst>
          </p:cNvPr>
          <p:cNvSpPr txBox="1"/>
          <p:nvPr/>
        </p:nvSpPr>
        <p:spPr>
          <a:xfrm>
            <a:off x="9004052" y="3305903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Sense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7FE33EA-0BD3-4004-9179-50760F942150}"/>
              </a:ext>
            </a:extLst>
          </p:cNvPr>
          <p:cNvSpPr txBox="1"/>
          <p:nvPr/>
        </p:nvSpPr>
        <p:spPr>
          <a:xfrm>
            <a:off x="9004051" y="3469201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amplifier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86F51B4-C577-44D9-ACC0-9AB207A53DB0}"/>
              </a:ext>
            </a:extLst>
          </p:cNvPr>
          <p:cNvSpPr/>
          <p:nvPr/>
        </p:nvSpPr>
        <p:spPr>
          <a:xfrm>
            <a:off x="5781838" y="5064814"/>
            <a:ext cx="225090" cy="641211"/>
          </a:xfrm>
          <a:custGeom>
            <a:avLst/>
            <a:gdLst>
              <a:gd name="connsiteX0" fmla="*/ 169891 w 168982"/>
              <a:gd name="connsiteY0" fmla="*/ -520 h 554604"/>
              <a:gd name="connsiteX1" fmla="*/ 909 w 168982"/>
              <a:gd name="connsiteY1" fmla="*/ -520 h 554604"/>
              <a:gd name="connsiteX2" fmla="*/ 909 w 168982"/>
              <a:gd name="connsiteY2" fmla="*/ 192348 h 554604"/>
              <a:gd name="connsiteX3" fmla="*/ 160999 w 168982"/>
              <a:gd name="connsiteY3" fmla="*/ 192348 h 554604"/>
              <a:gd name="connsiteX4" fmla="*/ 160999 w 168982"/>
              <a:gd name="connsiteY4" fmla="*/ 554084 h 55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82" h="554604">
                <a:moveTo>
                  <a:pt x="169891" y="-520"/>
                </a:moveTo>
                <a:lnTo>
                  <a:pt x="909" y="-520"/>
                </a:lnTo>
                <a:lnTo>
                  <a:pt x="909" y="192348"/>
                </a:lnTo>
                <a:lnTo>
                  <a:pt x="160999" y="192348"/>
                </a:lnTo>
                <a:lnTo>
                  <a:pt x="160999" y="554084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796A161-FB03-4D5A-8F6F-14F79525F898}"/>
              </a:ext>
            </a:extLst>
          </p:cNvPr>
          <p:cNvSpPr/>
          <p:nvPr/>
        </p:nvSpPr>
        <p:spPr>
          <a:xfrm>
            <a:off x="8041201" y="5062832"/>
            <a:ext cx="225090" cy="470209"/>
          </a:xfrm>
          <a:custGeom>
            <a:avLst/>
            <a:gdLst>
              <a:gd name="connsiteX0" fmla="*/ 909 w 168982"/>
              <a:gd name="connsiteY0" fmla="*/ -520 h 406699"/>
              <a:gd name="connsiteX1" fmla="*/ 169891 w 168982"/>
              <a:gd name="connsiteY1" fmla="*/ -520 h 406699"/>
              <a:gd name="connsiteX2" fmla="*/ 169891 w 168982"/>
              <a:gd name="connsiteY2" fmla="*/ 192348 h 406699"/>
              <a:gd name="connsiteX3" fmla="*/ 9810 w 168982"/>
              <a:gd name="connsiteY3" fmla="*/ 192348 h 406699"/>
              <a:gd name="connsiteX4" fmla="*/ 9810 w 168982"/>
              <a:gd name="connsiteY4" fmla="*/ 406179 h 40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82" h="406699">
                <a:moveTo>
                  <a:pt x="909" y="-520"/>
                </a:moveTo>
                <a:lnTo>
                  <a:pt x="169891" y="-520"/>
                </a:lnTo>
                <a:lnTo>
                  <a:pt x="169891" y="192348"/>
                </a:lnTo>
                <a:lnTo>
                  <a:pt x="9810" y="192348"/>
                </a:lnTo>
                <a:lnTo>
                  <a:pt x="9810" y="406179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2537A4A8-8F49-4671-9F40-1CC56C9D6186}"/>
              </a:ext>
            </a:extLst>
          </p:cNvPr>
          <p:cNvSpPr/>
          <p:nvPr/>
        </p:nvSpPr>
        <p:spPr>
          <a:xfrm>
            <a:off x="8305217" y="5078417"/>
            <a:ext cx="11727" cy="191184"/>
          </a:xfrm>
          <a:custGeom>
            <a:avLst/>
            <a:gdLst>
              <a:gd name="connsiteX0" fmla="*/ 909 w 8804"/>
              <a:gd name="connsiteY0" fmla="*/ -520 h 165361"/>
              <a:gd name="connsiteX1" fmla="*/ 909 w 8804"/>
              <a:gd name="connsiteY1" fmla="*/ 164841 h 16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65361">
                <a:moveTo>
                  <a:pt x="909" y="-520"/>
                </a:moveTo>
                <a:lnTo>
                  <a:pt x="909" y="16484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E305820-8E0C-4D14-8845-AAB3B551C4BB}"/>
              </a:ext>
            </a:extLst>
          </p:cNvPr>
          <p:cNvSpPr/>
          <p:nvPr/>
        </p:nvSpPr>
        <p:spPr>
          <a:xfrm>
            <a:off x="5734446" y="5078417"/>
            <a:ext cx="11727" cy="191184"/>
          </a:xfrm>
          <a:custGeom>
            <a:avLst/>
            <a:gdLst>
              <a:gd name="connsiteX0" fmla="*/ 909 w 8804"/>
              <a:gd name="connsiteY0" fmla="*/ -520 h 165361"/>
              <a:gd name="connsiteX1" fmla="*/ 909 w 8804"/>
              <a:gd name="connsiteY1" fmla="*/ 164841 h 16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65361">
                <a:moveTo>
                  <a:pt x="909" y="-520"/>
                </a:moveTo>
                <a:lnTo>
                  <a:pt x="909" y="164841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B49B406F-9BCC-4E68-90F7-A12140D08E1E}"/>
              </a:ext>
            </a:extLst>
          </p:cNvPr>
          <p:cNvSpPr/>
          <p:nvPr/>
        </p:nvSpPr>
        <p:spPr>
          <a:xfrm>
            <a:off x="5527136" y="4996521"/>
            <a:ext cx="3577737" cy="182082"/>
          </a:xfrm>
          <a:custGeom>
            <a:avLst/>
            <a:gdLst>
              <a:gd name="connsiteX0" fmla="*/ 147652 w 2685912"/>
              <a:gd name="connsiteY0" fmla="*/ 156969 h 157489"/>
              <a:gd name="connsiteX1" fmla="*/ 909 w 2685912"/>
              <a:gd name="connsiteY1" fmla="*/ 156969 h 157489"/>
              <a:gd name="connsiteX2" fmla="*/ 909 w 2685912"/>
              <a:gd name="connsiteY2" fmla="*/ -520 h 157489"/>
              <a:gd name="connsiteX3" fmla="*/ 2686822 w 2685912"/>
              <a:gd name="connsiteY3" fmla="*/ -520 h 15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5912" h="157489">
                <a:moveTo>
                  <a:pt x="147652" y="156969"/>
                </a:moveTo>
                <a:lnTo>
                  <a:pt x="909" y="156969"/>
                </a:lnTo>
                <a:lnTo>
                  <a:pt x="909" y="-520"/>
                </a:lnTo>
                <a:lnTo>
                  <a:pt x="2686822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93CF3CE-C829-4399-9127-46CB0D2ECE7B}"/>
              </a:ext>
            </a:extLst>
          </p:cNvPr>
          <p:cNvSpPr/>
          <p:nvPr/>
        </p:nvSpPr>
        <p:spPr>
          <a:xfrm>
            <a:off x="8299294" y="4992017"/>
            <a:ext cx="177698" cy="186587"/>
          </a:xfrm>
          <a:custGeom>
            <a:avLst/>
            <a:gdLst>
              <a:gd name="connsiteX0" fmla="*/ 909 w 133403"/>
              <a:gd name="connsiteY0" fmla="*/ 160866 h 161385"/>
              <a:gd name="connsiteX1" fmla="*/ 134313 w 133403"/>
              <a:gd name="connsiteY1" fmla="*/ 160866 h 161385"/>
              <a:gd name="connsiteX2" fmla="*/ 134313 w 133403"/>
              <a:gd name="connsiteY2" fmla="*/ -520 h 16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03" h="161385">
                <a:moveTo>
                  <a:pt x="909" y="160866"/>
                </a:moveTo>
                <a:lnTo>
                  <a:pt x="134313" y="160866"/>
                </a:lnTo>
                <a:lnTo>
                  <a:pt x="134313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E1BCF13-AA93-4467-B8E8-AEBA133F2659}"/>
              </a:ext>
            </a:extLst>
          </p:cNvPr>
          <p:cNvSpPr/>
          <p:nvPr/>
        </p:nvSpPr>
        <p:spPr>
          <a:xfrm>
            <a:off x="8455690" y="4969493"/>
            <a:ext cx="54450" cy="45047"/>
          </a:xfrm>
          <a:custGeom>
            <a:avLst/>
            <a:gdLst>
              <a:gd name="connsiteX0" fmla="*/ 41786 w 40877"/>
              <a:gd name="connsiteY0" fmla="*/ 18962 h 38963"/>
              <a:gd name="connsiteX1" fmla="*/ 21348 w 40877"/>
              <a:gd name="connsiteY1" fmla="*/ 38443 h 38963"/>
              <a:gd name="connsiteX2" fmla="*/ 909 w 40877"/>
              <a:gd name="connsiteY2" fmla="*/ 18962 h 38963"/>
              <a:gd name="connsiteX3" fmla="*/ 21348 w 40877"/>
              <a:gd name="connsiteY3" fmla="*/ -520 h 38963"/>
              <a:gd name="connsiteX4" fmla="*/ 41786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6" y="18962"/>
                </a:moveTo>
                <a:cubicBezTo>
                  <a:pt x="41786" y="29721"/>
                  <a:pt x="32635" y="38443"/>
                  <a:pt x="21348" y="38443"/>
                </a:cubicBezTo>
                <a:cubicBezTo>
                  <a:pt x="10060" y="38443"/>
                  <a:pt x="909" y="29721"/>
                  <a:pt x="909" y="18962"/>
                </a:cubicBezTo>
                <a:cubicBezTo>
                  <a:pt x="909" y="8202"/>
                  <a:pt x="10060" y="-520"/>
                  <a:pt x="21348" y="-520"/>
                </a:cubicBezTo>
                <a:cubicBezTo>
                  <a:pt x="32636" y="-520"/>
                  <a:pt x="41786" y="8202"/>
                  <a:pt x="41786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A436BD-52BF-469F-A91D-F33CB57B7244}"/>
              </a:ext>
            </a:extLst>
          </p:cNvPr>
          <p:cNvSpPr txBox="1"/>
          <p:nvPr/>
        </p:nvSpPr>
        <p:spPr>
          <a:xfrm>
            <a:off x="9024528" y="4767434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Chip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A4E5F5-A464-4A06-89E9-F0973B920A70}"/>
              </a:ext>
            </a:extLst>
          </p:cNvPr>
          <p:cNvSpPr txBox="1"/>
          <p:nvPr/>
        </p:nvSpPr>
        <p:spPr>
          <a:xfrm>
            <a:off x="9036366" y="4950289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select (CS)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C5F70A6E-CF02-4FA2-9DFC-A299C36E11F3}"/>
              </a:ext>
            </a:extLst>
          </p:cNvPr>
          <p:cNvSpPr/>
          <p:nvPr/>
        </p:nvSpPr>
        <p:spPr>
          <a:xfrm>
            <a:off x="6184628" y="5224580"/>
            <a:ext cx="462025" cy="408997"/>
          </a:xfrm>
          <a:custGeom>
            <a:avLst/>
            <a:gdLst>
              <a:gd name="connsiteX0" fmla="*/ 909 w 346856"/>
              <a:gd name="connsiteY0" fmla="*/ -521 h 200729"/>
              <a:gd name="connsiteX1" fmla="*/ 347766 w 346856"/>
              <a:gd name="connsiteY1" fmla="*/ -521 h 200729"/>
              <a:gd name="connsiteX2" fmla="*/ 347766 w 346856"/>
              <a:gd name="connsiteY2" fmla="*/ 200209 h 200729"/>
              <a:gd name="connsiteX3" fmla="*/ 909 w 346856"/>
              <a:gd name="connsiteY3" fmla="*/ 200209 h 20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56" h="200729">
                <a:moveTo>
                  <a:pt x="909" y="-521"/>
                </a:moveTo>
                <a:lnTo>
                  <a:pt x="347766" y="-521"/>
                </a:lnTo>
                <a:lnTo>
                  <a:pt x="347766" y="200209"/>
                </a:lnTo>
                <a:lnTo>
                  <a:pt x="909" y="200209"/>
                </a:lnTo>
                <a:close/>
              </a:path>
            </a:pathLst>
          </a:custGeom>
          <a:solidFill>
            <a:srgbClr val="FFE6D5"/>
          </a:solidFill>
          <a:ln w="13181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28E6520-C7F2-4586-ACE7-AD4A22E49D5E}"/>
              </a:ext>
            </a:extLst>
          </p:cNvPr>
          <p:cNvSpPr txBox="1"/>
          <p:nvPr/>
        </p:nvSpPr>
        <p:spPr>
          <a:xfrm>
            <a:off x="6163891" y="5212954"/>
            <a:ext cx="5229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Write</a:t>
            </a:r>
          </a:p>
          <a:p>
            <a:pPr algn="l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driver</a:t>
            </a: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908E66A-51A4-41EE-8867-E484AF7D3B55}"/>
              </a:ext>
            </a:extLst>
          </p:cNvPr>
          <p:cNvSpPr/>
          <p:nvPr/>
        </p:nvSpPr>
        <p:spPr>
          <a:xfrm>
            <a:off x="6021378" y="5533491"/>
            <a:ext cx="151405" cy="9009"/>
          </a:xfrm>
          <a:custGeom>
            <a:avLst/>
            <a:gdLst>
              <a:gd name="connsiteX0" fmla="*/ 114574 w 113664"/>
              <a:gd name="connsiteY0" fmla="*/ -520 h 7792"/>
              <a:gd name="connsiteX1" fmla="*/ 909 w 113664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64" h="7792">
                <a:moveTo>
                  <a:pt x="114574" y="-520"/>
                </a:moveTo>
                <a:lnTo>
                  <a:pt x="909" y="-520"/>
                </a:lnTo>
              </a:path>
            </a:pathLst>
          </a:custGeom>
          <a:noFill/>
          <a:ln w="9328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13F624D-A9A8-4B8A-9FEE-07F0892AD0C9}"/>
              </a:ext>
            </a:extLst>
          </p:cNvPr>
          <p:cNvSpPr/>
          <p:nvPr/>
        </p:nvSpPr>
        <p:spPr>
          <a:xfrm>
            <a:off x="8062793" y="5536916"/>
            <a:ext cx="166427" cy="9009"/>
          </a:xfrm>
          <a:custGeom>
            <a:avLst/>
            <a:gdLst>
              <a:gd name="connsiteX0" fmla="*/ 125852 w 124942"/>
              <a:gd name="connsiteY0" fmla="*/ -520 h 7792"/>
              <a:gd name="connsiteX1" fmla="*/ 909 w 124942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942" h="7792">
                <a:moveTo>
                  <a:pt x="125852" y="-520"/>
                </a:moveTo>
                <a:lnTo>
                  <a:pt x="909" y="-520"/>
                </a:lnTo>
              </a:path>
            </a:pathLst>
          </a:custGeom>
          <a:noFill/>
          <a:ln w="9780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7" name="Content Placeholder 6">
            <a:extLst>
              <a:ext uri="{FF2B5EF4-FFF2-40B4-BE49-F238E27FC236}">
                <a16:creationId xmlns:a16="http://schemas.microsoft.com/office/drawing/2014/main" id="{6192ED76-FBA8-4CB3-8D04-5C31DAFBB82A}"/>
              </a:ext>
            </a:extLst>
          </p:cNvPr>
          <p:cNvGrpSpPr/>
          <p:nvPr/>
        </p:nvGrpSpPr>
        <p:grpSpPr>
          <a:xfrm>
            <a:off x="8892345" y="5376130"/>
            <a:ext cx="325950" cy="287986"/>
            <a:chOff x="5830775" y="5444230"/>
            <a:chExt cx="244700" cy="249088"/>
          </a:xfrm>
          <a:noFill/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E1A32B2-EDF1-498F-8FAF-1945D2BA7DAC}"/>
                </a:ext>
              </a:extLst>
            </p:cNvPr>
            <p:cNvSpPr/>
            <p:nvPr/>
          </p:nvSpPr>
          <p:spPr>
            <a:xfrm rot="10800000">
              <a:off x="5868714" y="5444230"/>
              <a:ext cx="206761" cy="249088"/>
            </a:xfrm>
            <a:custGeom>
              <a:avLst/>
              <a:gdLst>
                <a:gd name="connsiteX0" fmla="*/ 206701 w 206761"/>
                <a:gd name="connsiteY0" fmla="*/ 126224 h 249088"/>
                <a:gd name="connsiteX1" fmla="*/ -60 w 206761"/>
                <a:gd name="connsiteY1" fmla="*/ 250768 h 249088"/>
                <a:gd name="connsiteX2" fmla="*/ -60 w 206761"/>
                <a:gd name="connsiteY2" fmla="*/ 1679 h 24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761" h="249088">
                  <a:moveTo>
                    <a:pt x="206701" y="126224"/>
                  </a:moveTo>
                  <a:lnTo>
                    <a:pt x="-60" y="250768"/>
                  </a:lnTo>
                  <a:lnTo>
                    <a:pt x="-60" y="1679"/>
                  </a:lnTo>
                  <a:close/>
                </a:path>
              </a:pathLst>
            </a:custGeom>
            <a:noFill/>
            <a:ln w="10139" cap="flat">
              <a:solidFill>
                <a:srgbClr val="0000A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79DE5F7-D0C5-489B-A161-60BD7BC1D4DC}"/>
                </a:ext>
              </a:extLst>
            </p:cNvPr>
            <p:cNvSpPr/>
            <p:nvPr/>
          </p:nvSpPr>
          <p:spPr>
            <a:xfrm rot="10800000">
              <a:off x="5830775" y="5550257"/>
              <a:ext cx="36462" cy="39451"/>
            </a:xfrm>
            <a:custGeom>
              <a:avLst/>
              <a:gdLst>
                <a:gd name="connsiteX0" fmla="*/ 36356 w 36462"/>
                <a:gd name="connsiteY0" fmla="*/ 21406 h 39451"/>
                <a:gd name="connsiteX1" fmla="*/ 18125 w 36462"/>
                <a:gd name="connsiteY1" fmla="*/ 41131 h 39451"/>
                <a:gd name="connsiteX2" fmla="*/ -106 w 36462"/>
                <a:gd name="connsiteY2" fmla="*/ 21406 h 39451"/>
                <a:gd name="connsiteX3" fmla="*/ 18125 w 36462"/>
                <a:gd name="connsiteY3" fmla="*/ 1680 h 39451"/>
                <a:gd name="connsiteX4" fmla="*/ 36356 w 36462"/>
                <a:gd name="connsiteY4" fmla="*/ 21406 h 3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2" h="39451">
                  <a:moveTo>
                    <a:pt x="36356" y="21406"/>
                  </a:moveTo>
                  <a:cubicBezTo>
                    <a:pt x="36356" y="32300"/>
                    <a:pt x="28194" y="41131"/>
                    <a:pt x="18125" y="41131"/>
                  </a:cubicBezTo>
                  <a:cubicBezTo>
                    <a:pt x="8056" y="41131"/>
                    <a:pt x="-106" y="32300"/>
                    <a:pt x="-106" y="21406"/>
                  </a:cubicBezTo>
                  <a:cubicBezTo>
                    <a:pt x="-106" y="10512"/>
                    <a:pt x="8056" y="1680"/>
                    <a:pt x="18125" y="1680"/>
                  </a:cubicBezTo>
                  <a:cubicBezTo>
                    <a:pt x="28194" y="1680"/>
                    <a:pt x="36356" y="10511"/>
                    <a:pt x="36356" y="21406"/>
                  </a:cubicBezTo>
                  <a:close/>
                </a:path>
              </a:pathLst>
            </a:custGeom>
            <a:noFill/>
            <a:ln w="10139" cap="flat">
              <a:solidFill>
                <a:srgbClr val="0000A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54696E1-905F-4EBE-A31C-DDCBF92E908B}"/>
              </a:ext>
            </a:extLst>
          </p:cNvPr>
          <p:cNvSpPr/>
          <p:nvPr/>
        </p:nvSpPr>
        <p:spPr>
          <a:xfrm>
            <a:off x="8716954" y="5522050"/>
            <a:ext cx="174895" cy="9009"/>
          </a:xfrm>
          <a:custGeom>
            <a:avLst/>
            <a:gdLst>
              <a:gd name="connsiteX0" fmla="*/ 132209 w 131299"/>
              <a:gd name="connsiteY0" fmla="*/ -520 h 7792"/>
              <a:gd name="connsiteX1" fmla="*/ 909 w 131299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299" h="7792">
                <a:moveTo>
                  <a:pt x="132209" y="-520"/>
                </a:moveTo>
                <a:lnTo>
                  <a:pt x="909" y="-520"/>
                </a:lnTo>
              </a:path>
            </a:pathLst>
          </a:custGeom>
          <a:noFill/>
          <a:ln w="1010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D94DC372-951F-4C9E-A697-50E9EA3D010E}"/>
              </a:ext>
            </a:extLst>
          </p:cNvPr>
          <p:cNvSpPr/>
          <p:nvPr/>
        </p:nvSpPr>
        <p:spPr>
          <a:xfrm>
            <a:off x="5989232" y="5519977"/>
            <a:ext cx="3455498" cy="474443"/>
          </a:xfrm>
          <a:custGeom>
            <a:avLst/>
            <a:gdLst>
              <a:gd name="connsiteX0" fmla="*/ 909 w 2594144"/>
              <a:gd name="connsiteY0" fmla="*/ 409842 h 410361"/>
              <a:gd name="connsiteX1" fmla="*/ 2595054 w 2594144"/>
              <a:gd name="connsiteY1" fmla="*/ 409842 h 410361"/>
              <a:gd name="connsiteX2" fmla="*/ 2595054 w 2594144"/>
              <a:gd name="connsiteY2" fmla="*/ 2285 h 410361"/>
              <a:gd name="connsiteX3" fmla="*/ 2431547 w 2594144"/>
              <a:gd name="connsiteY3" fmla="*/ -520 h 41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4144" h="410361">
                <a:moveTo>
                  <a:pt x="909" y="409842"/>
                </a:moveTo>
                <a:lnTo>
                  <a:pt x="2595054" y="409842"/>
                </a:lnTo>
                <a:lnTo>
                  <a:pt x="2595054" y="2285"/>
                </a:lnTo>
                <a:lnTo>
                  <a:pt x="2431547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C96B6113-8C50-4ACE-9325-F8612205B842}"/>
              </a:ext>
            </a:extLst>
          </p:cNvPr>
          <p:cNvSpPr/>
          <p:nvPr/>
        </p:nvSpPr>
        <p:spPr>
          <a:xfrm>
            <a:off x="7635304" y="5997665"/>
            <a:ext cx="11727" cy="141539"/>
          </a:xfrm>
          <a:custGeom>
            <a:avLst/>
            <a:gdLst>
              <a:gd name="connsiteX0" fmla="*/ 909 w 8804"/>
              <a:gd name="connsiteY0" fmla="*/ -520 h 122422"/>
              <a:gd name="connsiteX1" fmla="*/ 909 w 8804"/>
              <a:gd name="connsiteY1" fmla="*/ 121902 h 12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22422">
                <a:moveTo>
                  <a:pt x="909" y="-520"/>
                </a:moveTo>
                <a:lnTo>
                  <a:pt x="909" y="121902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89A75ACC-8F42-45EE-8F57-A049DB1725B6}"/>
              </a:ext>
            </a:extLst>
          </p:cNvPr>
          <p:cNvSpPr/>
          <p:nvPr/>
        </p:nvSpPr>
        <p:spPr>
          <a:xfrm>
            <a:off x="5688534" y="6120556"/>
            <a:ext cx="3801409" cy="198163"/>
          </a:xfrm>
          <a:custGeom>
            <a:avLst/>
            <a:gdLst>
              <a:gd name="connsiteX0" fmla="*/ 909 w 2853829"/>
              <a:gd name="connsiteY0" fmla="*/ -520 h 171398"/>
              <a:gd name="connsiteX1" fmla="*/ 2854738 w 2853829"/>
              <a:gd name="connsiteY1" fmla="*/ -520 h 171398"/>
              <a:gd name="connsiteX2" fmla="*/ 2854738 w 2853829"/>
              <a:gd name="connsiteY2" fmla="*/ 170879 h 171398"/>
              <a:gd name="connsiteX3" fmla="*/ 909 w 2853829"/>
              <a:gd name="connsiteY3" fmla="*/ 170879 h 17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3829" h="171398">
                <a:moveTo>
                  <a:pt x="909" y="-520"/>
                </a:moveTo>
                <a:lnTo>
                  <a:pt x="2854738" y="-520"/>
                </a:lnTo>
                <a:lnTo>
                  <a:pt x="2854738" y="170879"/>
                </a:lnTo>
                <a:lnTo>
                  <a:pt x="909" y="170879"/>
                </a:lnTo>
                <a:close/>
              </a:path>
            </a:pathLst>
          </a:custGeom>
          <a:solidFill>
            <a:srgbClr val="FFE6D5"/>
          </a:solidFill>
          <a:ln w="14481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D78B655-B72F-4074-B06E-1712A1E54733}"/>
              </a:ext>
            </a:extLst>
          </p:cNvPr>
          <p:cNvSpPr txBox="1"/>
          <p:nvPr/>
        </p:nvSpPr>
        <p:spPr>
          <a:xfrm>
            <a:off x="6493743" y="6087186"/>
            <a:ext cx="1548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Column mux/demux</a:t>
            </a: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3AB09BF1-0755-4EF6-81D9-4D8305375EAB}"/>
              </a:ext>
            </a:extLst>
          </p:cNvPr>
          <p:cNvSpPr/>
          <p:nvPr/>
        </p:nvSpPr>
        <p:spPr>
          <a:xfrm>
            <a:off x="5767661" y="5703863"/>
            <a:ext cx="234555" cy="218843"/>
          </a:xfrm>
          <a:custGeom>
            <a:avLst/>
            <a:gdLst>
              <a:gd name="connsiteX0" fmla="*/ 170710 w 176087"/>
              <a:gd name="connsiteY0" fmla="*/ -520 h 189284"/>
              <a:gd name="connsiteX1" fmla="*/ 909 w 176087"/>
              <a:gd name="connsiteY1" fmla="*/ -520 h 189284"/>
              <a:gd name="connsiteX2" fmla="*/ 909 w 176087"/>
              <a:gd name="connsiteY2" fmla="*/ 188764 h 189284"/>
              <a:gd name="connsiteX3" fmla="*/ 176996 w 176087"/>
              <a:gd name="connsiteY3" fmla="*/ 188764 h 1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087" h="189284">
                <a:moveTo>
                  <a:pt x="170710" y="-520"/>
                </a:moveTo>
                <a:lnTo>
                  <a:pt x="909" y="-520"/>
                </a:lnTo>
                <a:lnTo>
                  <a:pt x="909" y="188764"/>
                </a:lnTo>
                <a:lnTo>
                  <a:pt x="176996" y="188764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20AD20CD-8A5B-4F24-82C3-4E6A6624CACE}"/>
              </a:ext>
            </a:extLst>
          </p:cNvPr>
          <p:cNvSpPr/>
          <p:nvPr/>
        </p:nvSpPr>
        <p:spPr>
          <a:xfrm>
            <a:off x="5717407" y="5703863"/>
            <a:ext cx="11727" cy="209201"/>
          </a:xfrm>
          <a:custGeom>
            <a:avLst/>
            <a:gdLst>
              <a:gd name="connsiteX0" fmla="*/ 909 w 8804"/>
              <a:gd name="connsiteY0" fmla="*/ -520 h 180945"/>
              <a:gd name="connsiteX1" fmla="*/ 909 w 8804"/>
              <a:gd name="connsiteY1" fmla="*/ 180425 h 18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180945">
                <a:moveTo>
                  <a:pt x="909" y="-520"/>
                </a:moveTo>
                <a:lnTo>
                  <a:pt x="909" y="180425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581C2B4E-9EFD-4A15-A5A1-CBFCD91AC9C8}"/>
              </a:ext>
            </a:extLst>
          </p:cNvPr>
          <p:cNvSpPr/>
          <p:nvPr/>
        </p:nvSpPr>
        <p:spPr>
          <a:xfrm>
            <a:off x="5566623" y="5816482"/>
            <a:ext cx="138211" cy="9009"/>
          </a:xfrm>
          <a:custGeom>
            <a:avLst/>
            <a:gdLst>
              <a:gd name="connsiteX0" fmla="*/ 104669 w 103759"/>
              <a:gd name="connsiteY0" fmla="*/ -520 h 7792"/>
              <a:gd name="connsiteX1" fmla="*/ 909 w 103759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759" h="7792">
                <a:moveTo>
                  <a:pt x="104669" y="-520"/>
                </a:moveTo>
                <a:lnTo>
                  <a:pt x="90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A4476550-4BF5-4040-B780-FA360383E433}"/>
              </a:ext>
            </a:extLst>
          </p:cNvPr>
          <p:cNvSpPr/>
          <p:nvPr/>
        </p:nvSpPr>
        <p:spPr>
          <a:xfrm>
            <a:off x="5993842" y="5922704"/>
            <a:ext cx="11727" cy="73968"/>
          </a:xfrm>
          <a:custGeom>
            <a:avLst/>
            <a:gdLst>
              <a:gd name="connsiteX0" fmla="*/ 909 w 8804"/>
              <a:gd name="connsiteY0" fmla="*/ -520 h 63977"/>
              <a:gd name="connsiteX1" fmla="*/ 909 w 8804"/>
              <a:gd name="connsiteY1" fmla="*/ 63457 h 6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04" h="63977">
                <a:moveTo>
                  <a:pt x="909" y="-520"/>
                </a:moveTo>
                <a:lnTo>
                  <a:pt x="909" y="63457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0AC107C-E016-43C5-AB1C-37917F998231}"/>
              </a:ext>
            </a:extLst>
          </p:cNvPr>
          <p:cNvSpPr txBox="1"/>
          <p:nvPr/>
        </p:nvSpPr>
        <p:spPr>
          <a:xfrm>
            <a:off x="4893532" y="5563162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Read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0994190-A013-45B7-8494-97A59BE5851E}"/>
              </a:ext>
            </a:extLst>
          </p:cNvPr>
          <p:cNvSpPr txBox="1"/>
          <p:nvPr/>
        </p:nvSpPr>
        <p:spPr>
          <a:xfrm>
            <a:off x="4890117" y="5734483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enable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9028B9C5-8A06-4F6C-9A51-DDEE44461A37}"/>
              </a:ext>
            </a:extLst>
          </p:cNvPr>
          <p:cNvSpPr/>
          <p:nvPr/>
        </p:nvSpPr>
        <p:spPr>
          <a:xfrm>
            <a:off x="6655909" y="5515292"/>
            <a:ext cx="464923" cy="466605"/>
          </a:xfrm>
          <a:custGeom>
            <a:avLst/>
            <a:gdLst>
              <a:gd name="connsiteX0" fmla="*/ 349941 w 349031"/>
              <a:gd name="connsiteY0" fmla="*/ 403062 h 403582"/>
              <a:gd name="connsiteX1" fmla="*/ 349941 w 349031"/>
              <a:gd name="connsiteY1" fmla="*/ -520 h 403582"/>
              <a:gd name="connsiteX2" fmla="*/ 909 w 349031"/>
              <a:gd name="connsiteY2" fmla="*/ -520 h 40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031" h="403582">
                <a:moveTo>
                  <a:pt x="349941" y="403062"/>
                </a:moveTo>
                <a:lnTo>
                  <a:pt x="349941" y="-520"/>
                </a:lnTo>
                <a:lnTo>
                  <a:pt x="909" y="-520"/>
                </a:lnTo>
              </a:path>
            </a:pathLst>
          </a:custGeom>
          <a:noFill/>
          <a:ln w="10105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0126F8BB-56E6-49C0-9DFD-8603FA66685A}"/>
              </a:ext>
            </a:extLst>
          </p:cNvPr>
          <p:cNvSpPr/>
          <p:nvPr/>
        </p:nvSpPr>
        <p:spPr>
          <a:xfrm>
            <a:off x="7089418" y="5962617"/>
            <a:ext cx="54450" cy="45047"/>
          </a:xfrm>
          <a:custGeom>
            <a:avLst/>
            <a:gdLst>
              <a:gd name="connsiteX0" fmla="*/ 41787 w 40877"/>
              <a:gd name="connsiteY0" fmla="*/ 18961 h 38963"/>
              <a:gd name="connsiteX1" fmla="*/ 21348 w 40877"/>
              <a:gd name="connsiteY1" fmla="*/ 38443 h 38963"/>
              <a:gd name="connsiteX2" fmla="*/ 910 w 40877"/>
              <a:gd name="connsiteY2" fmla="*/ 18961 h 38963"/>
              <a:gd name="connsiteX3" fmla="*/ 21348 w 40877"/>
              <a:gd name="connsiteY3" fmla="*/ -520 h 38963"/>
              <a:gd name="connsiteX4" fmla="*/ 41787 w 40877"/>
              <a:gd name="connsiteY4" fmla="*/ 18961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1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1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1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825BBEA8-876B-4577-8861-A6205F090201}"/>
              </a:ext>
            </a:extLst>
          </p:cNvPr>
          <p:cNvSpPr/>
          <p:nvPr/>
        </p:nvSpPr>
        <p:spPr>
          <a:xfrm>
            <a:off x="6403349" y="5639083"/>
            <a:ext cx="2079118" cy="181992"/>
          </a:xfrm>
          <a:custGeom>
            <a:avLst/>
            <a:gdLst>
              <a:gd name="connsiteX0" fmla="*/ 1561765 w 1560855"/>
              <a:gd name="connsiteY0" fmla="*/ -520 h 157411"/>
              <a:gd name="connsiteX1" fmla="*/ 1561765 w 1560855"/>
              <a:gd name="connsiteY1" fmla="*/ 156891 h 157411"/>
              <a:gd name="connsiteX2" fmla="*/ 909 w 1560855"/>
              <a:gd name="connsiteY2" fmla="*/ 156891 h 157411"/>
              <a:gd name="connsiteX3" fmla="*/ 909 w 1560855"/>
              <a:gd name="connsiteY3" fmla="*/ 7350 h 15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0855" h="157411">
                <a:moveTo>
                  <a:pt x="1561765" y="-520"/>
                </a:moveTo>
                <a:lnTo>
                  <a:pt x="1561765" y="156891"/>
                </a:lnTo>
                <a:lnTo>
                  <a:pt x="909" y="156891"/>
                </a:lnTo>
                <a:lnTo>
                  <a:pt x="909" y="735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E5DB860A-AC95-4CCD-8640-4A8F4212CDDF}"/>
              </a:ext>
            </a:extLst>
          </p:cNvPr>
          <p:cNvSpPr/>
          <p:nvPr/>
        </p:nvSpPr>
        <p:spPr>
          <a:xfrm>
            <a:off x="8482470" y="5821078"/>
            <a:ext cx="1249837" cy="9009"/>
          </a:xfrm>
          <a:custGeom>
            <a:avLst/>
            <a:gdLst>
              <a:gd name="connsiteX0" fmla="*/ 909 w 938289"/>
              <a:gd name="connsiteY0" fmla="*/ -520 h 7792"/>
              <a:gd name="connsiteX1" fmla="*/ 939199 w 938289"/>
              <a:gd name="connsiteY1" fmla="*/ -520 h 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8289" h="7792">
                <a:moveTo>
                  <a:pt x="909" y="-520"/>
                </a:moveTo>
                <a:lnTo>
                  <a:pt x="939199" y="-520"/>
                </a:lnTo>
              </a:path>
            </a:pathLst>
          </a:custGeom>
          <a:noFill/>
          <a:ln w="10114" cap="flat">
            <a:solidFill>
              <a:srgbClr val="0000E8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E40D1CA-01B1-42CD-A9CC-465CAF408EDD}"/>
              </a:ext>
            </a:extLst>
          </p:cNvPr>
          <p:cNvSpPr/>
          <p:nvPr/>
        </p:nvSpPr>
        <p:spPr>
          <a:xfrm>
            <a:off x="8455243" y="5789453"/>
            <a:ext cx="54450" cy="45047"/>
          </a:xfrm>
          <a:custGeom>
            <a:avLst/>
            <a:gdLst>
              <a:gd name="connsiteX0" fmla="*/ 41787 w 40877"/>
              <a:gd name="connsiteY0" fmla="*/ 18962 h 38963"/>
              <a:gd name="connsiteX1" fmla="*/ 21348 w 40877"/>
              <a:gd name="connsiteY1" fmla="*/ 38443 h 38963"/>
              <a:gd name="connsiteX2" fmla="*/ 910 w 40877"/>
              <a:gd name="connsiteY2" fmla="*/ 18962 h 38963"/>
              <a:gd name="connsiteX3" fmla="*/ 21348 w 40877"/>
              <a:gd name="connsiteY3" fmla="*/ -520 h 38963"/>
              <a:gd name="connsiteX4" fmla="*/ 41787 w 40877"/>
              <a:gd name="connsiteY4" fmla="*/ 18962 h 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77" h="38963">
                <a:moveTo>
                  <a:pt x="41787" y="18962"/>
                </a:moveTo>
                <a:cubicBezTo>
                  <a:pt x="41787" y="29721"/>
                  <a:pt x="32636" y="38443"/>
                  <a:pt x="21348" y="38443"/>
                </a:cubicBezTo>
                <a:cubicBezTo>
                  <a:pt x="10060" y="38443"/>
                  <a:pt x="910" y="29721"/>
                  <a:pt x="910" y="18962"/>
                </a:cubicBezTo>
                <a:cubicBezTo>
                  <a:pt x="910" y="8202"/>
                  <a:pt x="10061" y="-520"/>
                  <a:pt x="21348" y="-520"/>
                </a:cubicBezTo>
                <a:cubicBezTo>
                  <a:pt x="32636" y="-520"/>
                  <a:pt x="41787" y="8202"/>
                  <a:pt x="41787" y="18962"/>
                </a:cubicBezTo>
                <a:close/>
              </a:path>
            </a:pathLst>
          </a:custGeom>
          <a:solidFill>
            <a:srgbClr val="0E0D11"/>
          </a:solidFill>
          <a:ln w="101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A09E5CA-575D-4191-9CF5-C93714A6DF86}"/>
              </a:ext>
            </a:extLst>
          </p:cNvPr>
          <p:cNvSpPr txBox="1"/>
          <p:nvPr/>
        </p:nvSpPr>
        <p:spPr>
          <a:xfrm>
            <a:off x="9663453" y="5577909"/>
            <a:ext cx="51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Write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27B66A7-5BE0-46D4-8CB8-47CA13EC23E7}"/>
              </a:ext>
            </a:extLst>
          </p:cNvPr>
          <p:cNvSpPr txBox="1"/>
          <p:nvPr/>
        </p:nvSpPr>
        <p:spPr>
          <a:xfrm>
            <a:off x="9682002" y="5742691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enable</a:t>
            </a:r>
            <a:endParaRPr lang="en-US" sz="848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B3A9B-4F2C-4B76-9253-67282D559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665" y="6542558"/>
            <a:ext cx="54864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4892B-B822-407A-96D1-E54EABCE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05F5E6A-AAE8-49D6-A360-3046F5594900}"/>
                  </a:ext>
                </a:extLst>
              </p:cNvPr>
              <p:cNvSpPr txBox="1"/>
              <p:nvPr/>
            </p:nvSpPr>
            <p:spPr>
              <a:xfrm>
                <a:off x="5656463" y="2869595"/>
                <a:ext cx="294805" cy="3157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1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IN" sz="1100" i="1">
                                  <a:latin typeface="Cambria Math" panose="02040503050406030204" pitchFamily="18" charset="0"/>
                                </a:rPr>
                                <m:t>𝑑𝑑</m:t>
                              </m:r>
                            </m:sub>
                          </m:sSub>
                        </m:num>
                        <m:den>
                          <m:r>
                            <a:rPr lang="en-IN" sz="11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05F5E6A-AAE8-49D6-A360-3046F5594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463" y="2869595"/>
                <a:ext cx="294805" cy="315792"/>
              </a:xfrm>
              <a:prstGeom prst="rect">
                <a:avLst/>
              </a:prstGeom>
              <a:blipFill>
                <a:blip r:embed="rId2"/>
                <a:stretch>
                  <a:fillRect l="-2083" t="-1923" b="-1346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EAE5002-50C6-489F-9F5D-03E1BEA9F916}"/>
              </a:ext>
            </a:extLst>
          </p:cNvPr>
          <p:cNvSpPr/>
          <p:nvPr/>
        </p:nvSpPr>
        <p:spPr>
          <a:xfrm>
            <a:off x="8241065" y="5328973"/>
            <a:ext cx="528690" cy="354437"/>
          </a:xfrm>
          <a:custGeom>
            <a:avLst/>
            <a:gdLst>
              <a:gd name="connsiteX0" fmla="*/ 909 w 346856"/>
              <a:gd name="connsiteY0" fmla="*/ -520 h 200729"/>
              <a:gd name="connsiteX1" fmla="*/ 347766 w 346856"/>
              <a:gd name="connsiteY1" fmla="*/ -520 h 200729"/>
              <a:gd name="connsiteX2" fmla="*/ 347766 w 346856"/>
              <a:gd name="connsiteY2" fmla="*/ 200209 h 200729"/>
              <a:gd name="connsiteX3" fmla="*/ 909 w 346856"/>
              <a:gd name="connsiteY3" fmla="*/ 200209 h 20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56" h="200729">
                <a:moveTo>
                  <a:pt x="909" y="-520"/>
                </a:moveTo>
                <a:lnTo>
                  <a:pt x="347766" y="-520"/>
                </a:lnTo>
                <a:lnTo>
                  <a:pt x="347766" y="200209"/>
                </a:lnTo>
                <a:lnTo>
                  <a:pt x="909" y="200209"/>
                </a:lnTo>
                <a:close/>
              </a:path>
            </a:pathLst>
          </a:custGeom>
          <a:solidFill>
            <a:srgbClr val="FFE6D5"/>
          </a:solidFill>
          <a:ln w="13181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pPr algn="l"/>
            <a:r>
              <a:rPr lang="en-US" sz="10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Write</a:t>
            </a:r>
          </a:p>
          <a:p>
            <a:pPr algn="l"/>
            <a:r>
              <a:rPr lang="en-US" sz="10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driver</a:t>
            </a:r>
            <a:endParaRPr lang="en-US" sz="90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3E17A-232C-4EA4-8DC9-F2FE28EBD2CE}"/>
              </a:ext>
            </a:extLst>
          </p:cNvPr>
          <p:cNvSpPr txBox="1"/>
          <p:nvPr/>
        </p:nvSpPr>
        <p:spPr>
          <a:xfrm>
            <a:off x="1733296" y="1323712"/>
            <a:ext cx="372909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sense amplifiers </a:t>
            </a:r>
            <a:r>
              <a:rPr lang="en-IN" sz="2000" dirty="0">
                <a:solidFill>
                  <a:srgbClr val="0070C0"/>
                </a:solidFill>
              </a:rPr>
              <a:t>serve</a:t>
            </a:r>
            <a:br>
              <a:rPr lang="en-IN" sz="2000" dirty="0"/>
            </a:br>
            <a:r>
              <a:rPr lang="en-IN" sz="2000" dirty="0"/>
              <a:t>a dual purpose.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They </a:t>
            </a:r>
            <a:r>
              <a:rPr lang="en-IN" sz="2000" dirty="0">
                <a:solidFill>
                  <a:srgbClr val="C00000"/>
                </a:solidFill>
              </a:rPr>
              <a:t>buffer</a:t>
            </a:r>
            <a:r>
              <a:rPr lang="en-IN" sz="2000" dirty="0"/>
              <a:t> data and can be</a:t>
            </a:r>
            <a:br>
              <a:rPr lang="en-IN" sz="2000" dirty="0"/>
            </a:br>
            <a:r>
              <a:rPr lang="en-IN" sz="2000" dirty="0"/>
              <a:t>used to </a:t>
            </a:r>
            <a:r>
              <a:rPr lang="en-IN" sz="2000" dirty="0">
                <a:solidFill>
                  <a:srgbClr val="00B050"/>
                </a:solidFill>
              </a:rPr>
              <a:t>set</a:t>
            </a:r>
            <a:r>
              <a:rPr lang="en-IN" sz="2000" dirty="0"/>
              <a:t> the state of the</a:t>
            </a:r>
            <a:br>
              <a:rPr lang="en-IN" sz="2000" dirty="0"/>
            </a:br>
            <a:r>
              <a:rPr lang="en-IN" sz="2000" dirty="0">
                <a:solidFill>
                  <a:srgbClr val="7030A0"/>
                </a:solidFill>
              </a:rPr>
              <a:t>DRAM</a:t>
            </a:r>
            <a:r>
              <a:rPr lang="en-IN" sz="2000" dirty="0"/>
              <a:t> cell.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Note the chip select (CS)</a:t>
            </a:r>
            <a:br>
              <a:rPr lang="en-IN" sz="2000" dirty="0"/>
            </a:br>
            <a:r>
              <a:rPr lang="en-IN" sz="2000" dirty="0"/>
              <a:t>lines that </a:t>
            </a:r>
            <a:r>
              <a:rPr lang="en-IN" sz="2000" dirty="0">
                <a:solidFill>
                  <a:srgbClr val="01708C"/>
                </a:solidFill>
              </a:rPr>
              <a:t>enable</a:t>
            </a:r>
            <a:r>
              <a:rPr lang="en-IN" sz="2000" dirty="0"/>
              <a:t>/</a:t>
            </a:r>
            <a:r>
              <a:rPr lang="en-IN" sz="2000" dirty="0">
                <a:solidFill>
                  <a:srgbClr val="E21A23"/>
                </a:solidFill>
              </a:rPr>
              <a:t>disable</a:t>
            </a:r>
            <a:r>
              <a:rPr lang="en-IN" sz="2000" dirty="0"/>
              <a:t> the</a:t>
            </a:r>
            <a:br>
              <a:rPr lang="en-IN" sz="2000" dirty="0"/>
            </a:br>
            <a:r>
              <a:rPr lang="en-IN" sz="2000" dirty="0"/>
              <a:t>entire array.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column mux/</a:t>
            </a:r>
            <a:r>
              <a:rPr lang="en-IN" sz="2000" dirty="0" err="1"/>
              <a:t>demux</a:t>
            </a:r>
            <a:r>
              <a:rPr lang="en-IN" sz="2000" dirty="0"/>
              <a:t> </a:t>
            </a:r>
            <a:br>
              <a:rPr lang="en-IN" sz="2000" dirty="0"/>
            </a:br>
            <a:r>
              <a:rPr lang="en-IN" sz="2000" dirty="0"/>
              <a:t>logic chooses a set of </a:t>
            </a:r>
            <a:br>
              <a:rPr lang="en-IN" sz="2000" dirty="0"/>
            </a:br>
            <a:r>
              <a:rPr lang="en-IN" sz="2000" dirty="0"/>
              <a:t>set of </a:t>
            </a:r>
            <a:r>
              <a:rPr lang="en-IN" sz="2000" dirty="0">
                <a:solidFill>
                  <a:srgbClr val="C00000"/>
                </a:solidFill>
              </a:rPr>
              <a:t>columns</a:t>
            </a:r>
            <a:r>
              <a:rPr lang="en-IN" sz="2000" dirty="0"/>
              <a:t> for </a:t>
            </a:r>
            <a:r>
              <a:rPr lang="en-IN" sz="2000" dirty="0">
                <a:solidFill>
                  <a:schemeClr val="accent5"/>
                </a:solidFill>
              </a:rPr>
              <a:t>reading</a:t>
            </a:r>
            <a:br>
              <a:rPr lang="en-IN" sz="2000" dirty="0"/>
            </a:br>
            <a:r>
              <a:rPr lang="en-IN" sz="2000" dirty="0"/>
              <a:t>and </a:t>
            </a:r>
            <a:r>
              <a:rPr lang="en-IN" sz="2000" dirty="0">
                <a:solidFill>
                  <a:srgbClr val="01708C"/>
                </a:solidFill>
              </a:rPr>
              <a:t>writing</a:t>
            </a:r>
            <a:r>
              <a:rPr lang="en-IN" sz="2000" dirty="0"/>
              <a:t>, respectively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They are </a:t>
            </a:r>
            <a:r>
              <a:rPr lang="en-IN" sz="2000" dirty="0">
                <a:solidFill>
                  <a:srgbClr val="00B050"/>
                </a:solidFill>
              </a:rPr>
              <a:t>driven</a:t>
            </a:r>
            <a:r>
              <a:rPr lang="en-IN" sz="2000" dirty="0"/>
              <a:t> by the</a:t>
            </a:r>
            <a:br>
              <a:rPr lang="en-IN" sz="2000" dirty="0"/>
            </a:br>
            <a:r>
              <a:rPr lang="en-IN" sz="2000" dirty="0"/>
              <a:t>column decoder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546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8F74-ECBF-401E-831D-607C5C2F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Process of Reading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608F4-F5DE-4D61-AD73-820A30B27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812024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dirty="0" err="1">
                <a:solidFill>
                  <a:srgbClr val="00B050"/>
                </a:solidFill>
              </a:rPr>
              <a:t>Precharge</a:t>
            </a:r>
            <a:r>
              <a:rPr lang="en-IN" dirty="0"/>
              <a:t> the bit lines. Set the voltages on the SAN and SAP lines to </a:t>
            </a:r>
            <a:r>
              <a:rPr lang="en-IN" dirty="0" err="1"/>
              <a:t>V</a:t>
            </a:r>
            <a:r>
              <a:rPr lang="en-IN" baseline="-25000" dirty="0" err="1"/>
              <a:t>dd</a:t>
            </a:r>
            <a:r>
              <a:rPr lang="en-IN" dirty="0"/>
              <a:t>/2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070C0"/>
                </a:solidFill>
              </a:rPr>
              <a:t>Enable</a:t>
            </a:r>
            <a:r>
              <a:rPr lang="en-IN" dirty="0"/>
              <a:t> the corresponding word line (via the row decoder)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Set the </a:t>
            </a:r>
            <a:r>
              <a:rPr lang="en-IN" dirty="0">
                <a:solidFill>
                  <a:srgbClr val="C00000"/>
                </a:solidFill>
              </a:rPr>
              <a:t>values</a:t>
            </a:r>
            <a:r>
              <a:rPr lang="en-IN" dirty="0"/>
              <a:t> of the SAN and SAP lines 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1708C"/>
                </a:solidFill>
              </a:rPr>
              <a:t>Enable</a:t>
            </a:r>
            <a:r>
              <a:rPr lang="en-IN" dirty="0"/>
              <a:t> CS and “Read Enable”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7030A0"/>
                </a:solidFill>
              </a:rPr>
              <a:t>Send</a:t>
            </a:r>
            <a:r>
              <a:rPr lang="en-IN" dirty="0"/>
              <a:t> the column address to the mux/</a:t>
            </a:r>
            <a:r>
              <a:rPr lang="en-IN" dirty="0" err="1"/>
              <a:t>demux</a:t>
            </a:r>
            <a:r>
              <a:rPr lang="en-IN" dirty="0"/>
              <a:t> unit.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Read the </a:t>
            </a:r>
            <a:r>
              <a:rPr lang="en-IN" dirty="0">
                <a:solidFill>
                  <a:srgbClr val="9F2241"/>
                </a:solidFill>
              </a:rPr>
              <a:t>data</a:t>
            </a:r>
            <a:r>
              <a:rPr lang="en-IN" dirty="0"/>
              <a:t> out.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Note that this is a </a:t>
            </a:r>
            <a:r>
              <a:rPr lang="en-IN" dirty="0">
                <a:solidFill>
                  <a:srgbClr val="FF0000"/>
                </a:solidFill>
              </a:rPr>
              <a:t>destructive</a:t>
            </a:r>
            <a:r>
              <a:rPr lang="en-IN" dirty="0"/>
              <a:t> read. The value is </a:t>
            </a:r>
            <a:r>
              <a:rPr lang="en-IN" dirty="0">
                <a:solidFill>
                  <a:srgbClr val="00B050"/>
                </a:solidFill>
              </a:rPr>
              <a:t>buffered</a:t>
            </a:r>
            <a:r>
              <a:rPr lang="en-IN" dirty="0"/>
              <a:t> in the sense amps. After </a:t>
            </a:r>
            <a:r>
              <a:rPr lang="en-IN" dirty="0">
                <a:solidFill>
                  <a:srgbClr val="01708C"/>
                </a:solidFill>
              </a:rPr>
              <a:t>reading</a:t>
            </a:r>
            <a:r>
              <a:rPr lang="en-IN" dirty="0"/>
              <a:t>, we need to keep the </a:t>
            </a:r>
            <a:r>
              <a:rPr lang="en-IN" dirty="0">
                <a:solidFill>
                  <a:srgbClr val="9F2241"/>
                </a:solidFill>
              </a:rPr>
              <a:t>cell</a:t>
            </a:r>
            <a:r>
              <a:rPr lang="en-IN" dirty="0"/>
              <a:t> on, such that we can write the old value back (happens </a:t>
            </a:r>
            <a:r>
              <a:rPr lang="en-IN" dirty="0">
                <a:solidFill>
                  <a:srgbClr val="720F11"/>
                </a:solidFill>
              </a:rPr>
              <a:t>automatically</a:t>
            </a:r>
            <a:r>
              <a:rPr lang="en-IN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dirty="0"/>
          </a:p>
          <a:p>
            <a:pPr marL="457200" indent="-457200">
              <a:buFont typeface="+mj-lt"/>
              <a:buAutoNum type="arabicPeriod"/>
            </a:pPr>
            <a:endParaRPr lang="en-IN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12EAA-0793-4EC6-875F-80DEFCB40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8D5B7-0C7E-4C0C-AEB2-DED42B717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4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6506-808E-4C9F-9977-C1B0FB75B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Process of Writing and Refreshing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881D9-A963-4A35-9505-60350D321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003613" cy="308283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dirty="0"/>
              <a:t>The first part is the </a:t>
            </a:r>
            <a:r>
              <a:rPr lang="en-IN" dirty="0">
                <a:solidFill>
                  <a:srgbClr val="00B050"/>
                </a:solidFill>
              </a:rPr>
              <a:t>same</a:t>
            </a:r>
            <a:r>
              <a:rPr lang="en-IN" dirty="0"/>
              <a:t>: </a:t>
            </a:r>
            <a:r>
              <a:rPr lang="en-IN" dirty="0">
                <a:solidFill>
                  <a:srgbClr val="0070C0"/>
                </a:solidFill>
              </a:rPr>
              <a:t>enable</a:t>
            </a:r>
            <a:r>
              <a:rPr lang="en-IN" dirty="0"/>
              <a:t> the row, </a:t>
            </a:r>
            <a:r>
              <a:rPr lang="en-IN" dirty="0" err="1">
                <a:solidFill>
                  <a:srgbClr val="E21A23"/>
                </a:solidFill>
              </a:rPr>
              <a:t>precharge</a:t>
            </a:r>
            <a:r>
              <a:rPr lang="en-IN" dirty="0"/>
              <a:t>, set the </a:t>
            </a:r>
            <a:r>
              <a:rPr lang="en-IN" dirty="0">
                <a:solidFill>
                  <a:srgbClr val="00B050"/>
                </a:solidFill>
              </a:rPr>
              <a:t>values</a:t>
            </a:r>
            <a:r>
              <a:rPr lang="en-IN" dirty="0"/>
              <a:t> of the sense amps, and allow them to </a:t>
            </a:r>
            <a:r>
              <a:rPr lang="en-IN" dirty="0">
                <a:solidFill>
                  <a:srgbClr val="7030A0"/>
                </a:solidFill>
              </a:rPr>
              <a:t>restore</a:t>
            </a:r>
            <a:r>
              <a:rPr lang="en-IN" dirty="0"/>
              <a:t> all the values in the cells.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In the second stage, we use strong </a:t>
            </a:r>
            <a:r>
              <a:rPr lang="en-IN" dirty="0">
                <a:solidFill>
                  <a:srgbClr val="01708C"/>
                </a:solidFill>
              </a:rPr>
              <a:t>write</a:t>
            </a:r>
            <a:r>
              <a:rPr lang="en-IN" dirty="0"/>
              <a:t> drivers to write values to the sense amps and subsequently to the </a:t>
            </a:r>
            <a:r>
              <a:rPr lang="en-IN" dirty="0">
                <a:solidFill>
                  <a:srgbClr val="E21A23"/>
                </a:solidFill>
              </a:rPr>
              <a:t>DRAM</a:t>
            </a:r>
            <a:r>
              <a:rPr lang="en-IN" dirty="0"/>
              <a:t> cells.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/>
              <a:t>The writing process thus requires some more time to </a:t>
            </a:r>
            <a:r>
              <a:rPr lang="en-IN" dirty="0">
                <a:solidFill>
                  <a:srgbClr val="01708C"/>
                </a:solidFill>
              </a:rPr>
              <a:t>finish</a:t>
            </a:r>
            <a:r>
              <a:rPr lang="en-IN" dirty="0"/>
              <a:t> – write </a:t>
            </a:r>
            <a:r>
              <a:rPr lang="en-IN" dirty="0">
                <a:solidFill>
                  <a:srgbClr val="FF0000"/>
                </a:solidFill>
              </a:rPr>
              <a:t>recovery</a:t>
            </a:r>
            <a:r>
              <a:rPr lang="en-IN" dirty="0"/>
              <a:t> time.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DEA05-3259-4AA7-A14F-225C3D1D7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80F23-5CD5-4C86-A3DB-9F7FCB98D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1FCF0D8-9B06-45BB-84C0-9123B35ED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89424" y="2821578"/>
            <a:ext cx="1399903" cy="132447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934850-034C-4E23-A28B-83EFEB261C9A}"/>
              </a:ext>
            </a:extLst>
          </p:cNvPr>
          <p:cNvSpPr/>
          <p:nvPr/>
        </p:nvSpPr>
        <p:spPr>
          <a:xfrm>
            <a:off x="4336868" y="4025537"/>
            <a:ext cx="2682240" cy="3657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Refresh</a:t>
            </a: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062F69-CEF6-48D1-97CE-26D55E49D78C}"/>
              </a:ext>
            </a:extLst>
          </p:cNvPr>
          <p:cNvSpPr txBox="1">
            <a:spLocks/>
          </p:cNvSpPr>
          <p:nvPr/>
        </p:nvSpPr>
        <p:spPr>
          <a:xfrm>
            <a:off x="1798102" y="4492507"/>
            <a:ext cx="8595797" cy="198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dirty="0"/>
              <a:t>A DRAM cell </a:t>
            </a:r>
            <a:r>
              <a:rPr lang="en-IN" dirty="0">
                <a:solidFill>
                  <a:srgbClr val="00B050"/>
                </a:solidFill>
              </a:rPr>
              <a:t>periodically</a:t>
            </a:r>
            <a:r>
              <a:rPr lang="en-IN" dirty="0"/>
              <a:t> loses its value. Charge </a:t>
            </a:r>
            <a:r>
              <a:rPr lang="en-IN" dirty="0">
                <a:solidFill>
                  <a:srgbClr val="7030A0"/>
                </a:solidFill>
              </a:rPr>
              <a:t>leaks</a:t>
            </a:r>
            <a:r>
              <a:rPr lang="en-IN" dirty="0"/>
              <a:t> through the capacitor.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dirty="0"/>
              <a:t>Hence, we need to periodically </a:t>
            </a:r>
            <a:r>
              <a:rPr lang="en-IN" dirty="0">
                <a:solidFill>
                  <a:srgbClr val="FF0000"/>
                </a:solidFill>
              </a:rPr>
              <a:t>refresh</a:t>
            </a:r>
            <a:r>
              <a:rPr lang="en-IN" dirty="0"/>
              <a:t> it: </a:t>
            </a:r>
            <a:r>
              <a:rPr lang="en-IN" dirty="0">
                <a:solidFill>
                  <a:srgbClr val="C00000"/>
                </a:solidFill>
              </a:rPr>
              <a:t>read</a:t>
            </a:r>
            <a:r>
              <a:rPr lang="en-IN" dirty="0"/>
              <a:t> a row and </a:t>
            </a:r>
            <a:r>
              <a:rPr lang="en-IN" dirty="0">
                <a:solidFill>
                  <a:srgbClr val="0070C0"/>
                </a:solidFill>
              </a:rPr>
              <a:t>write</a:t>
            </a:r>
            <a:r>
              <a:rPr lang="en-IN" dirty="0"/>
              <a:t> it back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dirty="0"/>
              <a:t>Do it all together (</a:t>
            </a:r>
            <a:r>
              <a:rPr lang="en-IN" dirty="0">
                <a:solidFill>
                  <a:srgbClr val="9F2241"/>
                </a:solidFill>
              </a:rPr>
              <a:t>burst</a:t>
            </a:r>
            <a:r>
              <a:rPr lang="en-IN" dirty="0"/>
              <a:t>) or intersperse with regular operations (</a:t>
            </a:r>
            <a:r>
              <a:rPr lang="en-IN" dirty="0">
                <a:solidFill>
                  <a:srgbClr val="00B050"/>
                </a:solidFill>
              </a:rPr>
              <a:t>distributed</a:t>
            </a:r>
            <a:r>
              <a:rPr lang="en-IN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3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1B3B-784F-46ED-85DE-A52A3271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Memory Hierarchy </a:t>
            </a:r>
            <a:endParaRPr lang="en-US" dirty="0"/>
          </a:p>
        </p:txBody>
      </p:sp>
      <p:grpSp>
        <p:nvGrpSpPr>
          <p:cNvPr id="40" name="Content Placeholder 6">
            <a:extLst>
              <a:ext uri="{FF2B5EF4-FFF2-40B4-BE49-F238E27FC236}">
                <a16:creationId xmlns:a16="http://schemas.microsoft.com/office/drawing/2014/main" id="{F130EEA3-AAD6-4E1D-9D24-4B6212C72A64}"/>
              </a:ext>
            </a:extLst>
          </p:cNvPr>
          <p:cNvGrpSpPr/>
          <p:nvPr/>
        </p:nvGrpSpPr>
        <p:grpSpPr>
          <a:xfrm>
            <a:off x="7849174" y="1473033"/>
            <a:ext cx="2093644" cy="4150505"/>
            <a:chOff x="3749861" y="1283755"/>
            <a:chExt cx="2093644" cy="415050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CF3E23-579D-42AE-A991-268B28C22F18}"/>
                </a:ext>
              </a:extLst>
            </p:cNvPr>
            <p:cNvSpPr/>
            <p:nvPr/>
          </p:nvSpPr>
          <p:spPr>
            <a:xfrm>
              <a:off x="4149470" y="3650857"/>
              <a:ext cx="1202332" cy="675355"/>
            </a:xfrm>
            <a:custGeom>
              <a:avLst/>
              <a:gdLst>
                <a:gd name="connsiteX0" fmla="*/ 731 w 1202332"/>
                <a:gd name="connsiteY0" fmla="*/ -703 h 675355"/>
                <a:gd name="connsiteX1" fmla="*/ 1203064 w 1202332"/>
                <a:gd name="connsiteY1" fmla="*/ -703 h 675355"/>
                <a:gd name="connsiteX2" fmla="*/ 1203064 w 1202332"/>
                <a:gd name="connsiteY2" fmla="*/ 674652 h 675355"/>
                <a:gd name="connsiteX3" fmla="*/ 731 w 1202332"/>
                <a:gd name="connsiteY3" fmla="*/ 674652 h 67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332" h="675355">
                  <a:moveTo>
                    <a:pt x="731" y="-703"/>
                  </a:moveTo>
                  <a:lnTo>
                    <a:pt x="1203064" y="-703"/>
                  </a:lnTo>
                  <a:lnTo>
                    <a:pt x="1203064" y="674652"/>
                  </a:lnTo>
                  <a:lnTo>
                    <a:pt x="731" y="674652"/>
                  </a:lnTo>
                  <a:close/>
                </a:path>
              </a:pathLst>
            </a:custGeom>
            <a:solidFill>
              <a:srgbClr val="A2D0D9"/>
            </a:solidFill>
            <a:ln w="1390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8BAA985-8594-4DA2-ADAA-1E4312A35CBB}"/>
                </a:ext>
              </a:extLst>
            </p:cNvPr>
            <p:cNvSpPr/>
            <p:nvPr/>
          </p:nvSpPr>
          <p:spPr>
            <a:xfrm>
              <a:off x="3873452" y="1283755"/>
              <a:ext cx="1916423" cy="813719"/>
            </a:xfrm>
            <a:custGeom>
              <a:avLst/>
              <a:gdLst>
                <a:gd name="connsiteX0" fmla="*/ 1917155 w 1916423"/>
                <a:gd name="connsiteY0" fmla="*/ -702 h 813719"/>
                <a:gd name="connsiteX1" fmla="*/ 1917155 w 1916423"/>
                <a:gd name="connsiteY1" fmla="*/ 212234 h 813719"/>
                <a:gd name="connsiteX2" fmla="*/ 1917155 w 1916423"/>
                <a:gd name="connsiteY2" fmla="*/ 600082 h 813719"/>
                <a:gd name="connsiteX3" fmla="*/ 1917155 w 1916423"/>
                <a:gd name="connsiteY3" fmla="*/ 813018 h 813719"/>
                <a:gd name="connsiteX4" fmla="*/ 732 w 1916423"/>
                <a:gd name="connsiteY4" fmla="*/ 813018 h 813719"/>
                <a:gd name="connsiteX5" fmla="*/ 732 w 1916423"/>
                <a:gd name="connsiteY5" fmla="*/ 600082 h 813719"/>
                <a:gd name="connsiteX6" fmla="*/ 732 w 1916423"/>
                <a:gd name="connsiteY6" fmla="*/ 212234 h 813719"/>
                <a:gd name="connsiteX7" fmla="*/ 732 w 1916423"/>
                <a:gd name="connsiteY7" fmla="*/ -702 h 813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6423" h="813719">
                  <a:moveTo>
                    <a:pt x="1917155" y="-702"/>
                  </a:moveTo>
                  <a:cubicBezTo>
                    <a:pt x="1917155" y="-702"/>
                    <a:pt x="1917155" y="94632"/>
                    <a:pt x="1917155" y="212234"/>
                  </a:cubicBezTo>
                  <a:lnTo>
                    <a:pt x="1917155" y="600082"/>
                  </a:lnTo>
                  <a:cubicBezTo>
                    <a:pt x="1917155" y="717683"/>
                    <a:pt x="1917155" y="813018"/>
                    <a:pt x="1917155" y="813018"/>
                  </a:cubicBezTo>
                  <a:lnTo>
                    <a:pt x="732" y="813018"/>
                  </a:lnTo>
                  <a:cubicBezTo>
                    <a:pt x="732" y="813018"/>
                    <a:pt x="732" y="717683"/>
                    <a:pt x="732" y="600082"/>
                  </a:cubicBezTo>
                  <a:lnTo>
                    <a:pt x="732" y="212234"/>
                  </a:lnTo>
                  <a:cubicBezTo>
                    <a:pt x="732" y="94632"/>
                    <a:pt x="732" y="-702"/>
                    <a:pt x="732" y="-702"/>
                  </a:cubicBezTo>
                  <a:close/>
                </a:path>
              </a:pathLst>
            </a:custGeom>
            <a:solidFill>
              <a:srgbClr val="FFE6D5"/>
            </a:solidFill>
            <a:ln w="1591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4C78DC-622D-4CCF-A51B-5D8D5C2FE417}"/>
                </a:ext>
              </a:extLst>
            </p:cNvPr>
            <p:cNvSpPr txBox="1"/>
            <p:nvPr/>
          </p:nvSpPr>
          <p:spPr>
            <a:xfrm>
              <a:off x="4523487" y="1615240"/>
              <a:ext cx="593432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CPU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A31A1A1-3894-4382-B8E4-F39324C7A901}"/>
                </a:ext>
              </a:extLst>
            </p:cNvPr>
            <p:cNvSpPr/>
            <p:nvPr/>
          </p:nvSpPr>
          <p:spPr>
            <a:xfrm>
              <a:off x="3801202" y="2378863"/>
              <a:ext cx="699646" cy="349822"/>
            </a:xfrm>
            <a:custGeom>
              <a:avLst/>
              <a:gdLst>
                <a:gd name="connsiteX0" fmla="*/ 731 w 699646"/>
                <a:gd name="connsiteY0" fmla="*/ -702 h 349822"/>
                <a:gd name="connsiteX1" fmla="*/ 700378 w 699646"/>
                <a:gd name="connsiteY1" fmla="*/ -702 h 349822"/>
                <a:gd name="connsiteX2" fmla="*/ 700378 w 699646"/>
                <a:gd name="connsiteY2" fmla="*/ 349121 h 349822"/>
                <a:gd name="connsiteX3" fmla="*/ 731 w 699646"/>
                <a:gd name="connsiteY3" fmla="*/ 349121 h 34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9646" h="349822">
                  <a:moveTo>
                    <a:pt x="731" y="-702"/>
                  </a:moveTo>
                  <a:lnTo>
                    <a:pt x="700378" y="-702"/>
                  </a:lnTo>
                  <a:lnTo>
                    <a:pt x="700378" y="349121"/>
                  </a:lnTo>
                  <a:lnTo>
                    <a:pt x="731" y="349121"/>
                  </a:lnTo>
                  <a:close/>
                </a:path>
              </a:pathLst>
            </a:custGeom>
            <a:solidFill>
              <a:srgbClr val="D5F6FF"/>
            </a:solidFill>
            <a:ln w="1591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5FBAD5A-C6DF-425C-9416-63A9048FFAD7}"/>
                </a:ext>
              </a:extLst>
            </p:cNvPr>
            <p:cNvSpPr/>
            <p:nvPr/>
          </p:nvSpPr>
          <p:spPr>
            <a:xfrm>
              <a:off x="5086676" y="2394312"/>
              <a:ext cx="744780" cy="349327"/>
            </a:xfrm>
            <a:custGeom>
              <a:avLst/>
              <a:gdLst>
                <a:gd name="connsiteX0" fmla="*/ 731 w 744780"/>
                <a:gd name="connsiteY0" fmla="*/ -702 h 349327"/>
                <a:gd name="connsiteX1" fmla="*/ 745512 w 744780"/>
                <a:gd name="connsiteY1" fmla="*/ -702 h 349327"/>
                <a:gd name="connsiteX2" fmla="*/ 745512 w 744780"/>
                <a:gd name="connsiteY2" fmla="*/ 348625 h 349327"/>
                <a:gd name="connsiteX3" fmla="*/ 731 w 744780"/>
                <a:gd name="connsiteY3" fmla="*/ 348625 h 34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780" h="349327">
                  <a:moveTo>
                    <a:pt x="731" y="-702"/>
                  </a:moveTo>
                  <a:lnTo>
                    <a:pt x="745512" y="-702"/>
                  </a:lnTo>
                  <a:lnTo>
                    <a:pt x="745512" y="348625"/>
                  </a:lnTo>
                  <a:lnTo>
                    <a:pt x="731" y="348625"/>
                  </a:lnTo>
                  <a:close/>
                </a:path>
              </a:pathLst>
            </a:custGeom>
            <a:solidFill>
              <a:srgbClr val="D5F6FF"/>
            </a:solidFill>
            <a:ln w="1641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A58777-D2BB-4FA2-967F-E5E2362AC5D8}"/>
                </a:ext>
              </a:extLst>
            </p:cNvPr>
            <p:cNvSpPr txBox="1"/>
            <p:nvPr/>
          </p:nvSpPr>
          <p:spPr>
            <a:xfrm>
              <a:off x="3749861" y="2414700"/>
              <a:ext cx="742511" cy="29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i-cache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0700BFE-8439-4F84-A3F4-F566EE5A87EA}"/>
                </a:ext>
              </a:extLst>
            </p:cNvPr>
            <p:cNvSpPr txBox="1"/>
            <p:nvPr/>
          </p:nvSpPr>
          <p:spPr>
            <a:xfrm>
              <a:off x="5043286" y="2436711"/>
              <a:ext cx="800219" cy="29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d-cache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D361E95-0CDC-4C43-A4BE-B2E66B2D7FDF}"/>
                </a:ext>
              </a:extLst>
            </p:cNvPr>
            <p:cNvSpPr/>
            <p:nvPr/>
          </p:nvSpPr>
          <p:spPr>
            <a:xfrm>
              <a:off x="3793601" y="3017671"/>
              <a:ext cx="2030493" cy="349822"/>
            </a:xfrm>
            <a:custGeom>
              <a:avLst/>
              <a:gdLst>
                <a:gd name="connsiteX0" fmla="*/ 732 w 2030493"/>
                <a:gd name="connsiteY0" fmla="*/ -702 h 349822"/>
                <a:gd name="connsiteX1" fmla="*/ 2031225 w 2030493"/>
                <a:gd name="connsiteY1" fmla="*/ -702 h 349822"/>
                <a:gd name="connsiteX2" fmla="*/ 2031225 w 2030493"/>
                <a:gd name="connsiteY2" fmla="*/ 349121 h 349822"/>
                <a:gd name="connsiteX3" fmla="*/ 732 w 2030493"/>
                <a:gd name="connsiteY3" fmla="*/ 349121 h 34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0493" h="349822">
                  <a:moveTo>
                    <a:pt x="732" y="-702"/>
                  </a:moveTo>
                  <a:lnTo>
                    <a:pt x="2031225" y="-702"/>
                  </a:lnTo>
                  <a:lnTo>
                    <a:pt x="2031225" y="349121"/>
                  </a:lnTo>
                  <a:lnTo>
                    <a:pt x="732" y="349121"/>
                  </a:lnTo>
                  <a:close/>
                </a:path>
              </a:pathLst>
            </a:custGeom>
            <a:solidFill>
              <a:srgbClr val="D5F6FF"/>
            </a:solidFill>
            <a:ln w="15916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Content Placeholder 6">
              <a:extLst>
                <a:ext uri="{FF2B5EF4-FFF2-40B4-BE49-F238E27FC236}">
                  <a16:creationId xmlns:a16="http://schemas.microsoft.com/office/drawing/2014/main" id="{DBE21DAB-103A-459B-9E2C-85F2A51050D7}"/>
                </a:ext>
              </a:extLst>
            </p:cNvPr>
            <p:cNvGrpSpPr/>
            <p:nvPr/>
          </p:nvGrpSpPr>
          <p:grpSpPr>
            <a:xfrm>
              <a:off x="4042231" y="2088612"/>
              <a:ext cx="184948" cy="282931"/>
              <a:chOff x="4042231" y="2088612"/>
              <a:chExt cx="184948" cy="282931"/>
            </a:xfrm>
            <a:solidFill>
              <a:srgbClr val="1B0675"/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AA09BBB-8CF9-49EB-B333-CB4D5ADAE369}"/>
                  </a:ext>
                </a:extLst>
              </p:cNvPr>
              <p:cNvSpPr/>
              <p:nvPr/>
            </p:nvSpPr>
            <p:spPr>
              <a:xfrm>
                <a:off x="4043364" y="2229670"/>
                <a:ext cx="183814" cy="141873"/>
              </a:xfrm>
              <a:custGeom>
                <a:avLst/>
                <a:gdLst>
                  <a:gd name="connsiteX0" fmla="*/ 137933 w 183814"/>
                  <a:gd name="connsiteY0" fmla="*/ 35007 h 141873"/>
                  <a:gd name="connsiteX1" fmla="*/ 138057 w 183814"/>
                  <a:gd name="connsiteY1" fmla="*/ 70711 h 141873"/>
                  <a:gd name="connsiteX2" fmla="*/ 161127 w 183814"/>
                  <a:gd name="connsiteY2" fmla="*/ 70810 h 141873"/>
                  <a:gd name="connsiteX3" fmla="*/ 184188 w 183814"/>
                  <a:gd name="connsiteY3" fmla="*/ 70916 h 141873"/>
                  <a:gd name="connsiteX4" fmla="*/ 138491 w 183814"/>
                  <a:gd name="connsiteY4" fmla="*/ 106346 h 141873"/>
                  <a:gd name="connsiteX5" fmla="*/ 91661 w 183814"/>
                  <a:gd name="connsiteY5" fmla="*/ 141148 h 141873"/>
                  <a:gd name="connsiteX6" fmla="*/ 45450 w 183814"/>
                  <a:gd name="connsiteY6" fmla="*/ 105818 h 141873"/>
                  <a:gd name="connsiteX7" fmla="*/ 374 w 183814"/>
                  <a:gd name="connsiteY7" fmla="*/ 71121 h 141873"/>
                  <a:gd name="connsiteX8" fmla="*/ 23514 w 183814"/>
                  <a:gd name="connsiteY8" fmla="*/ 70966 h 141873"/>
                  <a:gd name="connsiteX9" fmla="*/ 46655 w 183814"/>
                  <a:gd name="connsiteY9" fmla="*/ 70810 h 141873"/>
                  <a:gd name="connsiteX10" fmla="*/ 46522 w 183814"/>
                  <a:gd name="connsiteY10" fmla="*/ 35107 h 141873"/>
                  <a:gd name="connsiteX11" fmla="*/ 46398 w 183814"/>
                  <a:gd name="connsiteY11" fmla="*/ -597 h 141873"/>
                  <a:gd name="connsiteX12" fmla="*/ 92104 w 183814"/>
                  <a:gd name="connsiteY12" fmla="*/ -647 h 141873"/>
                  <a:gd name="connsiteX13" fmla="*/ 137809 w 183814"/>
                  <a:gd name="connsiteY13" fmla="*/ -697 h 141873"/>
                  <a:gd name="connsiteX14" fmla="*/ 137933 w 183814"/>
                  <a:gd name="connsiteY14" fmla="*/ 35007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7933" y="35007"/>
                    </a:moveTo>
                    <a:lnTo>
                      <a:pt x="138057" y="70711"/>
                    </a:lnTo>
                    <a:lnTo>
                      <a:pt x="161127" y="70810"/>
                    </a:lnTo>
                    <a:lnTo>
                      <a:pt x="184188" y="70916"/>
                    </a:lnTo>
                    <a:lnTo>
                      <a:pt x="138491" y="106346"/>
                    </a:lnTo>
                    <a:cubicBezTo>
                      <a:pt x="101181" y="135281"/>
                      <a:pt x="92582" y="141664"/>
                      <a:pt x="91661" y="141148"/>
                    </a:cubicBezTo>
                    <a:cubicBezTo>
                      <a:pt x="91041" y="140800"/>
                      <a:pt x="70247" y="124898"/>
                      <a:pt x="45450" y="105818"/>
                    </a:cubicBezTo>
                    <a:lnTo>
                      <a:pt x="374" y="71121"/>
                    </a:lnTo>
                    <a:lnTo>
                      <a:pt x="23514" y="70966"/>
                    </a:lnTo>
                    <a:lnTo>
                      <a:pt x="46655" y="70810"/>
                    </a:lnTo>
                    <a:lnTo>
                      <a:pt x="46522" y="35107"/>
                    </a:lnTo>
                    <a:lnTo>
                      <a:pt x="46398" y="-597"/>
                    </a:lnTo>
                    <a:lnTo>
                      <a:pt x="92104" y="-647"/>
                    </a:lnTo>
                    <a:lnTo>
                      <a:pt x="137809" y="-697"/>
                    </a:lnTo>
                    <a:lnTo>
                      <a:pt x="137933" y="3500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BFCFA80-C683-4F28-9D52-AF67FC7A52A7}"/>
                  </a:ext>
                </a:extLst>
              </p:cNvPr>
              <p:cNvSpPr/>
              <p:nvPr/>
            </p:nvSpPr>
            <p:spPr>
              <a:xfrm>
                <a:off x="4042231" y="2088612"/>
                <a:ext cx="183823" cy="141866"/>
              </a:xfrm>
              <a:custGeom>
                <a:avLst/>
                <a:gdLst>
                  <a:gd name="connsiteX0" fmla="*/ 46637 w 183823"/>
                  <a:gd name="connsiteY0" fmla="*/ 105482 h 141866"/>
                  <a:gd name="connsiteX1" fmla="*/ 46504 w 183823"/>
                  <a:gd name="connsiteY1" fmla="*/ 69778 h 141866"/>
                  <a:gd name="connsiteX2" fmla="*/ 23443 w 183823"/>
                  <a:gd name="connsiteY2" fmla="*/ 69672 h 141866"/>
                  <a:gd name="connsiteX3" fmla="*/ 374 w 183823"/>
                  <a:gd name="connsiteY3" fmla="*/ 69567 h 141866"/>
                  <a:gd name="connsiteX4" fmla="*/ 46079 w 183823"/>
                  <a:gd name="connsiteY4" fmla="*/ 34136 h 141866"/>
                  <a:gd name="connsiteX5" fmla="*/ 92901 w 183823"/>
                  <a:gd name="connsiteY5" fmla="*/ -659 h 141866"/>
                  <a:gd name="connsiteX6" fmla="*/ 139111 w 183823"/>
                  <a:gd name="connsiteY6" fmla="*/ 34671 h 141866"/>
                  <a:gd name="connsiteX7" fmla="*/ 184197 w 183823"/>
                  <a:gd name="connsiteY7" fmla="*/ 69368 h 141866"/>
                  <a:gd name="connsiteX8" fmla="*/ 161056 w 183823"/>
                  <a:gd name="connsiteY8" fmla="*/ 69523 h 141866"/>
                  <a:gd name="connsiteX9" fmla="*/ 137916 w 183823"/>
                  <a:gd name="connsiteY9" fmla="*/ 69679 h 141866"/>
                  <a:gd name="connsiteX10" fmla="*/ 138040 w 183823"/>
                  <a:gd name="connsiteY10" fmla="*/ 105376 h 141866"/>
                  <a:gd name="connsiteX11" fmla="*/ 138173 w 183823"/>
                  <a:gd name="connsiteY11" fmla="*/ 141080 h 141866"/>
                  <a:gd name="connsiteX12" fmla="*/ 92467 w 183823"/>
                  <a:gd name="connsiteY12" fmla="*/ 141130 h 141866"/>
                  <a:gd name="connsiteX13" fmla="*/ 46761 w 183823"/>
                  <a:gd name="connsiteY13" fmla="*/ 141179 h 141866"/>
                  <a:gd name="connsiteX14" fmla="*/ 46637 w 183823"/>
                  <a:gd name="connsiteY14" fmla="*/ 105475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637" y="105482"/>
                    </a:moveTo>
                    <a:lnTo>
                      <a:pt x="46504" y="69778"/>
                    </a:lnTo>
                    <a:lnTo>
                      <a:pt x="23443" y="69672"/>
                    </a:lnTo>
                    <a:lnTo>
                      <a:pt x="374" y="69567"/>
                    </a:lnTo>
                    <a:lnTo>
                      <a:pt x="46079" y="34136"/>
                    </a:lnTo>
                    <a:cubicBezTo>
                      <a:pt x="83390" y="5208"/>
                      <a:pt x="91980" y="-1175"/>
                      <a:pt x="92901" y="-659"/>
                    </a:cubicBezTo>
                    <a:cubicBezTo>
                      <a:pt x="93521" y="-311"/>
                      <a:pt x="114323" y="15591"/>
                      <a:pt x="139111" y="34671"/>
                    </a:cubicBezTo>
                    <a:lnTo>
                      <a:pt x="184197" y="69368"/>
                    </a:lnTo>
                    <a:lnTo>
                      <a:pt x="161056" y="69523"/>
                    </a:lnTo>
                    <a:lnTo>
                      <a:pt x="137916" y="69679"/>
                    </a:lnTo>
                    <a:lnTo>
                      <a:pt x="138040" y="105376"/>
                    </a:lnTo>
                    <a:lnTo>
                      <a:pt x="138173" y="141080"/>
                    </a:lnTo>
                    <a:lnTo>
                      <a:pt x="92467" y="141130"/>
                    </a:lnTo>
                    <a:lnTo>
                      <a:pt x="46761" y="141179"/>
                    </a:lnTo>
                    <a:lnTo>
                      <a:pt x="46637" y="105475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Content Placeholder 6">
              <a:extLst>
                <a:ext uri="{FF2B5EF4-FFF2-40B4-BE49-F238E27FC236}">
                  <a16:creationId xmlns:a16="http://schemas.microsoft.com/office/drawing/2014/main" id="{EC560B92-7FED-43AE-B8B8-B93A1115B496}"/>
                </a:ext>
              </a:extLst>
            </p:cNvPr>
            <p:cNvGrpSpPr/>
            <p:nvPr/>
          </p:nvGrpSpPr>
          <p:grpSpPr>
            <a:xfrm>
              <a:off x="5343770" y="2104305"/>
              <a:ext cx="184948" cy="282931"/>
              <a:chOff x="5343770" y="2104305"/>
              <a:chExt cx="184948" cy="282931"/>
            </a:xfrm>
            <a:solidFill>
              <a:srgbClr val="1B0675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36EB5E1-A762-48C5-A3A3-48A42D937FB4}"/>
                  </a:ext>
                </a:extLst>
              </p:cNvPr>
              <p:cNvSpPr/>
              <p:nvPr/>
            </p:nvSpPr>
            <p:spPr>
              <a:xfrm>
                <a:off x="5344903" y="2245363"/>
                <a:ext cx="183814" cy="141873"/>
              </a:xfrm>
              <a:custGeom>
                <a:avLst/>
                <a:gdLst>
                  <a:gd name="connsiteX0" fmla="*/ 138056 w 183814"/>
                  <a:gd name="connsiteY0" fmla="*/ 35009 h 141873"/>
                  <a:gd name="connsiteX1" fmla="*/ 138180 w 183814"/>
                  <a:gd name="connsiteY1" fmla="*/ 70712 h 141873"/>
                  <a:gd name="connsiteX2" fmla="*/ 161249 w 183814"/>
                  <a:gd name="connsiteY2" fmla="*/ 70812 h 141873"/>
                  <a:gd name="connsiteX3" fmla="*/ 184310 w 183814"/>
                  <a:gd name="connsiteY3" fmla="*/ 70918 h 141873"/>
                  <a:gd name="connsiteX4" fmla="*/ 138613 w 183814"/>
                  <a:gd name="connsiteY4" fmla="*/ 106348 h 141873"/>
                  <a:gd name="connsiteX5" fmla="*/ 91783 w 183814"/>
                  <a:gd name="connsiteY5" fmla="*/ 141150 h 141873"/>
                  <a:gd name="connsiteX6" fmla="*/ 45573 w 183814"/>
                  <a:gd name="connsiteY6" fmla="*/ 105819 h 141873"/>
                  <a:gd name="connsiteX7" fmla="*/ 496 w 183814"/>
                  <a:gd name="connsiteY7" fmla="*/ 71123 h 141873"/>
                  <a:gd name="connsiteX8" fmla="*/ 23636 w 183814"/>
                  <a:gd name="connsiteY8" fmla="*/ 70968 h 141873"/>
                  <a:gd name="connsiteX9" fmla="*/ 46777 w 183814"/>
                  <a:gd name="connsiteY9" fmla="*/ 70812 h 141873"/>
                  <a:gd name="connsiteX10" fmla="*/ 46644 w 183814"/>
                  <a:gd name="connsiteY10" fmla="*/ 35108 h 141873"/>
                  <a:gd name="connsiteX11" fmla="*/ 46520 w 183814"/>
                  <a:gd name="connsiteY11" fmla="*/ -596 h 141873"/>
                  <a:gd name="connsiteX12" fmla="*/ 92226 w 183814"/>
                  <a:gd name="connsiteY12" fmla="*/ -646 h 141873"/>
                  <a:gd name="connsiteX13" fmla="*/ 137932 w 183814"/>
                  <a:gd name="connsiteY13" fmla="*/ -695 h 141873"/>
                  <a:gd name="connsiteX14" fmla="*/ 138056 w 183814"/>
                  <a:gd name="connsiteY14" fmla="*/ 35009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8056" y="35009"/>
                    </a:moveTo>
                    <a:lnTo>
                      <a:pt x="138180" y="70712"/>
                    </a:lnTo>
                    <a:lnTo>
                      <a:pt x="161249" y="70812"/>
                    </a:lnTo>
                    <a:lnTo>
                      <a:pt x="184310" y="70918"/>
                    </a:lnTo>
                    <a:lnTo>
                      <a:pt x="138613" y="106348"/>
                    </a:lnTo>
                    <a:cubicBezTo>
                      <a:pt x="101303" y="135283"/>
                      <a:pt x="92704" y="141666"/>
                      <a:pt x="91783" y="141150"/>
                    </a:cubicBezTo>
                    <a:cubicBezTo>
                      <a:pt x="91163" y="140801"/>
                      <a:pt x="70369" y="124899"/>
                      <a:pt x="45573" y="105819"/>
                    </a:cubicBezTo>
                    <a:lnTo>
                      <a:pt x="496" y="71123"/>
                    </a:lnTo>
                    <a:lnTo>
                      <a:pt x="23636" y="70968"/>
                    </a:lnTo>
                    <a:lnTo>
                      <a:pt x="46777" y="70812"/>
                    </a:lnTo>
                    <a:lnTo>
                      <a:pt x="46644" y="35108"/>
                    </a:lnTo>
                    <a:lnTo>
                      <a:pt x="46520" y="-596"/>
                    </a:lnTo>
                    <a:lnTo>
                      <a:pt x="92226" y="-646"/>
                    </a:lnTo>
                    <a:lnTo>
                      <a:pt x="137932" y="-695"/>
                    </a:lnTo>
                    <a:lnTo>
                      <a:pt x="138056" y="35009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F504EA-BA98-42CE-BF4D-70E10A059DF2}"/>
                  </a:ext>
                </a:extLst>
              </p:cNvPr>
              <p:cNvSpPr/>
              <p:nvPr/>
            </p:nvSpPr>
            <p:spPr>
              <a:xfrm>
                <a:off x="5343770" y="2104305"/>
                <a:ext cx="183823" cy="141866"/>
              </a:xfrm>
              <a:custGeom>
                <a:avLst/>
                <a:gdLst>
                  <a:gd name="connsiteX0" fmla="*/ 46759 w 183823"/>
                  <a:gd name="connsiteY0" fmla="*/ 105483 h 141866"/>
                  <a:gd name="connsiteX1" fmla="*/ 46627 w 183823"/>
                  <a:gd name="connsiteY1" fmla="*/ 69779 h 141866"/>
                  <a:gd name="connsiteX2" fmla="*/ 23566 w 183823"/>
                  <a:gd name="connsiteY2" fmla="*/ 69674 h 141866"/>
                  <a:gd name="connsiteX3" fmla="*/ 496 w 183823"/>
                  <a:gd name="connsiteY3" fmla="*/ 69568 h 141866"/>
                  <a:gd name="connsiteX4" fmla="*/ 46202 w 183823"/>
                  <a:gd name="connsiteY4" fmla="*/ 34138 h 141866"/>
                  <a:gd name="connsiteX5" fmla="*/ 93023 w 183823"/>
                  <a:gd name="connsiteY5" fmla="*/ -658 h 141866"/>
                  <a:gd name="connsiteX6" fmla="*/ 139234 w 183823"/>
                  <a:gd name="connsiteY6" fmla="*/ 34673 h 141866"/>
                  <a:gd name="connsiteX7" fmla="*/ 184319 w 183823"/>
                  <a:gd name="connsiteY7" fmla="*/ 69369 h 141866"/>
                  <a:gd name="connsiteX8" fmla="*/ 161179 w 183823"/>
                  <a:gd name="connsiteY8" fmla="*/ 69524 h 141866"/>
                  <a:gd name="connsiteX9" fmla="*/ 138038 w 183823"/>
                  <a:gd name="connsiteY9" fmla="*/ 69680 h 141866"/>
                  <a:gd name="connsiteX10" fmla="*/ 138162 w 183823"/>
                  <a:gd name="connsiteY10" fmla="*/ 105377 h 141866"/>
                  <a:gd name="connsiteX11" fmla="*/ 138295 w 183823"/>
                  <a:gd name="connsiteY11" fmla="*/ 141081 h 141866"/>
                  <a:gd name="connsiteX12" fmla="*/ 92589 w 183823"/>
                  <a:gd name="connsiteY12" fmla="*/ 141131 h 141866"/>
                  <a:gd name="connsiteX13" fmla="*/ 46883 w 183823"/>
                  <a:gd name="connsiteY13" fmla="*/ 141181 h 141866"/>
                  <a:gd name="connsiteX14" fmla="*/ 46759 w 183823"/>
                  <a:gd name="connsiteY14" fmla="*/ 105477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759" y="105483"/>
                    </a:moveTo>
                    <a:lnTo>
                      <a:pt x="46627" y="69779"/>
                    </a:lnTo>
                    <a:lnTo>
                      <a:pt x="23566" y="69674"/>
                    </a:lnTo>
                    <a:lnTo>
                      <a:pt x="496" y="69568"/>
                    </a:lnTo>
                    <a:lnTo>
                      <a:pt x="46202" y="34138"/>
                    </a:lnTo>
                    <a:cubicBezTo>
                      <a:pt x="83512" y="5209"/>
                      <a:pt x="92102" y="-1174"/>
                      <a:pt x="93023" y="-658"/>
                    </a:cubicBezTo>
                    <a:cubicBezTo>
                      <a:pt x="93643" y="-309"/>
                      <a:pt x="114446" y="15592"/>
                      <a:pt x="139234" y="34673"/>
                    </a:cubicBezTo>
                    <a:lnTo>
                      <a:pt x="184319" y="69369"/>
                    </a:lnTo>
                    <a:lnTo>
                      <a:pt x="161179" y="69524"/>
                    </a:lnTo>
                    <a:lnTo>
                      <a:pt x="138038" y="69680"/>
                    </a:lnTo>
                    <a:lnTo>
                      <a:pt x="138162" y="105377"/>
                    </a:lnTo>
                    <a:lnTo>
                      <a:pt x="138295" y="141081"/>
                    </a:lnTo>
                    <a:lnTo>
                      <a:pt x="92589" y="141131"/>
                    </a:lnTo>
                    <a:lnTo>
                      <a:pt x="46883" y="141181"/>
                    </a:lnTo>
                    <a:lnTo>
                      <a:pt x="46759" y="10547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Content Placeholder 6">
              <a:extLst>
                <a:ext uri="{FF2B5EF4-FFF2-40B4-BE49-F238E27FC236}">
                  <a16:creationId xmlns:a16="http://schemas.microsoft.com/office/drawing/2014/main" id="{5197D62A-110C-4CE5-9F2F-5E18E488E38C}"/>
                </a:ext>
              </a:extLst>
            </p:cNvPr>
            <p:cNvGrpSpPr/>
            <p:nvPr/>
          </p:nvGrpSpPr>
          <p:grpSpPr>
            <a:xfrm>
              <a:off x="3990104" y="2730188"/>
              <a:ext cx="184948" cy="282931"/>
              <a:chOff x="3990104" y="2730188"/>
              <a:chExt cx="184948" cy="282931"/>
            </a:xfrm>
            <a:solidFill>
              <a:srgbClr val="1B0675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C1970BE-FAD4-47B5-9A68-1479439EE0B1}"/>
                  </a:ext>
                </a:extLst>
              </p:cNvPr>
              <p:cNvSpPr/>
              <p:nvPr/>
            </p:nvSpPr>
            <p:spPr>
              <a:xfrm>
                <a:off x="3991238" y="2871246"/>
                <a:ext cx="183814" cy="141873"/>
              </a:xfrm>
              <a:custGeom>
                <a:avLst/>
                <a:gdLst>
                  <a:gd name="connsiteX0" fmla="*/ 137928 w 183814"/>
                  <a:gd name="connsiteY0" fmla="*/ 35067 h 141873"/>
                  <a:gd name="connsiteX1" fmla="*/ 138052 w 183814"/>
                  <a:gd name="connsiteY1" fmla="*/ 70771 h 141873"/>
                  <a:gd name="connsiteX2" fmla="*/ 161122 w 183814"/>
                  <a:gd name="connsiteY2" fmla="*/ 70871 h 141873"/>
                  <a:gd name="connsiteX3" fmla="*/ 184183 w 183814"/>
                  <a:gd name="connsiteY3" fmla="*/ 70977 h 141873"/>
                  <a:gd name="connsiteX4" fmla="*/ 138486 w 183814"/>
                  <a:gd name="connsiteY4" fmla="*/ 106406 h 141873"/>
                  <a:gd name="connsiteX5" fmla="*/ 91656 w 183814"/>
                  <a:gd name="connsiteY5" fmla="*/ 141209 h 141873"/>
                  <a:gd name="connsiteX6" fmla="*/ 45446 w 183814"/>
                  <a:gd name="connsiteY6" fmla="*/ 105878 h 141873"/>
                  <a:gd name="connsiteX7" fmla="*/ 369 w 183814"/>
                  <a:gd name="connsiteY7" fmla="*/ 71182 h 141873"/>
                  <a:gd name="connsiteX8" fmla="*/ 23509 w 183814"/>
                  <a:gd name="connsiteY8" fmla="*/ 71026 h 141873"/>
                  <a:gd name="connsiteX9" fmla="*/ 46650 w 183814"/>
                  <a:gd name="connsiteY9" fmla="*/ 70871 h 141873"/>
                  <a:gd name="connsiteX10" fmla="*/ 46517 w 183814"/>
                  <a:gd name="connsiteY10" fmla="*/ 35167 h 141873"/>
                  <a:gd name="connsiteX11" fmla="*/ 46393 w 183814"/>
                  <a:gd name="connsiteY11" fmla="*/ -537 h 141873"/>
                  <a:gd name="connsiteX12" fmla="*/ 92099 w 183814"/>
                  <a:gd name="connsiteY12" fmla="*/ -587 h 141873"/>
                  <a:gd name="connsiteX13" fmla="*/ 137804 w 183814"/>
                  <a:gd name="connsiteY13" fmla="*/ -637 h 141873"/>
                  <a:gd name="connsiteX14" fmla="*/ 137928 w 183814"/>
                  <a:gd name="connsiteY14" fmla="*/ 35067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7928" y="35067"/>
                    </a:moveTo>
                    <a:lnTo>
                      <a:pt x="138052" y="70771"/>
                    </a:lnTo>
                    <a:lnTo>
                      <a:pt x="161122" y="70871"/>
                    </a:lnTo>
                    <a:lnTo>
                      <a:pt x="184183" y="70977"/>
                    </a:lnTo>
                    <a:lnTo>
                      <a:pt x="138486" y="106406"/>
                    </a:lnTo>
                    <a:cubicBezTo>
                      <a:pt x="101176" y="135342"/>
                      <a:pt x="92577" y="141725"/>
                      <a:pt x="91656" y="141209"/>
                    </a:cubicBezTo>
                    <a:cubicBezTo>
                      <a:pt x="91036" y="140860"/>
                      <a:pt x="70242" y="124958"/>
                      <a:pt x="45446" y="105878"/>
                    </a:cubicBezTo>
                    <a:lnTo>
                      <a:pt x="369" y="71182"/>
                    </a:lnTo>
                    <a:lnTo>
                      <a:pt x="23509" y="71026"/>
                    </a:lnTo>
                    <a:lnTo>
                      <a:pt x="46650" y="70871"/>
                    </a:lnTo>
                    <a:lnTo>
                      <a:pt x="46517" y="35167"/>
                    </a:lnTo>
                    <a:lnTo>
                      <a:pt x="46393" y="-537"/>
                    </a:lnTo>
                    <a:lnTo>
                      <a:pt x="92099" y="-587"/>
                    </a:lnTo>
                    <a:lnTo>
                      <a:pt x="137804" y="-637"/>
                    </a:lnTo>
                    <a:lnTo>
                      <a:pt x="137928" y="3506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6F7A2BA-2381-4B00-AFB7-5D9235E149B5}"/>
                  </a:ext>
                </a:extLst>
              </p:cNvPr>
              <p:cNvSpPr/>
              <p:nvPr/>
            </p:nvSpPr>
            <p:spPr>
              <a:xfrm>
                <a:off x="3990104" y="2730188"/>
                <a:ext cx="183823" cy="141866"/>
              </a:xfrm>
              <a:custGeom>
                <a:avLst/>
                <a:gdLst>
                  <a:gd name="connsiteX0" fmla="*/ 46632 w 183823"/>
                  <a:gd name="connsiteY0" fmla="*/ 105542 h 141866"/>
                  <a:gd name="connsiteX1" fmla="*/ 46500 w 183823"/>
                  <a:gd name="connsiteY1" fmla="*/ 69838 h 141866"/>
                  <a:gd name="connsiteX2" fmla="*/ 23439 w 183823"/>
                  <a:gd name="connsiteY2" fmla="*/ 69733 h 141866"/>
                  <a:gd name="connsiteX3" fmla="*/ 369 w 183823"/>
                  <a:gd name="connsiteY3" fmla="*/ 69627 h 141866"/>
                  <a:gd name="connsiteX4" fmla="*/ 46074 w 183823"/>
                  <a:gd name="connsiteY4" fmla="*/ 34197 h 141866"/>
                  <a:gd name="connsiteX5" fmla="*/ 92896 w 183823"/>
                  <a:gd name="connsiteY5" fmla="*/ -599 h 141866"/>
                  <a:gd name="connsiteX6" fmla="*/ 139107 w 183823"/>
                  <a:gd name="connsiteY6" fmla="*/ 34732 h 141866"/>
                  <a:gd name="connsiteX7" fmla="*/ 184192 w 183823"/>
                  <a:gd name="connsiteY7" fmla="*/ 69428 h 141866"/>
                  <a:gd name="connsiteX8" fmla="*/ 161052 w 183823"/>
                  <a:gd name="connsiteY8" fmla="*/ 69583 h 141866"/>
                  <a:gd name="connsiteX9" fmla="*/ 137911 w 183823"/>
                  <a:gd name="connsiteY9" fmla="*/ 69739 h 141866"/>
                  <a:gd name="connsiteX10" fmla="*/ 138035 w 183823"/>
                  <a:gd name="connsiteY10" fmla="*/ 105436 h 141866"/>
                  <a:gd name="connsiteX11" fmla="*/ 138168 w 183823"/>
                  <a:gd name="connsiteY11" fmla="*/ 141140 h 141866"/>
                  <a:gd name="connsiteX12" fmla="*/ 92462 w 183823"/>
                  <a:gd name="connsiteY12" fmla="*/ 141190 h 141866"/>
                  <a:gd name="connsiteX13" fmla="*/ 46756 w 183823"/>
                  <a:gd name="connsiteY13" fmla="*/ 141240 h 141866"/>
                  <a:gd name="connsiteX14" fmla="*/ 46632 w 183823"/>
                  <a:gd name="connsiteY14" fmla="*/ 105536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632" y="105542"/>
                    </a:moveTo>
                    <a:lnTo>
                      <a:pt x="46500" y="69838"/>
                    </a:lnTo>
                    <a:lnTo>
                      <a:pt x="23439" y="69733"/>
                    </a:lnTo>
                    <a:lnTo>
                      <a:pt x="369" y="69627"/>
                    </a:lnTo>
                    <a:lnTo>
                      <a:pt x="46074" y="34197"/>
                    </a:lnTo>
                    <a:cubicBezTo>
                      <a:pt x="83385" y="5268"/>
                      <a:pt x="91975" y="-1115"/>
                      <a:pt x="92896" y="-599"/>
                    </a:cubicBezTo>
                    <a:cubicBezTo>
                      <a:pt x="93516" y="-250"/>
                      <a:pt x="114319" y="15651"/>
                      <a:pt x="139107" y="34732"/>
                    </a:cubicBezTo>
                    <a:lnTo>
                      <a:pt x="184192" y="69428"/>
                    </a:lnTo>
                    <a:lnTo>
                      <a:pt x="161052" y="69583"/>
                    </a:lnTo>
                    <a:lnTo>
                      <a:pt x="137911" y="69739"/>
                    </a:lnTo>
                    <a:lnTo>
                      <a:pt x="138035" y="105436"/>
                    </a:lnTo>
                    <a:lnTo>
                      <a:pt x="138168" y="141140"/>
                    </a:lnTo>
                    <a:lnTo>
                      <a:pt x="92462" y="141190"/>
                    </a:lnTo>
                    <a:lnTo>
                      <a:pt x="46756" y="141240"/>
                    </a:lnTo>
                    <a:lnTo>
                      <a:pt x="46632" y="105536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Content Placeholder 6">
              <a:extLst>
                <a:ext uri="{FF2B5EF4-FFF2-40B4-BE49-F238E27FC236}">
                  <a16:creationId xmlns:a16="http://schemas.microsoft.com/office/drawing/2014/main" id="{FED991A5-3001-4D49-A33D-7CC41E011D26}"/>
                </a:ext>
              </a:extLst>
            </p:cNvPr>
            <p:cNvGrpSpPr/>
            <p:nvPr/>
          </p:nvGrpSpPr>
          <p:grpSpPr>
            <a:xfrm>
              <a:off x="5355183" y="2749203"/>
              <a:ext cx="183823" cy="282931"/>
              <a:chOff x="5355183" y="2749203"/>
              <a:chExt cx="183823" cy="282931"/>
            </a:xfrm>
            <a:solidFill>
              <a:srgbClr val="1B0675"/>
            </a:solidFill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1F92357-0797-46A6-86F0-2C70B26BC61D}"/>
                  </a:ext>
                </a:extLst>
              </p:cNvPr>
              <p:cNvSpPr/>
              <p:nvPr/>
            </p:nvSpPr>
            <p:spPr>
              <a:xfrm>
                <a:off x="5356317" y="2890261"/>
                <a:ext cx="182689" cy="141873"/>
              </a:xfrm>
              <a:custGeom>
                <a:avLst/>
                <a:gdLst>
                  <a:gd name="connsiteX0" fmla="*/ 138057 w 183814"/>
                  <a:gd name="connsiteY0" fmla="*/ 35069 h 141873"/>
                  <a:gd name="connsiteX1" fmla="*/ 138181 w 183814"/>
                  <a:gd name="connsiteY1" fmla="*/ 70773 h 141873"/>
                  <a:gd name="connsiteX2" fmla="*/ 161250 w 183814"/>
                  <a:gd name="connsiteY2" fmla="*/ 70872 h 141873"/>
                  <a:gd name="connsiteX3" fmla="*/ 184311 w 183814"/>
                  <a:gd name="connsiteY3" fmla="*/ 70978 h 141873"/>
                  <a:gd name="connsiteX4" fmla="*/ 138614 w 183814"/>
                  <a:gd name="connsiteY4" fmla="*/ 106408 h 141873"/>
                  <a:gd name="connsiteX5" fmla="*/ 91784 w 183814"/>
                  <a:gd name="connsiteY5" fmla="*/ 141210 h 141873"/>
                  <a:gd name="connsiteX6" fmla="*/ 45574 w 183814"/>
                  <a:gd name="connsiteY6" fmla="*/ 105880 h 141873"/>
                  <a:gd name="connsiteX7" fmla="*/ 497 w 183814"/>
                  <a:gd name="connsiteY7" fmla="*/ 71183 h 141873"/>
                  <a:gd name="connsiteX8" fmla="*/ 23637 w 183814"/>
                  <a:gd name="connsiteY8" fmla="*/ 71028 h 141873"/>
                  <a:gd name="connsiteX9" fmla="*/ 46778 w 183814"/>
                  <a:gd name="connsiteY9" fmla="*/ 70872 h 141873"/>
                  <a:gd name="connsiteX10" fmla="*/ 46645 w 183814"/>
                  <a:gd name="connsiteY10" fmla="*/ 35169 h 141873"/>
                  <a:gd name="connsiteX11" fmla="*/ 46521 w 183814"/>
                  <a:gd name="connsiteY11" fmla="*/ -535 h 141873"/>
                  <a:gd name="connsiteX12" fmla="*/ 92227 w 183814"/>
                  <a:gd name="connsiteY12" fmla="*/ -585 h 141873"/>
                  <a:gd name="connsiteX13" fmla="*/ 137933 w 183814"/>
                  <a:gd name="connsiteY13" fmla="*/ -635 h 141873"/>
                  <a:gd name="connsiteX14" fmla="*/ 138057 w 183814"/>
                  <a:gd name="connsiteY14" fmla="*/ 35069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8057" y="35069"/>
                    </a:moveTo>
                    <a:lnTo>
                      <a:pt x="138181" y="70773"/>
                    </a:lnTo>
                    <a:lnTo>
                      <a:pt x="161250" y="70872"/>
                    </a:lnTo>
                    <a:lnTo>
                      <a:pt x="184311" y="70978"/>
                    </a:lnTo>
                    <a:lnTo>
                      <a:pt x="138614" y="106408"/>
                    </a:lnTo>
                    <a:cubicBezTo>
                      <a:pt x="101304" y="135343"/>
                      <a:pt x="92705" y="141726"/>
                      <a:pt x="91784" y="141210"/>
                    </a:cubicBezTo>
                    <a:cubicBezTo>
                      <a:pt x="91164" y="140862"/>
                      <a:pt x="70370" y="124960"/>
                      <a:pt x="45574" y="105880"/>
                    </a:cubicBezTo>
                    <a:lnTo>
                      <a:pt x="497" y="71183"/>
                    </a:lnTo>
                    <a:lnTo>
                      <a:pt x="23637" y="71028"/>
                    </a:lnTo>
                    <a:lnTo>
                      <a:pt x="46778" y="70872"/>
                    </a:lnTo>
                    <a:lnTo>
                      <a:pt x="46645" y="35169"/>
                    </a:lnTo>
                    <a:lnTo>
                      <a:pt x="46521" y="-535"/>
                    </a:lnTo>
                    <a:lnTo>
                      <a:pt x="92227" y="-585"/>
                    </a:lnTo>
                    <a:lnTo>
                      <a:pt x="137933" y="-635"/>
                    </a:lnTo>
                    <a:lnTo>
                      <a:pt x="138057" y="35069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C300507-0210-4E78-AF6B-F53637370F63}"/>
                  </a:ext>
                </a:extLst>
              </p:cNvPr>
              <p:cNvSpPr/>
              <p:nvPr/>
            </p:nvSpPr>
            <p:spPr>
              <a:xfrm>
                <a:off x="5355183" y="2749203"/>
                <a:ext cx="183823" cy="141866"/>
              </a:xfrm>
              <a:custGeom>
                <a:avLst/>
                <a:gdLst>
                  <a:gd name="connsiteX0" fmla="*/ 46760 w 183823"/>
                  <a:gd name="connsiteY0" fmla="*/ 105544 h 141866"/>
                  <a:gd name="connsiteX1" fmla="*/ 46628 w 183823"/>
                  <a:gd name="connsiteY1" fmla="*/ 69840 h 141866"/>
                  <a:gd name="connsiteX2" fmla="*/ 23567 w 183823"/>
                  <a:gd name="connsiteY2" fmla="*/ 69734 h 141866"/>
                  <a:gd name="connsiteX3" fmla="*/ 497 w 183823"/>
                  <a:gd name="connsiteY3" fmla="*/ 69629 h 141866"/>
                  <a:gd name="connsiteX4" fmla="*/ 46203 w 183823"/>
                  <a:gd name="connsiteY4" fmla="*/ 34198 h 141866"/>
                  <a:gd name="connsiteX5" fmla="*/ 93024 w 183823"/>
                  <a:gd name="connsiteY5" fmla="*/ -597 h 141866"/>
                  <a:gd name="connsiteX6" fmla="*/ 139235 w 183823"/>
                  <a:gd name="connsiteY6" fmla="*/ 34733 h 141866"/>
                  <a:gd name="connsiteX7" fmla="*/ 184321 w 183823"/>
                  <a:gd name="connsiteY7" fmla="*/ 69430 h 141866"/>
                  <a:gd name="connsiteX8" fmla="*/ 161180 w 183823"/>
                  <a:gd name="connsiteY8" fmla="*/ 69585 h 141866"/>
                  <a:gd name="connsiteX9" fmla="*/ 138039 w 183823"/>
                  <a:gd name="connsiteY9" fmla="*/ 69741 h 141866"/>
                  <a:gd name="connsiteX10" fmla="*/ 138163 w 183823"/>
                  <a:gd name="connsiteY10" fmla="*/ 105438 h 141866"/>
                  <a:gd name="connsiteX11" fmla="*/ 138296 w 183823"/>
                  <a:gd name="connsiteY11" fmla="*/ 141142 h 141866"/>
                  <a:gd name="connsiteX12" fmla="*/ 92590 w 183823"/>
                  <a:gd name="connsiteY12" fmla="*/ 141192 h 141866"/>
                  <a:gd name="connsiteX13" fmla="*/ 46885 w 183823"/>
                  <a:gd name="connsiteY13" fmla="*/ 141241 h 141866"/>
                  <a:gd name="connsiteX14" fmla="*/ 46760 w 183823"/>
                  <a:gd name="connsiteY14" fmla="*/ 105538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760" y="105544"/>
                    </a:moveTo>
                    <a:lnTo>
                      <a:pt x="46628" y="69840"/>
                    </a:lnTo>
                    <a:lnTo>
                      <a:pt x="23567" y="69734"/>
                    </a:lnTo>
                    <a:lnTo>
                      <a:pt x="497" y="69629"/>
                    </a:lnTo>
                    <a:lnTo>
                      <a:pt x="46203" y="34198"/>
                    </a:lnTo>
                    <a:cubicBezTo>
                      <a:pt x="83513" y="5270"/>
                      <a:pt x="92103" y="-1113"/>
                      <a:pt x="93024" y="-597"/>
                    </a:cubicBezTo>
                    <a:cubicBezTo>
                      <a:pt x="93644" y="-249"/>
                      <a:pt x="114447" y="15653"/>
                      <a:pt x="139235" y="34733"/>
                    </a:cubicBezTo>
                    <a:lnTo>
                      <a:pt x="184321" y="69430"/>
                    </a:lnTo>
                    <a:lnTo>
                      <a:pt x="161180" y="69585"/>
                    </a:lnTo>
                    <a:lnTo>
                      <a:pt x="138039" y="69741"/>
                    </a:lnTo>
                    <a:lnTo>
                      <a:pt x="138163" y="105438"/>
                    </a:lnTo>
                    <a:lnTo>
                      <a:pt x="138296" y="141142"/>
                    </a:lnTo>
                    <a:lnTo>
                      <a:pt x="92590" y="141192"/>
                    </a:lnTo>
                    <a:lnTo>
                      <a:pt x="46885" y="141241"/>
                    </a:lnTo>
                    <a:lnTo>
                      <a:pt x="46760" y="105538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AC269C7-0378-4E36-B881-FD74D5EEEC1D}"/>
                </a:ext>
              </a:extLst>
            </p:cNvPr>
            <p:cNvSpPr txBox="1"/>
            <p:nvPr/>
          </p:nvSpPr>
          <p:spPr>
            <a:xfrm>
              <a:off x="3998749" y="3029741"/>
              <a:ext cx="1441420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L2 cache bank</a:t>
              </a:r>
            </a:p>
          </p:txBody>
        </p:sp>
        <p:grpSp>
          <p:nvGrpSpPr>
            <p:cNvPr id="62" name="Content Placeholder 6">
              <a:extLst>
                <a:ext uri="{FF2B5EF4-FFF2-40B4-BE49-F238E27FC236}">
                  <a16:creationId xmlns:a16="http://schemas.microsoft.com/office/drawing/2014/main" id="{B183E951-5754-4747-89F8-3740CA5E3DC6}"/>
                </a:ext>
              </a:extLst>
            </p:cNvPr>
            <p:cNvGrpSpPr/>
            <p:nvPr/>
          </p:nvGrpSpPr>
          <p:grpSpPr>
            <a:xfrm>
              <a:off x="4644126" y="3370518"/>
              <a:ext cx="184948" cy="282931"/>
              <a:chOff x="4644126" y="3370518"/>
              <a:chExt cx="184948" cy="282931"/>
            </a:xfrm>
            <a:solidFill>
              <a:srgbClr val="1B0675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17FE756-7EDF-4BE9-8913-C69383EB39CD}"/>
                  </a:ext>
                </a:extLst>
              </p:cNvPr>
              <p:cNvSpPr/>
              <p:nvPr/>
            </p:nvSpPr>
            <p:spPr>
              <a:xfrm>
                <a:off x="4644126" y="3511576"/>
                <a:ext cx="184948" cy="141873"/>
              </a:xfrm>
              <a:custGeom>
                <a:avLst/>
                <a:gdLst>
                  <a:gd name="connsiteX0" fmla="*/ 137990 w 183814"/>
                  <a:gd name="connsiteY0" fmla="*/ 35127 h 141873"/>
                  <a:gd name="connsiteX1" fmla="*/ 138114 w 183814"/>
                  <a:gd name="connsiteY1" fmla="*/ 70831 h 141873"/>
                  <a:gd name="connsiteX2" fmla="*/ 161184 w 183814"/>
                  <a:gd name="connsiteY2" fmla="*/ 70931 h 141873"/>
                  <a:gd name="connsiteX3" fmla="*/ 184245 w 183814"/>
                  <a:gd name="connsiteY3" fmla="*/ 71037 h 141873"/>
                  <a:gd name="connsiteX4" fmla="*/ 138548 w 183814"/>
                  <a:gd name="connsiteY4" fmla="*/ 106467 h 141873"/>
                  <a:gd name="connsiteX5" fmla="*/ 91717 w 183814"/>
                  <a:gd name="connsiteY5" fmla="*/ 141269 h 141873"/>
                  <a:gd name="connsiteX6" fmla="*/ 45507 w 183814"/>
                  <a:gd name="connsiteY6" fmla="*/ 105938 h 141873"/>
                  <a:gd name="connsiteX7" fmla="*/ 430 w 183814"/>
                  <a:gd name="connsiteY7" fmla="*/ 71242 h 141873"/>
                  <a:gd name="connsiteX8" fmla="*/ 23571 w 183814"/>
                  <a:gd name="connsiteY8" fmla="*/ 71087 h 141873"/>
                  <a:gd name="connsiteX9" fmla="*/ 46711 w 183814"/>
                  <a:gd name="connsiteY9" fmla="*/ 70931 h 141873"/>
                  <a:gd name="connsiteX10" fmla="*/ 46579 w 183814"/>
                  <a:gd name="connsiteY10" fmla="*/ 35227 h 141873"/>
                  <a:gd name="connsiteX11" fmla="*/ 46454 w 183814"/>
                  <a:gd name="connsiteY11" fmla="*/ -477 h 141873"/>
                  <a:gd name="connsiteX12" fmla="*/ 92160 w 183814"/>
                  <a:gd name="connsiteY12" fmla="*/ -527 h 141873"/>
                  <a:gd name="connsiteX13" fmla="*/ 137866 w 183814"/>
                  <a:gd name="connsiteY13" fmla="*/ -576 h 141873"/>
                  <a:gd name="connsiteX14" fmla="*/ 137990 w 183814"/>
                  <a:gd name="connsiteY14" fmla="*/ 35127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7990" y="35127"/>
                    </a:moveTo>
                    <a:lnTo>
                      <a:pt x="138114" y="70831"/>
                    </a:lnTo>
                    <a:lnTo>
                      <a:pt x="161184" y="70931"/>
                    </a:lnTo>
                    <a:lnTo>
                      <a:pt x="184245" y="71037"/>
                    </a:lnTo>
                    <a:lnTo>
                      <a:pt x="138548" y="106467"/>
                    </a:lnTo>
                    <a:cubicBezTo>
                      <a:pt x="101238" y="135402"/>
                      <a:pt x="92638" y="141785"/>
                      <a:pt x="91717" y="141269"/>
                    </a:cubicBezTo>
                    <a:cubicBezTo>
                      <a:pt x="91097" y="140920"/>
                      <a:pt x="70304" y="125018"/>
                      <a:pt x="45507" y="105938"/>
                    </a:cubicBezTo>
                    <a:lnTo>
                      <a:pt x="430" y="71242"/>
                    </a:lnTo>
                    <a:lnTo>
                      <a:pt x="23571" y="71087"/>
                    </a:lnTo>
                    <a:lnTo>
                      <a:pt x="46711" y="70931"/>
                    </a:lnTo>
                    <a:lnTo>
                      <a:pt x="46579" y="35227"/>
                    </a:lnTo>
                    <a:lnTo>
                      <a:pt x="46454" y="-477"/>
                    </a:lnTo>
                    <a:lnTo>
                      <a:pt x="92160" y="-527"/>
                    </a:lnTo>
                    <a:lnTo>
                      <a:pt x="137866" y="-576"/>
                    </a:lnTo>
                    <a:lnTo>
                      <a:pt x="137990" y="3512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248159B-17EA-4C73-AA5B-679A36A44974}"/>
                  </a:ext>
                </a:extLst>
              </p:cNvPr>
              <p:cNvSpPr/>
              <p:nvPr/>
            </p:nvSpPr>
            <p:spPr>
              <a:xfrm>
                <a:off x="4644126" y="3370518"/>
                <a:ext cx="183823" cy="141866"/>
              </a:xfrm>
              <a:custGeom>
                <a:avLst/>
                <a:gdLst>
                  <a:gd name="connsiteX0" fmla="*/ 46694 w 183823"/>
                  <a:gd name="connsiteY0" fmla="*/ 105602 h 141866"/>
                  <a:gd name="connsiteX1" fmla="*/ 46561 w 183823"/>
                  <a:gd name="connsiteY1" fmla="*/ 69898 h 141866"/>
                  <a:gd name="connsiteX2" fmla="*/ 23500 w 183823"/>
                  <a:gd name="connsiteY2" fmla="*/ 69793 h 141866"/>
                  <a:gd name="connsiteX3" fmla="*/ 430 w 183823"/>
                  <a:gd name="connsiteY3" fmla="*/ 69687 h 141866"/>
                  <a:gd name="connsiteX4" fmla="*/ 46136 w 183823"/>
                  <a:gd name="connsiteY4" fmla="*/ 34257 h 141866"/>
                  <a:gd name="connsiteX5" fmla="*/ 92957 w 183823"/>
                  <a:gd name="connsiteY5" fmla="*/ -539 h 141866"/>
                  <a:gd name="connsiteX6" fmla="*/ 139168 w 183823"/>
                  <a:gd name="connsiteY6" fmla="*/ 34792 h 141866"/>
                  <a:gd name="connsiteX7" fmla="*/ 184254 w 183823"/>
                  <a:gd name="connsiteY7" fmla="*/ 69488 h 141866"/>
                  <a:gd name="connsiteX8" fmla="*/ 161113 w 183823"/>
                  <a:gd name="connsiteY8" fmla="*/ 69643 h 141866"/>
                  <a:gd name="connsiteX9" fmla="*/ 137972 w 183823"/>
                  <a:gd name="connsiteY9" fmla="*/ 69799 h 141866"/>
                  <a:gd name="connsiteX10" fmla="*/ 138096 w 183823"/>
                  <a:gd name="connsiteY10" fmla="*/ 105496 h 141866"/>
                  <a:gd name="connsiteX11" fmla="*/ 138229 w 183823"/>
                  <a:gd name="connsiteY11" fmla="*/ 141200 h 141866"/>
                  <a:gd name="connsiteX12" fmla="*/ 92524 w 183823"/>
                  <a:gd name="connsiteY12" fmla="*/ 141250 h 141866"/>
                  <a:gd name="connsiteX13" fmla="*/ 46818 w 183823"/>
                  <a:gd name="connsiteY13" fmla="*/ 141300 h 141866"/>
                  <a:gd name="connsiteX14" fmla="*/ 46694 w 183823"/>
                  <a:gd name="connsiteY14" fmla="*/ 105596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694" y="105602"/>
                    </a:moveTo>
                    <a:lnTo>
                      <a:pt x="46561" y="69898"/>
                    </a:lnTo>
                    <a:lnTo>
                      <a:pt x="23500" y="69793"/>
                    </a:lnTo>
                    <a:lnTo>
                      <a:pt x="430" y="69687"/>
                    </a:lnTo>
                    <a:lnTo>
                      <a:pt x="46136" y="34257"/>
                    </a:lnTo>
                    <a:cubicBezTo>
                      <a:pt x="83446" y="5328"/>
                      <a:pt x="92037" y="-1055"/>
                      <a:pt x="92957" y="-539"/>
                    </a:cubicBezTo>
                    <a:cubicBezTo>
                      <a:pt x="93577" y="-190"/>
                      <a:pt x="114380" y="15711"/>
                      <a:pt x="139168" y="34792"/>
                    </a:cubicBezTo>
                    <a:lnTo>
                      <a:pt x="184254" y="69488"/>
                    </a:lnTo>
                    <a:lnTo>
                      <a:pt x="161113" y="69643"/>
                    </a:lnTo>
                    <a:lnTo>
                      <a:pt x="137972" y="69799"/>
                    </a:lnTo>
                    <a:lnTo>
                      <a:pt x="138096" y="105496"/>
                    </a:lnTo>
                    <a:lnTo>
                      <a:pt x="138229" y="141200"/>
                    </a:lnTo>
                    <a:lnTo>
                      <a:pt x="92524" y="141250"/>
                    </a:lnTo>
                    <a:lnTo>
                      <a:pt x="46818" y="141300"/>
                    </a:lnTo>
                    <a:lnTo>
                      <a:pt x="46694" y="105596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7AD62D8-2C2A-4AF9-BA29-8CB8BC468BA9}"/>
                </a:ext>
              </a:extLst>
            </p:cNvPr>
            <p:cNvSpPr txBox="1"/>
            <p:nvPr/>
          </p:nvSpPr>
          <p:spPr>
            <a:xfrm>
              <a:off x="4251940" y="3723487"/>
              <a:ext cx="938077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Memory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F846278-D431-40C8-91A0-DC9AE150B8AA}"/>
                </a:ext>
              </a:extLst>
            </p:cNvPr>
            <p:cNvSpPr txBox="1"/>
            <p:nvPr/>
          </p:nvSpPr>
          <p:spPr>
            <a:xfrm>
              <a:off x="4251940" y="3963040"/>
              <a:ext cx="979755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controller</a:t>
              </a:r>
            </a:p>
          </p:txBody>
        </p:sp>
        <p:grpSp>
          <p:nvGrpSpPr>
            <p:cNvPr id="67" name="Content Placeholder 6">
              <a:extLst>
                <a:ext uri="{FF2B5EF4-FFF2-40B4-BE49-F238E27FC236}">
                  <a16:creationId xmlns:a16="http://schemas.microsoft.com/office/drawing/2014/main" id="{97282690-4F08-4CDA-AB99-2FDEC2C18D7E}"/>
                </a:ext>
              </a:extLst>
            </p:cNvPr>
            <p:cNvGrpSpPr/>
            <p:nvPr/>
          </p:nvGrpSpPr>
          <p:grpSpPr>
            <a:xfrm>
              <a:off x="4648832" y="4325078"/>
              <a:ext cx="184948" cy="282931"/>
              <a:chOff x="4648832" y="4325078"/>
              <a:chExt cx="184948" cy="282931"/>
            </a:xfrm>
            <a:solidFill>
              <a:srgbClr val="1B0675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B2C5F1D-67C8-4211-9030-CCAD184F9EF3}"/>
                  </a:ext>
                </a:extLst>
              </p:cNvPr>
              <p:cNvSpPr/>
              <p:nvPr/>
            </p:nvSpPr>
            <p:spPr>
              <a:xfrm>
                <a:off x="4649966" y="4466136"/>
                <a:ext cx="183814" cy="141873"/>
              </a:xfrm>
              <a:custGeom>
                <a:avLst/>
                <a:gdLst>
                  <a:gd name="connsiteX0" fmla="*/ 137990 w 183814"/>
                  <a:gd name="connsiteY0" fmla="*/ 35217 h 141873"/>
                  <a:gd name="connsiteX1" fmla="*/ 138114 w 183814"/>
                  <a:gd name="connsiteY1" fmla="*/ 70921 h 141873"/>
                  <a:gd name="connsiteX2" fmla="*/ 161184 w 183814"/>
                  <a:gd name="connsiteY2" fmla="*/ 71020 h 141873"/>
                  <a:gd name="connsiteX3" fmla="*/ 184245 w 183814"/>
                  <a:gd name="connsiteY3" fmla="*/ 71126 h 141873"/>
                  <a:gd name="connsiteX4" fmla="*/ 138548 w 183814"/>
                  <a:gd name="connsiteY4" fmla="*/ 106556 h 141873"/>
                  <a:gd name="connsiteX5" fmla="*/ 91718 w 183814"/>
                  <a:gd name="connsiteY5" fmla="*/ 141358 h 141873"/>
                  <a:gd name="connsiteX6" fmla="*/ 45507 w 183814"/>
                  <a:gd name="connsiteY6" fmla="*/ 106028 h 141873"/>
                  <a:gd name="connsiteX7" fmla="*/ 431 w 183814"/>
                  <a:gd name="connsiteY7" fmla="*/ 71331 h 141873"/>
                  <a:gd name="connsiteX8" fmla="*/ 23571 w 183814"/>
                  <a:gd name="connsiteY8" fmla="*/ 71176 h 141873"/>
                  <a:gd name="connsiteX9" fmla="*/ 46712 w 183814"/>
                  <a:gd name="connsiteY9" fmla="*/ 71020 h 141873"/>
                  <a:gd name="connsiteX10" fmla="*/ 46579 w 183814"/>
                  <a:gd name="connsiteY10" fmla="*/ 35317 h 141873"/>
                  <a:gd name="connsiteX11" fmla="*/ 46455 w 183814"/>
                  <a:gd name="connsiteY11" fmla="*/ -387 h 141873"/>
                  <a:gd name="connsiteX12" fmla="*/ 92161 w 183814"/>
                  <a:gd name="connsiteY12" fmla="*/ -437 h 141873"/>
                  <a:gd name="connsiteX13" fmla="*/ 137866 w 183814"/>
                  <a:gd name="connsiteY13" fmla="*/ -487 h 141873"/>
                  <a:gd name="connsiteX14" fmla="*/ 137990 w 183814"/>
                  <a:gd name="connsiteY14" fmla="*/ 35217 h 14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14" h="141873">
                    <a:moveTo>
                      <a:pt x="137990" y="35217"/>
                    </a:moveTo>
                    <a:lnTo>
                      <a:pt x="138114" y="70921"/>
                    </a:lnTo>
                    <a:lnTo>
                      <a:pt x="161184" y="71020"/>
                    </a:lnTo>
                    <a:lnTo>
                      <a:pt x="184245" y="71126"/>
                    </a:lnTo>
                    <a:lnTo>
                      <a:pt x="138548" y="106556"/>
                    </a:lnTo>
                    <a:cubicBezTo>
                      <a:pt x="101238" y="135491"/>
                      <a:pt x="92639" y="141874"/>
                      <a:pt x="91718" y="141358"/>
                    </a:cubicBezTo>
                    <a:cubicBezTo>
                      <a:pt x="91098" y="141010"/>
                      <a:pt x="70304" y="125108"/>
                      <a:pt x="45507" y="106028"/>
                    </a:cubicBezTo>
                    <a:lnTo>
                      <a:pt x="431" y="71331"/>
                    </a:lnTo>
                    <a:lnTo>
                      <a:pt x="23571" y="71176"/>
                    </a:lnTo>
                    <a:lnTo>
                      <a:pt x="46712" y="71020"/>
                    </a:lnTo>
                    <a:lnTo>
                      <a:pt x="46579" y="35317"/>
                    </a:lnTo>
                    <a:lnTo>
                      <a:pt x="46455" y="-387"/>
                    </a:lnTo>
                    <a:lnTo>
                      <a:pt x="92161" y="-437"/>
                    </a:lnTo>
                    <a:lnTo>
                      <a:pt x="137866" y="-487"/>
                    </a:lnTo>
                    <a:lnTo>
                      <a:pt x="137990" y="35217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8DE3077-3AA1-45E7-8DB7-25FD721CADDF}"/>
                  </a:ext>
                </a:extLst>
              </p:cNvPr>
              <p:cNvSpPr/>
              <p:nvPr/>
            </p:nvSpPr>
            <p:spPr>
              <a:xfrm>
                <a:off x="4648832" y="4325078"/>
                <a:ext cx="183823" cy="141866"/>
              </a:xfrm>
              <a:custGeom>
                <a:avLst/>
                <a:gdLst>
                  <a:gd name="connsiteX0" fmla="*/ 46694 w 183823"/>
                  <a:gd name="connsiteY0" fmla="*/ 105692 h 141866"/>
                  <a:gd name="connsiteX1" fmla="*/ 46561 w 183823"/>
                  <a:gd name="connsiteY1" fmla="*/ 69988 h 141866"/>
                  <a:gd name="connsiteX2" fmla="*/ 23500 w 183823"/>
                  <a:gd name="connsiteY2" fmla="*/ 69883 h 141866"/>
                  <a:gd name="connsiteX3" fmla="*/ 431 w 183823"/>
                  <a:gd name="connsiteY3" fmla="*/ 69777 h 141866"/>
                  <a:gd name="connsiteX4" fmla="*/ 46136 w 183823"/>
                  <a:gd name="connsiteY4" fmla="*/ 34346 h 141866"/>
                  <a:gd name="connsiteX5" fmla="*/ 92958 w 183823"/>
                  <a:gd name="connsiteY5" fmla="*/ -449 h 141866"/>
                  <a:gd name="connsiteX6" fmla="*/ 139168 w 183823"/>
                  <a:gd name="connsiteY6" fmla="*/ 34881 h 141866"/>
                  <a:gd name="connsiteX7" fmla="*/ 184254 w 183823"/>
                  <a:gd name="connsiteY7" fmla="*/ 69578 h 141866"/>
                  <a:gd name="connsiteX8" fmla="*/ 161113 w 183823"/>
                  <a:gd name="connsiteY8" fmla="*/ 69733 h 141866"/>
                  <a:gd name="connsiteX9" fmla="*/ 137973 w 183823"/>
                  <a:gd name="connsiteY9" fmla="*/ 69889 h 141866"/>
                  <a:gd name="connsiteX10" fmla="*/ 138097 w 183823"/>
                  <a:gd name="connsiteY10" fmla="*/ 105586 h 141866"/>
                  <a:gd name="connsiteX11" fmla="*/ 138229 w 183823"/>
                  <a:gd name="connsiteY11" fmla="*/ 141290 h 141866"/>
                  <a:gd name="connsiteX12" fmla="*/ 92524 w 183823"/>
                  <a:gd name="connsiteY12" fmla="*/ 141340 h 141866"/>
                  <a:gd name="connsiteX13" fmla="*/ 46818 w 183823"/>
                  <a:gd name="connsiteY13" fmla="*/ 141389 h 141866"/>
                  <a:gd name="connsiteX14" fmla="*/ 46694 w 183823"/>
                  <a:gd name="connsiteY14" fmla="*/ 105686 h 14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823" h="141866">
                    <a:moveTo>
                      <a:pt x="46694" y="105692"/>
                    </a:moveTo>
                    <a:lnTo>
                      <a:pt x="46561" y="69988"/>
                    </a:lnTo>
                    <a:lnTo>
                      <a:pt x="23500" y="69883"/>
                    </a:lnTo>
                    <a:lnTo>
                      <a:pt x="431" y="69777"/>
                    </a:lnTo>
                    <a:lnTo>
                      <a:pt x="46136" y="34346"/>
                    </a:lnTo>
                    <a:cubicBezTo>
                      <a:pt x="83447" y="5418"/>
                      <a:pt x="92037" y="-965"/>
                      <a:pt x="92958" y="-449"/>
                    </a:cubicBezTo>
                    <a:cubicBezTo>
                      <a:pt x="93578" y="-101"/>
                      <a:pt x="114380" y="15801"/>
                      <a:pt x="139168" y="34881"/>
                    </a:cubicBezTo>
                    <a:lnTo>
                      <a:pt x="184254" y="69578"/>
                    </a:lnTo>
                    <a:lnTo>
                      <a:pt x="161113" y="69733"/>
                    </a:lnTo>
                    <a:lnTo>
                      <a:pt x="137973" y="69889"/>
                    </a:lnTo>
                    <a:lnTo>
                      <a:pt x="138097" y="105586"/>
                    </a:lnTo>
                    <a:lnTo>
                      <a:pt x="138229" y="141290"/>
                    </a:lnTo>
                    <a:lnTo>
                      <a:pt x="92524" y="141340"/>
                    </a:lnTo>
                    <a:lnTo>
                      <a:pt x="46818" y="141389"/>
                    </a:lnTo>
                    <a:lnTo>
                      <a:pt x="46694" y="105686"/>
                    </a:lnTo>
                    <a:close/>
                  </a:path>
                </a:pathLst>
              </a:custGeom>
              <a:solidFill>
                <a:srgbClr val="1B0675"/>
              </a:solidFill>
              <a:ln w="763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7C6C730-7373-4874-876A-AA9298BE8E70}"/>
                </a:ext>
              </a:extLst>
            </p:cNvPr>
            <p:cNvSpPr/>
            <p:nvPr/>
          </p:nvSpPr>
          <p:spPr>
            <a:xfrm>
              <a:off x="3911940" y="4617310"/>
              <a:ext cx="1658739" cy="816950"/>
            </a:xfrm>
            <a:custGeom>
              <a:avLst/>
              <a:gdLst>
                <a:gd name="connsiteX0" fmla="*/ 731 w 1658739"/>
                <a:gd name="connsiteY0" fmla="*/ -703 h 816950"/>
                <a:gd name="connsiteX1" fmla="*/ 1659471 w 1658739"/>
                <a:gd name="connsiteY1" fmla="*/ -703 h 816950"/>
                <a:gd name="connsiteX2" fmla="*/ 1659471 w 1658739"/>
                <a:gd name="connsiteY2" fmla="*/ 816248 h 816950"/>
                <a:gd name="connsiteX3" fmla="*/ 731 w 1658739"/>
                <a:gd name="connsiteY3" fmla="*/ 816248 h 81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8739" h="816950">
                  <a:moveTo>
                    <a:pt x="731" y="-703"/>
                  </a:moveTo>
                  <a:lnTo>
                    <a:pt x="1659471" y="-703"/>
                  </a:lnTo>
                  <a:lnTo>
                    <a:pt x="1659471" y="816248"/>
                  </a:lnTo>
                  <a:lnTo>
                    <a:pt x="731" y="816248"/>
                  </a:lnTo>
                  <a:close/>
                </a:path>
              </a:pathLst>
            </a:custGeom>
            <a:solidFill>
              <a:srgbClr val="D5F6FF"/>
            </a:solidFill>
            <a:ln w="2198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F0FD637-DDCA-453B-911C-2E58195CF4F4}"/>
                </a:ext>
              </a:extLst>
            </p:cNvPr>
            <p:cNvSpPr txBox="1"/>
            <p:nvPr/>
          </p:nvSpPr>
          <p:spPr>
            <a:xfrm>
              <a:off x="3983066" y="4863525"/>
              <a:ext cx="1358064" cy="324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Main memory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54BAA-BACF-4ED2-A100-70F532D09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93193-0FCE-4838-A7A8-DFEAE405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26C373-9AAE-4A90-B17B-7CE7675697D1}"/>
              </a:ext>
            </a:extLst>
          </p:cNvPr>
          <p:cNvCxnSpPr/>
          <p:nvPr/>
        </p:nvCxnSpPr>
        <p:spPr>
          <a:xfrm>
            <a:off x="7463246" y="1473032"/>
            <a:ext cx="0" cy="458813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8CD9599-8687-4EDC-B2F2-C97CF0FFD933}"/>
              </a:ext>
            </a:extLst>
          </p:cNvPr>
          <p:cNvSpPr/>
          <p:nvPr/>
        </p:nvSpPr>
        <p:spPr>
          <a:xfrm>
            <a:off x="3215674" y="1614906"/>
            <a:ext cx="1846217" cy="94591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CPU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4A0E5-B557-4820-8517-6D6ACE054D4B}"/>
              </a:ext>
            </a:extLst>
          </p:cNvPr>
          <p:cNvSpPr/>
          <p:nvPr/>
        </p:nvSpPr>
        <p:spPr>
          <a:xfrm>
            <a:off x="5067962" y="1955884"/>
            <a:ext cx="1885766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522FCAA-2BBB-4AEF-9C8D-CD329B0E19DA}"/>
              </a:ext>
            </a:extLst>
          </p:cNvPr>
          <p:cNvSpPr/>
          <p:nvPr/>
        </p:nvSpPr>
        <p:spPr>
          <a:xfrm rot="5400000">
            <a:off x="3081598" y="3389403"/>
            <a:ext cx="1885766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F0D07-5897-4BE1-BF5A-7292E06E03D6}"/>
              </a:ext>
            </a:extLst>
          </p:cNvPr>
          <p:cNvSpPr txBox="1"/>
          <p:nvPr/>
        </p:nvSpPr>
        <p:spPr>
          <a:xfrm>
            <a:off x="2649525" y="2615066"/>
            <a:ext cx="1341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dirty="0"/>
              <a:t>DRAM </a:t>
            </a:r>
          </a:p>
          <a:p>
            <a:pPr algn="l"/>
            <a:r>
              <a:rPr lang="en-IN" sz="2000" dirty="0"/>
              <a:t>channel</a:t>
            </a:r>
            <a:br>
              <a:rPr lang="en-IN" sz="2000" dirty="0"/>
            </a:br>
            <a:r>
              <a:rPr lang="en-IN" sz="2000" dirty="0"/>
              <a:t>32-128 bit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386B33-3B1B-4EB9-90C8-A3E24A9ADB04}"/>
              </a:ext>
            </a:extLst>
          </p:cNvPr>
          <p:cNvSpPr/>
          <p:nvPr/>
        </p:nvSpPr>
        <p:spPr>
          <a:xfrm>
            <a:off x="3411835" y="3810026"/>
            <a:ext cx="1232491" cy="9937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E2CA8D3-69C0-400A-A815-3195B0C01F70}"/>
              </a:ext>
            </a:extLst>
          </p:cNvPr>
          <p:cNvSpPr/>
          <p:nvPr/>
        </p:nvSpPr>
        <p:spPr>
          <a:xfrm>
            <a:off x="3415003" y="4004045"/>
            <a:ext cx="1232491" cy="9937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7F8C16-E2AE-4FCC-B3C5-573D63840B66}"/>
              </a:ext>
            </a:extLst>
          </p:cNvPr>
          <p:cNvSpPr/>
          <p:nvPr/>
        </p:nvSpPr>
        <p:spPr>
          <a:xfrm>
            <a:off x="3411834" y="4198064"/>
            <a:ext cx="1232491" cy="9937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07C259-3E6A-420C-8CD7-5C5EF2A61BA3}"/>
              </a:ext>
            </a:extLst>
          </p:cNvPr>
          <p:cNvSpPr/>
          <p:nvPr/>
        </p:nvSpPr>
        <p:spPr>
          <a:xfrm>
            <a:off x="3412111" y="4392083"/>
            <a:ext cx="1232491" cy="99373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208195-B101-43E4-AEDE-FC8B644A0D45}"/>
              </a:ext>
            </a:extLst>
          </p:cNvPr>
          <p:cNvGrpSpPr/>
          <p:nvPr/>
        </p:nvGrpSpPr>
        <p:grpSpPr>
          <a:xfrm rot="16200000">
            <a:off x="6009875" y="1750147"/>
            <a:ext cx="1235660" cy="681430"/>
            <a:chOff x="3946862" y="3810025"/>
            <a:chExt cx="1235660" cy="68143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426869D-C8B1-413B-AF58-6A0EF3AF7743}"/>
                </a:ext>
              </a:extLst>
            </p:cNvPr>
            <p:cNvSpPr/>
            <p:nvPr/>
          </p:nvSpPr>
          <p:spPr>
            <a:xfrm>
              <a:off x="3946863" y="3810025"/>
              <a:ext cx="1232491" cy="9937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B57748A-A367-443D-B70B-CC2EB932038F}"/>
                </a:ext>
              </a:extLst>
            </p:cNvPr>
            <p:cNvSpPr/>
            <p:nvPr/>
          </p:nvSpPr>
          <p:spPr>
            <a:xfrm>
              <a:off x="3950031" y="4004044"/>
              <a:ext cx="1232491" cy="9937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99071EF-E81B-4CAA-A425-BB2923BA99F2}"/>
                </a:ext>
              </a:extLst>
            </p:cNvPr>
            <p:cNvSpPr/>
            <p:nvPr/>
          </p:nvSpPr>
          <p:spPr>
            <a:xfrm>
              <a:off x="3946862" y="4198063"/>
              <a:ext cx="1232491" cy="9937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9E68D7E-03C7-4F67-816B-4D712F779261}"/>
                </a:ext>
              </a:extLst>
            </p:cNvPr>
            <p:cNvSpPr/>
            <p:nvPr/>
          </p:nvSpPr>
          <p:spPr>
            <a:xfrm>
              <a:off x="3947139" y="4392082"/>
              <a:ext cx="1232491" cy="9937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DA133A-AB69-45A2-98F7-D83ACA3BEE8D}"/>
              </a:ext>
            </a:extLst>
          </p:cNvPr>
          <p:cNvSpPr txBox="1"/>
          <p:nvPr/>
        </p:nvSpPr>
        <p:spPr>
          <a:xfrm>
            <a:off x="4728755" y="3746696"/>
            <a:ext cx="2380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Dual inline memory</a:t>
            </a:r>
          </a:p>
          <a:p>
            <a:pPr algn="l"/>
            <a:r>
              <a:rPr lang="en-IN" sz="2000" dirty="0"/>
              <a:t>modules (DIMMs)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593E7-4E75-45C8-B6B9-C5292F8D05CB}"/>
              </a:ext>
            </a:extLst>
          </p:cNvPr>
          <p:cNvSpPr txBox="1"/>
          <p:nvPr/>
        </p:nvSpPr>
        <p:spPr>
          <a:xfrm>
            <a:off x="2089660" y="4873757"/>
            <a:ext cx="5373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The CPU has </a:t>
            </a:r>
            <a:r>
              <a:rPr lang="en-IN" sz="2000" dirty="0">
                <a:solidFill>
                  <a:srgbClr val="9F2241"/>
                </a:solidFill>
              </a:rPr>
              <a:t>multiple</a:t>
            </a:r>
            <a:r>
              <a:rPr lang="en-IN" sz="2000" dirty="0"/>
              <a:t> DRAM channels, each </a:t>
            </a:r>
            <a:br>
              <a:rPr lang="en-IN" sz="2000" dirty="0"/>
            </a:br>
            <a:r>
              <a:rPr lang="en-IN" sz="2000" dirty="0"/>
              <a:t>one is </a:t>
            </a:r>
            <a:r>
              <a:rPr lang="en-IN" sz="2000" dirty="0">
                <a:solidFill>
                  <a:srgbClr val="00B050"/>
                </a:solidFill>
              </a:rPr>
              <a:t>connected</a:t>
            </a:r>
            <a:r>
              <a:rPr lang="en-IN" sz="2000" dirty="0"/>
              <a:t> to different DIMM chips</a:t>
            </a:r>
            <a:endParaRPr lang="en-US" sz="2000" dirty="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C110BC5-BB2D-4D35-B7B8-16704580B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34" y="5058017"/>
            <a:ext cx="329142" cy="3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8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2AC2-2782-4446-9944-69AD500A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DIMM Modules</a:t>
            </a:r>
            <a:endParaRPr lang="en-US" dirty="0"/>
          </a:p>
        </p:txBody>
      </p:sp>
      <p:pic>
        <p:nvPicPr>
          <p:cNvPr id="7" name="Content Placeholder 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599C2297-9A59-4B64-9FFD-C0DBCE467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56" y="1253331"/>
            <a:ext cx="5801784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6BD54-878A-4716-982F-5F585DECB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ACC33-1A1E-4EFC-8AAB-0F3488C1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0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34833-7304-4629-8D6F-E08788BAF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Adding DIMM Modules to the Motherboard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2D558-624E-4217-BBBB-F1A66298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CFC40-4C17-40F6-8D87-7F8B9616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F3385-F126-4665-A8D1-295F5F80A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1706880"/>
            <a:ext cx="5760236" cy="32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C32F-2C86-4474-BCE1-EE115B15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Structure of a DIMM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74CC06C3-8727-472B-8CAE-CA55B4470DBC}"/>
              </a:ext>
            </a:extLst>
          </p:cNvPr>
          <p:cNvGrpSpPr/>
          <p:nvPr/>
        </p:nvGrpSpPr>
        <p:grpSpPr>
          <a:xfrm>
            <a:off x="2505463" y="729059"/>
            <a:ext cx="6845571" cy="3985270"/>
            <a:chOff x="363414" y="1475965"/>
            <a:chExt cx="6845571" cy="398527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56298A8-06D8-4567-90F1-6A71DFAABC63}"/>
                </a:ext>
              </a:extLst>
            </p:cNvPr>
            <p:cNvSpPr/>
            <p:nvPr/>
          </p:nvSpPr>
          <p:spPr>
            <a:xfrm>
              <a:off x="363414" y="2403802"/>
              <a:ext cx="994742" cy="650887"/>
            </a:xfrm>
            <a:custGeom>
              <a:avLst/>
              <a:gdLst>
                <a:gd name="connsiteX0" fmla="*/ 893 w 994742"/>
                <a:gd name="connsiteY0" fmla="*/ -582 h 650887"/>
                <a:gd name="connsiteX1" fmla="*/ 995635 w 994742"/>
                <a:gd name="connsiteY1" fmla="*/ -582 h 650887"/>
                <a:gd name="connsiteX2" fmla="*/ 995635 w 994742"/>
                <a:gd name="connsiteY2" fmla="*/ 650306 h 650887"/>
                <a:gd name="connsiteX3" fmla="*/ 893 w 994742"/>
                <a:gd name="connsiteY3" fmla="*/ 650306 h 650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4742" h="650887">
                  <a:moveTo>
                    <a:pt x="893" y="-582"/>
                  </a:moveTo>
                  <a:lnTo>
                    <a:pt x="995635" y="-582"/>
                  </a:lnTo>
                  <a:lnTo>
                    <a:pt x="995635" y="650306"/>
                  </a:lnTo>
                  <a:lnTo>
                    <a:pt x="893" y="650306"/>
                  </a:lnTo>
                  <a:close/>
                </a:path>
              </a:pathLst>
            </a:custGeom>
            <a:solidFill>
              <a:srgbClr val="FFE6D5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BA57A2-0138-4CB4-92C4-94A537C3563D}"/>
                </a:ext>
              </a:extLst>
            </p:cNvPr>
            <p:cNvSpPr/>
            <p:nvPr/>
          </p:nvSpPr>
          <p:spPr>
            <a:xfrm>
              <a:off x="4060234" y="1725865"/>
              <a:ext cx="3148751" cy="1986378"/>
            </a:xfrm>
            <a:custGeom>
              <a:avLst/>
              <a:gdLst>
                <a:gd name="connsiteX0" fmla="*/ 893 w 3148751"/>
                <a:gd name="connsiteY0" fmla="*/ -582 h 1986378"/>
                <a:gd name="connsiteX1" fmla="*/ 3149645 w 3148751"/>
                <a:gd name="connsiteY1" fmla="*/ -582 h 1986378"/>
                <a:gd name="connsiteX2" fmla="*/ 3149645 w 3148751"/>
                <a:gd name="connsiteY2" fmla="*/ 1985797 h 1986378"/>
                <a:gd name="connsiteX3" fmla="*/ 893 w 3148751"/>
                <a:gd name="connsiteY3" fmla="*/ 1985797 h 198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751" h="1986378">
                  <a:moveTo>
                    <a:pt x="893" y="-582"/>
                  </a:moveTo>
                  <a:lnTo>
                    <a:pt x="3149645" y="-582"/>
                  </a:lnTo>
                  <a:lnTo>
                    <a:pt x="3149645" y="1985797"/>
                  </a:lnTo>
                  <a:lnTo>
                    <a:pt x="893" y="1985797"/>
                  </a:lnTo>
                  <a:close/>
                </a:path>
              </a:pathLst>
            </a:custGeom>
            <a:solidFill>
              <a:srgbClr val="FFE6D5">
                <a:alpha val="8000"/>
              </a:srgbClr>
            </a:solidFill>
            <a:ln w="1278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B20926-5C63-4CC7-B9D0-BC6FA47C69A8}"/>
                </a:ext>
              </a:extLst>
            </p:cNvPr>
            <p:cNvSpPr/>
            <p:nvPr/>
          </p:nvSpPr>
          <p:spPr>
            <a:xfrm>
              <a:off x="4103358" y="3017103"/>
              <a:ext cx="3031626" cy="641752"/>
            </a:xfrm>
            <a:custGeom>
              <a:avLst/>
              <a:gdLst>
                <a:gd name="connsiteX0" fmla="*/ 893 w 3031626"/>
                <a:gd name="connsiteY0" fmla="*/ -582 h 641752"/>
                <a:gd name="connsiteX1" fmla="*/ 3032519 w 3031626"/>
                <a:gd name="connsiteY1" fmla="*/ -582 h 641752"/>
                <a:gd name="connsiteX2" fmla="*/ 3032519 w 3031626"/>
                <a:gd name="connsiteY2" fmla="*/ 641171 h 641752"/>
                <a:gd name="connsiteX3" fmla="*/ 893 w 3031626"/>
                <a:gd name="connsiteY3" fmla="*/ 641171 h 64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1626" h="641752">
                  <a:moveTo>
                    <a:pt x="893" y="-582"/>
                  </a:moveTo>
                  <a:lnTo>
                    <a:pt x="3032519" y="-582"/>
                  </a:lnTo>
                  <a:lnTo>
                    <a:pt x="3032519" y="641171"/>
                  </a:lnTo>
                  <a:lnTo>
                    <a:pt x="893" y="641171"/>
                  </a:lnTo>
                  <a:close/>
                </a:path>
              </a:pathLst>
            </a:custGeom>
            <a:solidFill>
              <a:srgbClr val="D5F6FF"/>
            </a:solidFill>
            <a:ln w="215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962F9B-BA18-44E0-8D7A-CC401FB5EEF8}"/>
                </a:ext>
              </a:extLst>
            </p:cNvPr>
            <p:cNvSpPr/>
            <p:nvPr/>
          </p:nvSpPr>
          <p:spPr>
            <a:xfrm>
              <a:off x="4256293" y="3238701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6C2837-70DD-4E5D-903C-1FF7EB29EC73}"/>
                </a:ext>
              </a:extLst>
            </p:cNvPr>
            <p:cNvSpPr/>
            <p:nvPr/>
          </p:nvSpPr>
          <p:spPr>
            <a:xfrm>
              <a:off x="1567857" y="2567290"/>
              <a:ext cx="2469651" cy="327249"/>
            </a:xfrm>
            <a:custGeom>
              <a:avLst/>
              <a:gdLst>
                <a:gd name="connsiteX0" fmla="*/ 893 w 2469651"/>
                <a:gd name="connsiteY0" fmla="*/ -582 h 327249"/>
                <a:gd name="connsiteX1" fmla="*/ 893 w 2469651"/>
                <a:gd name="connsiteY1" fmla="*/ 6849 h 327249"/>
                <a:gd name="connsiteX2" fmla="*/ 84642 w 2469651"/>
                <a:gd name="connsiteY2" fmla="*/ 171956 h 327249"/>
                <a:gd name="connsiteX3" fmla="*/ 16095 w 2469651"/>
                <a:gd name="connsiteY3" fmla="*/ 326667 h 327249"/>
                <a:gd name="connsiteX4" fmla="*/ 2312321 w 2469651"/>
                <a:gd name="connsiteY4" fmla="*/ 326667 h 327249"/>
                <a:gd name="connsiteX5" fmla="*/ 2312321 w 2469651"/>
                <a:gd name="connsiteY5" fmla="*/ 320665 h 327249"/>
                <a:gd name="connsiteX6" fmla="*/ 2324634 w 2469651"/>
                <a:gd name="connsiteY6" fmla="*/ 321329 h 327249"/>
                <a:gd name="connsiteX7" fmla="*/ 2470545 w 2469651"/>
                <a:gd name="connsiteY7" fmla="*/ 163047 h 327249"/>
                <a:gd name="connsiteX8" fmla="*/ 2470545 w 2469651"/>
                <a:gd name="connsiteY8" fmla="*/ 163038 h 327249"/>
                <a:gd name="connsiteX9" fmla="*/ 2324634 w 2469651"/>
                <a:gd name="connsiteY9" fmla="*/ 4748 h 327249"/>
                <a:gd name="connsiteX10" fmla="*/ 2324634 w 2469651"/>
                <a:gd name="connsiteY10" fmla="*/ 4748 h 327249"/>
                <a:gd name="connsiteX11" fmla="*/ 2312321 w 2469651"/>
                <a:gd name="connsiteY11" fmla="*/ 5404 h 327249"/>
                <a:gd name="connsiteX12" fmla="*/ 2312321 w 2469651"/>
                <a:gd name="connsiteY12" fmla="*/ -582 h 32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9651" h="327249">
                  <a:moveTo>
                    <a:pt x="893" y="-582"/>
                  </a:moveTo>
                  <a:lnTo>
                    <a:pt x="893" y="6849"/>
                  </a:lnTo>
                  <a:cubicBezTo>
                    <a:pt x="52112" y="37884"/>
                    <a:pt x="84567" y="101864"/>
                    <a:pt x="84642" y="171956"/>
                  </a:cubicBezTo>
                  <a:cubicBezTo>
                    <a:pt x="84634" y="234450"/>
                    <a:pt x="58829" y="292685"/>
                    <a:pt x="16095" y="326667"/>
                  </a:cubicBezTo>
                  <a:lnTo>
                    <a:pt x="2312321" y="326667"/>
                  </a:lnTo>
                  <a:lnTo>
                    <a:pt x="2312321" y="320665"/>
                  </a:lnTo>
                  <a:cubicBezTo>
                    <a:pt x="2316415" y="321071"/>
                    <a:pt x="2320524" y="321296"/>
                    <a:pt x="2324634" y="321329"/>
                  </a:cubicBezTo>
                  <a:cubicBezTo>
                    <a:pt x="2405212" y="321337"/>
                    <a:pt x="2470537" y="250465"/>
                    <a:pt x="2470545" y="163047"/>
                  </a:cubicBezTo>
                  <a:cubicBezTo>
                    <a:pt x="2470545" y="163047"/>
                    <a:pt x="2470545" y="163047"/>
                    <a:pt x="2470545" y="163038"/>
                  </a:cubicBezTo>
                  <a:cubicBezTo>
                    <a:pt x="2470537" y="75620"/>
                    <a:pt x="2405220" y="4748"/>
                    <a:pt x="2324634" y="4748"/>
                  </a:cubicBezTo>
                  <a:cubicBezTo>
                    <a:pt x="2324634" y="4748"/>
                    <a:pt x="2324634" y="4748"/>
                    <a:pt x="2324634" y="4748"/>
                  </a:cubicBezTo>
                  <a:cubicBezTo>
                    <a:pt x="2320524" y="4781"/>
                    <a:pt x="2316415" y="4997"/>
                    <a:pt x="2312321" y="5404"/>
                  </a:cubicBezTo>
                  <a:lnTo>
                    <a:pt x="2312321" y="-582"/>
                  </a:lnTo>
                  <a:close/>
                </a:path>
              </a:pathLst>
            </a:custGeom>
            <a:solidFill>
              <a:srgbClr val="F4D7E3"/>
            </a:solidFill>
            <a:ln w="11372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77FF15-6DBF-4F75-86E9-C5CCC77A11D0}"/>
                </a:ext>
              </a:extLst>
            </p:cNvPr>
            <p:cNvSpPr txBox="1"/>
            <p:nvPr/>
          </p:nvSpPr>
          <p:spPr>
            <a:xfrm>
              <a:off x="2381631" y="2590897"/>
              <a:ext cx="785793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Channel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7FE08D-985A-47A6-9416-8EA76D4F40C0}"/>
                </a:ext>
              </a:extLst>
            </p:cNvPr>
            <p:cNvSpPr txBox="1"/>
            <p:nvPr/>
          </p:nvSpPr>
          <p:spPr>
            <a:xfrm>
              <a:off x="5302990" y="2988237"/>
              <a:ext cx="53572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Rank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49722B-7F3E-4C4C-81D5-13D255C97F9D}"/>
                </a:ext>
              </a:extLst>
            </p:cNvPr>
            <p:cNvSpPr txBox="1"/>
            <p:nvPr/>
          </p:nvSpPr>
          <p:spPr>
            <a:xfrm>
              <a:off x="4294806" y="3290695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FCE90D-9971-489D-87CD-A813929B3A84}"/>
                </a:ext>
              </a:extLst>
            </p:cNvPr>
            <p:cNvSpPr/>
            <p:nvPr/>
          </p:nvSpPr>
          <p:spPr>
            <a:xfrm>
              <a:off x="5903262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666C4CC-51CA-4F68-A5DC-E2F287F0C030}"/>
                </a:ext>
              </a:extLst>
            </p:cNvPr>
            <p:cNvSpPr/>
            <p:nvPr/>
          </p:nvSpPr>
          <p:spPr>
            <a:xfrm>
              <a:off x="6198306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96B49A-69C1-4491-8A1E-BCC7DFF9E94E}"/>
                </a:ext>
              </a:extLst>
            </p:cNvPr>
            <p:cNvSpPr/>
            <p:nvPr/>
          </p:nvSpPr>
          <p:spPr>
            <a:xfrm>
              <a:off x="6493341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7DAF53-CCE5-408D-A337-DD4E85304F17}"/>
                </a:ext>
              </a:extLst>
            </p:cNvPr>
            <p:cNvSpPr/>
            <p:nvPr/>
          </p:nvSpPr>
          <p:spPr>
            <a:xfrm>
              <a:off x="3828780" y="3598140"/>
              <a:ext cx="427512" cy="529394"/>
            </a:xfrm>
            <a:custGeom>
              <a:avLst/>
              <a:gdLst>
                <a:gd name="connsiteX0" fmla="*/ 428406 w 427512"/>
                <a:gd name="connsiteY0" fmla="*/ -582 h 529394"/>
                <a:gd name="connsiteX1" fmla="*/ 893 w 427512"/>
                <a:gd name="connsiteY1" fmla="*/ 528812 h 5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512" h="529394">
                  <a:moveTo>
                    <a:pt x="428406" y="-582"/>
                  </a:moveTo>
                  <a:lnTo>
                    <a:pt x="893" y="52881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03C724-6A19-45FD-94B5-7A8E58590ECE}"/>
                </a:ext>
              </a:extLst>
            </p:cNvPr>
            <p:cNvSpPr/>
            <p:nvPr/>
          </p:nvSpPr>
          <p:spPr>
            <a:xfrm>
              <a:off x="4888424" y="3598140"/>
              <a:ext cx="357736" cy="529394"/>
            </a:xfrm>
            <a:custGeom>
              <a:avLst/>
              <a:gdLst>
                <a:gd name="connsiteX0" fmla="*/ 893 w 357736"/>
                <a:gd name="connsiteY0" fmla="*/ -582 h 529394"/>
                <a:gd name="connsiteX1" fmla="*/ 358630 w 357736"/>
                <a:gd name="connsiteY1" fmla="*/ 528812 h 5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736" h="529394">
                  <a:moveTo>
                    <a:pt x="893" y="-582"/>
                  </a:moveTo>
                  <a:lnTo>
                    <a:pt x="358630" y="52881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4C59E9-72C9-424D-9830-CCA1DB58D7FC}"/>
                </a:ext>
              </a:extLst>
            </p:cNvPr>
            <p:cNvSpPr/>
            <p:nvPr/>
          </p:nvSpPr>
          <p:spPr>
            <a:xfrm>
              <a:off x="3828780" y="4127535"/>
              <a:ext cx="1417380" cy="8302"/>
            </a:xfrm>
            <a:custGeom>
              <a:avLst/>
              <a:gdLst>
                <a:gd name="connsiteX0" fmla="*/ 893 w 1417380"/>
                <a:gd name="connsiteY0" fmla="*/ -582 h 8302"/>
                <a:gd name="connsiteX1" fmla="*/ 1418274 w 1417380"/>
                <a:gd name="connsiteY1" fmla="*/ -582 h 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7380" h="8302">
                  <a:moveTo>
                    <a:pt x="893" y="-582"/>
                  </a:moveTo>
                  <a:lnTo>
                    <a:pt x="1418274" y="-58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53D5D6-37AD-4A2F-82B2-70957C19C4F7}"/>
                </a:ext>
              </a:extLst>
            </p:cNvPr>
            <p:cNvSpPr/>
            <p:nvPr/>
          </p:nvSpPr>
          <p:spPr>
            <a:xfrm>
              <a:off x="4109900" y="1796230"/>
              <a:ext cx="3031626" cy="641752"/>
            </a:xfrm>
            <a:custGeom>
              <a:avLst/>
              <a:gdLst>
                <a:gd name="connsiteX0" fmla="*/ 893 w 3031626"/>
                <a:gd name="connsiteY0" fmla="*/ -582 h 641752"/>
                <a:gd name="connsiteX1" fmla="*/ 3032519 w 3031626"/>
                <a:gd name="connsiteY1" fmla="*/ -582 h 641752"/>
                <a:gd name="connsiteX2" fmla="*/ 3032519 w 3031626"/>
                <a:gd name="connsiteY2" fmla="*/ 641170 h 641752"/>
                <a:gd name="connsiteX3" fmla="*/ 893 w 3031626"/>
                <a:gd name="connsiteY3" fmla="*/ 641170 h 64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1626" h="641752">
                  <a:moveTo>
                    <a:pt x="893" y="-582"/>
                  </a:moveTo>
                  <a:lnTo>
                    <a:pt x="3032519" y="-582"/>
                  </a:lnTo>
                  <a:lnTo>
                    <a:pt x="3032519" y="641170"/>
                  </a:lnTo>
                  <a:lnTo>
                    <a:pt x="893" y="641170"/>
                  </a:lnTo>
                  <a:close/>
                </a:path>
              </a:pathLst>
            </a:custGeom>
            <a:solidFill>
              <a:srgbClr val="D5F6FF"/>
            </a:solidFill>
            <a:ln w="215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8E6FF9-4307-484C-A447-47F08BC0CBD3}"/>
                </a:ext>
              </a:extLst>
            </p:cNvPr>
            <p:cNvSpPr/>
            <p:nvPr/>
          </p:nvSpPr>
          <p:spPr>
            <a:xfrm>
              <a:off x="4262835" y="2017836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03A1F4-AE91-4092-BCF6-94D80B0EE2F4}"/>
                </a:ext>
              </a:extLst>
            </p:cNvPr>
            <p:cNvSpPr txBox="1"/>
            <p:nvPr/>
          </p:nvSpPr>
          <p:spPr>
            <a:xfrm>
              <a:off x="5309532" y="1767372"/>
              <a:ext cx="53572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Rank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E0B982-16F2-45DE-BA37-958D91BFC1F4}"/>
                </a:ext>
              </a:extLst>
            </p:cNvPr>
            <p:cNvSpPr/>
            <p:nvPr/>
          </p:nvSpPr>
          <p:spPr>
            <a:xfrm>
              <a:off x="6395540" y="2003431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D3A0BE-47CD-40AB-B890-40C92BA80725}"/>
                </a:ext>
              </a:extLst>
            </p:cNvPr>
            <p:cNvSpPr txBox="1"/>
            <p:nvPr/>
          </p:nvSpPr>
          <p:spPr>
            <a:xfrm>
              <a:off x="4301348" y="2069821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E63AB8-05A1-4D4B-9D74-77ED27D41CBE}"/>
                </a:ext>
              </a:extLst>
            </p:cNvPr>
            <p:cNvSpPr txBox="1"/>
            <p:nvPr/>
          </p:nvSpPr>
          <p:spPr>
            <a:xfrm>
              <a:off x="6425294" y="2066235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BD3301-D77E-4F75-8345-C41D5CEBF37E}"/>
                </a:ext>
              </a:extLst>
            </p:cNvPr>
            <p:cNvSpPr/>
            <p:nvPr/>
          </p:nvSpPr>
          <p:spPr>
            <a:xfrm>
              <a:off x="5264572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A0BD27-E351-4123-8828-D6A46BD8120D}"/>
                </a:ext>
              </a:extLst>
            </p:cNvPr>
            <p:cNvSpPr/>
            <p:nvPr/>
          </p:nvSpPr>
          <p:spPr>
            <a:xfrm>
              <a:off x="5559615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A231F5-EB75-4621-9FD2-BB0A67F3E279}"/>
                </a:ext>
              </a:extLst>
            </p:cNvPr>
            <p:cNvSpPr/>
            <p:nvPr/>
          </p:nvSpPr>
          <p:spPr>
            <a:xfrm>
              <a:off x="5854650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4AF5C5-BB97-4586-B2BD-AEDE4ABE53F0}"/>
                </a:ext>
              </a:extLst>
            </p:cNvPr>
            <p:cNvSpPr/>
            <p:nvPr/>
          </p:nvSpPr>
          <p:spPr>
            <a:xfrm>
              <a:off x="5244678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F4D17B-9E37-4799-83BA-C8FEC1334F3B}"/>
                </a:ext>
              </a:extLst>
            </p:cNvPr>
            <p:cNvSpPr/>
            <p:nvPr/>
          </p:nvSpPr>
          <p:spPr>
            <a:xfrm>
              <a:off x="5539722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E6B9BCA-4C89-4993-A926-5764A36970EA}"/>
                </a:ext>
              </a:extLst>
            </p:cNvPr>
            <p:cNvSpPr/>
            <p:nvPr/>
          </p:nvSpPr>
          <p:spPr>
            <a:xfrm>
              <a:off x="5834765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018D48-FEE4-4A5F-B777-43EBE5F01DC1}"/>
                </a:ext>
              </a:extLst>
            </p:cNvPr>
            <p:cNvSpPr txBox="1"/>
            <p:nvPr/>
          </p:nvSpPr>
          <p:spPr>
            <a:xfrm>
              <a:off x="5403801" y="1475965"/>
              <a:ext cx="585417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DIMM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8C1E6C-9073-4308-AA59-5439581C0A21}"/>
                </a:ext>
              </a:extLst>
            </p:cNvPr>
            <p:cNvSpPr/>
            <p:nvPr/>
          </p:nvSpPr>
          <p:spPr>
            <a:xfrm>
              <a:off x="3828780" y="4127534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2438B3-1283-46A4-8111-9651F64686E8}"/>
                </a:ext>
              </a:extLst>
            </p:cNvPr>
            <p:cNvSpPr/>
            <p:nvPr/>
          </p:nvSpPr>
          <p:spPr>
            <a:xfrm>
              <a:off x="4202749" y="3214532"/>
              <a:ext cx="1387042" cy="402694"/>
            </a:xfrm>
            <a:custGeom>
              <a:avLst/>
              <a:gdLst>
                <a:gd name="connsiteX0" fmla="*/ 893 w 1387042"/>
                <a:gd name="connsiteY0" fmla="*/ -582 h 402694"/>
                <a:gd name="connsiteX1" fmla="*/ 1387936 w 1387042"/>
                <a:gd name="connsiteY1" fmla="*/ -582 h 402694"/>
                <a:gd name="connsiteX2" fmla="*/ 1387936 w 1387042"/>
                <a:gd name="connsiteY2" fmla="*/ 402112 h 402694"/>
                <a:gd name="connsiteX3" fmla="*/ 893 w 1387042"/>
                <a:gd name="connsiteY3" fmla="*/ 402112 h 40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042" h="402694">
                  <a:moveTo>
                    <a:pt x="893" y="-582"/>
                  </a:moveTo>
                  <a:lnTo>
                    <a:pt x="1387936" y="-582"/>
                  </a:lnTo>
                  <a:lnTo>
                    <a:pt x="1387936" y="402112"/>
                  </a:lnTo>
                  <a:lnTo>
                    <a:pt x="893" y="402112"/>
                  </a:lnTo>
                  <a:close/>
                </a:path>
              </a:pathLst>
            </a:custGeom>
            <a:noFill/>
            <a:ln w="11567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E0FEA6D-CCCF-46B8-BF34-A019F3680675}"/>
                </a:ext>
              </a:extLst>
            </p:cNvPr>
            <p:cNvSpPr/>
            <p:nvPr/>
          </p:nvSpPr>
          <p:spPr>
            <a:xfrm>
              <a:off x="4918239" y="3242089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7 h 359439"/>
                <a:gd name="connsiteX3" fmla="*/ 893 w 632131"/>
                <a:gd name="connsiteY3" fmla="*/ 358857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7"/>
                  </a:lnTo>
                  <a:lnTo>
                    <a:pt x="893" y="358857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0FD775-33C2-40B7-B31E-8F546626AB43}"/>
                </a:ext>
              </a:extLst>
            </p:cNvPr>
            <p:cNvSpPr txBox="1"/>
            <p:nvPr/>
          </p:nvSpPr>
          <p:spPr>
            <a:xfrm>
              <a:off x="4956752" y="3294083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E100E8-4228-4723-BD58-3A0B90B1AC0E}"/>
                </a:ext>
              </a:extLst>
            </p:cNvPr>
            <p:cNvSpPr txBox="1"/>
            <p:nvPr/>
          </p:nvSpPr>
          <p:spPr>
            <a:xfrm>
              <a:off x="3470468" y="3308488"/>
              <a:ext cx="494046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Chip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21A7812-BDD1-40E6-BF03-6C1E52D1426E}"/>
                </a:ext>
              </a:extLst>
            </p:cNvPr>
            <p:cNvSpPr/>
            <p:nvPr/>
          </p:nvSpPr>
          <p:spPr>
            <a:xfrm>
              <a:off x="3730925" y="4231318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397B17-49FF-4151-8A0D-8C03915A9D21}"/>
                </a:ext>
              </a:extLst>
            </p:cNvPr>
            <p:cNvSpPr/>
            <p:nvPr/>
          </p:nvSpPr>
          <p:spPr>
            <a:xfrm>
              <a:off x="3606385" y="4349929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9899506-E8FF-4235-ABE6-4EAE63CE6DA7}"/>
                </a:ext>
              </a:extLst>
            </p:cNvPr>
            <p:cNvSpPr/>
            <p:nvPr/>
          </p:nvSpPr>
          <p:spPr>
            <a:xfrm>
              <a:off x="3487781" y="4462613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9 h 753170"/>
                <a:gd name="connsiteX3" fmla="*/ 893 w 1417380"/>
                <a:gd name="connsiteY3" fmla="*/ 752589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9"/>
                  </a:lnTo>
                  <a:lnTo>
                    <a:pt x="893" y="752589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A8CAFD3-EBFA-4450-8C1A-7E546161D518}"/>
                </a:ext>
              </a:extLst>
            </p:cNvPr>
            <p:cNvSpPr/>
            <p:nvPr/>
          </p:nvSpPr>
          <p:spPr>
            <a:xfrm>
              <a:off x="3508538" y="4791748"/>
              <a:ext cx="1381795" cy="8302"/>
            </a:xfrm>
            <a:custGeom>
              <a:avLst/>
              <a:gdLst>
                <a:gd name="connsiteX0" fmla="*/ 893 w 1381795"/>
                <a:gd name="connsiteY0" fmla="*/ -582 h 8302"/>
                <a:gd name="connsiteX1" fmla="*/ 1382689 w 1381795"/>
                <a:gd name="connsiteY1" fmla="*/ -582 h 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1795" h="8302">
                  <a:moveTo>
                    <a:pt x="893" y="-582"/>
                  </a:moveTo>
                  <a:lnTo>
                    <a:pt x="1382689" y="-582"/>
                  </a:lnTo>
                </a:path>
              </a:pathLst>
            </a:custGeom>
            <a:noFill/>
            <a:ln w="17859" cap="flat">
              <a:solidFill>
                <a:srgbClr val="0C0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4DDEFA4-93D6-4766-BFB9-829DAFA6EAE1}"/>
                </a:ext>
              </a:extLst>
            </p:cNvPr>
            <p:cNvSpPr/>
            <p:nvPr/>
          </p:nvSpPr>
          <p:spPr>
            <a:xfrm>
              <a:off x="4427759" y="4474469"/>
              <a:ext cx="8302" cy="747223"/>
            </a:xfrm>
            <a:custGeom>
              <a:avLst/>
              <a:gdLst>
                <a:gd name="connsiteX0" fmla="*/ 893 w 8302"/>
                <a:gd name="connsiteY0" fmla="*/ -582 h 747223"/>
                <a:gd name="connsiteX1" fmla="*/ 893 w 8302"/>
                <a:gd name="connsiteY1" fmla="*/ 746641 h 7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02" h="747223">
                  <a:moveTo>
                    <a:pt x="893" y="-582"/>
                  </a:moveTo>
                  <a:lnTo>
                    <a:pt x="893" y="746641"/>
                  </a:lnTo>
                </a:path>
              </a:pathLst>
            </a:custGeom>
            <a:noFill/>
            <a:ln w="17851" cap="flat">
              <a:solidFill>
                <a:srgbClr val="0C0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48D7CA-8CE3-4639-A247-33217109B18A}"/>
                </a:ext>
              </a:extLst>
            </p:cNvPr>
            <p:cNvSpPr txBox="1"/>
            <p:nvPr/>
          </p:nvSpPr>
          <p:spPr>
            <a:xfrm>
              <a:off x="3061271" y="4654698"/>
              <a:ext cx="486030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290691-4179-4A99-A58E-4D0BCD17D026}"/>
                </a:ext>
              </a:extLst>
            </p:cNvPr>
            <p:cNvSpPr txBox="1"/>
            <p:nvPr/>
          </p:nvSpPr>
          <p:spPr>
            <a:xfrm>
              <a:off x="4072145" y="5187762"/>
              <a:ext cx="702436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64B8CEC-0A4E-4E45-8B25-764F4FC92BFF}"/>
                </a:ext>
              </a:extLst>
            </p:cNvPr>
            <p:cNvSpPr txBox="1"/>
            <p:nvPr/>
          </p:nvSpPr>
          <p:spPr>
            <a:xfrm>
              <a:off x="555253" y="2535253"/>
              <a:ext cx="699230" cy="38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9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CPU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0738C58-0E84-4BF8-945F-78E9E9564C90}"/>
                </a:ext>
              </a:extLst>
            </p:cNvPr>
            <p:cNvSpPr/>
            <p:nvPr/>
          </p:nvSpPr>
          <p:spPr>
            <a:xfrm>
              <a:off x="1361295" y="2549597"/>
              <a:ext cx="298721" cy="387725"/>
            </a:xfrm>
            <a:custGeom>
              <a:avLst/>
              <a:gdLst>
                <a:gd name="connsiteX0" fmla="*/ 893 w 298721"/>
                <a:gd name="connsiteY0" fmla="*/ -582 h 387725"/>
                <a:gd name="connsiteX1" fmla="*/ 893 w 298721"/>
                <a:gd name="connsiteY1" fmla="*/ 386695 h 387725"/>
                <a:gd name="connsiteX2" fmla="*/ 173647 w 298721"/>
                <a:gd name="connsiteY2" fmla="*/ 386695 h 387725"/>
                <a:gd name="connsiteX3" fmla="*/ 173647 w 298721"/>
                <a:gd name="connsiteY3" fmla="*/ 387144 h 387725"/>
                <a:gd name="connsiteX4" fmla="*/ 180654 w 298721"/>
                <a:gd name="connsiteY4" fmla="*/ 386695 h 387725"/>
                <a:gd name="connsiteX5" fmla="*/ 184947 w 298721"/>
                <a:gd name="connsiteY5" fmla="*/ 386695 h 387725"/>
                <a:gd name="connsiteX6" fmla="*/ 184947 w 298721"/>
                <a:gd name="connsiteY6" fmla="*/ 386006 h 387725"/>
                <a:gd name="connsiteX7" fmla="*/ 283151 w 298721"/>
                <a:gd name="connsiteY7" fmla="*/ 290542 h 387725"/>
                <a:gd name="connsiteX8" fmla="*/ 282013 w 298721"/>
                <a:gd name="connsiteY8" fmla="*/ 100287 h 387725"/>
                <a:gd name="connsiteX9" fmla="*/ 184947 w 298721"/>
                <a:gd name="connsiteY9" fmla="*/ 7596 h 387725"/>
                <a:gd name="connsiteX10" fmla="*/ 184947 w 298721"/>
                <a:gd name="connsiteY10" fmla="*/ -582 h 38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721" h="387725">
                  <a:moveTo>
                    <a:pt x="893" y="-582"/>
                  </a:moveTo>
                  <a:lnTo>
                    <a:pt x="893" y="386695"/>
                  </a:lnTo>
                  <a:lnTo>
                    <a:pt x="173647" y="386695"/>
                  </a:lnTo>
                  <a:lnTo>
                    <a:pt x="173647" y="387144"/>
                  </a:lnTo>
                  <a:cubicBezTo>
                    <a:pt x="175980" y="387094"/>
                    <a:pt x="178321" y="386945"/>
                    <a:pt x="180654" y="386695"/>
                  </a:cubicBezTo>
                  <a:lnTo>
                    <a:pt x="184947" y="386695"/>
                  </a:lnTo>
                  <a:lnTo>
                    <a:pt x="184947" y="386006"/>
                  </a:lnTo>
                  <a:cubicBezTo>
                    <a:pt x="226103" y="380004"/>
                    <a:pt x="262743" y="344385"/>
                    <a:pt x="283151" y="290542"/>
                  </a:cubicBezTo>
                  <a:cubicBezTo>
                    <a:pt x="305501" y="231378"/>
                    <a:pt x="305069" y="158845"/>
                    <a:pt x="282013" y="100287"/>
                  </a:cubicBezTo>
                  <a:cubicBezTo>
                    <a:pt x="261398" y="47963"/>
                    <a:pt x="225331" y="13524"/>
                    <a:pt x="184947" y="7596"/>
                  </a:cubicBezTo>
                  <a:lnTo>
                    <a:pt x="184947" y="-582"/>
                  </a:lnTo>
                  <a:close/>
                </a:path>
              </a:pathLst>
            </a:custGeom>
            <a:solidFill>
              <a:srgbClr val="FFE6D5"/>
            </a:solidFill>
            <a:ln w="1086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806071-6887-4074-BA33-2323FF82EA03}"/>
                </a:ext>
              </a:extLst>
            </p:cNvPr>
            <p:cNvSpPr txBox="1"/>
            <p:nvPr/>
          </p:nvSpPr>
          <p:spPr>
            <a:xfrm>
              <a:off x="1304037" y="2615041"/>
              <a:ext cx="41870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MC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70EDC5-71A7-4A86-9AE2-8012D778926C}"/>
                </a:ext>
              </a:extLst>
            </p:cNvPr>
            <p:cNvSpPr txBox="1"/>
            <p:nvPr/>
          </p:nvSpPr>
          <p:spPr>
            <a:xfrm>
              <a:off x="1028953" y="1851827"/>
              <a:ext cx="76815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Memory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D58570-2DD1-4B21-9F24-85DE1056A04A}"/>
                </a:ext>
              </a:extLst>
            </p:cNvPr>
            <p:cNvSpPr txBox="1"/>
            <p:nvPr/>
          </p:nvSpPr>
          <p:spPr>
            <a:xfrm>
              <a:off x="1028953" y="2038637"/>
              <a:ext cx="801823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controller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244C8-185B-48F4-B429-F56A8532C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8569D-8C28-408A-9469-E0129C8E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</a:t>
            </a:fld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4BAED6-427B-43B3-9991-C72A6595F7FA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3569641" y="1565205"/>
            <a:ext cx="2273" cy="223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6394CBE-E6FD-4355-BB92-CD0AF0CC08D5}"/>
              </a:ext>
            </a:extLst>
          </p:cNvPr>
          <p:cNvCxnSpPr>
            <a:cxnSpLocks/>
          </p:cNvCxnSpPr>
          <p:nvPr/>
        </p:nvCxnSpPr>
        <p:spPr>
          <a:xfrm>
            <a:off x="5446599" y="3441308"/>
            <a:ext cx="2801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DC6F27-6E8E-40C9-898C-92C782BA750B}"/>
              </a:ext>
            </a:extLst>
          </p:cNvPr>
          <p:cNvSpPr txBox="1"/>
          <p:nvPr/>
        </p:nvSpPr>
        <p:spPr>
          <a:xfrm>
            <a:off x="2126203" y="4940880"/>
            <a:ext cx="81067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We </a:t>
            </a:r>
            <a:r>
              <a:rPr lang="en-IN" sz="2000" dirty="0">
                <a:solidFill>
                  <a:srgbClr val="00B050"/>
                </a:solidFill>
              </a:rPr>
              <a:t>divide</a:t>
            </a:r>
            <a:r>
              <a:rPr lang="en-IN" sz="2000" dirty="0"/>
              <a:t> a DIMM into </a:t>
            </a:r>
            <a:r>
              <a:rPr lang="en-IN" sz="2000" dirty="0">
                <a:solidFill>
                  <a:srgbClr val="E21A23"/>
                </a:solidFill>
              </a:rPr>
              <a:t>ranks</a:t>
            </a:r>
            <a:r>
              <a:rPr lang="en-IN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 </a:t>
            </a:r>
            <a:r>
              <a:rPr lang="en-IN" sz="2000" dirty="0">
                <a:solidFill>
                  <a:srgbClr val="9F2241"/>
                </a:solidFill>
              </a:rPr>
              <a:t>rank</a:t>
            </a:r>
            <a:r>
              <a:rPr lang="en-IN" sz="2000" dirty="0"/>
              <a:t> is a set of DRAM </a:t>
            </a:r>
            <a:r>
              <a:rPr lang="en-IN" sz="2000" dirty="0">
                <a:solidFill>
                  <a:srgbClr val="9F2241"/>
                </a:solidFill>
              </a:rPr>
              <a:t>chips</a:t>
            </a:r>
            <a:r>
              <a:rPr lang="en-IN" sz="2000" dirty="0"/>
              <a:t> that execute in lockstep. </a:t>
            </a:r>
            <a:br>
              <a:rPr lang="en-IN" sz="2000" dirty="0"/>
            </a:br>
            <a:r>
              <a:rPr lang="en-IN" sz="2000" dirty="0">
                <a:solidFill>
                  <a:srgbClr val="0070C0"/>
                </a:solidFill>
              </a:rPr>
              <a:t>Signals</a:t>
            </a:r>
            <a:r>
              <a:rPr lang="en-IN" sz="2000" dirty="0"/>
              <a:t> take roughly the same time to reach them from the MC.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memory controller typically </a:t>
            </a:r>
            <a:r>
              <a:rPr lang="en-IN" sz="2000" dirty="0">
                <a:solidFill>
                  <a:srgbClr val="7030A0"/>
                </a:solidFill>
              </a:rPr>
              <a:t>issues</a:t>
            </a:r>
            <a:r>
              <a:rPr lang="en-IN" sz="2000" dirty="0"/>
              <a:t> a command to a given rank.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482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810841" cy="822960"/>
          </a:xfrm>
        </p:spPr>
        <p:txBody>
          <a:bodyPr/>
          <a:lstStyle/>
          <a:p>
            <a:r>
              <a:rPr lang="en-US" dirty="0"/>
              <a:t>Background Required to Understand this Chapter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64879" y="59117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6FE163-8C29-40B5-A490-0E5AF69445E5}"/>
              </a:ext>
            </a:extLst>
          </p:cNvPr>
          <p:cNvCxnSpPr>
            <a:cxnSpLocks/>
          </p:cNvCxnSpPr>
          <p:nvPr/>
        </p:nvCxnSpPr>
        <p:spPr>
          <a:xfrm flipH="1">
            <a:off x="1981200" y="5999180"/>
            <a:ext cx="8229600" cy="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53A45C-3C6C-43FE-AFCC-E69ED6E9D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720550"/>
              </p:ext>
            </p:extLst>
          </p:nvPr>
        </p:nvGraphicFramePr>
        <p:xfrm>
          <a:off x="1981200" y="16269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C14161-8E39-4190-9A56-32779EA1F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246" y="1"/>
            <a:ext cx="3677575" cy="36775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CF43D0-8362-4BC5-914A-E6A737108EA3}"/>
              </a:ext>
            </a:extLst>
          </p:cNvPr>
          <p:cNvSpPr/>
          <p:nvPr/>
        </p:nvSpPr>
        <p:spPr>
          <a:xfrm>
            <a:off x="2759540" y="5538983"/>
            <a:ext cx="6201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http://www.cse.iitd.ac.in/~srsarangi/archbooksoft.html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C9C619-FFFB-4C69-ACCA-511E014FC3E7}"/>
              </a:ext>
            </a:extLst>
          </p:cNvPr>
          <p:cNvSpPr/>
          <p:nvPr/>
        </p:nvSpPr>
        <p:spPr>
          <a:xfrm>
            <a:off x="8499566" y="3429001"/>
            <a:ext cx="1810080" cy="89044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Chapter 7</a:t>
            </a:r>
            <a:endParaRPr lang="en-US" sz="200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57761E3-ED42-D009-A4BE-AC801DECA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Next-Gen Computer Architecture |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06333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C32F-2C86-4474-BCE1-EE115B15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Structure of a DIMM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74CC06C3-8727-472B-8CAE-CA55B4470DBC}"/>
              </a:ext>
            </a:extLst>
          </p:cNvPr>
          <p:cNvGrpSpPr/>
          <p:nvPr/>
        </p:nvGrpSpPr>
        <p:grpSpPr>
          <a:xfrm>
            <a:off x="2505463" y="729059"/>
            <a:ext cx="6845571" cy="3985270"/>
            <a:chOff x="363414" y="1475965"/>
            <a:chExt cx="6845571" cy="398527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56298A8-06D8-4567-90F1-6A71DFAABC63}"/>
                </a:ext>
              </a:extLst>
            </p:cNvPr>
            <p:cNvSpPr/>
            <p:nvPr/>
          </p:nvSpPr>
          <p:spPr>
            <a:xfrm>
              <a:off x="363414" y="2403802"/>
              <a:ext cx="994742" cy="650887"/>
            </a:xfrm>
            <a:custGeom>
              <a:avLst/>
              <a:gdLst>
                <a:gd name="connsiteX0" fmla="*/ 893 w 994742"/>
                <a:gd name="connsiteY0" fmla="*/ -582 h 650887"/>
                <a:gd name="connsiteX1" fmla="*/ 995635 w 994742"/>
                <a:gd name="connsiteY1" fmla="*/ -582 h 650887"/>
                <a:gd name="connsiteX2" fmla="*/ 995635 w 994742"/>
                <a:gd name="connsiteY2" fmla="*/ 650306 h 650887"/>
                <a:gd name="connsiteX3" fmla="*/ 893 w 994742"/>
                <a:gd name="connsiteY3" fmla="*/ 650306 h 650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4742" h="650887">
                  <a:moveTo>
                    <a:pt x="893" y="-582"/>
                  </a:moveTo>
                  <a:lnTo>
                    <a:pt x="995635" y="-582"/>
                  </a:lnTo>
                  <a:lnTo>
                    <a:pt x="995635" y="650306"/>
                  </a:lnTo>
                  <a:lnTo>
                    <a:pt x="893" y="650306"/>
                  </a:lnTo>
                  <a:close/>
                </a:path>
              </a:pathLst>
            </a:custGeom>
            <a:solidFill>
              <a:srgbClr val="FFE6D5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BA57A2-0138-4CB4-92C4-94A537C3563D}"/>
                </a:ext>
              </a:extLst>
            </p:cNvPr>
            <p:cNvSpPr/>
            <p:nvPr/>
          </p:nvSpPr>
          <p:spPr>
            <a:xfrm>
              <a:off x="4060234" y="1725865"/>
              <a:ext cx="3148751" cy="1986378"/>
            </a:xfrm>
            <a:custGeom>
              <a:avLst/>
              <a:gdLst>
                <a:gd name="connsiteX0" fmla="*/ 893 w 3148751"/>
                <a:gd name="connsiteY0" fmla="*/ -582 h 1986378"/>
                <a:gd name="connsiteX1" fmla="*/ 3149645 w 3148751"/>
                <a:gd name="connsiteY1" fmla="*/ -582 h 1986378"/>
                <a:gd name="connsiteX2" fmla="*/ 3149645 w 3148751"/>
                <a:gd name="connsiteY2" fmla="*/ 1985797 h 1986378"/>
                <a:gd name="connsiteX3" fmla="*/ 893 w 3148751"/>
                <a:gd name="connsiteY3" fmla="*/ 1985797 h 198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751" h="1986378">
                  <a:moveTo>
                    <a:pt x="893" y="-582"/>
                  </a:moveTo>
                  <a:lnTo>
                    <a:pt x="3149645" y="-582"/>
                  </a:lnTo>
                  <a:lnTo>
                    <a:pt x="3149645" y="1985797"/>
                  </a:lnTo>
                  <a:lnTo>
                    <a:pt x="893" y="1985797"/>
                  </a:lnTo>
                  <a:close/>
                </a:path>
              </a:pathLst>
            </a:custGeom>
            <a:solidFill>
              <a:srgbClr val="FFE6D5">
                <a:alpha val="8000"/>
              </a:srgbClr>
            </a:solidFill>
            <a:ln w="1278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B20926-5C63-4CC7-B9D0-BC6FA47C69A8}"/>
                </a:ext>
              </a:extLst>
            </p:cNvPr>
            <p:cNvSpPr/>
            <p:nvPr/>
          </p:nvSpPr>
          <p:spPr>
            <a:xfrm>
              <a:off x="4103358" y="3017103"/>
              <a:ext cx="3031626" cy="641752"/>
            </a:xfrm>
            <a:custGeom>
              <a:avLst/>
              <a:gdLst>
                <a:gd name="connsiteX0" fmla="*/ 893 w 3031626"/>
                <a:gd name="connsiteY0" fmla="*/ -582 h 641752"/>
                <a:gd name="connsiteX1" fmla="*/ 3032519 w 3031626"/>
                <a:gd name="connsiteY1" fmla="*/ -582 h 641752"/>
                <a:gd name="connsiteX2" fmla="*/ 3032519 w 3031626"/>
                <a:gd name="connsiteY2" fmla="*/ 641171 h 641752"/>
                <a:gd name="connsiteX3" fmla="*/ 893 w 3031626"/>
                <a:gd name="connsiteY3" fmla="*/ 641171 h 64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1626" h="641752">
                  <a:moveTo>
                    <a:pt x="893" y="-582"/>
                  </a:moveTo>
                  <a:lnTo>
                    <a:pt x="3032519" y="-582"/>
                  </a:lnTo>
                  <a:lnTo>
                    <a:pt x="3032519" y="641171"/>
                  </a:lnTo>
                  <a:lnTo>
                    <a:pt x="893" y="641171"/>
                  </a:lnTo>
                  <a:close/>
                </a:path>
              </a:pathLst>
            </a:custGeom>
            <a:solidFill>
              <a:srgbClr val="D5F6FF"/>
            </a:solidFill>
            <a:ln w="215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962F9B-BA18-44E0-8D7A-CC401FB5EEF8}"/>
                </a:ext>
              </a:extLst>
            </p:cNvPr>
            <p:cNvSpPr/>
            <p:nvPr/>
          </p:nvSpPr>
          <p:spPr>
            <a:xfrm>
              <a:off x="4256293" y="3238701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6C2837-70DD-4E5D-903C-1FF7EB29EC73}"/>
                </a:ext>
              </a:extLst>
            </p:cNvPr>
            <p:cNvSpPr/>
            <p:nvPr/>
          </p:nvSpPr>
          <p:spPr>
            <a:xfrm>
              <a:off x="1567857" y="2567290"/>
              <a:ext cx="2469651" cy="327249"/>
            </a:xfrm>
            <a:custGeom>
              <a:avLst/>
              <a:gdLst>
                <a:gd name="connsiteX0" fmla="*/ 893 w 2469651"/>
                <a:gd name="connsiteY0" fmla="*/ -582 h 327249"/>
                <a:gd name="connsiteX1" fmla="*/ 893 w 2469651"/>
                <a:gd name="connsiteY1" fmla="*/ 6849 h 327249"/>
                <a:gd name="connsiteX2" fmla="*/ 84642 w 2469651"/>
                <a:gd name="connsiteY2" fmla="*/ 171956 h 327249"/>
                <a:gd name="connsiteX3" fmla="*/ 16095 w 2469651"/>
                <a:gd name="connsiteY3" fmla="*/ 326667 h 327249"/>
                <a:gd name="connsiteX4" fmla="*/ 2312321 w 2469651"/>
                <a:gd name="connsiteY4" fmla="*/ 326667 h 327249"/>
                <a:gd name="connsiteX5" fmla="*/ 2312321 w 2469651"/>
                <a:gd name="connsiteY5" fmla="*/ 320665 h 327249"/>
                <a:gd name="connsiteX6" fmla="*/ 2324634 w 2469651"/>
                <a:gd name="connsiteY6" fmla="*/ 321329 h 327249"/>
                <a:gd name="connsiteX7" fmla="*/ 2470545 w 2469651"/>
                <a:gd name="connsiteY7" fmla="*/ 163047 h 327249"/>
                <a:gd name="connsiteX8" fmla="*/ 2470545 w 2469651"/>
                <a:gd name="connsiteY8" fmla="*/ 163038 h 327249"/>
                <a:gd name="connsiteX9" fmla="*/ 2324634 w 2469651"/>
                <a:gd name="connsiteY9" fmla="*/ 4748 h 327249"/>
                <a:gd name="connsiteX10" fmla="*/ 2324634 w 2469651"/>
                <a:gd name="connsiteY10" fmla="*/ 4748 h 327249"/>
                <a:gd name="connsiteX11" fmla="*/ 2312321 w 2469651"/>
                <a:gd name="connsiteY11" fmla="*/ 5404 h 327249"/>
                <a:gd name="connsiteX12" fmla="*/ 2312321 w 2469651"/>
                <a:gd name="connsiteY12" fmla="*/ -582 h 32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9651" h="327249">
                  <a:moveTo>
                    <a:pt x="893" y="-582"/>
                  </a:moveTo>
                  <a:lnTo>
                    <a:pt x="893" y="6849"/>
                  </a:lnTo>
                  <a:cubicBezTo>
                    <a:pt x="52112" y="37884"/>
                    <a:pt x="84567" y="101864"/>
                    <a:pt x="84642" y="171956"/>
                  </a:cubicBezTo>
                  <a:cubicBezTo>
                    <a:pt x="84634" y="234450"/>
                    <a:pt x="58829" y="292685"/>
                    <a:pt x="16095" y="326667"/>
                  </a:cubicBezTo>
                  <a:lnTo>
                    <a:pt x="2312321" y="326667"/>
                  </a:lnTo>
                  <a:lnTo>
                    <a:pt x="2312321" y="320665"/>
                  </a:lnTo>
                  <a:cubicBezTo>
                    <a:pt x="2316415" y="321071"/>
                    <a:pt x="2320524" y="321296"/>
                    <a:pt x="2324634" y="321329"/>
                  </a:cubicBezTo>
                  <a:cubicBezTo>
                    <a:pt x="2405212" y="321337"/>
                    <a:pt x="2470537" y="250465"/>
                    <a:pt x="2470545" y="163047"/>
                  </a:cubicBezTo>
                  <a:cubicBezTo>
                    <a:pt x="2470545" y="163047"/>
                    <a:pt x="2470545" y="163047"/>
                    <a:pt x="2470545" y="163038"/>
                  </a:cubicBezTo>
                  <a:cubicBezTo>
                    <a:pt x="2470537" y="75620"/>
                    <a:pt x="2405220" y="4748"/>
                    <a:pt x="2324634" y="4748"/>
                  </a:cubicBezTo>
                  <a:cubicBezTo>
                    <a:pt x="2324634" y="4748"/>
                    <a:pt x="2324634" y="4748"/>
                    <a:pt x="2324634" y="4748"/>
                  </a:cubicBezTo>
                  <a:cubicBezTo>
                    <a:pt x="2320524" y="4781"/>
                    <a:pt x="2316415" y="4997"/>
                    <a:pt x="2312321" y="5404"/>
                  </a:cubicBezTo>
                  <a:lnTo>
                    <a:pt x="2312321" y="-582"/>
                  </a:lnTo>
                  <a:close/>
                </a:path>
              </a:pathLst>
            </a:custGeom>
            <a:solidFill>
              <a:srgbClr val="F4D7E3"/>
            </a:solidFill>
            <a:ln w="11372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77FF15-6DBF-4F75-86E9-C5CCC77A11D0}"/>
                </a:ext>
              </a:extLst>
            </p:cNvPr>
            <p:cNvSpPr txBox="1"/>
            <p:nvPr/>
          </p:nvSpPr>
          <p:spPr>
            <a:xfrm>
              <a:off x="2381631" y="2590897"/>
              <a:ext cx="785793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Channel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7FE08D-985A-47A6-9416-8EA76D4F40C0}"/>
                </a:ext>
              </a:extLst>
            </p:cNvPr>
            <p:cNvSpPr txBox="1"/>
            <p:nvPr/>
          </p:nvSpPr>
          <p:spPr>
            <a:xfrm>
              <a:off x="5302990" y="2988237"/>
              <a:ext cx="53572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Rank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49722B-7F3E-4C4C-81D5-13D255C97F9D}"/>
                </a:ext>
              </a:extLst>
            </p:cNvPr>
            <p:cNvSpPr txBox="1"/>
            <p:nvPr/>
          </p:nvSpPr>
          <p:spPr>
            <a:xfrm>
              <a:off x="4294806" y="3290695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FCE90D-9971-489D-87CD-A813929B3A84}"/>
                </a:ext>
              </a:extLst>
            </p:cNvPr>
            <p:cNvSpPr/>
            <p:nvPr/>
          </p:nvSpPr>
          <p:spPr>
            <a:xfrm>
              <a:off x="5903262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666C4CC-51CA-4F68-A5DC-E2F287F0C030}"/>
                </a:ext>
              </a:extLst>
            </p:cNvPr>
            <p:cNvSpPr/>
            <p:nvPr/>
          </p:nvSpPr>
          <p:spPr>
            <a:xfrm>
              <a:off x="6198306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96B49A-69C1-4491-8A1E-BCC7DFF9E94E}"/>
                </a:ext>
              </a:extLst>
            </p:cNvPr>
            <p:cNvSpPr/>
            <p:nvPr/>
          </p:nvSpPr>
          <p:spPr>
            <a:xfrm>
              <a:off x="6493341" y="3381487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7DAF53-CCE5-408D-A337-DD4E85304F17}"/>
                </a:ext>
              </a:extLst>
            </p:cNvPr>
            <p:cNvSpPr/>
            <p:nvPr/>
          </p:nvSpPr>
          <p:spPr>
            <a:xfrm>
              <a:off x="3828780" y="3598140"/>
              <a:ext cx="427512" cy="529394"/>
            </a:xfrm>
            <a:custGeom>
              <a:avLst/>
              <a:gdLst>
                <a:gd name="connsiteX0" fmla="*/ 428406 w 427512"/>
                <a:gd name="connsiteY0" fmla="*/ -582 h 529394"/>
                <a:gd name="connsiteX1" fmla="*/ 893 w 427512"/>
                <a:gd name="connsiteY1" fmla="*/ 528812 h 5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512" h="529394">
                  <a:moveTo>
                    <a:pt x="428406" y="-582"/>
                  </a:moveTo>
                  <a:lnTo>
                    <a:pt x="893" y="52881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03C724-6A19-45FD-94B5-7A8E58590ECE}"/>
                </a:ext>
              </a:extLst>
            </p:cNvPr>
            <p:cNvSpPr/>
            <p:nvPr/>
          </p:nvSpPr>
          <p:spPr>
            <a:xfrm>
              <a:off x="4888424" y="3598140"/>
              <a:ext cx="357736" cy="529394"/>
            </a:xfrm>
            <a:custGeom>
              <a:avLst/>
              <a:gdLst>
                <a:gd name="connsiteX0" fmla="*/ 893 w 357736"/>
                <a:gd name="connsiteY0" fmla="*/ -582 h 529394"/>
                <a:gd name="connsiteX1" fmla="*/ 358630 w 357736"/>
                <a:gd name="connsiteY1" fmla="*/ 528812 h 52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736" h="529394">
                  <a:moveTo>
                    <a:pt x="893" y="-582"/>
                  </a:moveTo>
                  <a:lnTo>
                    <a:pt x="358630" y="52881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4C59E9-72C9-424D-9830-CCA1DB58D7FC}"/>
                </a:ext>
              </a:extLst>
            </p:cNvPr>
            <p:cNvSpPr/>
            <p:nvPr/>
          </p:nvSpPr>
          <p:spPr>
            <a:xfrm>
              <a:off x="3828780" y="4127535"/>
              <a:ext cx="1417380" cy="8302"/>
            </a:xfrm>
            <a:custGeom>
              <a:avLst/>
              <a:gdLst>
                <a:gd name="connsiteX0" fmla="*/ 893 w 1417380"/>
                <a:gd name="connsiteY0" fmla="*/ -582 h 8302"/>
                <a:gd name="connsiteX1" fmla="*/ 1418274 w 1417380"/>
                <a:gd name="connsiteY1" fmla="*/ -582 h 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7380" h="8302">
                  <a:moveTo>
                    <a:pt x="893" y="-582"/>
                  </a:moveTo>
                  <a:lnTo>
                    <a:pt x="1418274" y="-582"/>
                  </a:lnTo>
                </a:path>
              </a:pathLst>
            </a:custGeom>
            <a:noFill/>
            <a:ln w="955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53D5D6-37AD-4A2F-82B2-70957C19C4F7}"/>
                </a:ext>
              </a:extLst>
            </p:cNvPr>
            <p:cNvSpPr/>
            <p:nvPr/>
          </p:nvSpPr>
          <p:spPr>
            <a:xfrm>
              <a:off x="4109900" y="1796230"/>
              <a:ext cx="3031626" cy="641752"/>
            </a:xfrm>
            <a:custGeom>
              <a:avLst/>
              <a:gdLst>
                <a:gd name="connsiteX0" fmla="*/ 893 w 3031626"/>
                <a:gd name="connsiteY0" fmla="*/ -582 h 641752"/>
                <a:gd name="connsiteX1" fmla="*/ 3032519 w 3031626"/>
                <a:gd name="connsiteY1" fmla="*/ -582 h 641752"/>
                <a:gd name="connsiteX2" fmla="*/ 3032519 w 3031626"/>
                <a:gd name="connsiteY2" fmla="*/ 641170 h 641752"/>
                <a:gd name="connsiteX3" fmla="*/ 893 w 3031626"/>
                <a:gd name="connsiteY3" fmla="*/ 641170 h 64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1626" h="641752">
                  <a:moveTo>
                    <a:pt x="893" y="-582"/>
                  </a:moveTo>
                  <a:lnTo>
                    <a:pt x="3032519" y="-582"/>
                  </a:lnTo>
                  <a:lnTo>
                    <a:pt x="3032519" y="641170"/>
                  </a:lnTo>
                  <a:lnTo>
                    <a:pt x="893" y="641170"/>
                  </a:lnTo>
                  <a:close/>
                </a:path>
              </a:pathLst>
            </a:custGeom>
            <a:solidFill>
              <a:srgbClr val="D5F6FF"/>
            </a:solidFill>
            <a:ln w="215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8E6FF9-4307-484C-A447-47F08BC0CBD3}"/>
                </a:ext>
              </a:extLst>
            </p:cNvPr>
            <p:cNvSpPr/>
            <p:nvPr/>
          </p:nvSpPr>
          <p:spPr>
            <a:xfrm>
              <a:off x="4262835" y="2017836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03A1F4-AE91-4092-BCF6-94D80B0EE2F4}"/>
                </a:ext>
              </a:extLst>
            </p:cNvPr>
            <p:cNvSpPr txBox="1"/>
            <p:nvPr/>
          </p:nvSpPr>
          <p:spPr>
            <a:xfrm>
              <a:off x="5309532" y="1767372"/>
              <a:ext cx="53572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Rank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E0B982-16F2-45DE-BA37-958D91BFC1F4}"/>
                </a:ext>
              </a:extLst>
            </p:cNvPr>
            <p:cNvSpPr/>
            <p:nvPr/>
          </p:nvSpPr>
          <p:spPr>
            <a:xfrm>
              <a:off x="6395540" y="2003431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8 h 359439"/>
                <a:gd name="connsiteX3" fmla="*/ 893 w 632131"/>
                <a:gd name="connsiteY3" fmla="*/ 358858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8"/>
                  </a:lnTo>
                  <a:lnTo>
                    <a:pt x="893" y="358858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D3A0BE-47CD-40AB-B890-40C92BA80725}"/>
                </a:ext>
              </a:extLst>
            </p:cNvPr>
            <p:cNvSpPr txBox="1"/>
            <p:nvPr/>
          </p:nvSpPr>
          <p:spPr>
            <a:xfrm>
              <a:off x="4301348" y="2069821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E63AB8-05A1-4D4B-9D74-77ED27D41CBE}"/>
                </a:ext>
              </a:extLst>
            </p:cNvPr>
            <p:cNvSpPr txBox="1"/>
            <p:nvPr/>
          </p:nvSpPr>
          <p:spPr>
            <a:xfrm>
              <a:off x="6425294" y="2066235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BD3301-D77E-4F75-8345-C41D5CEBF37E}"/>
                </a:ext>
              </a:extLst>
            </p:cNvPr>
            <p:cNvSpPr/>
            <p:nvPr/>
          </p:nvSpPr>
          <p:spPr>
            <a:xfrm>
              <a:off x="5264572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A0BD27-E351-4123-8828-D6A46BD8120D}"/>
                </a:ext>
              </a:extLst>
            </p:cNvPr>
            <p:cNvSpPr/>
            <p:nvPr/>
          </p:nvSpPr>
          <p:spPr>
            <a:xfrm>
              <a:off x="5559615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CA231F5-EB75-4621-9FD2-BB0A67F3E279}"/>
                </a:ext>
              </a:extLst>
            </p:cNvPr>
            <p:cNvSpPr/>
            <p:nvPr/>
          </p:nvSpPr>
          <p:spPr>
            <a:xfrm>
              <a:off x="5854650" y="2172478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4AF5C5-BB97-4586-B2BD-AEDE4ABE53F0}"/>
                </a:ext>
              </a:extLst>
            </p:cNvPr>
            <p:cNvSpPr/>
            <p:nvPr/>
          </p:nvSpPr>
          <p:spPr>
            <a:xfrm>
              <a:off x="5244678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F4D17B-9E37-4799-83BA-C8FEC1334F3B}"/>
                </a:ext>
              </a:extLst>
            </p:cNvPr>
            <p:cNvSpPr/>
            <p:nvPr/>
          </p:nvSpPr>
          <p:spPr>
            <a:xfrm>
              <a:off x="5539722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7" y="58722"/>
                    <a:pt x="893" y="45446"/>
                    <a:pt x="893" y="29070"/>
                  </a:cubicBezTo>
                  <a:cubicBezTo>
                    <a:pt x="893" y="12693"/>
                    <a:pt x="15497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E6B9BCA-4C89-4993-A926-5764A36970EA}"/>
                </a:ext>
              </a:extLst>
            </p:cNvPr>
            <p:cNvSpPr/>
            <p:nvPr/>
          </p:nvSpPr>
          <p:spPr>
            <a:xfrm>
              <a:off x="5834765" y="2692366"/>
              <a:ext cx="65235" cy="59304"/>
            </a:xfrm>
            <a:custGeom>
              <a:avLst/>
              <a:gdLst>
                <a:gd name="connsiteX0" fmla="*/ 66128 w 65235"/>
                <a:gd name="connsiteY0" fmla="*/ 29070 h 59304"/>
                <a:gd name="connsiteX1" fmla="*/ 33511 w 65235"/>
                <a:gd name="connsiteY1" fmla="*/ 58722 h 59304"/>
                <a:gd name="connsiteX2" fmla="*/ 893 w 65235"/>
                <a:gd name="connsiteY2" fmla="*/ 29070 h 59304"/>
                <a:gd name="connsiteX3" fmla="*/ 33511 w 65235"/>
                <a:gd name="connsiteY3" fmla="*/ -582 h 59304"/>
                <a:gd name="connsiteX4" fmla="*/ 66128 w 65235"/>
                <a:gd name="connsiteY4" fmla="*/ 29070 h 5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35" h="59304">
                  <a:moveTo>
                    <a:pt x="66128" y="29070"/>
                  </a:moveTo>
                  <a:cubicBezTo>
                    <a:pt x="66128" y="45447"/>
                    <a:pt x="51525" y="58722"/>
                    <a:pt x="33511" y="58722"/>
                  </a:cubicBezTo>
                  <a:cubicBezTo>
                    <a:pt x="15496" y="58722"/>
                    <a:pt x="893" y="45446"/>
                    <a:pt x="893" y="29070"/>
                  </a:cubicBezTo>
                  <a:cubicBezTo>
                    <a:pt x="893" y="12693"/>
                    <a:pt x="15496" y="-582"/>
                    <a:pt x="33511" y="-582"/>
                  </a:cubicBezTo>
                  <a:cubicBezTo>
                    <a:pt x="51525" y="-582"/>
                    <a:pt x="66128" y="12694"/>
                    <a:pt x="66128" y="29070"/>
                  </a:cubicBezTo>
                  <a:close/>
                </a:path>
              </a:pathLst>
            </a:custGeom>
            <a:solidFill>
              <a:srgbClr val="000000"/>
            </a:solidFill>
            <a:ln w="9556" cap="flat">
              <a:solidFill>
                <a:srgbClr val="0B0BE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018D48-FEE4-4A5F-B777-43EBE5F01DC1}"/>
                </a:ext>
              </a:extLst>
            </p:cNvPr>
            <p:cNvSpPr txBox="1"/>
            <p:nvPr/>
          </p:nvSpPr>
          <p:spPr>
            <a:xfrm>
              <a:off x="5403801" y="1475965"/>
              <a:ext cx="585417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DIMM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8C1E6C-9073-4308-AA59-5439581C0A21}"/>
                </a:ext>
              </a:extLst>
            </p:cNvPr>
            <p:cNvSpPr/>
            <p:nvPr/>
          </p:nvSpPr>
          <p:spPr>
            <a:xfrm>
              <a:off x="3828780" y="4127534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2438B3-1283-46A4-8111-9651F64686E8}"/>
                </a:ext>
              </a:extLst>
            </p:cNvPr>
            <p:cNvSpPr/>
            <p:nvPr/>
          </p:nvSpPr>
          <p:spPr>
            <a:xfrm>
              <a:off x="4202749" y="3214532"/>
              <a:ext cx="1387042" cy="402694"/>
            </a:xfrm>
            <a:custGeom>
              <a:avLst/>
              <a:gdLst>
                <a:gd name="connsiteX0" fmla="*/ 893 w 1387042"/>
                <a:gd name="connsiteY0" fmla="*/ -582 h 402694"/>
                <a:gd name="connsiteX1" fmla="*/ 1387936 w 1387042"/>
                <a:gd name="connsiteY1" fmla="*/ -582 h 402694"/>
                <a:gd name="connsiteX2" fmla="*/ 1387936 w 1387042"/>
                <a:gd name="connsiteY2" fmla="*/ 402112 h 402694"/>
                <a:gd name="connsiteX3" fmla="*/ 893 w 1387042"/>
                <a:gd name="connsiteY3" fmla="*/ 402112 h 40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042" h="402694">
                  <a:moveTo>
                    <a:pt x="893" y="-582"/>
                  </a:moveTo>
                  <a:lnTo>
                    <a:pt x="1387936" y="-582"/>
                  </a:lnTo>
                  <a:lnTo>
                    <a:pt x="1387936" y="402112"/>
                  </a:lnTo>
                  <a:lnTo>
                    <a:pt x="893" y="402112"/>
                  </a:lnTo>
                  <a:close/>
                </a:path>
              </a:pathLst>
            </a:custGeom>
            <a:noFill/>
            <a:ln w="11567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E0FEA6D-CCCF-46B8-BF34-A019F3680675}"/>
                </a:ext>
              </a:extLst>
            </p:cNvPr>
            <p:cNvSpPr/>
            <p:nvPr/>
          </p:nvSpPr>
          <p:spPr>
            <a:xfrm>
              <a:off x="4918239" y="3242089"/>
              <a:ext cx="632131" cy="359439"/>
            </a:xfrm>
            <a:custGeom>
              <a:avLst/>
              <a:gdLst>
                <a:gd name="connsiteX0" fmla="*/ 893 w 632131"/>
                <a:gd name="connsiteY0" fmla="*/ -582 h 359439"/>
                <a:gd name="connsiteX1" fmla="*/ 633025 w 632131"/>
                <a:gd name="connsiteY1" fmla="*/ -582 h 359439"/>
                <a:gd name="connsiteX2" fmla="*/ 633025 w 632131"/>
                <a:gd name="connsiteY2" fmla="*/ 358857 h 359439"/>
                <a:gd name="connsiteX3" fmla="*/ 893 w 632131"/>
                <a:gd name="connsiteY3" fmla="*/ 358857 h 35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131" h="359439">
                  <a:moveTo>
                    <a:pt x="893" y="-582"/>
                  </a:moveTo>
                  <a:lnTo>
                    <a:pt x="633025" y="-582"/>
                  </a:lnTo>
                  <a:lnTo>
                    <a:pt x="633025" y="358857"/>
                  </a:lnTo>
                  <a:lnTo>
                    <a:pt x="893" y="358857"/>
                  </a:lnTo>
                  <a:close/>
                </a:path>
              </a:pathLst>
            </a:custGeom>
            <a:solidFill>
              <a:srgbClr val="A2D0D9"/>
            </a:solidFill>
            <a:ln w="737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0FD775-33C2-40B7-B31E-8F546626AB43}"/>
                </a:ext>
              </a:extLst>
            </p:cNvPr>
            <p:cNvSpPr txBox="1"/>
            <p:nvPr/>
          </p:nvSpPr>
          <p:spPr>
            <a:xfrm>
              <a:off x="4956752" y="3294083"/>
              <a:ext cx="52770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E100E8-4228-4723-BD58-3A0B90B1AC0E}"/>
                </a:ext>
              </a:extLst>
            </p:cNvPr>
            <p:cNvSpPr txBox="1"/>
            <p:nvPr/>
          </p:nvSpPr>
          <p:spPr>
            <a:xfrm>
              <a:off x="3470468" y="3308488"/>
              <a:ext cx="494046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Chip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21A7812-BDD1-40E6-BF03-6C1E52D1426E}"/>
                </a:ext>
              </a:extLst>
            </p:cNvPr>
            <p:cNvSpPr/>
            <p:nvPr/>
          </p:nvSpPr>
          <p:spPr>
            <a:xfrm>
              <a:off x="3730925" y="4231318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397B17-49FF-4151-8A0D-8C03915A9D21}"/>
                </a:ext>
              </a:extLst>
            </p:cNvPr>
            <p:cNvSpPr/>
            <p:nvPr/>
          </p:nvSpPr>
          <p:spPr>
            <a:xfrm>
              <a:off x="3606385" y="4349929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8 h 753170"/>
                <a:gd name="connsiteX3" fmla="*/ 893 w 1417380"/>
                <a:gd name="connsiteY3" fmla="*/ 752588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8"/>
                  </a:lnTo>
                  <a:lnTo>
                    <a:pt x="893" y="752588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9899506-E8FF-4235-ABE6-4EAE63CE6DA7}"/>
                </a:ext>
              </a:extLst>
            </p:cNvPr>
            <p:cNvSpPr/>
            <p:nvPr/>
          </p:nvSpPr>
          <p:spPr>
            <a:xfrm>
              <a:off x="3487781" y="4462613"/>
              <a:ext cx="1417380" cy="753170"/>
            </a:xfrm>
            <a:custGeom>
              <a:avLst/>
              <a:gdLst>
                <a:gd name="connsiteX0" fmla="*/ 893 w 1417380"/>
                <a:gd name="connsiteY0" fmla="*/ -582 h 753170"/>
                <a:gd name="connsiteX1" fmla="*/ 1418274 w 1417380"/>
                <a:gd name="connsiteY1" fmla="*/ -582 h 753170"/>
                <a:gd name="connsiteX2" fmla="*/ 1418274 w 1417380"/>
                <a:gd name="connsiteY2" fmla="*/ 752589 h 753170"/>
                <a:gd name="connsiteX3" fmla="*/ 893 w 1417380"/>
                <a:gd name="connsiteY3" fmla="*/ 752589 h 75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7380" h="753170">
                  <a:moveTo>
                    <a:pt x="893" y="-582"/>
                  </a:moveTo>
                  <a:lnTo>
                    <a:pt x="1418274" y="-582"/>
                  </a:lnTo>
                  <a:lnTo>
                    <a:pt x="1418274" y="752589"/>
                  </a:lnTo>
                  <a:lnTo>
                    <a:pt x="893" y="752589"/>
                  </a:lnTo>
                  <a:close/>
                </a:path>
              </a:pathLst>
            </a:custGeom>
            <a:solidFill>
              <a:srgbClr val="D0E69E"/>
            </a:solidFill>
            <a:ln w="12454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A8CAFD3-EBFA-4450-8C1A-7E546161D518}"/>
                </a:ext>
              </a:extLst>
            </p:cNvPr>
            <p:cNvSpPr/>
            <p:nvPr/>
          </p:nvSpPr>
          <p:spPr>
            <a:xfrm>
              <a:off x="3508538" y="4791748"/>
              <a:ext cx="1381795" cy="8302"/>
            </a:xfrm>
            <a:custGeom>
              <a:avLst/>
              <a:gdLst>
                <a:gd name="connsiteX0" fmla="*/ 893 w 1381795"/>
                <a:gd name="connsiteY0" fmla="*/ -582 h 8302"/>
                <a:gd name="connsiteX1" fmla="*/ 1382689 w 1381795"/>
                <a:gd name="connsiteY1" fmla="*/ -582 h 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1795" h="8302">
                  <a:moveTo>
                    <a:pt x="893" y="-582"/>
                  </a:moveTo>
                  <a:lnTo>
                    <a:pt x="1382689" y="-582"/>
                  </a:lnTo>
                </a:path>
              </a:pathLst>
            </a:custGeom>
            <a:noFill/>
            <a:ln w="17859" cap="flat">
              <a:solidFill>
                <a:srgbClr val="0C0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4DDEFA4-93D6-4766-BFB9-829DAFA6EAE1}"/>
                </a:ext>
              </a:extLst>
            </p:cNvPr>
            <p:cNvSpPr/>
            <p:nvPr/>
          </p:nvSpPr>
          <p:spPr>
            <a:xfrm>
              <a:off x="4427759" y="4474469"/>
              <a:ext cx="8302" cy="747223"/>
            </a:xfrm>
            <a:custGeom>
              <a:avLst/>
              <a:gdLst>
                <a:gd name="connsiteX0" fmla="*/ 893 w 8302"/>
                <a:gd name="connsiteY0" fmla="*/ -582 h 747223"/>
                <a:gd name="connsiteX1" fmla="*/ 893 w 8302"/>
                <a:gd name="connsiteY1" fmla="*/ 746641 h 74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02" h="747223">
                  <a:moveTo>
                    <a:pt x="893" y="-582"/>
                  </a:moveTo>
                  <a:lnTo>
                    <a:pt x="893" y="746641"/>
                  </a:lnTo>
                </a:path>
              </a:pathLst>
            </a:custGeom>
            <a:noFill/>
            <a:ln w="17851" cap="flat">
              <a:solidFill>
                <a:srgbClr val="0C0C1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48D7CA-8CE3-4639-A247-33217109B18A}"/>
                </a:ext>
              </a:extLst>
            </p:cNvPr>
            <p:cNvSpPr txBox="1"/>
            <p:nvPr/>
          </p:nvSpPr>
          <p:spPr>
            <a:xfrm>
              <a:off x="3061271" y="4654698"/>
              <a:ext cx="486030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290691-4179-4A99-A58E-4D0BCD17D026}"/>
                </a:ext>
              </a:extLst>
            </p:cNvPr>
            <p:cNvSpPr txBox="1"/>
            <p:nvPr/>
          </p:nvSpPr>
          <p:spPr>
            <a:xfrm>
              <a:off x="4072145" y="5187762"/>
              <a:ext cx="702436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64B8CEC-0A4E-4E45-8B25-764F4FC92BFF}"/>
                </a:ext>
              </a:extLst>
            </p:cNvPr>
            <p:cNvSpPr txBox="1"/>
            <p:nvPr/>
          </p:nvSpPr>
          <p:spPr>
            <a:xfrm>
              <a:off x="555253" y="2535253"/>
              <a:ext cx="699230" cy="38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9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CPU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0738C58-0E84-4BF8-945F-78E9E9564C90}"/>
                </a:ext>
              </a:extLst>
            </p:cNvPr>
            <p:cNvSpPr/>
            <p:nvPr/>
          </p:nvSpPr>
          <p:spPr>
            <a:xfrm>
              <a:off x="1361295" y="2549597"/>
              <a:ext cx="298721" cy="387725"/>
            </a:xfrm>
            <a:custGeom>
              <a:avLst/>
              <a:gdLst>
                <a:gd name="connsiteX0" fmla="*/ 893 w 298721"/>
                <a:gd name="connsiteY0" fmla="*/ -582 h 387725"/>
                <a:gd name="connsiteX1" fmla="*/ 893 w 298721"/>
                <a:gd name="connsiteY1" fmla="*/ 386695 h 387725"/>
                <a:gd name="connsiteX2" fmla="*/ 173647 w 298721"/>
                <a:gd name="connsiteY2" fmla="*/ 386695 h 387725"/>
                <a:gd name="connsiteX3" fmla="*/ 173647 w 298721"/>
                <a:gd name="connsiteY3" fmla="*/ 387144 h 387725"/>
                <a:gd name="connsiteX4" fmla="*/ 180654 w 298721"/>
                <a:gd name="connsiteY4" fmla="*/ 386695 h 387725"/>
                <a:gd name="connsiteX5" fmla="*/ 184947 w 298721"/>
                <a:gd name="connsiteY5" fmla="*/ 386695 h 387725"/>
                <a:gd name="connsiteX6" fmla="*/ 184947 w 298721"/>
                <a:gd name="connsiteY6" fmla="*/ 386006 h 387725"/>
                <a:gd name="connsiteX7" fmla="*/ 283151 w 298721"/>
                <a:gd name="connsiteY7" fmla="*/ 290542 h 387725"/>
                <a:gd name="connsiteX8" fmla="*/ 282013 w 298721"/>
                <a:gd name="connsiteY8" fmla="*/ 100287 h 387725"/>
                <a:gd name="connsiteX9" fmla="*/ 184947 w 298721"/>
                <a:gd name="connsiteY9" fmla="*/ 7596 h 387725"/>
                <a:gd name="connsiteX10" fmla="*/ 184947 w 298721"/>
                <a:gd name="connsiteY10" fmla="*/ -582 h 38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8721" h="387725">
                  <a:moveTo>
                    <a:pt x="893" y="-582"/>
                  </a:moveTo>
                  <a:lnTo>
                    <a:pt x="893" y="386695"/>
                  </a:lnTo>
                  <a:lnTo>
                    <a:pt x="173647" y="386695"/>
                  </a:lnTo>
                  <a:lnTo>
                    <a:pt x="173647" y="387144"/>
                  </a:lnTo>
                  <a:cubicBezTo>
                    <a:pt x="175980" y="387094"/>
                    <a:pt x="178321" y="386945"/>
                    <a:pt x="180654" y="386695"/>
                  </a:cubicBezTo>
                  <a:lnTo>
                    <a:pt x="184947" y="386695"/>
                  </a:lnTo>
                  <a:lnTo>
                    <a:pt x="184947" y="386006"/>
                  </a:lnTo>
                  <a:cubicBezTo>
                    <a:pt x="226103" y="380004"/>
                    <a:pt x="262743" y="344385"/>
                    <a:pt x="283151" y="290542"/>
                  </a:cubicBezTo>
                  <a:cubicBezTo>
                    <a:pt x="305501" y="231378"/>
                    <a:pt x="305069" y="158845"/>
                    <a:pt x="282013" y="100287"/>
                  </a:cubicBezTo>
                  <a:cubicBezTo>
                    <a:pt x="261398" y="47963"/>
                    <a:pt x="225331" y="13524"/>
                    <a:pt x="184947" y="7596"/>
                  </a:cubicBezTo>
                  <a:lnTo>
                    <a:pt x="184947" y="-582"/>
                  </a:lnTo>
                  <a:close/>
                </a:path>
              </a:pathLst>
            </a:custGeom>
            <a:solidFill>
              <a:srgbClr val="FFE6D5"/>
            </a:solidFill>
            <a:ln w="1086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806071-6887-4074-BA33-2323FF82EA03}"/>
                </a:ext>
              </a:extLst>
            </p:cNvPr>
            <p:cNvSpPr txBox="1"/>
            <p:nvPr/>
          </p:nvSpPr>
          <p:spPr>
            <a:xfrm>
              <a:off x="1304037" y="2615041"/>
              <a:ext cx="418704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MC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70EDC5-71A7-4A86-9AE2-8012D778926C}"/>
                </a:ext>
              </a:extLst>
            </p:cNvPr>
            <p:cNvSpPr txBox="1"/>
            <p:nvPr/>
          </p:nvSpPr>
          <p:spPr>
            <a:xfrm>
              <a:off x="1028953" y="1851827"/>
              <a:ext cx="768159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Memory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D58570-2DD1-4B21-9F24-85DE1056A04A}"/>
                </a:ext>
              </a:extLst>
            </p:cNvPr>
            <p:cNvSpPr txBox="1"/>
            <p:nvPr/>
          </p:nvSpPr>
          <p:spPr>
            <a:xfrm>
              <a:off x="1028953" y="2038637"/>
              <a:ext cx="801823" cy="273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controller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244C8-185B-48F4-B429-F56A8532C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8569D-8C28-408A-9469-E0129C8E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</a:t>
            </a:fld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4BAED6-427B-43B3-9991-C72A6595F7FA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3569641" y="1565205"/>
            <a:ext cx="2273" cy="223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6394CBE-E6FD-4355-BB92-CD0AF0CC08D5}"/>
              </a:ext>
            </a:extLst>
          </p:cNvPr>
          <p:cNvCxnSpPr>
            <a:cxnSpLocks/>
          </p:cNvCxnSpPr>
          <p:nvPr/>
        </p:nvCxnSpPr>
        <p:spPr>
          <a:xfrm>
            <a:off x="5446599" y="3441308"/>
            <a:ext cx="2801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DC6F27-6E8E-40C9-898C-92C782BA750B}"/>
              </a:ext>
            </a:extLst>
          </p:cNvPr>
          <p:cNvSpPr txBox="1"/>
          <p:nvPr/>
        </p:nvSpPr>
        <p:spPr>
          <a:xfrm>
            <a:off x="1679438" y="4817297"/>
            <a:ext cx="8833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Each DRAM device (chip) is then </a:t>
            </a:r>
            <a:r>
              <a:rPr lang="en-IN" sz="2000" dirty="0">
                <a:solidFill>
                  <a:srgbClr val="00B050"/>
                </a:solidFill>
              </a:rPr>
              <a:t>divided</a:t>
            </a:r>
            <a:r>
              <a:rPr lang="en-IN" sz="2000" dirty="0"/>
              <a:t> into </a:t>
            </a:r>
            <a:r>
              <a:rPr lang="en-IN" sz="2000" dirty="0">
                <a:solidFill>
                  <a:srgbClr val="7030A0"/>
                </a:solidFill>
              </a:rPr>
              <a:t>banks</a:t>
            </a:r>
            <a:r>
              <a:rPr lang="en-IN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 </a:t>
            </a:r>
            <a:r>
              <a:rPr lang="en-IN" sz="2000" dirty="0">
                <a:solidFill>
                  <a:schemeClr val="accent4"/>
                </a:solidFill>
              </a:rPr>
              <a:t>bank</a:t>
            </a:r>
            <a:r>
              <a:rPr lang="en-IN" sz="2000" dirty="0"/>
              <a:t> is a set of DRAM arrays. In </a:t>
            </a:r>
            <a:r>
              <a:rPr lang="en-IN" sz="2000" dirty="0">
                <a:solidFill>
                  <a:srgbClr val="0070C0"/>
                </a:solidFill>
              </a:rPr>
              <a:t>principle</a:t>
            </a:r>
            <a:r>
              <a:rPr lang="en-IN" sz="2000" dirty="0"/>
              <a:t>, it can </a:t>
            </a:r>
            <a:r>
              <a:rPr lang="en-IN" sz="2000" dirty="0">
                <a:solidFill>
                  <a:srgbClr val="C00000"/>
                </a:solidFill>
              </a:rPr>
              <a:t>operate</a:t>
            </a:r>
            <a:r>
              <a:rPr lang="en-IN" sz="2000" dirty="0"/>
              <a:t> independently</a:t>
            </a:r>
            <a:br>
              <a:rPr lang="en-IN" sz="2000" dirty="0"/>
            </a:br>
            <a:r>
              <a:rPr lang="en-IN" sz="2000" dirty="0"/>
              <a:t>of other banks. It </a:t>
            </a:r>
            <a:r>
              <a:rPr lang="en-I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seldom</a:t>
            </a:r>
            <a:r>
              <a:rPr lang="en-IN" sz="2000" dirty="0"/>
              <a:t> does so.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 </a:t>
            </a:r>
            <a:r>
              <a:rPr lang="en-IN" sz="2000" dirty="0">
                <a:solidFill>
                  <a:srgbClr val="0070C0"/>
                </a:solidFill>
              </a:rPr>
              <a:t>arrays</a:t>
            </a:r>
            <a:r>
              <a:rPr lang="en-IN" sz="2000" dirty="0"/>
              <a:t> within a bank operate in </a:t>
            </a:r>
            <a:r>
              <a:rPr lang="en-IN" sz="2000" dirty="0">
                <a:solidFill>
                  <a:srgbClr val="C00000"/>
                </a:solidFill>
              </a:rPr>
              <a:t>synchrony</a:t>
            </a:r>
            <a:r>
              <a:rPr lang="en-IN" sz="2000" dirty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8992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8A74-3C45-4231-9D72-0798803A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Some more information about DRAMs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131E6-3796-42EF-ADB2-205F8BD02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273578" cy="15501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A DRAM array </a:t>
            </a:r>
            <a:r>
              <a:rPr lang="en-IN" dirty="0">
                <a:solidFill>
                  <a:srgbClr val="7030A0"/>
                </a:solidFill>
              </a:rPr>
              <a:t>contributes</a:t>
            </a:r>
            <a:r>
              <a:rPr lang="en-IN" dirty="0"/>
              <a:t> a single bit to an access.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If a bank has 4 arrays, then it </a:t>
            </a:r>
            <a:r>
              <a:rPr lang="en-IN" dirty="0">
                <a:solidFill>
                  <a:srgbClr val="00B050"/>
                </a:solidFill>
              </a:rPr>
              <a:t>contributes</a:t>
            </a:r>
            <a:r>
              <a:rPr lang="en-IN" dirty="0"/>
              <a:t> 4 bits to the rank.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If a single access </a:t>
            </a:r>
            <a:r>
              <a:rPr lang="en-IN" dirty="0">
                <a:solidFill>
                  <a:schemeClr val="accent1"/>
                </a:solidFill>
              </a:rPr>
              <a:t>reads</a:t>
            </a:r>
            <a:r>
              <a:rPr lang="en-IN" dirty="0"/>
              <a:t>/</a:t>
            </a:r>
            <a:r>
              <a:rPr lang="en-IN" dirty="0">
                <a:solidFill>
                  <a:srgbClr val="0070C0"/>
                </a:solidFill>
              </a:rPr>
              <a:t>writes</a:t>
            </a:r>
            <a:r>
              <a:rPr lang="en-IN" dirty="0"/>
              <a:t> 64 bits, then we need 16 such </a:t>
            </a:r>
            <a:r>
              <a:rPr lang="en-IN" dirty="0">
                <a:solidFill>
                  <a:srgbClr val="C00000"/>
                </a:solidFill>
              </a:rPr>
              <a:t>banks</a:t>
            </a:r>
            <a:r>
              <a:rPr lang="en-IN" dirty="0"/>
              <a:t>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C18A9-DC2D-4E87-8536-40945104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8239-00C6-4AC8-9C07-199ACD47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A407D-4E40-44FB-8705-D4185B92C302}"/>
              </a:ext>
            </a:extLst>
          </p:cNvPr>
          <p:cNvSpPr txBox="1"/>
          <p:nvPr/>
        </p:nvSpPr>
        <p:spPr>
          <a:xfrm>
            <a:off x="4097697" y="3337560"/>
            <a:ext cx="399660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x16 DRAM </a:t>
            </a:r>
            <a:r>
              <a:rPr lang="en-IN" sz="2000" dirty="0">
                <a:sym typeface="Wingdings" panose="05000000000000000000" pitchFamily="2" charset="2"/>
              </a:rPr>
              <a:t> 16 arrays in a bank</a:t>
            </a:r>
            <a:endParaRPr lang="en-US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C97567-57A0-4622-80D8-7277FEAA375D}"/>
              </a:ext>
            </a:extLst>
          </p:cNvPr>
          <p:cNvSpPr/>
          <p:nvPr/>
        </p:nvSpPr>
        <p:spPr>
          <a:xfrm>
            <a:off x="4876800" y="2976155"/>
            <a:ext cx="2725782" cy="4158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Terminology</a:t>
            </a:r>
            <a:endParaRPr lang="en-US" sz="20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E3F4575-7A66-42E6-B362-59F78DEBB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70" y="4126532"/>
            <a:ext cx="510253" cy="510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1860E1-154C-48DF-85F6-A7D4D55AD856}"/>
              </a:ext>
            </a:extLst>
          </p:cNvPr>
          <p:cNvSpPr txBox="1"/>
          <p:nvPr/>
        </p:nvSpPr>
        <p:spPr>
          <a:xfrm>
            <a:off x="2706512" y="4027714"/>
            <a:ext cx="7066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x64 and x128 configurations are as of 2021 only available in </a:t>
            </a:r>
            <a:br>
              <a:rPr lang="en-IN" sz="2000" dirty="0"/>
            </a:br>
            <a:r>
              <a:rPr lang="en-IN" sz="2000" dirty="0"/>
              <a:t>3D configurations.  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FE9A14-6538-47B4-9A5B-DA4A2314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523" y="4890952"/>
            <a:ext cx="1373777" cy="1373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48AF2B-4DDF-4D1B-AD2A-9E6477D02935}"/>
              </a:ext>
            </a:extLst>
          </p:cNvPr>
          <p:cNvSpPr txBox="1"/>
          <p:nvPr/>
        </p:nvSpPr>
        <p:spPr>
          <a:xfrm>
            <a:off x="4097696" y="5220037"/>
            <a:ext cx="605646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CPU </a:t>
            </a:r>
            <a:r>
              <a:rPr lang="en-IN" sz="2000" dirty="0">
                <a:sym typeface="Wingdings" panose="05000000000000000000" pitchFamily="2" charset="2"/>
              </a:rPr>
              <a:t> channel  DIMM  rank  chip/device  </a:t>
            </a:r>
            <a:br>
              <a:rPr lang="en-IN" sz="2000" dirty="0">
                <a:sym typeface="Wingdings" panose="05000000000000000000" pitchFamily="2" charset="2"/>
              </a:rPr>
            </a:br>
            <a:r>
              <a:rPr lang="en-IN" sz="2000" dirty="0">
                <a:sym typeface="Wingdings" panose="05000000000000000000" pitchFamily="2" charset="2"/>
              </a:rPr>
              <a:t>bank  array  row  column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6950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8FB7-5C37-43E5-9446-5C43F8797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Information Sent on a Channel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1FA1D-17EF-4385-8F7B-65E842475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577737"/>
            <a:ext cx="7907818" cy="30537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Address and command buses are </a:t>
            </a:r>
            <a:r>
              <a:rPr lang="en-IN" dirty="0">
                <a:solidFill>
                  <a:srgbClr val="E21A23"/>
                </a:solidFill>
              </a:rPr>
              <a:t>unidirectional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data bus is </a:t>
            </a:r>
            <a:r>
              <a:rPr lang="en-IN" dirty="0">
                <a:solidFill>
                  <a:srgbClr val="0070C0"/>
                </a:solidFill>
              </a:rPr>
              <a:t>bidirectional</a:t>
            </a:r>
            <a:r>
              <a:rPr lang="en-IN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Chip Select (CS) </a:t>
            </a:r>
            <a:r>
              <a:rPr lang="en-IN" dirty="0">
                <a:solidFill>
                  <a:srgbClr val="00B050"/>
                </a:solidFill>
              </a:rPr>
              <a:t>signal</a:t>
            </a:r>
            <a:r>
              <a:rPr lang="en-IN" dirty="0"/>
              <a:t> </a:t>
            </a:r>
            <a:r>
              <a:rPr lang="en-IN" dirty="0">
                <a:solidFill>
                  <a:srgbClr val="692146"/>
                </a:solidFill>
              </a:rPr>
              <a:t>selects</a:t>
            </a:r>
            <a:r>
              <a:rPr lang="en-IN" dirty="0"/>
              <a:t> the rank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There is a need to </a:t>
            </a:r>
            <a:r>
              <a:rPr lang="en-IN" dirty="0">
                <a:solidFill>
                  <a:srgbClr val="E21A23"/>
                </a:solidFill>
              </a:rPr>
              <a:t>multiplex</a:t>
            </a:r>
            <a:r>
              <a:rPr lang="en-IN" dirty="0"/>
              <a:t> the same channel </a:t>
            </a:r>
            <a:r>
              <a:rPr lang="en-IN" dirty="0">
                <a:solidFill>
                  <a:srgbClr val="692146"/>
                </a:solidFill>
              </a:rPr>
              <a:t>across</a:t>
            </a:r>
            <a:r>
              <a:rPr lang="en-IN" dirty="0"/>
              <a:t> DIMMs</a:t>
            </a:r>
          </a:p>
          <a:p>
            <a:pPr marL="573088" lvl="1" indent="-342900"/>
            <a:r>
              <a:rPr lang="en-IN" dirty="0"/>
              <a:t>Spatial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dirty="0">
                <a:solidFill>
                  <a:srgbClr val="00B050"/>
                </a:solidFill>
                <a:sym typeface="Wingdings" panose="05000000000000000000" pitchFamily="2" charset="2"/>
              </a:rPr>
              <a:t>Divide</a:t>
            </a:r>
            <a:r>
              <a:rPr lang="en-IN" dirty="0">
                <a:sym typeface="Wingdings" panose="05000000000000000000" pitchFamily="2" charset="2"/>
              </a:rPr>
              <a:t> a 128-bit channel to make two 64-bit channels</a:t>
            </a:r>
            <a:r>
              <a:rPr lang="en-IN" dirty="0"/>
              <a:t> </a:t>
            </a:r>
          </a:p>
          <a:p>
            <a:pPr marL="573088" lvl="1" indent="-342900"/>
            <a:r>
              <a:rPr lang="en-IN" dirty="0"/>
              <a:t>Temporal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dirty="0">
                <a:solidFill>
                  <a:srgbClr val="E21A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Time</a:t>
            </a:r>
            <a:r>
              <a:rPr lang="en-IN" dirty="0">
                <a:sym typeface="Wingdings" panose="05000000000000000000" pitchFamily="2" charset="2"/>
              </a:rPr>
              <a:t> sharing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96CD7-B948-4B9E-83A6-A2770E18D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54DAB-0619-4E95-898A-EF914376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85EF6D-6771-4FCE-8B5C-5CBEE8CAA49E}"/>
              </a:ext>
            </a:extLst>
          </p:cNvPr>
          <p:cNvSpPr/>
          <p:nvPr/>
        </p:nvSpPr>
        <p:spPr>
          <a:xfrm>
            <a:off x="2629988" y="871700"/>
            <a:ext cx="1524000" cy="6618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Address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98A4F1-C270-4BF2-A4A2-FE8E5210A5DE}"/>
              </a:ext>
            </a:extLst>
          </p:cNvPr>
          <p:cNvSpPr/>
          <p:nvPr/>
        </p:nvSpPr>
        <p:spPr>
          <a:xfrm>
            <a:off x="4393474" y="871699"/>
            <a:ext cx="1524000" cy="6618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Command</a:t>
            </a:r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E2F101-1E91-43AD-8942-3E1292F0409F}"/>
              </a:ext>
            </a:extLst>
          </p:cNvPr>
          <p:cNvSpPr/>
          <p:nvPr/>
        </p:nvSpPr>
        <p:spPr>
          <a:xfrm>
            <a:off x="6156960" y="871699"/>
            <a:ext cx="1524000" cy="66185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Data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946E24-A31C-4B06-917C-D0A1F50431C7}"/>
              </a:ext>
            </a:extLst>
          </p:cNvPr>
          <p:cNvSpPr/>
          <p:nvPr/>
        </p:nvSpPr>
        <p:spPr>
          <a:xfrm>
            <a:off x="7920446" y="871698"/>
            <a:ext cx="1524000" cy="66185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Chip Select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9190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A7B72-F174-43DD-8B53-D15572D3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017" y="126231"/>
            <a:ext cx="4367898" cy="822960"/>
          </a:xfrm>
        </p:spPr>
        <p:txBody>
          <a:bodyPr/>
          <a:lstStyle/>
          <a:p>
            <a:r>
              <a:rPr lang="en-IN" dirty="0"/>
              <a:t>Data Bus and Address Bus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E6088-D642-4BEF-B959-DB59DE647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B0E91-86F1-4CCE-92F0-454B9851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23</a:t>
            </a:fld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545BE9-4E9D-4C92-8910-F4B827584A93}"/>
              </a:ext>
            </a:extLst>
          </p:cNvPr>
          <p:cNvSpPr txBox="1"/>
          <p:nvPr/>
        </p:nvSpPr>
        <p:spPr>
          <a:xfrm>
            <a:off x="6448535" y="441185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Ranks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98CDDD3-39C6-41EB-897F-63B3E8D292E0}"/>
              </a:ext>
            </a:extLst>
          </p:cNvPr>
          <p:cNvSpPr txBox="1"/>
          <p:nvPr/>
        </p:nvSpPr>
        <p:spPr>
          <a:xfrm>
            <a:off x="5196683" y="5884047"/>
            <a:ext cx="1444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Chip select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136606-8DE1-4A9A-A82C-CA02F7D8B7CC}"/>
              </a:ext>
            </a:extLst>
          </p:cNvPr>
          <p:cNvGrpSpPr/>
          <p:nvPr/>
        </p:nvGrpSpPr>
        <p:grpSpPr>
          <a:xfrm>
            <a:off x="3126958" y="693731"/>
            <a:ext cx="6914851" cy="5153262"/>
            <a:chOff x="1602957" y="693731"/>
            <a:chExt cx="6914851" cy="515326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CBB9FDC-D2CA-46E6-8984-EFD00753F15D}"/>
                </a:ext>
              </a:extLst>
            </p:cNvPr>
            <p:cNvSpPr/>
            <p:nvPr/>
          </p:nvSpPr>
          <p:spPr>
            <a:xfrm>
              <a:off x="1602957" y="1941163"/>
              <a:ext cx="1097422" cy="2063534"/>
            </a:xfrm>
            <a:custGeom>
              <a:avLst/>
              <a:gdLst>
                <a:gd name="connsiteX0" fmla="*/ 854 w 1097422"/>
                <a:gd name="connsiteY0" fmla="*/ -635 h 2063534"/>
                <a:gd name="connsiteX1" fmla="*/ 1098277 w 1097422"/>
                <a:gd name="connsiteY1" fmla="*/ -635 h 2063534"/>
                <a:gd name="connsiteX2" fmla="*/ 1098277 w 1097422"/>
                <a:gd name="connsiteY2" fmla="*/ 2062899 h 2063534"/>
                <a:gd name="connsiteX3" fmla="*/ 854 w 1097422"/>
                <a:gd name="connsiteY3" fmla="*/ 2062899 h 206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422" h="2063534">
                  <a:moveTo>
                    <a:pt x="854" y="-635"/>
                  </a:moveTo>
                  <a:lnTo>
                    <a:pt x="1098277" y="-635"/>
                  </a:lnTo>
                  <a:lnTo>
                    <a:pt x="1098277" y="2062899"/>
                  </a:lnTo>
                  <a:lnTo>
                    <a:pt x="854" y="2062899"/>
                  </a:lnTo>
                  <a:close/>
                </a:path>
              </a:pathLst>
            </a:custGeom>
            <a:solidFill>
              <a:srgbClr val="FFE6D5"/>
            </a:solidFill>
            <a:ln w="1904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8E54FA-579F-4AAD-8D2A-D2A9592A5C92}"/>
                </a:ext>
              </a:extLst>
            </p:cNvPr>
            <p:cNvSpPr txBox="1"/>
            <p:nvPr/>
          </p:nvSpPr>
          <p:spPr>
            <a:xfrm>
              <a:off x="1652020" y="2727185"/>
              <a:ext cx="80983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Memory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1B1387-FC20-4F92-BC43-EE12FE9EFA0D}"/>
                </a:ext>
              </a:extLst>
            </p:cNvPr>
            <p:cNvSpPr txBox="1"/>
            <p:nvPr/>
          </p:nvSpPr>
          <p:spPr>
            <a:xfrm>
              <a:off x="1652020" y="2941498"/>
              <a:ext cx="89639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controller</a:t>
              </a:r>
            </a:p>
          </p:txBody>
        </p:sp>
        <p:grpSp>
          <p:nvGrpSpPr>
            <p:cNvPr id="11" name="Graphic 5">
              <a:extLst>
                <a:ext uri="{FF2B5EF4-FFF2-40B4-BE49-F238E27FC236}">
                  <a16:creationId xmlns:a16="http://schemas.microsoft.com/office/drawing/2014/main" id="{DFED754D-CAA9-4BE5-9D1F-2350838D212B}"/>
                </a:ext>
              </a:extLst>
            </p:cNvPr>
            <p:cNvGrpSpPr/>
            <p:nvPr/>
          </p:nvGrpSpPr>
          <p:grpSpPr>
            <a:xfrm>
              <a:off x="2675383" y="1065825"/>
              <a:ext cx="4521882" cy="1812008"/>
              <a:chOff x="2662683" y="1084875"/>
              <a:chExt cx="4521882" cy="1812008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9C301EF-96A2-4D35-B8BF-2545179064E4}"/>
                  </a:ext>
                </a:extLst>
              </p:cNvPr>
              <p:cNvSpPr/>
              <p:nvPr/>
            </p:nvSpPr>
            <p:spPr>
              <a:xfrm>
                <a:off x="3571324" y="1084875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7EEACDF-B10E-40DC-878B-90DDF451C41B}"/>
                  </a:ext>
                </a:extLst>
              </p:cNvPr>
              <p:cNvSpPr/>
              <p:nvPr/>
            </p:nvSpPr>
            <p:spPr>
              <a:xfrm>
                <a:off x="4562619" y="1084875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2A5489-FCF7-4038-9ACA-C17A84F06680}"/>
                  </a:ext>
                </a:extLst>
              </p:cNvPr>
              <p:cNvSpPr/>
              <p:nvPr/>
            </p:nvSpPr>
            <p:spPr>
              <a:xfrm>
                <a:off x="5553905" y="1084875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78B9DBE-C524-4509-887B-C68614E1224C}"/>
                  </a:ext>
                </a:extLst>
              </p:cNvPr>
              <p:cNvSpPr/>
              <p:nvPr/>
            </p:nvSpPr>
            <p:spPr>
              <a:xfrm>
                <a:off x="6545200" y="1084875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19AC674-D30C-4380-900B-DDF782BB7731}"/>
                  </a:ext>
                </a:extLst>
              </p:cNvPr>
              <p:cNvSpPr/>
              <p:nvPr/>
            </p:nvSpPr>
            <p:spPr>
              <a:xfrm>
                <a:off x="3241130" y="1848952"/>
                <a:ext cx="3939311" cy="68080"/>
              </a:xfrm>
              <a:custGeom>
                <a:avLst/>
                <a:gdLst>
                  <a:gd name="connsiteX0" fmla="*/ 854 w 3939311"/>
                  <a:gd name="connsiteY0" fmla="*/ -635 h 68080"/>
                  <a:gd name="connsiteX1" fmla="*/ 3940166 w 3939311"/>
                  <a:gd name="connsiteY1" fmla="*/ -635 h 68080"/>
                  <a:gd name="connsiteX2" fmla="*/ 3940166 w 3939311"/>
                  <a:gd name="connsiteY2" fmla="*/ 67445 h 68080"/>
                  <a:gd name="connsiteX3" fmla="*/ 854 w 3939311"/>
                  <a:gd name="connsiteY3" fmla="*/ 67445 h 6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11" h="68080">
                    <a:moveTo>
                      <a:pt x="854" y="-635"/>
                    </a:moveTo>
                    <a:lnTo>
                      <a:pt x="3940166" y="-635"/>
                    </a:lnTo>
                    <a:lnTo>
                      <a:pt x="3940166" y="67445"/>
                    </a:lnTo>
                    <a:lnTo>
                      <a:pt x="854" y="67445"/>
                    </a:lnTo>
                    <a:close/>
                  </a:path>
                </a:pathLst>
              </a:custGeom>
              <a:solidFill>
                <a:srgbClr val="1B0675"/>
              </a:solidFill>
              <a:ln w="14243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5">
                <a:extLst>
                  <a:ext uri="{FF2B5EF4-FFF2-40B4-BE49-F238E27FC236}">
                    <a16:creationId xmlns:a16="http://schemas.microsoft.com/office/drawing/2014/main" id="{6F82FCE9-6528-402E-88EE-936A79AB11CE}"/>
                  </a:ext>
                </a:extLst>
              </p:cNvPr>
              <p:cNvGrpSpPr/>
              <p:nvPr/>
            </p:nvGrpSpPr>
            <p:grpSpPr>
              <a:xfrm>
                <a:off x="3799792" y="1675465"/>
                <a:ext cx="157954" cy="178452"/>
                <a:chOff x="3799792" y="1675465"/>
                <a:chExt cx="157954" cy="178452"/>
              </a:xfrm>
              <a:solidFill>
                <a:srgbClr val="1B0675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D50D0C25-C690-41A4-BEDD-8FCFB39AADE6}"/>
                    </a:ext>
                  </a:extLst>
                </p:cNvPr>
                <p:cNvSpPr/>
                <p:nvPr/>
              </p:nvSpPr>
              <p:spPr>
                <a:xfrm>
                  <a:off x="3799792" y="1675465"/>
                  <a:ext cx="157870" cy="119287"/>
                </a:xfrm>
                <a:custGeom>
                  <a:avLst/>
                  <a:gdLst>
                    <a:gd name="connsiteX0" fmla="*/ 40131 w 157870"/>
                    <a:gd name="connsiteY0" fmla="*/ 88659 h 119287"/>
                    <a:gd name="connsiteX1" fmla="*/ 40026 w 157870"/>
                    <a:gd name="connsiteY1" fmla="*/ 58641 h 119287"/>
                    <a:gd name="connsiteX2" fmla="*/ 20216 w 157870"/>
                    <a:gd name="connsiteY2" fmla="*/ 58551 h 119287"/>
                    <a:gd name="connsiteX3" fmla="*/ 407 w 157870"/>
                    <a:gd name="connsiteY3" fmla="*/ 58465 h 119287"/>
                    <a:gd name="connsiteX4" fmla="*/ 39652 w 157870"/>
                    <a:gd name="connsiteY4" fmla="*/ 28672 h 119287"/>
                    <a:gd name="connsiteX5" fmla="*/ 79871 w 157870"/>
                    <a:gd name="connsiteY5" fmla="*/ -586 h 119287"/>
                    <a:gd name="connsiteX6" fmla="*/ 119559 w 157870"/>
                    <a:gd name="connsiteY6" fmla="*/ 29121 h 119287"/>
                    <a:gd name="connsiteX7" fmla="*/ 158277 w 157870"/>
                    <a:gd name="connsiteY7" fmla="*/ 58294 h 119287"/>
                    <a:gd name="connsiteX8" fmla="*/ 138399 w 157870"/>
                    <a:gd name="connsiteY8" fmla="*/ 58424 h 119287"/>
                    <a:gd name="connsiteX9" fmla="*/ 118526 w 157870"/>
                    <a:gd name="connsiteY9" fmla="*/ 58555 h 119287"/>
                    <a:gd name="connsiteX10" fmla="*/ 118637 w 157870"/>
                    <a:gd name="connsiteY10" fmla="*/ 88573 h 119287"/>
                    <a:gd name="connsiteX11" fmla="*/ 118748 w 157870"/>
                    <a:gd name="connsiteY11" fmla="*/ 118596 h 119287"/>
                    <a:gd name="connsiteX12" fmla="*/ 79497 w 157870"/>
                    <a:gd name="connsiteY12" fmla="*/ 118637 h 119287"/>
                    <a:gd name="connsiteX13" fmla="*/ 40242 w 157870"/>
                    <a:gd name="connsiteY13" fmla="*/ 118677 h 119287"/>
                    <a:gd name="connsiteX14" fmla="*/ 40131 w 157870"/>
                    <a:gd name="connsiteY14" fmla="*/ 8865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131" y="88659"/>
                      </a:moveTo>
                      <a:lnTo>
                        <a:pt x="40026" y="58641"/>
                      </a:lnTo>
                      <a:lnTo>
                        <a:pt x="20216" y="58551"/>
                      </a:lnTo>
                      <a:lnTo>
                        <a:pt x="407" y="58465"/>
                      </a:lnTo>
                      <a:lnTo>
                        <a:pt x="39652" y="28672"/>
                      </a:lnTo>
                      <a:cubicBezTo>
                        <a:pt x="71702" y="4346"/>
                        <a:pt x="79081" y="-1020"/>
                        <a:pt x="79871" y="-586"/>
                      </a:cubicBezTo>
                      <a:cubicBezTo>
                        <a:pt x="80403" y="-292"/>
                        <a:pt x="98264" y="13074"/>
                        <a:pt x="119559" y="29121"/>
                      </a:cubicBezTo>
                      <a:lnTo>
                        <a:pt x="158277" y="58294"/>
                      </a:lnTo>
                      <a:lnTo>
                        <a:pt x="138399" y="58424"/>
                      </a:lnTo>
                      <a:lnTo>
                        <a:pt x="118526" y="58555"/>
                      </a:lnTo>
                      <a:lnTo>
                        <a:pt x="118637" y="88573"/>
                      </a:lnTo>
                      <a:lnTo>
                        <a:pt x="118748" y="118596"/>
                      </a:lnTo>
                      <a:lnTo>
                        <a:pt x="79497" y="118637"/>
                      </a:lnTo>
                      <a:lnTo>
                        <a:pt x="40242" y="118677"/>
                      </a:lnTo>
                      <a:lnTo>
                        <a:pt x="40131" y="8865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E97A9A7-D95A-44A6-AAAF-B88D9B6C3172}"/>
                    </a:ext>
                  </a:extLst>
                </p:cNvPr>
                <p:cNvSpPr/>
                <p:nvPr/>
              </p:nvSpPr>
              <p:spPr>
                <a:xfrm>
                  <a:off x="3799882" y="1734631"/>
                  <a:ext cx="157865" cy="119287"/>
                </a:xfrm>
                <a:custGeom>
                  <a:avLst/>
                  <a:gdLst>
                    <a:gd name="connsiteX0" fmla="*/ 118548 w 157865"/>
                    <a:gd name="connsiteY0" fmla="*/ 29400 h 119287"/>
                    <a:gd name="connsiteX1" fmla="*/ 118658 w 157865"/>
                    <a:gd name="connsiteY1" fmla="*/ 59422 h 119287"/>
                    <a:gd name="connsiteX2" fmla="*/ 138468 w 157865"/>
                    <a:gd name="connsiteY2" fmla="*/ 59508 h 119287"/>
                    <a:gd name="connsiteX3" fmla="*/ 158272 w 157865"/>
                    <a:gd name="connsiteY3" fmla="*/ 59594 h 119287"/>
                    <a:gd name="connsiteX4" fmla="*/ 119027 w 157865"/>
                    <a:gd name="connsiteY4" fmla="*/ 89387 h 119287"/>
                    <a:gd name="connsiteX5" fmla="*/ 78813 w 157865"/>
                    <a:gd name="connsiteY5" fmla="*/ 118645 h 119287"/>
                    <a:gd name="connsiteX6" fmla="*/ 39125 w 157865"/>
                    <a:gd name="connsiteY6" fmla="*/ 88938 h 119287"/>
                    <a:gd name="connsiteX7" fmla="*/ 407 w 157865"/>
                    <a:gd name="connsiteY7" fmla="*/ 59765 h 119287"/>
                    <a:gd name="connsiteX8" fmla="*/ 20280 w 157865"/>
                    <a:gd name="connsiteY8" fmla="*/ 59635 h 119287"/>
                    <a:gd name="connsiteX9" fmla="*/ 40152 w 157865"/>
                    <a:gd name="connsiteY9" fmla="*/ 59504 h 119287"/>
                    <a:gd name="connsiteX10" fmla="*/ 40042 w 157865"/>
                    <a:gd name="connsiteY10" fmla="*/ 29486 h 119287"/>
                    <a:gd name="connsiteX11" fmla="*/ 39936 w 157865"/>
                    <a:gd name="connsiteY11" fmla="*/ -532 h 119287"/>
                    <a:gd name="connsiteX12" fmla="*/ 79187 w 157865"/>
                    <a:gd name="connsiteY12" fmla="*/ -577 h 119287"/>
                    <a:gd name="connsiteX13" fmla="*/ 118437 w 157865"/>
                    <a:gd name="connsiteY13" fmla="*/ -618 h 119287"/>
                    <a:gd name="connsiteX14" fmla="*/ 118548 w 157865"/>
                    <a:gd name="connsiteY14" fmla="*/ 2940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548" y="29400"/>
                      </a:moveTo>
                      <a:lnTo>
                        <a:pt x="118658" y="59422"/>
                      </a:lnTo>
                      <a:lnTo>
                        <a:pt x="138468" y="59508"/>
                      </a:lnTo>
                      <a:lnTo>
                        <a:pt x="158272" y="59594"/>
                      </a:lnTo>
                      <a:lnTo>
                        <a:pt x="119027" y="89387"/>
                      </a:lnTo>
                      <a:cubicBezTo>
                        <a:pt x="86982" y="113713"/>
                        <a:pt x="79603" y="119079"/>
                        <a:pt x="78813" y="118645"/>
                      </a:cubicBezTo>
                      <a:cubicBezTo>
                        <a:pt x="78275" y="118351"/>
                        <a:pt x="60420" y="104985"/>
                        <a:pt x="39125" y="88938"/>
                      </a:cubicBezTo>
                      <a:lnTo>
                        <a:pt x="407" y="59765"/>
                      </a:lnTo>
                      <a:lnTo>
                        <a:pt x="20280" y="59635"/>
                      </a:lnTo>
                      <a:lnTo>
                        <a:pt x="40152" y="59504"/>
                      </a:lnTo>
                      <a:lnTo>
                        <a:pt x="40042" y="29486"/>
                      </a:lnTo>
                      <a:lnTo>
                        <a:pt x="39936" y="-532"/>
                      </a:lnTo>
                      <a:lnTo>
                        <a:pt x="79187" y="-577"/>
                      </a:lnTo>
                      <a:lnTo>
                        <a:pt x="118437" y="-618"/>
                      </a:lnTo>
                      <a:lnTo>
                        <a:pt x="118548" y="2940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aphic 5">
                <a:extLst>
                  <a:ext uri="{FF2B5EF4-FFF2-40B4-BE49-F238E27FC236}">
                    <a16:creationId xmlns:a16="http://schemas.microsoft.com/office/drawing/2014/main" id="{FE0EA056-F749-4B2F-A696-BE3068423B72}"/>
                  </a:ext>
                </a:extLst>
              </p:cNvPr>
              <p:cNvGrpSpPr/>
              <p:nvPr/>
            </p:nvGrpSpPr>
            <p:grpSpPr>
              <a:xfrm>
                <a:off x="4808633" y="1678113"/>
                <a:ext cx="157954" cy="178452"/>
                <a:chOff x="4808633" y="1678113"/>
                <a:chExt cx="157954" cy="178452"/>
              </a:xfrm>
              <a:solidFill>
                <a:srgbClr val="1B0675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3A60017F-192C-437E-950D-85A82E57DF68}"/>
                    </a:ext>
                  </a:extLst>
                </p:cNvPr>
                <p:cNvSpPr/>
                <p:nvPr/>
              </p:nvSpPr>
              <p:spPr>
                <a:xfrm>
                  <a:off x="4808633" y="1678113"/>
                  <a:ext cx="157870" cy="119287"/>
                </a:xfrm>
                <a:custGeom>
                  <a:avLst/>
                  <a:gdLst>
                    <a:gd name="connsiteX0" fmla="*/ 40237 w 157870"/>
                    <a:gd name="connsiteY0" fmla="*/ 88660 h 119287"/>
                    <a:gd name="connsiteX1" fmla="*/ 40132 w 157870"/>
                    <a:gd name="connsiteY1" fmla="*/ 58641 h 119287"/>
                    <a:gd name="connsiteX2" fmla="*/ 20322 w 157870"/>
                    <a:gd name="connsiteY2" fmla="*/ 58551 h 119287"/>
                    <a:gd name="connsiteX3" fmla="*/ 513 w 157870"/>
                    <a:gd name="connsiteY3" fmla="*/ 58465 h 119287"/>
                    <a:gd name="connsiteX4" fmla="*/ 39758 w 157870"/>
                    <a:gd name="connsiteY4" fmla="*/ 28672 h 119287"/>
                    <a:gd name="connsiteX5" fmla="*/ 79977 w 157870"/>
                    <a:gd name="connsiteY5" fmla="*/ -586 h 119287"/>
                    <a:gd name="connsiteX6" fmla="*/ 119665 w 157870"/>
                    <a:gd name="connsiteY6" fmla="*/ 29122 h 119287"/>
                    <a:gd name="connsiteX7" fmla="*/ 158383 w 157870"/>
                    <a:gd name="connsiteY7" fmla="*/ 58294 h 119287"/>
                    <a:gd name="connsiteX8" fmla="*/ 138505 w 157870"/>
                    <a:gd name="connsiteY8" fmla="*/ 58425 h 119287"/>
                    <a:gd name="connsiteX9" fmla="*/ 118632 w 157870"/>
                    <a:gd name="connsiteY9" fmla="*/ 58556 h 119287"/>
                    <a:gd name="connsiteX10" fmla="*/ 118743 w 157870"/>
                    <a:gd name="connsiteY10" fmla="*/ 88574 h 119287"/>
                    <a:gd name="connsiteX11" fmla="*/ 118854 w 157870"/>
                    <a:gd name="connsiteY11" fmla="*/ 118596 h 119287"/>
                    <a:gd name="connsiteX12" fmla="*/ 79603 w 157870"/>
                    <a:gd name="connsiteY12" fmla="*/ 118637 h 119287"/>
                    <a:gd name="connsiteX13" fmla="*/ 40348 w 157870"/>
                    <a:gd name="connsiteY13" fmla="*/ 118678 h 119287"/>
                    <a:gd name="connsiteX14" fmla="*/ 40237 w 157870"/>
                    <a:gd name="connsiteY14" fmla="*/ 8866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237" y="88660"/>
                      </a:moveTo>
                      <a:lnTo>
                        <a:pt x="40132" y="58641"/>
                      </a:lnTo>
                      <a:lnTo>
                        <a:pt x="20322" y="58551"/>
                      </a:lnTo>
                      <a:lnTo>
                        <a:pt x="513" y="58465"/>
                      </a:lnTo>
                      <a:lnTo>
                        <a:pt x="39758" y="28672"/>
                      </a:lnTo>
                      <a:cubicBezTo>
                        <a:pt x="71808" y="4346"/>
                        <a:pt x="79187" y="-1019"/>
                        <a:pt x="79977" y="-586"/>
                      </a:cubicBezTo>
                      <a:cubicBezTo>
                        <a:pt x="80509" y="-292"/>
                        <a:pt x="98370" y="13075"/>
                        <a:pt x="119665" y="29122"/>
                      </a:cubicBezTo>
                      <a:lnTo>
                        <a:pt x="158383" y="58294"/>
                      </a:lnTo>
                      <a:lnTo>
                        <a:pt x="138505" y="58425"/>
                      </a:lnTo>
                      <a:lnTo>
                        <a:pt x="118632" y="58556"/>
                      </a:lnTo>
                      <a:lnTo>
                        <a:pt x="118743" y="88574"/>
                      </a:lnTo>
                      <a:lnTo>
                        <a:pt x="118854" y="118596"/>
                      </a:lnTo>
                      <a:lnTo>
                        <a:pt x="79603" y="118637"/>
                      </a:lnTo>
                      <a:lnTo>
                        <a:pt x="40348" y="118678"/>
                      </a:lnTo>
                      <a:lnTo>
                        <a:pt x="40237" y="8866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AAC9BE3A-B026-4DBE-8344-9A415E1FAB4E}"/>
                    </a:ext>
                  </a:extLst>
                </p:cNvPr>
                <p:cNvSpPr/>
                <p:nvPr/>
              </p:nvSpPr>
              <p:spPr>
                <a:xfrm>
                  <a:off x="4808722" y="1737279"/>
                  <a:ext cx="157865" cy="119287"/>
                </a:xfrm>
                <a:custGeom>
                  <a:avLst/>
                  <a:gdLst>
                    <a:gd name="connsiteX0" fmla="*/ 118653 w 157865"/>
                    <a:gd name="connsiteY0" fmla="*/ 29400 h 119287"/>
                    <a:gd name="connsiteX1" fmla="*/ 118764 w 157865"/>
                    <a:gd name="connsiteY1" fmla="*/ 59422 h 119287"/>
                    <a:gd name="connsiteX2" fmla="*/ 138574 w 157865"/>
                    <a:gd name="connsiteY2" fmla="*/ 59508 h 119287"/>
                    <a:gd name="connsiteX3" fmla="*/ 158378 w 157865"/>
                    <a:gd name="connsiteY3" fmla="*/ 59594 h 119287"/>
                    <a:gd name="connsiteX4" fmla="*/ 119133 w 157865"/>
                    <a:gd name="connsiteY4" fmla="*/ 89388 h 119287"/>
                    <a:gd name="connsiteX5" fmla="*/ 78919 w 157865"/>
                    <a:gd name="connsiteY5" fmla="*/ 118646 h 119287"/>
                    <a:gd name="connsiteX6" fmla="*/ 39231 w 157865"/>
                    <a:gd name="connsiteY6" fmla="*/ 88938 h 119287"/>
                    <a:gd name="connsiteX7" fmla="*/ 513 w 157865"/>
                    <a:gd name="connsiteY7" fmla="*/ 59766 h 119287"/>
                    <a:gd name="connsiteX8" fmla="*/ 20385 w 157865"/>
                    <a:gd name="connsiteY8" fmla="*/ 59635 h 119287"/>
                    <a:gd name="connsiteX9" fmla="*/ 40258 w 157865"/>
                    <a:gd name="connsiteY9" fmla="*/ 59504 h 119287"/>
                    <a:gd name="connsiteX10" fmla="*/ 40148 w 157865"/>
                    <a:gd name="connsiteY10" fmla="*/ 29486 h 119287"/>
                    <a:gd name="connsiteX11" fmla="*/ 40042 w 157865"/>
                    <a:gd name="connsiteY11" fmla="*/ -532 h 119287"/>
                    <a:gd name="connsiteX12" fmla="*/ 79293 w 157865"/>
                    <a:gd name="connsiteY12" fmla="*/ -577 h 119287"/>
                    <a:gd name="connsiteX13" fmla="*/ 118543 w 157865"/>
                    <a:gd name="connsiteY13" fmla="*/ -618 h 119287"/>
                    <a:gd name="connsiteX14" fmla="*/ 118653 w 157865"/>
                    <a:gd name="connsiteY14" fmla="*/ 2940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653" y="29400"/>
                      </a:moveTo>
                      <a:lnTo>
                        <a:pt x="118764" y="59422"/>
                      </a:lnTo>
                      <a:lnTo>
                        <a:pt x="138574" y="59508"/>
                      </a:lnTo>
                      <a:lnTo>
                        <a:pt x="158378" y="59594"/>
                      </a:lnTo>
                      <a:lnTo>
                        <a:pt x="119133" y="89388"/>
                      </a:lnTo>
                      <a:cubicBezTo>
                        <a:pt x="87088" y="113714"/>
                        <a:pt x="79709" y="119079"/>
                        <a:pt x="78919" y="118646"/>
                      </a:cubicBezTo>
                      <a:cubicBezTo>
                        <a:pt x="78381" y="118352"/>
                        <a:pt x="60526" y="104985"/>
                        <a:pt x="39231" y="88938"/>
                      </a:cubicBezTo>
                      <a:lnTo>
                        <a:pt x="513" y="59766"/>
                      </a:lnTo>
                      <a:lnTo>
                        <a:pt x="20385" y="59635"/>
                      </a:lnTo>
                      <a:lnTo>
                        <a:pt x="40258" y="59504"/>
                      </a:lnTo>
                      <a:lnTo>
                        <a:pt x="40148" y="29486"/>
                      </a:lnTo>
                      <a:lnTo>
                        <a:pt x="40042" y="-532"/>
                      </a:lnTo>
                      <a:lnTo>
                        <a:pt x="79293" y="-577"/>
                      </a:lnTo>
                      <a:lnTo>
                        <a:pt x="118543" y="-618"/>
                      </a:lnTo>
                      <a:lnTo>
                        <a:pt x="118653" y="2940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" name="Graphic 5">
                <a:extLst>
                  <a:ext uri="{FF2B5EF4-FFF2-40B4-BE49-F238E27FC236}">
                    <a16:creationId xmlns:a16="http://schemas.microsoft.com/office/drawing/2014/main" id="{8463087A-8896-4F91-8815-175A139894C6}"/>
                  </a:ext>
                </a:extLst>
              </p:cNvPr>
              <p:cNvGrpSpPr/>
              <p:nvPr/>
            </p:nvGrpSpPr>
            <p:grpSpPr>
              <a:xfrm>
                <a:off x="5801957" y="1671303"/>
                <a:ext cx="157954" cy="178452"/>
                <a:chOff x="5801957" y="1671303"/>
                <a:chExt cx="157954" cy="178452"/>
              </a:xfrm>
              <a:solidFill>
                <a:srgbClr val="1B0675"/>
              </a:solidFill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70AD787B-9089-4ECD-B7CB-74E6690747FA}"/>
                    </a:ext>
                  </a:extLst>
                </p:cNvPr>
                <p:cNvSpPr/>
                <p:nvPr/>
              </p:nvSpPr>
              <p:spPr>
                <a:xfrm>
                  <a:off x="5801957" y="1671303"/>
                  <a:ext cx="157870" cy="119287"/>
                </a:xfrm>
                <a:custGeom>
                  <a:avLst/>
                  <a:gdLst>
                    <a:gd name="connsiteX0" fmla="*/ 40341 w 157870"/>
                    <a:gd name="connsiteY0" fmla="*/ 88659 h 119287"/>
                    <a:gd name="connsiteX1" fmla="*/ 40236 w 157870"/>
                    <a:gd name="connsiteY1" fmla="*/ 58641 h 119287"/>
                    <a:gd name="connsiteX2" fmla="*/ 20426 w 157870"/>
                    <a:gd name="connsiteY2" fmla="*/ 58551 h 119287"/>
                    <a:gd name="connsiteX3" fmla="*/ 617 w 157870"/>
                    <a:gd name="connsiteY3" fmla="*/ 58465 h 119287"/>
                    <a:gd name="connsiteX4" fmla="*/ 39862 w 157870"/>
                    <a:gd name="connsiteY4" fmla="*/ 28672 h 119287"/>
                    <a:gd name="connsiteX5" fmla="*/ 80082 w 157870"/>
                    <a:gd name="connsiteY5" fmla="*/ -587 h 119287"/>
                    <a:gd name="connsiteX6" fmla="*/ 119769 w 157870"/>
                    <a:gd name="connsiteY6" fmla="*/ 29121 h 119287"/>
                    <a:gd name="connsiteX7" fmla="*/ 158487 w 157870"/>
                    <a:gd name="connsiteY7" fmla="*/ 58293 h 119287"/>
                    <a:gd name="connsiteX8" fmla="*/ 138609 w 157870"/>
                    <a:gd name="connsiteY8" fmla="*/ 58424 h 119287"/>
                    <a:gd name="connsiteX9" fmla="*/ 118737 w 157870"/>
                    <a:gd name="connsiteY9" fmla="*/ 58555 h 119287"/>
                    <a:gd name="connsiteX10" fmla="*/ 118847 w 157870"/>
                    <a:gd name="connsiteY10" fmla="*/ 88573 h 119287"/>
                    <a:gd name="connsiteX11" fmla="*/ 118958 w 157870"/>
                    <a:gd name="connsiteY11" fmla="*/ 118595 h 119287"/>
                    <a:gd name="connsiteX12" fmla="*/ 79708 w 157870"/>
                    <a:gd name="connsiteY12" fmla="*/ 118636 h 119287"/>
                    <a:gd name="connsiteX13" fmla="*/ 40452 w 157870"/>
                    <a:gd name="connsiteY13" fmla="*/ 118677 h 119287"/>
                    <a:gd name="connsiteX14" fmla="*/ 40341 w 157870"/>
                    <a:gd name="connsiteY14" fmla="*/ 8865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341" y="88659"/>
                      </a:moveTo>
                      <a:lnTo>
                        <a:pt x="40236" y="58641"/>
                      </a:lnTo>
                      <a:lnTo>
                        <a:pt x="20426" y="58551"/>
                      </a:lnTo>
                      <a:lnTo>
                        <a:pt x="617" y="58465"/>
                      </a:lnTo>
                      <a:lnTo>
                        <a:pt x="39862" y="28672"/>
                      </a:lnTo>
                      <a:cubicBezTo>
                        <a:pt x="71912" y="4346"/>
                        <a:pt x="79291" y="-1020"/>
                        <a:pt x="80082" y="-587"/>
                      </a:cubicBezTo>
                      <a:cubicBezTo>
                        <a:pt x="80614" y="-292"/>
                        <a:pt x="98474" y="13074"/>
                        <a:pt x="119769" y="29121"/>
                      </a:cubicBezTo>
                      <a:lnTo>
                        <a:pt x="158487" y="58293"/>
                      </a:lnTo>
                      <a:lnTo>
                        <a:pt x="138609" y="58424"/>
                      </a:lnTo>
                      <a:lnTo>
                        <a:pt x="118737" y="58555"/>
                      </a:lnTo>
                      <a:lnTo>
                        <a:pt x="118847" y="88573"/>
                      </a:lnTo>
                      <a:lnTo>
                        <a:pt x="118958" y="118595"/>
                      </a:lnTo>
                      <a:lnTo>
                        <a:pt x="79708" y="118636"/>
                      </a:lnTo>
                      <a:lnTo>
                        <a:pt x="40452" y="118677"/>
                      </a:lnTo>
                      <a:lnTo>
                        <a:pt x="40341" y="8865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FB2E659-6263-49F4-8529-09082DF31353}"/>
                    </a:ext>
                  </a:extLst>
                </p:cNvPr>
                <p:cNvSpPr/>
                <p:nvPr/>
              </p:nvSpPr>
              <p:spPr>
                <a:xfrm>
                  <a:off x="5802046" y="1730468"/>
                  <a:ext cx="157865" cy="119287"/>
                </a:xfrm>
                <a:custGeom>
                  <a:avLst/>
                  <a:gdLst>
                    <a:gd name="connsiteX0" fmla="*/ 118758 w 157865"/>
                    <a:gd name="connsiteY0" fmla="*/ 29400 h 119287"/>
                    <a:gd name="connsiteX1" fmla="*/ 118868 w 157865"/>
                    <a:gd name="connsiteY1" fmla="*/ 59422 h 119287"/>
                    <a:gd name="connsiteX2" fmla="*/ 138678 w 157865"/>
                    <a:gd name="connsiteY2" fmla="*/ 59508 h 119287"/>
                    <a:gd name="connsiteX3" fmla="*/ 158482 w 157865"/>
                    <a:gd name="connsiteY3" fmla="*/ 59593 h 119287"/>
                    <a:gd name="connsiteX4" fmla="*/ 119237 w 157865"/>
                    <a:gd name="connsiteY4" fmla="*/ 89387 h 119287"/>
                    <a:gd name="connsiteX5" fmla="*/ 79023 w 157865"/>
                    <a:gd name="connsiteY5" fmla="*/ 118645 h 119287"/>
                    <a:gd name="connsiteX6" fmla="*/ 39335 w 157865"/>
                    <a:gd name="connsiteY6" fmla="*/ 88937 h 119287"/>
                    <a:gd name="connsiteX7" fmla="*/ 617 w 157865"/>
                    <a:gd name="connsiteY7" fmla="*/ 59765 h 119287"/>
                    <a:gd name="connsiteX8" fmla="*/ 20490 w 157865"/>
                    <a:gd name="connsiteY8" fmla="*/ 59634 h 119287"/>
                    <a:gd name="connsiteX9" fmla="*/ 40362 w 157865"/>
                    <a:gd name="connsiteY9" fmla="*/ 59504 h 119287"/>
                    <a:gd name="connsiteX10" fmla="*/ 40252 w 157865"/>
                    <a:gd name="connsiteY10" fmla="*/ 29485 h 119287"/>
                    <a:gd name="connsiteX11" fmla="*/ 40146 w 157865"/>
                    <a:gd name="connsiteY11" fmla="*/ -533 h 119287"/>
                    <a:gd name="connsiteX12" fmla="*/ 79397 w 157865"/>
                    <a:gd name="connsiteY12" fmla="*/ -578 h 119287"/>
                    <a:gd name="connsiteX13" fmla="*/ 118647 w 157865"/>
                    <a:gd name="connsiteY13" fmla="*/ -619 h 119287"/>
                    <a:gd name="connsiteX14" fmla="*/ 118758 w 157865"/>
                    <a:gd name="connsiteY14" fmla="*/ 2940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758" y="29400"/>
                      </a:moveTo>
                      <a:lnTo>
                        <a:pt x="118868" y="59422"/>
                      </a:lnTo>
                      <a:lnTo>
                        <a:pt x="138678" y="59508"/>
                      </a:lnTo>
                      <a:lnTo>
                        <a:pt x="158482" y="59593"/>
                      </a:lnTo>
                      <a:lnTo>
                        <a:pt x="119237" y="89387"/>
                      </a:lnTo>
                      <a:cubicBezTo>
                        <a:pt x="87192" y="113713"/>
                        <a:pt x="79813" y="119078"/>
                        <a:pt x="79023" y="118645"/>
                      </a:cubicBezTo>
                      <a:cubicBezTo>
                        <a:pt x="78486" y="118351"/>
                        <a:pt x="60630" y="104984"/>
                        <a:pt x="39335" y="88937"/>
                      </a:cubicBezTo>
                      <a:lnTo>
                        <a:pt x="617" y="59765"/>
                      </a:lnTo>
                      <a:lnTo>
                        <a:pt x="20490" y="59634"/>
                      </a:lnTo>
                      <a:lnTo>
                        <a:pt x="40362" y="59504"/>
                      </a:lnTo>
                      <a:lnTo>
                        <a:pt x="40252" y="29485"/>
                      </a:lnTo>
                      <a:lnTo>
                        <a:pt x="40146" y="-533"/>
                      </a:lnTo>
                      <a:lnTo>
                        <a:pt x="79397" y="-578"/>
                      </a:lnTo>
                      <a:lnTo>
                        <a:pt x="118647" y="-619"/>
                      </a:lnTo>
                      <a:lnTo>
                        <a:pt x="118758" y="2940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aphic 5">
                <a:extLst>
                  <a:ext uri="{FF2B5EF4-FFF2-40B4-BE49-F238E27FC236}">
                    <a16:creationId xmlns:a16="http://schemas.microsoft.com/office/drawing/2014/main" id="{7B4D25F5-16EF-407E-9AA0-58B73E1643F9}"/>
                  </a:ext>
                </a:extLst>
              </p:cNvPr>
              <p:cNvGrpSpPr/>
              <p:nvPr/>
            </p:nvGrpSpPr>
            <p:grpSpPr>
              <a:xfrm>
                <a:off x="6808883" y="1671303"/>
                <a:ext cx="157954" cy="178452"/>
                <a:chOff x="6808883" y="1671303"/>
                <a:chExt cx="157954" cy="178452"/>
              </a:xfrm>
              <a:solidFill>
                <a:srgbClr val="1B0675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A9D544C-7332-4846-9922-4AA2CE0672FE}"/>
                    </a:ext>
                  </a:extLst>
                </p:cNvPr>
                <p:cNvSpPr/>
                <p:nvPr/>
              </p:nvSpPr>
              <p:spPr>
                <a:xfrm>
                  <a:off x="6808883" y="1671303"/>
                  <a:ext cx="157870" cy="119287"/>
                </a:xfrm>
                <a:custGeom>
                  <a:avLst/>
                  <a:gdLst>
                    <a:gd name="connsiteX0" fmla="*/ 40447 w 157870"/>
                    <a:gd name="connsiteY0" fmla="*/ 88659 h 119287"/>
                    <a:gd name="connsiteX1" fmla="*/ 40342 w 157870"/>
                    <a:gd name="connsiteY1" fmla="*/ 58641 h 119287"/>
                    <a:gd name="connsiteX2" fmla="*/ 20532 w 157870"/>
                    <a:gd name="connsiteY2" fmla="*/ 58551 h 119287"/>
                    <a:gd name="connsiteX3" fmla="*/ 723 w 157870"/>
                    <a:gd name="connsiteY3" fmla="*/ 58465 h 119287"/>
                    <a:gd name="connsiteX4" fmla="*/ 39968 w 157870"/>
                    <a:gd name="connsiteY4" fmla="*/ 28672 h 119287"/>
                    <a:gd name="connsiteX5" fmla="*/ 80187 w 157870"/>
                    <a:gd name="connsiteY5" fmla="*/ -587 h 119287"/>
                    <a:gd name="connsiteX6" fmla="*/ 119875 w 157870"/>
                    <a:gd name="connsiteY6" fmla="*/ 29121 h 119287"/>
                    <a:gd name="connsiteX7" fmla="*/ 158593 w 157870"/>
                    <a:gd name="connsiteY7" fmla="*/ 58293 h 119287"/>
                    <a:gd name="connsiteX8" fmla="*/ 138715 w 157870"/>
                    <a:gd name="connsiteY8" fmla="*/ 58424 h 119287"/>
                    <a:gd name="connsiteX9" fmla="*/ 118842 w 157870"/>
                    <a:gd name="connsiteY9" fmla="*/ 58555 h 119287"/>
                    <a:gd name="connsiteX10" fmla="*/ 118953 w 157870"/>
                    <a:gd name="connsiteY10" fmla="*/ 88573 h 119287"/>
                    <a:gd name="connsiteX11" fmla="*/ 119064 w 157870"/>
                    <a:gd name="connsiteY11" fmla="*/ 118595 h 119287"/>
                    <a:gd name="connsiteX12" fmla="*/ 79813 w 157870"/>
                    <a:gd name="connsiteY12" fmla="*/ 118636 h 119287"/>
                    <a:gd name="connsiteX13" fmla="*/ 40558 w 157870"/>
                    <a:gd name="connsiteY13" fmla="*/ 118677 h 119287"/>
                    <a:gd name="connsiteX14" fmla="*/ 40447 w 157870"/>
                    <a:gd name="connsiteY14" fmla="*/ 8865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447" y="88659"/>
                      </a:moveTo>
                      <a:lnTo>
                        <a:pt x="40342" y="58641"/>
                      </a:lnTo>
                      <a:lnTo>
                        <a:pt x="20532" y="58551"/>
                      </a:lnTo>
                      <a:lnTo>
                        <a:pt x="723" y="58465"/>
                      </a:lnTo>
                      <a:lnTo>
                        <a:pt x="39968" y="28672"/>
                      </a:lnTo>
                      <a:cubicBezTo>
                        <a:pt x="72018" y="4346"/>
                        <a:pt x="79397" y="-1020"/>
                        <a:pt x="80187" y="-587"/>
                      </a:cubicBezTo>
                      <a:cubicBezTo>
                        <a:pt x="80719" y="-292"/>
                        <a:pt x="98580" y="13074"/>
                        <a:pt x="119875" y="29121"/>
                      </a:cubicBezTo>
                      <a:lnTo>
                        <a:pt x="158593" y="58293"/>
                      </a:lnTo>
                      <a:lnTo>
                        <a:pt x="138715" y="58424"/>
                      </a:lnTo>
                      <a:lnTo>
                        <a:pt x="118842" y="58555"/>
                      </a:lnTo>
                      <a:lnTo>
                        <a:pt x="118953" y="88573"/>
                      </a:lnTo>
                      <a:lnTo>
                        <a:pt x="119064" y="118595"/>
                      </a:lnTo>
                      <a:lnTo>
                        <a:pt x="79813" y="118636"/>
                      </a:lnTo>
                      <a:lnTo>
                        <a:pt x="40558" y="118677"/>
                      </a:lnTo>
                      <a:lnTo>
                        <a:pt x="40447" y="8865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F7924EF1-15BA-494D-B9C1-BAB34EDB43FB}"/>
                    </a:ext>
                  </a:extLst>
                </p:cNvPr>
                <p:cNvSpPr/>
                <p:nvPr/>
              </p:nvSpPr>
              <p:spPr>
                <a:xfrm>
                  <a:off x="6808972" y="1730468"/>
                  <a:ext cx="157865" cy="119287"/>
                </a:xfrm>
                <a:custGeom>
                  <a:avLst/>
                  <a:gdLst>
                    <a:gd name="connsiteX0" fmla="*/ 118863 w 157865"/>
                    <a:gd name="connsiteY0" fmla="*/ 29400 h 119287"/>
                    <a:gd name="connsiteX1" fmla="*/ 118974 w 157865"/>
                    <a:gd name="connsiteY1" fmla="*/ 59422 h 119287"/>
                    <a:gd name="connsiteX2" fmla="*/ 138784 w 157865"/>
                    <a:gd name="connsiteY2" fmla="*/ 59508 h 119287"/>
                    <a:gd name="connsiteX3" fmla="*/ 158588 w 157865"/>
                    <a:gd name="connsiteY3" fmla="*/ 59593 h 119287"/>
                    <a:gd name="connsiteX4" fmla="*/ 119343 w 157865"/>
                    <a:gd name="connsiteY4" fmla="*/ 89387 h 119287"/>
                    <a:gd name="connsiteX5" fmla="*/ 79129 w 157865"/>
                    <a:gd name="connsiteY5" fmla="*/ 118645 h 119287"/>
                    <a:gd name="connsiteX6" fmla="*/ 39441 w 157865"/>
                    <a:gd name="connsiteY6" fmla="*/ 88937 h 119287"/>
                    <a:gd name="connsiteX7" fmla="*/ 723 w 157865"/>
                    <a:gd name="connsiteY7" fmla="*/ 59765 h 119287"/>
                    <a:gd name="connsiteX8" fmla="*/ 20595 w 157865"/>
                    <a:gd name="connsiteY8" fmla="*/ 59634 h 119287"/>
                    <a:gd name="connsiteX9" fmla="*/ 40468 w 157865"/>
                    <a:gd name="connsiteY9" fmla="*/ 59504 h 119287"/>
                    <a:gd name="connsiteX10" fmla="*/ 40358 w 157865"/>
                    <a:gd name="connsiteY10" fmla="*/ 29485 h 119287"/>
                    <a:gd name="connsiteX11" fmla="*/ 40252 w 157865"/>
                    <a:gd name="connsiteY11" fmla="*/ -533 h 119287"/>
                    <a:gd name="connsiteX12" fmla="*/ 79503 w 157865"/>
                    <a:gd name="connsiteY12" fmla="*/ -578 h 119287"/>
                    <a:gd name="connsiteX13" fmla="*/ 118753 w 157865"/>
                    <a:gd name="connsiteY13" fmla="*/ -619 h 119287"/>
                    <a:gd name="connsiteX14" fmla="*/ 118863 w 157865"/>
                    <a:gd name="connsiteY14" fmla="*/ 2940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863" y="29400"/>
                      </a:moveTo>
                      <a:lnTo>
                        <a:pt x="118974" y="59422"/>
                      </a:lnTo>
                      <a:lnTo>
                        <a:pt x="138784" y="59508"/>
                      </a:lnTo>
                      <a:lnTo>
                        <a:pt x="158588" y="59593"/>
                      </a:lnTo>
                      <a:lnTo>
                        <a:pt x="119343" y="89387"/>
                      </a:lnTo>
                      <a:cubicBezTo>
                        <a:pt x="87298" y="113713"/>
                        <a:pt x="79919" y="119078"/>
                        <a:pt x="79129" y="118645"/>
                      </a:cubicBezTo>
                      <a:cubicBezTo>
                        <a:pt x="78591" y="118351"/>
                        <a:pt x="60736" y="104984"/>
                        <a:pt x="39441" y="88937"/>
                      </a:cubicBezTo>
                      <a:lnTo>
                        <a:pt x="723" y="59765"/>
                      </a:lnTo>
                      <a:lnTo>
                        <a:pt x="20595" y="59634"/>
                      </a:lnTo>
                      <a:lnTo>
                        <a:pt x="40468" y="59504"/>
                      </a:lnTo>
                      <a:lnTo>
                        <a:pt x="40358" y="29485"/>
                      </a:lnTo>
                      <a:lnTo>
                        <a:pt x="40252" y="-533"/>
                      </a:lnTo>
                      <a:lnTo>
                        <a:pt x="79503" y="-578"/>
                      </a:lnTo>
                      <a:lnTo>
                        <a:pt x="118753" y="-619"/>
                      </a:lnTo>
                      <a:lnTo>
                        <a:pt x="118863" y="2940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48ED3A9-A9CB-4CAC-8247-ED11119444A4}"/>
                  </a:ext>
                </a:extLst>
              </p:cNvPr>
              <p:cNvSpPr/>
              <p:nvPr/>
            </p:nvSpPr>
            <p:spPr>
              <a:xfrm>
                <a:off x="2687756" y="1866411"/>
                <a:ext cx="589711" cy="441378"/>
              </a:xfrm>
              <a:custGeom>
                <a:avLst/>
                <a:gdLst>
                  <a:gd name="connsiteX0" fmla="*/ 854 w 589711"/>
                  <a:gd name="connsiteY0" fmla="*/ 440744 h 441378"/>
                  <a:gd name="connsiteX1" fmla="*/ 590566 w 589711"/>
                  <a:gd name="connsiteY1" fmla="*/ -635 h 44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9711" h="441378">
                    <a:moveTo>
                      <a:pt x="854" y="440744"/>
                    </a:moveTo>
                    <a:lnTo>
                      <a:pt x="590566" y="-635"/>
                    </a:lnTo>
                  </a:path>
                </a:pathLst>
              </a:custGeom>
              <a:solidFill>
                <a:srgbClr val="1B0675"/>
              </a:solidFill>
              <a:ln w="67272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386E8BA-1C63-4E65-8002-39DF8412F74A}"/>
                  </a:ext>
                </a:extLst>
              </p:cNvPr>
              <p:cNvSpPr/>
              <p:nvPr/>
            </p:nvSpPr>
            <p:spPr>
              <a:xfrm>
                <a:off x="3186558" y="1821605"/>
                <a:ext cx="122784" cy="109177"/>
              </a:xfrm>
              <a:custGeom>
                <a:avLst/>
                <a:gdLst>
                  <a:gd name="connsiteX0" fmla="*/ 123639 w 122784"/>
                  <a:gd name="connsiteY0" fmla="*/ 53953 h 109177"/>
                  <a:gd name="connsiteX1" fmla="*/ 62246 w 122784"/>
                  <a:gd name="connsiteY1" fmla="*/ 108542 h 109177"/>
                  <a:gd name="connsiteX2" fmla="*/ 854 w 122784"/>
                  <a:gd name="connsiteY2" fmla="*/ 53953 h 109177"/>
                  <a:gd name="connsiteX3" fmla="*/ 62246 w 122784"/>
                  <a:gd name="connsiteY3" fmla="*/ -635 h 109177"/>
                  <a:gd name="connsiteX4" fmla="*/ 123639 w 122784"/>
                  <a:gd name="connsiteY4" fmla="*/ 53953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9" y="53953"/>
                    </a:moveTo>
                    <a:cubicBezTo>
                      <a:pt x="123639" y="84101"/>
                      <a:pt x="96152" y="108542"/>
                      <a:pt x="62246" y="108542"/>
                    </a:cubicBezTo>
                    <a:cubicBezTo>
                      <a:pt x="28340" y="108542"/>
                      <a:pt x="854" y="84101"/>
                      <a:pt x="854" y="53953"/>
                    </a:cubicBezTo>
                    <a:cubicBezTo>
                      <a:pt x="854" y="23805"/>
                      <a:pt x="28340" y="-635"/>
                      <a:pt x="62246" y="-635"/>
                    </a:cubicBezTo>
                    <a:cubicBezTo>
                      <a:pt x="96152" y="-635"/>
                      <a:pt x="123639" y="23805"/>
                      <a:pt x="123639" y="53953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EAC189E-A3C0-4F81-A955-DB3FBDAE5681}"/>
                  </a:ext>
                </a:extLst>
              </p:cNvPr>
              <p:cNvSpPr/>
              <p:nvPr/>
            </p:nvSpPr>
            <p:spPr>
              <a:xfrm>
                <a:off x="2676294" y="2216206"/>
                <a:ext cx="122784" cy="109177"/>
              </a:xfrm>
              <a:custGeom>
                <a:avLst/>
                <a:gdLst>
                  <a:gd name="connsiteX0" fmla="*/ 123639 w 122784"/>
                  <a:gd name="connsiteY0" fmla="*/ 53954 h 109177"/>
                  <a:gd name="connsiteX1" fmla="*/ 62247 w 122784"/>
                  <a:gd name="connsiteY1" fmla="*/ 108542 h 109177"/>
                  <a:gd name="connsiteX2" fmla="*/ 854 w 122784"/>
                  <a:gd name="connsiteY2" fmla="*/ 53954 h 109177"/>
                  <a:gd name="connsiteX3" fmla="*/ 62247 w 122784"/>
                  <a:gd name="connsiteY3" fmla="*/ -635 h 109177"/>
                  <a:gd name="connsiteX4" fmla="*/ 123639 w 122784"/>
                  <a:gd name="connsiteY4" fmla="*/ 53954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9" y="53954"/>
                    </a:moveTo>
                    <a:cubicBezTo>
                      <a:pt x="123639" y="84102"/>
                      <a:pt x="96153" y="108542"/>
                      <a:pt x="62247" y="108542"/>
                    </a:cubicBezTo>
                    <a:cubicBezTo>
                      <a:pt x="28340" y="108542"/>
                      <a:pt x="854" y="84102"/>
                      <a:pt x="854" y="53954"/>
                    </a:cubicBezTo>
                    <a:cubicBezTo>
                      <a:pt x="854" y="23805"/>
                      <a:pt x="28340" y="-635"/>
                      <a:pt x="62247" y="-635"/>
                    </a:cubicBezTo>
                    <a:cubicBezTo>
                      <a:pt x="96153" y="-635"/>
                      <a:pt x="123639" y="23805"/>
                      <a:pt x="123639" y="53954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428D850-607D-48D1-A36D-24C310D044D5}"/>
                  </a:ext>
                </a:extLst>
              </p:cNvPr>
              <p:cNvSpPr/>
              <p:nvPr/>
            </p:nvSpPr>
            <p:spPr>
              <a:xfrm>
                <a:off x="3564866" y="2051672"/>
                <a:ext cx="624121" cy="597033"/>
              </a:xfrm>
              <a:custGeom>
                <a:avLst/>
                <a:gdLst>
                  <a:gd name="connsiteX0" fmla="*/ 855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5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5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5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136E12E-217A-4345-A9D5-83902591FDD9}"/>
                  </a:ext>
                </a:extLst>
              </p:cNvPr>
              <p:cNvSpPr/>
              <p:nvPr/>
            </p:nvSpPr>
            <p:spPr>
              <a:xfrm>
                <a:off x="4556161" y="2051672"/>
                <a:ext cx="624121" cy="597033"/>
              </a:xfrm>
              <a:custGeom>
                <a:avLst/>
                <a:gdLst>
                  <a:gd name="connsiteX0" fmla="*/ 855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5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5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5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9CC5829-0445-4BE9-A854-BBEDBD1AD35A}"/>
                  </a:ext>
                </a:extLst>
              </p:cNvPr>
              <p:cNvSpPr/>
              <p:nvPr/>
            </p:nvSpPr>
            <p:spPr>
              <a:xfrm>
                <a:off x="5547447" y="2051672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1ABD288-5198-4717-BC1E-46F38E1CAE28}"/>
                  </a:ext>
                </a:extLst>
              </p:cNvPr>
              <p:cNvSpPr/>
              <p:nvPr/>
            </p:nvSpPr>
            <p:spPr>
              <a:xfrm>
                <a:off x="6538742" y="2051672"/>
                <a:ext cx="624121" cy="597033"/>
              </a:xfrm>
              <a:custGeom>
                <a:avLst/>
                <a:gdLst>
                  <a:gd name="connsiteX0" fmla="*/ 854 w 624121"/>
                  <a:gd name="connsiteY0" fmla="*/ -635 h 597033"/>
                  <a:gd name="connsiteX1" fmla="*/ 624976 w 624121"/>
                  <a:gd name="connsiteY1" fmla="*/ -635 h 597033"/>
                  <a:gd name="connsiteX2" fmla="*/ 624976 w 624121"/>
                  <a:gd name="connsiteY2" fmla="*/ 596399 h 597033"/>
                  <a:gd name="connsiteX3" fmla="*/ 854 w 624121"/>
                  <a:gd name="connsiteY3" fmla="*/ 596399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4" y="-635"/>
                    </a:moveTo>
                    <a:lnTo>
                      <a:pt x="624976" y="-635"/>
                    </a:lnTo>
                    <a:lnTo>
                      <a:pt x="624976" y="596399"/>
                    </a:lnTo>
                    <a:lnTo>
                      <a:pt x="854" y="596399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6" name="Graphic 5">
                <a:extLst>
                  <a:ext uri="{FF2B5EF4-FFF2-40B4-BE49-F238E27FC236}">
                    <a16:creationId xmlns:a16="http://schemas.microsoft.com/office/drawing/2014/main" id="{2886D830-EAC7-4B92-9B92-B0A132C214DB}"/>
                  </a:ext>
                </a:extLst>
              </p:cNvPr>
              <p:cNvGrpSpPr/>
              <p:nvPr/>
            </p:nvGrpSpPr>
            <p:grpSpPr>
              <a:xfrm>
                <a:off x="3793334" y="2642262"/>
                <a:ext cx="157954" cy="178452"/>
                <a:chOff x="3793334" y="2642262"/>
                <a:chExt cx="157954" cy="178452"/>
              </a:xfrm>
              <a:solidFill>
                <a:srgbClr val="1B0675"/>
              </a:solidFill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602036EE-E25F-42FD-8A20-A9A905DE5E89}"/>
                    </a:ext>
                  </a:extLst>
                </p:cNvPr>
                <p:cNvSpPr/>
                <p:nvPr/>
              </p:nvSpPr>
              <p:spPr>
                <a:xfrm>
                  <a:off x="3793334" y="2642262"/>
                  <a:ext cx="157870" cy="119287"/>
                </a:xfrm>
                <a:custGeom>
                  <a:avLst/>
                  <a:gdLst>
                    <a:gd name="connsiteX0" fmla="*/ 40131 w 157870"/>
                    <a:gd name="connsiteY0" fmla="*/ 88761 h 119287"/>
                    <a:gd name="connsiteX1" fmla="*/ 40025 w 157870"/>
                    <a:gd name="connsiteY1" fmla="*/ 58743 h 119287"/>
                    <a:gd name="connsiteX2" fmla="*/ 20216 w 157870"/>
                    <a:gd name="connsiteY2" fmla="*/ 58652 h 119287"/>
                    <a:gd name="connsiteX3" fmla="*/ 406 w 157870"/>
                    <a:gd name="connsiteY3" fmla="*/ 58567 h 119287"/>
                    <a:gd name="connsiteX4" fmla="*/ 39651 w 157870"/>
                    <a:gd name="connsiteY4" fmla="*/ 28773 h 119287"/>
                    <a:gd name="connsiteX5" fmla="*/ 79871 w 157870"/>
                    <a:gd name="connsiteY5" fmla="*/ -485 h 119287"/>
                    <a:gd name="connsiteX6" fmla="*/ 119558 w 157870"/>
                    <a:gd name="connsiteY6" fmla="*/ 29223 h 119287"/>
                    <a:gd name="connsiteX7" fmla="*/ 158277 w 157870"/>
                    <a:gd name="connsiteY7" fmla="*/ 58395 h 119287"/>
                    <a:gd name="connsiteX8" fmla="*/ 138399 w 157870"/>
                    <a:gd name="connsiteY8" fmla="*/ 58526 h 119287"/>
                    <a:gd name="connsiteX9" fmla="*/ 118526 w 157870"/>
                    <a:gd name="connsiteY9" fmla="*/ 58657 h 119287"/>
                    <a:gd name="connsiteX10" fmla="*/ 118636 w 157870"/>
                    <a:gd name="connsiteY10" fmla="*/ 88675 h 119287"/>
                    <a:gd name="connsiteX11" fmla="*/ 118747 w 157870"/>
                    <a:gd name="connsiteY11" fmla="*/ 118697 h 119287"/>
                    <a:gd name="connsiteX12" fmla="*/ 79497 w 157870"/>
                    <a:gd name="connsiteY12" fmla="*/ 118738 h 119287"/>
                    <a:gd name="connsiteX13" fmla="*/ 40241 w 157870"/>
                    <a:gd name="connsiteY13" fmla="*/ 118779 h 119287"/>
                    <a:gd name="connsiteX14" fmla="*/ 40131 w 157870"/>
                    <a:gd name="connsiteY14" fmla="*/ 8876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131" y="88761"/>
                      </a:moveTo>
                      <a:lnTo>
                        <a:pt x="40025" y="58743"/>
                      </a:lnTo>
                      <a:lnTo>
                        <a:pt x="20216" y="58652"/>
                      </a:lnTo>
                      <a:lnTo>
                        <a:pt x="406" y="58567"/>
                      </a:lnTo>
                      <a:lnTo>
                        <a:pt x="39651" y="28773"/>
                      </a:lnTo>
                      <a:cubicBezTo>
                        <a:pt x="71701" y="4448"/>
                        <a:pt x="79081" y="-918"/>
                        <a:pt x="79871" y="-485"/>
                      </a:cubicBezTo>
                      <a:cubicBezTo>
                        <a:pt x="80403" y="-191"/>
                        <a:pt x="98263" y="13176"/>
                        <a:pt x="119558" y="29223"/>
                      </a:cubicBezTo>
                      <a:lnTo>
                        <a:pt x="158277" y="58395"/>
                      </a:lnTo>
                      <a:lnTo>
                        <a:pt x="138399" y="58526"/>
                      </a:lnTo>
                      <a:lnTo>
                        <a:pt x="118526" y="58657"/>
                      </a:lnTo>
                      <a:lnTo>
                        <a:pt x="118636" y="88675"/>
                      </a:lnTo>
                      <a:lnTo>
                        <a:pt x="118747" y="118697"/>
                      </a:lnTo>
                      <a:lnTo>
                        <a:pt x="79497" y="118738"/>
                      </a:lnTo>
                      <a:lnTo>
                        <a:pt x="40241" y="118779"/>
                      </a:lnTo>
                      <a:lnTo>
                        <a:pt x="40131" y="8876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56886630-0BE8-444E-A200-50BC9867A54C}"/>
                    </a:ext>
                  </a:extLst>
                </p:cNvPr>
                <p:cNvSpPr/>
                <p:nvPr/>
              </p:nvSpPr>
              <p:spPr>
                <a:xfrm>
                  <a:off x="3793424" y="2701428"/>
                  <a:ext cx="157865" cy="119287"/>
                </a:xfrm>
                <a:custGeom>
                  <a:avLst/>
                  <a:gdLst>
                    <a:gd name="connsiteX0" fmla="*/ 118547 w 157865"/>
                    <a:gd name="connsiteY0" fmla="*/ 29501 h 119287"/>
                    <a:gd name="connsiteX1" fmla="*/ 118657 w 157865"/>
                    <a:gd name="connsiteY1" fmla="*/ 59524 h 119287"/>
                    <a:gd name="connsiteX2" fmla="*/ 138467 w 157865"/>
                    <a:gd name="connsiteY2" fmla="*/ 59609 h 119287"/>
                    <a:gd name="connsiteX3" fmla="*/ 158271 w 157865"/>
                    <a:gd name="connsiteY3" fmla="*/ 59695 h 119287"/>
                    <a:gd name="connsiteX4" fmla="*/ 119026 w 157865"/>
                    <a:gd name="connsiteY4" fmla="*/ 89489 h 119287"/>
                    <a:gd name="connsiteX5" fmla="*/ 78812 w 157865"/>
                    <a:gd name="connsiteY5" fmla="*/ 118747 h 119287"/>
                    <a:gd name="connsiteX6" fmla="*/ 39124 w 157865"/>
                    <a:gd name="connsiteY6" fmla="*/ 89039 h 119287"/>
                    <a:gd name="connsiteX7" fmla="*/ 406 w 157865"/>
                    <a:gd name="connsiteY7" fmla="*/ 59867 h 119287"/>
                    <a:gd name="connsiteX8" fmla="*/ 20279 w 157865"/>
                    <a:gd name="connsiteY8" fmla="*/ 59736 h 119287"/>
                    <a:gd name="connsiteX9" fmla="*/ 40152 w 157865"/>
                    <a:gd name="connsiteY9" fmla="*/ 59606 h 119287"/>
                    <a:gd name="connsiteX10" fmla="*/ 40041 w 157865"/>
                    <a:gd name="connsiteY10" fmla="*/ 29587 h 119287"/>
                    <a:gd name="connsiteX11" fmla="*/ 39936 w 157865"/>
                    <a:gd name="connsiteY11" fmla="*/ -431 h 119287"/>
                    <a:gd name="connsiteX12" fmla="*/ 79186 w 157865"/>
                    <a:gd name="connsiteY12" fmla="*/ -476 h 119287"/>
                    <a:gd name="connsiteX13" fmla="*/ 118436 w 157865"/>
                    <a:gd name="connsiteY13" fmla="*/ -517 h 119287"/>
                    <a:gd name="connsiteX14" fmla="*/ 118547 w 157865"/>
                    <a:gd name="connsiteY14" fmla="*/ 2950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547" y="29501"/>
                      </a:moveTo>
                      <a:lnTo>
                        <a:pt x="118657" y="59524"/>
                      </a:lnTo>
                      <a:lnTo>
                        <a:pt x="138467" y="59609"/>
                      </a:lnTo>
                      <a:lnTo>
                        <a:pt x="158271" y="59695"/>
                      </a:lnTo>
                      <a:lnTo>
                        <a:pt x="119026" y="89489"/>
                      </a:lnTo>
                      <a:cubicBezTo>
                        <a:pt x="86981" y="113815"/>
                        <a:pt x="79602" y="119180"/>
                        <a:pt x="78812" y="118747"/>
                      </a:cubicBezTo>
                      <a:cubicBezTo>
                        <a:pt x="78275" y="118453"/>
                        <a:pt x="60419" y="105086"/>
                        <a:pt x="39124" y="89039"/>
                      </a:cubicBezTo>
                      <a:lnTo>
                        <a:pt x="406" y="59867"/>
                      </a:lnTo>
                      <a:lnTo>
                        <a:pt x="20279" y="59736"/>
                      </a:lnTo>
                      <a:lnTo>
                        <a:pt x="40152" y="59606"/>
                      </a:lnTo>
                      <a:lnTo>
                        <a:pt x="40041" y="29587"/>
                      </a:lnTo>
                      <a:lnTo>
                        <a:pt x="39936" y="-431"/>
                      </a:lnTo>
                      <a:lnTo>
                        <a:pt x="79186" y="-476"/>
                      </a:lnTo>
                      <a:lnTo>
                        <a:pt x="118436" y="-517"/>
                      </a:lnTo>
                      <a:lnTo>
                        <a:pt x="118547" y="2950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aphic 5">
                <a:extLst>
                  <a:ext uri="{FF2B5EF4-FFF2-40B4-BE49-F238E27FC236}">
                    <a16:creationId xmlns:a16="http://schemas.microsoft.com/office/drawing/2014/main" id="{23B38A67-2531-4D36-A522-FB7D0D8147C6}"/>
                  </a:ext>
                </a:extLst>
              </p:cNvPr>
              <p:cNvGrpSpPr/>
              <p:nvPr/>
            </p:nvGrpSpPr>
            <p:grpSpPr>
              <a:xfrm>
                <a:off x="4802175" y="2644910"/>
                <a:ext cx="157954" cy="178452"/>
                <a:chOff x="4802175" y="2644910"/>
                <a:chExt cx="157954" cy="178452"/>
              </a:xfrm>
              <a:solidFill>
                <a:srgbClr val="1B0675"/>
              </a:solidFill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7E723A3-5CBB-4B64-B1F8-B72396BF5931}"/>
                    </a:ext>
                  </a:extLst>
                </p:cNvPr>
                <p:cNvSpPr/>
                <p:nvPr/>
              </p:nvSpPr>
              <p:spPr>
                <a:xfrm>
                  <a:off x="4802175" y="2644910"/>
                  <a:ext cx="157870" cy="119287"/>
                </a:xfrm>
                <a:custGeom>
                  <a:avLst/>
                  <a:gdLst>
                    <a:gd name="connsiteX0" fmla="*/ 40236 w 157870"/>
                    <a:gd name="connsiteY0" fmla="*/ 88761 h 119287"/>
                    <a:gd name="connsiteX1" fmla="*/ 40131 w 157870"/>
                    <a:gd name="connsiteY1" fmla="*/ 58743 h 119287"/>
                    <a:gd name="connsiteX2" fmla="*/ 20322 w 157870"/>
                    <a:gd name="connsiteY2" fmla="*/ 58653 h 119287"/>
                    <a:gd name="connsiteX3" fmla="*/ 512 w 157870"/>
                    <a:gd name="connsiteY3" fmla="*/ 58567 h 119287"/>
                    <a:gd name="connsiteX4" fmla="*/ 39757 w 157870"/>
                    <a:gd name="connsiteY4" fmla="*/ 28774 h 119287"/>
                    <a:gd name="connsiteX5" fmla="*/ 79977 w 157870"/>
                    <a:gd name="connsiteY5" fmla="*/ -485 h 119287"/>
                    <a:gd name="connsiteX6" fmla="*/ 119664 w 157870"/>
                    <a:gd name="connsiteY6" fmla="*/ 29223 h 119287"/>
                    <a:gd name="connsiteX7" fmla="*/ 158382 w 157870"/>
                    <a:gd name="connsiteY7" fmla="*/ 58395 h 119287"/>
                    <a:gd name="connsiteX8" fmla="*/ 138504 w 157870"/>
                    <a:gd name="connsiteY8" fmla="*/ 58526 h 119287"/>
                    <a:gd name="connsiteX9" fmla="*/ 118632 w 157870"/>
                    <a:gd name="connsiteY9" fmla="*/ 58657 h 119287"/>
                    <a:gd name="connsiteX10" fmla="*/ 118742 w 157870"/>
                    <a:gd name="connsiteY10" fmla="*/ 88675 h 119287"/>
                    <a:gd name="connsiteX11" fmla="*/ 118853 w 157870"/>
                    <a:gd name="connsiteY11" fmla="*/ 118697 h 119287"/>
                    <a:gd name="connsiteX12" fmla="*/ 79603 w 157870"/>
                    <a:gd name="connsiteY12" fmla="*/ 118738 h 119287"/>
                    <a:gd name="connsiteX13" fmla="*/ 40347 w 157870"/>
                    <a:gd name="connsiteY13" fmla="*/ 118779 h 119287"/>
                    <a:gd name="connsiteX14" fmla="*/ 40236 w 157870"/>
                    <a:gd name="connsiteY14" fmla="*/ 8876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236" y="88761"/>
                      </a:moveTo>
                      <a:lnTo>
                        <a:pt x="40131" y="58743"/>
                      </a:lnTo>
                      <a:lnTo>
                        <a:pt x="20322" y="58653"/>
                      </a:lnTo>
                      <a:lnTo>
                        <a:pt x="512" y="58567"/>
                      </a:lnTo>
                      <a:lnTo>
                        <a:pt x="39757" y="28774"/>
                      </a:lnTo>
                      <a:cubicBezTo>
                        <a:pt x="71807" y="4448"/>
                        <a:pt x="79186" y="-918"/>
                        <a:pt x="79977" y="-485"/>
                      </a:cubicBezTo>
                      <a:cubicBezTo>
                        <a:pt x="80509" y="-190"/>
                        <a:pt x="98369" y="13176"/>
                        <a:pt x="119664" y="29223"/>
                      </a:cubicBezTo>
                      <a:lnTo>
                        <a:pt x="158382" y="58395"/>
                      </a:lnTo>
                      <a:lnTo>
                        <a:pt x="138504" y="58526"/>
                      </a:lnTo>
                      <a:lnTo>
                        <a:pt x="118632" y="58657"/>
                      </a:lnTo>
                      <a:lnTo>
                        <a:pt x="118742" y="88675"/>
                      </a:lnTo>
                      <a:lnTo>
                        <a:pt x="118853" y="118697"/>
                      </a:lnTo>
                      <a:lnTo>
                        <a:pt x="79603" y="118738"/>
                      </a:lnTo>
                      <a:lnTo>
                        <a:pt x="40347" y="118779"/>
                      </a:lnTo>
                      <a:lnTo>
                        <a:pt x="40236" y="8876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57068C98-BCC0-4928-9E33-F489DFF9D03F}"/>
                    </a:ext>
                  </a:extLst>
                </p:cNvPr>
                <p:cNvSpPr/>
                <p:nvPr/>
              </p:nvSpPr>
              <p:spPr>
                <a:xfrm>
                  <a:off x="4802264" y="2704076"/>
                  <a:ext cx="157865" cy="119287"/>
                </a:xfrm>
                <a:custGeom>
                  <a:avLst/>
                  <a:gdLst>
                    <a:gd name="connsiteX0" fmla="*/ 118653 w 157865"/>
                    <a:gd name="connsiteY0" fmla="*/ 29502 h 119287"/>
                    <a:gd name="connsiteX1" fmla="*/ 118763 w 157865"/>
                    <a:gd name="connsiteY1" fmla="*/ 59524 h 119287"/>
                    <a:gd name="connsiteX2" fmla="*/ 138573 w 157865"/>
                    <a:gd name="connsiteY2" fmla="*/ 59610 h 119287"/>
                    <a:gd name="connsiteX3" fmla="*/ 158377 w 157865"/>
                    <a:gd name="connsiteY3" fmla="*/ 59696 h 119287"/>
                    <a:gd name="connsiteX4" fmla="*/ 119132 w 157865"/>
                    <a:gd name="connsiteY4" fmla="*/ 89489 h 119287"/>
                    <a:gd name="connsiteX5" fmla="*/ 78918 w 157865"/>
                    <a:gd name="connsiteY5" fmla="*/ 118747 h 119287"/>
                    <a:gd name="connsiteX6" fmla="*/ 39230 w 157865"/>
                    <a:gd name="connsiteY6" fmla="*/ 89039 h 119287"/>
                    <a:gd name="connsiteX7" fmla="*/ 512 w 157865"/>
                    <a:gd name="connsiteY7" fmla="*/ 59867 h 119287"/>
                    <a:gd name="connsiteX8" fmla="*/ 20385 w 157865"/>
                    <a:gd name="connsiteY8" fmla="*/ 59736 h 119287"/>
                    <a:gd name="connsiteX9" fmla="*/ 40257 w 157865"/>
                    <a:gd name="connsiteY9" fmla="*/ 59606 h 119287"/>
                    <a:gd name="connsiteX10" fmla="*/ 40147 w 157865"/>
                    <a:gd name="connsiteY10" fmla="*/ 29588 h 119287"/>
                    <a:gd name="connsiteX11" fmla="*/ 40042 w 157865"/>
                    <a:gd name="connsiteY11" fmla="*/ -431 h 119287"/>
                    <a:gd name="connsiteX12" fmla="*/ 79292 w 157865"/>
                    <a:gd name="connsiteY12" fmla="*/ -476 h 119287"/>
                    <a:gd name="connsiteX13" fmla="*/ 118542 w 157865"/>
                    <a:gd name="connsiteY13" fmla="*/ -516 h 119287"/>
                    <a:gd name="connsiteX14" fmla="*/ 118653 w 157865"/>
                    <a:gd name="connsiteY14" fmla="*/ 29502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653" y="29502"/>
                      </a:moveTo>
                      <a:lnTo>
                        <a:pt x="118763" y="59524"/>
                      </a:lnTo>
                      <a:lnTo>
                        <a:pt x="138573" y="59610"/>
                      </a:lnTo>
                      <a:lnTo>
                        <a:pt x="158377" y="59696"/>
                      </a:lnTo>
                      <a:lnTo>
                        <a:pt x="119132" y="89489"/>
                      </a:lnTo>
                      <a:cubicBezTo>
                        <a:pt x="87087" y="113815"/>
                        <a:pt x="79708" y="119180"/>
                        <a:pt x="78918" y="118747"/>
                      </a:cubicBezTo>
                      <a:cubicBezTo>
                        <a:pt x="78381" y="118453"/>
                        <a:pt x="60525" y="105086"/>
                        <a:pt x="39230" y="89039"/>
                      </a:cubicBezTo>
                      <a:lnTo>
                        <a:pt x="512" y="59867"/>
                      </a:lnTo>
                      <a:lnTo>
                        <a:pt x="20385" y="59736"/>
                      </a:lnTo>
                      <a:lnTo>
                        <a:pt x="40257" y="59606"/>
                      </a:lnTo>
                      <a:lnTo>
                        <a:pt x="40147" y="29588"/>
                      </a:lnTo>
                      <a:lnTo>
                        <a:pt x="40042" y="-431"/>
                      </a:lnTo>
                      <a:lnTo>
                        <a:pt x="79292" y="-476"/>
                      </a:lnTo>
                      <a:lnTo>
                        <a:pt x="118542" y="-516"/>
                      </a:lnTo>
                      <a:lnTo>
                        <a:pt x="118653" y="29502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" name="Graphic 5">
                <a:extLst>
                  <a:ext uri="{FF2B5EF4-FFF2-40B4-BE49-F238E27FC236}">
                    <a16:creationId xmlns:a16="http://schemas.microsoft.com/office/drawing/2014/main" id="{901E2250-07E6-4B12-88EC-9A405F9C493B}"/>
                  </a:ext>
                </a:extLst>
              </p:cNvPr>
              <p:cNvGrpSpPr/>
              <p:nvPr/>
            </p:nvGrpSpPr>
            <p:grpSpPr>
              <a:xfrm>
                <a:off x="5795499" y="2638100"/>
                <a:ext cx="157954" cy="178452"/>
                <a:chOff x="5795499" y="2638100"/>
                <a:chExt cx="157954" cy="178452"/>
              </a:xfrm>
              <a:solidFill>
                <a:srgbClr val="1B0675"/>
              </a:solidFill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CEA5A44A-0FC6-4118-B767-CD76EEB82392}"/>
                    </a:ext>
                  </a:extLst>
                </p:cNvPr>
                <p:cNvSpPr/>
                <p:nvPr/>
              </p:nvSpPr>
              <p:spPr>
                <a:xfrm>
                  <a:off x="5795499" y="2638100"/>
                  <a:ext cx="157870" cy="119287"/>
                </a:xfrm>
                <a:custGeom>
                  <a:avLst/>
                  <a:gdLst>
                    <a:gd name="connsiteX0" fmla="*/ 40341 w 157870"/>
                    <a:gd name="connsiteY0" fmla="*/ 88760 h 119287"/>
                    <a:gd name="connsiteX1" fmla="*/ 40235 w 157870"/>
                    <a:gd name="connsiteY1" fmla="*/ 58742 h 119287"/>
                    <a:gd name="connsiteX2" fmla="*/ 20426 w 157870"/>
                    <a:gd name="connsiteY2" fmla="*/ 58652 h 119287"/>
                    <a:gd name="connsiteX3" fmla="*/ 616 w 157870"/>
                    <a:gd name="connsiteY3" fmla="*/ 58566 h 119287"/>
                    <a:gd name="connsiteX4" fmla="*/ 39861 w 157870"/>
                    <a:gd name="connsiteY4" fmla="*/ 28773 h 119287"/>
                    <a:gd name="connsiteX5" fmla="*/ 80081 w 157870"/>
                    <a:gd name="connsiteY5" fmla="*/ -485 h 119287"/>
                    <a:gd name="connsiteX6" fmla="*/ 119768 w 157870"/>
                    <a:gd name="connsiteY6" fmla="*/ 29222 h 119287"/>
                    <a:gd name="connsiteX7" fmla="*/ 158487 w 157870"/>
                    <a:gd name="connsiteY7" fmla="*/ 58395 h 119287"/>
                    <a:gd name="connsiteX8" fmla="*/ 138609 w 157870"/>
                    <a:gd name="connsiteY8" fmla="*/ 58525 h 119287"/>
                    <a:gd name="connsiteX9" fmla="*/ 118736 w 157870"/>
                    <a:gd name="connsiteY9" fmla="*/ 58656 h 119287"/>
                    <a:gd name="connsiteX10" fmla="*/ 118847 w 157870"/>
                    <a:gd name="connsiteY10" fmla="*/ 88675 h 119287"/>
                    <a:gd name="connsiteX11" fmla="*/ 118957 w 157870"/>
                    <a:gd name="connsiteY11" fmla="*/ 118697 h 119287"/>
                    <a:gd name="connsiteX12" fmla="*/ 79707 w 157870"/>
                    <a:gd name="connsiteY12" fmla="*/ 118738 h 119287"/>
                    <a:gd name="connsiteX13" fmla="*/ 40451 w 157870"/>
                    <a:gd name="connsiteY13" fmla="*/ 118779 h 119287"/>
                    <a:gd name="connsiteX14" fmla="*/ 40341 w 157870"/>
                    <a:gd name="connsiteY14" fmla="*/ 8876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341" y="88760"/>
                      </a:moveTo>
                      <a:lnTo>
                        <a:pt x="40235" y="58742"/>
                      </a:lnTo>
                      <a:lnTo>
                        <a:pt x="20426" y="58652"/>
                      </a:lnTo>
                      <a:lnTo>
                        <a:pt x="616" y="58566"/>
                      </a:lnTo>
                      <a:lnTo>
                        <a:pt x="39861" y="28773"/>
                      </a:lnTo>
                      <a:cubicBezTo>
                        <a:pt x="71912" y="4447"/>
                        <a:pt x="79291" y="-918"/>
                        <a:pt x="80081" y="-485"/>
                      </a:cubicBezTo>
                      <a:cubicBezTo>
                        <a:pt x="80613" y="-191"/>
                        <a:pt x="98473" y="13175"/>
                        <a:pt x="119768" y="29222"/>
                      </a:cubicBezTo>
                      <a:lnTo>
                        <a:pt x="158487" y="58395"/>
                      </a:lnTo>
                      <a:lnTo>
                        <a:pt x="138609" y="58525"/>
                      </a:lnTo>
                      <a:lnTo>
                        <a:pt x="118736" y="58656"/>
                      </a:lnTo>
                      <a:lnTo>
                        <a:pt x="118847" y="88675"/>
                      </a:lnTo>
                      <a:lnTo>
                        <a:pt x="118957" y="118697"/>
                      </a:lnTo>
                      <a:lnTo>
                        <a:pt x="79707" y="118738"/>
                      </a:lnTo>
                      <a:lnTo>
                        <a:pt x="40451" y="118779"/>
                      </a:lnTo>
                      <a:lnTo>
                        <a:pt x="40341" y="8876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19C1FCAB-95A4-4C31-888E-5D0EF702DB21}"/>
                    </a:ext>
                  </a:extLst>
                </p:cNvPr>
                <p:cNvSpPr/>
                <p:nvPr/>
              </p:nvSpPr>
              <p:spPr>
                <a:xfrm>
                  <a:off x="5795589" y="2697265"/>
                  <a:ext cx="157865" cy="119287"/>
                </a:xfrm>
                <a:custGeom>
                  <a:avLst/>
                  <a:gdLst>
                    <a:gd name="connsiteX0" fmla="*/ 118757 w 157865"/>
                    <a:gd name="connsiteY0" fmla="*/ 29501 h 119287"/>
                    <a:gd name="connsiteX1" fmla="*/ 118868 w 157865"/>
                    <a:gd name="connsiteY1" fmla="*/ 59523 h 119287"/>
                    <a:gd name="connsiteX2" fmla="*/ 138677 w 157865"/>
                    <a:gd name="connsiteY2" fmla="*/ 59609 h 119287"/>
                    <a:gd name="connsiteX3" fmla="*/ 158481 w 157865"/>
                    <a:gd name="connsiteY3" fmla="*/ 59695 h 119287"/>
                    <a:gd name="connsiteX4" fmla="*/ 119236 w 157865"/>
                    <a:gd name="connsiteY4" fmla="*/ 89488 h 119287"/>
                    <a:gd name="connsiteX5" fmla="*/ 79022 w 157865"/>
                    <a:gd name="connsiteY5" fmla="*/ 118746 h 119287"/>
                    <a:gd name="connsiteX6" fmla="*/ 39335 w 157865"/>
                    <a:gd name="connsiteY6" fmla="*/ 89039 h 119287"/>
                    <a:gd name="connsiteX7" fmla="*/ 616 w 157865"/>
                    <a:gd name="connsiteY7" fmla="*/ 59866 h 119287"/>
                    <a:gd name="connsiteX8" fmla="*/ 20489 w 157865"/>
                    <a:gd name="connsiteY8" fmla="*/ 59736 h 119287"/>
                    <a:gd name="connsiteX9" fmla="*/ 40362 w 157865"/>
                    <a:gd name="connsiteY9" fmla="*/ 59605 h 119287"/>
                    <a:gd name="connsiteX10" fmla="*/ 40251 w 157865"/>
                    <a:gd name="connsiteY10" fmla="*/ 29587 h 119287"/>
                    <a:gd name="connsiteX11" fmla="*/ 40146 w 157865"/>
                    <a:gd name="connsiteY11" fmla="*/ -431 h 119287"/>
                    <a:gd name="connsiteX12" fmla="*/ 79396 w 157865"/>
                    <a:gd name="connsiteY12" fmla="*/ -476 h 119287"/>
                    <a:gd name="connsiteX13" fmla="*/ 118646 w 157865"/>
                    <a:gd name="connsiteY13" fmla="*/ -517 h 119287"/>
                    <a:gd name="connsiteX14" fmla="*/ 118757 w 157865"/>
                    <a:gd name="connsiteY14" fmla="*/ 2950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757" y="29501"/>
                      </a:moveTo>
                      <a:lnTo>
                        <a:pt x="118868" y="59523"/>
                      </a:lnTo>
                      <a:lnTo>
                        <a:pt x="138677" y="59609"/>
                      </a:lnTo>
                      <a:lnTo>
                        <a:pt x="158481" y="59695"/>
                      </a:lnTo>
                      <a:lnTo>
                        <a:pt x="119236" y="89488"/>
                      </a:lnTo>
                      <a:cubicBezTo>
                        <a:pt x="87191" y="113814"/>
                        <a:pt x="79812" y="119180"/>
                        <a:pt x="79022" y="118746"/>
                      </a:cubicBezTo>
                      <a:cubicBezTo>
                        <a:pt x="78485" y="118452"/>
                        <a:pt x="60629" y="105086"/>
                        <a:pt x="39335" y="89039"/>
                      </a:cubicBezTo>
                      <a:lnTo>
                        <a:pt x="616" y="59866"/>
                      </a:lnTo>
                      <a:lnTo>
                        <a:pt x="20489" y="59736"/>
                      </a:lnTo>
                      <a:lnTo>
                        <a:pt x="40362" y="59605"/>
                      </a:lnTo>
                      <a:lnTo>
                        <a:pt x="40251" y="29587"/>
                      </a:lnTo>
                      <a:lnTo>
                        <a:pt x="40146" y="-431"/>
                      </a:lnTo>
                      <a:lnTo>
                        <a:pt x="79396" y="-476"/>
                      </a:lnTo>
                      <a:lnTo>
                        <a:pt x="118646" y="-517"/>
                      </a:lnTo>
                      <a:lnTo>
                        <a:pt x="118757" y="2950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5" name="Graphic 5">
                <a:extLst>
                  <a:ext uri="{FF2B5EF4-FFF2-40B4-BE49-F238E27FC236}">
                    <a16:creationId xmlns:a16="http://schemas.microsoft.com/office/drawing/2014/main" id="{99F9685F-5773-496A-9DB6-C1672F18EDDE}"/>
                  </a:ext>
                </a:extLst>
              </p:cNvPr>
              <p:cNvGrpSpPr/>
              <p:nvPr/>
            </p:nvGrpSpPr>
            <p:grpSpPr>
              <a:xfrm>
                <a:off x="6802425" y="2638100"/>
                <a:ext cx="157954" cy="178452"/>
                <a:chOff x="6802425" y="2638100"/>
                <a:chExt cx="157954" cy="178452"/>
              </a:xfrm>
              <a:solidFill>
                <a:srgbClr val="1B0675"/>
              </a:solidFill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A2B412B6-43FE-4534-94F8-8990E52654C1}"/>
                    </a:ext>
                  </a:extLst>
                </p:cNvPr>
                <p:cNvSpPr/>
                <p:nvPr/>
              </p:nvSpPr>
              <p:spPr>
                <a:xfrm>
                  <a:off x="6802425" y="2638100"/>
                  <a:ext cx="157870" cy="119287"/>
                </a:xfrm>
                <a:custGeom>
                  <a:avLst/>
                  <a:gdLst>
                    <a:gd name="connsiteX0" fmla="*/ 40446 w 157870"/>
                    <a:gd name="connsiteY0" fmla="*/ 88760 h 119287"/>
                    <a:gd name="connsiteX1" fmla="*/ 40341 w 157870"/>
                    <a:gd name="connsiteY1" fmla="*/ 58742 h 119287"/>
                    <a:gd name="connsiteX2" fmla="*/ 20532 w 157870"/>
                    <a:gd name="connsiteY2" fmla="*/ 58652 h 119287"/>
                    <a:gd name="connsiteX3" fmla="*/ 722 w 157870"/>
                    <a:gd name="connsiteY3" fmla="*/ 58566 h 119287"/>
                    <a:gd name="connsiteX4" fmla="*/ 39967 w 157870"/>
                    <a:gd name="connsiteY4" fmla="*/ 28773 h 119287"/>
                    <a:gd name="connsiteX5" fmla="*/ 80187 w 157870"/>
                    <a:gd name="connsiteY5" fmla="*/ -485 h 119287"/>
                    <a:gd name="connsiteX6" fmla="*/ 119874 w 157870"/>
                    <a:gd name="connsiteY6" fmla="*/ 29222 h 119287"/>
                    <a:gd name="connsiteX7" fmla="*/ 158592 w 157870"/>
                    <a:gd name="connsiteY7" fmla="*/ 58395 h 119287"/>
                    <a:gd name="connsiteX8" fmla="*/ 138714 w 157870"/>
                    <a:gd name="connsiteY8" fmla="*/ 58525 h 119287"/>
                    <a:gd name="connsiteX9" fmla="*/ 118842 w 157870"/>
                    <a:gd name="connsiteY9" fmla="*/ 58656 h 119287"/>
                    <a:gd name="connsiteX10" fmla="*/ 118952 w 157870"/>
                    <a:gd name="connsiteY10" fmla="*/ 88675 h 119287"/>
                    <a:gd name="connsiteX11" fmla="*/ 119063 w 157870"/>
                    <a:gd name="connsiteY11" fmla="*/ 118697 h 119287"/>
                    <a:gd name="connsiteX12" fmla="*/ 79813 w 157870"/>
                    <a:gd name="connsiteY12" fmla="*/ 118738 h 119287"/>
                    <a:gd name="connsiteX13" fmla="*/ 40557 w 157870"/>
                    <a:gd name="connsiteY13" fmla="*/ 118779 h 119287"/>
                    <a:gd name="connsiteX14" fmla="*/ 40446 w 157870"/>
                    <a:gd name="connsiteY14" fmla="*/ 8876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446" y="88760"/>
                      </a:moveTo>
                      <a:lnTo>
                        <a:pt x="40341" y="58742"/>
                      </a:lnTo>
                      <a:lnTo>
                        <a:pt x="20532" y="58652"/>
                      </a:lnTo>
                      <a:lnTo>
                        <a:pt x="722" y="58566"/>
                      </a:lnTo>
                      <a:lnTo>
                        <a:pt x="39967" y="28773"/>
                      </a:lnTo>
                      <a:cubicBezTo>
                        <a:pt x="72017" y="4447"/>
                        <a:pt x="79396" y="-918"/>
                        <a:pt x="80187" y="-485"/>
                      </a:cubicBezTo>
                      <a:cubicBezTo>
                        <a:pt x="80719" y="-191"/>
                        <a:pt x="98579" y="13175"/>
                        <a:pt x="119874" y="29222"/>
                      </a:cubicBezTo>
                      <a:lnTo>
                        <a:pt x="158592" y="58395"/>
                      </a:lnTo>
                      <a:lnTo>
                        <a:pt x="138714" y="58525"/>
                      </a:lnTo>
                      <a:lnTo>
                        <a:pt x="118842" y="58656"/>
                      </a:lnTo>
                      <a:lnTo>
                        <a:pt x="118952" y="88675"/>
                      </a:lnTo>
                      <a:lnTo>
                        <a:pt x="119063" y="118697"/>
                      </a:lnTo>
                      <a:lnTo>
                        <a:pt x="79813" y="118738"/>
                      </a:lnTo>
                      <a:lnTo>
                        <a:pt x="40557" y="118779"/>
                      </a:lnTo>
                      <a:lnTo>
                        <a:pt x="40446" y="8876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95B5463-493B-45BD-95BB-FC42AC48A049}"/>
                    </a:ext>
                  </a:extLst>
                </p:cNvPr>
                <p:cNvSpPr/>
                <p:nvPr/>
              </p:nvSpPr>
              <p:spPr>
                <a:xfrm>
                  <a:off x="6802514" y="2697265"/>
                  <a:ext cx="157865" cy="119287"/>
                </a:xfrm>
                <a:custGeom>
                  <a:avLst/>
                  <a:gdLst>
                    <a:gd name="connsiteX0" fmla="*/ 118863 w 157865"/>
                    <a:gd name="connsiteY0" fmla="*/ 29501 h 119287"/>
                    <a:gd name="connsiteX1" fmla="*/ 118973 w 157865"/>
                    <a:gd name="connsiteY1" fmla="*/ 59523 h 119287"/>
                    <a:gd name="connsiteX2" fmla="*/ 138783 w 157865"/>
                    <a:gd name="connsiteY2" fmla="*/ 59609 h 119287"/>
                    <a:gd name="connsiteX3" fmla="*/ 158587 w 157865"/>
                    <a:gd name="connsiteY3" fmla="*/ 59695 h 119287"/>
                    <a:gd name="connsiteX4" fmla="*/ 119342 w 157865"/>
                    <a:gd name="connsiteY4" fmla="*/ 89488 h 119287"/>
                    <a:gd name="connsiteX5" fmla="*/ 79128 w 157865"/>
                    <a:gd name="connsiteY5" fmla="*/ 118746 h 119287"/>
                    <a:gd name="connsiteX6" fmla="*/ 39440 w 157865"/>
                    <a:gd name="connsiteY6" fmla="*/ 89039 h 119287"/>
                    <a:gd name="connsiteX7" fmla="*/ 722 w 157865"/>
                    <a:gd name="connsiteY7" fmla="*/ 59866 h 119287"/>
                    <a:gd name="connsiteX8" fmla="*/ 20595 w 157865"/>
                    <a:gd name="connsiteY8" fmla="*/ 59736 h 119287"/>
                    <a:gd name="connsiteX9" fmla="*/ 40467 w 157865"/>
                    <a:gd name="connsiteY9" fmla="*/ 59605 h 119287"/>
                    <a:gd name="connsiteX10" fmla="*/ 40357 w 157865"/>
                    <a:gd name="connsiteY10" fmla="*/ 29587 h 119287"/>
                    <a:gd name="connsiteX11" fmla="*/ 40252 w 157865"/>
                    <a:gd name="connsiteY11" fmla="*/ -431 h 119287"/>
                    <a:gd name="connsiteX12" fmla="*/ 79502 w 157865"/>
                    <a:gd name="connsiteY12" fmla="*/ -476 h 119287"/>
                    <a:gd name="connsiteX13" fmla="*/ 118752 w 157865"/>
                    <a:gd name="connsiteY13" fmla="*/ -517 h 119287"/>
                    <a:gd name="connsiteX14" fmla="*/ 118863 w 157865"/>
                    <a:gd name="connsiteY14" fmla="*/ 2950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863" y="29501"/>
                      </a:moveTo>
                      <a:lnTo>
                        <a:pt x="118973" y="59523"/>
                      </a:lnTo>
                      <a:lnTo>
                        <a:pt x="138783" y="59609"/>
                      </a:lnTo>
                      <a:lnTo>
                        <a:pt x="158587" y="59695"/>
                      </a:lnTo>
                      <a:lnTo>
                        <a:pt x="119342" y="89488"/>
                      </a:lnTo>
                      <a:cubicBezTo>
                        <a:pt x="87297" y="113814"/>
                        <a:pt x="79918" y="119180"/>
                        <a:pt x="79128" y="118746"/>
                      </a:cubicBezTo>
                      <a:cubicBezTo>
                        <a:pt x="78591" y="118452"/>
                        <a:pt x="60735" y="105086"/>
                        <a:pt x="39440" y="89039"/>
                      </a:cubicBezTo>
                      <a:lnTo>
                        <a:pt x="722" y="59866"/>
                      </a:lnTo>
                      <a:lnTo>
                        <a:pt x="20595" y="59736"/>
                      </a:lnTo>
                      <a:lnTo>
                        <a:pt x="40467" y="59605"/>
                      </a:lnTo>
                      <a:lnTo>
                        <a:pt x="40357" y="29587"/>
                      </a:lnTo>
                      <a:lnTo>
                        <a:pt x="40252" y="-431"/>
                      </a:lnTo>
                      <a:lnTo>
                        <a:pt x="79502" y="-476"/>
                      </a:lnTo>
                      <a:lnTo>
                        <a:pt x="118752" y="-517"/>
                      </a:lnTo>
                      <a:lnTo>
                        <a:pt x="118863" y="2950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BEC326A-4749-4073-B58B-DE04F124493C}"/>
                  </a:ext>
                </a:extLst>
              </p:cNvPr>
              <p:cNvSpPr/>
              <p:nvPr/>
            </p:nvSpPr>
            <p:spPr>
              <a:xfrm>
                <a:off x="3245254" y="2815063"/>
                <a:ext cx="3939311" cy="68080"/>
              </a:xfrm>
              <a:custGeom>
                <a:avLst/>
                <a:gdLst>
                  <a:gd name="connsiteX0" fmla="*/ 854 w 3939311"/>
                  <a:gd name="connsiteY0" fmla="*/ -635 h 68080"/>
                  <a:gd name="connsiteX1" fmla="*/ 3940165 w 3939311"/>
                  <a:gd name="connsiteY1" fmla="*/ -635 h 68080"/>
                  <a:gd name="connsiteX2" fmla="*/ 3940165 w 3939311"/>
                  <a:gd name="connsiteY2" fmla="*/ 67445 h 68080"/>
                  <a:gd name="connsiteX3" fmla="*/ 854 w 3939311"/>
                  <a:gd name="connsiteY3" fmla="*/ 67445 h 6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11" h="68080">
                    <a:moveTo>
                      <a:pt x="854" y="-635"/>
                    </a:moveTo>
                    <a:lnTo>
                      <a:pt x="3940165" y="-635"/>
                    </a:lnTo>
                    <a:lnTo>
                      <a:pt x="3940165" y="67445"/>
                    </a:lnTo>
                    <a:lnTo>
                      <a:pt x="854" y="67445"/>
                    </a:lnTo>
                    <a:close/>
                  </a:path>
                </a:pathLst>
              </a:custGeom>
              <a:solidFill>
                <a:srgbClr val="1B0675"/>
              </a:solidFill>
              <a:ln w="14243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C355935-0D25-4214-800E-1DAE3022DCAF}"/>
                  </a:ext>
                </a:extLst>
              </p:cNvPr>
              <p:cNvSpPr/>
              <p:nvPr/>
            </p:nvSpPr>
            <p:spPr>
              <a:xfrm>
                <a:off x="3190692" y="2787706"/>
                <a:ext cx="122784" cy="109177"/>
              </a:xfrm>
              <a:custGeom>
                <a:avLst/>
                <a:gdLst>
                  <a:gd name="connsiteX0" fmla="*/ 123639 w 122784"/>
                  <a:gd name="connsiteY0" fmla="*/ 53954 h 109177"/>
                  <a:gd name="connsiteX1" fmla="*/ 62247 w 122784"/>
                  <a:gd name="connsiteY1" fmla="*/ 108542 h 109177"/>
                  <a:gd name="connsiteX2" fmla="*/ 854 w 122784"/>
                  <a:gd name="connsiteY2" fmla="*/ 53954 h 109177"/>
                  <a:gd name="connsiteX3" fmla="*/ 62247 w 122784"/>
                  <a:gd name="connsiteY3" fmla="*/ -635 h 109177"/>
                  <a:gd name="connsiteX4" fmla="*/ 123639 w 122784"/>
                  <a:gd name="connsiteY4" fmla="*/ 53954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9" y="53954"/>
                    </a:moveTo>
                    <a:cubicBezTo>
                      <a:pt x="123639" y="84102"/>
                      <a:pt x="96153" y="108542"/>
                      <a:pt x="62247" y="108542"/>
                    </a:cubicBezTo>
                    <a:cubicBezTo>
                      <a:pt x="28341" y="108542"/>
                      <a:pt x="854" y="84102"/>
                      <a:pt x="854" y="53954"/>
                    </a:cubicBezTo>
                    <a:cubicBezTo>
                      <a:pt x="854" y="23805"/>
                      <a:pt x="28341" y="-635"/>
                      <a:pt x="62247" y="-635"/>
                    </a:cubicBezTo>
                    <a:cubicBezTo>
                      <a:pt x="96153" y="-635"/>
                      <a:pt x="123639" y="23805"/>
                      <a:pt x="123639" y="53954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28BA244-6DEC-451D-8A42-BFCE5F37CAD0}"/>
                  </a:ext>
                </a:extLst>
              </p:cNvPr>
              <p:cNvSpPr/>
              <p:nvPr/>
            </p:nvSpPr>
            <p:spPr>
              <a:xfrm>
                <a:off x="2687756" y="2832523"/>
                <a:ext cx="555698" cy="5953"/>
              </a:xfrm>
              <a:custGeom>
                <a:avLst/>
                <a:gdLst>
                  <a:gd name="connsiteX0" fmla="*/ 854 w 555698"/>
                  <a:gd name="connsiteY0" fmla="*/ 5318 h 5953"/>
                  <a:gd name="connsiteX1" fmla="*/ 556552 w 555698"/>
                  <a:gd name="connsiteY1" fmla="*/ -635 h 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5698" h="5953">
                    <a:moveTo>
                      <a:pt x="854" y="5318"/>
                    </a:moveTo>
                    <a:lnTo>
                      <a:pt x="556552" y="-635"/>
                    </a:lnTo>
                  </a:path>
                </a:pathLst>
              </a:custGeom>
              <a:solidFill>
                <a:srgbClr val="1B0675"/>
              </a:solidFill>
              <a:ln w="67272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0EA4F3B-38FC-4FE4-806F-82F2719B147E}"/>
                  </a:ext>
                </a:extLst>
              </p:cNvPr>
              <p:cNvSpPr/>
              <p:nvPr/>
            </p:nvSpPr>
            <p:spPr>
              <a:xfrm>
                <a:off x="2662683" y="2780906"/>
                <a:ext cx="122784" cy="109177"/>
              </a:xfrm>
              <a:custGeom>
                <a:avLst/>
                <a:gdLst>
                  <a:gd name="connsiteX0" fmla="*/ 123639 w 122784"/>
                  <a:gd name="connsiteY0" fmla="*/ 53953 h 109177"/>
                  <a:gd name="connsiteX1" fmla="*/ 62246 w 122784"/>
                  <a:gd name="connsiteY1" fmla="*/ 108542 h 109177"/>
                  <a:gd name="connsiteX2" fmla="*/ 854 w 122784"/>
                  <a:gd name="connsiteY2" fmla="*/ 53953 h 109177"/>
                  <a:gd name="connsiteX3" fmla="*/ 62246 w 122784"/>
                  <a:gd name="connsiteY3" fmla="*/ -635 h 109177"/>
                  <a:gd name="connsiteX4" fmla="*/ 123639 w 122784"/>
                  <a:gd name="connsiteY4" fmla="*/ 53953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9" y="53953"/>
                    </a:moveTo>
                    <a:cubicBezTo>
                      <a:pt x="123639" y="84101"/>
                      <a:pt x="96152" y="108542"/>
                      <a:pt x="62246" y="108542"/>
                    </a:cubicBezTo>
                    <a:cubicBezTo>
                      <a:pt x="28340" y="108542"/>
                      <a:pt x="854" y="84101"/>
                      <a:pt x="854" y="53953"/>
                    </a:cubicBezTo>
                    <a:cubicBezTo>
                      <a:pt x="854" y="23805"/>
                      <a:pt x="28340" y="-635"/>
                      <a:pt x="62246" y="-635"/>
                    </a:cubicBezTo>
                    <a:cubicBezTo>
                      <a:pt x="96152" y="-635"/>
                      <a:pt x="123639" y="23805"/>
                      <a:pt x="123639" y="53953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Graphic 5">
              <a:extLst>
                <a:ext uri="{FF2B5EF4-FFF2-40B4-BE49-F238E27FC236}">
                  <a16:creationId xmlns:a16="http://schemas.microsoft.com/office/drawing/2014/main" id="{EA5EA505-12C9-4C5A-9F59-F5DC55EF0CA8}"/>
                </a:ext>
              </a:extLst>
            </p:cNvPr>
            <p:cNvGrpSpPr/>
            <p:nvPr/>
          </p:nvGrpSpPr>
          <p:grpSpPr>
            <a:xfrm>
              <a:off x="2664520" y="3058197"/>
              <a:ext cx="4521882" cy="1812008"/>
              <a:chOff x="2651820" y="3077247"/>
              <a:chExt cx="4521882" cy="1812008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C575222-9F53-435B-9FF8-66735B24EA37}"/>
                  </a:ext>
                </a:extLst>
              </p:cNvPr>
              <p:cNvSpPr/>
              <p:nvPr/>
            </p:nvSpPr>
            <p:spPr>
              <a:xfrm flipV="1">
                <a:off x="3560461" y="4292222"/>
                <a:ext cx="624121" cy="597033"/>
              </a:xfrm>
              <a:custGeom>
                <a:avLst/>
                <a:gdLst>
                  <a:gd name="connsiteX0" fmla="*/ 853 w 624121"/>
                  <a:gd name="connsiteY0" fmla="*/ -299 h 597033"/>
                  <a:gd name="connsiteX1" fmla="*/ 624975 w 624121"/>
                  <a:gd name="connsiteY1" fmla="*/ -299 h 597033"/>
                  <a:gd name="connsiteX2" fmla="*/ 624975 w 624121"/>
                  <a:gd name="connsiteY2" fmla="*/ 596735 h 597033"/>
                  <a:gd name="connsiteX3" fmla="*/ 853 w 624121"/>
                  <a:gd name="connsiteY3" fmla="*/ 596735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299"/>
                    </a:moveTo>
                    <a:lnTo>
                      <a:pt x="624975" y="-299"/>
                    </a:lnTo>
                    <a:lnTo>
                      <a:pt x="624975" y="596735"/>
                    </a:lnTo>
                    <a:lnTo>
                      <a:pt x="853" y="596735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0254F6D-E999-44DE-96C6-6ADD0E722489}"/>
                  </a:ext>
                </a:extLst>
              </p:cNvPr>
              <p:cNvSpPr/>
              <p:nvPr/>
            </p:nvSpPr>
            <p:spPr>
              <a:xfrm flipV="1">
                <a:off x="4551756" y="4292222"/>
                <a:ext cx="624121" cy="597033"/>
              </a:xfrm>
              <a:custGeom>
                <a:avLst/>
                <a:gdLst>
                  <a:gd name="connsiteX0" fmla="*/ 853 w 624121"/>
                  <a:gd name="connsiteY0" fmla="*/ -299 h 597033"/>
                  <a:gd name="connsiteX1" fmla="*/ 624975 w 624121"/>
                  <a:gd name="connsiteY1" fmla="*/ -299 h 597033"/>
                  <a:gd name="connsiteX2" fmla="*/ 624975 w 624121"/>
                  <a:gd name="connsiteY2" fmla="*/ 596735 h 597033"/>
                  <a:gd name="connsiteX3" fmla="*/ 853 w 624121"/>
                  <a:gd name="connsiteY3" fmla="*/ 596735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299"/>
                    </a:moveTo>
                    <a:lnTo>
                      <a:pt x="624975" y="-299"/>
                    </a:lnTo>
                    <a:lnTo>
                      <a:pt x="624975" y="596735"/>
                    </a:lnTo>
                    <a:lnTo>
                      <a:pt x="853" y="596735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97656CB-B601-442C-B1B9-645F77E94DA2}"/>
                  </a:ext>
                </a:extLst>
              </p:cNvPr>
              <p:cNvSpPr/>
              <p:nvPr/>
            </p:nvSpPr>
            <p:spPr>
              <a:xfrm flipV="1">
                <a:off x="5543042" y="4292222"/>
                <a:ext cx="624121" cy="597033"/>
              </a:xfrm>
              <a:custGeom>
                <a:avLst/>
                <a:gdLst>
                  <a:gd name="connsiteX0" fmla="*/ 853 w 624121"/>
                  <a:gd name="connsiteY0" fmla="*/ -299 h 597033"/>
                  <a:gd name="connsiteX1" fmla="*/ 624975 w 624121"/>
                  <a:gd name="connsiteY1" fmla="*/ -299 h 597033"/>
                  <a:gd name="connsiteX2" fmla="*/ 624975 w 624121"/>
                  <a:gd name="connsiteY2" fmla="*/ 596735 h 597033"/>
                  <a:gd name="connsiteX3" fmla="*/ 853 w 624121"/>
                  <a:gd name="connsiteY3" fmla="*/ 596735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299"/>
                    </a:moveTo>
                    <a:lnTo>
                      <a:pt x="624975" y="-299"/>
                    </a:lnTo>
                    <a:lnTo>
                      <a:pt x="624975" y="596735"/>
                    </a:lnTo>
                    <a:lnTo>
                      <a:pt x="853" y="596735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5F013B0-A270-4D8A-B76F-AA8DC1E9F574}"/>
                  </a:ext>
                </a:extLst>
              </p:cNvPr>
              <p:cNvSpPr/>
              <p:nvPr/>
            </p:nvSpPr>
            <p:spPr>
              <a:xfrm flipV="1">
                <a:off x="6534337" y="4292222"/>
                <a:ext cx="624121" cy="597033"/>
              </a:xfrm>
              <a:custGeom>
                <a:avLst/>
                <a:gdLst>
                  <a:gd name="connsiteX0" fmla="*/ 853 w 624121"/>
                  <a:gd name="connsiteY0" fmla="*/ -299 h 597033"/>
                  <a:gd name="connsiteX1" fmla="*/ 624975 w 624121"/>
                  <a:gd name="connsiteY1" fmla="*/ -299 h 597033"/>
                  <a:gd name="connsiteX2" fmla="*/ 624975 w 624121"/>
                  <a:gd name="connsiteY2" fmla="*/ 596735 h 597033"/>
                  <a:gd name="connsiteX3" fmla="*/ 853 w 624121"/>
                  <a:gd name="connsiteY3" fmla="*/ 596735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299"/>
                    </a:moveTo>
                    <a:lnTo>
                      <a:pt x="624975" y="-299"/>
                    </a:lnTo>
                    <a:lnTo>
                      <a:pt x="624975" y="596735"/>
                    </a:lnTo>
                    <a:lnTo>
                      <a:pt x="853" y="596735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EA36BB4-A867-4199-A571-0498A88A2866}"/>
                  </a:ext>
                </a:extLst>
              </p:cNvPr>
              <p:cNvSpPr/>
              <p:nvPr/>
            </p:nvSpPr>
            <p:spPr>
              <a:xfrm flipV="1">
                <a:off x="3230267" y="4057099"/>
                <a:ext cx="3939311" cy="68080"/>
              </a:xfrm>
              <a:custGeom>
                <a:avLst/>
                <a:gdLst>
                  <a:gd name="connsiteX0" fmla="*/ 853 w 3939311"/>
                  <a:gd name="connsiteY0" fmla="*/ -403 h 68080"/>
                  <a:gd name="connsiteX1" fmla="*/ 3940164 w 3939311"/>
                  <a:gd name="connsiteY1" fmla="*/ -403 h 68080"/>
                  <a:gd name="connsiteX2" fmla="*/ 3940164 w 3939311"/>
                  <a:gd name="connsiteY2" fmla="*/ 67677 h 68080"/>
                  <a:gd name="connsiteX3" fmla="*/ 853 w 3939311"/>
                  <a:gd name="connsiteY3" fmla="*/ 67677 h 6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11" h="68080">
                    <a:moveTo>
                      <a:pt x="853" y="-403"/>
                    </a:moveTo>
                    <a:lnTo>
                      <a:pt x="3940164" y="-403"/>
                    </a:lnTo>
                    <a:lnTo>
                      <a:pt x="3940164" y="67677"/>
                    </a:lnTo>
                    <a:lnTo>
                      <a:pt x="853" y="67677"/>
                    </a:lnTo>
                    <a:close/>
                  </a:path>
                </a:pathLst>
              </a:custGeom>
              <a:solidFill>
                <a:srgbClr val="1B0675"/>
              </a:solidFill>
              <a:ln w="14243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5">
                <a:extLst>
                  <a:ext uri="{FF2B5EF4-FFF2-40B4-BE49-F238E27FC236}">
                    <a16:creationId xmlns:a16="http://schemas.microsoft.com/office/drawing/2014/main" id="{33CEB415-49FB-47E8-8087-46C0D02D9537}"/>
                  </a:ext>
                </a:extLst>
              </p:cNvPr>
              <p:cNvGrpSpPr/>
              <p:nvPr/>
            </p:nvGrpSpPr>
            <p:grpSpPr>
              <a:xfrm>
                <a:off x="3788930" y="4120213"/>
                <a:ext cx="157954" cy="178452"/>
                <a:chOff x="3788930" y="4120213"/>
                <a:chExt cx="157954" cy="178452"/>
              </a:xfrm>
              <a:solidFill>
                <a:srgbClr val="1B0675"/>
              </a:solidFill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AFD7809-8CFD-4F6B-88DD-184C1EA3260F}"/>
                    </a:ext>
                  </a:extLst>
                </p:cNvPr>
                <p:cNvSpPr/>
                <p:nvPr/>
              </p:nvSpPr>
              <p:spPr>
                <a:xfrm flipV="1">
                  <a:off x="3788930" y="4179378"/>
                  <a:ext cx="157870" cy="119287"/>
                </a:xfrm>
                <a:custGeom>
                  <a:avLst/>
                  <a:gdLst>
                    <a:gd name="connsiteX0" fmla="*/ 40130 w 157870"/>
                    <a:gd name="connsiteY0" fmla="*/ 88922 h 119287"/>
                    <a:gd name="connsiteX1" fmla="*/ 40025 w 157870"/>
                    <a:gd name="connsiteY1" fmla="*/ 58904 h 119287"/>
                    <a:gd name="connsiteX2" fmla="*/ 20215 w 157870"/>
                    <a:gd name="connsiteY2" fmla="*/ 58814 h 119287"/>
                    <a:gd name="connsiteX3" fmla="*/ 406 w 157870"/>
                    <a:gd name="connsiteY3" fmla="*/ 58728 h 119287"/>
                    <a:gd name="connsiteX4" fmla="*/ 39651 w 157870"/>
                    <a:gd name="connsiteY4" fmla="*/ 28935 h 119287"/>
                    <a:gd name="connsiteX5" fmla="*/ 79870 w 157870"/>
                    <a:gd name="connsiteY5" fmla="*/ -323 h 119287"/>
                    <a:gd name="connsiteX6" fmla="*/ 119558 w 157870"/>
                    <a:gd name="connsiteY6" fmla="*/ 29384 h 119287"/>
                    <a:gd name="connsiteX7" fmla="*/ 158276 w 157870"/>
                    <a:gd name="connsiteY7" fmla="*/ 58556 h 119287"/>
                    <a:gd name="connsiteX8" fmla="*/ 138398 w 157870"/>
                    <a:gd name="connsiteY8" fmla="*/ 58687 h 119287"/>
                    <a:gd name="connsiteX9" fmla="*/ 118525 w 157870"/>
                    <a:gd name="connsiteY9" fmla="*/ 58818 h 119287"/>
                    <a:gd name="connsiteX10" fmla="*/ 118636 w 157870"/>
                    <a:gd name="connsiteY10" fmla="*/ 88836 h 119287"/>
                    <a:gd name="connsiteX11" fmla="*/ 118747 w 157870"/>
                    <a:gd name="connsiteY11" fmla="*/ 118859 h 119287"/>
                    <a:gd name="connsiteX12" fmla="*/ 79496 w 157870"/>
                    <a:gd name="connsiteY12" fmla="*/ 118899 h 119287"/>
                    <a:gd name="connsiteX13" fmla="*/ 40241 w 157870"/>
                    <a:gd name="connsiteY13" fmla="*/ 118940 h 119287"/>
                    <a:gd name="connsiteX14" fmla="*/ 40130 w 157870"/>
                    <a:gd name="connsiteY14" fmla="*/ 88922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130" y="88922"/>
                      </a:moveTo>
                      <a:lnTo>
                        <a:pt x="40025" y="58904"/>
                      </a:lnTo>
                      <a:lnTo>
                        <a:pt x="20215" y="58814"/>
                      </a:lnTo>
                      <a:lnTo>
                        <a:pt x="406" y="58728"/>
                      </a:lnTo>
                      <a:lnTo>
                        <a:pt x="39651" y="28935"/>
                      </a:lnTo>
                      <a:cubicBezTo>
                        <a:pt x="71701" y="4609"/>
                        <a:pt x="79080" y="-757"/>
                        <a:pt x="79870" y="-323"/>
                      </a:cubicBezTo>
                      <a:cubicBezTo>
                        <a:pt x="80402" y="-29"/>
                        <a:pt x="98263" y="13337"/>
                        <a:pt x="119558" y="29384"/>
                      </a:cubicBezTo>
                      <a:lnTo>
                        <a:pt x="158276" y="58556"/>
                      </a:lnTo>
                      <a:lnTo>
                        <a:pt x="138398" y="58687"/>
                      </a:lnTo>
                      <a:lnTo>
                        <a:pt x="118525" y="58818"/>
                      </a:lnTo>
                      <a:lnTo>
                        <a:pt x="118636" y="88836"/>
                      </a:lnTo>
                      <a:lnTo>
                        <a:pt x="118747" y="118859"/>
                      </a:lnTo>
                      <a:lnTo>
                        <a:pt x="79496" y="118899"/>
                      </a:lnTo>
                      <a:lnTo>
                        <a:pt x="40241" y="118940"/>
                      </a:lnTo>
                      <a:lnTo>
                        <a:pt x="40130" y="88922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AC0AF4E1-DE20-46FE-AC92-BBF2237FE99F}"/>
                    </a:ext>
                  </a:extLst>
                </p:cNvPr>
                <p:cNvSpPr/>
                <p:nvPr/>
              </p:nvSpPr>
              <p:spPr>
                <a:xfrm flipV="1">
                  <a:off x="3789019" y="4120213"/>
                  <a:ext cx="157865" cy="119287"/>
                </a:xfrm>
                <a:custGeom>
                  <a:avLst/>
                  <a:gdLst>
                    <a:gd name="connsiteX0" fmla="*/ 118546 w 157865"/>
                    <a:gd name="connsiteY0" fmla="*/ 29650 h 119287"/>
                    <a:gd name="connsiteX1" fmla="*/ 118657 w 157865"/>
                    <a:gd name="connsiteY1" fmla="*/ 59673 h 119287"/>
                    <a:gd name="connsiteX2" fmla="*/ 138467 w 157865"/>
                    <a:gd name="connsiteY2" fmla="*/ 59758 h 119287"/>
                    <a:gd name="connsiteX3" fmla="*/ 158271 w 157865"/>
                    <a:gd name="connsiteY3" fmla="*/ 59844 h 119287"/>
                    <a:gd name="connsiteX4" fmla="*/ 119026 w 157865"/>
                    <a:gd name="connsiteY4" fmla="*/ 89638 h 119287"/>
                    <a:gd name="connsiteX5" fmla="*/ 78811 w 157865"/>
                    <a:gd name="connsiteY5" fmla="*/ 118896 h 119287"/>
                    <a:gd name="connsiteX6" fmla="*/ 39124 w 157865"/>
                    <a:gd name="connsiteY6" fmla="*/ 89188 h 119287"/>
                    <a:gd name="connsiteX7" fmla="*/ 406 w 157865"/>
                    <a:gd name="connsiteY7" fmla="*/ 60016 h 119287"/>
                    <a:gd name="connsiteX8" fmla="*/ 20278 w 157865"/>
                    <a:gd name="connsiteY8" fmla="*/ 59885 h 119287"/>
                    <a:gd name="connsiteX9" fmla="*/ 40151 w 157865"/>
                    <a:gd name="connsiteY9" fmla="*/ 59754 h 119287"/>
                    <a:gd name="connsiteX10" fmla="*/ 40040 w 157865"/>
                    <a:gd name="connsiteY10" fmla="*/ 29736 h 119287"/>
                    <a:gd name="connsiteX11" fmla="*/ 39935 w 157865"/>
                    <a:gd name="connsiteY11" fmla="*/ -282 h 119287"/>
                    <a:gd name="connsiteX12" fmla="*/ 79185 w 157865"/>
                    <a:gd name="connsiteY12" fmla="*/ -327 h 119287"/>
                    <a:gd name="connsiteX13" fmla="*/ 118436 w 157865"/>
                    <a:gd name="connsiteY13" fmla="*/ -368 h 119287"/>
                    <a:gd name="connsiteX14" fmla="*/ 118546 w 157865"/>
                    <a:gd name="connsiteY14" fmla="*/ 2965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546" y="29650"/>
                      </a:moveTo>
                      <a:lnTo>
                        <a:pt x="118657" y="59673"/>
                      </a:lnTo>
                      <a:lnTo>
                        <a:pt x="138467" y="59758"/>
                      </a:lnTo>
                      <a:lnTo>
                        <a:pt x="158271" y="59844"/>
                      </a:lnTo>
                      <a:lnTo>
                        <a:pt x="119026" y="89638"/>
                      </a:lnTo>
                      <a:cubicBezTo>
                        <a:pt x="86981" y="113964"/>
                        <a:pt x="79602" y="119329"/>
                        <a:pt x="78811" y="118896"/>
                      </a:cubicBezTo>
                      <a:cubicBezTo>
                        <a:pt x="78274" y="118602"/>
                        <a:pt x="60419" y="105235"/>
                        <a:pt x="39124" y="89188"/>
                      </a:cubicBezTo>
                      <a:lnTo>
                        <a:pt x="406" y="60016"/>
                      </a:lnTo>
                      <a:lnTo>
                        <a:pt x="20278" y="59885"/>
                      </a:lnTo>
                      <a:lnTo>
                        <a:pt x="40151" y="59754"/>
                      </a:lnTo>
                      <a:lnTo>
                        <a:pt x="40040" y="29736"/>
                      </a:lnTo>
                      <a:lnTo>
                        <a:pt x="39935" y="-282"/>
                      </a:lnTo>
                      <a:lnTo>
                        <a:pt x="79185" y="-327"/>
                      </a:lnTo>
                      <a:lnTo>
                        <a:pt x="118436" y="-368"/>
                      </a:lnTo>
                      <a:lnTo>
                        <a:pt x="118546" y="2965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" name="Graphic 5">
                <a:extLst>
                  <a:ext uri="{FF2B5EF4-FFF2-40B4-BE49-F238E27FC236}">
                    <a16:creationId xmlns:a16="http://schemas.microsoft.com/office/drawing/2014/main" id="{B4F44F4B-B57F-435B-9CF9-855474D68AB9}"/>
                  </a:ext>
                </a:extLst>
              </p:cNvPr>
              <p:cNvGrpSpPr/>
              <p:nvPr/>
            </p:nvGrpSpPr>
            <p:grpSpPr>
              <a:xfrm>
                <a:off x="4797770" y="4117565"/>
                <a:ext cx="157954" cy="178452"/>
                <a:chOff x="4797770" y="4117565"/>
                <a:chExt cx="157954" cy="178452"/>
              </a:xfrm>
              <a:solidFill>
                <a:srgbClr val="1B0675"/>
              </a:solidFill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3F51D59-F573-403C-90A8-B069073D2F04}"/>
                    </a:ext>
                  </a:extLst>
                </p:cNvPr>
                <p:cNvSpPr/>
                <p:nvPr/>
              </p:nvSpPr>
              <p:spPr>
                <a:xfrm flipV="1">
                  <a:off x="4797770" y="4176730"/>
                  <a:ext cx="157870" cy="119287"/>
                </a:xfrm>
                <a:custGeom>
                  <a:avLst/>
                  <a:gdLst>
                    <a:gd name="connsiteX0" fmla="*/ 40236 w 157870"/>
                    <a:gd name="connsiteY0" fmla="*/ 88922 h 119287"/>
                    <a:gd name="connsiteX1" fmla="*/ 40131 w 157870"/>
                    <a:gd name="connsiteY1" fmla="*/ 58904 h 119287"/>
                    <a:gd name="connsiteX2" fmla="*/ 20321 w 157870"/>
                    <a:gd name="connsiteY2" fmla="*/ 58814 h 119287"/>
                    <a:gd name="connsiteX3" fmla="*/ 512 w 157870"/>
                    <a:gd name="connsiteY3" fmla="*/ 58728 h 119287"/>
                    <a:gd name="connsiteX4" fmla="*/ 39757 w 157870"/>
                    <a:gd name="connsiteY4" fmla="*/ 28935 h 119287"/>
                    <a:gd name="connsiteX5" fmla="*/ 79976 w 157870"/>
                    <a:gd name="connsiteY5" fmla="*/ -324 h 119287"/>
                    <a:gd name="connsiteX6" fmla="*/ 119664 w 157870"/>
                    <a:gd name="connsiteY6" fmla="*/ 29384 h 119287"/>
                    <a:gd name="connsiteX7" fmla="*/ 158382 w 157870"/>
                    <a:gd name="connsiteY7" fmla="*/ 58556 h 119287"/>
                    <a:gd name="connsiteX8" fmla="*/ 138504 w 157870"/>
                    <a:gd name="connsiteY8" fmla="*/ 58687 h 119287"/>
                    <a:gd name="connsiteX9" fmla="*/ 118631 w 157870"/>
                    <a:gd name="connsiteY9" fmla="*/ 58818 h 119287"/>
                    <a:gd name="connsiteX10" fmla="*/ 118742 w 157870"/>
                    <a:gd name="connsiteY10" fmla="*/ 88836 h 119287"/>
                    <a:gd name="connsiteX11" fmla="*/ 118852 w 157870"/>
                    <a:gd name="connsiteY11" fmla="*/ 118858 h 119287"/>
                    <a:gd name="connsiteX12" fmla="*/ 79602 w 157870"/>
                    <a:gd name="connsiteY12" fmla="*/ 118899 h 119287"/>
                    <a:gd name="connsiteX13" fmla="*/ 40347 w 157870"/>
                    <a:gd name="connsiteY13" fmla="*/ 118940 h 119287"/>
                    <a:gd name="connsiteX14" fmla="*/ 40236 w 157870"/>
                    <a:gd name="connsiteY14" fmla="*/ 88922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236" y="88922"/>
                      </a:moveTo>
                      <a:lnTo>
                        <a:pt x="40131" y="58904"/>
                      </a:lnTo>
                      <a:lnTo>
                        <a:pt x="20321" y="58814"/>
                      </a:lnTo>
                      <a:lnTo>
                        <a:pt x="512" y="58728"/>
                      </a:lnTo>
                      <a:lnTo>
                        <a:pt x="39757" y="28935"/>
                      </a:lnTo>
                      <a:cubicBezTo>
                        <a:pt x="71807" y="4609"/>
                        <a:pt x="79186" y="-757"/>
                        <a:pt x="79976" y="-324"/>
                      </a:cubicBezTo>
                      <a:cubicBezTo>
                        <a:pt x="80508" y="-29"/>
                        <a:pt x="98369" y="13337"/>
                        <a:pt x="119664" y="29384"/>
                      </a:cubicBezTo>
                      <a:lnTo>
                        <a:pt x="158382" y="58556"/>
                      </a:lnTo>
                      <a:lnTo>
                        <a:pt x="138504" y="58687"/>
                      </a:lnTo>
                      <a:lnTo>
                        <a:pt x="118631" y="58818"/>
                      </a:lnTo>
                      <a:lnTo>
                        <a:pt x="118742" y="88836"/>
                      </a:lnTo>
                      <a:lnTo>
                        <a:pt x="118852" y="118858"/>
                      </a:lnTo>
                      <a:lnTo>
                        <a:pt x="79602" y="118899"/>
                      </a:lnTo>
                      <a:lnTo>
                        <a:pt x="40347" y="118940"/>
                      </a:lnTo>
                      <a:lnTo>
                        <a:pt x="40236" y="88922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0E8D2BD3-5EB1-4A98-ADA0-4A801A2BE064}"/>
                    </a:ext>
                  </a:extLst>
                </p:cNvPr>
                <p:cNvSpPr/>
                <p:nvPr/>
              </p:nvSpPr>
              <p:spPr>
                <a:xfrm flipV="1">
                  <a:off x="4797860" y="4117565"/>
                  <a:ext cx="157865" cy="119287"/>
                </a:xfrm>
                <a:custGeom>
                  <a:avLst/>
                  <a:gdLst>
                    <a:gd name="connsiteX0" fmla="*/ 118652 w 157865"/>
                    <a:gd name="connsiteY0" fmla="*/ 29650 h 119287"/>
                    <a:gd name="connsiteX1" fmla="*/ 118763 w 157865"/>
                    <a:gd name="connsiteY1" fmla="*/ 59672 h 119287"/>
                    <a:gd name="connsiteX2" fmla="*/ 138572 w 157865"/>
                    <a:gd name="connsiteY2" fmla="*/ 59758 h 119287"/>
                    <a:gd name="connsiteX3" fmla="*/ 158377 w 157865"/>
                    <a:gd name="connsiteY3" fmla="*/ 59844 h 119287"/>
                    <a:gd name="connsiteX4" fmla="*/ 119132 w 157865"/>
                    <a:gd name="connsiteY4" fmla="*/ 89637 h 119287"/>
                    <a:gd name="connsiteX5" fmla="*/ 78917 w 157865"/>
                    <a:gd name="connsiteY5" fmla="*/ 118895 h 119287"/>
                    <a:gd name="connsiteX6" fmla="*/ 39230 w 157865"/>
                    <a:gd name="connsiteY6" fmla="*/ 89188 h 119287"/>
                    <a:gd name="connsiteX7" fmla="*/ 512 w 157865"/>
                    <a:gd name="connsiteY7" fmla="*/ 60016 h 119287"/>
                    <a:gd name="connsiteX8" fmla="*/ 20384 w 157865"/>
                    <a:gd name="connsiteY8" fmla="*/ 59885 h 119287"/>
                    <a:gd name="connsiteX9" fmla="*/ 40257 w 157865"/>
                    <a:gd name="connsiteY9" fmla="*/ 59754 h 119287"/>
                    <a:gd name="connsiteX10" fmla="*/ 40146 w 157865"/>
                    <a:gd name="connsiteY10" fmla="*/ 29736 h 119287"/>
                    <a:gd name="connsiteX11" fmla="*/ 40041 w 157865"/>
                    <a:gd name="connsiteY11" fmla="*/ -282 h 119287"/>
                    <a:gd name="connsiteX12" fmla="*/ 79291 w 157865"/>
                    <a:gd name="connsiteY12" fmla="*/ -327 h 119287"/>
                    <a:gd name="connsiteX13" fmla="*/ 118542 w 157865"/>
                    <a:gd name="connsiteY13" fmla="*/ -368 h 119287"/>
                    <a:gd name="connsiteX14" fmla="*/ 118652 w 157865"/>
                    <a:gd name="connsiteY14" fmla="*/ 2965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652" y="29650"/>
                      </a:moveTo>
                      <a:lnTo>
                        <a:pt x="118763" y="59672"/>
                      </a:lnTo>
                      <a:lnTo>
                        <a:pt x="138572" y="59758"/>
                      </a:lnTo>
                      <a:lnTo>
                        <a:pt x="158377" y="59844"/>
                      </a:lnTo>
                      <a:lnTo>
                        <a:pt x="119132" y="89637"/>
                      </a:lnTo>
                      <a:cubicBezTo>
                        <a:pt x="87087" y="113963"/>
                        <a:pt x="79708" y="119329"/>
                        <a:pt x="78917" y="118895"/>
                      </a:cubicBezTo>
                      <a:cubicBezTo>
                        <a:pt x="78380" y="118601"/>
                        <a:pt x="60525" y="105235"/>
                        <a:pt x="39230" y="89188"/>
                      </a:cubicBezTo>
                      <a:lnTo>
                        <a:pt x="512" y="60016"/>
                      </a:lnTo>
                      <a:lnTo>
                        <a:pt x="20384" y="59885"/>
                      </a:lnTo>
                      <a:lnTo>
                        <a:pt x="40257" y="59754"/>
                      </a:lnTo>
                      <a:lnTo>
                        <a:pt x="40146" y="29736"/>
                      </a:lnTo>
                      <a:lnTo>
                        <a:pt x="40041" y="-282"/>
                      </a:lnTo>
                      <a:lnTo>
                        <a:pt x="79291" y="-327"/>
                      </a:lnTo>
                      <a:lnTo>
                        <a:pt x="118542" y="-368"/>
                      </a:lnTo>
                      <a:lnTo>
                        <a:pt x="118652" y="2965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4" name="Graphic 5">
                <a:extLst>
                  <a:ext uri="{FF2B5EF4-FFF2-40B4-BE49-F238E27FC236}">
                    <a16:creationId xmlns:a16="http://schemas.microsoft.com/office/drawing/2014/main" id="{EF03EDF5-AFE1-4497-859E-38BDFD2C6F96}"/>
                  </a:ext>
                </a:extLst>
              </p:cNvPr>
              <p:cNvGrpSpPr/>
              <p:nvPr/>
            </p:nvGrpSpPr>
            <p:grpSpPr>
              <a:xfrm>
                <a:off x="5791094" y="4124376"/>
                <a:ext cx="157954" cy="178452"/>
                <a:chOff x="5791094" y="4124376"/>
                <a:chExt cx="157954" cy="178452"/>
              </a:xfrm>
              <a:solidFill>
                <a:srgbClr val="1B0675"/>
              </a:solidFill>
            </p:grpSpPr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BCBCCD38-810C-4AA6-AF28-F7707C39CF4E}"/>
                    </a:ext>
                  </a:extLst>
                </p:cNvPr>
                <p:cNvSpPr/>
                <p:nvPr/>
              </p:nvSpPr>
              <p:spPr>
                <a:xfrm flipV="1">
                  <a:off x="5791094" y="4183541"/>
                  <a:ext cx="157870" cy="119287"/>
                </a:xfrm>
                <a:custGeom>
                  <a:avLst/>
                  <a:gdLst>
                    <a:gd name="connsiteX0" fmla="*/ 40340 w 157870"/>
                    <a:gd name="connsiteY0" fmla="*/ 88923 h 119287"/>
                    <a:gd name="connsiteX1" fmla="*/ 40235 w 157870"/>
                    <a:gd name="connsiteY1" fmla="*/ 58904 h 119287"/>
                    <a:gd name="connsiteX2" fmla="*/ 20425 w 157870"/>
                    <a:gd name="connsiteY2" fmla="*/ 58814 h 119287"/>
                    <a:gd name="connsiteX3" fmla="*/ 616 w 157870"/>
                    <a:gd name="connsiteY3" fmla="*/ 58729 h 119287"/>
                    <a:gd name="connsiteX4" fmla="*/ 39861 w 157870"/>
                    <a:gd name="connsiteY4" fmla="*/ 28935 h 119287"/>
                    <a:gd name="connsiteX5" fmla="*/ 80080 w 157870"/>
                    <a:gd name="connsiteY5" fmla="*/ -323 h 119287"/>
                    <a:gd name="connsiteX6" fmla="*/ 119768 w 157870"/>
                    <a:gd name="connsiteY6" fmla="*/ 29385 h 119287"/>
                    <a:gd name="connsiteX7" fmla="*/ 158486 w 157870"/>
                    <a:gd name="connsiteY7" fmla="*/ 58557 h 119287"/>
                    <a:gd name="connsiteX8" fmla="*/ 138608 w 157870"/>
                    <a:gd name="connsiteY8" fmla="*/ 58688 h 119287"/>
                    <a:gd name="connsiteX9" fmla="*/ 118735 w 157870"/>
                    <a:gd name="connsiteY9" fmla="*/ 58819 h 119287"/>
                    <a:gd name="connsiteX10" fmla="*/ 118846 w 157870"/>
                    <a:gd name="connsiteY10" fmla="*/ 88837 h 119287"/>
                    <a:gd name="connsiteX11" fmla="*/ 118957 w 157870"/>
                    <a:gd name="connsiteY11" fmla="*/ 118859 h 119287"/>
                    <a:gd name="connsiteX12" fmla="*/ 79706 w 157870"/>
                    <a:gd name="connsiteY12" fmla="*/ 118900 h 119287"/>
                    <a:gd name="connsiteX13" fmla="*/ 40451 w 157870"/>
                    <a:gd name="connsiteY13" fmla="*/ 118941 h 119287"/>
                    <a:gd name="connsiteX14" fmla="*/ 40340 w 157870"/>
                    <a:gd name="connsiteY14" fmla="*/ 88923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340" y="88923"/>
                      </a:moveTo>
                      <a:lnTo>
                        <a:pt x="40235" y="58904"/>
                      </a:lnTo>
                      <a:lnTo>
                        <a:pt x="20425" y="58814"/>
                      </a:lnTo>
                      <a:lnTo>
                        <a:pt x="616" y="58729"/>
                      </a:lnTo>
                      <a:lnTo>
                        <a:pt x="39861" y="28935"/>
                      </a:lnTo>
                      <a:cubicBezTo>
                        <a:pt x="71911" y="4609"/>
                        <a:pt x="79290" y="-756"/>
                        <a:pt x="80080" y="-323"/>
                      </a:cubicBezTo>
                      <a:cubicBezTo>
                        <a:pt x="80612" y="-29"/>
                        <a:pt x="98473" y="13338"/>
                        <a:pt x="119768" y="29385"/>
                      </a:cubicBezTo>
                      <a:lnTo>
                        <a:pt x="158486" y="58557"/>
                      </a:lnTo>
                      <a:lnTo>
                        <a:pt x="138608" y="58688"/>
                      </a:lnTo>
                      <a:lnTo>
                        <a:pt x="118735" y="58819"/>
                      </a:lnTo>
                      <a:lnTo>
                        <a:pt x="118846" y="88837"/>
                      </a:lnTo>
                      <a:lnTo>
                        <a:pt x="118957" y="118859"/>
                      </a:lnTo>
                      <a:lnTo>
                        <a:pt x="79706" y="118900"/>
                      </a:lnTo>
                      <a:lnTo>
                        <a:pt x="40451" y="118941"/>
                      </a:lnTo>
                      <a:lnTo>
                        <a:pt x="40340" y="88923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7BF4DED5-29AD-483F-AECC-7397C976D5B0}"/>
                    </a:ext>
                  </a:extLst>
                </p:cNvPr>
                <p:cNvSpPr/>
                <p:nvPr/>
              </p:nvSpPr>
              <p:spPr>
                <a:xfrm flipV="1">
                  <a:off x="5791184" y="4124376"/>
                  <a:ext cx="157865" cy="119287"/>
                </a:xfrm>
                <a:custGeom>
                  <a:avLst/>
                  <a:gdLst>
                    <a:gd name="connsiteX0" fmla="*/ 118757 w 157865"/>
                    <a:gd name="connsiteY0" fmla="*/ 29651 h 119287"/>
                    <a:gd name="connsiteX1" fmla="*/ 118867 w 157865"/>
                    <a:gd name="connsiteY1" fmla="*/ 59673 h 119287"/>
                    <a:gd name="connsiteX2" fmla="*/ 138677 w 157865"/>
                    <a:gd name="connsiteY2" fmla="*/ 59759 h 119287"/>
                    <a:gd name="connsiteX3" fmla="*/ 158481 w 157865"/>
                    <a:gd name="connsiteY3" fmla="*/ 59845 h 119287"/>
                    <a:gd name="connsiteX4" fmla="*/ 119236 w 157865"/>
                    <a:gd name="connsiteY4" fmla="*/ 89638 h 119287"/>
                    <a:gd name="connsiteX5" fmla="*/ 79022 w 157865"/>
                    <a:gd name="connsiteY5" fmla="*/ 118896 h 119287"/>
                    <a:gd name="connsiteX6" fmla="*/ 39334 w 157865"/>
                    <a:gd name="connsiteY6" fmla="*/ 89188 h 119287"/>
                    <a:gd name="connsiteX7" fmla="*/ 616 w 157865"/>
                    <a:gd name="connsiteY7" fmla="*/ 60016 h 119287"/>
                    <a:gd name="connsiteX8" fmla="*/ 20489 w 157865"/>
                    <a:gd name="connsiteY8" fmla="*/ 59886 h 119287"/>
                    <a:gd name="connsiteX9" fmla="*/ 40361 w 157865"/>
                    <a:gd name="connsiteY9" fmla="*/ 59755 h 119287"/>
                    <a:gd name="connsiteX10" fmla="*/ 40251 w 157865"/>
                    <a:gd name="connsiteY10" fmla="*/ 29737 h 119287"/>
                    <a:gd name="connsiteX11" fmla="*/ 40145 w 157865"/>
                    <a:gd name="connsiteY11" fmla="*/ -282 h 119287"/>
                    <a:gd name="connsiteX12" fmla="*/ 79396 w 157865"/>
                    <a:gd name="connsiteY12" fmla="*/ -326 h 119287"/>
                    <a:gd name="connsiteX13" fmla="*/ 118646 w 157865"/>
                    <a:gd name="connsiteY13" fmla="*/ -367 h 119287"/>
                    <a:gd name="connsiteX14" fmla="*/ 118757 w 157865"/>
                    <a:gd name="connsiteY14" fmla="*/ 2965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757" y="29651"/>
                      </a:moveTo>
                      <a:lnTo>
                        <a:pt x="118867" y="59673"/>
                      </a:lnTo>
                      <a:lnTo>
                        <a:pt x="138677" y="59759"/>
                      </a:lnTo>
                      <a:lnTo>
                        <a:pt x="158481" y="59845"/>
                      </a:lnTo>
                      <a:lnTo>
                        <a:pt x="119236" y="89638"/>
                      </a:lnTo>
                      <a:cubicBezTo>
                        <a:pt x="87191" y="113964"/>
                        <a:pt x="79812" y="119329"/>
                        <a:pt x="79022" y="118896"/>
                      </a:cubicBezTo>
                      <a:cubicBezTo>
                        <a:pt x="78484" y="118602"/>
                        <a:pt x="60629" y="105236"/>
                        <a:pt x="39334" y="89188"/>
                      </a:cubicBezTo>
                      <a:lnTo>
                        <a:pt x="616" y="60016"/>
                      </a:lnTo>
                      <a:lnTo>
                        <a:pt x="20489" y="59886"/>
                      </a:lnTo>
                      <a:lnTo>
                        <a:pt x="40361" y="59755"/>
                      </a:lnTo>
                      <a:lnTo>
                        <a:pt x="40251" y="29737"/>
                      </a:lnTo>
                      <a:lnTo>
                        <a:pt x="40145" y="-282"/>
                      </a:lnTo>
                      <a:lnTo>
                        <a:pt x="79396" y="-326"/>
                      </a:lnTo>
                      <a:lnTo>
                        <a:pt x="118646" y="-367"/>
                      </a:lnTo>
                      <a:lnTo>
                        <a:pt x="118757" y="2965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" name="Graphic 5">
                <a:extLst>
                  <a:ext uri="{FF2B5EF4-FFF2-40B4-BE49-F238E27FC236}">
                    <a16:creationId xmlns:a16="http://schemas.microsoft.com/office/drawing/2014/main" id="{9047A34D-2E88-4E1F-91AD-8B8E1B8F5EBC}"/>
                  </a:ext>
                </a:extLst>
              </p:cNvPr>
              <p:cNvGrpSpPr/>
              <p:nvPr/>
            </p:nvGrpSpPr>
            <p:grpSpPr>
              <a:xfrm>
                <a:off x="6798020" y="4124376"/>
                <a:ext cx="157954" cy="178452"/>
                <a:chOff x="6798020" y="4124376"/>
                <a:chExt cx="157954" cy="178452"/>
              </a:xfrm>
              <a:solidFill>
                <a:srgbClr val="1B0675"/>
              </a:solidFill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CE1FEC2-F076-4EB1-8A18-D92C817D53A5}"/>
                    </a:ext>
                  </a:extLst>
                </p:cNvPr>
                <p:cNvSpPr/>
                <p:nvPr/>
              </p:nvSpPr>
              <p:spPr>
                <a:xfrm flipV="1">
                  <a:off x="6798020" y="4183541"/>
                  <a:ext cx="157870" cy="119287"/>
                </a:xfrm>
                <a:custGeom>
                  <a:avLst/>
                  <a:gdLst>
                    <a:gd name="connsiteX0" fmla="*/ 40446 w 157870"/>
                    <a:gd name="connsiteY0" fmla="*/ 88923 h 119287"/>
                    <a:gd name="connsiteX1" fmla="*/ 40341 w 157870"/>
                    <a:gd name="connsiteY1" fmla="*/ 58904 h 119287"/>
                    <a:gd name="connsiteX2" fmla="*/ 20531 w 157870"/>
                    <a:gd name="connsiteY2" fmla="*/ 58814 h 119287"/>
                    <a:gd name="connsiteX3" fmla="*/ 722 w 157870"/>
                    <a:gd name="connsiteY3" fmla="*/ 58729 h 119287"/>
                    <a:gd name="connsiteX4" fmla="*/ 39967 w 157870"/>
                    <a:gd name="connsiteY4" fmla="*/ 28935 h 119287"/>
                    <a:gd name="connsiteX5" fmla="*/ 80186 w 157870"/>
                    <a:gd name="connsiteY5" fmla="*/ -323 h 119287"/>
                    <a:gd name="connsiteX6" fmla="*/ 119874 w 157870"/>
                    <a:gd name="connsiteY6" fmla="*/ 29385 h 119287"/>
                    <a:gd name="connsiteX7" fmla="*/ 158592 w 157870"/>
                    <a:gd name="connsiteY7" fmla="*/ 58557 h 119287"/>
                    <a:gd name="connsiteX8" fmla="*/ 138714 w 157870"/>
                    <a:gd name="connsiteY8" fmla="*/ 58688 h 119287"/>
                    <a:gd name="connsiteX9" fmla="*/ 118841 w 157870"/>
                    <a:gd name="connsiteY9" fmla="*/ 58819 h 119287"/>
                    <a:gd name="connsiteX10" fmla="*/ 118952 w 157870"/>
                    <a:gd name="connsiteY10" fmla="*/ 88837 h 119287"/>
                    <a:gd name="connsiteX11" fmla="*/ 119062 w 157870"/>
                    <a:gd name="connsiteY11" fmla="*/ 118859 h 119287"/>
                    <a:gd name="connsiteX12" fmla="*/ 79812 w 157870"/>
                    <a:gd name="connsiteY12" fmla="*/ 118900 h 119287"/>
                    <a:gd name="connsiteX13" fmla="*/ 40557 w 157870"/>
                    <a:gd name="connsiteY13" fmla="*/ 118941 h 119287"/>
                    <a:gd name="connsiteX14" fmla="*/ 40446 w 157870"/>
                    <a:gd name="connsiteY14" fmla="*/ 88923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446" y="88923"/>
                      </a:moveTo>
                      <a:lnTo>
                        <a:pt x="40341" y="58904"/>
                      </a:lnTo>
                      <a:lnTo>
                        <a:pt x="20531" y="58814"/>
                      </a:lnTo>
                      <a:lnTo>
                        <a:pt x="722" y="58729"/>
                      </a:lnTo>
                      <a:lnTo>
                        <a:pt x="39967" y="28935"/>
                      </a:lnTo>
                      <a:cubicBezTo>
                        <a:pt x="72017" y="4609"/>
                        <a:pt x="79396" y="-756"/>
                        <a:pt x="80186" y="-323"/>
                      </a:cubicBezTo>
                      <a:cubicBezTo>
                        <a:pt x="80718" y="-29"/>
                        <a:pt x="98579" y="13338"/>
                        <a:pt x="119874" y="29385"/>
                      </a:cubicBezTo>
                      <a:lnTo>
                        <a:pt x="158592" y="58557"/>
                      </a:lnTo>
                      <a:lnTo>
                        <a:pt x="138714" y="58688"/>
                      </a:lnTo>
                      <a:lnTo>
                        <a:pt x="118841" y="58819"/>
                      </a:lnTo>
                      <a:lnTo>
                        <a:pt x="118952" y="88837"/>
                      </a:lnTo>
                      <a:lnTo>
                        <a:pt x="119062" y="118859"/>
                      </a:lnTo>
                      <a:lnTo>
                        <a:pt x="79812" y="118900"/>
                      </a:lnTo>
                      <a:lnTo>
                        <a:pt x="40557" y="118941"/>
                      </a:lnTo>
                      <a:lnTo>
                        <a:pt x="40446" y="88923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E4AD5D4F-4542-4D24-9D5C-D2D1D5C5263F}"/>
                    </a:ext>
                  </a:extLst>
                </p:cNvPr>
                <p:cNvSpPr/>
                <p:nvPr/>
              </p:nvSpPr>
              <p:spPr>
                <a:xfrm flipV="1">
                  <a:off x="6798110" y="4124376"/>
                  <a:ext cx="157865" cy="119287"/>
                </a:xfrm>
                <a:custGeom>
                  <a:avLst/>
                  <a:gdLst>
                    <a:gd name="connsiteX0" fmla="*/ 118862 w 157865"/>
                    <a:gd name="connsiteY0" fmla="*/ 29651 h 119287"/>
                    <a:gd name="connsiteX1" fmla="*/ 118973 w 157865"/>
                    <a:gd name="connsiteY1" fmla="*/ 59673 h 119287"/>
                    <a:gd name="connsiteX2" fmla="*/ 138782 w 157865"/>
                    <a:gd name="connsiteY2" fmla="*/ 59759 h 119287"/>
                    <a:gd name="connsiteX3" fmla="*/ 158587 w 157865"/>
                    <a:gd name="connsiteY3" fmla="*/ 59845 h 119287"/>
                    <a:gd name="connsiteX4" fmla="*/ 119342 w 157865"/>
                    <a:gd name="connsiteY4" fmla="*/ 89638 h 119287"/>
                    <a:gd name="connsiteX5" fmla="*/ 79127 w 157865"/>
                    <a:gd name="connsiteY5" fmla="*/ 118896 h 119287"/>
                    <a:gd name="connsiteX6" fmla="*/ 39440 w 157865"/>
                    <a:gd name="connsiteY6" fmla="*/ 89188 h 119287"/>
                    <a:gd name="connsiteX7" fmla="*/ 722 w 157865"/>
                    <a:gd name="connsiteY7" fmla="*/ 60016 h 119287"/>
                    <a:gd name="connsiteX8" fmla="*/ 20594 w 157865"/>
                    <a:gd name="connsiteY8" fmla="*/ 59886 h 119287"/>
                    <a:gd name="connsiteX9" fmla="*/ 40467 w 157865"/>
                    <a:gd name="connsiteY9" fmla="*/ 59755 h 119287"/>
                    <a:gd name="connsiteX10" fmla="*/ 40356 w 157865"/>
                    <a:gd name="connsiteY10" fmla="*/ 29737 h 119287"/>
                    <a:gd name="connsiteX11" fmla="*/ 40251 w 157865"/>
                    <a:gd name="connsiteY11" fmla="*/ -282 h 119287"/>
                    <a:gd name="connsiteX12" fmla="*/ 79501 w 157865"/>
                    <a:gd name="connsiteY12" fmla="*/ -326 h 119287"/>
                    <a:gd name="connsiteX13" fmla="*/ 118752 w 157865"/>
                    <a:gd name="connsiteY13" fmla="*/ -367 h 119287"/>
                    <a:gd name="connsiteX14" fmla="*/ 118862 w 157865"/>
                    <a:gd name="connsiteY14" fmla="*/ 2965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862" y="29651"/>
                      </a:moveTo>
                      <a:lnTo>
                        <a:pt x="118973" y="59673"/>
                      </a:lnTo>
                      <a:lnTo>
                        <a:pt x="138782" y="59759"/>
                      </a:lnTo>
                      <a:lnTo>
                        <a:pt x="158587" y="59845"/>
                      </a:lnTo>
                      <a:lnTo>
                        <a:pt x="119342" y="89638"/>
                      </a:lnTo>
                      <a:cubicBezTo>
                        <a:pt x="87297" y="113964"/>
                        <a:pt x="79918" y="119329"/>
                        <a:pt x="79127" y="118896"/>
                      </a:cubicBezTo>
                      <a:cubicBezTo>
                        <a:pt x="78590" y="118602"/>
                        <a:pt x="60735" y="105236"/>
                        <a:pt x="39440" y="89188"/>
                      </a:cubicBezTo>
                      <a:lnTo>
                        <a:pt x="722" y="60016"/>
                      </a:lnTo>
                      <a:lnTo>
                        <a:pt x="20594" y="59886"/>
                      </a:lnTo>
                      <a:lnTo>
                        <a:pt x="40467" y="59755"/>
                      </a:lnTo>
                      <a:lnTo>
                        <a:pt x="40356" y="29737"/>
                      </a:lnTo>
                      <a:lnTo>
                        <a:pt x="40251" y="-282"/>
                      </a:lnTo>
                      <a:lnTo>
                        <a:pt x="79501" y="-326"/>
                      </a:lnTo>
                      <a:lnTo>
                        <a:pt x="118752" y="-367"/>
                      </a:lnTo>
                      <a:lnTo>
                        <a:pt x="118862" y="2965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304F7CA-D444-4977-BB46-2FEE2E73992F}"/>
                  </a:ext>
                </a:extLst>
              </p:cNvPr>
              <p:cNvSpPr/>
              <p:nvPr/>
            </p:nvSpPr>
            <p:spPr>
              <a:xfrm flipV="1">
                <a:off x="2676893" y="3666341"/>
                <a:ext cx="589711" cy="441378"/>
              </a:xfrm>
              <a:custGeom>
                <a:avLst/>
                <a:gdLst>
                  <a:gd name="connsiteX0" fmla="*/ 853 w 589711"/>
                  <a:gd name="connsiteY0" fmla="*/ 440933 h 441378"/>
                  <a:gd name="connsiteX1" fmla="*/ 590565 w 589711"/>
                  <a:gd name="connsiteY1" fmla="*/ -446 h 44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9711" h="441378">
                    <a:moveTo>
                      <a:pt x="853" y="440933"/>
                    </a:moveTo>
                    <a:lnTo>
                      <a:pt x="590565" y="-446"/>
                    </a:lnTo>
                  </a:path>
                </a:pathLst>
              </a:custGeom>
              <a:solidFill>
                <a:srgbClr val="1B0675"/>
              </a:solidFill>
              <a:ln w="67272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143B122-31D7-4582-97DE-549186972DDE}"/>
                  </a:ext>
                </a:extLst>
              </p:cNvPr>
              <p:cNvSpPr/>
              <p:nvPr/>
            </p:nvSpPr>
            <p:spPr>
              <a:xfrm flipV="1">
                <a:off x="3175695" y="4043349"/>
                <a:ext cx="122784" cy="109177"/>
              </a:xfrm>
              <a:custGeom>
                <a:avLst/>
                <a:gdLst>
                  <a:gd name="connsiteX0" fmla="*/ 123637 w 122784"/>
                  <a:gd name="connsiteY0" fmla="*/ 54187 h 109177"/>
                  <a:gd name="connsiteX1" fmla="*/ 62245 w 122784"/>
                  <a:gd name="connsiteY1" fmla="*/ 108775 h 109177"/>
                  <a:gd name="connsiteX2" fmla="*/ 853 w 122784"/>
                  <a:gd name="connsiteY2" fmla="*/ 54187 h 109177"/>
                  <a:gd name="connsiteX3" fmla="*/ 62245 w 122784"/>
                  <a:gd name="connsiteY3" fmla="*/ -402 h 109177"/>
                  <a:gd name="connsiteX4" fmla="*/ 123637 w 122784"/>
                  <a:gd name="connsiteY4" fmla="*/ 54187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7" y="54187"/>
                    </a:moveTo>
                    <a:cubicBezTo>
                      <a:pt x="123637" y="84335"/>
                      <a:pt x="96151" y="108775"/>
                      <a:pt x="62245" y="108775"/>
                    </a:cubicBezTo>
                    <a:cubicBezTo>
                      <a:pt x="28339" y="108775"/>
                      <a:pt x="853" y="84335"/>
                      <a:pt x="853" y="54187"/>
                    </a:cubicBezTo>
                    <a:cubicBezTo>
                      <a:pt x="853" y="24038"/>
                      <a:pt x="28339" y="-402"/>
                      <a:pt x="62245" y="-402"/>
                    </a:cubicBezTo>
                    <a:cubicBezTo>
                      <a:pt x="96151" y="-402"/>
                      <a:pt x="123637" y="24038"/>
                      <a:pt x="123637" y="54187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0C2CD84-FB94-418C-8010-5C3F9786804C}"/>
                  </a:ext>
                </a:extLst>
              </p:cNvPr>
              <p:cNvSpPr/>
              <p:nvPr/>
            </p:nvSpPr>
            <p:spPr>
              <a:xfrm flipV="1">
                <a:off x="2665431" y="3648747"/>
                <a:ext cx="122784" cy="109177"/>
              </a:xfrm>
              <a:custGeom>
                <a:avLst/>
                <a:gdLst>
                  <a:gd name="connsiteX0" fmla="*/ 123638 w 122784"/>
                  <a:gd name="connsiteY0" fmla="*/ 54104 h 109177"/>
                  <a:gd name="connsiteX1" fmla="*/ 62245 w 122784"/>
                  <a:gd name="connsiteY1" fmla="*/ 108693 h 109177"/>
                  <a:gd name="connsiteX2" fmla="*/ 853 w 122784"/>
                  <a:gd name="connsiteY2" fmla="*/ 54104 h 109177"/>
                  <a:gd name="connsiteX3" fmla="*/ 62245 w 122784"/>
                  <a:gd name="connsiteY3" fmla="*/ -484 h 109177"/>
                  <a:gd name="connsiteX4" fmla="*/ 123638 w 122784"/>
                  <a:gd name="connsiteY4" fmla="*/ 54104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8" y="54104"/>
                    </a:moveTo>
                    <a:cubicBezTo>
                      <a:pt x="123638" y="84252"/>
                      <a:pt x="96151" y="108693"/>
                      <a:pt x="62245" y="108693"/>
                    </a:cubicBezTo>
                    <a:cubicBezTo>
                      <a:pt x="28339" y="108693"/>
                      <a:pt x="853" y="84252"/>
                      <a:pt x="853" y="54104"/>
                    </a:cubicBezTo>
                    <a:cubicBezTo>
                      <a:pt x="853" y="23956"/>
                      <a:pt x="28339" y="-484"/>
                      <a:pt x="62245" y="-484"/>
                    </a:cubicBezTo>
                    <a:cubicBezTo>
                      <a:pt x="96151" y="-484"/>
                      <a:pt x="123638" y="23956"/>
                      <a:pt x="123638" y="54104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6D7561B-BB69-45F3-A733-C20744EA5E98}"/>
                  </a:ext>
                </a:extLst>
              </p:cNvPr>
              <p:cNvSpPr/>
              <p:nvPr/>
            </p:nvSpPr>
            <p:spPr>
              <a:xfrm flipV="1">
                <a:off x="3554003" y="3325425"/>
                <a:ext cx="624121" cy="597033"/>
              </a:xfrm>
              <a:custGeom>
                <a:avLst/>
                <a:gdLst>
                  <a:gd name="connsiteX0" fmla="*/ 853 w 624121"/>
                  <a:gd name="connsiteY0" fmla="*/ -501 h 597033"/>
                  <a:gd name="connsiteX1" fmla="*/ 624975 w 624121"/>
                  <a:gd name="connsiteY1" fmla="*/ -501 h 597033"/>
                  <a:gd name="connsiteX2" fmla="*/ 624975 w 624121"/>
                  <a:gd name="connsiteY2" fmla="*/ 596533 h 597033"/>
                  <a:gd name="connsiteX3" fmla="*/ 853 w 624121"/>
                  <a:gd name="connsiteY3" fmla="*/ 596533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501"/>
                    </a:moveTo>
                    <a:lnTo>
                      <a:pt x="624975" y="-501"/>
                    </a:lnTo>
                    <a:lnTo>
                      <a:pt x="624975" y="596533"/>
                    </a:lnTo>
                    <a:lnTo>
                      <a:pt x="853" y="596533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FBE6338-8B95-4BB8-A5F2-2CEC1C745092}"/>
                  </a:ext>
                </a:extLst>
              </p:cNvPr>
              <p:cNvSpPr/>
              <p:nvPr/>
            </p:nvSpPr>
            <p:spPr>
              <a:xfrm flipV="1">
                <a:off x="4545298" y="3325425"/>
                <a:ext cx="624121" cy="597033"/>
              </a:xfrm>
              <a:custGeom>
                <a:avLst/>
                <a:gdLst>
                  <a:gd name="connsiteX0" fmla="*/ 853 w 624121"/>
                  <a:gd name="connsiteY0" fmla="*/ -501 h 597033"/>
                  <a:gd name="connsiteX1" fmla="*/ 624975 w 624121"/>
                  <a:gd name="connsiteY1" fmla="*/ -501 h 597033"/>
                  <a:gd name="connsiteX2" fmla="*/ 624975 w 624121"/>
                  <a:gd name="connsiteY2" fmla="*/ 596533 h 597033"/>
                  <a:gd name="connsiteX3" fmla="*/ 853 w 624121"/>
                  <a:gd name="connsiteY3" fmla="*/ 596533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501"/>
                    </a:moveTo>
                    <a:lnTo>
                      <a:pt x="624975" y="-501"/>
                    </a:lnTo>
                    <a:lnTo>
                      <a:pt x="624975" y="596533"/>
                    </a:lnTo>
                    <a:lnTo>
                      <a:pt x="853" y="596533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0719CBC-D09D-4443-820A-A76021AE5172}"/>
                  </a:ext>
                </a:extLst>
              </p:cNvPr>
              <p:cNvSpPr/>
              <p:nvPr/>
            </p:nvSpPr>
            <p:spPr>
              <a:xfrm flipV="1">
                <a:off x="5536584" y="3325425"/>
                <a:ext cx="624121" cy="597033"/>
              </a:xfrm>
              <a:custGeom>
                <a:avLst/>
                <a:gdLst>
                  <a:gd name="connsiteX0" fmla="*/ 853 w 624121"/>
                  <a:gd name="connsiteY0" fmla="*/ -501 h 597033"/>
                  <a:gd name="connsiteX1" fmla="*/ 624975 w 624121"/>
                  <a:gd name="connsiteY1" fmla="*/ -501 h 597033"/>
                  <a:gd name="connsiteX2" fmla="*/ 624975 w 624121"/>
                  <a:gd name="connsiteY2" fmla="*/ 596533 h 597033"/>
                  <a:gd name="connsiteX3" fmla="*/ 853 w 624121"/>
                  <a:gd name="connsiteY3" fmla="*/ 596533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501"/>
                    </a:moveTo>
                    <a:lnTo>
                      <a:pt x="624975" y="-501"/>
                    </a:lnTo>
                    <a:lnTo>
                      <a:pt x="624975" y="596533"/>
                    </a:lnTo>
                    <a:lnTo>
                      <a:pt x="853" y="596533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EE93EAE-386E-470F-896C-924D78FF43BE}"/>
                  </a:ext>
                </a:extLst>
              </p:cNvPr>
              <p:cNvSpPr/>
              <p:nvPr/>
            </p:nvSpPr>
            <p:spPr>
              <a:xfrm flipV="1">
                <a:off x="6527879" y="3325425"/>
                <a:ext cx="624121" cy="597033"/>
              </a:xfrm>
              <a:custGeom>
                <a:avLst/>
                <a:gdLst>
                  <a:gd name="connsiteX0" fmla="*/ 853 w 624121"/>
                  <a:gd name="connsiteY0" fmla="*/ -501 h 597033"/>
                  <a:gd name="connsiteX1" fmla="*/ 624975 w 624121"/>
                  <a:gd name="connsiteY1" fmla="*/ -501 h 597033"/>
                  <a:gd name="connsiteX2" fmla="*/ 624975 w 624121"/>
                  <a:gd name="connsiteY2" fmla="*/ 596533 h 597033"/>
                  <a:gd name="connsiteX3" fmla="*/ 853 w 624121"/>
                  <a:gd name="connsiteY3" fmla="*/ 596533 h 597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121" h="597033">
                    <a:moveTo>
                      <a:pt x="853" y="-501"/>
                    </a:moveTo>
                    <a:lnTo>
                      <a:pt x="624975" y="-501"/>
                    </a:lnTo>
                    <a:lnTo>
                      <a:pt x="624975" y="596533"/>
                    </a:lnTo>
                    <a:lnTo>
                      <a:pt x="853" y="596533"/>
                    </a:lnTo>
                    <a:close/>
                  </a:path>
                </a:pathLst>
              </a:custGeom>
              <a:solidFill>
                <a:srgbClr val="D5F6FF"/>
              </a:solidFill>
              <a:ln w="14288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7" name="Graphic 5">
                <a:extLst>
                  <a:ext uri="{FF2B5EF4-FFF2-40B4-BE49-F238E27FC236}">
                    <a16:creationId xmlns:a16="http://schemas.microsoft.com/office/drawing/2014/main" id="{B7F07896-61AB-42AC-933D-70A5A4077339}"/>
                  </a:ext>
                </a:extLst>
              </p:cNvPr>
              <p:cNvGrpSpPr/>
              <p:nvPr/>
            </p:nvGrpSpPr>
            <p:grpSpPr>
              <a:xfrm>
                <a:off x="3782472" y="3153416"/>
                <a:ext cx="157954" cy="178452"/>
                <a:chOff x="3782472" y="3153416"/>
                <a:chExt cx="157954" cy="178452"/>
              </a:xfrm>
              <a:solidFill>
                <a:srgbClr val="1B0675"/>
              </a:solidFill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9612FFE-3DF8-4E46-AEEF-2D1778A345D2}"/>
                    </a:ext>
                  </a:extLst>
                </p:cNvPr>
                <p:cNvSpPr/>
                <p:nvPr/>
              </p:nvSpPr>
              <p:spPr>
                <a:xfrm flipV="1">
                  <a:off x="3782472" y="3212581"/>
                  <a:ext cx="157870" cy="119287"/>
                </a:xfrm>
                <a:custGeom>
                  <a:avLst/>
                  <a:gdLst>
                    <a:gd name="connsiteX0" fmla="*/ 40129 w 157870"/>
                    <a:gd name="connsiteY0" fmla="*/ 88821 h 119287"/>
                    <a:gd name="connsiteX1" fmla="*/ 40024 w 157870"/>
                    <a:gd name="connsiteY1" fmla="*/ 58802 h 119287"/>
                    <a:gd name="connsiteX2" fmla="*/ 20214 w 157870"/>
                    <a:gd name="connsiteY2" fmla="*/ 58712 h 119287"/>
                    <a:gd name="connsiteX3" fmla="*/ 405 w 157870"/>
                    <a:gd name="connsiteY3" fmla="*/ 58627 h 119287"/>
                    <a:gd name="connsiteX4" fmla="*/ 39650 w 157870"/>
                    <a:gd name="connsiteY4" fmla="*/ 28833 h 119287"/>
                    <a:gd name="connsiteX5" fmla="*/ 79870 w 157870"/>
                    <a:gd name="connsiteY5" fmla="*/ -425 h 119287"/>
                    <a:gd name="connsiteX6" fmla="*/ 119557 w 157870"/>
                    <a:gd name="connsiteY6" fmla="*/ 29283 h 119287"/>
                    <a:gd name="connsiteX7" fmla="*/ 158275 w 157870"/>
                    <a:gd name="connsiteY7" fmla="*/ 58455 h 119287"/>
                    <a:gd name="connsiteX8" fmla="*/ 138397 w 157870"/>
                    <a:gd name="connsiteY8" fmla="*/ 58586 h 119287"/>
                    <a:gd name="connsiteX9" fmla="*/ 118525 w 157870"/>
                    <a:gd name="connsiteY9" fmla="*/ 58717 h 119287"/>
                    <a:gd name="connsiteX10" fmla="*/ 118635 w 157870"/>
                    <a:gd name="connsiteY10" fmla="*/ 88735 h 119287"/>
                    <a:gd name="connsiteX11" fmla="*/ 118746 w 157870"/>
                    <a:gd name="connsiteY11" fmla="*/ 118757 h 119287"/>
                    <a:gd name="connsiteX12" fmla="*/ 79496 w 157870"/>
                    <a:gd name="connsiteY12" fmla="*/ 118798 h 119287"/>
                    <a:gd name="connsiteX13" fmla="*/ 40240 w 157870"/>
                    <a:gd name="connsiteY13" fmla="*/ 118839 h 119287"/>
                    <a:gd name="connsiteX14" fmla="*/ 40129 w 157870"/>
                    <a:gd name="connsiteY14" fmla="*/ 8882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129" y="88821"/>
                      </a:moveTo>
                      <a:lnTo>
                        <a:pt x="40024" y="58802"/>
                      </a:lnTo>
                      <a:lnTo>
                        <a:pt x="20214" y="58712"/>
                      </a:lnTo>
                      <a:lnTo>
                        <a:pt x="405" y="58627"/>
                      </a:lnTo>
                      <a:lnTo>
                        <a:pt x="39650" y="28833"/>
                      </a:lnTo>
                      <a:cubicBezTo>
                        <a:pt x="71700" y="4507"/>
                        <a:pt x="79079" y="-858"/>
                        <a:pt x="79870" y="-425"/>
                      </a:cubicBezTo>
                      <a:cubicBezTo>
                        <a:pt x="80401" y="-131"/>
                        <a:pt x="98262" y="13236"/>
                        <a:pt x="119557" y="29283"/>
                      </a:cubicBezTo>
                      <a:lnTo>
                        <a:pt x="158275" y="58455"/>
                      </a:lnTo>
                      <a:lnTo>
                        <a:pt x="138397" y="58586"/>
                      </a:lnTo>
                      <a:lnTo>
                        <a:pt x="118525" y="58717"/>
                      </a:lnTo>
                      <a:lnTo>
                        <a:pt x="118635" y="88735"/>
                      </a:lnTo>
                      <a:lnTo>
                        <a:pt x="118746" y="118757"/>
                      </a:lnTo>
                      <a:lnTo>
                        <a:pt x="79496" y="118798"/>
                      </a:lnTo>
                      <a:lnTo>
                        <a:pt x="40240" y="118839"/>
                      </a:lnTo>
                      <a:lnTo>
                        <a:pt x="40129" y="8882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92B597FE-AE0E-4CA0-A229-49301F6E091A}"/>
                    </a:ext>
                  </a:extLst>
                </p:cNvPr>
                <p:cNvSpPr/>
                <p:nvPr/>
              </p:nvSpPr>
              <p:spPr>
                <a:xfrm flipV="1">
                  <a:off x="3782561" y="3153416"/>
                  <a:ext cx="157865" cy="119287"/>
                </a:xfrm>
                <a:custGeom>
                  <a:avLst/>
                  <a:gdLst>
                    <a:gd name="connsiteX0" fmla="*/ 118546 w 157865"/>
                    <a:gd name="connsiteY0" fmla="*/ 29549 h 119287"/>
                    <a:gd name="connsiteX1" fmla="*/ 118656 w 157865"/>
                    <a:gd name="connsiteY1" fmla="*/ 59571 h 119287"/>
                    <a:gd name="connsiteX2" fmla="*/ 138466 w 157865"/>
                    <a:gd name="connsiteY2" fmla="*/ 59657 h 119287"/>
                    <a:gd name="connsiteX3" fmla="*/ 158270 w 157865"/>
                    <a:gd name="connsiteY3" fmla="*/ 59743 h 119287"/>
                    <a:gd name="connsiteX4" fmla="*/ 119025 w 157865"/>
                    <a:gd name="connsiteY4" fmla="*/ 89536 h 119287"/>
                    <a:gd name="connsiteX5" fmla="*/ 78811 w 157865"/>
                    <a:gd name="connsiteY5" fmla="*/ 118794 h 119287"/>
                    <a:gd name="connsiteX6" fmla="*/ 39123 w 157865"/>
                    <a:gd name="connsiteY6" fmla="*/ 89087 h 119287"/>
                    <a:gd name="connsiteX7" fmla="*/ 405 w 157865"/>
                    <a:gd name="connsiteY7" fmla="*/ 59914 h 119287"/>
                    <a:gd name="connsiteX8" fmla="*/ 20278 w 157865"/>
                    <a:gd name="connsiteY8" fmla="*/ 59784 h 119287"/>
                    <a:gd name="connsiteX9" fmla="*/ 40150 w 157865"/>
                    <a:gd name="connsiteY9" fmla="*/ 59653 h 119287"/>
                    <a:gd name="connsiteX10" fmla="*/ 40040 w 157865"/>
                    <a:gd name="connsiteY10" fmla="*/ 29635 h 119287"/>
                    <a:gd name="connsiteX11" fmla="*/ 39934 w 157865"/>
                    <a:gd name="connsiteY11" fmla="*/ -383 h 119287"/>
                    <a:gd name="connsiteX12" fmla="*/ 79185 w 157865"/>
                    <a:gd name="connsiteY12" fmla="*/ -428 h 119287"/>
                    <a:gd name="connsiteX13" fmla="*/ 118435 w 157865"/>
                    <a:gd name="connsiteY13" fmla="*/ -469 h 119287"/>
                    <a:gd name="connsiteX14" fmla="*/ 118546 w 157865"/>
                    <a:gd name="connsiteY14" fmla="*/ 2954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546" y="29549"/>
                      </a:moveTo>
                      <a:lnTo>
                        <a:pt x="118656" y="59571"/>
                      </a:lnTo>
                      <a:lnTo>
                        <a:pt x="138466" y="59657"/>
                      </a:lnTo>
                      <a:lnTo>
                        <a:pt x="158270" y="59743"/>
                      </a:lnTo>
                      <a:lnTo>
                        <a:pt x="119025" y="89536"/>
                      </a:lnTo>
                      <a:cubicBezTo>
                        <a:pt x="86980" y="113862"/>
                        <a:pt x="79601" y="119227"/>
                        <a:pt x="78811" y="118794"/>
                      </a:cubicBezTo>
                      <a:cubicBezTo>
                        <a:pt x="78274" y="118500"/>
                        <a:pt x="60418" y="105134"/>
                        <a:pt x="39123" y="89087"/>
                      </a:cubicBezTo>
                      <a:lnTo>
                        <a:pt x="405" y="59914"/>
                      </a:lnTo>
                      <a:lnTo>
                        <a:pt x="20278" y="59784"/>
                      </a:lnTo>
                      <a:lnTo>
                        <a:pt x="40150" y="59653"/>
                      </a:lnTo>
                      <a:lnTo>
                        <a:pt x="40040" y="29635"/>
                      </a:lnTo>
                      <a:lnTo>
                        <a:pt x="39934" y="-383"/>
                      </a:lnTo>
                      <a:lnTo>
                        <a:pt x="79185" y="-428"/>
                      </a:lnTo>
                      <a:lnTo>
                        <a:pt x="118435" y="-469"/>
                      </a:lnTo>
                      <a:lnTo>
                        <a:pt x="118546" y="2954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B9CE6C3C-1404-4862-98D0-F3E63B79937F}"/>
                  </a:ext>
                </a:extLst>
              </p:cNvPr>
              <p:cNvGrpSpPr/>
              <p:nvPr/>
            </p:nvGrpSpPr>
            <p:grpSpPr>
              <a:xfrm>
                <a:off x="4791312" y="3150768"/>
                <a:ext cx="157954" cy="178452"/>
                <a:chOff x="4791312" y="3150768"/>
                <a:chExt cx="157954" cy="178452"/>
              </a:xfrm>
              <a:solidFill>
                <a:srgbClr val="1B0675"/>
              </a:solidFill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CFA54EFA-6452-48F5-A98A-2C2A9B5367DD}"/>
                    </a:ext>
                  </a:extLst>
                </p:cNvPr>
                <p:cNvSpPr/>
                <p:nvPr/>
              </p:nvSpPr>
              <p:spPr>
                <a:xfrm flipV="1">
                  <a:off x="4791312" y="3209933"/>
                  <a:ext cx="157870" cy="119287"/>
                </a:xfrm>
                <a:custGeom>
                  <a:avLst/>
                  <a:gdLst>
                    <a:gd name="connsiteX0" fmla="*/ 40235 w 157870"/>
                    <a:gd name="connsiteY0" fmla="*/ 88820 h 119287"/>
                    <a:gd name="connsiteX1" fmla="*/ 40130 w 157870"/>
                    <a:gd name="connsiteY1" fmla="*/ 58802 h 119287"/>
                    <a:gd name="connsiteX2" fmla="*/ 20320 w 157870"/>
                    <a:gd name="connsiteY2" fmla="*/ 58712 h 119287"/>
                    <a:gd name="connsiteX3" fmla="*/ 511 w 157870"/>
                    <a:gd name="connsiteY3" fmla="*/ 58626 h 119287"/>
                    <a:gd name="connsiteX4" fmla="*/ 39756 w 157870"/>
                    <a:gd name="connsiteY4" fmla="*/ 28833 h 119287"/>
                    <a:gd name="connsiteX5" fmla="*/ 79975 w 157870"/>
                    <a:gd name="connsiteY5" fmla="*/ -425 h 119287"/>
                    <a:gd name="connsiteX6" fmla="*/ 119663 w 157870"/>
                    <a:gd name="connsiteY6" fmla="*/ 29282 h 119287"/>
                    <a:gd name="connsiteX7" fmla="*/ 158381 w 157870"/>
                    <a:gd name="connsiteY7" fmla="*/ 58455 h 119287"/>
                    <a:gd name="connsiteX8" fmla="*/ 138503 w 157870"/>
                    <a:gd name="connsiteY8" fmla="*/ 58585 h 119287"/>
                    <a:gd name="connsiteX9" fmla="*/ 118631 w 157870"/>
                    <a:gd name="connsiteY9" fmla="*/ 58716 h 119287"/>
                    <a:gd name="connsiteX10" fmla="*/ 118741 w 157870"/>
                    <a:gd name="connsiteY10" fmla="*/ 88735 h 119287"/>
                    <a:gd name="connsiteX11" fmla="*/ 118852 w 157870"/>
                    <a:gd name="connsiteY11" fmla="*/ 118757 h 119287"/>
                    <a:gd name="connsiteX12" fmla="*/ 79601 w 157870"/>
                    <a:gd name="connsiteY12" fmla="*/ 118798 h 119287"/>
                    <a:gd name="connsiteX13" fmla="*/ 40346 w 157870"/>
                    <a:gd name="connsiteY13" fmla="*/ 118839 h 119287"/>
                    <a:gd name="connsiteX14" fmla="*/ 40235 w 157870"/>
                    <a:gd name="connsiteY14" fmla="*/ 88820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235" y="88820"/>
                      </a:moveTo>
                      <a:lnTo>
                        <a:pt x="40130" y="58802"/>
                      </a:lnTo>
                      <a:lnTo>
                        <a:pt x="20320" y="58712"/>
                      </a:lnTo>
                      <a:lnTo>
                        <a:pt x="511" y="58626"/>
                      </a:lnTo>
                      <a:lnTo>
                        <a:pt x="39756" y="28833"/>
                      </a:lnTo>
                      <a:cubicBezTo>
                        <a:pt x="71806" y="4507"/>
                        <a:pt x="79185" y="-858"/>
                        <a:pt x="79975" y="-425"/>
                      </a:cubicBezTo>
                      <a:cubicBezTo>
                        <a:pt x="80507" y="-131"/>
                        <a:pt x="98368" y="13235"/>
                        <a:pt x="119663" y="29282"/>
                      </a:cubicBezTo>
                      <a:lnTo>
                        <a:pt x="158381" y="58455"/>
                      </a:lnTo>
                      <a:lnTo>
                        <a:pt x="138503" y="58585"/>
                      </a:lnTo>
                      <a:lnTo>
                        <a:pt x="118631" y="58716"/>
                      </a:lnTo>
                      <a:lnTo>
                        <a:pt x="118741" y="88735"/>
                      </a:lnTo>
                      <a:lnTo>
                        <a:pt x="118852" y="118757"/>
                      </a:lnTo>
                      <a:lnTo>
                        <a:pt x="79601" y="118798"/>
                      </a:lnTo>
                      <a:lnTo>
                        <a:pt x="40346" y="118839"/>
                      </a:lnTo>
                      <a:lnTo>
                        <a:pt x="40235" y="88820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EC890426-1E25-4488-9F46-D56CFAF09D97}"/>
                    </a:ext>
                  </a:extLst>
                </p:cNvPr>
                <p:cNvSpPr/>
                <p:nvPr/>
              </p:nvSpPr>
              <p:spPr>
                <a:xfrm flipV="1">
                  <a:off x="4791402" y="3150768"/>
                  <a:ext cx="157865" cy="119287"/>
                </a:xfrm>
                <a:custGeom>
                  <a:avLst/>
                  <a:gdLst>
                    <a:gd name="connsiteX0" fmla="*/ 118652 w 157865"/>
                    <a:gd name="connsiteY0" fmla="*/ 29549 h 119287"/>
                    <a:gd name="connsiteX1" fmla="*/ 118762 w 157865"/>
                    <a:gd name="connsiteY1" fmla="*/ 59571 h 119287"/>
                    <a:gd name="connsiteX2" fmla="*/ 138572 w 157865"/>
                    <a:gd name="connsiteY2" fmla="*/ 59657 h 119287"/>
                    <a:gd name="connsiteX3" fmla="*/ 158376 w 157865"/>
                    <a:gd name="connsiteY3" fmla="*/ 59742 h 119287"/>
                    <a:gd name="connsiteX4" fmla="*/ 119131 w 157865"/>
                    <a:gd name="connsiteY4" fmla="*/ 89536 h 119287"/>
                    <a:gd name="connsiteX5" fmla="*/ 78917 w 157865"/>
                    <a:gd name="connsiteY5" fmla="*/ 118794 h 119287"/>
                    <a:gd name="connsiteX6" fmla="*/ 39229 w 157865"/>
                    <a:gd name="connsiteY6" fmla="*/ 89086 h 119287"/>
                    <a:gd name="connsiteX7" fmla="*/ 511 w 157865"/>
                    <a:gd name="connsiteY7" fmla="*/ 59914 h 119287"/>
                    <a:gd name="connsiteX8" fmla="*/ 20384 w 157865"/>
                    <a:gd name="connsiteY8" fmla="*/ 59783 h 119287"/>
                    <a:gd name="connsiteX9" fmla="*/ 40256 w 157865"/>
                    <a:gd name="connsiteY9" fmla="*/ 59653 h 119287"/>
                    <a:gd name="connsiteX10" fmla="*/ 40146 w 157865"/>
                    <a:gd name="connsiteY10" fmla="*/ 29634 h 119287"/>
                    <a:gd name="connsiteX11" fmla="*/ 40040 w 157865"/>
                    <a:gd name="connsiteY11" fmla="*/ -384 h 119287"/>
                    <a:gd name="connsiteX12" fmla="*/ 79291 w 157865"/>
                    <a:gd name="connsiteY12" fmla="*/ -429 h 119287"/>
                    <a:gd name="connsiteX13" fmla="*/ 118541 w 157865"/>
                    <a:gd name="connsiteY13" fmla="*/ -470 h 119287"/>
                    <a:gd name="connsiteX14" fmla="*/ 118652 w 157865"/>
                    <a:gd name="connsiteY14" fmla="*/ 2954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652" y="29549"/>
                      </a:moveTo>
                      <a:lnTo>
                        <a:pt x="118762" y="59571"/>
                      </a:lnTo>
                      <a:lnTo>
                        <a:pt x="138572" y="59657"/>
                      </a:lnTo>
                      <a:lnTo>
                        <a:pt x="158376" y="59742"/>
                      </a:lnTo>
                      <a:lnTo>
                        <a:pt x="119131" y="89536"/>
                      </a:lnTo>
                      <a:cubicBezTo>
                        <a:pt x="87086" y="113862"/>
                        <a:pt x="79707" y="119227"/>
                        <a:pt x="78917" y="118794"/>
                      </a:cubicBezTo>
                      <a:cubicBezTo>
                        <a:pt x="78379" y="118500"/>
                        <a:pt x="60524" y="105133"/>
                        <a:pt x="39229" y="89086"/>
                      </a:cubicBezTo>
                      <a:lnTo>
                        <a:pt x="511" y="59914"/>
                      </a:lnTo>
                      <a:lnTo>
                        <a:pt x="20384" y="59783"/>
                      </a:lnTo>
                      <a:lnTo>
                        <a:pt x="40256" y="59653"/>
                      </a:lnTo>
                      <a:lnTo>
                        <a:pt x="40146" y="29634"/>
                      </a:lnTo>
                      <a:lnTo>
                        <a:pt x="40040" y="-384"/>
                      </a:lnTo>
                      <a:lnTo>
                        <a:pt x="79291" y="-429"/>
                      </a:lnTo>
                      <a:lnTo>
                        <a:pt x="118541" y="-470"/>
                      </a:lnTo>
                      <a:lnTo>
                        <a:pt x="118652" y="2954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5">
                <a:extLst>
                  <a:ext uri="{FF2B5EF4-FFF2-40B4-BE49-F238E27FC236}">
                    <a16:creationId xmlns:a16="http://schemas.microsoft.com/office/drawing/2014/main" id="{A96FF95A-1450-4A70-BE71-AF82197D9905}"/>
                  </a:ext>
                </a:extLst>
              </p:cNvPr>
              <p:cNvGrpSpPr/>
              <p:nvPr/>
            </p:nvGrpSpPr>
            <p:grpSpPr>
              <a:xfrm>
                <a:off x="5784636" y="3157579"/>
                <a:ext cx="157954" cy="178452"/>
                <a:chOff x="5784636" y="3157579"/>
                <a:chExt cx="157954" cy="178452"/>
              </a:xfrm>
              <a:solidFill>
                <a:srgbClr val="1B0675"/>
              </a:solidFill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4D58FBF3-7B14-490F-9FB1-F3D891221CAC}"/>
                    </a:ext>
                  </a:extLst>
                </p:cNvPr>
                <p:cNvSpPr/>
                <p:nvPr/>
              </p:nvSpPr>
              <p:spPr>
                <a:xfrm flipV="1">
                  <a:off x="5784636" y="3216744"/>
                  <a:ext cx="157870" cy="119287"/>
                </a:xfrm>
                <a:custGeom>
                  <a:avLst/>
                  <a:gdLst>
                    <a:gd name="connsiteX0" fmla="*/ 40340 w 157870"/>
                    <a:gd name="connsiteY0" fmla="*/ 88821 h 119287"/>
                    <a:gd name="connsiteX1" fmla="*/ 40234 w 157870"/>
                    <a:gd name="connsiteY1" fmla="*/ 58803 h 119287"/>
                    <a:gd name="connsiteX2" fmla="*/ 20425 w 157870"/>
                    <a:gd name="connsiteY2" fmla="*/ 58713 h 119287"/>
                    <a:gd name="connsiteX3" fmla="*/ 615 w 157870"/>
                    <a:gd name="connsiteY3" fmla="*/ 58627 h 119287"/>
                    <a:gd name="connsiteX4" fmla="*/ 39860 w 157870"/>
                    <a:gd name="connsiteY4" fmla="*/ 28834 h 119287"/>
                    <a:gd name="connsiteX5" fmla="*/ 80080 w 157870"/>
                    <a:gd name="connsiteY5" fmla="*/ -425 h 119287"/>
                    <a:gd name="connsiteX6" fmla="*/ 119767 w 157870"/>
                    <a:gd name="connsiteY6" fmla="*/ 29283 h 119287"/>
                    <a:gd name="connsiteX7" fmla="*/ 158486 w 157870"/>
                    <a:gd name="connsiteY7" fmla="*/ 58455 h 119287"/>
                    <a:gd name="connsiteX8" fmla="*/ 138608 w 157870"/>
                    <a:gd name="connsiteY8" fmla="*/ 58586 h 119287"/>
                    <a:gd name="connsiteX9" fmla="*/ 118735 w 157870"/>
                    <a:gd name="connsiteY9" fmla="*/ 58717 h 119287"/>
                    <a:gd name="connsiteX10" fmla="*/ 118845 w 157870"/>
                    <a:gd name="connsiteY10" fmla="*/ 88735 h 119287"/>
                    <a:gd name="connsiteX11" fmla="*/ 118956 w 157870"/>
                    <a:gd name="connsiteY11" fmla="*/ 118757 h 119287"/>
                    <a:gd name="connsiteX12" fmla="*/ 79706 w 157870"/>
                    <a:gd name="connsiteY12" fmla="*/ 118798 h 119287"/>
                    <a:gd name="connsiteX13" fmla="*/ 40450 w 157870"/>
                    <a:gd name="connsiteY13" fmla="*/ 118839 h 119287"/>
                    <a:gd name="connsiteX14" fmla="*/ 40340 w 157870"/>
                    <a:gd name="connsiteY14" fmla="*/ 8882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340" y="88821"/>
                      </a:moveTo>
                      <a:lnTo>
                        <a:pt x="40234" y="58803"/>
                      </a:lnTo>
                      <a:lnTo>
                        <a:pt x="20425" y="58713"/>
                      </a:lnTo>
                      <a:lnTo>
                        <a:pt x="615" y="58627"/>
                      </a:lnTo>
                      <a:lnTo>
                        <a:pt x="39860" y="28834"/>
                      </a:lnTo>
                      <a:cubicBezTo>
                        <a:pt x="71910" y="4508"/>
                        <a:pt x="79290" y="-858"/>
                        <a:pt x="80080" y="-425"/>
                      </a:cubicBezTo>
                      <a:cubicBezTo>
                        <a:pt x="80612" y="-130"/>
                        <a:pt x="98472" y="13236"/>
                        <a:pt x="119767" y="29283"/>
                      </a:cubicBezTo>
                      <a:lnTo>
                        <a:pt x="158486" y="58455"/>
                      </a:lnTo>
                      <a:lnTo>
                        <a:pt x="138608" y="58586"/>
                      </a:lnTo>
                      <a:lnTo>
                        <a:pt x="118735" y="58717"/>
                      </a:lnTo>
                      <a:lnTo>
                        <a:pt x="118845" y="88735"/>
                      </a:lnTo>
                      <a:lnTo>
                        <a:pt x="118956" y="118757"/>
                      </a:lnTo>
                      <a:lnTo>
                        <a:pt x="79706" y="118798"/>
                      </a:lnTo>
                      <a:lnTo>
                        <a:pt x="40450" y="118839"/>
                      </a:lnTo>
                      <a:lnTo>
                        <a:pt x="40340" y="8882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A4429E56-B727-4A76-AE20-C091A2370183}"/>
                    </a:ext>
                  </a:extLst>
                </p:cNvPr>
                <p:cNvSpPr/>
                <p:nvPr/>
              </p:nvSpPr>
              <p:spPr>
                <a:xfrm flipV="1">
                  <a:off x="5784726" y="3157579"/>
                  <a:ext cx="157865" cy="119287"/>
                </a:xfrm>
                <a:custGeom>
                  <a:avLst/>
                  <a:gdLst>
                    <a:gd name="connsiteX0" fmla="*/ 118756 w 157865"/>
                    <a:gd name="connsiteY0" fmla="*/ 29549 h 119287"/>
                    <a:gd name="connsiteX1" fmla="*/ 118867 w 157865"/>
                    <a:gd name="connsiteY1" fmla="*/ 59572 h 119287"/>
                    <a:gd name="connsiteX2" fmla="*/ 138676 w 157865"/>
                    <a:gd name="connsiteY2" fmla="*/ 59657 h 119287"/>
                    <a:gd name="connsiteX3" fmla="*/ 158480 w 157865"/>
                    <a:gd name="connsiteY3" fmla="*/ 59743 h 119287"/>
                    <a:gd name="connsiteX4" fmla="*/ 119235 w 157865"/>
                    <a:gd name="connsiteY4" fmla="*/ 89537 h 119287"/>
                    <a:gd name="connsiteX5" fmla="*/ 79021 w 157865"/>
                    <a:gd name="connsiteY5" fmla="*/ 118795 h 119287"/>
                    <a:gd name="connsiteX6" fmla="*/ 39333 w 157865"/>
                    <a:gd name="connsiteY6" fmla="*/ 89087 h 119287"/>
                    <a:gd name="connsiteX7" fmla="*/ 615 w 157865"/>
                    <a:gd name="connsiteY7" fmla="*/ 59915 h 119287"/>
                    <a:gd name="connsiteX8" fmla="*/ 20488 w 157865"/>
                    <a:gd name="connsiteY8" fmla="*/ 59784 h 119287"/>
                    <a:gd name="connsiteX9" fmla="*/ 40361 w 157865"/>
                    <a:gd name="connsiteY9" fmla="*/ 59653 h 119287"/>
                    <a:gd name="connsiteX10" fmla="*/ 40250 w 157865"/>
                    <a:gd name="connsiteY10" fmla="*/ 29635 h 119287"/>
                    <a:gd name="connsiteX11" fmla="*/ 40145 w 157865"/>
                    <a:gd name="connsiteY11" fmla="*/ -383 h 119287"/>
                    <a:gd name="connsiteX12" fmla="*/ 79395 w 157865"/>
                    <a:gd name="connsiteY12" fmla="*/ -428 h 119287"/>
                    <a:gd name="connsiteX13" fmla="*/ 118645 w 157865"/>
                    <a:gd name="connsiteY13" fmla="*/ -469 h 119287"/>
                    <a:gd name="connsiteX14" fmla="*/ 118756 w 157865"/>
                    <a:gd name="connsiteY14" fmla="*/ 2954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756" y="29549"/>
                      </a:moveTo>
                      <a:lnTo>
                        <a:pt x="118867" y="59572"/>
                      </a:lnTo>
                      <a:lnTo>
                        <a:pt x="138676" y="59657"/>
                      </a:lnTo>
                      <a:lnTo>
                        <a:pt x="158480" y="59743"/>
                      </a:lnTo>
                      <a:lnTo>
                        <a:pt x="119235" y="89537"/>
                      </a:lnTo>
                      <a:cubicBezTo>
                        <a:pt x="87190" y="113863"/>
                        <a:pt x="79811" y="119228"/>
                        <a:pt x="79021" y="118795"/>
                      </a:cubicBezTo>
                      <a:cubicBezTo>
                        <a:pt x="78484" y="118501"/>
                        <a:pt x="60628" y="105134"/>
                        <a:pt x="39333" y="89087"/>
                      </a:cubicBezTo>
                      <a:lnTo>
                        <a:pt x="615" y="59915"/>
                      </a:lnTo>
                      <a:lnTo>
                        <a:pt x="20488" y="59784"/>
                      </a:lnTo>
                      <a:lnTo>
                        <a:pt x="40361" y="59653"/>
                      </a:lnTo>
                      <a:lnTo>
                        <a:pt x="40250" y="29635"/>
                      </a:lnTo>
                      <a:lnTo>
                        <a:pt x="40145" y="-383"/>
                      </a:lnTo>
                      <a:lnTo>
                        <a:pt x="79395" y="-428"/>
                      </a:lnTo>
                      <a:lnTo>
                        <a:pt x="118645" y="-469"/>
                      </a:lnTo>
                      <a:lnTo>
                        <a:pt x="118756" y="2954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" name="Graphic 5">
                <a:extLst>
                  <a:ext uri="{FF2B5EF4-FFF2-40B4-BE49-F238E27FC236}">
                    <a16:creationId xmlns:a16="http://schemas.microsoft.com/office/drawing/2014/main" id="{19A6B3E1-6917-4AB5-863C-77145CF80BB9}"/>
                  </a:ext>
                </a:extLst>
              </p:cNvPr>
              <p:cNvGrpSpPr/>
              <p:nvPr/>
            </p:nvGrpSpPr>
            <p:grpSpPr>
              <a:xfrm>
                <a:off x="6791562" y="3157579"/>
                <a:ext cx="157954" cy="178452"/>
                <a:chOff x="6791562" y="3157579"/>
                <a:chExt cx="157954" cy="178452"/>
              </a:xfrm>
              <a:solidFill>
                <a:srgbClr val="1B0675"/>
              </a:solidFill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720DF8AC-1E3B-4930-865B-6681525DD5E3}"/>
                    </a:ext>
                  </a:extLst>
                </p:cNvPr>
                <p:cNvSpPr/>
                <p:nvPr/>
              </p:nvSpPr>
              <p:spPr>
                <a:xfrm flipV="1">
                  <a:off x="6791562" y="3216744"/>
                  <a:ext cx="157870" cy="119287"/>
                </a:xfrm>
                <a:custGeom>
                  <a:avLst/>
                  <a:gdLst>
                    <a:gd name="connsiteX0" fmla="*/ 40445 w 157870"/>
                    <a:gd name="connsiteY0" fmla="*/ 88821 h 119287"/>
                    <a:gd name="connsiteX1" fmla="*/ 40340 w 157870"/>
                    <a:gd name="connsiteY1" fmla="*/ 58803 h 119287"/>
                    <a:gd name="connsiteX2" fmla="*/ 20530 w 157870"/>
                    <a:gd name="connsiteY2" fmla="*/ 58713 h 119287"/>
                    <a:gd name="connsiteX3" fmla="*/ 721 w 157870"/>
                    <a:gd name="connsiteY3" fmla="*/ 58627 h 119287"/>
                    <a:gd name="connsiteX4" fmla="*/ 39966 w 157870"/>
                    <a:gd name="connsiteY4" fmla="*/ 28834 h 119287"/>
                    <a:gd name="connsiteX5" fmla="*/ 80185 w 157870"/>
                    <a:gd name="connsiteY5" fmla="*/ -425 h 119287"/>
                    <a:gd name="connsiteX6" fmla="*/ 119873 w 157870"/>
                    <a:gd name="connsiteY6" fmla="*/ 29283 h 119287"/>
                    <a:gd name="connsiteX7" fmla="*/ 158591 w 157870"/>
                    <a:gd name="connsiteY7" fmla="*/ 58455 h 119287"/>
                    <a:gd name="connsiteX8" fmla="*/ 138713 w 157870"/>
                    <a:gd name="connsiteY8" fmla="*/ 58586 h 119287"/>
                    <a:gd name="connsiteX9" fmla="*/ 118841 w 157870"/>
                    <a:gd name="connsiteY9" fmla="*/ 58717 h 119287"/>
                    <a:gd name="connsiteX10" fmla="*/ 118951 w 157870"/>
                    <a:gd name="connsiteY10" fmla="*/ 88735 h 119287"/>
                    <a:gd name="connsiteX11" fmla="*/ 119062 w 157870"/>
                    <a:gd name="connsiteY11" fmla="*/ 118757 h 119287"/>
                    <a:gd name="connsiteX12" fmla="*/ 79811 w 157870"/>
                    <a:gd name="connsiteY12" fmla="*/ 118798 h 119287"/>
                    <a:gd name="connsiteX13" fmla="*/ 40556 w 157870"/>
                    <a:gd name="connsiteY13" fmla="*/ 118839 h 119287"/>
                    <a:gd name="connsiteX14" fmla="*/ 40445 w 157870"/>
                    <a:gd name="connsiteY14" fmla="*/ 88821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70" h="119287">
                      <a:moveTo>
                        <a:pt x="40445" y="88821"/>
                      </a:moveTo>
                      <a:lnTo>
                        <a:pt x="40340" y="58803"/>
                      </a:lnTo>
                      <a:lnTo>
                        <a:pt x="20530" y="58713"/>
                      </a:lnTo>
                      <a:lnTo>
                        <a:pt x="721" y="58627"/>
                      </a:lnTo>
                      <a:lnTo>
                        <a:pt x="39966" y="28834"/>
                      </a:lnTo>
                      <a:cubicBezTo>
                        <a:pt x="72016" y="4508"/>
                        <a:pt x="79395" y="-858"/>
                        <a:pt x="80185" y="-425"/>
                      </a:cubicBezTo>
                      <a:cubicBezTo>
                        <a:pt x="80717" y="-130"/>
                        <a:pt x="98578" y="13236"/>
                        <a:pt x="119873" y="29283"/>
                      </a:cubicBezTo>
                      <a:lnTo>
                        <a:pt x="158591" y="58455"/>
                      </a:lnTo>
                      <a:lnTo>
                        <a:pt x="138713" y="58586"/>
                      </a:lnTo>
                      <a:lnTo>
                        <a:pt x="118841" y="58717"/>
                      </a:lnTo>
                      <a:lnTo>
                        <a:pt x="118951" y="88735"/>
                      </a:lnTo>
                      <a:lnTo>
                        <a:pt x="119062" y="118757"/>
                      </a:lnTo>
                      <a:lnTo>
                        <a:pt x="79811" y="118798"/>
                      </a:lnTo>
                      <a:lnTo>
                        <a:pt x="40556" y="118839"/>
                      </a:lnTo>
                      <a:lnTo>
                        <a:pt x="40445" y="88821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8FD43A30-710F-45BF-AF5B-36D133672B56}"/>
                    </a:ext>
                  </a:extLst>
                </p:cNvPr>
                <p:cNvSpPr/>
                <p:nvPr/>
              </p:nvSpPr>
              <p:spPr>
                <a:xfrm flipV="1">
                  <a:off x="6791652" y="3157579"/>
                  <a:ext cx="157865" cy="119287"/>
                </a:xfrm>
                <a:custGeom>
                  <a:avLst/>
                  <a:gdLst>
                    <a:gd name="connsiteX0" fmla="*/ 118862 w 157865"/>
                    <a:gd name="connsiteY0" fmla="*/ 29549 h 119287"/>
                    <a:gd name="connsiteX1" fmla="*/ 118972 w 157865"/>
                    <a:gd name="connsiteY1" fmla="*/ 59572 h 119287"/>
                    <a:gd name="connsiteX2" fmla="*/ 138782 w 157865"/>
                    <a:gd name="connsiteY2" fmla="*/ 59657 h 119287"/>
                    <a:gd name="connsiteX3" fmla="*/ 158586 w 157865"/>
                    <a:gd name="connsiteY3" fmla="*/ 59743 h 119287"/>
                    <a:gd name="connsiteX4" fmla="*/ 119341 w 157865"/>
                    <a:gd name="connsiteY4" fmla="*/ 89537 h 119287"/>
                    <a:gd name="connsiteX5" fmla="*/ 79127 w 157865"/>
                    <a:gd name="connsiteY5" fmla="*/ 118795 h 119287"/>
                    <a:gd name="connsiteX6" fmla="*/ 39439 w 157865"/>
                    <a:gd name="connsiteY6" fmla="*/ 89087 h 119287"/>
                    <a:gd name="connsiteX7" fmla="*/ 721 w 157865"/>
                    <a:gd name="connsiteY7" fmla="*/ 59915 h 119287"/>
                    <a:gd name="connsiteX8" fmla="*/ 20594 w 157865"/>
                    <a:gd name="connsiteY8" fmla="*/ 59784 h 119287"/>
                    <a:gd name="connsiteX9" fmla="*/ 40466 w 157865"/>
                    <a:gd name="connsiteY9" fmla="*/ 59653 h 119287"/>
                    <a:gd name="connsiteX10" fmla="*/ 40356 w 157865"/>
                    <a:gd name="connsiteY10" fmla="*/ 29635 h 119287"/>
                    <a:gd name="connsiteX11" fmla="*/ 40250 w 157865"/>
                    <a:gd name="connsiteY11" fmla="*/ -383 h 119287"/>
                    <a:gd name="connsiteX12" fmla="*/ 79501 w 157865"/>
                    <a:gd name="connsiteY12" fmla="*/ -428 h 119287"/>
                    <a:gd name="connsiteX13" fmla="*/ 118751 w 157865"/>
                    <a:gd name="connsiteY13" fmla="*/ -469 h 119287"/>
                    <a:gd name="connsiteX14" fmla="*/ 118862 w 157865"/>
                    <a:gd name="connsiteY14" fmla="*/ 29549 h 119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7865" h="119287">
                      <a:moveTo>
                        <a:pt x="118862" y="29549"/>
                      </a:moveTo>
                      <a:lnTo>
                        <a:pt x="118972" y="59572"/>
                      </a:lnTo>
                      <a:lnTo>
                        <a:pt x="138782" y="59657"/>
                      </a:lnTo>
                      <a:lnTo>
                        <a:pt x="158586" y="59743"/>
                      </a:lnTo>
                      <a:lnTo>
                        <a:pt x="119341" y="89537"/>
                      </a:lnTo>
                      <a:cubicBezTo>
                        <a:pt x="87296" y="113863"/>
                        <a:pt x="79917" y="119228"/>
                        <a:pt x="79127" y="118795"/>
                      </a:cubicBezTo>
                      <a:cubicBezTo>
                        <a:pt x="78589" y="118501"/>
                        <a:pt x="60734" y="105134"/>
                        <a:pt x="39439" y="89087"/>
                      </a:cubicBezTo>
                      <a:lnTo>
                        <a:pt x="721" y="59915"/>
                      </a:lnTo>
                      <a:lnTo>
                        <a:pt x="20594" y="59784"/>
                      </a:lnTo>
                      <a:lnTo>
                        <a:pt x="40466" y="59653"/>
                      </a:lnTo>
                      <a:lnTo>
                        <a:pt x="40356" y="29635"/>
                      </a:lnTo>
                      <a:lnTo>
                        <a:pt x="40250" y="-383"/>
                      </a:lnTo>
                      <a:lnTo>
                        <a:pt x="79501" y="-428"/>
                      </a:lnTo>
                      <a:lnTo>
                        <a:pt x="118751" y="-469"/>
                      </a:lnTo>
                      <a:lnTo>
                        <a:pt x="118862" y="29549"/>
                      </a:lnTo>
                      <a:close/>
                    </a:path>
                  </a:pathLst>
                </a:custGeom>
                <a:solidFill>
                  <a:srgbClr val="1B0675"/>
                </a:solidFill>
                <a:ln w="645" cap="flat">
                  <a:solidFill>
                    <a:srgbClr val="07070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60840EE-0987-444D-9B18-857CF0F98D58}"/>
                  </a:ext>
                </a:extLst>
              </p:cNvPr>
              <p:cNvSpPr/>
              <p:nvPr/>
            </p:nvSpPr>
            <p:spPr>
              <a:xfrm flipV="1">
                <a:off x="3234392" y="3090988"/>
                <a:ext cx="3939311" cy="68080"/>
              </a:xfrm>
              <a:custGeom>
                <a:avLst/>
                <a:gdLst>
                  <a:gd name="connsiteX0" fmla="*/ 853 w 3939311"/>
                  <a:gd name="connsiteY0" fmla="*/ -606 h 68080"/>
                  <a:gd name="connsiteX1" fmla="*/ 3940164 w 3939311"/>
                  <a:gd name="connsiteY1" fmla="*/ -606 h 68080"/>
                  <a:gd name="connsiteX2" fmla="*/ 3940164 w 3939311"/>
                  <a:gd name="connsiteY2" fmla="*/ 67474 h 68080"/>
                  <a:gd name="connsiteX3" fmla="*/ 853 w 3939311"/>
                  <a:gd name="connsiteY3" fmla="*/ 67474 h 6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9311" h="68080">
                    <a:moveTo>
                      <a:pt x="853" y="-606"/>
                    </a:moveTo>
                    <a:lnTo>
                      <a:pt x="3940164" y="-606"/>
                    </a:lnTo>
                    <a:lnTo>
                      <a:pt x="3940164" y="67474"/>
                    </a:lnTo>
                    <a:lnTo>
                      <a:pt x="853" y="67474"/>
                    </a:lnTo>
                    <a:close/>
                  </a:path>
                </a:pathLst>
              </a:custGeom>
              <a:solidFill>
                <a:srgbClr val="1B0675"/>
              </a:solidFill>
              <a:ln w="14243" cap="flat">
                <a:solidFill>
                  <a:srgbClr val="15111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10A0818-52E1-4F98-8AEC-D7B264B46DE3}"/>
                  </a:ext>
                </a:extLst>
              </p:cNvPr>
              <p:cNvSpPr/>
              <p:nvPr/>
            </p:nvSpPr>
            <p:spPr>
              <a:xfrm flipV="1">
                <a:off x="3179829" y="3077247"/>
                <a:ext cx="122784" cy="109177"/>
              </a:xfrm>
              <a:custGeom>
                <a:avLst/>
                <a:gdLst>
                  <a:gd name="connsiteX0" fmla="*/ 123638 w 122784"/>
                  <a:gd name="connsiteY0" fmla="*/ 53984 h 109177"/>
                  <a:gd name="connsiteX1" fmla="*/ 62245 w 122784"/>
                  <a:gd name="connsiteY1" fmla="*/ 108573 h 109177"/>
                  <a:gd name="connsiteX2" fmla="*/ 853 w 122784"/>
                  <a:gd name="connsiteY2" fmla="*/ 53984 h 109177"/>
                  <a:gd name="connsiteX3" fmla="*/ 62245 w 122784"/>
                  <a:gd name="connsiteY3" fmla="*/ -604 h 109177"/>
                  <a:gd name="connsiteX4" fmla="*/ 123638 w 122784"/>
                  <a:gd name="connsiteY4" fmla="*/ 53984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8" y="53984"/>
                    </a:moveTo>
                    <a:cubicBezTo>
                      <a:pt x="123638" y="84132"/>
                      <a:pt x="96152" y="108573"/>
                      <a:pt x="62245" y="108573"/>
                    </a:cubicBezTo>
                    <a:cubicBezTo>
                      <a:pt x="28339" y="108573"/>
                      <a:pt x="853" y="84132"/>
                      <a:pt x="853" y="53984"/>
                    </a:cubicBezTo>
                    <a:cubicBezTo>
                      <a:pt x="853" y="23836"/>
                      <a:pt x="28339" y="-604"/>
                      <a:pt x="62245" y="-604"/>
                    </a:cubicBezTo>
                    <a:cubicBezTo>
                      <a:pt x="96152" y="-604"/>
                      <a:pt x="123638" y="23836"/>
                      <a:pt x="123638" y="53984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AA4D4C1-941C-4F55-9A3B-576A09463318}"/>
                  </a:ext>
                </a:extLst>
              </p:cNvPr>
              <p:cNvSpPr/>
              <p:nvPr/>
            </p:nvSpPr>
            <p:spPr>
              <a:xfrm flipV="1">
                <a:off x="2676893" y="3135655"/>
                <a:ext cx="555698" cy="5953"/>
              </a:xfrm>
              <a:custGeom>
                <a:avLst/>
                <a:gdLst>
                  <a:gd name="connsiteX0" fmla="*/ 853 w 555698"/>
                  <a:gd name="connsiteY0" fmla="*/ 5350 h 5953"/>
                  <a:gd name="connsiteX1" fmla="*/ 556551 w 555698"/>
                  <a:gd name="connsiteY1" fmla="*/ -603 h 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5698" h="5953">
                    <a:moveTo>
                      <a:pt x="853" y="5350"/>
                    </a:moveTo>
                    <a:lnTo>
                      <a:pt x="556551" y="-603"/>
                    </a:lnTo>
                  </a:path>
                </a:pathLst>
              </a:custGeom>
              <a:solidFill>
                <a:srgbClr val="1B0675"/>
              </a:solidFill>
              <a:ln w="67272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080353A-6920-4203-B150-221B1D65BA4C}"/>
                  </a:ext>
                </a:extLst>
              </p:cNvPr>
              <p:cNvSpPr/>
              <p:nvPr/>
            </p:nvSpPr>
            <p:spPr>
              <a:xfrm flipV="1">
                <a:off x="2651820" y="3084048"/>
                <a:ext cx="122784" cy="109177"/>
              </a:xfrm>
              <a:custGeom>
                <a:avLst/>
                <a:gdLst>
                  <a:gd name="connsiteX0" fmla="*/ 123637 w 122784"/>
                  <a:gd name="connsiteY0" fmla="*/ 53985 h 109177"/>
                  <a:gd name="connsiteX1" fmla="*/ 62245 w 122784"/>
                  <a:gd name="connsiteY1" fmla="*/ 108574 h 109177"/>
                  <a:gd name="connsiteX2" fmla="*/ 853 w 122784"/>
                  <a:gd name="connsiteY2" fmla="*/ 53985 h 109177"/>
                  <a:gd name="connsiteX3" fmla="*/ 62245 w 122784"/>
                  <a:gd name="connsiteY3" fmla="*/ -604 h 109177"/>
                  <a:gd name="connsiteX4" fmla="*/ 123637 w 122784"/>
                  <a:gd name="connsiteY4" fmla="*/ 53985 h 10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784" h="109177">
                    <a:moveTo>
                      <a:pt x="123637" y="53985"/>
                    </a:moveTo>
                    <a:cubicBezTo>
                      <a:pt x="123637" y="84133"/>
                      <a:pt x="96151" y="108574"/>
                      <a:pt x="62245" y="108574"/>
                    </a:cubicBezTo>
                    <a:cubicBezTo>
                      <a:pt x="28339" y="108574"/>
                      <a:pt x="853" y="84133"/>
                      <a:pt x="853" y="53985"/>
                    </a:cubicBezTo>
                    <a:cubicBezTo>
                      <a:pt x="853" y="23837"/>
                      <a:pt x="28339" y="-604"/>
                      <a:pt x="62245" y="-604"/>
                    </a:cubicBezTo>
                    <a:cubicBezTo>
                      <a:pt x="96151" y="-604"/>
                      <a:pt x="123637" y="23837"/>
                      <a:pt x="123637" y="53985"/>
                    </a:cubicBezTo>
                    <a:close/>
                  </a:path>
                </a:pathLst>
              </a:custGeom>
              <a:solidFill>
                <a:srgbClr val="1B0675"/>
              </a:solidFill>
              <a:ln w="33201" cap="flat">
                <a:solidFill>
                  <a:srgbClr val="1B067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E67833A-B2AD-4C09-92FC-A0B1E2251021}"/>
                </a:ext>
              </a:extLst>
            </p:cNvPr>
            <p:cNvSpPr/>
            <p:nvPr/>
          </p:nvSpPr>
          <p:spPr>
            <a:xfrm>
              <a:off x="3491974" y="965870"/>
              <a:ext cx="816428" cy="4000500"/>
            </a:xfrm>
            <a:custGeom>
              <a:avLst/>
              <a:gdLst>
                <a:gd name="connsiteX0" fmla="*/ 854 w 816428"/>
                <a:gd name="connsiteY0" fmla="*/ -635 h 4000500"/>
                <a:gd name="connsiteX1" fmla="*/ 817283 w 816428"/>
                <a:gd name="connsiteY1" fmla="*/ -635 h 4000500"/>
                <a:gd name="connsiteX2" fmla="*/ 817283 w 816428"/>
                <a:gd name="connsiteY2" fmla="*/ 3999865 h 4000500"/>
                <a:gd name="connsiteX3" fmla="*/ 854 w 816428"/>
                <a:gd name="connsiteY3" fmla="*/ 3999865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8" h="4000500">
                  <a:moveTo>
                    <a:pt x="854" y="-635"/>
                  </a:moveTo>
                  <a:lnTo>
                    <a:pt x="817283" y="-635"/>
                  </a:lnTo>
                  <a:lnTo>
                    <a:pt x="817283" y="3999865"/>
                  </a:lnTo>
                  <a:lnTo>
                    <a:pt x="854" y="3999865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5436612-24CA-4191-B0BB-2368CDC536F0}"/>
                </a:ext>
              </a:extLst>
            </p:cNvPr>
            <p:cNvSpPr/>
            <p:nvPr/>
          </p:nvSpPr>
          <p:spPr>
            <a:xfrm>
              <a:off x="4478497" y="952268"/>
              <a:ext cx="816428" cy="4000500"/>
            </a:xfrm>
            <a:custGeom>
              <a:avLst/>
              <a:gdLst>
                <a:gd name="connsiteX0" fmla="*/ 855 w 816428"/>
                <a:gd name="connsiteY0" fmla="*/ -635 h 4000500"/>
                <a:gd name="connsiteX1" fmla="*/ 817283 w 816428"/>
                <a:gd name="connsiteY1" fmla="*/ -635 h 4000500"/>
                <a:gd name="connsiteX2" fmla="*/ 817283 w 816428"/>
                <a:gd name="connsiteY2" fmla="*/ 3999865 h 4000500"/>
                <a:gd name="connsiteX3" fmla="*/ 855 w 816428"/>
                <a:gd name="connsiteY3" fmla="*/ 3999865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8" h="4000500">
                  <a:moveTo>
                    <a:pt x="855" y="-635"/>
                  </a:moveTo>
                  <a:lnTo>
                    <a:pt x="817283" y="-635"/>
                  </a:lnTo>
                  <a:lnTo>
                    <a:pt x="817283" y="3999865"/>
                  </a:lnTo>
                  <a:lnTo>
                    <a:pt x="855" y="3999865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FEA3427-7D8F-4A02-8A02-61B0900D2159}"/>
                </a:ext>
              </a:extLst>
            </p:cNvPr>
            <p:cNvSpPr/>
            <p:nvPr/>
          </p:nvSpPr>
          <p:spPr>
            <a:xfrm>
              <a:off x="5461611" y="952268"/>
              <a:ext cx="816428" cy="4000500"/>
            </a:xfrm>
            <a:custGeom>
              <a:avLst/>
              <a:gdLst>
                <a:gd name="connsiteX0" fmla="*/ 854 w 816428"/>
                <a:gd name="connsiteY0" fmla="*/ -635 h 4000500"/>
                <a:gd name="connsiteX1" fmla="*/ 817283 w 816428"/>
                <a:gd name="connsiteY1" fmla="*/ -635 h 4000500"/>
                <a:gd name="connsiteX2" fmla="*/ 817283 w 816428"/>
                <a:gd name="connsiteY2" fmla="*/ 3999865 h 4000500"/>
                <a:gd name="connsiteX3" fmla="*/ 854 w 816428"/>
                <a:gd name="connsiteY3" fmla="*/ 3999865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8" h="4000500">
                  <a:moveTo>
                    <a:pt x="854" y="-635"/>
                  </a:moveTo>
                  <a:lnTo>
                    <a:pt x="817283" y="-635"/>
                  </a:lnTo>
                  <a:lnTo>
                    <a:pt x="817283" y="3999865"/>
                  </a:lnTo>
                  <a:lnTo>
                    <a:pt x="854" y="3999865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0F4D528-A855-40D0-8C81-8177AA8CF941}"/>
                </a:ext>
              </a:extLst>
            </p:cNvPr>
            <p:cNvSpPr/>
            <p:nvPr/>
          </p:nvSpPr>
          <p:spPr>
            <a:xfrm>
              <a:off x="6448124" y="957707"/>
              <a:ext cx="816428" cy="4000500"/>
            </a:xfrm>
            <a:custGeom>
              <a:avLst/>
              <a:gdLst>
                <a:gd name="connsiteX0" fmla="*/ 854 w 816428"/>
                <a:gd name="connsiteY0" fmla="*/ -635 h 4000500"/>
                <a:gd name="connsiteX1" fmla="*/ 817283 w 816428"/>
                <a:gd name="connsiteY1" fmla="*/ -635 h 4000500"/>
                <a:gd name="connsiteX2" fmla="*/ 817283 w 816428"/>
                <a:gd name="connsiteY2" fmla="*/ 3999865 h 4000500"/>
                <a:gd name="connsiteX3" fmla="*/ 854 w 816428"/>
                <a:gd name="connsiteY3" fmla="*/ 3999865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428" h="4000500">
                  <a:moveTo>
                    <a:pt x="854" y="-635"/>
                  </a:moveTo>
                  <a:lnTo>
                    <a:pt x="817283" y="-635"/>
                  </a:lnTo>
                  <a:lnTo>
                    <a:pt x="817283" y="3999865"/>
                  </a:lnTo>
                  <a:lnTo>
                    <a:pt x="854" y="3999865"/>
                  </a:lnTo>
                  <a:close/>
                </a:path>
              </a:pathLst>
            </a:custGeom>
            <a:noFill/>
            <a:ln w="14288" cap="flat">
              <a:solidFill>
                <a:srgbClr val="0000E8"/>
              </a:solidFill>
              <a:prstDash val="sys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157E32-0434-4392-A607-94AA1EE4255A}"/>
                </a:ext>
              </a:extLst>
            </p:cNvPr>
            <p:cNvSpPr/>
            <p:nvPr/>
          </p:nvSpPr>
          <p:spPr>
            <a:xfrm>
              <a:off x="3981835" y="693731"/>
              <a:ext cx="1306286" cy="265337"/>
            </a:xfrm>
            <a:custGeom>
              <a:avLst/>
              <a:gdLst>
                <a:gd name="connsiteX0" fmla="*/ 1307141 w 1306286"/>
                <a:gd name="connsiteY0" fmla="*/ -635 h 265337"/>
                <a:gd name="connsiteX1" fmla="*/ 854 w 1306286"/>
                <a:gd name="connsiteY1" fmla="*/ 264703 h 26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6286" h="265337">
                  <a:moveTo>
                    <a:pt x="1307141" y="-635"/>
                  </a:moveTo>
                  <a:lnTo>
                    <a:pt x="854" y="264703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907632E-E016-46CF-B3F7-9DB37DA2EA07}"/>
                </a:ext>
              </a:extLst>
            </p:cNvPr>
            <p:cNvSpPr/>
            <p:nvPr/>
          </p:nvSpPr>
          <p:spPr>
            <a:xfrm>
              <a:off x="5291199" y="696618"/>
              <a:ext cx="1340300" cy="238125"/>
            </a:xfrm>
            <a:custGeom>
              <a:avLst/>
              <a:gdLst>
                <a:gd name="connsiteX0" fmla="*/ 854 w 1340300"/>
                <a:gd name="connsiteY0" fmla="*/ -635 h 238125"/>
                <a:gd name="connsiteX1" fmla="*/ 1341155 w 1340300"/>
                <a:gd name="connsiteY1" fmla="*/ 23749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300" h="238125">
                  <a:moveTo>
                    <a:pt x="854" y="-635"/>
                  </a:moveTo>
                  <a:lnTo>
                    <a:pt x="1341155" y="23749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A7E5729-2A8F-4707-AC13-85FEF71A1B5D}"/>
                </a:ext>
              </a:extLst>
            </p:cNvPr>
            <p:cNvSpPr/>
            <p:nvPr/>
          </p:nvSpPr>
          <p:spPr>
            <a:xfrm>
              <a:off x="5029582" y="795781"/>
              <a:ext cx="61232" cy="54428"/>
            </a:xfrm>
            <a:custGeom>
              <a:avLst/>
              <a:gdLst>
                <a:gd name="connsiteX0" fmla="*/ 62086 w 61232"/>
                <a:gd name="connsiteY0" fmla="*/ 26579 h 54428"/>
                <a:gd name="connsiteX1" fmla="*/ 31470 w 61232"/>
                <a:gd name="connsiteY1" fmla="*/ 53793 h 54428"/>
                <a:gd name="connsiteX2" fmla="*/ 854 w 61232"/>
                <a:gd name="connsiteY2" fmla="*/ 26579 h 54428"/>
                <a:gd name="connsiteX3" fmla="*/ 31470 w 61232"/>
                <a:gd name="connsiteY3" fmla="*/ -635 h 54428"/>
                <a:gd name="connsiteX4" fmla="*/ 62086 w 61232"/>
                <a:gd name="connsiteY4" fmla="*/ 26579 h 5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32" h="54428">
                  <a:moveTo>
                    <a:pt x="62086" y="26579"/>
                  </a:moveTo>
                  <a:cubicBezTo>
                    <a:pt x="62086" y="41609"/>
                    <a:pt x="48379" y="53793"/>
                    <a:pt x="31470" y="53793"/>
                  </a:cubicBezTo>
                  <a:cubicBezTo>
                    <a:pt x="14561" y="53793"/>
                    <a:pt x="854" y="41609"/>
                    <a:pt x="854" y="26579"/>
                  </a:cubicBezTo>
                  <a:cubicBezTo>
                    <a:pt x="854" y="11549"/>
                    <a:pt x="14561" y="-635"/>
                    <a:pt x="31470" y="-635"/>
                  </a:cubicBezTo>
                  <a:cubicBezTo>
                    <a:pt x="48379" y="-635"/>
                    <a:pt x="62086" y="11549"/>
                    <a:pt x="62086" y="26579"/>
                  </a:cubicBezTo>
                  <a:close/>
                </a:path>
              </a:pathLst>
            </a:custGeom>
            <a:solidFill>
              <a:srgbClr val="000000"/>
            </a:solidFill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159BF6D-5193-4B78-BB4E-D4D7B7D0BAE0}"/>
                </a:ext>
              </a:extLst>
            </p:cNvPr>
            <p:cNvSpPr/>
            <p:nvPr/>
          </p:nvSpPr>
          <p:spPr>
            <a:xfrm>
              <a:off x="5255801" y="795781"/>
              <a:ext cx="61232" cy="54428"/>
            </a:xfrm>
            <a:custGeom>
              <a:avLst/>
              <a:gdLst>
                <a:gd name="connsiteX0" fmla="*/ 62086 w 61232"/>
                <a:gd name="connsiteY0" fmla="*/ 26579 h 54428"/>
                <a:gd name="connsiteX1" fmla="*/ 31470 w 61232"/>
                <a:gd name="connsiteY1" fmla="*/ 53793 h 54428"/>
                <a:gd name="connsiteX2" fmla="*/ 854 w 61232"/>
                <a:gd name="connsiteY2" fmla="*/ 26579 h 54428"/>
                <a:gd name="connsiteX3" fmla="*/ 31470 w 61232"/>
                <a:gd name="connsiteY3" fmla="*/ -635 h 54428"/>
                <a:gd name="connsiteX4" fmla="*/ 62086 w 61232"/>
                <a:gd name="connsiteY4" fmla="*/ 26579 h 5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32" h="54428">
                  <a:moveTo>
                    <a:pt x="62086" y="26579"/>
                  </a:moveTo>
                  <a:cubicBezTo>
                    <a:pt x="62086" y="41609"/>
                    <a:pt x="48379" y="53793"/>
                    <a:pt x="31470" y="53793"/>
                  </a:cubicBezTo>
                  <a:cubicBezTo>
                    <a:pt x="14561" y="53793"/>
                    <a:pt x="854" y="41609"/>
                    <a:pt x="854" y="26579"/>
                  </a:cubicBezTo>
                  <a:cubicBezTo>
                    <a:pt x="854" y="11549"/>
                    <a:pt x="14561" y="-635"/>
                    <a:pt x="31470" y="-635"/>
                  </a:cubicBezTo>
                  <a:cubicBezTo>
                    <a:pt x="48379" y="-635"/>
                    <a:pt x="62086" y="11549"/>
                    <a:pt x="62086" y="26579"/>
                  </a:cubicBezTo>
                  <a:close/>
                </a:path>
              </a:pathLst>
            </a:custGeom>
            <a:solidFill>
              <a:srgbClr val="000000"/>
            </a:solidFill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17F08E9-F76D-4CD6-9F05-D7836C64356C}"/>
                </a:ext>
              </a:extLst>
            </p:cNvPr>
            <p:cNvSpPr/>
            <p:nvPr/>
          </p:nvSpPr>
          <p:spPr>
            <a:xfrm>
              <a:off x="5482020" y="795781"/>
              <a:ext cx="61232" cy="54428"/>
            </a:xfrm>
            <a:custGeom>
              <a:avLst/>
              <a:gdLst>
                <a:gd name="connsiteX0" fmla="*/ 62086 w 61232"/>
                <a:gd name="connsiteY0" fmla="*/ 26579 h 54428"/>
                <a:gd name="connsiteX1" fmla="*/ 31470 w 61232"/>
                <a:gd name="connsiteY1" fmla="*/ 53793 h 54428"/>
                <a:gd name="connsiteX2" fmla="*/ 854 w 61232"/>
                <a:gd name="connsiteY2" fmla="*/ 26579 h 54428"/>
                <a:gd name="connsiteX3" fmla="*/ 31470 w 61232"/>
                <a:gd name="connsiteY3" fmla="*/ -635 h 54428"/>
                <a:gd name="connsiteX4" fmla="*/ 62086 w 61232"/>
                <a:gd name="connsiteY4" fmla="*/ 26579 h 5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32" h="54428">
                  <a:moveTo>
                    <a:pt x="62086" y="26579"/>
                  </a:moveTo>
                  <a:cubicBezTo>
                    <a:pt x="62086" y="41609"/>
                    <a:pt x="48379" y="53793"/>
                    <a:pt x="31470" y="53793"/>
                  </a:cubicBezTo>
                  <a:cubicBezTo>
                    <a:pt x="14561" y="53793"/>
                    <a:pt x="854" y="41609"/>
                    <a:pt x="854" y="26579"/>
                  </a:cubicBezTo>
                  <a:cubicBezTo>
                    <a:pt x="854" y="11549"/>
                    <a:pt x="14561" y="-635"/>
                    <a:pt x="31470" y="-635"/>
                  </a:cubicBezTo>
                  <a:cubicBezTo>
                    <a:pt x="48379" y="-635"/>
                    <a:pt x="62086" y="11549"/>
                    <a:pt x="62086" y="26579"/>
                  </a:cubicBezTo>
                  <a:close/>
                </a:path>
              </a:pathLst>
            </a:custGeom>
            <a:solidFill>
              <a:srgbClr val="000000"/>
            </a:solidFill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3" name="Graphic 5">
              <a:extLst>
                <a:ext uri="{FF2B5EF4-FFF2-40B4-BE49-F238E27FC236}">
                  <a16:creationId xmlns:a16="http://schemas.microsoft.com/office/drawing/2014/main" id="{323EFFB5-44B4-477E-8A36-2E3F6E4121E7}"/>
                </a:ext>
              </a:extLst>
            </p:cNvPr>
            <p:cNvGrpSpPr/>
            <p:nvPr/>
          </p:nvGrpSpPr>
          <p:grpSpPr>
            <a:xfrm>
              <a:off x="4376828" y="1268498"/>
              <a:ext cx="199935" cy="3408826"/>
              <a:chOff x="4364128" y="1287548"/>
              <a:chExt cx="199935" cy="3408826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F796AEC-4B53-4EC3-A036-57E652AB51D6}"/>
                  </a:ext>
                </a:extLst>
              </p:cNvPr>
              <p:cNvSpPr/>
              <p:nvPr/>
            </p:nvSpPr>
            <p:spPr>
              <a:xfrm>
                <a:off x="4377348" y="1345517"/>
                <a:ext cx="9525" cy="3286086"/>
              </a:xfrm>
              <a:custGeom>
                <a:avLst/>
                <a:gdLst>
                  <a:gd name="connsiteX0" fmla="*/ 854 w 9525"/>
                  <a:gd name="connsiteY0" fmla="*/ -635 h 3286086"/>
                  <a:gd name="connsiteX1" fmla="*/ 854 w 9525"/>
                  <a:gd name="connsiteY1" fmla="*/ 3285452 h 328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86086">
                    <a:moveTo>
                      <a:pt x="854" y="-635"/>
                    </a:moveTo>
                    <a:lnTo>
                      <a:pt x="854" y="3285452"/>
                    </a:lnTo>
                  </a:path>
                </a:pathLst>
              </a:custGeom>
              <a:noFill/>
              <a:ln w="21441" cap="flat">
                <a:solidFill>
                  <a:srgbClr val="E800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02A08AF-C37C-4487-9495-F3B982794AA3}"/>
                  </a:ext>
                </a:extLst>
              </p:cNvPr>
              <p:cNvSpPr/>
              <p:nvPr/>
            </p:nvSpPr>
            <p:spPr>
              <a:xfrm>
                <a:off x="4387940" y="1287548"/>
                <a:ext cx="176123" cy="224789"/>
              </a:xfrm>
              <a:custGeom>
                <a:avLst/>
                <a:gdLst>
                  <a:gd name="connsiteX0" fmla="*/ 45193 w 176123"/>
                  <a:gd name="connsiteY0" fmla="*/ 55772 h 224789"/>
                  <a:gd name="connsiteX1" fmla="*/ 89532 w 176123"/>
                  <a:gd name="connsiteY1" fmla="*/ 55772 h 224789"/>
                  <a:gd name="connsiteX2" fmla="*/ 89694 w 176123"/>
                  <a:gd name="connsiteY2" fmla="*/ 27568 h 224789"/>
                  <a:gd name="connsiteX3" fmla="*/ 89856 w 176123"/>
                  <a:gd name="connsiteY3" fmla="*/ -635 h 224789"/>
                  <a:gd name="connsiteX4" fmla="*/ 133785 w 176123"/>
                  <a:gd name="connsiteY4" fmla="*/ 55400 h 224789"/>
                  <a:gd name="connsiteX5" fmla="*/ 176943 w 176123"/>
                  <a:gd name="connsiteY5" fmla="*/ 112817 h 224789"/>
                  <a:gd name="connsiteX6" fmla="*/ 133004 w 176123"/>
                  <a:gd name="connsiteY6" fmla="*/ 169177 h 224789"/>
                  <a:gd name="connsiteX7" fmla="*/ 89856 w 176123"/>
                  <a:gd name="connsiteY7" fmla="*/ 224155 h 224789"/>
                  <a:gd name="connsiteX8" fmla="*/ 89694 w 176123"/>
                  <a:gd name="connsiteY8" fmla="*/ 195856 h 224789"/>
                  <a:gd name="connsiteX9" fmla="*/ 89532 w 176123"/>
                  <a:gd name="connsiteY9" fmla="*/ 167557 h 224789"/>
                  <a:gd name="connsiteX10" fmla="*/ 45193 w 176123"/>
                  <a:gd name="connsiteY10" fmla="*/ 167557 h 224789"/>
                  <a:gd name="connsiteX11" fmla="*/ 854 w 176123"/>
                  <a:gd name="connsiteY11" fmla="*/ 167557 h 224789"/>
                  <a:gd name="connsiteX12" fmla="*/ 854 w 176123"/>
                  <a:gd name="connsiteY12" fmla="*/ 111664 h 224789"/>
                  <a:gd name="connsiteX13" fmla="*/ 854 w 176123"/>
                  <a:gd name="connsiteY13" fmla="*/ 55772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193" y="55772"/>
                    </a:moveTo>
                    <a:lnTo>
                      <a:pt x="89532" y="55772"/>
                    </a:lnTo>
                    <a:lnTo>
                      <a:pt x="89694" y="27568"/>
                    </a:lnTo>
                    <a:lnTo>
                      <a:pt x="89856" y="-635"/>
                    </a:lnTo>
                    <a:lnTo>
                      <a:pt x="133785" y="55400"/>
                    </a:lnTo>
                    <a:cubicBezTo>
                      <a:pt x="169665" y="101159"/>
                      <a:pt x="177581" y="111693"/>
                      <a:pt x="176943" y="112817"/>
                    </a:cubicBezTo>
                    <a:cubicBezTo>
                      <a:pt x="176505" y="113570"/>
                      <a:pt x="156731" y="138935"/>
                      <a:pt x="133004" y="169177"/>
                    </a:cubicBezTo>
                    <a:lnTo>
                      <a:pt x="89856" y="224155"/>
                    </a:lnTo>
                    <a:lnTo>
                      <a:pt x="89694" y="195856"/>
                    </a:lnTo>
                    <a:lnTo>
                      <a:pt x="89532" y="167557"/>
                    </a:lnTo>
                    <a:lnTo>
                      <a:pt x="45193" y="167557"/>
                    </a:lnTo>
                    <a:lnTo>
                      <a:pt x="854" y="167557"/>
                    </a:lnTo>
                    <a:lnTo>
                      <a:pt x="854" y="111664"/>
                    </a:lnTo>
                    <a:lnTo>
                      <a:pt x="854" y="55772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96CCC16-51BA-4B04-AC36-EBB92E047129}"/>
                  </a:ext>
                </a:extLst>
              </p:cNvPr>
              <p:cNvSpPr/>
              <p:nvPr/>
            </p:nvSpPr>
            <p:spPr>
              <a:xfrm>
                <a:off x="4377729" y="2240048"/>
                <a:ext cx="176123" cy="224789"/>
              </a:xfrm>
              <a:custGeom>
                <a:avLst/>
                <a:gdLst>
                  <a:gd name="connsiteX0" fmla="*/ 45193 w 176123"/>
                  <a:gd name="connsiteY0" fmla="*/ 55772 h 224789"/>
                  <a:gd name="connsiteX1" fmla="*/ 89532 w 176123"/>
                  <a:gd name="connsiteY1" fmla="*/ 55772 h 224789"/>
                  <a:gd name="connsiteX2" fmla="*/ 89694 w 176123"/>
                  <a:gd name="connsiteY2" fmla="*/ 27568 h 224789"/>
                  <a:gd name="connsiteX3" fmla="*/ 89856 w 176123"/>
                  <a:gd name="connsiteY3" fmla="*/ -635 h 224789"/>
                  <a:gd name="connsiteX4" fmla="*/ 133795 w 176123"/>
                  <a:gd name="connsiteY4" fmla="*/ 55400 h 224789"/>
                  <a:gd name="connsiteX5" fmla="*/ 176943 w 176123"/>
                  <a:gd name="connsiteY5" fmla="*/ 112817 h 224789"/>
                  <a:gd name="connsiteX6" fmla="*/ 133004 w 176123"/>
                  <a:gd name="connsiteY6" fmla="*/ 169177 h 224789"/>
                  <a:gd name="connsiteX7" fmla="*/ 89856 w 176123"/>
                  <a:gd name="connsiteY7" fmla="*/ 224155 h 224789"/>
                  <a:gd name="connsiteX8" fmla="*/ 89694 w 176123"/>
                  <a:gd name="connsiteY8" fmla="*/ 195856 h 224789"/>
                  <a:gd name="connsiteX9" fmla="*/ 89532 w 176123"/>
                  <a:gd name="connsiteY9" fmla="*/ 167557 h 224789"/>
                  <a:gd name="connsiteX10" fmla="*/ 45193 w 176123"/>
                  <a:gd name="connsiteY10" fmla="*/ 167557 h 224789"/>
                  <a:gd name="connsiteX11" fmla="*/ 854 w 176123"/>
                  <a:gd name="connsiteY11" fmla="*/ 167557 h 224789"/>
                  <a:gd name="connsiteX12" fmla="*/ 854 w 176123"/>
                  <a:gd name="connsiteY12" fmla="*/ 111664 h 224789"/>
                  <a:gd name="connsiteX13" fmla="*/ 854 w 176123"/>
                  <a:gd name="connsiteY13" fmla="*/ 55772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193" y="55772"/>
                    </a:moveTo>
                    <a:lnTo>
                      <a:pt x="89532" y="55772"/>
                    </a:lnTo>
                    <a:lnTo>
                      <a:pt x="89694" y="27568"/>
                    </a:lnTo>
                    <a:lnTo>
                      <a:pt x="89856" y="-635"/>
                    </a:lnTo>
                    <a:lnTo>
                      <a:pt x="133795" y="55400"/>
                    </a:lnTo>
                    <a:cubicBezTo>
                      <a:pt x="169666" y="101159"/>
                      <a:pt x="177581" y="111693"/>
                      <a:pt x="176943" y="112817"/>
                    </a:cubicBezTo>
                    <a:cubicBezTo>
                      <a:pt x="176505" y="113579"/>
                      <a:pt x="156731" y="138935"/>
                      <a:pt x="133004" y="169177"/>
                    </a:cubicBezTo>
                    <a:lnTo>
                      <a:pt x="89856" y="224155"/>
                    </a:lnTo>
                    <a:lnTo>
                      <a:pt x="89694" y="195856"/>
                    </a:lnTo>
                    <a:lnTo>
                      <a:pt x="89532" y="167557"/>
                    </a:lnTo>
                    <a:lnTo>
                      <a:pt x="45193" y="167557"/>
                    </a:lnTo>
                    <a:lnTo>
                      <a:pt x="854" y="167557"/>
                    </a:lnTo>
                    <a:lnTo>
                      <a:pt x="854" y="111664"/>
                    </a:lnTo>
                    <a:lnTo>
                      <a:pt x="854" y="55772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257FECB-B8B0-4220-84F8-EE344A61E2C0}"/>
                  </a:ext>
                </a:extLst>
              </p:cNvPr>
              <p:cNvSpPr/>
              <p:nvPr/>
            </p:nvSpPr>
            <p:spPr>
              <a:xfrm>
                <a:off x="4364128" y="3525923"/>
                <a:ext cx="176114" cy="224789"/>
              </a:xfrm>
              <a:custGeom>
                <a:avLst/>
                <a:gdLst>
                  <a:gd name="connsiteX0" fmla="*/ 45193 w 176114"/>
                  <a:gd name="connsiteY0" fmla="*/ 55772 h 224789"/>
                  <a:gd name="connsiteX1" fmla="*/ 89532 w 176114"/>
                  <a:gd name="connsiteY1" fmla="*/ 55772 h 224789"/>
                  <a:gd name="connsiteX2" fmla="*/ 89684 w 176114"/>
                  <a:gd name="connsiteY2" fmla="*/ 27568 h 224789"/>
                  <a:gd name="connsiteX3" fmla="*/ 89846 w 176114"/>
                  <a:gd name="connsiteY3" fmla="*/ -635 h 224789"/>
                  <a:gd name="connsiteX4" fmla="*/ 133785 w 176114"/>
                  <a:gd name="connsiteY4" fmla="*/ 55400 h 224789"/>
                  <a:gd name="connsiteX5" fmla="*/ 176933 w 176114"/>
                  <a:gd name="connsiteY5" fmla="*/ 112817 h 224789"/>
                  <a:gd name="connsiteX6" fmla="*/ 132994 w 176114"/>
                  <a:gd name="connsiteY6" fmla="*/ 169177 h 224789"/>
                  <a:gd name="connsiteX7" fmla="*/ 89846 w 176114"/>
                  <a:gd name="connsiteY7" fmla="*/ 224155 h 224789"/>
                  <a:gd name="connsiteX8" fmla="*/ 89684 w 176114"/>
                  <a:gd name="connsiteY8" fmla="*/ 195856 h 224789"/>
                  <a:gd name="connsiteX9" fmla="*/ 89532 w 176114"/>
                  <a:gd name="connsiteY9" fmla="*/ 167557 h 224789"/>
                  <a:gd name="connsiteX10" fmla="*/ 45193 w 176114"/>
                  <a:gd name="connsiteY10" fmla="*/ 167557 h 224789"/>
                  <a:gd name="connsiteX11" fmla="*/ 854 w 176114"/>
                  <a:gd name="connsiteY11" fmla="*/ 167557 h 224789"/>
                  <a:gd name="connsiteX12" fmla="*/ 854 w 176114"/>
                  <a:gd name="connsiteY12" fmla="*/ 111664 h 224789"/>
                  <a:gd name="connsiteX13" fmla="*/ 854 w 176114"/>
                  <a:gd name="connsiteY13" fmla="*/ 55772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14" h="224789">
                    <a:moveTo>
                      <a:pt x="45193" y="55772"/>
                    </a:moveTo>
                    <a:lnTo>
                      <a:pt x="89532" y="55772"/>
                    </a:lnTo>
                    <a:lnTo>
                      <a:pt x="89684" y="27568"/>
                    </a:lnTo>
                    <a:lnTo>
                      <a:pt x="89846" y="-635"/>
                    </a:lnTo>
                    <a:lnTo>
                      <a:pt x="133785" y="55400"/>
                    </a:lnTo>
                    <a:cubicBezTo>
                      <a:pt x="169665" y="101159"/>
                      <a:pt x="177581" y="111693"/>
                      <a:pt x="176933" y="112817"/>
                    </a:cubicBezTo>
                    <a:cubicBezTo>
                      <a:pt x="176495" y="113579"/>
                      <a:pt x="156731" y="138935"/>
                      <a:pt x="132994" y="169177"/>
                    </a:cubicBezTo>
                    <a:lnTo>
                      <a:pt x="89846" y="224155"/>
                    </a:lnTo>
                    <a:lnTo>
                      <a:pt x="89684" y="195856"/>
                    </a:lnTo>
                    <a:lnTo>
                      <a:pt x="89532" y="167557"/>
                    </a:lnTo>
                    <a:lnTo>
                      <a:pt x="45193" y="167557"/>
                    </a:lnTo>
                    <a:lnTo>
                      <a:pt x="854" y="167557"/>
                    </a:lnTo>
                    <a:lnTo>
                      <a:pt x="854" y="111664"/>
                    </a:lnTo>
                    <a:lnTo>
                      <a:pt x="854" y="55772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1C3B08D-630E-44BE-96B0-3955E9A39A7F}"/>
                  </a:ext>
                </a:extLst>
              </p:cNvPr>
              <p:cNvSpPr/>
              <p:nvPr/>
            </p:nvSpPr>
            <p:spPr>
              <a:xfrm>
                <a:off x="4377729" y="4471585"/>
                <a:ext cx="176123" cy="224789"/>
              </a:xfrm>
              <a:custGeom>
                <a:avLst/>
                <a:gdLst>
                  <a:gd name="connsiteX0" fmla="*/ 45193 w 176123"/>
                  <a:gd name="connsiteY0" fmla="*/ 55847 h 224789"/>
                  <a:gd name="connsiteX1" fmla="*/ 89532 w 176123"/>
                  <a:gd name="connsiteY1" fmla="*/ 55847 h 224789"/>
                  <a:gd name="connsiteX2" fmla="*/ 89694 w 176123"/>
                  <a:gd name="connsiteY2" fmla="*/ 27558 h 224789"/>
                  <a:gd name="connsiteX3" fmla="*/ 89856 w 176123"/>
                  <a:gd name="connsiteY3" fmla="*/ -635 h 224789"/>
                  <a:gd name="connsiteX4" fmla="*/ 133795 w 176123"/>
                  <a:gd name="connsiteY4" fmla="*/ 55467 h 224789"/>
                  <a:gd name="connsiteX5" fmla="*/ 176943 w 176123"/>
                  <a:gd name="connsiteY5" fmla="*/ 112807 h 224789"/>
                  <a:gd name="connsiteX6" fmla="*/ 133004 w 176123"/>
                  <a:gd name="connsiteY6" fmla="*/ 169195 h 224789"/>
                  <a:gd name="connsiteX7" fmla="*/ 89856 w 176123"/>
                  <a:gd name="connsiteY7" fmla="*/ 224155 h 224789"/>
                  <a:gd name="connsiteX8" fmla="*/ 89694 w 176123"/>
                  <a:gd name="connsiteY8" fmla="*/ 195866 h 224789"/>
                  <a:gd name="connsiteX9" fmla="*/ 89532 w 176123"/>
                  <a:gd name="connsiteY9" fmla="*/ 167576 h 224789"/>
                  <a:gd name="connsiteX10" fmla="*/ 45193 w 176123"/>
                  <a:gd name="connsiteY10" fmla="*/ 167576 h 224789"/>
                  <a:gd name="connsiteX11" fmla="*/ 854 w 176123"/>
                  <a:gd name="connsiteY11" fmla="*/ 167576 h 224789"/>
                  <a:gd name="connsiteX12" fmla="*/ 854 w 176123"/>
                  <a:gd name="connsiteY12" fmla="*/ 111664 h 224789"/>
                  <a:gd name="connsiteX13" fmla="*/ 854 w 176123"/>
                  <a:gd name="connsiteY13" fmla="*/ 55847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193" y="55847"/>
                    </a:moveTo>
                    <a:lnTo>
                      <a:pt x="89532" y="55847"/>
                    </a:lnTo>
                    <a:lnTo>
                      <a:pt x="89694" y="27558"/>
                    </a:lnTo>
                    <a:lnTo>
                      <a:pt x="89856" y="-635"/>
                    </a:lnTo>
                    <a:lnTo>
                      <a:pt x="133795" y="55467"/>
                    </a:lnTo>
                    <a:cubicBezTo>
                      <a:pt x="169666" y="101187"/>
                      <a:pt x="177581" y="111759"/>
                      <a:pt x="176943" y="112807"/>
                    </a:cubicBezTo>
                    <a:cubicBezTo>
                      <a:pt x="176505" y="113570"/>
                      <a:pt x="156731" y="139001"/>
                      <a:pt x="133004" y="169195"/>
                    </a:cubicBezTo>
                    <a:lnTo>
                      <a:pt x="89856" y="224155"/>
                    </a:lnTo>
                    <a:lnTo>
                      <a:pt x="89694" y="195866"/>
                    </a:lnTo>
                    <a:lnTo>
                      <a:pt x="89532" y="167576"/>
                    </a:lnTo>
                    <a:lnTo>
                      <a:pt x="45193" y="167576"/>
                    </a:lnTo>
                    <a:lnTo>
                      <a:pt x="854" y="167576"/>
                    </a:lnTo>
                    <a:lnTo>
                      <a:pt x="854" y="111664"/>
                    </a:lnTo>
                    <a:lnTo>
                      <a:pt x="854" y="55847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9" name="Graphic 5">
              <a:extLst>
                <a:ext uri="{FF2B5EF4-FFF2-40B4-BE49-F238E27FC236}">
                  <a16:creationId xmlns:a16="http://schemas.microsoft.com/office/drawing/2014/main" id="{32F13FD5-28B4-42A5-9FBA-0E0667722572}"/>
                </a:ext>
              </a:extLst>
            </p:cNvPr>
            <p:cNvGrpSpPr/>
            <p:nvPr/>
          </p:nvGrpSpPr>
          <p:grpSpPr>
            <a:xfrm>
              <a:off x="5378648" y="1282106"/>
              <a:ext cx="199935" cy="3408826"/>
              <a:chOff x="5365948" y="1301156"/>
              <a:chExt cx="199935" cy="3408826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49E4C2F-335A-4DDB-A6CE-CC19E90CDF56}"/>
                  </a:ext>
                </a:extLst>
              </p:cNvPr>
              <p:cNvSpPr/>
              <p:nvPr/>
            </p:nvSpPr>
            <p:spPr>
              <a:xfrm>
                <a:off x="5379169" y="1359125"/>
                <a:ext cx="9525" cy="3286086"/>
              </a:xfrm>
              <a:custGeom>
                <a:avLst/>
                <a:gdLst>
                  <a:gd name="connsiteX0" fmla="*/ 959 w 9525"/>
                  <a:gd name="connsiteY0" fmla="*/ -634 h 3286086"/>
                  <a:gd name="connsiteX1" fmla="*/ 959 w 9525"/>
                  <a:gd name="connsiteY1" fmla="*/ 3285453 h 328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86086">
                    <a:moveTo>
                      <a:pt x="959" y="-634"/>
                    </a:moveTo>
                    <a:lnTo>
                      <a:pt x="959" y="3285453"/>
                    </a:lnTo>
                  </a:path>
                </a:pathLst>
              </a:custGeom>
              <a:noFill/>
              <a:ln w="21441" cap="flat">
                <a:solidFill>
                  <a:srgbClr val="E800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C3BC149-03E7-439C-9B31-2FEDDD89005E}"/>
                  </a:ext>
                </a:extLst>
              </p:cNvPr>
              <p:cNvSpPr/>
              <p:nvPr/>
            </p:nvSpPr>
            <p:spPr>
              <a:xfrm>
                <a:off x="5389761" y="1301156"/>
                <a:ext cx="176123" cy="224789"/>
              </a:xfrm>
              <a:custGeom>
                <a:avLst/>
                <a:gdLst>
                  <a:gd name="connsiteX0" fmla="*/ 45298 w 176123"/>
                  <a:gd name="connsiteY0" fmla="*/ 55773 h 224789"/>
                  <a:gd name="connsiteX1" fmla="*/ 89637 w 176123"/>
                  <a:gd name="connsiteY1" fmla="*/ 55773 h 224789"/>
                  <a:gd name="connsiteX2" fmla="*/ 89799 w 176123"/>
                  <a:gd name="connsiteY2" fmla="*/ 27570 h 224789"/>
                  <a:gd name="connsiteX3" fmla="*/ 89961 w 176123"/>
                  <a:gd name="connsiteY3" fmla="*/ -634 h 224789"/>
                  <a:gd name="connsiteX4" fmla="*/ 133890 w 176123"/>
                  <a:gd name="connsiteY4" fmla="*/ 55402 h 224789"/>
                  <a:gd name="connsiteX5" fmla="*/ 177048 w 176123"/>
                  <a:gd name="connsiteY5" fmla="*/ 112819 h 224789"/>
                  <a:gd name="connsiteX6" fmla="*/ 133109 w 176123"/>
                  <a:gd name="connsiteY6" fmla="*/ 169178 h 224789"/>
                  <a:gd name="connsiteX7" fmla="*/ 89961 w 176123"/>
                  <a:gd name="connsiteY7" fmla="*/ 224156 h 224789"/>
                  <a:gd name="connsiteX8" fmla="*/ 89799 w 176123"/>
                  <a:gd name="connsiteY8" fmla="*/ 195858 h 224789"/>
                  <a:gd name="connsiteX9" fmla="*/ 89637 w 176123"/>
                  <a:gd name="connsiteY9" fmla="*/ 167559 h 224789"/>
                  <a:gd name="connsiteX10" fmla="*/ 45298 w 176123"/>
                  <a:gd name="connsiteY10" fmla="*/ 167559 h 224789"/>
                  <a:gd name="connsiteX11" fmla="*/ 959 w 176123"/>
                  <a:gd name="connsiteY11" fmla="*/ 167559 h 224789"/>
                  <a:gd name="connsiteX12" fmla="*/ 959 w 176123"/>
                  <a:gd name="connsiteY12" fmla="*/ 111666 h 224789"/>
                  <a:gd name="connsiteX13" fmla="*/ 959 w 176123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298" y="55773"/>
                    </a:moveTo>
                    <a:lnTo>
                      <a:pt x="89637" y="55773"/>
                    </a:lnTo>
                    <a:lnTo>
                      <a:pt x="89799" y="27570"/>
                    </a:lnTo>
                    <a:lnTo>
                      <a:pt x="89961" y="-634"/>
                    </a:lnTo>
                    <a:lnTo>
                      <a:pt x="133890" y="55402"/>
                    </a:lnTo>
                    <a:cubicBezTo>
                      <a:pt x="169771" y="101160"/>
                      <a:pt x="177686" y="111695"/>
                      <a:pt x="177048" y="112819"/>
                    </a:cubicBezTo>
                    <a:cubicBezTo>
                      <a:pt x="176610" y="113571"/>
                      <a:pt x="156836" y="138936"/>
                      <a:pt x="133109" y="169178"/>
                    </a:cubicBezTo>
                    <a:lnTo>
                      <a:pt x="89961" y="224156"/>
                    </a:lnTo>
                    <a:lnTo>
                      <a:pt x="89799" y="195858"/>
                    </a:lnTo>
                    <a:lnTo>
                      <a:pt x="89637" y="167559"/>
                    </a:lnTo>
                    <a:lnTo>
                      <a:pt x="45298" y="167559"/>
                    </a:lnTo>
                    <a:lnTo>
                      <a:pt x="959" y="167559"/>
                    </a:lnTo>
                    <a:lnTo>
                      <a:pt x="959" y="111666"/>
                    </a:lnTo>
                    <a:lnTo>
                      <a:pt x="959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4296263-FECB-4485-B82D-E968C9F82F43}"/>
                  </a:ext>
                </a:extLst>
              </p:cNvPr>
              <p:cNvSpPr/>
              <p:nvPr/>
            </p:nvSpPr>
            <p:spPr>
              <a:xfrm>
                <a:off x="5379550" y="2253656"/>
                <a:ext cx="176123" cy="224789"/>
              </a:xfrm>
              <a:custGeom>
                <a:avLst/>
                <a:gdLst>
                  <a:gd name="connsiteX0" fmla="*/ 45299 w 176123"/>
                  <a:gd name="connsiteY0" fmla="*/ 55773 h 224789"/>
                  <a:gd name="connsiteX1" fmla="*/ 89637 w 176123"/>
                  <a:gd name="connsiteY1" fmla="*/ 55773 h 224789"/>
                  <a:gd name="connsiteX2" fmla="*/ 89799 w 176123"/>
                  <a:gd name="connsiteY2" fmla="*/ 27570 h 224789"/>
                  <a:gd name="connsiteX3" fmla="*/ 89961 w 176123"/>
                  <a:gd name="connsiteY3" fmla="*/ -634 h 224789"/>
                  <a:gd name="connsiteX4" fmla="*/ 133900 w 176123"/>
                  <a:gd name="connsiteY4" fmla="*/ 55402 h 224789"/>
                  <a:gd name="connsiteX5" fmla="*/ 177048 w 176123"/>
                  <a:gd name="connsiteY5" fmla="*/ 112819 h 224789"/>
                  <a:gd name="connsiteX6" fmla="*/ 133110 w 176123"/>
                  <a:gd name="connsiteY6" fmla="*/ 169178 h 224789"/>
                  <a:gd name="connsiteX7" fmla="*/ 89961 w 176123"/>
                  <a:gd name="connsiteY7" fmla="*/ 224156 h 224789"/>
                  <a:gd name="connsiteX8" fmla="*/ 89799 w 176123"/>
                  <a:gd name="connsiteY8" fmla="*/ 195858 h 224789"/>
                  <a:gd name="connsiteX9" fmla="*/ 89637 w 176123"/>
                  <a:gd name="connsiteY9" fmla="*/ 167559 h 224789"/>
                  <a:gd name="connsiteX10" fmla="*/ 45299 w 176123"/>
                  <a:gd name="connsiteY10" fmla="*/ 167559 h 224789"/>
                  <a:gd name="connsiteX11" fmla="*/ 959 w 176123"/>
                  <a:gd name="connsiteY11" fmla="*/ 167559 h 224789"/>
                  <a:gd name="connsiteX12" fmla="*/ 959 w 176123"/>
                  <a:gd name="connsiteY12" fmla="*/ 111666 h 224789"/>
                  <a:gd name="connsiteX13" fmla="*/ 959 w 176123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299" y="55773"/>
                    </a:moveTo>
                    <a:lnTo>
                      <a:pt x="89637" y="55773"/>
                    </a:lnTo>
                    <a:lnTo>
                      <a:pt x="89799" y="27570"/>
                    </a:lnTo>
                    <a:lnTo>
                      <a:pt x="89961" y="-634"/>
                    </a:lnTo>
                    <a:lnTo>
                      <a:pt x="133900" y="55402"/>
                    </a:lnTo>
                    <a:cubicBezTo>
                      <a:pt x="169771" y="101160"/>
                      <a:pt x="177686" y="111695"/>
                      <a:pt x="177048" y="112819"/>
                    </a:cubicBezTo>
                    <a:cubicBezTo>
                      <a:pt x="176610" y="113581"/>
                      <a:pt x="156836" y="138936"/>
                      <a:pt x="133110" y="169178"/>
                    </a:cubicBezTo>
                    <a:lnTo>
                      <a:pt x="89961" y="224156"/>
                    </a:lnTo>
                    <a:lnTo>
                      <a:pt x="89799" y="195858"/>
                    </a:lnTo>
                    <a:lnTo>
                      <a:pt x="89637" y="167559"/>
                    </a:lnTo>
                    <a:lnTo>
                      <a:pt x="45299" y="167559"/>
                    </a:lnTo>
                    <a:lnTo>
                      <a:pt x="959" y="167559"/>
                    </a:lnTo>
                    <a:lnTo>
                      <a:pt x="959" y="111666"/>
                    </a:lnTo>
                    <a:lnTo>
                      <a:pt x="959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0457C0C-6E7F-40AE-8896-F63BD937C045}"/>
                  </a:ext>
                </a:extLst>
              </p:cNvPr>
              <p:cNvSpPr/>
              <p:nvPr/>
            </p:nvSpPr>
            <p:spPr>
              <a:xfrm>
                <a:off x="5365948" y="3539531"/>
                <a:ext cx="176114" cy="224789"/>
              </a:xfrm>
              <a:custGeom>
                <a:avLst/>
                <a:gdLst>
                  <a:gd name="connsiteX0" fmla="*/ 45298 w 176114"/>
                  <a:gd name="connsiteY0" fmla="*/ 55773 h 224789"/>
                  <a:gd name="connsiteX1" fmla="*/ 89637 w 176114"/>
                  <a:gd name="connsiteY1" fmla="*/ 55773 h 224789"/>
                  <a:gd name="connsiteX2" fmla="*/ 89789 w 176114"/>
                  <a:gd name="connsiteY2" fmla="*/ 27570 h 224789"/>
                  <a:gd name="connsiteX3" fmla="*/ 89951 w 176114"/>
                  <a:gd name="connsiteY3" fmla="*/ -634 h 224789"/>
                  <a:gd name="connsiteX4" fmla="*/ 133890 w 176114"/>
                  <a:gd name="connsiteY4" fmla="*/ 55402 h 224789"/>
                  <a:gd name="connsiteX5" fmla="*/ 177038 w 176114"/>
                  <a:gd name="connsiteY5" fmla="*/ 112819 h 224789"/>
                  <a:gd name="connsiteX6" fmla="*/ 133100 w 176114"/>
                  <a:gd name="connsiteY6" fmla="*/ 169178 h 224789"/>
                  <a:gd name="connsiteX7" fmla="*/ 89951 w 176114"/>
                  <a:gd name="connsiteY7" fmla="*/ 224156 h 224789"/>
                  <a:gd name="connsiteX8" fmla="*/ 89789 w 176114"/>
                  <a:gd name="connsiteY8" fmla="*/ 195858 h 224789"/>
                  <a:gd name="connsiteX9" fmla="*/ 89637 w 176114"/>
                  <a:gd name="connsiteY9" fmla="*/ 167559 h 224789"/>
                  <a:gd name="connsiteX10" fmla="*/ 45298 w 176114"/>
                  <a:gd name="connsiteY10" fmla="*/ 167559 h 224789"/>
                  <a:gd name="connsiteX11" fmla="*/ 959 w 176114"/>
                  <a:gd name="connsiteY11" fmla="*/ 167559 h 224789"/>
                  <a:gd name="connsiteX12" fmla="*/ 959 w 176114"/>
                  <a:gd name="connsiteY12" fmla="*/ 111666 h 224789"/>
                  <a:gd name="connsiteX13" fmla="*/ 959 w 176114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14" h="224789">
                    <a:moveTo>
                      <a:pt x="45298" y="55773"/>
                    </a:moveTo>
                    <a:lnTo>
                      <a:pt x="89637" y="55773"/>
                    </a:lnTo>
                    <a:lnTo>
                      <a:pt x="89789" y="27570"/>
                    </a:lnTo>
                    <a:lnTo>
                      <a:pt x="89951" y="-634"/>
                    </a:lnTo>
                    <a:lnTo>
                      <a:pt x="133890" y="55402"/>
                    </a:lnTo>
                    <a:cubicBezTo>
                      <a:pt x="169771" y="101160"/>
                      <a:pt x="177686" y="111695"/>
                      <a:pt x="177038" y="112819"/>
                    </a:cubicBezTo>
                    <a:cubicBezTo>
                      <a:pt x="176600" y="113581"/>
                      <a:pt x="156836" y="138936"/>
                      <a:pt x="133100" y="169178"/>
                    </a:cubicBezTo>
                    <a:lnTo>
                      <a:pt x="89951" y="224156"/>
                    </a:lnTo>
                    <a:lnTo>
                      <a:pt x="89789" y="195858"/>
                    </a:lnTo>
                    <a:lnTo>
                      <a:pt x="89637" y="167559"/>
                    </a:lnTo>
                    <a:lnTo>
                      <a:pt x="45298" y="167559"/>
                    </a:lnTo>
                    <a:lnTo>
                      <a:pt x="959" y="167559"/>
                    </a:lnTo>
                    <a:lnTo>
                      <a:pt x="959" y="111666"/>
                    </a:lnTo>
                    <a:lnTo>
                      <a:pt x="959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E81D99A-7DFB-4FCC-8D15-E9D571274815}"/>
                  </a:ext>
                </a:extLst>
              </p:cNvPr>
              <p:cNvSpPr/>
              <p:nvPr/>
            </p:nvSpPr>
            <p:spPr>
              <a:xfrm>
                <a:off x="5379550" y="4485193"/>
                <a:ext cx="176123" cy="224789"/>
              </a:xfrm>
              <a:custGeom>
                <a:avLst/>
                <a:gdLst>
                  <a:gd name="connsiteX0" fmla="*/ 45299 w 176123"/>
                  <a:gd name="connsiteY0" fmla="*/ 55849 h 224789"/>
                  <a:gd name="connsiteX1" fmla="*/ 89637 w 176123"/>
                  <a:gd name="connsiteY1" fmla="*/ 55849 h 224789"/>
                  <a:gd name="connsiteX2" fmla="*/ 89799 w 176123"/>
                  <a:gd name="connsiteY2" fmla="*/ 27560 h 224789"/>
                  <a:gd name="connsiteX3" fmla="*/ 89961 w 176123"/>
                  <a:gd name="connsiteY3" fmla="*/ -634 h 224789"/>
                  <a:gd name="connsiteX4" fmla="*/ 133900 w 176123"/>
                  <a:gd name="connsiteY4" fmla="*/ 55469 h 224789"/>
                  <a:gd name="connsiteX5" fmla="*/ 177048 w 176123"/>
                  <a:gd name="connsiteY5" fmla="*/ 112808 h 224789"/>
                  <a:gd name="connsiteX6" fmla="*/ 133110 w 176123"/>
                  <a:gd name="connsiteY6" fmla="*/ 169197 h 224789"/>
                  <a:gd name="connsiteX7" fmla="*/ 89961 w 176123"/>
                  <a:gd name="connsiteY7" fmla="*/ 224156 h 224789"/>
                  <a:gd name="connsiteX8" fmla="*/ 89799 w 176123"/>
                  <a:gd name="connsiteY8" fmla="*/ 195867 h 224789"/>
                  <a:gd name="connsiteX9" fmla="*/ 89637 w 176123"/>
                  <a:gd name="connsiteY9" fmla="*/ 167577 h 224789"/>
                  <a:gd name="connsiteX10" fmla="*/ 45299 w 176123"/>
                  <a:gd name="connsiteY10" fmla="*/ 167577 h 224789"/>
                  <a:gd name="connsiteX11" fmla="*/ 959 w 176123"/>
                  <a:gd name="connsiteY11" fmla="*/ 167577 h 224789"/>
                  <a:gd name="connsiteX12" fmla="*/ 959 w 176123"/>
                  <a:gd name="connsiteY12" fmla="*/ 111665 h 224789"/>
                  <a:gd name="connsiteX13" fmla="*/ 959 w 176123"/>
                  <a:gd name="connsiteY13" fmla="*/ 55849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299" y="55849"/>
                    </a:moveTo>
                    <a:lnTo>
                      <a:pt x="89637" y="55849"/>
                    </a:lnTo>
                    <a:lnTo>
                      <a:pt x="89799" y="27560"/>
                    </a:lnTo>
                    <a:lnTo>
                      <a:pt x="89961" y="-634"/>
                    </a:lnTo>
                    <a:lnTo>
                      <a:pt x="133900" y="55469"/>
                    </a:lnTo>
                    <a:cubicBezTo>
                      <a:pt x="169771" y="101188"/>
                      <a:pt x="177686" y="111761"/>
                      <a:pt x="177048" y="112808"/>
                    </a:cubicBezTo>
                    <a:cubicBezTo>
                      <a:pt x="176610" y="113571"/>
                      <a:pt x="156836" y="139002"/>
                      <a:pt x="133110" y="169197"/>
                    </a:cubicBezTo>
                    <a:lnTo>
                      <a:pt x="89961" y="224156"/>
                    </a:lnTo>
                    <a:lnTo>
                      <a:pt x="89799" y="195867"/>
                    </a:lnTo>
                    <a:lnTo>
                      <a:pt x="89637" y="167577"/>
                    </a:lnTo>
                    <a:lnTo>
                      <a:pt x="45299" y="167577"/>
                    </a:lnTo>
                    <a:lnTo>
                      <a:pt x="959" y="167577"/>
                    </a:lnTo>
                    <a:lnTo>
                      <a:pt x="959" y="111665"/>
                    </a:lnTo>
                    <a:lnTo>
                      <a:pt x="959" y="55849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5" name="Graphic 5">
              <a:extLst>
                <a:ext uri="{FF2B5EF4-FFF2-40B4-BE49-F238E27FC236}">
                  <a16:creationId xmlns:a16="http://schemas.microsoft.com/office/drawing/2014/main" id="{E6FCCFE0-DA4B-4A33-906D-833A44A266D5}"/>
                </a:ext>
              </a:extLst>
            </p:cNvPr>
            <p:cNvGrpSpPr/>
            <p:nvPr/>
          </p:nvGrpSpPr>
          <p:grpSpPr>
            <a:xfrm>
              <a:off x="3385208" y="1275303"/>
              <a:ext cx="199935" cy="3408826"/>
              <a:chOff x="3372508" y="1294353"/>
              <a:chExt cx="199935" cy="3408826"/>
            </a:xfrm>
          </p:grpSpPr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C6CBB72-1CCF-413E-AC59-011B4396A5FF}"/>
                  </a:ext>
                </a:extLst>
              </p:cNvPr>
              <p:cNvSpPr/>
              <p:nvPr/>
            </p:nvSpPr>
            <p:spPr>
              <a:xfrm>
                <a:off x="3385729" y="1352322"/>
                <a:ext cx="9525" cy="3286086"/>
              </a:xfrm>
              <a:custGeom>
                <a:avLst/>
                <a:gdLst>
                  <a:gd name="connsiteX0" fmla="*/ 750 w 9525"/>
                  <a:gd name="connsiteY0" fmla="*/ -634 h 3286086"/>
                  <a:gd name="connsiteX1" fmla="*/ 750 w 9525"/>
                  <a:gd name="connsiteY1" fmla="*/ 3285452 h 328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286086">
                    <a:moveTo>
                      <a:pt x="750" y="-634"/>
                    </a:moveTo>
                    <a:lnTo>
                      <a:pt x="750" y="3285452"/>
                    </a:lnTo>
                  </a:path>
                </a:pathLst>
              </a:custGeom>
              <a:noFill/>
              <a:ln w="21441" cap="flat">
                <a:solidFill>
                  <a:srgbClr val="E8002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76856EC-3476-4C47-9F25-0540E01D0F39}"/>
                  </a:ext>
                </a:extLst>
              </p:cNvPr>
              <p:cNvSpPr/>
              <p:nvPr/>
            </p:nvSpPr>
            <p:spPr>
              <a:xfrm>
                <a:off x="3396321" y="1294353"/>
                <a:ext cx="176123" cy="224789"/>
              </a:xfrm>
              <a:custGeom>
                <a:avLst/>
                <a:gdLst>
                  <a:gd name="connsiteX0" fmla="*/ 45089 w 176123"/>
                  <a:gd name="connsiteY0" fmla="*/ 55773 h 224789"/>
                  <a:gd name="connsiteX1" fmla="*/ 89428 w 176123"/>
                  <a:gd name="connsiteY1" fmla="*/ 55773 h 224789"/>
                  <a:gd name="connsiteX2" fmla="*/ 89590 w 176123"/>
                  <a:gd name="connsiteY2" fmla="*/ 27569 h 224789"/>
                  <a:gd name="connsiteX3" fmla="*/ 89752 w 176123"/>
                  <a:gd name="connsiteY3" fmla="*/ -634 h 224789"/>
                  <a:gd name="connsiteX4" fmla="*/ 133681 w 176123"/>
                  <a:gd name="connsiteY4" fmla="*/ 55401 h 224789"/>
                  <a:gd name="connsiteX5" fmla="*/ 176839 w 176123"/>
                  <a:gd name="connsiteY5" fmla="*/ 112818 h 224789"/>
                  <a:gd name="connsiteX6" fmla="*/ 132900 w 176123"/>
                  <a:gd name="connsiteY6" fmla="*/ 169177 h 224789"/>
                  <a:gd name="connsiteX7" fmla="*/ 89752 w 176123"/>
                  <a:gd name="connsiteY7" fmla="*/ 224155 h 224789"/>
                  <a:gd name="connsiteX8" fmla="*/ 89590 w 176123"/>
                  <a:gd name="connsiteY8" fmla="*/ 195857 h 224789"/>
                  <a:gd name="connsiteX9" fmla="*/ 89428 w 176123"/>
                  <a:gd name="connsiteY9" fmla="*/ 167558 h 224789"/>
                  <a:gd name="connsiteX10" fmla="*/ 45089 w 176123"/>
                  <a:gd name="connsiteY10" fmla="*/ 167558 h 224789"/>
                  <a:gd name="connsiteX11" fmla="*/ 750 w 176123"/>
                  <a:gd name="connsiteY11" fmla="*/ 167558 h 224789"/>
                  <a:gd name="connsiteX12" fmla="*/ 750 w 176123"/>
                  <a:gd name="connsiteY12" fmla="*/ 111665 h 224789"/>
                  <a:gd name="connsiteX13" fmla="*/ 750 w 176123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089" y="55773"/>
                    </a:moveTo>
                    <a:lnTo>
                      <a:pt x="89428" y="55773"/>
                    </a:lnTo>
                    <a:lnTo>
                      <a:pt x="89590" y="27569"/>
                    </a:lnTo>
                    <a:lnTo>
                      <a:pt x="89752" y="-634"/>
                    </a:lnTo>
                    <a:lnTo>
                      <a:pt x="133681" y="55401"/>
                    </a:lnTo>
                    <a:cubicBezTo>
                      <a:pt x="169561" y="101159"/>
                      <a:pt x="177477" y="111694"/>
                      <a:pt x="176839" y="112818"/>
                    </a:cubicBezTo>
                    <a:cubicBezTo>
                      <a:pt x="176400" y="113570"/>
                      <a:pt x="156627" y="138936"/>
                      <a:pt x="132900" y="169177"/>
                    </a:cubicBezTo>
                    <a:lnTo>
                      <a:pt x="89752" y="224155"/>
                    </a:lnTo>
                    <a:lnTo>
                      <a:pt x="89590" y="195857"/>
                    </a:lnTo>
                    <a:lnTo>
                      <a:pt x="89428" y="167558"/>
                    </a:lnTo>
                    <a:lnTo>
                      <a:pt x="45089" y="167558"/>
                    </a:lnTo>
                    <a:lnTo>
                      <a:pt x="750" y="167558"/>
                    </a:lnTo>
                    <a:lnTo>
                      <a:pt x="750" y="111665"/>
                    </a:lnTo>
                    <a:lnTo>
                      <a:pt x="750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18CB5A1-E2BF-4307-A9D1-F1F4A90AD9A8}"/>
                  </a:ext>
                </a:extLst>
              </p:cNvPr>
              <p:cNvSpPr/>
              <p:nvPr/>
            </p:nvSpPr>
            <p:spPr>
              <a:xfrm>
                <a:off x="3386110" y="2246853"/>
                <a:ext cx="176123" cy="224789"/>
              </a:xfrm>
              <a:custGeom>
                <a:avLst/>
                <a:gdLst>
                  <a:gd name="connsiteX0" fmla="*/ 45089 w 176123"/>
                  <a:gd name="connsiteY0" fmla="*/ 55773 h 224789"/>
                  <a:gd name="connsiteX1" fmla="*/ 89428 w 176123"/>
                  <a:gd name="connsiteY1" fmla="*/ 55773 h 224789"/>
                  <a:gd name="connsiteX2" fmla="*/ 89590 w 176123"/>
                  <a:gd name="connsiteY2" fmla="*/ 27569 h 224789"/>
                  <a:gd name="connsiteX3" fmla="*/ 89752 w 176123"/>
                  <a:gd name="connsiteY3" fmla="*/ -634 h 224789"/>
                  <a:gd name="connsiteX4" fmla="*/ 133691 w 176123"/>
                  <a:gd name="connsiteY4" fmla="*/ 55401 h 224789"/>
                  <a:gd name="connsiteX5" fmla="*/ 176839 w 176123"/>
                  <a:gd name="connsiteY5" fmla="*/ 112818 h 224789"/>
                  <a:gd name="connsiteX6" fmla="*/ 132900 w 176123"/>
                  <a:gd name="connsiteY6" fmla="*/ 169177 h 224789"/>
                  <a:gd name="connsiteX7" fmla="*/ 89752 w 176123"/>
                  <a:gd name="connsiteY7" fmla="*/ 224155 h 224789"/>
                  <a:gd name="connsiteX8" fmla="*/ 89590 w 176123"/>
                  <a:gd name="connsiteY8" fmla="*/ 195857 h 224789"/>
                  <a:gd name="connsiteX9" fmla="*/ 89428 w 176123"/>
                  <a:gd name="connsiteY9" fmla="*/ 167558 h 224789"/>
                  <a:gd name="connsiteX10" fmla="*/ 45089 w 176123"/>
                  <a:gd name="connsiteY10" fmla="*/ 167558 h 224789"/>
                  <a:gd name="connsiteX11" fmla="*/ 750 w 176123"/>
                  <a:gd name="connsiteY11" fmla="*/ 167558 h 224789"/>
                  <a:gd name="connsiteX12" fmla="*/ 750 w 176123"/>
                  <a:gd name="connsiteY12" fmla="*/ 111665 h 224789"/>
                  <a:gd name="connsiteX13" fmla="*/ 750 w 176123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089" y="55773"/>
                    </a:moveTo>
                    <a:lnTo>
                      <a:pt x="89428" y="55773"/>
                    </a:lnTo>
                    <a:lnTo>
                      <a:pt x="89590" y="27569"/>
                    </a:lnTo>
                    <a:lnTo>
                      <a:pt x="89752" y="-634"/>
                    </a:lnTo>
                    <a:lnTo>
                      <a:pt x="133691" y="55401"/>
                    </a:lnTo>
                    <a:cubicBezTo>
                      <a:pt x="169562" y="101159"/>
                      <a:pt x="177477" y="111694"/>
                      <a:pt x="176839" y="112818"/>
                    </a:cubicBezTo>
                    <a:cubicBezTo>
                      <a:pt x="176400" y="113580"/>
                      <a:pt x="156627" y="138936"/>
                      <a:pt x="132900" y="169177"/>
                    </a:cubicBezTo>
                    <a:lnTo>
                      <a:pt x="89752" y="224155"/>
                    </a:lnTo>
                    <a:lnTo>
                      <a:pt x="89590" y="195857"/>
                    </a:lnTo>
                    <a:lnTo>
                      <a:pt x="89428" y="167558"/>
                    </a:lnTo>
                    <a:lnTo>
                      <a:pt x="45089" y="167558"/>
                    </a:lnTo>
                    <a:lnTo>
                      <a:pt x="750" y="167558"/>
                    </a:lnTo>
                    <a:lnTo>
                      <a:pt x="750" y="111665"/>
                    </a:lnTo>
                    <a:lnTo>
                      <a:pt x="750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15FBFEC-775A-4C1C-82B2-61034A143024}"/>
                  </a:ext>
                </a:extLst>
              </p:cNvPr>
              <p:cNvSpPr/>
              <p:nvPr/>
            </p:nvSpPr>
            <p:spPr>
              <a:xfrm>
                <a:off x="3372508" y="3532728"/>
                <a:ext cx="176114" cy="224789"/>
              </a:xfrm>
              <a:custGeom>
                <a:avLst/>
                <a:gdLst>
                  <a:gd name="connsiteX0" fmla="*/ 45089 w 176114"/>
                  <a:gd name="connsiteY0" fmla="*/ 55773 h 224789"/>
                  <a:gd name="connsiteX1" fmla="*/ 89428 w 176114"/>
                  <a:gd name="connsiteY1" fmla="*/ 55773 h 224789"/>
                  <a:gd name="connsiteX2" fmla="*/ 89580 w 176114"/>
                  <a:gd name="connsiteY2" fmla="*/ 27569 h 224789"/>
                  <a:gd name="connsiteX3" fmla="*/ 89742 w 176114"/>
                  <a:gd name="connsiteY3" fmla="*/ -634 h 224789"/>
                  <a:gd name="connsiteX4" fmla="*/ 133681 w 176114"/>
                  <a:gd name="connsiteY4" fmla="*/ 55401 h 224789"/>
                  <a:gd name="connsiteX5" fmla="*/ 176829 w 176114"/>
                  <a:gd name="connsiteY5" fmla="*/ 112818 h 224789"/>
                  <a:gd name="connsiteX6" fmla="*/ 132890 w 176114"/>
                  <a:gd name="connsiteY6" fmla="*/ 169177 h 224789"/>
                  <a:gd name="connsiteX7" fmla="*/ 89742 w 176114"/>
                  <a:gd name="connsiteY7" fmla="*/ 224155 h 224789"/>
                  <a:gd name="connsiteX8" fmla="*/ 89580 w 176114"/>
                  <a:gd name="connsiteY8" fmla="*/ 195857 h 224789"/>
                  <a:gd name="connsiteX9" fmla="*/ 89428 w 176114"/>
                  <a:gd name="connsiteY9" fmla="*/ 167558 h 224789"/>
                  <a:gd name="connsiteX10" fmla="*/ 45089 w 176114"/>
                  <a:gd name="connsiteY10" fmla="*/ 167558 h 224789"/>
                  <a:gd name="connsiteX11" fmla="*/ 750 w 176114"/>
                  <a:gd name="connsiteY11" fmla="*/ 167558 h 224789"/>
                  <a:gd name="connsiteX12" fmla="*/ 750 w 176114"/>
                  <a:gd name="connsiteY12" fmla="*/ 111665 h 224789"/>
                  <a:gd name="connsiteX13" fmla="*/ 750 w 176114"/>
                  <a:gd name="connsiteY13" fmla="*/ 55773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14" h="224789">
                    <a:moveTo>
                      <a:pt x="45089" y="55773"/>
                    </a:moveTo>
                    <a:lnTo>
                      <a:pt x="89428" y="55773"/>
                    </a:lnTo>
                    <a:lnTo>
                      <a:pt x="89580" y="27569"/>
                    </a:lnTo>
                    <a:lnTo>
                      <a:pt x="89742" y="-634"/>
                    </a:lnTo>
                    <a:lnTo>
                      <a:pt x="133681" y="55401"/>
                    </a:lnTo>
                    <a:cubicBezTo>
                      <a:pt x="169561" y="101159"/>
                      <a:pt x="177477" y="111694"/>
                      <a:pt x="176829" y="112818"/>
                    </a:cubicBezTo>
                    <a:cubicBezTo>
                      <a:pt x="176391" y="113580"/>
                      <a:pt x="156627" y="138936"/>
                      <a:pt x="132890" y="169177"/>
                    </a:cubicBezTo>
                    <a:lnTo>
                      <a:pt x="89742" y="224155"/>
                    </a:lnTo>
                    <a:lnTo>
                      <a:pt x="89580" y="195857"/>
                    </a:lnTo>
                    <a:lnTo>
                      <a:pt x="89428" y="167558"/>
                    </a:lnTo>
                    <a:lnTo>
                      <a:pt x="45089" y="167558"/>
                    </a:lnTo>
                    <a:lnTo>
                      <a:pt x="750" y="167558"/>
                    </a:lnTo>
                    <a:lnTo>
                      <a:pt x="750" y="111665"/>
                    </a:lnTo>
                    <a:lnTo>
                      <a:pt x="750" y="55773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70AB9A29-9B02-4124-B472-5B33E4A94C89}"/>
                  </a:ext>
                </a:extLst>
              </p:cNvPr>
              <p:cNvSpPr/>
              <p:nvPr/>
            </p:nvSpPr>
            <p:spPr>
              <a:xfrm>
                <a:off x="3386110" y="4478389"/>
                <a:ext cx="176123" cy="224789"/>
              </a:xfrm>
              <a:custGeom>
                <a:avLst/>
                <a:gdLst>
                  <a:gd name="connsiteX0" fmla="*/ 45089 w 176123"/>
                  <a:gd name="connsiteY0" fmla="*/ 55848 h 224789"/>
                  <a:gd name="connsiteX1" fmla="*/ 89428 w 176123"/>
                  <a:gd name="connsiteY1" fmla="*/ 55848 h 224789"/>
                  <a:gd name="connsiteX2" fmla="*/ 89590 w 176123"/>
                  <a:gd name="connsiteY2" fmla="*/ 27559 h 224789"/>
                  <a:gd name="connsiteX3" fmla="*/ 89752 w 176123"/>
                  <a:gd name="connsiteY3" fmla="*/ -634 h 224789"/>
                  <a:gd name="connsiteX4" fmla="*/ 133691 w 176123"/>
                  <a:gd name="connsiteY4" fmla="*/ 55468 h 224789"/>
                  <a:gd name="connsiteX5" fmla="*/ 176839 w 176123"/>
                  <a:gd name="connsiteY5" fmla="*/ 112807 h 224789"/>
                  <a:gd name="connsiteX6" fmla="*/ 132900 w 176123"/>
                  <a:gd name="connsiteY6" fmla="*/ 169196 h 224789"/>
                  <a:gd name="connsiteX7" fmla="*/ 89752 w 176123"/>
                  <a:gd name="connsiteY7" fmla="*/ 224155 h 224789"/>
                  <a:gd name="connsiteX8" fmla="*/ 89590 w 176123"/>
                  <a:gd name="connsiteY8" fmla="*/ 195866 h 224789"/>
                  <a:gd name="connsiteX9" fmla="*/ 89428 w 176123"/>
                  <a:gd name="connsiteY9" fmla="*/ 167576 h 224789"/>
                  <a:gd name="connsiteX10" fmla="*/ 45089 w 176123"/>
                  <a:gd name="connsiteY10" fmla="*/ 167576 h 224789"/>
                  <a:gd name="connsiteX11" fmla="*/ 750 w 176123"/>
                  <a:gd name="connsiteY11" fmla="*/ 167576 h 224789"/>
                  <a:gd name="connsiteX12" fmla="*/ 750 w 176123"/>
                  <a:gd name="connsiteY12" fmla="*/ 111665 h 224789"/>
                  <a:gd name="connsiteX13" fmla="*/ 750 w 176123"/>
                  <a:gd name="connsiteY13" fmla="*/ 55848 h 224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6123" h="224789">
                    <a:moveTo>
                      <a:pt x="45089" y="55848"/>
                    </a:moveTo>
                    <a:lnTo>
                      <a:pt x="89428" y="55848"/>
                    </a:lnTo>
                    <a:lnTo>
                      <a:pt x="89590" y="27559"/>
                    </a:lnTo>
                    <a:lnTo>
                      <a:pt x="89752" y="-634"/>
                    </a:lnTo>
                    <a:lnTo>
                      <a:pt x="133691" y="55468"/>
                    </a:lnTo>
                    <a:cubicBezTo>
                      <a:pt x="169562" y="101187"/>
                      <a:pt x="177477" y="111760"/>
                      <a:pt x="176839" y="112807"/>
                    </a:cubicBezTo>
                    <a:cubicBezTo>
                      <a:pt x="176400" y="113570"/>
                      <a:pt x="156627" y="139001"/>
                      <a:pt x="132900" y="169196"/>
                    </a:cubicBezTo>
                    <a:lnTo>
                      <a:pt x="89752" y="224155"/>
                    </a:lnTo>
                    <a:lnTo>
                      <a:pt x="89590" y="195866"/>
                    </a:lnTo>
                    <a:lnTo>
                      <a:pt x="89428" y="167576"/>
                    </a:lnTo>
                    <a:lnTo>
                      <a:pt x="45089" y="167576"/>
                    </a:lnTo>
                    <a:lnTo>
                      <a:pt x="750" y="167576"/>
                    </a:lnTo>
                    <a:lnTo>
                      <a:pt x="750" y="111665"/>
                    </a:lnTo>
                    <a:lnTo>
                      <a:pt x="750" y="55848"/>
                    </a:lnTo>
                    <a:close/>
                  </a:path>
                </a:pathLst>
              </a:custGeom>
              <a:solidFill>
                <a:srgbClr val="E31B36"/>
              </a:solidFill>
              <a:ln w="928" cap="flat">
                <a:solidFill>
                  <a:srgbClr val="0707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1B5EBD2-9F3A-41EB-AF9F-44DEDC422A26}"/>
                </a:ext>
              </a:extLst>
            </p:cNvPr>
            <p:cNvSpPr/>
            <p:nvPr/>
          </p:nvSpPr>
          <p:spPr>
            <a:xfrm>
              <a:off x="6364781" y="1326467"/>
              <a:ext cx="9525" cy="3286086"/>
            </a:xfrm>
            <a:custGeom>
              <a:avLst/>
              <a:gdLst>
                <a:gd name="connsiteX0" fmla="*/ 854 w 9525"/>
                <a:gd name="connsiteY0" fmla="*/ -635 h 3286086"/>
                <a:gd name="connsiteX1" fmla="*/ 854 w 9525"/>
                <a:gd name="connsiteY1" fmla="*/ 3285452 h 328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86086">
                  <a:moveTo>
                    <a:pt x="854" y="-635"/>
                  </a:moveTo>
                  <a:lnTo>
                    <a:pt x="854" y="3285452"/>
                  </a:lnTo>
                </a:path>
              </a:pathLst>
            </a:custGeom>
            <a:noFill/>
            <a:ln w="21441" cap="flat">
              <a:solidFill>
                <a:srgbClr val="E800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29119F9-9852-4EDB-AF2B-4B1663B47B68}"/>
                </a:ext>
              </a:extLst>
            </p:cNvPr>
            <p:cNvSpPr/>
            <p:nvPr/>
          </p:nvSpPr>
          <p:spPr>
            <a:xfrm>
              <a:off x="6375382" y="1268498"/>
              <a:ext cx="176113" cy="224789"/>
            </a:xfrm>
            <a:custGeom>
              <a:avLst/>
              <a:gdLst>
                <a:gd name="connsiteX0" fmla="*/ 45184 w 176113"/>
                <a:gd name="connsiteY0" fmla="*/ 55772 h 224789"/>
                <a:gd name="connsiteX1" fmla="*/ 89522 w 176113"/>
                <a:gd name="connsiteY1" fmla="*/ 55772 h 224789"/>
                <a:gd name="connsiteX2" fmla="*/ 89684 w 176113"/>
                <a:gd name="connsiteY2" fmla="*/ 27568 h 224789"/>
                <a:gd name="connsiteX3" fmla="*/ 89846 w 176113"/>
                <a:gd name="connsiteY3" fmla="*/ -635 h 224789"/>
                <a:gd name="connsiteX4" fmla="*/ 133785 w 176113"/>
                <a:gd name="connsiteY4" fmla="*/ 55400 h 224789"/>
                <a:gd name="connsiteX5" fmla="*/ 176933 w 176113"/>
                <a:gd name="connsiteY5" fmla="*/ 112817 h 224789"/>
                <a:gd name="connsiteX6" fmla="*/ 132994 w 176113"/>
                <a:gd name="connsiteY6" fmla="*/ 169177 h 224789"/>
                <a:gd name="connsiteX7" fmla="*/ 89846 w 176113"/>
                <a:gd name="connsiteY7" fmla="*/ 224155 h 224789"/>
                <a:gd name="connsiteX8" fmla="*/ 89684 w 176113"/>
                <a:gd name="connsiteY8" fmla="*/ 195856 h 224789"/>
                <a:gd name="connsiteX9" fmla="*/ 89522 w 176113"/>
                <a:gd name="connsiteY9" fmla="*/ 167557 h 224789"/>
                <a:gd name="connsiteX10" fmla="*/ 45184 w 176113"/>
                <a:gd name="connsiteY10" fmla="*/ 167557 h 224789"/>
                <a:gd name="connsiteX11" fmla="*/ 854 w 176113"/>
                <a:gd name="connsiteY11" fmla="*/ 167557 h 224789"/>
                <a:gd name="connsiteX12" fmla="*/ 854 w 176113"/>
                <a:gd name="connsiteY12" fmla="*/ 111664 h 224789"/>
                <a:gd name="connsiteX13" fmla="*/ 854 w 176113"/>
                <a:gd name="connsiteY13" fmla="*/ 5577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113" h="224789">
                  <a:moveTo>
                    <a:pt x="45184" y="55772"/>
                  </a:moveTo>
                  <a:lnTo>
                    <a:pt x="89522" y="55772"/>
                  </a:lnTo>
                  <a:lnTo>
                    <a:pt x="89684" y="27568"/>
                  </a:lnTo>
                  <a:lnTo>
                    <a:pt x="89846" y="-635"/>
                  </a:lnTo>
                  <a:lnTo>
                    <a:pt x="133785" y="55400"/>
                  </a:lnTo>
                  <a:cubicBezTo>
                    <a:pt x="169656" y="101159"/>
                    <a:pt x="177571" y="111693"/>
                    <a:pt x="176933" y="112817"/>
                  </a:cubicBezTo>
                  <a:cubicBezTo>
                    <a:pt x="176495" y="113579"/>
                    <a:pt x="156721" y="138935"/>
                    <a:pt x="132994" y="169177"/>
                  </a:cubicBezTo>
                  <a:lnTo>
                    <a:pt x="89846" y="224155"/>
                  </a:lnTo>
                  <a:lnTo>
                    <a:pt x="89684" y="195856"/>
                  </a:lnTo>
                  <a:lnTo>
                    <a:pt x="89522" y="167557"/>
                  </a:lnTo>
                  <a:lnTo>
                    <a:pt x="45184" y="167557"/>
                  </a:lnTo>
                  <a:lnTo>
                    <a:pt x="854" y="167557"/>
                  </a:lnTo>
                  <a:lnTo>
                    <a:pt x="854" y="111664"/>
                  </a:lnTo>
                  <a:lnTo>
                    <a:pt x="854" y="55772"/>
                  </a:lnTo>
                  <a:close/>
                </a:path>
              </a:pathLst>
            </a:custGeom>
            <a:solidFill>
              <a:srgbClr val="E31B36"/>
            </a:solidFill>
            <a:ln w="928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1D53CD-EF66-4723-A217-470E5B6F713E}"/>
                </a:ext>
              </a:extLst>
            </p:cNvPr>
            <p:cNvSpPr/>
            <p:nvPr/>
          </p:nvSpPr>
          <p:spPr>
            <a:xfrm>
              <a:off x="6365171" y="2220998"/>
              <a:ext cx="176115" cy="224789"/>
            </a:xfrm>
            <a:custGeom>
              <a:avLst/>
              <a:gdLst>
                <a:gd name="connsiteX0" fmla="*/ 45184 w 176115"/>
                <a:gd name="connsiteY0" fmla="*/ 55772 h 224789"/>
                <a:gd name="connsiteX1" fmla="*/ 89523 w 176115"/>
                <a:gd name="connsiteY1" fmla="*/ 55772 h 224789"/>
                <a:gd name="connsiteX2" fmla="*/ 89685 w 176115"/>
                <a:gd name="connsiteY2" fmla="*/ 27568 h 224789"/>
                <a:gd name="connsiteX3" fmla="*/ 89847 w 176115"/>
                <a:gd name="connsiteY3" fmla="*/ -635 h 224789"/>
                <a:gd name="connsiteX4" fmla="*/ 133785 w 176115"/>
                <a:gd name="connsiteY4" fmla="*/ 55400 h 224789"/>
                <a:gd name="connsiteX5" fmla="*/ 176934 w 176115"/>
                <a:gd name="connsiteY5" fmla="*/ 112817 h 224789"/>
                <a:gd name="connsiteX6" fmla="*/ 132995 w 176115"/>
                <a:gd name="connsiteY6" fmla="*/ 169177 h 224789"/>
                <a:gd name="connsiteX7" fmla="*/ 89847 w 176115"/>
                <a:gd name="connsiteY7" fmla="*/ 224155 h 224789"/>
                <a:gd name="connsiteX8" fmla="*/ 89685 w 176115"/>
                <a:gd name="connsiteY8" fmla="*/ 195856 h 224789"/>
                <a:gd name="connsiteX9" fmla="*/ 89523 w 176115"/>
                <a:gd name="connsiteY9" fmla="*/ 167557 h 224789"/>
                <a:gd name="connsiteX10" fmla="*/ 45184 w 176115"/>
                <a:gd name="connsiteY10" fmla="*/ 167557 h 224789"/>
                <a:gd name="connsiteX11" fmla="*/ 854 w 176115"/>
                <a:gd name="connsiteY11" fmla="*/ 167557 h 224789"/>
                <a:gd name="connsiteX12" fmla="*/ 854 w 176115"/>
                <a:gd name="connsiteY12" fmla="*/ 111664 h 224789"/>
                <a:gd name="connsiteX13" fmla="*/ 854 w 176115"/>
                <a:gd name="connsiteY13" fmla="*/ 5577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115" h="224789">
                  <a:moveTo>
                    <a:pt x="45184" y="55772"/>
                  </a:moveTo>
                  <a:lnTo>
                    <a:pt x="89523" y="55772"/>
                  </a:lnTo>
                  <a:lnTo>
                    <a:pt x="89685" y="27568"/>
                  </a:lnTo>
                  <a:lnTo>
                    <a:pt x="89847" y="-635"/>
                  </a:lnTo>
                  <a:lnTo>
                    <a:pt x="133785" y="55400"/>
                  </a:lnTo>
                  <a:cubicBezTo>
                    <a:pt x="169656" y="101159"/>
                    <a:pt x="177581" y="111693"/>
                    <a:pt x="176934" y="112817"/>
                  </a:cubicBezTo>
                  <a:cubicBezTo>
                    <a:pt x="176495" y="113579"/>
                    <a:pt x="156722" y="138935"/>
                    <a:pt x="132995" y="169177"/>
                  </a:cubicBezTo>
                  <a:lnTo>
                    <a:pt x="89847" y="224155"/>
                  </a:lnTo>
                  <a:lnTo>
                    <a:pt x="89685" y="195856"/>
                  </a:lnTo>
                  <a:lnTo>
                    <a:pt x="89523" y="167557"/>
                  </a:lnTo>
                  <a:lnTo>
                    <a:pt x="45184" y="167557"/>
                  </a:lnTo>
                  <a:lnTo>
                    <a:pt x="854" y="167557"/>
                  </a:lnTo>
                  <a:lnTo>
                    <a:pt x="854" y="111664"/>
                  </a:lnTo>
                  <a:lnTo>
                    <a:pt x="854" y="55772"/>
                  </a:lnTo>
                  <a:close/>
                </a:path>
              </a:pathLst>
            </a:custGeom>
            <a:solidFill>
              <a:srgbClr val="E31B36"/>
            </a:solidFill>
            <a:ln w="928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FF9D3EE-8364-4834-8A90-60A1A1D99E32}"/>
                </a:ext>
              </a:extLst>
            </p:cNvPr>
            <p:cNvSpPr/>
            <p:nvPr/>
          </p:nvSpPr>
          <p:spPr>
            <a:xfrm>
              <a:off x="6351560" y="3506873"/>
              <a:ext cx="176114" cy="224789"/>
            </a:xfrm>
            <a:custGeom>
              <a:avLst/>
              <a:gdLst>
                <a:gd name="connsiteX0" fmla="*/ 45193 w 176114"/>
                <a:gd name="connsiteY0" fmla="*/ 55772 h 224789"/>
                <a:gd name="connsiteX1" fmla="*/ 89532 w 176114"/>
                <a:gd name="connsiteY1" fmla="*/ 55772 h 224789"/>
                <a:gd name="connsiteX2" fmla="*/ 89694 w 176114"/>
                <a:gd name="connsiteY2" fmla="*/ 27568 h 224789"/>
                <a:gd name="connsiteX3" fmla="*/ 89846 w 176114"/>
                <a:gd name="connsiteY3" fmla="*/ -635 h 224789"/>
                <a:gd name="connsiteX4" fmla="*/ 133785 w 176114"/>
                <a:gd name="connsiteY4" fmla="*/ 55400 h 224789"/>
                <a:gd name="connsiteX5" fmla="*/ 176933 w 176114"/>
                <a:gd name="connsiteY5" fmla="*/ 112817 h 224789"/>
                <a:gd name="connsiteX6" fmla="*/ 132994 w 176114"/>
                <a:gd name="connsiteY6" fmla="*/ 169177 h 224789"/>
                <a:gd name="connsiteX7" fmla="*/ 89846 w 176114"/>
                <a:gd name="connsiteY7" fmla="*/ 224155 h 224789"/>
                <a:gd name="connsiteX8" fmla="*/ 89694 w 176114"/>
                <a:gd name="connsiteY8" fmla="*/ 195856 h 224789"/>
                <a:gd name="connsiteX9" fmla="*/ 89532 w 176114"/>
                <a:gd name="connsiteY9" fmla="*/ 167557 h 224789"/>
                <a:gd name="connsiteX10" fmla="*/ 45193 w 176114"/>
                <a:gd name="connsiteY10" fmla="*/ 167557 h 224789"/>
                <a:gd name="connsiteX11" fmla="*/ 854 w 176114"/>
                <a:gd name="connsiteY11" fmla="*/ 167557 h 224789"/>
                <a:gd name="connsiteX12" fmla="*/ 854 w 176114"/>
                <a:gd name="connsiteY12" fmla="*/ 111664 h 224789"/>
                <a:gd name="connsiteX13" fmla="*/ 854 w 176114"/>
                <a:gd name="connsiteY13" fmla="*/ 5577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114" h="224789">
                  <a:moveTo>
                    <a:pt x="45193" y="55772"/>
                  </a:moveTo>
                  <a:lnTo>
                    <a:pt x="89532" y="55772"/>
                  </a:lnTo>
                  <a:lnTo>
                    <a:pt x="89694" y="27568"/>
                  </a:lnTo>
                  <a:lnTo>
                    <a:pt x="89846" y="-635"/>
                  </a:lnTo>
                  <a:lnTo>
                    <a:pt x="133785" y="55400"/>
                  </a:lnTo>
                  <a:cubicBezTo>
                    <a:pt x="169666" y="101159"/>
                    <a:pt x="177581" y="111693"/>
                    <a:pt x="176933" y="112817"/>
                  </a:cubicBezTo>
                  <a:cubicBezTo>
                    <a:pt x="176505" y="113579"/>
                    <a:pt x="156731" y="138935"/>
                    <a:pt x="132994" y="169177"/>
                  </a:cubicBezTo>
                  <a:lnTo>
                    <a:pt x="89846" y="224155"/>
                  </a:lnTo>
                  <a:lnTo>
                    <a:pt x="89694" y="195856"/>
                  </a:lnTo>
                  <a:lnTo>
                    <a:pt x="89532" y="167557"/>
                  </a:lnTo>
                  <a:lnTo>
                    <a:pt x="45193" y="167557"/>
                  </a:lnTo>
                  <a:lnTo>
                    <a:pt x="854" y="167557"/>
                  </a:lnTo>
                  <a:lnTo>
                    <a:pt x="854" y="111664"/>
                  </a:lnTo>
                  <a:lnTo>
                    <a:pt x="854" y="55772"/>
                  </a:lnTo>
                  <a:close/>
                </a:path>
              </a:pathLst>
            </a:custGeom>
            <a:solidFill>
              <a:srgbClr val="E31B36"/>
            </a:solidFill>
            <a:ln w="928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996E940-5302-447C-94EE-6E613CE09A0F}"/>
                </a:ext>
              </a:extLst>
            </p:cNvPr>
            <p:cNvSpPr/>
            <p:nvPr/>
          </p:nvSpPr>
          <p:spPr>
            <a:xfrm>
              <a:off x="6365171" y="4452535"/>
              <a:ext cx="176115" cy="224789"/>
            </a:xfrm>
            <a:custGeom>
              <a:avLst/>
              <a:gdLst>
                <a:gd name="connsiteX0" fmla="*/ 45184 w 176115"/>
                <a:gd name="connsiteY0" fmla="*/ 55847 h 224789"/>
                <a:gd name="connsiteX1" fmla="*/ 89523 w 176115"/>
                <a:gd name="connsiteY1" fmla="*/ 55847 h 224789"/>
                <a:gd name="connsiteX2" fmla="*/ 89685 w 176115"/>
                <a:gd name="connsiteY2" fmla="*/ 27558 h 224789"/>
                <a:gd name="connsiteX3" fmla="*/ 89847 w 176115"/>
                <a:gd name="connsiteY3" fmla="*/ -635 h 224789"/>
                <a:gd name="connsiteX4" fmla="*/ 133785 w 176115"/>
                <a:gd name="connsiteY4" fmla="*/ 55467 h 224789"/>
                <a:gd name="connsiteX5" fmla="*/ 176934 w 176115"/>
                <a:gd name="connsiteY5" fmla="*/ 112807 h 224789"/>
                <a:gd name="connsiteX6" fmla="*/ 132995 w 176115"/>
                <a:gd name="connsiteY6" fmla="*/ 169195 h 224789"/>
                <a:gd name="connsiteX7" fmla="*/ 89847 w 176115"/>
                <a:gd name="connsiteY7" fmla="*/ 224155 h 224789"/>
                <a:gd name="connsiteX8" fmla="*/ 89685 w 176115"/>
                <a:gd name="connsiteY8" fmla="*/ 195866 h 224789"/>
                <a:gd name="connsiteX9" fmla="*/ 89523 w 176115"/>
                <a:gd name="connsiteY9" fmla="*/ 167576 h 224789"/>
                <a:gd name="connsiteX10" fmla="*/ 45184 w 176115"/>
                <a:gd name="connsiteY10" fmla="*/ 167576 h 224789"/>
                <a:gd name="connsiteX11" fmla="*/ 854 w 176115"/>
                <a:gd name="connsiteY11" fmla="*/ 167576 h 224789"/>
                <a:gd name="connsiteX12" fmla="*/ 854 w 176115"/>
                <a:gd name="connsiteY12" fmla="*/ 111664 h 224789"/>
                <a:gd name="connsiteX13" fmla="*/ 854 w 176115"/>
                <a:gd name="connsiteY13" fmla="*/ 55847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115" h="224789">
                  <a:moveTo>
                    <a:pt x="45184" y="55847"/>
                  </a:moveTo>
                  <a:lnTo>
                    <a:pt x="89523" y="55847"/>
                  </a:lnTo>
                  <a:lnTo>
                    <a:pt x="89685" y="27558"/>
                  </a:lnTo>
                  <a:lnTo>
                    <a:pt x="89847" y="-635"/>
                  </a:lnTo>
                  <a:lnTo>
                    <a:pt x="133785" y="55467"/>
                  </a:lnTo>
                  <a:cubicBezTo>
                    <a:pt x="169656" y="101187"/>
                    <a:pt x="177581" y="111759"/>
                    <a:pt x="176934" y="112807"/>
                  </a:cubicBezTo>
                  <a:cubicBezTo>
                    <a:pt x="176495" y="113570"/>
                    <a:pt x="156722" y="139001"/>
                    <a:pt x="132995" y="169195"/>
                  </a:cubicBezTo>
                  <a:lnTo>
                    <a:pt x="89847" y="224155"/>
                  </a:lnTo>
                  <a:lnTo>
                    <a:pt x="89685" y="195866"/>
                  </a:lnTo>
                  <a:lnTo>
                    <a:pt x="89523" y="167576"/>
                  </a:lnTo>
                  <a:lnTo>
                    <a:pt x="45184" y="167576"/>
                  </a:lnTo>
                  <a:lnTo>
                    <a:pt x="854" y="167576"/>
                  </a:lnTo>
                  <a:lnTo>
                    <a:pt x="854" y="111664"/>
                  </a:lnTo>
                  <a:lnTo>
                    <a:pt x="854" y="55847"/>
                  </a:lnTo>
                  <a:close/>
                </a:path>
              </a:pathLst>
            </a:custGeom>
            <a:solidFill>
              <a:srgbClr val="E31B36"/>
            </a:solidFill>
            <a:ln w="928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8E2C7F2-2568-40E3-B7C4-D33BA3F369AE}"/>
                </a:ext>
              </a:extLst>
            </p:cNvPr>
            <p:cNvSpPr/>
            <p:nvPr/>
          </p:nvSpPr>
          <p:spPr>
            <a:xfrm>
              <a:off x="2702761" y="2972930"/>
              <a:ext cx="3673925" cy="9525"/>
            </a:xfrm>
            <a:custGeom>
              <a:avLst/>
              <a:gdLst>
                <a:gd name="connsiteX0" fmla="*/ 854 w 3673925"/>
                <a:gd name="connsiteY0" fmla="*/ -635 h 9525"/>
                <a:gd name="connsiteX1" fmla="*/ 3674780 w 3673925"/>
                <a:gd name="connsiteY1" fmla="*/ -6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73925" h="9525">
                  <a:moveTo>
                    <a:pt x="854" y="-635"/>
                  </a:moveTo>
                  <a:lnTo>
                    <a:pt x="3674780" y="-635"/>
                  </a:lnTo>
                </a:path>
              </a:pathLst>
            </a:custGeom>
            <a:noFill/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7726627-28E8-417D-BC11-979BBD64C5AF}"/>
                </a:ext>
              </a:extLst>
            </p:cNvPr>
            <p:cNvSpPr/>
            <p:nvPr/>
          </p:nvSpPr>
          <p:spPr>
            <a:xfrm>
              <a:off x="3342300" y="2938911"/>
              <a:ext cx="88446" cy="74839"/>
            </a:xfrm>
            <a:custGeom>
              <a:avLst/>
              <a:gdLst>
                <a:gd name="connsiteX0" fmla="*/ 89301 w 88446"/>
                <a:gd name="connsiteY0" fmla="*/ 36784 h 74839"/>
                <a:gd name="connsiteX1" fmla="*/ 45077 w 88446"/>
                <a:gd name="connsiteY1" fmla="*/ 74204 h 74839"/>
                <a:gd name="connsiteX2" fmla="*/ 854 w 88446"/>
                <a:gd name="connsiteY2" fmla="*/ 36784 h 74839"/>
                <a:gd name="connsiteX3" fmla="*/ 45077 w 88446"/>
                <a:gd name="connsiteY3" fmla="*/ -635 h 74839"/>
                <a:gd name="connsiteX4" fmla="*/ 89301 w 88446"/>
                <a:gd name="connsiteY4" fmla="*/ 36784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4"/>
                  </a:moveTo>
                  <a:cubicBezTo>
                    <a:pt x="89301" y="57451"/>
                    <a:pt x="69501" y="74204"/>
                    <a:pt x="45077" y="74204"/>
                  </a:cubicBezTo>
                  <a:cubicBezTo>
                    <a:pt x="20653" y="74204"/>
                    <a:pt x="854" y="57451"/>
                    <a:pt x="854" y="36784"/>
                  </a:cubicBezTo>
                  <a:cubicBezTo>
                    <a:pt x="854" y="16118"/>
                    <a:pt x="20653" y="-635"/>
                    <a:pt x="45077" y="-635"/>
                  </a:cubicBezTo>
                  <a:cubicBezTo>
                    <a:pt x="69501" y="-635"/>
                    <a:pt x="89301" y="16118"/>
                    <a:pt x="89301" y="36784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519247E-6289-40C0-A02A-25981B162570}"/>
                </a:ext>
              </a:extLst>
            </p:cNvPr>
            <p:cNvSpPr/>
            <p:nvPr/>
          </p:nvSpPr>
          <p:spPr>
            <a:xfrm>
              <a:off x="4352626" y="2928700"/>
              <a:ext cx="88446" cy="74839"/>
            </a:xfrm>
            <a:custGeom>
              <a:avLst/>
              <a:gdLst>
                <a:gd name="connsiteX0" fmla="*/ 89301 w 88446"/>
                <a:gd name="connsiteY0" fmla="*/ 36785 h 74839"/>
                <a:gd name="connsiteX1" fmla="*/ 45078 w 88446"/>
                <a:gd name="connsiteY1" fmla="*/ 74205 h 74839"/>
                <a:gd name="connsiteX2" fmla="*/ 854 w 88446"/>
                <a:gd name="connsiteY2" fmla="*/ 36785 h 74839"/>
                <a:gd name="connsiteX3" fmla="*/ 45078 w 88446"/>
                <a:gd name="connsiteY3" fmla="*/ -635 h 74839"/>
                <a:gd name="connsiteX4" fmla="*/ 89301 w 88446"/>
                <a:gd name="connsiteY4" fmla="*/ 36785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5"/>
                  </a:moveTo>
                  <a:cubicBezTo>
                    <a:pt x="89301" y="57451"/>
                    <a:pt x="69502" y="74205"/>
                    <a:pt x="45078" y="74205"/>
                  </a:cubicBezTo>
                  <a:cubicBezTo>
                    <a:pt x="20653" y="74205"/>
                    <a:pt x="854" y="57451"/>
                    <a:pt x="854" y="36785"/>
                  </a:cubicBezTo>
                  <a:cubicBezTo>
                    <a:pt x="854" y="16119"/>
                    <a:pt x="20653" y="-635"/>
                    <a:pt x="45078" y="-635"/>
                  </a:cubicBezTo>
                  <a:cubicBezTo>
                    <a:pt x="69502" y="-635"/>
                    <a:pt x="89301" y="16119"/>
                    <a:pt x="89301" y="36785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F554F6F-D15A-4728-8C7B-F3ACC5DAC2E0}"/>
                </a:ext>
              </a:extLst>
            </p:cNvPr>
            <p:cNvSpPr/>
            <p:nvPr/>
          </p:nvSpPr>
          <p:spPr>
            <a:xfrm>
              <a:off x="5339149" y="2921900"/>
              <a:ext cx="88446" cy="74839"/>
            </a:xfrm>
            <a:custGeom>
              <a:avLst/>
              <a:gdLst>
                <a:gd name="connsiteX0" fmla="*/ 89301 w 88446"/>
                <a:gd name="connsiteY0" fmla="*/ 36784 h 74839"/>
                <a:gd name="connsiteX1" fmla="*/ 45077 w 88446"/>
                <a:gd name="connsiteY1" fmla="*/ 74204 h 74839"/>
                <a:gd name="connsiteX2" fmla="*/ 854 w 88446"/>
                <a:gd name="connsiteY2" fmla="*/ 36784 h 74839"/>
                <a:gd name="connsiteX3" fmla="*/ 45077 w 88446"/>
                <a:gd name="connsiteY3" fmla="*/ -636 h 74839"/>
                <a:gd name="connsiteX4" fmla="*/ 89301 w 88446"/>
                <a:gd name="connsiteY4" fmla="*/ 36784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4"/>
                  </a:moveTo>
                  <a:cubicBezTo>
                    <a:pt x="89301" y="57450"/>
                    <a:pt x="69501" y="74204"/>
                    <a:pt x="45077" y="74204"/>
                  </a:cubicBezTo>
                  <a:cubicBezTo>
                    <a:pt x="20654" y="74204"/>
                    <a:pt x="854" y="57450"/>
                    <a:pt x="854" y="36784"/>
                  </a:cubicBezTo>
                  <a:cubicBezTo>
                    <a:pt x="854" y="16118"/>
                    <a:pt x="20654" y="-636"/>
                    <a:pt x="45077" y="-636"/>
                  </a:cubicBezTo>
                  <a:cubicBezTo>
                    <a:pt x="69501" y="-636"/>
                    <a:pt x="89301" y="16118"/>
                    <a:pt x="89301" y="36784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D20D1CC-A3E0-4838-9F7F-A5ECDEBF530F}"/>
                </a:ext>
              </a:extLst>
            </p:cNvPr>
            <p:cNvSpPr/>
            <p:nvPr/>
          </p:nvSpPr>
          <p:spPr>
            <a:xfrm>
              <a:off x="6325663" y="2928700"/>
              <a:ext cx="88446" cy="74839"/>
            </a:xfrm>
            <a:custGeom>
              <a:avLst/>
              <a:gdLst>
                <a:gd name="connsiteX0" fmla="*/ 89301 w 88446"/>
                <a:gd name="connsiteY0" fmla="*/ 36785 h 74839"/>
                <a:gd name="connsiteX1" fmla="*/ 45078 w 88446"/>
                <a:gd name="connsiteY1" fmla="*/ 74205 h 74839"/>
                <a:gd name="connsiteX2" fmla="*/ 854 w 88446"/>
                <a:gd name="connsiteY2" fmla="*/ 36785 h 74839"/>
                <a:gd name="connsiteX3" fmla="*/ 45078 w 88446"/>
                <a:gd name="connsiteY3" fmla="*/ -635 h 74839"/>
                <a:gd name="connsiteX4" fmla="*/ 89301 w 88446"/>
                <a:gd name="connsiteY4" fmla="*/ 36785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5"/>
                  </a:moveTo>
                  <a:cubicBezTo>
                    <a:pt x="89301" y="57451"/>
                    <a:pt x="69501" y="74205"/>
                    <a:pt x="45078" y="74205"/>
                  </a:cubicBezTo>
                  <a:cubicBezTo>
                    <a:pt x="20654" y="74205"/>
                    <a:pt x="854" y="57451"/>
                    <a:pt x="854" y="36785"/>
                  </a:cubicBezTo>
                  <a:cubicBezTo>
                    <a:pt x="854" y="16119"/>
                    <a:pt x="20654" y="-635"/>
                    <a:pt x="45078" y="-635"/>
                  </a:cubicBezTo>
                  <a:cubicBezTo>
                    <a:pt x="69501" y="-635"/>
                    <a:pt x="89301" y="16119"/>
                    <a:pt x="89301" y="36785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EBBEB11-EDD8-420B-9472-1FD25D26F94A}"/>
                </a:ext>
              </a:extLst>
            </p:cNvPr>
            <p:cNvSpPr/>
            <p:nvPr/>
          </p:nvSpPr>
          <p:spPr>
            <a:xfrm>
              <a:off x="2672149" y="2935511"/>
              <a:ext cx="88446" cy="74839"/>
            </a:xfrm>
            <a:custGeom>
              <a:avLst/>
              <a:gdLst>
                <a:gd name="connsiteX0" fmla="*/ 89301 w 88446"/>
                <a:gd name="connsiteY0" fmla="*/ 36784 h 74839"/>
                <a:gd name="connsiteX1" fmla="*/ 45077 w 88446"/>
                <a:gd name="connsiteY1" fmla="*/ 74204 h 74839"/>
                <a:gd name="connsiteX2" fmla="*/ 854 w 88446"/>
                <a:gd name="connsiteY2" fmla="*/ 36784 h 74839"/>
                <a:gd name="connsiteX3" fmla="*/ 45077 w 88446"/>
                <a:gd name="connsiteY3" fmla="*/ -635 h 74839"/>
                <a:gd name="connsiteX4" fmla="*/ 89301 w 88446"/>
                <a:gd name="connsiteY4" fmla="*/ 36784 h 7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46" h="74839">
                  <a:moveTo>
                    <a:pt x="89301" y="36784"/>
                  </a:moveTo>
                  <a:cubicBezTo>
                    <a:pt x="89301" y="57451"/>
                    <a:pt x="69501" y="74204"/>
                    <a:pt x="45077" y="74204"/>
                  </a:cubicBezTo>
                  <a:cubicBezTo>
                    <a:pt x="20653" y="74204"/>
                    <a:pt x="854" y="57451"/>
                    <a:pt x="854" y="36784"/>
                  </a:cubicBezTo>
                  <a:cubicBezTo>
                    <a:pt x="854" y="16118"/>
                    <a:pt x="20653" y="-635"/>
                    <a:pt x="45077" y="-635"/>
                  </a:cubicBezTo>
                  <a:cubicBezTo>
                    <a:pt x="69501" y="-635"/>
                    <a:pt x="89301" y="16118"/>
                    <a:pt x="89301" y="36784"/>
                  </a:cubicBezTo>
                  <a:close/>
                </a:path>
              </a:pathLst>
            </a:custGeom>
            <a:solidFill>
              <a:srgbClr val="E31B36"/>
            </a:solidFill>
            <a:ln w="21441" cap="flat">
              <a:solidFill>
                <a:srgbClr val="F31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BF8ECA8-1A89-4E9A-B813-7C82286E394C}"/>
                </a:ext>
              </a:extLst>
            </p:cNvPr>
            <p:cNvSpPr txBox="1"/>
            <p:nvPr/>
          </p:nvSpPr>
          <p:spPr>
            <a:xfrm>
              <a:off x="3597835" y="1209986"/>
              <a:ext cx="5790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Bank</a:t>
              </a: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5F970C9-095A-4D3E-840F-494094F0B04D}"/>
                </a:ext>
              </a:extLst>
            </p:cNvPr>
            <p:cNvSpPr/>
            <p:nvPr/>
          </p:nvSpPr>
          <p:spPr>
            <a:xfrm>
              <a:off x="3847858" y="4934576"/>
              <a:ext cx="75874" cy="210638"/>
            </a:xfrm>
            <a:custGeom>
              <a:avLst/>
              <a:gdLst>
                <a:gd name="connsiteX0" fmla="*/ 22676 w 86972"/>
                <a:gd name="connsiteY0" fmla="*/ 157045 h 210638"/>
                <a:gd name="connsiteX1" fmla="*/ 22676 w 86972"/>
                <a:gd name="connsiteY1" fmla="*/ 103990 h 210638"/>
                <a:gd name="connsiteX2" fmla="*/ 11761 w 86972"/>
                <a:gd name="connsiteY2" fmla="*/ 103800 h 210638"/>
                <a:gd name="connsiteX3" fmla="*/ 854 w 86972"/>
                <a:gd name="connsiteY3" fmla="*/ 103609 h 210638"/>
                <a:gd name="connsiteX4" fmla="*/ 22533 w 86972"/>
                <a:gd name="connsiteY4" fmla="*/ 51032 h 210638"/>
                <a:gd name="connsiteX5" fmla="*/ 44746 w 86972"/>
                <a:gd name="connsiteY5" fmla="*/ -594 h 210638"/>
                <a:gd name="connsiteX6" fmla="*/ 66549 w 86972"/>
                <a:gd name="connsiteY6" fmla="*/ 51984 h 210638"/>
                <a:gd name="connsiteX7" fmla="*/ 87827 w 86972"/>
                <a:gd name="connsiteY7" fmla="*/ 103609 h 210638"/>
                <a:gd name="connsiteX8" fmla="*/ 76873 w 86972"/>
                <a:gd name="connsiteY8" fmla="*/ 103800 h 210638"/>
                <a:gd name="connsiteX9" fmla="*/ 65929 w 86972"/>
                <a:gd name="connsiteY9" fmla="*/ 103990 h 210638"/>
                <a:gd name="connsiteX10" fmla="*/ 65929 w 86972"/>
                <a:gd name="connsiteY10" fmla="*/ 157045 h 210638"/>
                <a:gd name="connsiteX11" fmla="*/ 65929 w 86972"/>
                <a:gd name="connsiteY11" fmla="*/ 210004 h 210638"/>
                <a:gd name="connsiteX12" fmla="*/ 44298 w 86972"/>
                <a:gd name="connsiteY12" fmla="*/ 210004 h 210638"/>
                <a:gd name="connsiteX13" fmla="*/ 22676 w 86972"/>
                <a:gd name="connsiteY13" fmla="*/ 210004 h 21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72" h="210638">
                  <a:moveTo>
                    <a:pt x="22676" y="157045"/>
                  </a:moveTo>
                  <a:lnTo>
                    <a:pt x="22676" y="103990"/>
                  </a:lnTo>
                  <a:lnTo>
                    <a:pt x="11761" y="103800"/>
                  </a:lnTo>
                  <a:lnTo>
                    <a:pt x="854" y="103609"/>
                  </a:lnTo>
                  <a:lnTo>
                    <a:pt x="22533" y="51032"/>
                  </a:lnTo>
                  <a:cubicBezTo>
                    <a:pt x="40240" y="8169"/>
                    <a:pt x="44307" y="-1356"/>
                    <a:pt x="44746" y="-594"/>
                  </a:cubicBezTo>
                  <a:cubicBezTo>
                    <a:pt x="45041" y="-23"/>
                    <a:pt x="54852" y="23600"/>
                    <a:pt x="66549" y="51984"/>
                  </a:cubicBezTo>
                  <a:lnTo>
                    <a:pt x="87827" y="103609"/>
                  </a:lnTo>
                  <a:lnTo>
                    <a:pt x="76873" y="103800"/>
                  </a:lnTo>
                  <a:lnTo>
                    <a:pt x="65929" y="103990"/>
                  </a:lnTo>
                  <a:lnTo>
                    <a:pt x="65929" y="157045"/>
                  </a:lnTo>
                  <a:lnTo>
                    <a:pt x="65929" y="210004"/>
                  </a:lnTo>
                  <a:lnTo>
                    <a:pt x="44298" y="210004"/>
                  </a:lnTo>
                  <a:lnTo>
                    <a:pt x="22676" y="210004"/>
                  </a:lnTo>
                  <a:close/>
                </a:path>
              </a:pathLst>
            </a:custGeom>
            <a:solidFill>
              <a:srgbClr val="270E11"/>
            </a:solidFill>
            <a:ln w="631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76F95B6-35BC-4883-893E-181FFAFD4E58}"/>
                </a:ext>
              </a:extLst>
            </p:cNvPr>
            <p:cNvSpPr/>
            <p:nvPr/>
          </p:nvSpPr>
          <p:spPr>
            <a:xfrm>
              <a:off x="2471313" y="3993620"/>
              <a:ext cx="1415396" cy="1347216"/>
            </a:xfrm>
            <a:custGeom>
              <a:avLst/>
              <a:gdLst>
                <a:gd name="connsiteX0" fmla="*/ 1416250 w 1415396"/>
                <a:gd name="connsiteY0" fmla="*/ 1132078 h 1347216"/>
                <a:gd name="connsiteX1" fmla="*/ 1416250 w 1415396"/>
                <a:gd name="connsiteY1" fmla="*/ 1346582 h 1347216"/>
                <a:gd name="connsiteX2" fmla="*/ 854 w 1415396"/>
                <a:gd name="connsiteY2" fmla="*/ 1346582 h 1347216"/>
                <a:gd name="connsiteX3" fmla="*/ 854 w 1415396"/>
                <a:gd name="connsiteY3" fmla="*/ -635 h 134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5396" h="1347216">
                  <a:moveTo>
                    <a:pt x="1416250" y="1132078"/>
                  </a:moveTo>
                  <a:lnTo>
                    <a:pt x="1416250" y="1346582"/>
                  </a:lnTo>
                  <a:lnTo>
                    <a:pt x="854" y="1346582"/>
                  </a:lnTo>
                  <a:lnTo>
                    <a:pt x="854" y="-635"/>
                  </a:lnTo>
                </a:path>
              </a:pathLst>
            </a:custGeom>
            <a:noFill/>
            <a:ln w="42986" cap="flat">
              <a:solidFill>
                <a:srgbClr val="1F1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9509037-1A71-49FD-938E-65312E9F6B9D}"/>
                </a:ext>
              </a:extLst>
            </p:cNvPr>
            <p:cNvSpPr/>
            <p:nvPr/>
          </p:nvSpPr>
          <p:spPr>
            <a:xfrm>
              <a:off x="2287614" y="3996287"/>
              <a:ext cx="2660456" cy="1483232"/>
            </a:xfrm>
            <a:custGeom>
              <a:avLst/>
              <a:gdLst>
                <a:gd name="connsiteX0" fmla="*/ 2654501 w 2660456"/>
                <a:gd name="connsiteY0" fmla="*/ 1132077 h 1483232"/>
                <a:gd name="connsiteX1" fmla="*/ 2661311 w 2660456"/>
                <a:gd name="connsiteY1" fmla="*/ 1482598 h 1483232"/>
                <a:gd name="connsiteX2" fmla="*/ 854 w 2660456"/>
                <a:gd name="connsiteY2" fmla="*/ 1482598 h 1483232"/>
                <a:gd name="connsiteX3" fmla="*/ 854 w 2660456"/>
                <a:gd name="connsiteY3" fmla="*/ -635 h 148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0456" h="1483232">
                  <a:moveTo>
                    <a:pt x="2654501" y="1132077"/>
                  </a:moveTo>
                  <a:lnTo>
                    <a:pt x="2661311" y="1482598"/>
                  </a:lnTo>
                  <a:lnTo>
                    <a:pt x="854" y="1482598"/>
                  </a:lnTo>
                  <a:lnTo>
                    <a:pt x="854" y="-635"/>
                  </a:lnTo>
                </a:path>
              </a:pathLst>
            </a:custGeom>
            <a:noFill/>
            <a:ln w="42986" cap="flat">
              <a:solidFill>
                <a:srgbClr val="1F1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AAF1030-1E7E-44C7-84E5-81B09C16B73E}"/>
                </a:ext>
              </a:extLst>
            </p:cNvPr>
            <p:cNvSpPr/>
            <p:nvPr/>
          </p:nvSpPr>
          <p:spPr>
            <a:xfrm>
              <a:off x="4897656" y="4949507"/>
              <a:ext cx="70130" cy="210639"/>
            </a:xfrm>
            <a:custGeom>
              <a:avLst/>
              <a:gdLst>
                <a:gd name="connsiteX0" fmla="*/ 22676 w 86963"/>
                <a:gd name="connsiteY0" fmla="*/ 156950 h 210639"/>
                <a:gd name="connsiteX1" fmla="*/ 22676 w 86963"/>
                <a:gd name="connsiteY1" fmla="*/ 103895 h 210639"/>
                <a:gd name="connsiteX2" fmla="*/ 11760 w 86963"/>
                <a:gd name="connsiteY2" fmla="*/ 103706 h 210639"/>
                <a:gd name="connsiteX3" fmla="*/ 854 w 86963"/>
                <a:gd name="connsiteY3" fmla="*/ 103515 h 210639"/>
                <a:gd name="connsiteX4" fmla="*/ 22533 w 86963"/>
                <a:gd name="connsiteY4" fmla="*/ 51032 h 210639"/>
                <a:gd name="connsiteX5" fmla="*/ 44745 w 86963"/>
                <a:gd name="connsiteY5" fmla="*/ -594 h 210639"/>
                <a:gd name="connsiteX6" fmla="*/ 66548 w 86963"/>
                <a:gd name="connsiteY6" fmla="*/ 51985 h 210639"/>
                <a:gd name="connsiteX7" fmla="*/ 87818 w 86963"/>
                <a:gd name="connsiteY7" fmla="*/ 103515 h 210639"/>
                <a:gd name="connsiteX8" fmla="*/ 76873 w 86963"/>
                <a:gd name="connsiteY8" fmla="*/ 103706 h 210639"/>
                <a:gd name="connsiteX9" fmla="*/ 65919 w 86963"/>
                <a:gd name="connsiteY9" fmla="*/ 103895 h 210639"/>
                <a:gd name="connsiteX10" fmla="*/ 65919 w 86963"/>
                <a:gd name="connsiteY10" fmla="*/ 156950 h 210639"/>
                <a:gd name="connsiteX11" fmla="*/ 65919 w 86963"/>
                <a:gd name="connsiteY11" fmla="*/ 210004 h 210639"/>
                <a:gd name="connsiteX12" fmla="*/ 44298 w 86963"/>
                <a:gd name="connsiteY12" fmla="*/ 210004 h 210639"/>
                <a:gd name="connsiteX13" fmla="*/ 22676 w 86963"/>
                <a:gd name="connsiteY13" fmla="*/ 210004 h 2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63" h="210639">
                  <a:moveTo>
                    <a:pt x="22676" y="156950"/>
                  </a:moveTo>
                  <a:lnTo>
                    <a:pt x="22676" y="103895"/>
                  </a:lnTo>
                  <a:lnTo>
                    <a:pt x="11760" y="103706"/>
                  </a:lnTo>
                  <a:lnTo>
                    <a:pt x="854" y="103515"/>
                  </a:lnTo>
                  <a:lnTo>
                    <a:pt x="22533" y="51032"/>
                  </a:lnTo>
                  <a:cubicBezTo>
                    <a:pt x="40231" y="8074"/>
                    <a:pt x="44307" y="-1355"/>
                    <a:pt x="44745" y="-594"/>
                  </a:cubicBezTo>
                  <a:cubicBezTo>
                    <a:pt x="45041" y="-117"/>
                    <a:pt x="54851" y="23600"/>
                    <a:pt x="66548" y="51985"/>
                  </a:cubicBezTo>
                  <a:lnTo>
                    <a:pt x="87818" y="103515"/>
                  </a:lnTo>
                  <a:lnTo>
                    <a:pt x="76873" y="103706"/>
                  </a:lnTo>
                  <a:lnTo>
                    <a:pt x="65919" y="103895"/>
                  </a:lnTo>
                  <a:lnTo>
                    <a:pt x="65919" y="156950"/>
                  </a:lnTo>
                  <a:lnTo>
                    <a:pt x="65919" y="210004"/>
                  </a:lnTo>
                  <a:lnTo>
                    <a:pt x="44298" y="210004"/>
                  </a:lnTo>
                  <a:lnTo>
                    <a:pt x="22676" y="210004"/>
                  </a:lnTo>
                  <a:close/>
                </a:path>
              </a:pathLst>
            </a:custGeom>
            <a:solidFill>
              <a:srgbClr val="270E11"/>
            </a:solidFill>
            <a:ln w="631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4348D63-C2D4-44BD-B964-A3B272D70384}"/>
                </a:ext>
              </a:extLst>
            </p:cNvPr>
            <p:cNvSpPr/>
            <p:nvPr/>
          </p:nvSpPr>
          <p:spPr>
            <a:xfrm>
              <a:off x="2134328" y="3996287"/>
              <a:ext cx="3789835" cy="1660206"/>
            </a:xfrm>
            <a:custGeom>
              <a:avLst/>
              <a:gdLst>
                <a:gd name="connsiteX0" fmla="*/ 3790690 w 3789835"/>
                <a:gd name="connsiteY0" fmla="*/ 1132077 h 1660206"/>
                <a:gd name="connsiteX1" fmla="*/ 3790690 w 3789835"/>
                <a:gd name="connsiteY1" fmla="*/ 1659572 h 1660206"/>
                <a:gd name="connsiteX2" fmla="*/ 854 w 3789835"/>
                <a:gd name="connsiteY2" fmla="*/ 1659572 h 1660206"/>
                <a:gd name="connsiteX3" fmla="*/ 854 w 3789835"/>
                <a:gd name="connsiteY3" fmla="*/ -635 h 166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9835" h="1660206">
                  <a:moveTo>
                    <a:pt x="3790690" y="1132077"/>
                  </a:moveTo>
                  <a:lnTo>
                    <a:pt x="3790690" y="1659572"/>
                  </a:lnTo>
                  <a:lnTo>
                    <a:pt x="854" y="1659572"/>
                  </a:lnTo>
                  <a:lnTo>
                    <a:pt x="854" y="-635"/>
                  </a:lnTo>
                </a:path>
              </a:pathLst>
            </a:custGeom>
            <a:noFill/>
            <a:ln w="42986" cap="flat">
              <a:solidFill>
                <a:srgbClr val="1F1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E18A98D-593F-4A7D-A4C1-A3792F72FE28}"/>
                </a:ext>
              </a:extLst>
            </p:cNvPr>
            <p:cNvSpPr/>
            <p:nvPr/>
          </p:nvSpPr>
          <p:spPr>
            <a:xfrm>
              <a:off x="5884168" y="4963128"/>
              <a:ext cx="66256" cy="210639"/>
            </a:xfrm>
            <a:custGeom>
              <a:avLst/>
              <a:gdLst>
                <a:gd name="connsiteX0" fmla="*/ 22676 w 86972"/>
                <a:gd name="connsiteY0" fmla="*/ 156949 h 210639"/>
                <a:gd name="connsiteX1" fmla="*/ 22676 w 86972"/>
                <a:gd name="connsiteY1" fmla="*/ 103895 h 210639"/>
                <a:gd name="connsiteX2" fmla="*/ 11770 w 86972"/>
                <a:gd name="connsiteY2" fmla="*/ 103705 h 210639"/>
                <a:gd name="connsiteX3" fmla="*/ 854 w 86972"/>
                <a:gd name="connsiteY3" fmla="*/ 103514 h 210639"/>
                <a:gd name="connsiteX4" fmla="*/ 22533 w 86972"/>
                <a:gd name="connsiteY4" fmla="*/ 51031 h 210639"/>
                <a:gd name="connsiteX5" fmla="*/ 44745 w 86972"/>
                <a:gd name="connsiteY5" fmla="*/ -593 h 210639"/>
                <a:gd name="connsiteX6" fmla="*/ 66558 w 86972"/>
                <a:gd name="connsiteY6" fmla="*/ 51889 h 210639"/>
                <a:gd name="connsiteX7" fmla="*/ 87827 w 86972"/>
                <a:gd name="connsiteY7" fmla="*/ 103514 h 210639"/>
                <a:gd name="connsiteX8" fmla="*/ 76873 w 86972"/>
                <a:gd name="connsiteY8" fmla="*/ 103705 h 210639"/>
                <a:gd name="connsiteX9" fmla="*/ 65929 w 86972"/>
                <a:gd name="connsiteY9" fmla="*/ 103895 h 210639"/>
                <a:gd name="connsiteX10" fmla="*/ 65929 w 86972"/>
                <a:gd name="connsiteY10" fmla="*/ 156949 h 210639"/>
                <a:gd name="connsiteX11" fmla="*/ 65929 w 86972"/>
                <a:gd name="connsiteY11" fmla="*/ 210004 h 210639"/>
                <a:gd name="connsiteX12" fmla="*/ 44307 w 86972"/>
                <a:gd name="connsiteY12" fmla="*/ 210004 h 210639"/>
                <a:gd name="connsiteX13" fmla="*/ 22676 w 86972"/>
                <a:gd name="connsiteY13" fmla="*/ 210004 h 2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72" h="210639">
                  <a:moveTo>
                    <a:pt x="22676" y="156949"/>
                  </a:moveTo>
                  <a:lnTo>
                    <a:pt x="22676" y="103895"/>
                  </a:lnTo>
                  <a:lnTo>
                    <a:pt x="11770" y="103705"/>
                  </a:lnTo>
                  <a:lnTo>
                    <a:pt x="854" y="103514"/>
                  </a:lnTo>
                  <a:lnTo>
                    <a:pt x="22533" y="51031"/>
                  </a:lnTo>
                  <a:cubicBezTo>
                    <a:pt x="40240" y="8073"/>
                    <a:pt x="44317" y="-1356"/>
                    <a:pt x="44745" y="-593"/>
                  </a:cubicBezTo>
                  <a:cubicBezTo>
                    <a:pt x="45041" y="-118"/>
                    <a:pt x="54852" y="23505"/>
                    <a:pt x="66558" y="51889"/>
                  </a:cubicBezTo>
                  <a:lnTo>
                    <a:pt x="87827" y="103514"/>
                  </a:lnTo>
                  <a:lnTo>
                    <a:pt x="76873" y="103705"/>
                  </a:lnTo>
                  <a:lnTo>
                    <a:pt x="65929" y="103895"/>
                  </a:lnTo>
                  <a:lnTo>
                    <a:pt x="65929" y="156949"/>
                  </a:lnTo>
                  <a:lnTo>
                    <a:pt x="65929" y="210004"/>
                  </a:lnTo>
                  <a:lnTo>
                    <a:pt x="44307" y="210004"/>
                  </a:lnTo>
                  <a:lnTo>
                    <a:pt x="22676" y="210004"/>
                  </a:lnTo>
                  <a:close/>
                </a:path>
              </a:pathLst>
            </a:custGeom>
            <a:solidFill>
              <a:srgbClr val="270E11"/>
            </a:solidFill>
            <a:ln w="631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74266AE-6A63-42E0-93D3-94D1A6865608}"/>
                </a:ext>
              </a:extLst>
            </p:cNvPr>
            <p:cNvSpPr/>
            <p:nvPr/>
          </p:nvSpPr>
          <p:spPr>
            <a:xfrm>
              <a:off x="1971251" y="4003049"/>
              <a:ext cx="4960057" cy="1843944"/>
            </a:xfrm>
            <a:custGeom>
              <a:avLst/>
              <a:gdLst>
                <a:gd name="connsiteX0" fmla="*/ 4960913 w 4960057"/>
                <a:gd name="connsiteY0" fmla="*/ 1118552 h 1843944"/>
                <a:gd name="connsiteX1" fmla="*/ 4954112 w 4960057"/>
                <a:gd name="connsiteY1" fmla="*/ 1843309 h 1843944"/>
                <a:gd name="connsiteX2" fmla="*/ 854 w 4960057"/>
                <a:gd name="connsiteY2" fmla="*/ 1836452 h 1843944"/>
                <a:gd name="connsiteX3" fmla="*/ 854 w 4960057"/>
                <a:gd name="connsiteY3" fmla="*/ -635 h 184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0057" h="1843944">
                  <a:moveTo>
                    <a:pt x="4960913" y="1118552"/>
                  </a:moveTo>
                  <a:lnTo>
                    <a:pt x="4954112" y="1843309"/>
                  </a:lnTo>
                  <a:lnTo>
                    <a:pt x="854" y="1836452"/>
                  </a:lnTo>
                  <a:lnTo>
                    <a:pt x="854" y="-635"/>
                  </a:lnTo>
                </a:path>
              </a:pathLst>
            </a:custGeom>
            <a:noFill/>
            <a:ln w="42986" cap="flat">
              <a:solidFill>
                <a:srgbClr val="1F1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669FE3-5764-40DD-BE8F-DCB4197BAD9B}"/>
                </a:ext>
              </a:extLst>
            </p:cNvPr>
            <p:cNvSpPr/>
            <p:nvPr/>
          </p:nvSpPr>
          <p:spPr>
            <a:xfrm>
              <a:off x="6892119" y="4956271"/>
              <a:ext cx="68239" cy="210638"/>
            </a:xfrm>
            <a:custGeom>
              <a:avLst/>
              <a:gdLst>
                <a:gd name="connsiteX0" fmla="*/ 22676 w 86972"/>
                <a:gd name="connsiteY0" fmla="*/ 157044 h 210638"/>
                <a:gd name="connsiteX1" fmla="*/ 22676 w 86972"/>
                <a:gd name="connsiteY1" fmla="*/ 103990 h 210638"/>
                <a:gd name="connsiteX2" fmla="*/ 11770 w 86972"/>
                <a:gd name="connsiteY2" fmla="*/ 103800 h 210638"/>
                <a:gd name="connsiteX3" fmla="*/ 854 w 86972"/>
                <a:gd name="connsiteY3" fmla="*/ 103609 h 210638"/>
                <a:gd name="connsiteX4" fmla="*/ 22533 w 86972"/>
                <a:gd name="connsiteY4" fmla="*/ 51031 h 210638"/>
                <a:gd name="connsiteX5" fmla="*/ 44745 w 86972"/>
                <a:gd name="connsiteY5" fmla="*/ -594 h 210638"/>
                <a:gd name="connsiteX6" fmla="*/ 66558 w 86972"/>
                <a:gd name="connsiteY6" fmla="*/ 51983 h 210638"/>
                <a:gd name="connsiteX7" fmla="*/ 87827 w 86972"/>
                <a:gd name="connsiteY7" fmla="*/ 103609 h 210638"/>
                <a:gd name="connsiteX8" fmla="*/ 76873 w 86972"/>
                <a:gd name="connsiteY8" fmla="*/ 103800 h 210638"/>
                <a:gd name="connsiteX9" fmla="*/ 65929 w 86972"/>
                <a:gd name="connsiteY9" fmla="*/ 103990 h 210638"/>
                <a:gd name="connsiteX10" fmla="*/ 65929 w 86972"/>
                <a:gd name="connsiteY10" fmla="*/ 157044 h 210638"/>
                <a:gd name="connsiteX11" fmla="*/ 65929 w 86972"/>
                <a:gd name="connsiteY11" fmla="*/ 210004 h 210638"/>
                <a:gd name="connsiteX12" fmla="*/ 44307 w 86972"/>
                <a:gd name="connsiteY12" fmla="*/ 210004 h 210638"/>
                <a:gd name="connsiteX13" fmla="*/ 22676 w 86972"/>
                <a:gd name="connsiteY13" fmla="*/ 210004 h 21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72" h="210638">
                  <a:moveTo>
                    <a:pt x="22676" y="157044"/>
                  </a:moveTo>
                  <a:lnTo>
                    <a:pt x="22676" y="103990"/>
                  </a:lnTo>
                  <a:lnTo>
                    <a:pt x="11770" y="103800"/>
                  </a:lnTo>
                  <a:lnTo>
                    <a:pt x="854" y="103609"/>
                  </a:lnTo>
                  <a:lnTo>
                    <a:pt x="22533" y="51031"/>
                  </a:lnTo>
                  <a:cubicBezTo>
                    <a:pt x="40240" y="8168"/>
                    <a:pt x="44317" y="-1357"/>
                    <a:pt x="44745" y="-594"/>
                  </a:cubicBezTo>
                  <a:cubicBezTo>
                    <a:pt x="45041" y="-23"/>
                    <a:pt x="54852" y="23599"/>
                    <a:pt x="66558" y="51983"/>
                  </a:cubicBezTo>
                  <a:lnTo>
                    <a:pt x="87827" y="103609"/>
                  </a:lnTo>
                  <a:lnTo>
                    <a:pt x="76873" y="103800"/>
                  </a:lnTo>
                  <a:lnTo>
                    <a:pt x="65929" y="103990"/>
                  </a:lnTo>
                  <a:lnTo>
                    <a:pt x="65929" y="157044"/>
                  </a:lnTo>
                  <a:lnTo>
                    <a:pt x="65929" y="210004"/>
                  </a:lnTo>
                  <a:lnTo>
                    <a:pt x="44307" y="210004"/>
                  </a:lnTo>
                  <a:lnTo>
                    <a:pt x="22676" y="210004"/>
                  </a:lnTo>
                  <a:close/>
                </a:path>
              </a:pathLst>
            </a:custGeom>
            <a:solidFill>
              <a:srgbClr val="270E11"/>
            </a:solidFill>
            <a:ln w="631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51CF2F1-D4B5-49EB-A34F-2EF43731BED4}"/>
                </a:ext>
              </a:extLst>
            </p:cNvPr>
            <p:cNvSpPr txBox="1"/>
            <p:nvPr/>
          </p:nvSpPr>
          <p:spPr>
            <a:xfrm>
              <a:off x="2454549" y="849065"/>
              <a:ext cx="8675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Address/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3F98E7F-A995-4528-B44F-EE13148B246F}"/>
                </a:ext>
              </a:extLst>
            </p:cNvPr>
            <p:cNvSpPr txBox="1"/>
            <p:nvPr/>
          </p:nvSpPr>
          <p:spPr>
            <a:xfrm>
              <a:off x="2454549" y="1063378"/>
              <a:ext cx="94448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command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F482DB6-1FA9-4DEA-80E1-132D1EC47D36}"/>
                </a:ext>
              </a:extLst>
            </p:cNvPr>
            <p:cNvSpPr txBox="1"/>
            <p:nvPr/>
          </p:nvSpPr>
          <p:spPr>
            <a:xfrm>
              <a:off x="2454549" y="1277690"/>
              <a:ext cx="4635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bus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BBB891A4-B150-48E9-A072-FA0B12F38359}"/>
                </a:ext>
              </a:extLst>
            </p:cNvPr>
            <p:cNvSpPr txBox="1"/>
            <p:nvPr/>
          </p:nvSpPr>
          <p:spPr>
            <a:xfrm>
              <a:off x="7640645" y="2840762"/>
              <a:ext cx="87716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bus</a:t>
              </a: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1F2D5C9-D7BF-47F2-9998-F1E7C6A0F8C9}"/>
                </a:ext>
              </a:extLst>
            </p:cNvPr>
            <p:cNvSpPr/>
            <p:nvPr/>
          </p:nvSpPr>
          <p:spPr>
            <a:xfrm>
              <a:off x="7212515" y="1874650"/>
              <a:ext cx="529189" cy="914066"/>
            </a:xfrm>
            <a:custGeom>
              <a:avLst/>
              <a:gdLst>
                <a:gd name="connsiteX0" fmla="*/ 530044 w 529189"/>
                <a:gd name="connsiteY0" fmla="*/ 913432 h 914066"/>
                <a:gd name="connsiteX1" fmla="*/ 854 w 529189"/>
                <a:gd name="connsiteY1" fmla="*/ -635 h 91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9189" h="914066">
                  <a:moveTo>
                    <a:pt x="530044" y="913432"/>
                  </a:moveTo>
                  <a:cubicBezTo>
                    <a:pt x="491563" y="913432"/>
                    <a:pt x="854" y="-635"/>
                    <a:pt x="854" y="-635"/>
                  </a:cubicBez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109DBED-A4D4-4A82-948F-A82176AF9F00}"/>
                </a:ext>
              </a:extLst>
            </p:cNvPr>
            <p:cNvSpPr/>
            <p:nvPr/>
          </p:nvSpPr>
          <p:spPr>
            <a:xfrm>
              <a:off x="7222135" y="3135094"/>
              <a:ext cx="519569" cy="914056"/>
            </a:xfrm>
            <a:custGeom>
              <a:avLst/>
              <a:gdLst>
                <a:gd name="connsiteX0" fmla="*/ 520424 w 519569"/>
                <a:gd name="connsiteY0" fmla="*/ -635 h 914056"/>
                <a:gd name="connsiteX1" fmla="*/ 854 w 519569"/>
                <a:gd name="connsiteY1" fmla="*/ 913422 h 91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569" h="914056">
                  <a:moveTo>
                    <a:pt x="520424" y="-635"/>
                  </a:moveTo>
                  <a:lnTo>
                    <a:pt x="854" y="913422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F98E55-EB8F-44B1-8F36-50A4379D3E89}"/>
                </a:ext>
              </a:extLst>
            </p:cNvPr>
            <p:cNvSpPr/>
            <p:nvPr/>
          </p:nvSpPr>
          <p:spPr>
            <a:xfrm>
              <a:off x="7260626" y="2846448"/>
              <a:ext cx="423348" cy="86591"/>
            </a:xfrm>
            <a:custGeom>
              <a:avLst/>
              <a:gdLst>
                <a:gd name="connsiteX0" fmla="*/ 424202 w 423348"/>
                <a:gd name="connsiteY0" fmla="*/ 85957 h 86591"/>
                <a:gd name="connsiteX1" fmla="*/ 854 w 423348"/>
                <a:gd name="connsiteY1" fmla="*/ -635 h 8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48" h="86591">
                  <a:moveTo>
                    <a:pt x="424202" y="85957"/>
                  </a:moveTo>
                  <a:lnTo>
                    <a:pt x="854" y="-635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736E343-6136-47B1-BDE6-700D7A0F5676}"/>
                </a:ext>
              </a:extLst>
            </p:cNvPr>
            <p:cNvSpPr/>
            <p:nvPr/>
          </p:nvSpPr>
          <p:spPr>
            <a:xfrm>
              <a:off x="7260626" y="2990771"/>
              <a:ext cx="423348" cy="105832"/>
            </a:xfrm>
            <a:custGeom>
              <a:avLst/>
              <a:gdLst>
                <a:gd name="connsiteX0" fmla="*/ 424202 w 423348"/>
                <a:gd name="connsiteY0" fmla="*/ -635 h 105832"/>
                <a:gd name="connsiteX1" fmla="*/ 854 w 423348"/>
                <a:gd name="connsiteY1" fmla="*/ 105197 h 10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48" h="105832">
                  <a:moveTo>
                    <a:pt x="424202" y="-635"/>
                  </a:moveTo>
                  <a:lnTo>
                    <a:pt x="854" y="105197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2EA9804-17E0-4564-AB66-43F4ADDDC2D0}"/>
                </a:ext>
              </a:extLst>
            </p:cNvPr>
            <p:cNvSpPr/>
            <p:nvPr/>
          </p:nvSpPr>
          <p:spPr>
            <a:xfrm>
              <a:off x="3094429" y="1374321"/>
              <a:ext cx="279025" cy="211683"/>
            </a:xfrm>
            <a:custGeom>
              <a:avLst/>
              <a:gdLst>
                <a:gd name="connsiteX0" fmla="*/ 854 w 279025"/>
                <a:gd name="connsiteY0" fmla="*/ -635 h 211683"/>
                <a:gd name="connsiteX1" fmla="*/ 279880 w 279025"/>
                <a:gd name="connsiteY1" fmla="*/ 211048 h 21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025" h="211683">
                  <a:moveTo>
                    <a:pt x="854" y="-635"/>
                  </a:moveTo>
                  <a:lnTo>
                    <a:pt x="279880" y="211048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62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4517-3552-42B4-B75C-FA1DCCB8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Double Data Rate DRAM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52C2A-2480-4E48-8B24-3F0AAF5FD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780" y="1105286"/>
            <a:ext cx="6858000" cy="614749"/>
          </a:xfrm>
        </p:spPr>
        <p:txBody>
          <a:bodyPr/>
          <a:lstStyle/>
          <a:p>
            <a:r>
              <a:rPr lang="en-IN" dirty="0"/>
              <a:t>Note the following.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75AF2-099C-4DB9-8400-AEE685EB8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F1ABC-E4EA-43CC-AADD-19B6DDFB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5CF8373-9962-4C76-90D7-1BA836838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32" y="1105286"/>
            <a:ext cx="523217" cy="523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3E712-CB79-47A2-9816-A9787FC2224E}"/>
              </a:ext>
            </a:extLst>
          </p:cNvPr>
          <p:cNvSpPr txBox="1"/>
          <p:nvPr/>
        </p:nvSpPr>
        <p:spPr>
          <a:xfrm>
            <a:off x="2581235" y="1937737"/>
            <a:ext cx="78935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sz="2000" dirty="0"/>
              <a:t>The address and command buses </a:t>
            </a:r>
            <a:r>
              <a:rPr lang="en-IN" sz="2000" dirty="0">
                <a:solidFill>
                  <a:srgbClr val="E21A23"/>
                </a:solidFill>
              </a:rPr>
              <a:t>reach</a:t>
            </a:r>
            <a:r>
              <a:rPr lang="en-IN" sz="2000" dirty="0"/>
              <a:t> every bank. We can </a:t>
            </a:r>
            <a:br>
              <a:rPr lang="en-IN" sz="2000" dirty="0"/>
            </a:br>
            <a:r>
              <a:rPr lang="en-IN" sz="2000" dirty="0"/>
              <a:t>use the </a:t>
            </a:r>
            <a:r>
              <a:rPr lang="en-IN" sz="2000" dirty="0">
                <a:solidFill>
                  <a:srgbClr val="0070C0"/>
                </a:solidFill>
              </a:rPr>
              <a:t>same</a:t>
            </a:r>
            <a:r>
              <a:rPr lang="en-IN" sz="2000" dirty="0"/>
              <a:t> bus and multiplex it for addresses and commands.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000" dirty="0"/>
              <a:t>The data bus is </a:t>
            </a:r>
            <a:r>
              <a:rPr lang="en-IN" sz="2000" dirty="0">
                <a:solidFill>
                  <a:srgbClr val="0070C0"/>
                </a:solidFill>
              </a:rPr>
              <a:t>split</a:t>
            </a:r>
            <a:r>
              <a:rPr lang="en-IN" sz="2000" dirty="0"/>
              <a:t> into </a:t>
            </a:r>
            <a:r>
              <a:rPr lang="en-IN" sz="2000" dirty="0">
                <a:solidFill>
                  <a:srgbClr val="00B050"/>
                </a:solidFill>
              </a:rPr>
              <a:t>four</a:t>
            </a:r>
            <a:r>
              <a:rPr lang="en-IN" sz="2000" dirty="0"/>
              <a:t> lanes. Each lane is </a:t>
            </a:r>
            <a:r>
              <a:rPr lang="en-IN" sz="2000" dirty="0">
                <a:solidFill>
                  <a:srgbClr val="9F2241"/>
                </a:solidFill>
              </a:rPr>
              <a:t>connected</a:t>
            </a:r>
            <a:br>
              <a:rPr lang="en-IN" sz="2000" dirty="0"/>
            </a:br>
            <a:r>
              <a:rPr lang="en-IN" sz="2000" dirty="0"/>
              <a:t>to four banks.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000" dirty="0"/>
              <a:t>Lower the </a:t>
            </a:r>
            <a:r>
              <a:rPr lang="en-IN" sz="2000" dirty="0">
                <a:solidFill>
                  <a:srgbClr val="00B050"/>
                </a:solidFill>
              </a:rPr>
              <a:t>number</a:t>
            </a:r>
            <a:r>
              <a:rPr lang="en-IN" sz="2000" dirty="0"/>
              <a:t> of connections </a:t>
            </a:r>
            <a:r>
              <a:rPr lang="en-IN" sz="2000" dirty="0">
                <a:sym typeface="Wingdings" panose="05000000000000000000" pitchFamily="2" charset="2"/>
              </a:rPr>
              <a:t> Lesser the </a:t>
            </a:r>
            <a:r>
              <a:rPr lang="en-IN" sz="2000" dirty="0">
                <a:solidFill>
                  <a:srgbClr val="0070C0"/>
                </a:solidFill>
                <a:sym typeface="Wingdings" panose="05000000000000000000" pitchFamily="2" charset="2"/>
              </a:rPr>
              <a:t>capacitive</a:t>
            </a:r>
            <a:br>
              <a:rPr lang="en-IN" sz="2000" dirty="0">
                <a:sym typeface="Wingdings" panose="05000000000000000000" pitchFamily="2" charset="2"/>
              </a:rPr>
            </a:br>
            <a:r>
              <a:rPr lang="en-IN" sz="2000" dirty="0">
                <a:sym typeface="Wingdings" panose="05000000000000000000" pitchFamily="2" charset="2"/>
              </a:rPr>
              <a:t>loading  </a:t>
            </a:r>
            <a:r>
              <a:rPr lang="en-IN" sz="2000" dirty="0">
                <a:solidFill>
                  <a:srgbClr val="692146"/>
                </a:solidFill>
                <a:sym typeface="Wingdings" panose="05000000000000000000" pitchFamily="2" charset="2"/>
              </a:rPr>
              <a:t>Lower</a:t>
            </a:r>
            <a:r>
              <a:rPr lang="en-IN" sz="2000" dirty="0">
                <a:sym typeface="Wingdings" panose="05000000000000000000" pitchFamily="2" charset="2"/>
              </a:rPr>
              <a:t> the RC value  </a:t>
            </a:r>
            <a:r>
              <a:rPr lang="en-IN" sz="2000" dirty="0">
                <a:solidFill>
                  <a:srgbClr val="0070C0"/>
                </a:solidFill>
                <a:sym typeface="Wingdings" panose="05000000000000000000" pitchFamily="2" charset="2"/>
              </a:rPr>
              <a:t>Faster</a:t>
            </a:r>
            <a:r>
              <a:rPr lang="en-IN" sz="2000" dirty="0">
                <a:sym typeface="Wingdings" panose="05000000000000000000" pitchFamily="2" charset="2"/>
              </a:rPr>
              <a:t> is the bus</a:t>
            </a:r>
            <a:endParaRPr lang="en-IN" sz="2000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2B35A3F-4854-427E-A58A-94A7A2DE4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67" y="4061913"/>
            <a:ext cx="1284762" cy="1203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5B6C47-92CC-4BF4-9A7F-B51944611506}"/>
              </a:ext>
            </a:extLst>
          </p:cNvPr>
          <p:cNvSpPr txBox="1"/>
          <p:nvPr/>
        </p:nvSpPr>
        <p:spPr>
          <a:xfrm>
            <a:off x="3405052" y="4555906"/>
            <a:ext cx="624587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Since the data bus is faster, run it at </a:t>
            </a:r>
            <a:r>
              <a:rPr lang="en-IN" sz="2000" dirty="0">
                <a:solidFill>
                  <a:srgbClr val="E21A23"/>
                </a:solidFill>
              </a:rPr>
              <a:t>twice</a:t>
            </a:r>
            <a:r>
              <a:rPr lang="en-IN" sz="2000" dirty="0"/>
              <a:t> the speed. </a:t>
            </a:r>
          </a:p>
          <a:p>
            <a:pPr algn="l"/>
            <a:r>
              <a:rPr lang="en-IN" sz="2000" dirty="0"/>
              <a:t>Use 2x the </a:t>
            </a:r>
            <a:r>
              <a:rPr lang="en-IN" sz="2000" dirty="0">
                <a:solidFill>
                  <a:srgbClr val="00B050"/>
                </a:solidFill>
              </a:rPr>
              <a:t>frequency</a:t>
            </a:r>
            <a:r>
              <a:rPr lang="en-IN" sz="2000" dirty="0"/>
              <a:t> of the address/command bus.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F2BBC8-8E8B-41F2-BC5B-ECC91CD24EE5}"/>
              </a:ext>
            </a:extLst>
          </p:cNvPr>
          <p:cNvSpPr/>
          <p:nvPr/>
        </p:nvSpPr>
        <p:spPr>
          <a:xfrm>
            <a:off x="4450900" y="5386251"/>
            <a:ext cx="3413760" cy="4267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Double Data Rate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410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49" y="2264465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25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929803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676448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8B7-EBDB-4FBF-81F8-40DF5446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DRAM Access Protocols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95074-36C1-44AC-8108-089A01068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931" y="1422204"/>
            <a:ext cx="7926250" cy="459863"/>
          </a:xfrm>
        </p:spPr>
        <p:txBody>
          <a:bodyPr/>
          <a:lstStyle/>
          <a:p>
            <a:r>
              <a:rPr lang="en-IN" dirty="0"/>
              <a:t>How do the </a:t>
            </a:r>
            <a:r>
              <a:rPr lang="en-IN" dirty="0">
                <a:solidFill>
                  <a:srgbClr val="C00000"/>
                </a:solidFill>
              </a:rPr>
              <a:t>memory controller </a:t>
            </a:r>
            <a:r>
              <a:rPr lang="en-IN" dirty="0"/>
              <a:t>and the DRAM device </a:t>
            </a:r>
            <a:r>
              <a:rPr lang="en-IN" dirty="0">
                <a:solidFill>
                  <a:srgbClr val="00B050"/>
                </a:solidFill>
              </a:rPr>
              <a:t>communicate</a:t>
            </a:r>
            <a:r>
              <a:rPr lang="en-IN" dirty="0"/>
              <a:t>?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497D4-6931-4136-BC3E-5B2EF51E6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18913-2981-4516-8D47-E4CAFD81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9E5E61B-91AA-4036-93FD-A116FEDE5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40" y="1397796"/>
            <a:ext cx="484271" cy="484271"/>
          </a:xfrm>
          <a:prstGeom prst="rect">
            <a:avLst/>
          </a:prstGeom>
        </p:spPr>
      </p:pic>
      <p:pic>
        <p:nvPicPr>
          <p:cNvPr id="7" name="Picture 6" descr="A picture containing airplane&#10;&#10;Description automatically generated">
            <a:extLst>
              <a:ext uri="{FF2B5EF4-FFF2-40B4-BE49-F238E27FC236}">
                <a16:creationId xmlns:a16="http://schemas.microsoft.com/office/drawing/2014/main" id="{665EFF01-615C-4D27-A390-FED58F43D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600404" y="2316397"/>
            <a:ext cx="796488" cy="7964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170F1A-5672-4158-B608-2F37DEA8A842}"/>
              </a:ext>
            </a:extLst>
          </p:cNvPr>
          <p:cNvSpPr txBox="1">
            <a:spLocks/>
          </p:cNvSpPr>
          <p:nvPr/>
        </p:nvSpPr>
        <p:spPr>
          <a:xfrm>
            <a:off x="2510931" y="2319112"/>
            <a:ext cx="8050537" cy="791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rgbClr val="7030A0"/>
                </a:solidFill>
              </a:rPr>
              <a:t>Asynchronous</a:t>
            </a:r>
            <a:r>
              <a:rPr lang="en-IN" dirty="0"/>
              <a:t> transfer: This is the </a:t>
            </a:r>
            <a:r>
              <a:rPr lang="en-IN" dirty="0">
                <a:solidFill>
                  <a:srgbClr val="01708C"/>
                </a:solidFill>
              </a:rPr>
              <a:t>simplest</a:t>
            </a:r>
            <a:r>
              <a:rPr lang="en-IN" dirty="0"/>
              <a:t> idea in this space.</a:t>
            </a:r>
            <a:br>
              <a:rPr lang="en-IN" dirty="0"/>
            </a:br>
            <a:r>
              <a:rPr lang="en-IN" dirty="0"/>
              <a:t>Just </a:t>
            </a:r>
            <a:r>
              <a:rPr lang="en-IN" dirty="0">
                <a:solidFill>
                  <a:srgbClr val="00B0F0"/>
                </a:solidFill>
              </a:rPr>
              <a:t>send</a:t>
            </a:r>
            <a:r>
              <a:rPr lang="en-IN" dirty="0"/>
              <a:t> data, the </a:t>
            </a:r>
            <a:r>
              <a:rPr lang="en-IN" dirty="0">
                <a:solidFill>
                  <a:srgbClr val="0070C0"/>
                </a:solidFill>
              </a:rPr>
              <a:t>sender</a:t>
            </a:r>
            <a:r>
              <a:rPr lang="en-IN" dirty="0"/>
              <a:t> and </a:t>
            </a:r>
            <a:r>
              <a:rPr lang="en-IN" dirty="0">
                <a:solidFill>
                  <a:srgbClr val="E21A23"/>
                </a:solidFill>
              </a:rPr>
              <a:t>receiver</a:t>
            </a:r>
            <a:r>
              <a:rPr lang="en-IN" dirty="0"/>
              <a:t> do not need to </a:t>
            </a:r>
            <a:r>
              <a:rPr lang="en-IN" dirty="0">
                <a:solidFill>
                  <a:srgbClr val="FF0000"/>
                </a:solidFill>
              </a:rPr>
              <a:t>share</a:t>
            </a:r>
            <a:r>
              <a:rPr lang="en-IN" dirty="0"/>
              <a:t> a clock.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A1D54-D766-4FF7-9E58-7F7914FABAAF}"/>
              </a:ext>
            </a:extLst>
          </p:cNvPr>
          <p:cNvSpPr txBox="1"/>
          <p:nvPr/>
        </p:nvSpPr>
        <p:spPr>
          <a:xfrm>
            <a:off x="1602472" y="3656346"/>
            <a:ext cx="2659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Some basic concepts</a:t>
            </a:r>
            <a:endParaRPr lang="en-U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B02AC-F892-4671-83DD-1CBE42E126DC}"/>
              </a:ext>
            </a:extLst>
          </p:cNvPr>
          <p:cNvSpPr txBox="1"/>
          <p:nvPr/>
        </p:nvSpPr>
        <p:spPr>
          <a:xfrm>
            <a:off x="1696807" y="4566075"/>
            <a:ext cx="66209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IN" sz="2000" dirty="0"/>
              <a:t>The receiver needs to </a:t>
            </a:r>
            <a:r>
              <a:rPr lang="en-IN" sz="2000" dirty="0">
                <a:solidFill>
                  <a:srgbClr val="FF0000"/>
                </a:solidFill>
              </a:rPr>
              <a:t>read</a:t>
            </a:r>
            <a:r>
              <a:rPr lang="en-IN" sz="2000" dirty="0"/>
              <a:t> the bit into a flip-flop </a:t>
            </a:r>
            <a:br>
              <a:rPr lang="en-IN" sz="2000" dirty="0"/>
            </a:br>
            <a:r>
              <a:rPr lang="en-IN" sz="2000" dirty="0"/>
              <a:t>(also referred to as a </a:t>
            </a:r>
            <a:r>
              <a:rPr lang="en-IN" sz="2000" i="1" dirty="0">
                <a:solidFill>
                  <a:srgbClr val="00B050"/>
                </a:solidFill>
              </a:rPr>
              <a:t>latch</a:t>
            </a:r>
            <a:r>
              <a:rPr lang="en-IN" sz="2000" dirty="0"/>
              <a:t> in this context)</a:t>
            </a:r>
          </a:p>
          <a:p>
            <a:pPr marL="457200" indent="-457200">
              <a:buAutoNum type="arabicPeriod"/>
            </a:pPr>
            <a:r>
              <a:rPr lang="en-IN" sz="2000" dirty="0"/>
              <a:t>The </a:t>
            </a:r>
            <a:r>
              <a:rPr lang="en-IN" sz="2000" dirty="0">
                <a:solidFill>
                  <a:srgbClr val="720F11"/>
                </a:solidFill>
              </a:rPr>
              <a:t>receiver</a:t>
            </a:r>
            <a:r>
              <a:rPr lang="en-IN" sz="2000" dirty="0"/>
              <a:t> has its own clock</a:t>
            </a:r>
          </a:p>
          <a:p>
            <a:pPr marL="457200" indent="-457200">
              <a:buAutoNum type="arabicPeriod"/>
            </a:pPr>
            <a:r>
              <a:rPr lang="en-IN" sz="2000" dirty="0"/>
              <a:t>It cannot </a:t>
            </a:r>
            <a:r>
              <a:rPr lang="en-IN" sz="2000" dirty="0">
                <a:solidFill>
                  <a:srgbClr val="0070C0"/>
                </a:solidFill>
              </a:rPr>
              <a:t>latch</a:t>
            </a:r>
            <a:r>
              <a:rPr lang="en-IN" sz="2000" dirty="0"/>
              <a:t> in a signal in the </a:t>
            </a:r>
            <a:r>
              <a:rPr lang="en-IN" sz="2000" dirty="0" err="1">
                <a:solidFill>
                  <a:srgbClr val="7030A0"/>
                </a:solidFill>
              </a:rPr>
              <a:t>setup+hold</a:t>
            </a:r>
            <a:r>
              <a:rPr lang="en-IN" sz="2000" dirty="0">
                <a:solidFill>
                  <a:srgbClr val="7030A0"/>
                </a:solidFill>
              </a:rPr>
              <a:t> </a:t>
            </a:r>
            <a:r>
              <a:rPr lang="en-IN" sz="2000" dirty="0"/>
              <a:t>window.  </a:t>
            </a:r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B9183A-CFE0-4CAB-8B3F-1773496B0985}"/>
              </a:ext>
            </a:extLst>
          </p:cNvPr>
          <p:cNvSpPr/>
          <p:nvPr/>
        </p:nvSpPr>
        <p:spPr>
          <a:xfrm>
            <a:off x="8738617" y="3599024"/>
            <a:ext cx="1613777" cy="6239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Receiver</a:t>
            </a:r>
            <a:endParaRPr lang="en-US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035D25-9E71-49B3-9F25-7B18DEF05BA9}"/>
              </a:ext>
            </a:extLst>
          </p:cNvPr>
          <p:cNvCxnSpPr>
            <a:cxnSpLocks/>
          </p:cNvCxnSpPr>
          <p:nvPr/>
        </p:nvCxnSpPr>
        <p:spPr>
          <a:xfrm>
            <a:off x="5966824" y="3910997"/>
            <a:ext cx="2771792" cy="7625"/>
          </a:xfrm>
          <a:prstGeom prst="line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D717CF9-3F4B-41C0-B4F8-099281E82C15}"/>
              </a:ext>
            </a:extLst>
          </p:cNvPr>
          <p:cNvSpPr txBox="1"/>
          <p:nvPr/>
        </p:nvSpPr>
        <p:spPr>
          <a:xfrm>
            <a:off x="6951908" y="3547214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Bus</a:t>
            </a:r>
            <a:endParaRPr lang="en-US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0B2801-1EF6-42B4-BF25-D1596B6F385A}"/>
              </a:ext>
            </a:extLst>
          </p:cNvPr>
          <p:cNvCxnSpPr/>
          <p:nvPr/>
        </p:nvCxnSpPr>
        <p:spPr>
          <a:xfrm>
            <a:off x="8137864" y="4820575"/>
            <a:ext cx="870012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B3FD57-AA9D-4B23-BAC3-D20AD914B39D}"/>
              </a:ext>
            </a:extLst>
          </p:cNvPr>
          <p:cNvCxnSpPr>
            <a:cxnSpLocks/>
          </p:cNvCxnSpPr>
          <p:nvPr/>
        </p:nvCxnSpPr>
        <p:spPr>
          <a:xfrm>
            <a:off x="9007876" y="4820576"/>
            <a:ext cx="0" cy="727969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E2D739-23FB-4D0A-887D-2197890004F9}"/>
              </a:ext>
            </a:extLst>
          </p:cNvPr>
          <p:cNvCxnSpPr/>
          <p:nvPr/>
        </p:nvCxnSpPr>
        <p:spPr>
          <a:xfrm>
            <a:off x="9007876" y="5548544"/>
            <a:ext cx="870012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B65046-DE60-4B3F-BAE2-C64F75477A4D}"/>
              </a:ext>
            </a:extLst>
          </p:cNvPr>
          <p:cNvCxnSpPr/>
          <p:nvPr/>
        </p:nvCxnSpPr>
        <p:spPr>
          <a:xfrm>
            <a:off x="8534426" y="4474346"/>
            <a:ext cx="0" cy="1074198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5E40AB-A20A-40D0-99A3-AB5BF35E3B8C}"/>
              </a:ext>
            </a:extLst>
          </p:cNvPr>
          <p:cNvCxnSpPr/>
          <p:nvPr/>
        </p:nvCxnSpPr>
        <p:spPr>
          <a:xfrm>
            <a:off x="9476946" y="4474346"/>
            <a:ext cx="0" cy="1074198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252C3D4C-52E9-4C82-9DBF-40DC9031726B}"/>
              </a:ext>
            </a:extLst>
          </p:cNvPr>
          <p:cNvSpPr/>
          <p:nvPr/>
        </p:nvSpPr>
        <p:spPr>
          <a:xfrm rot="16200000">
            <a:off x="8710478" y="5415378"/>
            <a:ext cx="115409" cy="461635"/>
          </a:xfrm>
          <a:prstGeom prst="leftBrac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F72937-3DBC-4394-B42E-85C8755CF2CB}"/>
              </a:ext>
            </a:extLst>
          </p:cNvPr>
          <p:cNvSpPr txBox="1"/>
          <p:nvPr/>
        </p:nvSpPr>
        <p:spPr>
          <a:xfrm>
            <a:off x="8455994" y="5558976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 err="1"/>
              <a:t>t</a:t>
            </a:r>
            <a:r>
              <a:rPr lang="en-IN" sz="2000" baseline="-25000" dirty="0" err="1"/>
              <a:t>setup</a:t>
            </a:r>
            <a:endParaRPr lang="en-US" sz="2000" dirty="0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8A5638DD-8E7B-4CBF-A02A-CA9C21D9AE45}"/>
              </a:ext>
            </a:extLst>
          </p:cNvPr>
          <p:cNvSpPr/>
          <p:nvPr/>
        </p:nvSpPr>
        <p:spPr>
          <a:xfrm rot="16200000">
            <a:off x="9222651" y="5375432"/>
            <a:ext cx="115409" cy="461635"/>
          </a:xfrm>
          <a:prstGeom prst="leftBrac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072F3-9EEE-43E2-9253-8EC55C8E20CB}"/>
              </a:ext>
            </a:extLst>
          </p:cNvPr>
          <p:cNvSpPr txBox="1"/>
          <p:nvPr/>
        </p:nvSpPr>
        <p:spPr>
          <a:xfrm>
            <a:off x="9272329" y="5577978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 err="1"/>
              <a:t>t</a:t>
            </a:r>
            <a:r>
              <a:rPr lang="en-IN" sz="2000" baseline="-25000" dirty="0" err="1"/>
              <a:t>hold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75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7A6D-C3C2-4AF8-9AFB-9BB303AA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Strobe Signal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24DF00-86EC-4991-9E2C-565DBFB24D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42980" y="2482209"/>
                <a:ext cx="7701742" cy="3767671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The strobe </a:t>
                </a:r>
                <a:r>
                  <a:rPr lang="en-IN" dirty="0">
                    <a:solidFill>
                      <a:srgbClr val="0070C0"/>
                    </a:solidFill>
                  </a:rPr>
                  <a:t>signal (DQS)</a:t>
                </a:r>
                <a:r>
                  <a:rPr lang="en-IN" dirty="0"/>
                  <a:t> is sent by the </a:t>
                </a:r>
                <a:r>
                  <a:rPr lang="en-IN" dirty="0">
                    <a:solidFill>
                      <a:srgbClr val="00B050"/>
                    </a:solidFill>
                  </a:rPr>
                  <a:t>sender</a:t>
                </a:r>
                <a:r>
                  <a:rPr lang="en-IN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The </a:t>
                </a:r>
                <a:r>
                  <a:rPr lang="en-IN" dirty="0">
                    <a:solidFill>
                      <a:schemeClr val="accent1"/>
                    </a:solidFill>
                  </a:rPr>
                  <a:t>receiver</a:t>
                </a:r>
                <a:r>
                  <a:rPr lang="en-IN" dirty="0"/>
                  <a:t> knows that it is time to latch the data (sent on DQ) once the strobe becomes 1.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This implicitly conveys the </a:t>
                </a:r>
                <a:r>
                  <a:rPr lang="en-IN" dirty="0">
                    <a:solidFill>
                      <a:srgbClr val="625D9C"/>
                    </a:solidFill>
                  </a:rPr>
                  <a:t>timing</a:t>
                </a:r>
                <a:r>
                  <a:rPr lang="en-IN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dirty="0"/>
                  <a:t>Two kinds of </a:t>
                </a:r>
                <a:r>
                  <a:rPr lang="en-IN" dirty="0">
                    <a:solidFill>
                      <a:srgbClr val="FF0000"/>
                    </a:solidFill>
                  </a:rPr>
                  <a:t>strobe</a:t>
                </a:r>
                <a:r>
                  <a:rPr lang="en-IN" dirty="0"/>
                  <a:t> signals</a:t>
                </a:r>
              </a:p>
              <a:p>
                <a:pPr marL="573088" lvl="1" indent="-342900"/>
                <a:r>
                  <a:rPr lang="en-IN" dirty="0"/>
                  <a:t>Active </a:t>
                </a:r>
                <a:r>
                  <a:rPr lang="en-IN" dirty="0">
                    <a:solidFill>
                      <a:srgbClr val="692146"/>
                    </a:solidFill>
                  </a:rPr>
                  <a:t>high</a:t>
                </a:r>
                <a:r>
                  <a:rPr lang="en-IN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N"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sty m:val="p"/>
                      </m:rPr>
                      <a:rPr lang="en-IN" b="0" i="0" smtClean="0">
                        <a:latin typeface="Cambria Math" panose="02040503050406030204" pitchFamily="18" charset="0"/>
                      </a:rPr>
                      <m:t>QS</m:t>
                    </m:r>
                  </m:oMath>
                </a14:m>
                <a:endParaRPr lang="en-IN" dirty="0"/>
              </a:p>
              <a:p>
                <a:pPr marL="573088" lvl="1" indent="-342900"/>
                <a:r>
                  <a:rPr lang="en-IN" dirty="0"/>
                  <a:t>Active </a:t>
                </a:r>
                <a:r>
                  <a:rPr lang="en-IN" dirty="0">
                    <a:solidFill>
                      <a:srgbClr val="00B050"/>
                    </a:solidFill>
                  </a:rPr>
                  <a:t>low</a:t>
                </a:r>
                <a:r>
                  <a:rPr lang="en-IN" dirty="0"/>
                  <a:t>: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𝐷𝑄𝑆</m:t>
                        </m:r>
                      </m:e>
                    </m:acc>
                  </m:oMath>
                </a14:m>
                <a:r>
                  <a:rPr lang="en-US" dirty="0"/>
                  <a:t> (when DQS=0, it is time to latch)</a:t>
                </a:r>
              </a:p>
              <a:p>
                <a:pPr marL="342900" indent="-342900"/>
                <a:r>
                  <a:rPr lang="en-US" dirty="0"/>
                  <a:t>Note that most </a:t>
                </a:r>
                <a:r>
                  <a:rPr lang="en-US" dirty="0">
                    <a:solidFill>
                      <a:srgbClr val="C00000"/>
                    </a:solidFill>
                  </a:rPr>
                  <a:t>memory</a:t>
                </a:r>
                <a:r>
                  <a:rPr lang="en-US" dirty="0"/>
                  <a:t> buses are half-duplex </a:t>
                </a:r>
                <a:r>
                  <a:rPr lang="en-US" dirty="0">
                    <a:solidFill>
                      <a:srgbClr val="625D9C"/>
                    </a:solidFill>
                  </a:rPr>
                  <a:t>buses</a:t>
                </a:r>
                <a:r>
                  <a:rPr lang="en-US" dirty="0"/>
                  <a:t>. At a time, data is </a:t>
                </a:r>
                <a:r>
                  <a:rPr lang="en-US" dirty="0">
                    <a:solidFill>
                      <a:srgbClr val="0070C0"/>
                    </a:solidFill>
                  </a:rPr>
                  <a:t>transferred</a:t>
                </a:r>
                <a:r>
                  <a:rPr lang="en-US" dirty="0"/>
                  <a:t> in only one direction.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24DF00-86EC-4991-9E2C-565DBFB24D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42980" y="2482209"/>
                <a:ext cx="7701742" cy="3767671"/>
              </a:xfrm>
              <a:blipFill>
                <a:blip r:embed="rId2"/>
                <a:stretch>
                  <a:fillRect l="-791" t="-647" r="-55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C5F16-5354-4108-A056-6F3CD9B91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28499-9EF2-4C24-9736-8B38974F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9EC86-B2CD-4B77-B85B-8B9AE5122D52}"/>
              </a:ext>
            </a:extLst>
          </p:cNvPr>
          <p:cNvSpPr/>
          <p:nvPr/>
        </p:nvSpPr>
        <p:spPr>
          <a:xfrm>
            <a:off x="6317942" y="861135"/>
            <a:ext cx="1988598" cy="71909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Receiver’s</a:t>
            </a:r>
          </a:p>
          <a:p>
            <a:pPr algn="ctr"/>
            <a:r>
              <a:rPr lang="en-IN" sz="2000" dirty="0"/>
              <a:t>Latch</a:t>
            </a:r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3AB2AC-48D4-49D8-A9B4-5E190AB20821}"/>
              </a:ext>
            </a:extLst>
          </p:cNvPr>
          <p:cNvCxnSpPr/>
          <p:nvPr/>
        </p:nvCxnSpPr>
        <p:spPr>
          <a:xfrm>
            <a:off x="4790984" y="1447060"/>
            <a:ext cx="1526959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324FAD-0655-4632-8EF3-41CEE15C948F}"/>
              </a:ext>
            </a:extLst>
          </p:cNvPr>
          <p:cNvCxnSpPr/>
          <p:nvPr/>
        </p:nvCxnSpPr>
        <p:spPr>
          <a:xfrm>
            <a:off x="4790984" y="1031289"/>
            <a:ext cx="1526959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B62A4C2-C9E3-446B-9D25-2E30A2BB5458}"/>
              </a:ext>
            </a:extLst>
          </p:cNvPr>
          <p:cNvSpPr txBox="1"/>
          <p:nvPr/>
        </p:nvSpPr>
        <p:spPr>
          <a:xfrm>
            <a:off x="4780323" y="670635"/>
            <a:ext cx="79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dirty="0"/>
              <a:t>DQS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64198C-8154-4EF7-9DA1-621F47130452}"/>
              </a:ext>
            </a:extLst>
          </p:cNvPr>
          <p:cNvSpPr txBox="1"/>
          <p:nvPr/>
        </p:nvSpPr>
        <p:spPr>
          <a:xfrm>
            <a:off x="5072485" y="1120021"/>
            <a:ext cx="79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dirty="0"/>
              <a:t>DQ</a:t>
            </a:r>
            <a:endParaRPr lang="en-US" sz="2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51D32D-5692-42BD-9329-EDAF923228C2}"/>
              </a:ext>
            </a:extLst>
          </p:cNvPr>
          <p:cNvGrpSpPr/>
          <p:nvPr/>
        </p:nvGrpSpPr>
        <p:grpSpPr>
          <a:xfrm>
            <a:off x="5471980" y="694979"/>
            <a:ext cx="734538" cy="249770"/>
            <a:chOff x="3785616" y="1616021"/>
            <a:chExt cx="734538" cy="24977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C472949-99DC-4586-BEBA-442993D3CB9C}"/>
                </a:ext>
              </a:extLst>
            </p:cNvPr>
            <p:cNvCxnSpPr/>
            <p:nvPr/>
          </p:nvCxnSpPr>
          <p:spPr>
            <a:xfrm>
              <a:off x="3785616" y="1864311"/>
              <a:ext cx="244846" cy="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837595-6EF3-4943-B5F2-6E2C6F7F61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0462" y="1616021"/>
              <a:ext cx="0" cy="24829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64749F-2B7C-453E-8713-235A367A38A7}"/>
                </a:ext>
              </a:extLst>
            </p:cNvPr>
            <p:cNvCxnSpPr/>
            <p:nvPr/>
          </p:nvCxnSpPr>
          <p:spPr>
            <a:xfrm>
              <a:off x="4030462" y="1616021"/>
              <a:ext cx="244846" cy="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673923-88E4-45F3-876C-B15D4D0B5E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6787" y="1616021"/>
              <a:ext cx="0" cy="24829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A48FBAE-7832-4660-82FB-3E9AAF1278D7}"/>
                </a:ext>
              </a:extLst>
            </p:cNvPr>
            <p:cNvCxnSpPr/>
            <p:nvPr/>
          </p:nvCxnSpPr>
          <p:spPr>
            <a:xfrm>
              <a:off x="4275308" y="1865791"/>
              <a:ext cx="244846" cy="0"/>
            </a:xfrm>
            <a:prstGeom prst="line">
              <a:avLst/>
            </a:prstGeom>
            <a:ln w="28575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8562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1ECA-8CFF-417D-A56B-461A16FE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Timing Diagram of Asynchronous Memory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47813F1F-E41E-475C-868B-025EEC0E881B}"/>
              </a:ext>
            </a:extLst>
          </p:cNvPr>
          <p:cNvGrpSpPr/>
          <p:nvPr/>
        </p:nvGrpSpPr>
        <p:grpSpPr>
          <a:xfrm>
            <a:off x="3088194" y="1049430"/>
            <a:ext cx="6015612" cy="2510271"/>
            <a:chOff x="1821751" y="1291894"/>
            <a:chExt cx="5405027" cy="21353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9D1C21-6BA5-493E-AB75-50F7052AFC7D}"/>
                </a:ext>
              </a:extLst>
            </p:cNvPr>
            <p:cNvSpPr txBox="1"/>
            <p:nvPr/>
          </p:nvSpPr>
          <p:spPr>
            <a:xfrm>
              <a:off x="3266827" y="2433532"/>
              <a:ext cx="416534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grpSp>
          <p:nvGrpSpPr>
            <p:cNvPr id="10" name="Content Placeholder 6">
              <a:extLst>
                <a:ext uri="{FF2B5EF4-FFF2-40B4-BE49-F238E27FC236}">
                  <a16:creationId xmlns:a16="http://schemas.microsoft.com/office/drawing/2014/main" id="{9DB96ACE-6EDB-4D6E-B638-DBBEA3682C6A}"/>
                </a:ext>
              </a:extLst>
            </p:cNvPr>
            <p:cNvGrpSpPr/>
            <p:nvPr/>
          </p:nvGrpSpPr>
          <p:grpSpPr>
            <a:xfrm>
              <a:off x="3062994" y="2461567"/>
              <a:ext cx="789212" cy="231324"/>
              <a:chOff x="3062994" y="2461567"/>
              <a:chExt cx="789212" cy="231324"/>
            </a:xfrm>
            <a:no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06104B4-6CAD-4B1B-AC40-23A9BAE9112C}"/>
                  </a:ext>
                </a:extLst>
              </p:cNvPr>
              <p:cNvSpPr/>
              <p:nvPr/>
            </p:nvSpPr>
            <p:spPr>
              <a:xfrm>
                <a:off x="3062994" y="2461567"/>
                <a:ext cx="401412" cy="231324"/>
              </a:xfrm>
              <a:custGeom>
                <a:avLst/>
                <a:gdLst>
                  <a:gd name="connsiteX0" fmla="*/ 395527 w 401412"/>
                  <a:gd name="connsiteY0" fmla="*/ -684 h 231324"/>
                  <a:gd name="connsiteX1" fmla="*/ 130189 w 401412"/>
                  <a:gd name="connsiteY1" fmla="*/ -684 h 231324"/>
                  <a:gd name="connsiteX2" fmla="*/ 925 w 401412"/>
                  <a:gd name="connsiteY2" fmla="*/ 121779 h 231324"/>
                  <a:gd name="connsiteX3" fmla="*/ 143800 w 401412"/>
                  <a:gd name="connsiteY3" fmla="*/ 230640 h 231324"/>
                  <a:gd name="connsiteX4" fmla="*/ 402337 w 401412"/>
                  <a:gd name="connsiteY4" fmla="*/ 230640 h 23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412" h="231324">
                    <a:moveTo>
                      <a:pt x="395527" y="-684"/>
                    </a:moveTo>
                    <a:lnTo>
                      <a:pt x="130189" y="-684"/>
                    </a:lnTo>
                    <a:lnTo>
                      <a:pt x="925" y="121779"/>
                    </a:lnTo>
                    <a:lnTo>
                      <a:pt x="143800" y="230640"/>
                    </a:lnTo>
                    <a:lnTo>
                      <a:pt x="402337" y="230640"/>
                    </a:lnTo>
                  </a:path>
                </a:pathLst>
              </a:custGeom>
              <a:noFill/>
              <a:ln w="10963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56E039F-44B9-47BC-AAE4-648D3E3D46D3}"/>
                  </a:ext>
                </a:extLst>
              </p:cNvPr>
              <p:cNvSpPr/>
              <p:nvPr/>
            </p:nvSpPr>
            <p:spPr>
              <a:xfrm>
                <a:off x="3457596" y="2461567"/>
                <a:ext cx="394610" cy="231324"/>
              </a:xfrm>
              <a:custGeom>
                <a:avLst/>
                <a:gdLst>
                  <a:gd name="connsiteX0" fmla="*/ 925 w 394610"/>
                  <a:gd name="connsiteY0" fmla="*/ -684 h 231324"/>
                  <a:gd name="connsiteX1" fmla="*/ 266263 w 394610"/>
                  <a:gd name="connsiteY1" fmla="*/ -684 h 231324"/>
                  <a:gd name="connsiteX2" fmla="*/ 395536 w 394610"/>
                  <a:gd name="connsiteY2" fmla="*/ 121779 h 231324"/>
                  <a:gd name="connsiteX3" fmla="*/ 252661 w 394610"/>
                  <a:gd name="connsiteY3" fmla="*/ 230640 h 231324"/>
                  <a:gd name="connsiteX4" fmla="*/ 7735 w 394610"/>
                  <a:gd name="connsiteY4" fmla="*/ 230640 h 23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610" h="231324">
                    <a:moveTo>
                      <a:pt x="925" y="-684"/>
                    </a:moveTo>
                    <a:lnTo>
                      <a:pt x="266263" y="-684"/>
                    </a:lnTo>
                    <a:lnTo>
                      <a:pt x="395536" y="121779"/>
                    </a:lnTo>
                    <a:lnTo>
                      <a:pt x="252661" y="230640"/>
                    </a:lnTo>
                    <a:lnTo>
                      <a:pt x="7735" y="230640"/>
                    </a:lnTo>
                  </a:path>
                </a:pathLst>
              </a:custGeom>
              <a:noFill/>
              <a:ln w="10963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FDFEC5C-567A-4BEB-A879-29FD5A40896E}"/>
                </a:ext>
              </a:extLst>
            </p:cNvPr>
            <p:cNvSpPr/>
            <p:nvPr/>
          </p:nvSpPr>
          <p:spPr>
            <a:xfrm>
              <a:off x="2668381" y="1400213"/>
              <a:ext cx="4544787" cy="205463"/>
            </a:xfrm>
            <a:custGeom>
              <a:avLst/>
              <a:gdLst>
                <a:gd name="connsiteX0" fmla="*/ 936 w 4544787"/>
                <a:gd name="connsiteY0" fmla="*/ 702 h 205463"/>
                <a:gd name="connsiteX1" fmla="*/ 617671 w 4544787"/>
                <a:gd name="connsiteY1" fmla="*/ 702 h 205463"/>
                <a:gd name="connsiteX2" fmla="*/ 720455 w 4544787"/>
                <a:gd name="connsiteY2" fmla="*/ 204804 h 205463"/>
                <a:gd name="connsiteX3" fmla="*/ 3708181 w 4544787"/>
                <a:gd name="connsiteY3" fmla="*/ 204804 h 205463"/>
                <a:gd name="connsiteX4" fmla="*/ 3858104 w 4544787"/>
                <a:gd name="connsiteY4" fmla="*/ -660 h 205463"/>
                <a:gd name="connsiteX5" fmla="*/ 4545724 w 4544787"/>
                <a:gd name="connsiteY5" fmla="*/ -660 h 2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4787" h="205463">
                  <a:moveTo>
                    <a:pt x="936" y="702"/>
                  </a:moveTo>
                  <a:lnTo>
                    <a:pt x="617671" y="702"/>
                  </a:lnTo>
                  <a:lnTo>
                    <a:pt x="720455" y="204804"/>
                  </a:lnTo>
                  <a:lnTo>
                    <a:pt x="3708181" y="204804"/>
                  </a:lnTo>
                  <a:lnTo>
                    <a:pt x="3858104" y="-660"/>
                  </a:lnTo>
                  <a:lnTo>
                    <a:pt x="4545724" y="-660"/>
                  </a:lnTo>
                </a:path>
              </a:pathLst>
            </a:custGeom>
            <a:noFill/>
            <a:ln w="1100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AC482F-C6E3-401C-849C-5375C636156D}"/>
                </a:ext>
              </a:extLst>
            </p:cNvPr>
            <p:cNvSpPr txBox="1"/>
            <p:nvPr/>
          </p:nvSpPr>
          <p:spPr>
            <a:xfrm>
              <a:off x="2089804" y="1291894"/>
              <a:ext cx="485669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RAS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FC49972-8C84-4ECE-BFB1-9CFE55BB7C44}"/>
                </a:ext>
              </a:extLst>
            </p:cNvPr>
            <p:cNvSpPr/>
            <p:nvPr/>
          </p:nvSpPr>
          <p:spPr>
            <a:xfrm>
              <a:off x="2174443" y="1319926"/>
              <a:ext cx="340175" cy="9525"/>
            </a:xfrm>
            <a:custGeom>
              <a:avLst/>
              <a:gdLst>
                <a:gd name="connsiteX0" fmla="*/ 936 w 340175"/>
                <a:gd name="connsiteY0" fmla="*/ -660 h 9525"/>
                <a:gd name="connsiteX1" fmla="*/ 341112 w 340175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175" h="9525">
                  <a:moveTo>
                    <a:pt x="936" y="-660"/>
                  </a:moveTo>
                  <a:lnTo>
                    <a:pt x="341112" y="-660"/>
                  </a:lnTo>
                </a:path>
              </a:pathLst>
            </a:custGeom>
            <a:noFill/>
            <a:ln w="10963" cap="flat">
              <a:solidFill>
                <a:srgbClr val="0C0C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E38034-E649-412B-A991-1CF721DBB69C}"/>
                </a:ext>
              </a:extLst>
            </p:cNvPr>
            <p:cNvSpPr/>
            <p:nvPr/>
          </p:nvSpPr>
          <p:spPr>
            <a:xfrm>
              <a:off x="2661580" y="1903675"/>
              <a:ext cx="4558388" cy="217712"/>
            </a:xfrm>
            <a:custGeom>
              <a:avLst/>
              <a:gdLst>
                <a:gd name="connsiteX0" fmla="*/ 936 w 4558388"/>
                <a:gd name="connsiteY0" fmla="*/ 217053 h 217712"/>
                <a:gd name="connsiteX1" fmla="*/ 286686 w 4558388"/>
                <a:gd name="connsiteY1" fmla="*/ 217053 h 217712"/>
                <a:gd name="connsiteX2" fmla="*/ 408178 w 4558388"/>
                <a:gd name="connsiteY2" fmla="*/ 6627 h 217712"/>
                <a:gd name="connsiteX3" fmla="*/ 2273325 w 4558388"/>
                <a:gd name="connsiteY3" fmla="*/ 6627 h 217712"/>
                <a:gd name="connsiteX4" fmla="*/ 2375386 w 4558388"/>
                <a:gd name="connsiteY4" fmla="*/ 210252 h 217712"/>
                <a:gd name="connsiteX5" fmla="*/ 3702075 w 4558388"/>
                <a:gd name="connsiteY5" fmla="*/ 210252 h 217712"/>
                <a:gd name="connsiteX6" fmla="*/ 3858561 w 4558388"/>
                <a:gd name="connsiteY6" fmla="*/ -660 h 217712"/>
                <a:gd name="connsiteX7" fmla="*/ 4559325 w 4558388"/>
                <a:gd name="connsiteY7" fmla="*/ -660 h 21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8388" h="217712">
                  <a:moveTo>
                    <a:pt x="936" y="217053"/>
                  </a:moveTo>
                  <a:lnTo>
                    <a:pt x="286686" y="217053"/>
                  </a:lnTo>
                  <a:lnTo>
                    <a:pt x="408178" y="6627"/>
                  </a:lnTo>
                  <a:lnTo>
                    <a:pt x="2273325" y="6627"/>
                  </a:lnTo>
                  <a:lnTo>
                    <a:pt x="2375386" y="210252"/>
                  </a:lnTo>
                  <a:lnTo>
                    <a:pt x="3702075" y="210252"/>
                  </a:lnTo>
                  <a:lnTo>
                    <a:pt x="3858561" y="-660"/>
                  </a:lnTo>
                  <a:lnTo>
                    <a:pt x="4559325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2DBAEE-FB57-4E74-8898-53D80ED670FD}"/>
                </a:ext>
              </a:extLst>
            </p:cNvPr>
            <p:cNvSpPr txBox="1"/>
            <p:nvPr/>
          </p:nvSpPr>
          <p:spPr>
            <a:xfrm>
              <a:off x="2080279" y="1955415"/>
              <a:ext cx="485669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CAS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356985-D8BA-4773-9006-F9F3B87DFC37}"/>
                </a:ext>
              </a:extLst>
            </p:cNvPr>
            <p:cNvSpPr/>
            <p:nvPr/>
          </p:nvSpPr>
          <p:spPr>
            <a:xfrm>
              <a:off x="2164918" y="1983438"/>
              <a:ext cx="340175" cy="9525"/>
            </a:xfrm>
            <a:custGeom>
              <a:avLst/>
              <a:gdLst>
                <a:gd name="connsiteX0" fmla="*/ 936 w 340175"/>
                <a:gd name="connsiteY0" fmla="*/ -660 h 9525"/>
                <a:gd name="connsiteX1" fmla="*/ 341112 w 340175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175" h="9525">
                  <a:moveTo>
                    <a:pt x="936" y="-660"/>
                  </a:moveTo>
                  <a:lnTo>
                    <a:pt x="341112" y="-660"/>
                  </a:lnTo>
                </a:path>
              </a:pathLst>
            </a:custGeom>
            <a:noFill/>
            <a:ln w="10963" cap="flat">
              <a:solidFill>
                <a:srgbClr val="0C0C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Content Placeholder 6">
              <a:extLst>
                <a:ext uri="{FF2B5EF4-FFF2-40B4-BE49-F238E27FC236}">
                  <a16:creationId xmlns:a16="http://schemas.microsoft.com/office/drawing/2014/main" id="{777A0759-E352-45C6-B7FD-BD124A8C9846}"/>
                </a:ext>
              </a:extLst>
            </p:cNvPr>
            <p:cNvGrpSpPr/>
            <p:nvPr/>
          </p:nvGrpSpPr>
          <p:grpSpPr>
            <a:xfrm>
              <a:off x="4754365" y="2464288"/>
              <a:ext cx="789212" cy="231324"/>
              <a:chOff x="4754365" y="2464288"/>
              <a:chExt cx="789212" cy="231324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D242822-8A46-4C79-9C33-CBD6ADA9BE13}"/>
                  </a:ext>
                </a:extLst>
              </p:cNvPr>
              <p:cNvSpPr/>
              <p:nvPr/>
            </p:nvSpPr>
            <p:spPr>
              <a:xfrm>
                <a:off x="4754365" y="2464288"/>
                <a:ext cx="401412" cy="231324"/>
              </a:xfrm>
              <a:custGeom>
                <a:avLst/>
                <a:gdLst>
                  <a:gd name="connsiteX0" fmla="*/ 395705 w 401412"/>
                  <a:gd name="connsiteY0" fmla="*/ -684 h 231324"/>
                  <a:gd name="connsiteX1" fmla="*/ 130367 w 401412"/>
                  <a:gd name="connsiteY1" fmla="*/ -684 h 231324"/>
                  <a:gd name="connsiteX2" fmla="*/ 1103 w 401412"/>
                  <a:gd name="connsiteY2" fmla="*/ 121779 h 231324"/>
                  <a:gd name="connsiteX3" fmla="*/ 143978 w 401412"/>
                  <a:gd name="connsiteY3" fmla="*/ 230640 h 231324"/>
                  <a:gd name="connsiteX4" fmla="*/ 402515 w 401412"/>
                  <a:gd name="connsiteY4" fmla="*/ 230640 h 23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412" h="231324">
                    <a:moveTo>
                      <a:pt x="395705" y="-684"/>
                    </a:moveTo>
                    <a:lnTo>
                      <a:pt x="130367" y="-684"/>
                    </a:lnTo>
                    <a:lnTo>
                      <a:pt x="1103" y="121779"/>
                    </a:lnTo>
                    <a:lnTo>
                      <a:pt x="143978" y="230640"/>
                    </a:lnTo>
                    <a:lnTo>
                      <a:pt x="402515" y="230640"/>
                    </a:lnTo>
                  </a:path>
                </a:pathLst>
              </a:custGeom>
              <a:noFill/>
              <a:ln w="10963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65524A-4771-4327-93B5-F885F3E7081A}"/>
                  </a:ext>
                </a:extLst>
              </p:cNvPr>
              <p:cNvSpPr/>
              <p:nvPr/>
            </p:nvSpPr>
            <p:spPr>
              <a:xfrm>
                <a:off x="5148967" y="2464288"/>
                <a:ext cx="394610" cy="231324"/>
              </a:xfrm>
              <a:custGeom>
                <a:avLst/>
                <a:gdLst>
                  <a:gd name="connsiteX0" fmla="*/ 1103 w 394610"/>
                  <a:gd name="connsiteY0" fmla="*/ -684 h 231324"/>
                  <a:gd name="connsiteX1" fmla="*/ 266441 w 394610"/>
                  <a:gd name="connsiteY1" fmla="*/ -684 h 231324"/>
                  <a:gd name="connsiteX2" fmla="*/ 395713 w 394610"/>
                  <a:gd name="connsiteY2" fmla="*/ 121779 h 231324"/>
                  <a:gd name="connsiteX3" fmla="*/ 252838 w 394610"/>
                  <a:gd name="connsiteY3" fmla="*/ 230640 h 231324"/>
                  <a:gd name="connsiteX4" fmla="*/ 7913 w 394610"/>
                  <a:gd name="connsiteY4" fmla="*/ 230640 h 23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610" h="231324">
                    <a:moveTo>
                      <a:pt x="1103" y="-684"/>
                    </a:moveTo>
                    <a:lnTo>
                      <a:pt x="266441" y="-684"/>
                    </a:lnTo>
                    <a:lnTo>
                      <a:pt x="395713" y="121779"/>
                    </a:lnTo>
                    <a:lnTo>
                      <a:pt x="252838" y="230640"/>
                    </a:lnTo>
                    <a:lnTo>
                      <a:pt x="7913" y="230640"/>
                    </a:lnTo>
                  </a:path>
                </a:pathLst>
              </a:custGeom>
              <a:noFill/>
              <a:ln w="10963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1832D9-302D-40C4-911E-89C9E61C9B47}"/>
                </a:ext>
              </a:extLst>
            </p:cNvPr>
            <p:cNvSpPr txBox="1"/>
            <p:nvPr/>
          </p:nvSpPr>
          <p:spPr>
            <a:xfrm>
              <a:off x="4955870" y="2436259"/>
              <a:ext cx="364683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DF5424-6EDE-4B38-AE1F-162A9E6D88CF}"/>
                </a:ext>
              </a:extLst>
            </p:cNvPr>
            <p:cNvSpPr/>
            <p:nvPr/>
          </p:nvSpPr>
          <p:spPr>
            <a:xfrm>
              <a:off x="2654779" y="3144650"/>
              <a:ext cx="3129638" cy="9525"/>
            </a:xfrm>
            <a:custGeom>
              <a:avLst/>
              <a:gdLst>
                <a:gd name="connsiteX0" fmla="*/ 936 w 3129638"/>
                <a:gd name="connsiteY0" fmla="*/ -660 h 9525"/>
                <a:gd name="connsiteX1" fmla="*/ 3130575 w 3129638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9638" h="9525">
                  <a:moveTo>
                    <a:pt x="936" y="-660"/>
                  </a:moveTo>
                  <a:lnTo>
                    <a:pt x="3130575" y="-660"/>
                  </a:lnTo>
                </a:path>
              </a:pathLst>
            </a:custGeom>
            <a:noFill/>
            <a:ln w="1165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Content Placeholder 6">
              <a:extLst>
                <a:ext uri="{FF2B5EF4-FFF2-40B4-BE49-F238E27FC236}">
                  <a16:creationId xmlns:a16="http://schemas.microsoft.com/office/drawing/2014/main" id="{606FA543-A015-4531-A6D4-6921862A478F}"/>
                </a:ext>
              </a:extLst>
            </p:cNvPr>
            <p:cNvGrpSpPr/>
            <p:nvPr/>
          </p:nvGrpSpPr>
          <p:grpSpPr>
            <a:xfrm>
              <a:off x="5778318" y="3022645"/>
              <a:ext cx="903475" cy="230390"/>
              <a:chOff x="5778318" y="3022645"/>
              <a:chExt cx="903475" cy="230390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32930E3-1F8E-4369-81A7-27A5EE7CEA01}"/>
                  </a:ext>
                </a:extLst>
              </p:cNvPr>
              <p:cNvSpPr/>
              <p:nvPr/>
            </p:nvSpPr>
            <p:spPr>
              <a:xfrm>
                <a:off x="5778318" y="3022645"/>
                <a:ext cx="459528" cy="230390"/>
              </a:xfrm>
              <a:custGeom>
                <a:avLst/>
                <a:gdLst>
                  <a:gd name="connsiteX0" fmla="*/ 452946 w 459528"/>
                  <a:gd name="connsiteY0" fmla="*/ -625 h 230390"/>
                  <a:gd name="connsiteX1" fmla="*/ 149192 w 459528"/>
                  <a:gd name="connsiteY1" fmla="*/ -625 h 230390"/>
                  <a:gd name="connsiteX2" fmla="*/ 1213 w 459528"/>
                  <a:gd name="connsiteY2" fmla="*/ 121343 h 230390"/>
                  <a:gd name="connsiteX3" fmla="*/ 164774 w 459528"/>
                  <a:gd name="connsiteY3" fmla="*/ 229766 h 230390"/>
                  <a:gd name="connsiteX4" fmla="*/ 460742 w 459528"/>
                  <a:gd name="connsiteY4" fmla="*/ 229766 h 23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528" h="230390">
                    <a:moveTo>
                      <a:pt x="452946" y="-625"/>
                    </a:moveTo>
                    <a:lnTo>
                      <a:pt x="149192" y="-625"/>
                    </a:lnTo>
                    <a:lnTo>
                      <a:pt x="1213" y="121343"/>
                    </a:lnTo>
                    <a:lnTo>
                      <a:pt x="164774" y="229766"/>
                    </a:lnTo>
                    <a:lnTo>
                      <a:pt x="460742" y="229766"/>
                    </a:lnTo>
                  </a:path>
                </a:pathLst>
              </a:custGeom>
              <a:noFill/>
              <a:ln w="11734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D9F6C12-1B18-402C-BCE8-CFA6DF29872B}"/>
                  </a:ext>
                </a:extLst>
              </p:cNvPr>
              <p:cNvSpPr/>
              <p:nvPr/>
            </p:nvSpPr>
            <p:spPr>
              <a:xfrm>
                <a:off x="6230051" y="3022645"/>
                <a:ext cx="451742" cy="230390"/>
              </a:xfrm>
              <a:custGeom>
                <a:avLst/>
                <a:gdLst>
                  <a:gd name="connsiteX0" fmla="*/ 1219 w 451742"/>
                  <a:gd name="connsiteY0" fmla="*/ -625 h 230390"/>
                  <a:gd name="connsiteX1" fmla="*/ 304973 w 451742"/>
                  <a:gd name="connsiteY1" fmla="*/ -625 h 230390"/>
                  <a:gd name="connsiteX2" fmla="*/ 452962 w 451742"/>
                  <a:gd name="connsiteY2" fmla="*/ 121343 h 230390"/>
                  <a:gd name="connsiteX3" fmla="*/ 289401 w 451742"/>
                  <a:gd name="connsiteY3" fmla="*/ 229766 h 230390"/>
                  <a:gd name="connsiteX4" fmla="*/ 9015 w 451742"/>
                  <a:gd name="connsiteY4" fmla="*/ 229766 h 23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742" h="230390">
                    <a:moveTo>
                      <a:pt x="1219" y="-625"/>
                    </a:moveTo>
                    <a:lnTo>
                      <a:pt x="304973" y="-625"/>
                    </a:lnTo>
                    <a:lnTo>
                      <a:pt x="452962" y="121343"/>
                    </a:lnTo>
                    <a:lnTo>
                      <a:pt x="289401" y="229766"/>
                    </a:lnTo>
                    <a:lnTo>
                      <a:pt x="9015" y="229766"/>
                    </a:lnTo>
                  </a:path>
                </a:pathLst>
              </a:custGeom>
              <a:noFill/>
              <a:ln w="11734" cap="flat">
                <a:solidFill>
                  <a:srgbClr val="0000E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5748FE-A95A-48B8-9888-25C1768A66DA}"/>
                </a:ext>
              </a:extLst>
            </p:cNvPr>
            <p:cNvSpPr txBox="1"/>
            <p:nvPr/>
          </p:nvSpPr>
          <p:spPr>
            <a:xfrm>
              <a:off x="5928379" y="3000955"/>
              <a:ext cx="468385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613FB6-9230-4F08-863B-D3ACD015C3B2}"/>
                </a:ext>
              </a:extLst>
            </p:cNvPr>
            <p:cNvSpPr/>
            <p:nvPr/>
          </p:nvSpPr>
          <p:spPr>
            <a:xfrm>
              <a:off x="6675691" y="3144650"/>
              <a:ext cx="551087" cy="9525"/>
            </a:xfrm>
            <a:custGeom>
              <a:avLst/>
              <a:gdLst>
                <a:gd name="connsiteX0" fmla="*/ 936 w 551087"/>
                <a:gd name="connsiteY0" fmla="*/ -660 h 9525"/>
                <a:gd name="connsiteX1" fmla="*/ 552024 w 551087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1087" h="9525">
                  <a:moveTo>
                    <a:pt x="936" y="-660"/>
                  </a:moveTo>
                  <a:lnTo>
                    <a:pt x="552024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3DA3BC-FEAC-4D9C-8BDF-6CD508374D87}"/>
                </a:ext>
              </a:extLst>
            </p:cNvPr>
            <p:cNvSpPr txBox="1"/>
            <p:nvPr/>
          </p:nvSpPr>
          <p:spPr>
            <a:xfrm>
              <a:off x="2205466" y="3007756"/>
              <a:ext cx="399250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DQ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471FA0-6BF1-4C2A-BF32-8E36925C03D1}"/>
                </a:ext>
              </a:extLst>
            </p:cNvPr>
            <p:cNvSpPr txBox="1"/>
            <p:nvPr/>
          </p:nvSpPr>
          <p:spPr>
            <a:xfrm>
              <a:off x="1821751" y="2447143"/>
              <a:ext cx="736280" cy="255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Address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2F5DED9-477E-4593-ADA8-E2B30D0ACEBC}"/>
                </a:ext>
              </a:extLst>
            </p:cNvPr>
            <p:cNvSpPr/>
            <p:nvPr/>
          </p:nvSpPr>
          <p:spPr>
            <a:xfrm>
              <a:off x="6432099" y="1848793"/>
              <a:ext cx="9525" cy="1578435"/>
            </a:xfrm>
            <a:custGeom>
              <a:avLst/>
              <a:gdLst>
                <a:gd name="connsiteX0" fmla="*/ 936 w 9525"/>
                <a:gd name="connsiteY0" fmla="*/ -660 h 1578435"/>
                <a:gd name="connsiteX1" fmla="*/ 936 w 9525"/>
                <a:gd name="connsiteY1" fmla="*/ 1577775 h 1578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78435">
                  <a:moveTo>
                    <a:pt x="936" y="-660"/>
                  </a:moveTo>
                  <a:lnTo>
                    <a:pt x="936" y="1577775"/>
                  </a:lnTo>
                </a:path>
              </a:pathLst>
            </a:custGeom>
            <a:noFill/>
            <a:ln w="11133" cap="flat">
              <a:solidFill>
                <a:srgbClr val="0000E8"/>
              </a:solidFill>
              <a:custDash>
                <a:ds d="350630" sp="87658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A8D4554-3C4C-4B0B-9AB8-4A016B438729}"/>
                </a:ext>
              </a:extLst>
            </p:cNvPr>
            <p:cNvSpPr/>
            <p:nvPr/>
          </p:nvSpPr>
          <p:spPr>
            <a:xfrm>
              <a:off x="3343274" y="1365741"/>
              <a:ext cx="9525" cy="1578426"/>
            </a:xfrm>
            <a:custGeom>
              <a:avLst/>
              <a:gdLst>
                <a:gd name="connsiteX0" fmla="*/ 936 w 9525"/>
                <a:gd name="connsiteY0" fmla="*/ -660 h 1578426"/>
                <a:gd name="connsiteX1" fmla="*/ 936 w 9525"/>
                <a:gd name="connsiteY1" fmla="*/ 1577767 h 15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78426">
                  <a:moveTo>
                    <a:pt x="936" y="-660"/>
                  </a:moveTo>
                  <a:lnTo>
                    <a:pt x="936" y="1577767"/>
                  </a:lnTo>
                </a:path>
              </a:pathLst>
            </a:custGeom>
            <a:noFill/>
            <a:ln w="11133" cap="flat">
              <a:solidFill>
                <a:srgbClr val="0000E8"/>
              </a:solidFill>
              <a:custDash>
                <a:ds d="350630" sp="87658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40D9649-9221-4711-BC8B-F0771D7C4C3C}"/>
                </a:ext>
              </a:extLst>
            </p:cNvPr>
            <p:cNvSpPr/>
            <p:nvPr/>
          </p:nvSpPr>
          <p:spPr>
            <a:xfrm>
              <a:off x="4982936" y="1821579"/>
              <a:ext cx="9525" cy="1095375"/>
            </a:xfrm>
            <a:custGeom>
              <a:avLst/>
              <a:gdLst>
                <a:gd name="connsiteX0" fmla="*/ 936 w 9525"/>
                <a:gd name="connsiteY0" fmla="*/ -660 h 1095375"/>
                <a:gd name="connsiteX1" fmla="*/ 936 w 9525"/>
                <a:gd name="connsiteY1" fmla="*/ 1094715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95375">
                  <a:moveTo>
                    <a:pt x="936" y="-660"/>
                  </a:moveTo>
                  <a:lnTo>
                    <a:pt x="936" y="1094715"/>
                  </a:lnTo>
                </a:path>
              </a:pathLst>
            </a:custGeom>
            <a:noFill/>
            <a:ln w="11133" cap="flat">
              <a:solidFill>
                <a:srgbClr val="0000E8"/>
              </a:solidFill>
              <a:custDash>
                <a:ds d="350630" sp="87658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33A719-A5D1-407F-9B60-D4C37DF3CFA8}"/>
                </a:ext>
              </a:extLst>
            </p:cNvPr>
            <p:cNvSpPr/>
            <p:nvPr/>
          </p:nvSpPr>
          <p:spPr>
            <a:xfrm>
              <a:off x="5537425" y="2583579"/>
              <a:ext cx="1680486" cy="9525"/>
            </a:xfrm>
            <a:custGeom>
              <a:avLst/>
              <a:gdLst>
                <a:gd name="connsiteX0" fmla="*/ 936 w 1680486"/>
                <a:gd name="connsiteY0" fmla="*/ -660 h 9525"/>
                <a:gd name="connsiteX1" fmla="*/ 1681423 w 1680486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486" h="9525">
                  <a:moveTo>
                    <a:pt x="936" y="-660"/>
                  </a:moveTo>
                  <a:lnTo>
                    <a:pt x="1681423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3A02F-C54B-463F-93D6-5CF2B8A6D67E}"/>
                </a:ext>
              </a:extLst>
            </p:cNvPr>
            <p:cNvSpPr/>
            <p:nvPr/>
          </p:nvSpPr>
          <p:spPr>
            <a:xfrm>
              <a:off x="3856948" y="2583579"/>
              <a:ext cx="898064" cy="9525"/>
            </a:xfrm>
            <a:custGeom>
              <a:avLst/>
              <a:gdLst>
                <a:gd name="connsiteX0" fmla="*/ 936 w 898064"/>
                <a:gd name="connsiteY0" fmla="*/ -660 h 9525"/>
                <a:gd name="connsiteX1" fmla="*/ 899001 w 898064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064" h="9525">
                  <a:moveTo>
                    <a:pt x="936" y="-660"/>
                  </a:moveTo>
                  <a:lnTo>
                    <a:pt x="899001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2D09E2-32B0-4486-BA91-89A5C3D0F3E4}"/>
                </a:ext>
              </a:extLst>
            </p:cNvPr>
            <p:cNvSpPr/>
            <p:nvPr/>
          </p:nvSpPr>
          <p:spPr>
            <a:xfrm>
              <a:off x="2656112" y="2583579"/>
              <a:ext cx="401412" cy="9525"/>
            </a:xfrm>
            <a:custGeom>
              <a:avLst/>
              <a:gdLst>
                <a:gd name="connsiteX0" fmla="*/ 936 w 401412"/>
                <a:gd name="connsiteY0" fmla="*/ -660 h 9525"/>
                <a:gd name="connsiteX1" fmla="*/ 402348 w 401412"/>
                <a:gd name="connsiteY1" fmla="*/ -6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412" h="9525">
                  <a:moveTo>
                    <a:pt x="936" y="-660"/>
                  </a:moveTo>
                  <a:lnTo>
                    <a:pt x="402348" y="-660"/>
                  </a:lnTo>
                </a:path>
              </a:pathLst>
            </a:custGeom>
            <a:noFill/>
            <a:ln w="10963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1F46A-2BB6-41D1-8FB9-A0D956DED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A363C-7ECF-4323-AC61-B32249B7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A7C5A1-EEA6-423D-A268-1CB852E7AAA1}"/>
                  </a:ext>
                </a:extLst>
              </p:cNvPr>
              <p:cNvSpPr txBox="1"/>
              <p:nvPr/>
            </p:nvSpPr>
            <p:spPr>
              <a:xfrm>
                <a:off x="2004903" y="3795385"/>
                <a:ext cx="8498127" cy="2248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IN" sz="2000" dirty="0"/>
                  <a:t>There are two </a:t>
                </a:r>
                <a:r>
                  <a:rPr lang="en-IN" sz="2000" dirty="0">
                    <a:solidFill>
                      <a:srgbClr val="002060"/>
                    </a:solidFill>
                  </a:rPr>
                  <a:t>strobes</a:t>
                </a:r>
                <a:r>
                  <a:rPr lang="en-IN" sz="2000" dirty="0"/>
                  <a:t>: RAS (row address) and CAS (column</a:t>
                </a:r>
                <a:br>
                  <a:rPr lang="en-IN" sz="2000" dirty="0"/>
                </a:br>
                <a:r>
                  <a:rPr lang="en-IN" sz="2000" dirty="0"/>
                  <a:t>address). Both are </a:t>
                </a:r>
                <a:r>
                  <a:rPr lang="en-IN" sz="2000" dirty="0">
                    <a:solidFill>
                      <a:srgbClr val="00B050"/>
                    </a:solidFill>
                  </a:rPr>
                  <a:t>active low</a:t>
                </a:r>
                <a:r>
                  <a:rPr lang="en-IN" sz="2000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IN" sz="2000" dirty="0"/>
                  <a:t>When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𝑅𝐴𝑆</m:t>
                        </m:r>
                      </m:e>
                    </m:acc>
                  </m:oMath>
                </a14:m>
                <a:r>
                  <a:rPr lang="en-US" sz="2000" dirty="0"/>
                  <a:t> is </a:t>
                </a:r>
                <a:r>
                  <a:rPr lang="en-US" sz="2000" dirty="0">
                    <a:solidFill>
                      <a:srgbClr val="7030A0"/>
                    </a:solidFill>
                  </a:rPr>
                  <a:t>asserted</a:t>
                </a:r>
                <a:r>
                  <a:rPr lang="en-US" sz="2000" dirty="0"/>
                  <a:t> (set to 0), the sender </a:t>
                </a:r>
                <a:r>
                  <a:rPr lang="en-US" sz="2000" dirty="0">
                    <a:solidFill>
                      <a:srgbClr val="002060"/>
                    </a:solidFill>
                  </a:rPr>
                  <a:t>sends</a:t>
                </a:r>
                <a:r>
                  <a:rPr lang="en-US" sz="2000" dirty="0"/>
                  <a:t> the row address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The device </a:t>
                </a:r>
                <a:r>
                  <a:rPr lang="en-US" sz="2000" dirty="0">
                    <a:solidFill>
                      <a:srgbClr val="720F11"/>
                    </a:solidFill>
                  </a:rPr>
                  <a:t>activates</a:t>
                </a:r>
                <a:r>
                  <a:rPr lang="en-US" sz="2000" dirty="0"/>
                  <a:t> the row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After a </a:t>
                </a:r>
                <a:r>
                  <a:rPr lang="en-US" sz="2000" dirty="0">
                    <a:solidFill>
                      <a:srgbClr val="E21A23"/>
                    </a:solidFill>
                  </a:rPr>
                  <a:t>delay</a:t>
                </a:r>
                <a:r>
                  <a:rPr lang="en-US" sz="2000" dirty="0"/>
                  <a:t>, the sender </a:t>
                </a:r>
                <a:r>
                  <a:rPr lang="en-US" sz="2000" dirty="0">
                    <a:solidFill>
                      <a:srgbClr val="7030A0"/>
                    </a:solidFill>
                  </a:rPr>
                  <a:t>asserts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𝐶𝐴𝑆</m:t>
                        </m:r>
                      </m:e>
                    </m:acc>
                  </m:oMath>
                </a14:m>
                <a:r>
                  <a:rPr lang="en-US" sz="2000" dirty="0"/>
                  <a:t>, and sends the column address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After some more time, the </a:t>
                </a:r>
                <a:r>
                  <a:rPr lang="en-US" sz="2000" dirty="0">
                    <a:solidFill>
                      <a:srgbClr val="00B050"/>
                    </a:solidFill>
                  </a:rPr>
                  <a:t>data</a:t>
                </a:r>
                <a:r>
                  <a:rPr lang="en-US" sz="2000" dirty="0"/>
                  <a:t> is sent.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Finally, both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𝑅𝐴𝑆</m:t>
                        </m:r>
                      </m:e>
                    </m:acc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𝐶𝐴𝑆</m:t>
                        </m:r>
                      </m:e>
                    </m:acc>
                  </m:oMath>
                </a14:m>
                <a:r>
                  <a:rPr lang="en-US" sz="2000" dirty="0"/>
                  <a:t> are </a:t>
                </a:r>
                <a:r>
                  <a:rPr lang="en-US" sz="2000" dirty="0" err="1">
                    <a:solidFill>
                      <a:schemeClr val="accent4">
                        <a:lumMod val="75000"/>
                      </a:schemeClr>
                    </a:solidFill>
                  </a:rPr>
                  <a:t>deasserted</a:t>
                </a:r>
                <a:r>
                  <a:rPr lang="en-US" sz="2000" dirty="0"/>
                  <a:t> (set to 1)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A7C5A1-EEA6-423D-A268-1CB852E7A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903" y="3795385"/>
                <a:ext cx="8498127" cy="2248180"/>
              </a:xfrm>
              <a:prstGeom prst="rect">
                <a:avLst/>
              </a:prstGeom>
              <a:blipFill>
                <a:blip r:embed="rId2"/>
                <a:stretch>
                  <a:fillRect l="-646" t="-1359" b="-434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Up 37">
            <a:extLst>
              <a:ext uri="{FF2B5EF4-FFF2-40B4-BE49-F238E27FC236}">
                <a16:creationId xmlns:a16="http://schemas.microsoft.com/office/drawing/2014/main" id="{3A851B45-B5EB-42AE-BAB6-39B2D49984F0}"/>
              </a:ext>
            </a:extLst>
          </p:cNvPr>
          <p:cNvSpPr/>
          <p:nvPr/>
        </p:nvSpPr>
        <p:spPr>
          <a:xfrm>
            <a:off x="4656292" y="3024777"/>
            <a:ext cx="243912" cy="372404"/>
          </a:xfrm>
          <a:prstGeom prst="up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91FFF0D5-3761-4518-83BA-105FA210D3BD}"/>
              </a:ext>
            </a:extLst>
          </p:cNvPr>
          <p:cNvSpPr/>
          <p:nvPr/>
        </p:nvSpPr>
        <p:spPr>
          <a:xfrm>
            <a:off x="6485270" y="3008329"/>
            <a:ext cx="243912" cy="372404"/>
          </a:xfrm>
          <a:prstGeom prst="up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0" name="Arrow: Up 39">
            <a:extLst>
              <a:ext uri="{FF2B5EF4-FFF2-40B4-BE49-F238E27FC236}">
                <a16:creationId xmlns:a16="http://schemas.microsoft.com/office/drawing/2014/main" id="{27C6BDAD-BF89-4F2B-96AA-5764698AF364}"/>
              </a:ext>
            </a:extLst>
          </p:cNvPr>
          <p:cNvSpPr/>
          <p:nvPr/>
        </p:nvSpPr>
        <p:spPr>
          <a:xfrm>
            <a:off x="8102699" y="3427028"/>
            <a:ext cx="243912" cy="372404"/>
          </a:xfrm>
          <a:prstGeom prst="up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8241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90D2-D42F-45C5-9DEC-B749B045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Extended Data Out (EDO)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3D2671-3A32-4B3D-BB5C-E02CCE585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3033" y="1862505"/>
            <a:ext cx="6858000" cy="29021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9FB84-7541-48C9-8C38-D4D1E3BE1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1AB63-1789-4B9E-9FF9-F7175486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30F3E6A-40BF-44F3-84D6-08981377B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36" y="842270"/>
            <a:ext cx="828846" cy="776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D91F53-A626-494C-A6AF-AA73B1484F9C}"/>
              </a:ext>
            </a:extLst>
          </p:cNvPr>
          <p:cNvSpPr txBox="1"/>
          <p:nvPr/>
        </p:nvSpPr>
        <p:spPr>
          <a:xfrm>
            <a:off x="3142282" y="910736"/>
            <a:ext cx="6401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Do not </a:t>
            </a:r>
            <a:r>
              <a:rPr lang="en-IN" sz="2000" dirty="0">
                <a:solidFill>
                  <a:srgbClr val="FF0000"/>
                </a:solidFill>
              </a:rPr>
              <a:t>activate</a:t>
            </a:r>
            <a:r>
              <a:rPr lang="en-IN" sz="2000" dirty="0"/>
              <a:t> a row again and again for </a:t>
            </a:r>
            <a:r>
              <a:rPr lang="en-IN" sz="2000" dirty="0">
                <a:solidFill>
                  <a:srgbClr val="00B050"/>
                </a:solidFill>
              </a:rPr>
              <a:t>accesses</a:t>
            </a:r>
            <a:br>
              <a:rPr lang="en-IN" sz="2000" dirty="0"/>
            </a:br>
            <a:r>
              <a:rPr lang="en-IN" sz="2000" dirty="0"/>
              <a:t>to different columns. Note: each </a:t>
            </a:r>
            <a:r>
              <a:rPr lang="en-IN" sz="2000" dirty="0">
                <a:solidFill>
                  <a:srgbClr val="C00000"/>
                </a:solidFill>
              </a:rPr>
              <a:t>column</a:t>
            </a:r>
            <a:r>
              <a:rPr lang="en-IN" sz="2000" dirty="0"/>
              <a:t> supplies 1 bit. 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DF939-89F3-49C1-A6E9-78BEE67ABDE5}"/>
              </a:ext>
            </a:extLst>
          </p:cNvPr>
          <p:cNvSpPr txBox="1"/>
          <p:nvPr/>
        </p:nvSpPr>
        <p:spPr>
          <a:xfrm>
            <a:off x="1984932" y="4764677"/>
            <a:ext cx="83247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IN" sz="2000" dirty="0"/>
              <a:t>Keep the row </a:t>
            </a:r>
            <a:r>
              <a:rPr lang="en-IN" sz="2000" dirty="0">
                <a:solidFill>
                  <a:srgbClr val="00B050"/>
                </a:solidFill>
              </a:rPr>
              <a:t>open</a:t>
            </a:r>
          </a:p>
          <a:p>
            <a:pPr marL="457200" indent="-457200">
              <a:buAutoNum type="arabicPeriod"/>
            </a:pPr>
            <a:r>
              <a:rPr lang="en-IN" sz="2000" dirty="0"/>
              <a:t>Keep sending new column addresses and reading the </a:t>
            </a:r>
            <a:r>
              <a:rPr lang="en-IN" sz="2000" dirty="0" err="1"/>
              <a:t>corresp</a:t>
            </a:r>
            <a:r>
              <a:rPr lang="en-IN" sz="2000" dirty="0"/>
              <a:t>. </a:t>
            </a:r>
            <a:r>
              <a:rPr lang="en-IN" sz="2000" dirty="0">
                <a:solidFill>
                  <a:srgbClr val="720F11"/>
                </a:solidFill>
              </a:rPr>
              <a:t>data</a:t>
            </a:r>
          </a:p>
          <a:p>
            <a:pPr marL="457200" indent="-457200">
              <a:buAutoNum type="arabicPeriod"/>
            </a:pPr>
            <a:r>
              <a:rPr lang="en-IN" sz="2000" dirty="0"/>
              <a:t>Use a </a:t>
            </a:r>
            <a:r>
              <a:rPr lang="en-IN" sz="2000" dirty="0">
                <a:solidFill>
                  <a:srgbClr val="7030A0"/>
                </a:solidFill>
              </a:rPr>
              <a:t>separate</a:t>
            </a:r>
            <a:r>
              <a:rPr lang="en-IN" sz="2000" dirty="0"/>
              <a:t> data strobe signal to regulate the process of</a:t>
            </a:r>
            <a:br>
              <a:rPr lang="en-IN" sz="2000" dirty="0"/>
            </a:br>
            <a:r>
              <a:rPr lang="en-IN" sz="2000" dirty="0">
                <a:solidFill>
                  <a:srgbClr val="E21A23"/>
                </a:solidFill>
              </a:rPr>
              <a:t>reading</a:t>
            </a:r>
            <a:r>
              <a:rPr lang="en-IN" sz="2000" dirty="0"/>
              <a:t> the </a:t>
            </a:r>
            <a:r>
              <a:rPr lang="en-IN" sz="2000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IN" sz="2000" dirty="0"/>
              <a:t>. </a:t>
            </a:r>
          </a:p>
          <a:p>
            <a:pPr marL="457200" indent="-45720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7705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49" y="1712487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929803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1192098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55BD-32F9-4E5B-8441-AA00102F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Burst Extended Data Out (BEDO)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F093F5-6994-4DAB-A72D-992DBF92E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913" y="1097282"/>
            <a:ext cx="7710254" cy="217419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F59AE-4979-4149-99AC-E427F9160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ACDD2-8673-4D47-9509-A567987E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20E046-9A52-4EED-A067-9A2416C9D775}"/>
                  </a:ext>
                </a:extLst>
              </p:cNvPr>
              <p:cNvSpPr txBox="1"/>
              <p:nvPr/>
            </p:nvSpPr>
            <p:spPr>
              <a:xfrm>
                <a:off x="1984932" y="3963772"/>
                <a:ext cx="7725385" cy="1939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IN" sz="2000" dirty="0"/>
                  <a:t>We typically </a:t>
                </a:r>
                <a:r>
                  <a:rPr lang="en-IN" sz="2000" dirty="0">
                    <a:solidFill>
                      <a:srgbClr val="FF0000"/>
                    </a:solidFill>
                  </a:rPr>
                  <a:t>read</a:t>
                </a:r>
                <a:r>
                  <a:rPr lang="en-IN" sz="2000" dirty="0"/>
                  <a:t> at least 64 bytes of data in one go.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/>
                  <a:t>Most DRAM devices thus </a:t>
                </a:r>
                <a:r>
                  <a:rPr lang="en-IN" sz="2000" dirty="0">
                    <a:solidFill>
                      <a:srgbClr val="FF0000"/>
                    </a:solidFill>
                  </a:rPr>
                  <a:t>read</a:t>
                </a:r>
                <a:r>
                  <a:rPr lang="en-IN" sz="2000" dirty="0"/>
                  <a:t> </a:t>
                </a:r>
                <a:r>
                  <a:rPr lang="en-IN" sz="2000" dirty="0">
                    <a:solidFill>
                      <a:srgbClr val="00B050"/>
                    </a:solidFill>
                  </a:rPr>
                  <a:t>multiple</a:t>
                </a:r>
                <a:r>
                  <a:rPr lang="en-IN" sz="2000" dirty="0"/>
                  <a:t> bits at a time. 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/>
                  <a:t>Subsequent addresses are generated </a:t>
                </a:r>
                <a:r>
                  <a:rPr lang="en-IN" sz="2000" dirty="0">
                    <a:solidFill>
                      <a:srgbClr val="7030A0"/>
                    </a:solidFill>
                  </a:rPr>
                  <a:t>internally</a:t>
                </a:r>
                <a:r>
                  <a:rPr lang="en-IN" sz="2000" dirty="0"/>
                  <a:t>. 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/>
                  <a:t>In this case, the </a:t>
                </a:r>
                <a:r>
                  <a:rPr lang="en-IN" sz="2000" dirty="0">
                    <a:highlight>
                      <a:srgbClr val="00FFFF"/>
                    </a:highlight>
                  </a:rPr>
                  <a:t>prefetch length = 2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𝐶𝐴𝑆</m:t>
                        </m:r>
                      </m:e>
                    </m:acc>
                  </m:oMath>
                </a14:m>
                <a:r>
                  <a:rPr lang="en-IN" sz="2000" dirty="0"/>
                  <a:t> signal </a:t>
                </a:r>
                <a:r>
                  <a:rPr lang="en-IN" sz="2000" dirty="0">
                    <a:solidFill>
                      <a:srgbClr val="002060"/>
                    </a:solidFill>
                  </a:rPr>
                  <a:t>synchronizes</a:t>
                </a:r>
                <a:r>
                  <a:rPr lang="en-IN" sz="2000" dirty="0"/>
                  <a:t> the column address and the data</a:t>
                </a:r>
              </a:p>
              <a:p>
                <a:pPr marL="457200" indent="-457200">
                  <a:buAutoNum type="arabicPeriod"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20E046-9A52-4EED-A067-9A2416C9D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932" y="3963772"/>
                <a:ext cx="7725385" cy="1939698"/>
              </a:xfrm>
              <a:prstGeom prst="rect">
                <a:avLst/>
              </a:prstGeom>
              <a:blipFill>
                <a:blip r:embed="rId4"/>
                <a:stretch>
                  <a:fillRect l="-710" t="-12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>
            <a:extLst>
              <a:ext uri="{FF2B5EF4-FFF2-40B4-BE49-F238E27FC236}">
                <a16:creationId xmlns:a16="http://schemas.microsoft.com/office/drawing/2014/main" id="{B503A55C-48FD-4A0F-803A-EAAB19FEA9E5}"/>
              </a:ext>
            </a:extLst>
          </p:cNvPr>
          <p:cNvSpPr/>
          <p:nvPr/>
        </p:nvSpPr>
        <p:spPr>
          <a:xfrm rot="16200000">
            <a:off x="6814817" y="2481577"/>
            <a:ext cx="228606" cy="1666240"/>
          </a:xfrm>
          <a:prstGeom prst="leftBrac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7A65B-37D1-4D94-957A-F31F7082E7D5}"/>
              </a:ext>
            </a:extLst>
          </p:cNvPr>
          <p:cNvSpPr txBox="1"/>
          <p:nvPr/>
        </p:nvSpPr>
        <p:spPr>
          <a:xfrm>
            <a:off x="6023040" y="3429000"/>
            <a:ext cx="214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Prefetch length =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1977E4-464E-442D-921C-3AB9DA23832A}"/>
              </a:ext>
            </a:extLst>
          </p:cNvPr>
          <p:cNvSpPr/>
          <p:nvPr/>
        </p:nvSpPr>
        <p:spPr>
          <a:xfrm>
            <a:off x="2481685" y="5691719"/>
            <a:ext cx="6914971" cy="5636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Nevertheless, asynchronous transmission is less expressive, cumbersome and synchronization is difficult.</a:t>
            </a:r>
          </a:p>
        </p:txBody>
      </p:sp>
    </p:spTree>
    <p:extLst>
      <p:ext uri="{BB962C8B-B14F-4D97-AF65-F5344CB8AC3E}">
        <p14:creationId xmlns:p14="http://schemas.microsoft.com/office/powerpoint/2010/main" val="3275165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49B7-FD2D-43EF-8A7A-FFDB2AC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Memory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5CE69-168B-4A59-B581-EB669B793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913F3-44E8-425E-9641-B18B7BF5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31</a:t>
            </a:fld>
            <a:endParaRPr lang="en-US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DB615C9-FD1B-4BB1-A4BE-CA001FFA9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59" y="2126771"/>
            <a:ext cx="1663710" cy="1558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504E67-2B5C-4116-A8C4-B2C4EFAC2E3D}"/>
              </a:ext>
            </a:extLst>
          </p:cNvPr>
          <p:cNvSpPr txBox="1"/>
          <p:nvPr/>
        </p:nvSpPr>
        <p:spPr>
          <a:xfrm>
            <a:off x="4015776" y="2321239"/>
            <a:ext cx="64459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Easy to </a:t>
            </a:r>
            <a:r>
              <a:rPr lang="en-US" sz="2000" dirty="0">
                <a:solidFill>
                  <a:srgbClr val="00B050"/>
                </a:solidFill>
              </a:rPr>
              <a:t>design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7030A0"/>
                </a:solidFill>
              </a:rPr>
              <a:t>verify</a:t>
            </a:r>
            <a:r>
              <a:rPr lang="en-US" sz="2000" dirty="0"/>
              <a:t> </a:t>
            </a:r>
          </a:p>
          <a:p>
            <a:pPr marL="457200" indent="-457200">
              <a:buAutoNum type="arabicPeriod"/>
            </a:pPr>
            <a:r>
              <a:rPr lang="en-US" sz="2000" dirty="0"/>
              <a:t>Opportunities to add additional </a:t>
            </a:r>
            <a:r>
              <a:rPr lang="en-US" sz="2000" dirty="0">
                <a:solidFill>
                  <a:srgbClr val="C00000"/>
                </a:solidFill>
              </a:rPr>
              <a:t>programmable logic</a:t>
            </a:r>
          </a:p>
          <a:p>
            <a:pPr marL="457200" indent="-457200">
              <a:buAutoNum type="arabicPeriod"/>
            </a:pPr>
            <a:r>
              <a:rPr lang="en-US" sz="2000" dirty="0"/>
              <a:t>Create a hierarchical </a:t>
            </a:r>
            <a:r>
              <a:rPr lang="en-US" sz="2000" dirty="0">
                <a:solidFill>
                  <a:srgbClr val="0070C0"/>
                </a:solidFill>
              </a:rPr>
              <a:t>architecture</a:t>
            </a:r>
            <a:r>
              <a:rPr lang="en-US" sz="2000" dirty="0"/>
              <a:t> where different</a:t>
            </a:r>
            <a:br>
              <a:rPr lang="en-US" sz="2000" dirty="0"/>
            </a:br>
            <a:r>
              <a:rPr lang="en-US" sz="2000" dirty="0">
                <a:solidFill>
                  <a:srgbClr val="720F11"/>
                </a:solidFill>
              </a:rPr>
              <a:t>banks</a:t>
            </a:r>
            <a:r>
              <a:rPr lang="en-US" sz="2000" dirty="0"/>
              <a:t> can be controlled </a:t>
            </a:r>
            <a:r>
              <a:rPr lang="en-US" sz="2000" dirty="0">
                <a:solidFill>
                  <a:srgbClr val="00B050"/>
                </a:solidFill>
              </a:rPr>
              <a:t>differently</a:t>
            </a:r>
            <a:r>
              <a:rPr lang="en-US" sz="2000" dirty="0"/>
              <a:t>.</a:t>
            </a:r>
            <a:endParaRPr lang="en-IN" sz="2000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204E7-6C4F-4604-B56C-E7AB81D6A297}"/>
              </a:ext>
            </a:extLst>
          </p:cNvPr>
          <p:cNvSpPr txBox="1"/>
          <p:nvPr/>
        </p:nvSpPr>
        <p:spPr>
          <a:xfrm>
            <a:off x="4919133" y="1097282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Advantages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B95B5-A18B-49C1-8930-4493807FE3FE}"/>
              </a:ext>
            </a:extLst>
          </p:cNvPr>
          <p:cNvSpPr txBox="1"/>
          <p:nvPr/>
        </p:nvSpPr>
        <p:spPr>
          <a:xfrm>
            <a:off x="3876690" y="4607332"/>
            <a:ext cx="624587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/>
              <a:t>Since the data bus is faster, run it at </a:t>
            </a:r>
            <a:r>
              <a:rPr lang="en-IN" sz="2000" dirty="0">
                <a:solidFill>
                  <a:srgbClr val="E21A23"/>
                </a:solidFill>
              </a:rPr>
              <a:t>twice</a:t>
            </a:r>
            <a:r>
              <a:rPr lang="en-IN" sz="2000" dirty="0"/>
              <a:t> the speed. </a:t>
            </a:r>
          </a:p>
          <a:p>
            <a:pPr algn="l"/>
            <a:r>
              <a:rPr lang="en-IN" sz="2000" dirty="0"/>
              <a:t>Use 2x the </a:t>
            </a:r>
            <a:r>
              <a:rPr lang="en-IN" sz="2000" dirty="0">
                <a:solidFill>
                  <a:srgbClr val="00B050"/>
                </a:solidFill>
              </a:rPr>
              <a:t>frequency</a:t>
            </a:r>
            <a:r>
              <a:rPr lang="en-IN" sz="2000" dirty="0"/>
              <a:t> of the address/command bus.</a:t>
            </a:r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4A54B0-91BC-4BD5-BAE5-13F4BF7FF513}"/>
              </a:ext>
            </a:extLst>
          </p:cNvPr>
          <p:cNvSpPr/>
          <p:nvPr/>
        </p:nvSpPr>
        <p:spPr>
          <a:xfrm>
            <a:off x="4922538" y="5437677"/>
            <a:ext cx="3413760" cy="4267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Double Data Rate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577617-365E-41B7-BB13-7F83706D9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404" y="4213026"/>
            <a:ext cx="1875402" cy="149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29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A457E-338A-44C6-B8FC-0127A280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DDR </a:t>
            </a:r>
            <a:r>
              <a:rPr lang="en-IN"/>
              <a:t>(Double Data Rate) Transfer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2D8313-FFF7-49C7-84EB-317C1931A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374" y="1610144"/>
            <a:ext cx="7471300" cy="23759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8A68A-71D4-4500-BD03-4B9AFEE96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BC920-2225-4BDA-A5E4-25083822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FD9B-B4E9-43A2-8F3E-5DE8F58C3692}"/>
              </a:ext>
            </a:extLst>
          </p:cNvPr>
          <p:cNvSpPr txBox="1"/>
          <p:nvPr/>
        </p:nvSpPr>
        <p:spPr>
          <a:xfrm>
            <a:off x="2129915" y="4287948"/>
            <a:ext cx="79321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All the signals </a:t>
            </a:r>
            <a:r>
              <a:rPr lang="en-US" sz="2000" b="1" dirty="0">
                <a:solidFill>
                  <a:srgbClr val="692146"/>
                </a:solidFill>
              </a:rPr>
              <a:t>synchronize</a:t>
            </a:r>
            <a:r>
              <a:rPr lang="en-US" sz="2000" dirty="0"/>
              <a:t> to a clock (</a:t>
            </a:r>
            <a:r>
              <a:rPr lang="en-US" sz="2000" dirty="0">
                <a:solidFill>
                  <a:srgbClr val="E21A23"/>
                </a:solidFill>
              </a:rPr>
              <a:t>upward</a:t>
            </a:r>
            <a:r>
              <a:rPr lang="en-US" sz="2000" dirty="0"/>
              <a:t> edge)</a:t>
            </a:r>
          </a:p>
          <a:p>
            <a:pPr marL="457200" indent="-457200">
              <a:buAutoNum type="arabicPeriod"/>
            </a:pPr>
            <a:r>
              <a:rPr lang="en-US" sz="2000" dirty="0"/>
              <a:t>We mostly rely on the </a:t>
            </a:r>
            <a:r>
              <a:rPr lang="en-US" sz="2000" dirty="0">
                <a:solidFill>
                  <a:srgbClr val="E21A23"/>
                </a:solidFill>
              </a:rPr>
              <a:t>command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address</a:t>
            </a:r>
            <a:r>
              <a:rPr lang="en-US" sz="2000" dirty="0"/>
              <a:t> buses</a:t>
            </a:r>
          </a:p>
          <a:p>
            <a:pPr marL="457200" indent="-457200">
              <a:buAutoNum type="arabicPeriod"/>
            </a:pPr>
            <a:r>
              <a:rPr lang="en-US" sz="2000" i="1" dirty="0"/>
              <a:t>DQ </a:t>
            </a:r>
            <a:r>
              <a:rPr lang="en-US" sz="2000" dirty="0"/>
              <a:t>is the </a:t>
            </a:r>
            <a:r>
              <a:rPr lang="en-US" sz="2000" dirty="0">
                <a:solidFill>
                  <a:srgbClr val="00B050"/>
                </a:solidFill>
              </a:rPr>
              <a:t>data bus</a:t>
            </a:r>
          </a:p>
          <a:p>
            <a:pPr marL="457200" indent="-457200">
              <a:buAutoNum type="arabicPeriod"/>
            </a:pPr>
            <a:r>
              <a:rPr lang="en-US" sz="2000" dirty="0"/>
              <a:t>We still need a data strobe signal </a:t>
            </a:r>
            <a:r>
              <a:rPr lang="en-US" sz="2000" i="1" dirty="0"/>
              <a:t>(DQS) </a:t>
            </a:r>
            <a:r>
              <a:rPr lang="en-US" sz="2000" dirty="0"/>
              <a:t>to indicate the </a:t>
            </a:r>
            <a:r>
              <a:rPr lang="en-US" sz="2000" dirty="0">
                <a:solidFill>
                  <a:srgbClr val="720F11"/>
                </a:solidFill>
              </a:rPr>
              <a:t>arrival</a:t>
            </a:r>
            <a:r>
              <a:rPr lang="en-US" sz="2000" dirty="0"/>
              <a:t> of</a:t>
            </a:r>
            <a:br>
              <a:rPr lang="en-US" sz="2000" dirty="0"/>
            </a:br>
            <a:r>
              <a:rPr lang="en-US" sz="2000" dirty="0"/>
              <a:t>data. </a:t>
            </a:r>
            <a:endParaRPr lang="en-IN" sz="2000" i="1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08FAB56-9B5E-491F-8406-0C368F9EF105}"/>
              </a:ext>
            </a:extLst>
          </p:cNvPr>
          <p:cNvSpPr/>
          <p:nvPr/>
        </p:nvSpPr>
        <p:spPr>
          <a:xfrm rot="2549913">
            <a:off x="7160839" y="1044803"/>
            <a:ext cx="198926" cy="217754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1752E-4455-4539-92FC-870F5D390E79}"/>
              </a:ext>
            </a:extLst>
          </p:cNvPr>
          <p:cNvSpPr txBox="1"/>
          <p:nvPr/>
        </p:nvSpPr>
        <p:spPr>
          <a:xfrm>
            <a:off x="7175473" y="923626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</a:rPr>
              <a:t>Double data rate</a:t>
            </a:r>
          </a:p>
        </p:txBody>
      </p:sp>
    </p:spTree>
    <p:extLst>
      <p:ext uri="{BB962C8B-B14F-4D97-AF65-F5344CB8AC3E}">
        <p14:creationId xmlns:p14="http://schemas.microsoft.com/office/powerpoint/2010/main" val="2178114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A457E-338A-44C6-B8FC-0127A280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DDR Commands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2D8313-FFF7-49C7-84EB-317C1931A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5374" y="1610144"/>
            <a:ext cx="7471300" cy="23759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8A68A-71D4-4500-BD03-4B9AFEE96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BC920-2225-4BDA-A5E4-25083822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FD9B-B4E9-43A2-8F3E-5DE8F58C3692}"/>
              </a:ext>
            </a:extLst>
          </p:cNvPr>
          <p:cNvSpPr txBox="1"/>
          <p:nvPr/>
        </p:nvSpPr>
        <p:spPr>
          <a:xfrm>
            <a:off x="2129914" y="4287948"/>
            <a:ext cx="81694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ACT </a:t>
            </a:r>
            <a:r>
              <a:rPr lang="en-US" sz="2000" dirty="0">
                <a:sym typeface="Wingdings" panose="05000000000000000000" pitchFamily="2" charset="2"/>
              </a:rPr>
              <a:t> Activate the row</a:t>
            </a:r>
          </a:p>
          <a:p>
            <a:pPr marL="457200" indent="-457200"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NOP  1 idle cycle. Gives enough time for the previous command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to act.</a:t>
            </a:r>
          </a:p>
          <a:p>
            <a:pPr marL="457200" indent="-457200"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CAS  Activate column</a:t>
            </a:r>
          </a:p>
          <a:p>
            <a:pPr marL="457200" indent="-457200"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COL  Column address</a:t>
            </a:r>
            <a:endParaRPr lang="en-IN" sz="2000" dirty="0"/>
          </a:p>
          <a:p>
            <a:pPr marL="457200" indent="-457200">
              <a:buAutoNum type="arabicPeriod"/>
            </a:pPr>
            <a:endParaRPr lang="en-US" sz="20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673216-7BB9-4169-AA48-64A1BF412F87}"/>
              </a:ext>
            </a:extLst>
          </p:cNvPr>
          <p:cNvSpPr/>
          <p:nvPr/>
        </p:nvSpPr>
        <p:spPr>
          <a:xfrm>
            <a:off x="7224092" y="5451391"/>
            <a:ext cx="3029048" cy="52938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Prefetch length = 4</a:t>
            </a:r>
          </a:p>
        </p:txBody>
      </p:sp>
    </p:spTree>
    <p:extLst>
      <p:ext uri="{BB962C8B-B14F-4D97-AF65-F5344CB8AC3E}">
        <p14:creationId xmlns:p14="http://schemas.microsoft.com/office/powerpoint/2010/main" val="1570503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D5BBC-DF6B-4273-89E7-3F4C16C5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171367" cy="822960"/>
          </a:xfrm>
        </p:spPr>
        <p:txBody>
          <a:bodyPr/>
          <a:lstStyle/>
          <a:p>
            <a:r>
              <a:rPr lang="en-US" dirty="0"/>
              <a:t>Subtle Aspects of the Communication between the Memory Controller (MC) and DRAMs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65448-E00B-481A-83E5-0662DB96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53331"/>
            <a:ext cx="8527503" cy="514746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We typically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transfer</a:t>
            </a:r>
            <a:r>
              <a:rPr lang="en-US" dirty="0"/>
              <a:t> 64 bytes at a time. 64 bytes = 512 bits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Different devices in a rank </a:t>
            </a:r>
            <a:r>
              <a:rPr lang="en-US" dirty="0">
                <a:solidFill>
                  <a:srgbClr val="FF0000"/>
                </a:solidFill>
              </a:rPr>
              <a:t>store</a:t>
            </a:r>
            <a:r>
              <a:rPr lang="en-US" dirty="0"/>
              <a:t> a subset of these 64 bytes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They provide the data in </a:t>
            </a:r>
            <a:r>
              <a:rPr lang="en-US" dirty="0">
                <a:solidFill>
                  <a:srgbClr val="00B050"/>
                </a:solidFill>
              </a:rPr>
              <a:t>parallel.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data is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synchronized</a:t>
            </a:r>
            <a:r>
              <a:rPr lang="en-US" dirty="0"/>
              <a:t> with the strobe</a:t>
            </a:r>
          </a:p>
          <a:p>
            <a:pPr marL="744538" lvl="1" indent="-514350">
              <a:buFont typeface="+mj-lt"/>
              <a:buAutoNum type="romanUcPeriod"/>
            </a:pPr>
            <a:r>
              <a:rPr lang="en-US" dirty="0"/>
              <a:t>This is known as </a:t>
            </a:r>
            <a:r>
              <a:rPr lang="en-US" b="1" dirty="0">
                <a:solidFill>
                  <a:srgbClr val="002060"/>
                </a:solidFill>
              </a:rPr>
              <a:t>source synchronous </a:t>
            </a:r>
            <a:r>
              <a:rPr lang="en-US" dirty="0"/>
              <a:t>data transmission</a:t>
            </a:r>
          </a:p>
          <a:p>
            <a:pPr marL="744538" lvl="1" indent="-514350">
              <a:buFont typeface="+mj-lt"/>
              <a:buAutoNum type="romanUcPeriod"/>
            </a:pPr>
            <a:r>
              <a:rPr lang="en-US" dirty="0"/>
              <a:t>While </a:t>
            </a:r>
            <a:r>
              <a:rPr lang="en-US" dirty="0">
                <a:solidFill>
                  <a:srgbClr val="01708C"/>
                </a:solidFill>
              </a:rPr>
              <a:t>writing</a:t>
            </a:r>
            <a:r>
              <a:rPr lang="en-US" dirty="0"/>
              <a:t> the data the strobe signals at the </a:t>
            </a:r>
            <a:r>
              <a:rPr lang="en-US" dirty="0">
                <a:solidFill>
                  <a:srgbClr val="FF0000"/>
                </a:solidFill>
              </a:rPr>
              <a:t>middle</a:t>
            </a:r>
            <a:r>
              <a:rPr lang="en-US" dirty="0"/>
              <a:t> of sending a data bit. It is easier to recover the clock this way.</a:t>
            </a:r>
          </a:p>
          <a:p>
            <a:pPr marL="744538" lvl="1" indent="-514350">
              <a:buFont typeface="+mj-lt"/>
              <a:buAutoNum type="romanUcPeriod"/>
            </a:pPr>
            <a:r>
              <a:rPr lang="en-US" dirty="0"/>
              <a:t>While </a:t>
            </a:r>
            <a:r>
              <a:rPr lang="en-US" dirty="0">
                <a:solidFill>
                  <a:srgbClr val="E21A23"/>
                </a:solidFill>
              </a:rPr>
              <a:t>reading</a:t>
            </a:r>
            <a:r>
              <a:rPr lang="en-US" dirty="0"/>
              <a:t>, the data transitions are </a:t>
            </a:r>
            <a:r>
              <a:rPr lang="en-US" dirty="0">
                <a:solidFill>
                  <a:srgbClr val="7030A0"/>
                </a:solidFill>
              </a:rPr>
              <a:t>synchronized</a:t>
            </a:r>
            <a:r>
              <a:rPr lang="en-US" dirty="0"/>
              <a:t> with the strobe signal’s transitions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 send data in </a:t>
            </a:r>
            <a:r>
              <a:rPr lang="en-US" b="1" dirty="0">
                <a:solidFill>
                  <a:srgbClr val="FFC000"/>
                </a:solidFill>
              </a:rPr>
              <a:t>half-duplex</a:t>
            </a:r>
            <a:r>
              <a:rPr lang="en-US" dirty="0"/>
              <a:t> mode.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Memories with full duplex buses are known as </a:t>
            </a:r>
            <a:r>
              <a:rPr lang="en-US" dirty="0">
                <a:solidFill>
                  <a:srgbClr val="0070C0"/>
                </a:solidFill>
              </a:rPr>
              <a:t>QDR</a:t>
            </a:r>
            <a:r>
              <a:rPr lang="en-US" dirty="0"/>
              <a:t> (Quad Date Rate) memories.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48C2C-4A03-4366-A580-78125661C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CE66C-83F9-4777-A72E-5481DDD8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8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19FD-2BDD-49D6-A82E-C88100B8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DDR Generations and Timing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4854010-A537-4432-8FC0-142A2B5A7E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352217"/>
              </p:ext>
            </p:extLst>
          </p:nvPr>
        </p:nvGraphicFramePr>
        <p:xfrm>
          <a:off x="1965596" y="968111"/>
          <a:ext cx="834405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75">
                  <a:extLst>
                    <a:ext uri="{9D8B030D-6E8A-4147-A177-3AD203B41FA5}">
                      <a16:colId xmlns:a16="http://schemas.microsoft.com/office/drawing/2014/main" val="3123468613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741757038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101733942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985205533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3293704396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111744396"/>
                    </a:ext>
                  </a:extLst>
                </a:gridCol>
              </a:tblGrid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Tech.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 clock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Prefetch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rate (MT/s)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DIMM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214495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100-200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200-400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2.5-2.6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343162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200-400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29654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400-1066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800-2133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1.35/ 1.5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32998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800-2133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1600-4266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10549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BA6BB-3636-49BF-8A31-133913F2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C2409-B74A-4D50-860F-ED52B232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4EA8A7-8F96-4838-9C0E-E911BEF9CF2E}"/>
              </a:ext>
            </a:extLst>
          </p:cNvPr>
          <p:cNvSpPr txBox="1"/>
          <p:nvPr/>
        </p:nvSpPr>
        <p:spPr>
          <a:xfrm>
            <a:off x="1965597" y="4232786"/>
            <a:ext cx="81655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Memories are gradually getting </a:t>
            </a:r>
            <a:r>
              <a:rPr lang="en-US" sz="2000" dirty="0">
                <a:solidFill>
                  <a:srgbClr val="00B050"/>
                </a:solidFill>
              </a:rPr>
              <a:t>faster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0070C0"/>
                </a:solidFill>
              </a:rPr>
              <a:t>larger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Feature size ↓   Clock speed ↑  Transfer rate ↑ Voltage ↓  Size 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DDR </a:t>
            </a:r>
            <a:r>
              <a:rPr lang="en-US" sz="2000" dirty="0">
                <a:solidFill>
                  <a:srgbClr val="FF0000"/>
                </a:solidFill>
              </a:rPr>
              <a:t>memories</a:t>
            </a:r>
            <a:r>
              <a:rPr lang="en-US" sz="2000" dirty="0"/>
              <a:t>’ internal clock speeds can be much lower than the</a:t>
            </a:r>
            <a:br>
              <a:rPr lang="en-US" sz="2000" dirty="0"/>
            </a:br>
            <a:r>
              <a:rPr lang="en-US" sz="2000" dirty="0">
                <a:solidFill>
                  <a:srgbClr val="0070C0"/>
                </a:solidFill>
              </a:rPr>
              <a:t>bus speeds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Compensate by increasing the </a:t>
            </a:r>
            <a:r>
              <a:rPr lang="en-US" sz="2000" dirty="0">
                <a:solidFill>
                  <a:srgbClr val="00B050"/>
                </a:solidFill>
              </a:rPr>
              <a:t>bandwidth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9838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D57A-B3E1-4298-88CD-FB77E32E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DDR Math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4C2C9D-F77D-45BF-833B-44CFBEABC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087" y="274321"/>
            <a:ext cx="1965408" cy="142988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04F26-B6FD-4034-A03D-0091D09E7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C0335-F18C-4BD1-9E50-56972ECC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1FB7BE-6696-4D3A-A8CD-AC1E72E0518E}"/>
                  </a:ext>
                </a:extLst>
              </p:cNvPr>
              <p:cNvSpPr txBox="1"/>
              <p:nvPr/>
            </p:nvSpPr>
            <p:spPr>
              <a:xfrm>
                <a:off x="2209018" y="1819176"/>
                <a:ext cx="5323893" cy="153240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latin typeface="Comic Sans MS" panose="030F0702030302020204" pitchFamily="66" charset="0"/>
                  </a:rPr>
                  <a:t>Bus frequency </a:t>
                </a:r>
                <a:r>
                  <a:rPr lang="en-US" sz="2400" dirty="0"/>
                  <a:t>= 800 MHz</a:t>
                </a:r>
              </a:p>
              <a:p>
                <a:pPr algn="l"/>
                <a:r>
                  <a:rPr lang="en-US" sz="2400" dirty="0">
                    <a:latin typeface="Comic Sans MS" panose="030F0702030302020204" pitchFamily="66" charset="0"/>
                  </a:rPr>
                  <a:t>Internal clock frequency </a:t>
                </a:r>
                <a:r>
                  <a:rPr lang="en-US" sz="2400" dirty="0"/>
                  <a:t>= 200 MHz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𝐼𝑛𝑡𝑒𝑟𝑛𝑎𝑙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𝑟𝑎𝑡𝑒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𝐵𝑢𝑠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𝑟𝑎𝑡𝑒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800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200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∗2=8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1FB7BE-6696-4D3A-A8CD-AC1E72E05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018" y="1819176"/>
                <a:ext cx="5323893" cy="1532407"/>
              </a:xfrm>
              <a:prstGeom prst="rect">
                <a:avLst/>
              </a:prstGeom>
              <a:blipFill>
                <a:blip r:embed="rId3"/>
                <a:stretch>
                  <a:fillRect l="-1598" t="-2756" r="-57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8F3661-CB52-4D3B-923C-730D22FEBE08}"/>
              </a:ext>
            </a:extLst>
          </p:cNvPr>
          <p:cNvSpPr/>
          <p:nvPr/>
        </p:nvSpPr>
        <p:spPr>
          <a:xfrm>
            <a:off x="8069180" y="2070427"/>
            <a:ext cx="2240467" cy="102990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Multiply by 2 because of DDR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E3895-C87F-43EE-96FA-C85D520631C9}"/>
              </a:ext>
            </a:extLst>
          </p:cNvPr>
          <p:cNvSpPr/>
          <p:nvPr/>
        </p:nvSpPr>
        <p:spPr>
          <a:xfrm>
            <a:off x="3379048" y="3429000"/>
            <a:ext cx="2983831" cy="7798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Prefetch length or </a:t>
            </a:r>
            <a:r>
              <a:rPr lang="en-US" sz="2400" i="1" dirty="0"/>
              <a:t>burst size </a:t>
            </a:r>
            <a:r>
              <a:rPr lang="en-US" sz="2400" dirty="0"/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32499-F5FB-45AB-99D9-C4C290904411}"/>
              </a:ext>
            </a:extLst>
          </p:cNvPr>
          <p:cNvSpPr txBox="1"/>
          <p:nvPr/>
        </p:nvSpPr>
        <p:spPr>
          <a:xfrm>
            <a:off x="2728780" y="4968635"/>
            <a:ext cx="701987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Width of the proc-memory bus = 64 bits</a:t>
            </a:r>
          </a:p>
          <a:p>
            <a:pPr algn="l"/>
            <a:r>
              <a:rPr lang="en-US" sz="2400" dirty="0">
                <a:latin typeface="Comic Sans MS" panose="030F0702030302020204" pitchFamily="66" charset="0"/>
              </a:rPr>
              <a:t>Prefetch length = 8 </a:t>
            </a:r>
          </a:p>
          <a:p>
            <a:pPr algn="l"/>
            <a:r>
              <a:rPr lang="en-US" sz="2400" dirty="0">
                <a:latin typeface="Comic Sans MS" panose="030F0702030302020204" pitchFamily="66" charset="0"/>
              </a:rPr>
              <a:t>Minimum transfer size = 64 * 8 bits = 64 bytes 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36FFAD-2EEC-481A-BD28-D798D1957134}"/>
              </a:ext>
            </a:extLst>
          </p:cNvPr>
          <p:cNvSpPr/>
          <p:nvPr/>
        </p:nvSpPr>
        <p:spPr>
          <a:xfrm>
            <a:off x="3888258" y="1525528"/>
            <a:ext cx="1965408" cy="380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Example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C59C32-25D1-41F1-B303-6ECAFF4F78ED}"/>
              </a:ext>
            </a:extLst>
          </p:cNvPr>
          <p:cNvSpPr/>
          <p:nvPr/>
        </p:nvSpPr>
        <p:spPr>
          <a:xfrm>
            <a:off x="5113296" y="4630750"/>
            <a:ext cx="1965408" cy="380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Example 2</a:t>
            </a:r>
          </a:p>
        </p:txBody>
      </p:sp>
    </p:spTree>
    <p:extLst>
      <p:ext uri="{BB962C8B-B14F-4D97-AF65-F5344CB8AC3E}">
        <p14:creationId xmlns:p14="http://schemas.microsoft.com/office/powerpoint/2010/main" val="3178534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65CE-4D03-430F-9157-7A9E0BEC9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Equation for the Transfer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7559E-ECF8-4669-A91F-4F3143E2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180" y="3085949"/>
            <a:ext cx="3726374" cy="1024038"/>
          </a:xfrm>
        </p:spPr>
        <p:txBody>
          <a:bodyPr/>
          <a:lstStyle/>
          <a:p>
            <a:r>
              <a:rPr lang="en-US" dirty="0"/>
              <a:t>800 MHz * 2 = 1600 MT/s</a:t>
            </a:r>
          </a:p>
          <a:p>
            <a:r>
              <a:rPr lang="en-US" dirty="0"/>
              <a:t>2133 MHz * 2 = 4266 MT/s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A7F5E-14E7-4923-B4BA-0A2027277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3D474-203B-4212-A8FE-2E57EE3A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82826CF-1FAA-4998-A698-A2D6B8EAD3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066363"/>
              </p:ext>
            </p:extLst>
          </p:nvPr>
        </p:nvGraphicFramePr>
        <p:xfrm>
          <a:off x="1965596" y="968111"/>
          <a:ext cx="834405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75">
                  <a:extLst>
                    <a:ext uri="{9D8B030D-6E8A-4147-A177-3AD203B41FA5}">
                      <a16:colId xmlns:a16="http://schemas.microsoft.com/office/drawing/2014/main" val="3123468613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741757038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101733942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985205533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3293704396"/>
                    </a:ext>
                  </a:extLst>
                </a:gridCol>
                <a:gridCol w="1390675">
                  <a:extLst>
                    <a:ext uri="{9D8B030D-6E8A-4147-A177-3AD203B41FA5}">
                      <a16:colId xmlns:a16="http://schemas.microsoft.com/office/drawing/2014/main" val="2111744396"/>
                    </a:ext>
                  </a:extLst>
                </a:gridCol>
              </a:tblGrid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Tech.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 clock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Prefetch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rate (MT/s)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DIMM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214495"/>
                  </a:ext>
                </a:extLst>
              </a:tr>
              <a:tr h="444814">
                <a:tc>
                  <a:txBody>
                    <a:bodyPr/>
                    <a:lstStyle/>
                    <a:p>
                      <a:r>
                        <a:rPr lang="en-US" dirty="0"/>
                        <a:t>DDR-4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800-2133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1600-4266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105497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4877848-7E25-43F2-AD93-8489F31F0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58" y="2413535"/>
            <a:ext cx="544823" cy="544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A52B7-95A6-4297-A679-51AFAE562F3D}"/>
              </a:ext>
            </a:extLst>
          </p:cNvPr>
          <p:cNvSpPr txBox="1"/>
          <p:nvPr/>
        </p:nvSpPr>
        <p:spPr>
          <a:xfrm>
            <a:off x="2954622" y="2496693"/>
            <a:ext cx="5557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Derive the </a:t>
            </a:r>
            <a:r>
              <a:rPr lang="en-US" sz="2400" dirty="0">
                <a:solidFill>
                  <a:srgbClr val="0070C0"/>
                </a:solidFill>
              </a:rPr>
              <a:t>equation</a:t>
            </a:r>
            <a:r>
              <a:rPr lang="en-US" sz="2400" dirty="0"/>
              <a:t> for the </a:t>
            </a:r>
            <a:r>
              <a:rPr lang="en-US" sz="2400" dirty="0">
                <a:solidFill>
                  <a:srgbClr val="E21A23"/>
                </a:solidFill>
              </a:rPr>
              <a:t>transfer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AC4A7-A61C-49F1-B0CF-18DCA69E1116}"/>
              </a:ext>
            </a:extLst>
          </p:cNvPr>
          <p:cNvSpPr txBox="1"/>
          <p:nvPr/>
        </p:nvSpPr>
        <p:spPr>
          <a:xfrm>
            <a:off x="5791341" y="4582106"/>
            <a:ext cx="3726373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/>
              <a:t>DDR3-1600 means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DDR3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1600 MT/s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B6934C-E27D-4AB6-89CE-B7C06E34EBE1}"/>
              </a:ext>
            </a:extLst>
          </p:cNvPr>
          <p:cNvSpPr/>
          <p:nvPr/>
        </p:nvSpPr>
        <p:spPr>
          <a:xfrm>
            <a:off x="3169920" y="4609730"/>
            <a:ext cx="2184935" cy="81891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705125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DECB-8E68-4031-931B-0DA104E8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7767106" cy="822960"/>
          </a:xfrm>
        </p:spPr>
        <p:txBody>
          <a:bodyPr/>
          <a:lstStyle/>
          <a:p>
            <a:r>
              <a:rPr lang="en-US" dirty="0"/>
              <a:t>Fully Buffered DIMMs: Problems with DDR Memory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3E8CD62-6F2F-436D-A322-EECE74787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502186"/>
              </p:ext>
            </p:extLst>
          </p:nvPr>
        </p:nvGraphicFramePr>
        <p:xfrm>
          <a:off x="1950500" y="1096852"/>
          <a:ext cx="8359146" cy="3519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E8FBB-4F70-472B-999F-051522243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43AC5-EC47-40AF-8DFA-F0117F04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CC044-FFBA-4DF9-A560-37F0FA3FE22A}"/>
              </a:ext>
            </a:extLst>
          </p:cNvPr>
          <p:cNvSpPr txBox="1"/>
          <p:nvPr/>
        </p:nvSpPr>
        <p:spPr>
          <a:xfrm>
            <a:off x="2303646" y="5053263"/>
            <a:ext cx="7267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An </a:t>
            </a:r>
            <a:r>
              <a:rPr lang="en-US" sz="2000" dirty="0">
                <a:solidFill>
                  <a:srgbClr val="01708C"/>
                </a:solidFill>
              </a:rPr>
              <a:t>attempt</a:t>
            </a:r>
            <a:r>
              <a:rPr lang="en-US" sz="2000" dirty="0"/>
              <a:t> at re-architecting </a:t>
            </a:r>
            <a:r>
              <a:rPr lang="en-US" sz="2000" dirty="0">
                <a:solidFill>
                  <a:srgbClr val="E21A23"/>
                </a:solidFill>
              </a:rPr>
              <a:t>memory</a:t>
            </a:r>
            <a:r>
              <a:rPr lang="en-US" sz="2000" dirty="0"/>
              <a:t>: FB-DIMMs</a:t>
            </a:r>
            <a:br>
              <a:rPr lang="en-US" sz="2000" dirty="0"/>
            </a:br>
            <a:r>
              <a:rPr lang="en-US" sz="2000" dirty="0"/>
              <a:t>                                           (Fully Buffered DIMMs)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1A4084-9BBD-4892-80B5-840417E9B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782" y="4957011"/>
            <a:ext cx="961938" cy="96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1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0324-A2B7-4476-972D-EB9C90CF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FB-DIMMs: Advanced Memory </a:t>
            </a:r>
            <a:br>
              <a:rPr lang="en-US" dirty="0"/>
            </a:br>
            <a:r>
              <a:rPr lang="en-US" dirty="0"/>
              <a:t>Buffer (AMB)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AC10A9-4D85-4417-959F-4408BA19E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2346" y="30481"/>
            <a:ext cx="4002294" cy="630031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4ED8F-1246-4A26-9EBB-060E1301B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E4D9-42E9-4F52-B369-0A777F4F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30F59E-1B15-4DC1-AA6B-373D5CA75B79}"/>
              </a:ext>
            </a:extLst>
          </p:cNvPr>
          <p:cNvSpPr txBox="1"/>
          <p:nvPr/>
        </p:nvSpPr>
        <p:spPr>
          <a:xfrm>
            <a:off x="2265680" y="1534160"/>
            <a:ext cx="3688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Crux</a:t>
            </a:r>
            <a:r>
              <a:rPr lang="en-US" sz="2000" dirty="0"/>
              <a:t> of the idea: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Create a </a:t>
            </a:r>
            <a:r>
              <a:rPr lang="en-US" sz="2000" dirty="0">
                <a:solidFill>
                  <a:srgbClr val="00B050"/>
                </a:solidFill>
              </a:rPr>
              <a:t>decoupling</a:t>
            </a:r>
            <a:r>
              <a:rPr lang="en-US" sz="2000" dirty="0"/>
              <a:t> buffer (AMB) between the MC and the DRAM devices</a:t>
            </a:r>
          </a:p>
        </p:txBody>
      </p:sp>
      <p:pic>
        <p:nvPicPr>
          <p:cNvPr id="8" name="Picture 7" descr="A picture containing airplane&#10;&#10;Description automatically generated">
            <a:extLst>
              <a:ext uri="{FF2B5EF4-FFF2-40B4-BE49-F238E27FC236}">
                <a16:creationId xmlns:a16="http://schemas.microsoft.com/office/drawing/2014/main" id="{00E851BE-1E7A-47D6-B868-DE3B51FCC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498860" y="2185093"/>
            <a:ext cx="763515" cy="7635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D032C8-BB7D-4678-AF51-DBB8DCF66A22}"/>
              </a:ext>
            </a:extLst>
          </p:cNvPr>
          <p:cNvSpPr/>
          <p:nvPr/>
        </p:nvSpPr>
        <p:spPr>
          <a:xfrm>
            <a:off x="1737360" y="3290769"/>
            <a:ext cx="4216400" cy="6175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Reduces the capacitive loading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4C201-650E-46F3-B021-946820832092}"/>
              </a:ext>
            </a:extLst>
          </p:cNvPr>
          <p:cNvSpPr txBox="1"/>
          <p:nvPr/>
        </p:nvSpPr>
        <p:spPr>
          <a:xfrm>
            <a:off x="1880616" y="4511040"/>
            <a:ext cx="428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F2241"/>
                </a:solidFill>
              </a:rPr>
              <a:t>Southbound </a:t>
            </a:r>
            <a:r>
              <a:rPr lang="en-US" sz="2000" dirty="0"/>
              <a:t>traffic </a:t>
            </a:r>
            <a:r>
              <a:rPr lang="en-US" sz="2000" dirty="0">
                <a:sym typeface="Wingdings" panose="05000000000000000000" pitchFamily="2" charset="2"/>
              </a:rPr>
              <a:t> towards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DIMMs 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2E3738-F132-4951-9C02-4DD973C5E3F6}"/>
              </a:ext>
            </a:extLst>
          </p:cNvPr>
          <p:cNvSpPr txBox="1"/>
          <p:nvPr/>
        </p:nvSpPr>
        <p:spPr>
          <a:xfrm>
            <a:off x="1880616" y="5394977"/>
            <a:ext cx="428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Northbound</a:t>
            </a:r>
            <a:r>
              <a:rPr lang="en-US" sz="2000" dirty="0"/>
              <a:t> traffic </a:t>
            </a:r>
            <a:r>
              <a:rPr lang="en-US" sz="2000" dirty="0">
                <a:sym typeface="Wingdings" panose="05000000000000000000" pitchFamily="2" charset="2"/>
              </a:rPr>
              <a:t> towards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the MC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75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00E44-3DE2-4127-A9E4-E6CC93145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– Dynamic 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95C1C1-DADD-456B-924C-DCBB03ED0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B44B9-F4C6-4E30-A277-0BDAB41E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13BDCAD6-E662-43A3-A898-9971DEB0C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53" y="1097281"/>
            <a:ext cx="578968" cy="57896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18AA365D-9FC4-47CE-A2DC-47E68DC428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55108" y="-4877254"/>
            <a:ext cx="6972301" cy="11012488"/>
            <a:chOff x="236" y="-3182"/>
            <a:chExt cx="4392" cy="6937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EDB7B247-928C-4D2B-80D7-E4A95FA3E3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8" y="1261"/>
              <a:ext cx="2099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5BEB8C9-578F-4338-A6D2-33B567B2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" y="-858"/>
              <a:ext cx="3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Bitstream Vera Sans"/>
                </a:rPr>
                <a:t> </a:t>
              </a:r>
              <a:endParaRPr lang="en-US" altLang="en-US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09987EFC-D805-48DF-A379-678D03F43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-3182"/>
              <a:ext cx="3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Bitstream Vera Sans"/>
                </a:rPr>
                <a:t> </a:t>
              </a:r>
              <a:endParaRPr lang="en-US" alt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462EDB9-5924-47C3-AA40-1D78432E8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" y="1914"/>
              <a:ext cx="1723" cy="320"/>
            </a:xfrm>
            <a:custGeom>
              <a:avLst/>
              <a:gdLst>
                <a:gd name="T0" fmla="*/ 1900 w 1900"/>
                <a:gd name="T1" fmla="*/ 347 h 353"/>
                <a:gd name="T2" fmla="*/ 1124 w 1900"/>
                <a:gd name="T3" fmla="*/ 347 h 353"/>
                <a:gd name="T4" fmla="*/ 1124 w 1900"/>
                <a:gd name="T5" fmla="*/ 0 h 353"/>
                <a:gd name="T6" fmla="*/ 669 w 1900"/>
                <a:gd name="T7" fmla="*/ 0 h 353"/>
                <a:gd name="T8" fmla="*/ 675 w 1900"/>
                <a:gd name="T9" fmla="*/ 347 h 353"/>
                <a:gd name="T10" fmla="*/ 0 w 1900"/>
                <a:gd name="T11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0" h="353">
                  <a:moveTo>
                    <a:pt x="1900" y="347"/>
                  </a:moveTo>
                  <a:lnTo>
                    <a:pt x="1124" y="347"/>
                  </a:lnTo>
                  <a:lnTo>
                    <a:pt x="1124" y="0"/>
                  </a:lnTo>
                  <a:lnTo>
                    <a:pt x="669" y="0"/>
                  </a:lnTo>
                  <a:lnTo>
                    <a:pt x="675" y="347"/>
                  </a:lnTo>
                  <a:lnTo>
                    <a:pt x="0" y="353"/>
                  </a:ln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F360525F-0F37-44A8-B5AC-9F6A1A8EB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9" y="1852"/>
              <a:ext cx="389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7DDA581D-7AB8-4F72-ADD6-7E79BA498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652"/>
              <a:ext cx="590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3E9638A0-2A63-449A-A9F8-699A0C035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1384"/>
              <a:ext cx="98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Word line (WL)</a:t>
              </a:r>
              <a:endParaRPr lang="en-US" alt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3B53C71-C9AB-492E-9881-E7CA01F88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" y="1261"/>
              <a:ext cx="16" cy="2494"/>
            </a:xfrm>
            <a:custGeom>
              <a:avLst/>
              <a:gdLst>
                <a:gd name="T0" fmla="*/ 18 w 18"/>
                <a:gd name="T1" fmla="*/ 0 h 2753"/>
                <a:gd name="T2" fmla="*/ 0 w 18"/>
                <a:gd name="T3" fmla="*/ 2201 h 2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2753">
                  <a:moveTo>
                    <a:pt x="18" y="0"/>
                  </a:moveTo>
                  <a:cubicBezTo>
                    <a:pt x="18" y="2753"/>
                    <a:pt x="0" y="2201"/>
                    <a:pt x="0" y="2201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56E5E3F6-E253-438E-9C13-9BD4DE9C6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-1111"/>
              <a:ext cx="104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7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DE89FE6-D846-4BE2-A637-063A4E67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3322"/>
              <a:ext cx="7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  <a:latin typeface="sans-serif"/>
                </a:rPr>
                <a:t>Bit line (BL)</a:t>
              </a:r>
              <a:endParaRPr lang="en-US" altLang="en-US" dirty="0"/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9E1CB6FF-3121-4B2A-A396-F742CBD20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" y="2196"/>
              <a:ext cx="90" cy="81"/>
            </a:xfrm>
            <a:prstGeom prst="ellipse">
              <a:avLst/>
            </a:prstGeom>
            <a:solidFill>
              <a:srgbClr val="008080"/>
            </a:solidFill>
            <a:ln w="460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05E88494-A2BA-4936-A9D1-9E231F8F7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4" y="2528"/>
              <a:ext cx="437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156EF538-0123-46DD-AA20-6580D0C16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4" y="2657"/>
              <a:ext cx="437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7">
              <a:extLst>
                <a:ext uri="{FF2B5EF4-FFF2-40B4-BE49-F238E27FC236}">
                  <a16:creationId xmlns:a16="http://schemas.microsoft.com/office/drawing/2014/main" id="{4498B7C3-DD8D-4375-BF88-3C4F671498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" y="2661"/>
              <a:ext cx="0" cy="433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1CBCC83-766A-494A-A82D-860E7D95C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2236"/>
              <a:ext cx="5" cy="295"/>
            </a:xfrm>
            <a:custGeom>
              <a:avLst/>
              <a:gdLst>
                <a:gd name="T0" fmla="*/ 1 w 5"/>
                <a:gd name="T1" fmla="*/ 0 h 326"/>
                <a:gd name="T2" fmla="*/ 5 w 5"/>
                <a:gd name="T3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326">
                  <a:moveTo>
                    <a:pt x="1" y="0"/>
                  </a:moveTo>
                  <a:cubicBezTo>
                    <a:pt x="0" y="245"/>
                    <a:pt x="5" y="326"/>
                    <a:pt x="5" y="326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9">
              <a:extLst>
                <a:ext uri="{FF2B5EF4-FFF2-40B4-BE49-F238E27FC236}">
                  <a16:creationId xmlns:a16="http://schemas.microsoft.com/office/drawing/2014/main" id="{89C80BB8-5646-429C-8E1A-50F88AD84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8" y="1657"/>
              <a:ext cx="0" cy="187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C05B25D9-A388-463F-81D8-8F5AAC96A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261"/>
              <a:ext cx="15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sans-serif"/>
                </a:rPr>
                <a:t>W</a:t>
              </a:r>
              <a:endParaRPr lang="en-US" altLang="en-US"/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7D19F6C9-8348-4DF7-AD89-4EE925033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0" y="2345"/>
              <a:ext cx="5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1</a:t>
              </a:r>
              <a:endParaRPr lang="en-US" alt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82BC43B5-7BE9-4E4F-A0CF-5A21B1929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" y="3098"/>
              <a:ext cx="372" cy="181"/>
            </a:xfrm>
            <a:custGeom>
              <a:avLst/>
              <a:gdLst>
                <a:gd name="T0" fmla="*/ 0 w 410"/>
                <a:gd name="T1" fmla="*/ 0 h 199"/>
                <a:gd name="T2" fmla="*/ 410 w 410"/>
                <a:gd name="T3" fmla="*/ 0 h 199"/>
                <a:gd name="T4" fmla="*/ 211 w 410"/>
                <a:gd name="T5" fmla="*/ 199 h 199"/>
                <a:gd name="T6" fmla="*/ 0 w 410"/>
                <a:gd name="T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199">
                  <a:moveTo>
                    <a:pt x="0" y="0"/>
                  </a:moveTo>
                  <a:lnTo>
                    <a:pt x="410" y="0"/>
                  </a:lnTo>
                  <a:lnTo>
                    <a:pt x="211" y="1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4C5AA5F-ACB5-46FB-8C7A-A798C6C3552C}"/>
              </a:ext>
            </a:extLst>
          </p:cNvPr>
          <p:cNvSpPr txBox="1"/>
          <p:nvPr/>
        </p:nvSpPr>
        <p:spPr>
          <a:xfrm>
            <a:off x="2791510" y="1052176"/>
            <a:ext cx="6388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Circuit to </a:t>
            </a:r>
            <a:r>
              <a:rPr lang="en-US" sz="2000" dirty="0">
                <a:solidFill>
                  <a:srgbClr val="0070C0"/>
                </a:solidFill>
              </a:rPr>
              <a:t>store</a:t>
            </a:r>
            <a:r>
              <a:rPr lang="en-US" sz="2000" dirty="0"/>
              <a:t> a single bit. It is </a:t>
            </a:r>
            <a:r>
              <a:rPr lang="en-US" sz="2000" dirty="0">
                <a:solidFill>
                  <a:srgbClr val="00B050"/>
                </a:solidFill>
              </a:rPr>
              <a:t>stored</a:t>
            </a:r>
            <a:r>
              <a:rPr lang="en-US" sz="2000" dirty="0"/>
              <a:t> in the capacitor. </a:t>
            </a:r>
          </a:p>
          <a:p>
            <a:r>
              <a:rPr lang="en-US" sz="2000" dirty="0"/>
              <a:t>The transistor </a:t>
            </a:r>
            <a:r>
              <a:rPr lang="en-US" sz="2000" dirty="0">
                <a:solidFill>
                  <a:srgbClr val="C00000"/>
                </a:solidFill>
              </a:rPr>
              <a:t>controls</a:t>
            </a:r>
            <a:r>
              <a:rPr lang="en-US" sz="2000" dirty="0"/>
              <a:t> the access.  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1C453B2F-D6C0-4CB5-9567-E9E296EE0FF2}"/>
              </a:ext>
            </a:extLst>
          </p:cNvPr>
          <p:cNvSpPr/>
          <p:nvPr/>
        </p:nvSpPr>
        <p:spPr>
          <a:xfrm>
            <a:off x="8215180" y="3212647"/>
            <a:ext cx="1840952" cy="654210"/>
          </a:xfrm>
          <a:prstGeom prst="wedgeRectCallout">
            <a:avLst>
              <a:gd name="adj1" fmla="val -66719"/>
              <a:gd name="adj2" fmla="val 11042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Stores a single bit</a:t>
            </a:r>
          </a:p>
        </p:txBody>
      </p:sp>
    </p:spTree>
    <p:extLst>
      <p:ext uri="{BB962C8B-B14F-4D97-AF65-F5344CB8AC3E}">
        <p14:creationId xmlns:p14="http://schemas.microsoft.com/office/powerpoint/2010/main" val="3229401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2015F-0E0B-4853-94D9-40FE6951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of the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9A9DA-7DFE-40A0-A564-16552138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213" y="2448560"/>
            <a:ext cx="7877574" cy="387540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AMBs are connected to each other using </a:t>
            </a:r>
            <a:r>
              <a:rPr lang="en-US" sz="2400" dirty="0">
                <a:solidFill>
                  <a:srgbClr val="7030A0"/>
                </a:solidFill>
              </a:rPr>
              <a:t>lanes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</a:t>
            </a:r>
            <a:r>
              <a:rPr lang="en-US" sz="2400" dirty="0">
                <a:solidFill>
                  <a:srgbClr val="00B050"/>
                </a:solidFill>
              </a:rPr>
              <a:t>lane</a:t>
            </a:r>
            <a:r>
              <a:rPr lang="en-US" sz="2400" dirty="0"/>
              <a:t> is a high-speed serial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Not fully </a:t>
            </a:r>
            <a:r>
              <a:rPr lang="en-US" sz="2400" dirty="0">
                <a:solidFill>
                  <a:srgbClr val="E21A23"/>
                </a:solidFill>
              </a:rPr>
              <a:t>synchronized</a:t>
            </a:r>
            <a:r>
              <a:rPr lang="en-US" sz="2400" dirty="0"/>
              <a:t> with other lanes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a given lane </a:t>
            </a:r>
            <a:r>
              <a:rPr lang="en-US" sz="2400" dirty="0">
                <a:solidFill>
                  <a:srgbClr val="E21A23"/>
                </a:solidFill>
              </a:rPr>
              <a:t>fails</a:t>
            </a:r>
            <a:r>
              <a:rPr lang="en-US" sz="2400" dirty="0"/>
              <a:t>, other </a:t>
            </a:r>
            <a:r>
              <a:rPr lang="en-US" sz="2400" dirty="0">
                <a:solidFill>
                  <a:srgbClr val="00B050"/>
                </a:solidFill>
              </a:rPr>
              <a:t>lanes</a:t>
            </a:r>
            <a:r>
              <a:rPr lang="en-US" sz="2400" dirty="0"/>
              <a:t> can be used </a:t>
            </a:r>
            <a:br>
              <a:rPr lang="en-US" sz="2400" dirty="0"/>
            </a:br>
            <a:r>
              <a:rPr lang="en-US" sz="2400" dirty="0"/>
              <a:t>(some failure immunity)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Role</a:t>
            </a:r>
            <a:r>
              <a:rPr lang="en-US" sz="2400" dirty="0"/>
              <a:t> of an AMB</a:t>
            </a:r>
          </a:p>
          <a:p>
            <a:pPr marL="573088" lvl="1" indent="-342900"/>
            <a:r>
              <a:rPr lang="en-US" sz="2400" dirty="0">
                <a:solidFill>
                  <a:srgbClr val="00B050"/>
                </a:solidFill>
              </a:rPr>
              <a:t>Communicate</a:t>
            </a:r>
            <a:r>
              <a:rPr lang="en-US" sz="2400" dirty="0"/>
              <a:t> with all the devices in a DIMM</a:t>
            </a:r>
          </a:p>
          <a:p>
            <a:pPr marL="573088" lvl="1" indent="-342900"/>
            <a:r>
              <a:rPr lang="en-US" sz="2400" dirty="0">
                <a:solidFill>
                  <a:srgbClr val="7030A0"/>
                </a:solidFill>
              </a:rPr>
              <a:t>Communicate</a:t>
            </a:r>
            <a:r>
              <a:rPr lang="en-US" sz="2400" dirty="0"/>
              <a:t> with other AMBs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89ECE-9A62-46CD-9BC9-4AD96620C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5746B-0A35-4CBF-AD33-644A29FD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91D2F7-ACFE-489D-98F9-6BC3ABA70EE0}"/>
              </a:ext>
            </a:extLst>
          </p:cNvPr>
          <p:cNvSpPr/>
          <p:nvPr/>
        </p:nvSpPr>
        <p:spPr>
          <a:xfrm>
            <a:off x="2448560" y="1097282"/>
            <a:ext cx="2103120" cy="1137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AMB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053589-B273-4A81-AA6F-5337CABA33B0}"/>
              </a:ext>
            </a:extLst>
          </p:cNvPr>
          <p:cNvSpPr/>
          <p:nvPr/>
        </p:nvSpPr>
        <p:spPr>
          <a:xfrm>
            <a:off x="7227593" y="1097282"/>
            <a:ext cx="2103120" cy="1137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AMB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8761B5-0655-4497-B327-E8D73497E60E}"/>
              </a:ext>
            </a:extLst>
          </p:cNvPr>
          <p:cNvCxnSpPr/>
          <p:nvPr/>
        </p:nvCxnSpPr>
        <p:spPr>
          <a:xfrm>
            <a:off x="4551681" y="131064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9198DA-67F8-47A3-A80E-C6C80D448C69}"/>
              </a:ext>
            </a:extLst>
          </p:cNvPr>
          <p:cNvCxnSpPr/>
          <p:nvPr/>
        </p:nvCxnSpPr>
        <p:spPr>
          <a:xfrm>
            <a:off x="4551681" y="148336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9E731D-86FF-4437-A31B-0F999B3A3DED}"/>
              </a:ext>
            </a:extLst>
          </p:cNvPr>
          <p:cNvCxnSpPr/>
          <p:nvPr/>
        </p:nvCxnSpPr>
        <p:spPr>
          <a:xfrm>
            <a:off x="4551681" y="166624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69B8CA-B36A-4C9A-8037-C9E234AB4DF9}"/>
              </a:ext>
            </a:extLst>
          </p:cNvPr>
          <p:cNvCxnSpPr>
            <a:cxnSpLocks/>
          </p:cNvCxnSpPr>
          <p:nvPr/>
        </p:nvCxnSpPr>
        <p:spPr>
          <a:xfrm flipH="1">
            <a:off x="4551681" y="187960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63193B-F286-42EC-A3C4-9EDF95D91586}"/>
              </a:ext>
            </a:extLst>
          </p:cNvPr>
          <p:cNvCxnSpPr>
            <a:cxnSpLocks/>
          </p:cNvCxnSpPr>
          <p:nvPr/>
        </p:nvCxnSpPr>
        <p:spPr>
          <a:xfrm flipH="1">
            <a:off x="4551681" y="2062480"/>
            <a:ext cx="26759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82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B4A8-286E-4352-BA58-13A127F8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an AMB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EEC8C-A6E9-45AB-9505-B5BD33C58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50504" cy="24180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Receive</a:t>
            </a:r>
            <a:r>
              <a:rPr lang="en-US" sz="2400" dirty="0"/>
              <a:t> data from Southbound lanes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If it is meant for the DIMMs, reconstitute the packet</a:t>
            </a:r>
          </a:p>
          <a:p>
            <a:pPr marL="687388" lvl="1" indent="-457200">
              <a:buFont typeface="+mj-lt"/>
              <a:buAutoNum type="romanUcPeriod"/>
            </a:pPr>
            <a:r>
              <a:rPr lang="en-US" sz="2400" dirty="0">
                <a:solidFill>
                  <a:srgbClr val="00B050"/>
                </a:solidFill>
              </a:rPr>
              <a:t>Collect</a:t>
            </a:r>
            <a:r>
              <a:rPr lang="en-US" sz="2400" dirty="0"/>
              <a:t> data from all the serial lanes</a:t>
            </a:r>
          </a:p>
          <a:p>
            <a:pPr marL="687388" lvl="1" indent="-457200">
              <a:buFont typeface="+mj-lt"/>
              <a:buAutoNum type="romanUcPeriod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Create</a:t>
            </a:r>
            <a:r>
              <a:rPr lang="en-US" sz="2400" dirty="0"/>
              <a:t> a packet and send it to the devices in the DIMM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</a:rPr>
              <a:t>Relay</a:t>
            </a:r>
            <a:r>
              <a:rPr lang="en-US" sz="2400" dirty="0"/>
              <a:t> northbound and southbound </a:t>
            </a:r>
            <a:r>
              <a:rPr lang="en-US" sz="2400" dirty="0">
                <a:solidFill>
                  <a:srgbClr val="00B050"/>
                </a:solidFill>
              </a:rPr>
              <a:t>packets</a:t>
            </a:r>
          </a:p>
          <a:p>
            <a:pPr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55707-287F-48B9-A17C-30F2E72D9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D5039-90B3-4645-8010-DD5EB4AF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1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160E-4693-469D-99D7-483E6715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FB-DIMMs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0CA17-25D8-4B1D-9516-440AC2839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17BD4-165A-4017-B430-181F2D87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42</a:t>
            </a:fld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F57575B-7903-4924-A9C5-7BDC9A322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054" y="2544732"/>
            <a:ext cx="1565926" cy="784144"/>
          </a:xfrm>
          <a:custGeom>
            <a:avLst/>
            <a:gdLst>
              <a:gd name="T0" fmla="*/ 2908 w 2922"/>
              <a:gd name="T1" fmla="*/ 1465 h 1466"/>
              <a:gd name="T2" fmla="*/ 0 w 2922"/>
              <a:gd name="T3" fmla="*/ 28 h 1466"/>
              <a:gd name="T4" fmla="*/ 13 w 2922"/>
              <a:gd name="T5" fmla="*/ 0 h 1466"/>
              <a:gd name="T6" fmla="*/ 2921 w 2922"/>
              <a:gd name="T7" fmla="*/ 1438 h 1466"/>
              <a:gd name="T8" fmla="*/ 2908 w 2922"/>
              <a:gd name="T9" fmla="*/ 1465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2" h="1466">
                <a:moveTo>
                  <a:pt x="2908" y="1465"/>
                </a:moveTo>
                <a:lnTo>
                  <a:pt x="0" y="28"/>
                </a:lnTo>
                <a:lnTo>
                  <a:pt x="13" y="0"/>
                </a:lnTo>
                <a:lnTo>
                  <a:pt x="2921" y="1438"/>
                </a:lnTo>
                <a:lnTo>
                  <a:pt x="2908" y="1465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6E7243D-BA29-4E11-BF22-937FEB198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577" y="2544732"/>
            <a:ext cx="1565925" cy="784144"/>
          </a:xfrm>
          <a:custGeom>
            <a:avLst/>
            <a:gdLst>
              <a:gd name="T0" fmla="*/ 2908 w 2924"/>
              <a:gd name="T1" fmla="*/ 1465 h 1466"/>
              <a:gd name="T2" fmla="*/ 0 w 2924"/>
              <a:gd name="T3" fmla="*/ 28 h 1466"/>
              <a:gd name="T4" fmla="*/ 14 w 2924"/>
              <a:gd name="T5" fmla="*/ 0 h 1466"/>
              <a:gd name="T6" fmla="*/ 2923 w 2924"/>
              <a:gd name="T7" fmla="*/ 1438 h 1466"/>
              <a:gd name="T8" fmla="*/ 2908 w 2924"/>
              <a:gd name="T9" fmla="*/ 1465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4" h="1466">
                <a:moveTo>
                  <a:pt x="2908" y="1465"/>
                </a:moveTo>
                <a:lnTo>
                  <a:pt x="0" y="28"/>
                </a:lnTo>
                <a:lnTo>
                  <a:pt x="14" y="0"/>
                </a:lnTo>
                <a:lnTo>
                  <a:pt x="2923" y="1438"/>
                </a:lnTo>
                <a:lnTo>
                  <a:pt x="2908" y="1465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6D460C4-D665-4984-B8F8-BAB357DE3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615" y="2544732"/>
            <a:ext cx="1565926" cy="784144"/>
          </a:xfrm>
          <a:custGeom>
            <a:avLst/>
            <a:gdLst>
              <a:gd name="T0" fmla="*/ 14 w 2923"/>
              <a:gd name="T1" fmla="*/ 1465 h 1466"/>
              <a:gd name="T2" fmla="*/ 0 w 2923"/>
              <a:gd name="T3" fmla="*/ 1438 h 1466"/>
              <a:gd name="T4" fmla="*/ 2908 w 2923"/>
              <a:gd name="T5" fmla="*/ 0 h 1466"/>
              <a:gd name="T6" fmla="*/ 2922 w 2923"/>
              <a:gd name="T7" fmla="*/ 28 h 1466"/>
              <a:gd name="T8" fmla="*/ 14 w 2923"/>
              <a:gd name="T9" fmla="*/ 1465 h 1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3" h="1466">
                <a:moveTo>
                  <a:pt x="14" y="1465"/>
                </a:moveTo>
                <a:lnTo>
                  <a:pt x="0" y="1438"/>
                </a:lnTo>
                <a:lnTo>
                  <a:pt x="2908" y="0"/>
                </a:lnTo>
                <a:lnTo>
                  <a:pt x="2922" y="28"/>
                </a:lnTo>
                <a:lnTo>
                  <a:pt x="14" y="1465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F5204BE0-D5F7-42A6-8F14-4A6A1E2C6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6491" y="2551820"/>
            <a:ext cx="37790" cy="148797"/>
          </a:xfrm>
          <a:custGeom>
            <a:avLst/>
            <a:gdLst>
              <a:gd name="T0" fmla="*/ 67 w 69"/>
              <a:gd name="T1" fmla="*/ 10 h 278"/>
              <a:gd name="T2" fmla="*/ 67 w 69"/>
              <a:gd name="T3" fmla="*/ 12 h 278"/>
              <a:gd name="T4" fmla="*/ 64 w 69"/>
              <a:gd name="T5" fmla="*/ 22 h 278"/>
              <a:gd name="T6" fmla="*/ 62 w 69"/>
              <a:gd name="T7" fmla="*/ 25 h 278"/>
              <a:gd name="T8" fmla="*/ 59 w 69"/>
              <a:gd name="T9" fmla="*/ 32 h 278"/>
              <a:gd name="T10" fmla="*/ 57 w 69"/>
              <a:gd name="T11" fmla="*/ 36 h 278"/>
              <a:gd name="T12" fmla="*/ 52 w 69"/>
              <a:gd name="T13" fmla="*/ 42 h 278"/>
              <a:gd name="T14" fmla="*/ 49 w 69"/>
              <a:gd name="T15" fmla="*/ 47 h 278"/>
              <a:gd name="T16" fmla="*/ 44 w 69"/>
              <a:gd name="T17" fmla="*/ 52 h 278"/>
              <a:gd name="T18" fmla="*/ 38 w 69"/>
              <a:gd name="T19" fmla="*/ 57 h 278"/>
              <a:gd name="T20" fmla="*/ 31 w 69"/>
              <a:gd name="T21" fmla="*/ 63 h 278"/>
              <a:gd name="T22" fmla="*/ 29 w 69"/>
              <a:gd name="T23" fmla="*/ 65 h 278"/>
              <a:gd name="T24" fmla="*/ 17 w 69"/>
              <a:gd name="T25" fmla="*/ 73 h 278"/>
              <a:gd name="T26" fmla="*/ 14 w 69"/>
              <a:gd name="T27" fmla="*/ 75 h 278"/>
              <a:gd name="T28" fmla="*/ 0 w 69"/>
              <a:gd name="T29" fmla="*/ 82 h 278"/>
              <a:gd name="T30" fmla="*/ 0 w 69"/>
              <a:gd name="T31" fmla="*/ 277 h 278"/>
              <a:gd name="T32" fmla="*/ 14 w 69"/>
              <a:gd name="T33" fmla="*/ 268 h 278"/>
              <a:gd name="T34" fmla="*/ 17 w 69"/>
              <a:gd name="T35" fmla="*/ 267 h 278"/>
              <a:gd name="T36" fmla="*/ 19 w 69"/>
              <a:gd name="T37" fmla="*/ 266 h 278"/>
              <a:gd name="T38" fmla="*/ 29 w 69"/>
              <a:gd name="T39" fmla="*/ 259 h 278"/>
              <a:gd name="T40" fmla="*/ 31 w 69"/>
              <a:gd name="T41" fmla="*/ 258 h 278"/>
              <a:gd name="T42" fmla="*/ 35 w 69"/>
              <a:gd name="T43" fmla="*/ 254 h 278"/>
              <a:gd name="T44" fmla="*/ 38 w 69"/>
              <a:gd name="T45" fmla="*/ 251 h 278"/>
              <a:gd name="T46" fmla="*/ 44 w 69"/>
              <a:gd name="T47" fmla="*/ 246 h 278"/>
              <a:gd name="T48" fmla="*/ 46 w 69"/>
              <a:gd name="T49" fmla="*/ 243 h 278"/>
              <a:gd name="T50" fmla="*/ 49 w 69"/>
              <a:gd name="T51" fmla="*/ 240 h 278"/>
              <a:gd name="T52" fmla="*/ 52 w 69"/>
              <a:gd name="T53" fmla="*/ 236 h 278"/>
              <a:gd name="T54" fmla="*/ 54 w 69"/>
              <a:gd name="T55" fmla="*/ 234 h 278"/>
              <a:gd name="T56" fmla="*/ 57 w 69"/>
              <a:gd name="T57" fmla="*/ 230 h 278"/>
              <a:gd name="T58" fmla="*/ 59 w 69"/>
              <a:gd name="T59" fmla="*/ 226 h 278"/>
              <a:gd name="T60" fmla="*/ 60 w 69"/>
              <a:gd name="T61" fmla="*/ 225 h 278"/>
              <a:gd name="T62" fmla="*/ 62 w 69"/>
              <a:gd name="T63" fmla="*/ 219 h 278"/>
              <a:gd name="T64" fmla="*/ 64 w 69"/>
              <a:gd name="T65" fmla="*/ 216 h 278"/>
              <a:gd name="T66" fmla="*/ 64 w 69"/>
              <a:gd name="T67" fmla="*/ 215 h 278"/>
              <a:gd name="T68" fmla="*/ 67 w 69"/>
              <a:gd name="T69" fmla="*/ 206 h 278"/>
              <a:gd name="T70" fmla="*/ 67 w 69"/>
              <a:gd name="T71" fmla="*/ 204 h 278"/>
              <a:gd name="T72" fmla="*/ 68 w 69"/>
              <a:gd name="T73" fmla="*/ 196 h 278"/>
              <a:gd name="T74" fmla="*/ 68 w 69"/>
              <a:gd name="T75" fmla="*/ 195 h 278"/>
              <a:gd name="T76" fmla="*/ 68 w 69"/>
              <a:gd name="T77" fmla="*/ 0 h 278"/>
              <a:gd name="T78" fmla="*/ 67 w 69"/>
              <a:gd name="T79" fmla="*/ 1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278">
                <a:moveTo>
                  <a:pt x="67" y="10"/>
                </a:moveTo>
                <a:cubicBezTo>
                  <a:pt x="67" y="10"/>
                  <a:pt x="67" y="11"/>
                  <a:pt x="67" y="12"/>
                </a:cubicBezTo>
                <a:cubicBezTo>
                  <a:pt x="66" y="15"/>
                  <a:pt x="65" y="19"/>
                  <a:pt x="64" y="22"/>
                </a:cubicBezTo>
                <a:cubicBezTo>
                  <a:pt x="63" y="23"/>
                  <a:pt x="63" y="24"/>
                  <a:pt x="62" y="25"/>
                </a:cubicBezTo>
                <a:cubicBezTo>
                  <a:pt x="62" y="28"/>
                  <a:pt x="60" y="30"/>
                  <a:pt x="59" y="32"/>
                </a:cubicBezTo>
                <a:cubicBezTo>
                  <a:pt x="58" y="33"/>
                  <a:pt x="57" y="34"/>
                  <a:pt x="57" y="36"/>
                </a:cubicBezTo>
                <a:cubicBezTo>
                  <a:pt x="55" y="38"/>
                  <a:pt x="53" y="40"/>
                  <a:pt x="52" y="42"/>
                </a:cubicBezTo>
                <a:cubicBezTo>
                  <a:pt x="51" y="43"/>
                  <a:pt x="50" y="45"/>
                  <a:pt x="49" y="47"/>
                </a:cubicBezTo>
                <a:cubicBezTo>
                  <a:pt x="47" y="48"/>
                  <a:pt x="46" y="50"/>
                  <a:pt x="44" y="52"/>
                </a:cubicBezTo>
                <a:cubicBezTo>
                  <a:pt x="42" y="53"/>
                  <a:pt x="40" y="55"/>
                  <a:pt x="38" y="57"/>
                </a:cubicBezTo>
                <a:cubicBezTo>
                  <a:pt x="36" y="59"/>
                  <a:pt x="33" y="61"/>
                  <a:pt x="31" y="63"/>
                </a:cubicBezTo>
                <a:cubicBezTo>
                  <a:pt x="30" y="64"/>
                  <a:pt x="30" y="64"/>
                  <a:pt x="29" y="65"/>
                </a:cubicBezTo>
                <a:cubicBezTo>
                  <a:pt x="25" y="67"/>
                  <a:pt x="21" y="70"/>
                  <a:pt x="17" y="73"/>
                </a:cubicBezTo>
                <a:cubicBezTo>
                  <a:pt x="16" y="73"/>
                  <a:pt x="15" y="74"/>
                  <a:pt x="14" y="75"/>
                </a:cubicBezTo>
                <a:cubicBezTo>
                  <a:pt x="10" y="77"/>
                  <a:pt x="5" y="80"/>
                  <a:pt x="0" y="82"/>
                </a:cubicBezTo>
                <a:lnTo>
                  <a:pt x="0" y="277"/>
                </a:lnTo>
                <a:cubicBezTo>
                  <a:pt x="5" y="274"/>
                  <a:pt x="10" y="272"/>
                  <a:pt x="14" y="268"/>
                </a:cubicBezTo>
                <a:cubicBezTo>
                  <a:pt x="15" y="268"/>
                  <a:pt x="16" y="267"/>
                  <a:pt x="17" y="267"/>
                </a:cubicBezTo>
                <a:lnTo>
                  <a:pt x="19" y="266"/>
                </a:lnTo>
                <a:cubicBezTo>
                  <a:pt x="23" y="263"/>
                  <a:pt x="26" y="261"/>
                  <a:pt x="29" y="259"/>
                </a:cubicBezTo>
                <a:cubicBezTo>
                  <a:pt x="30" y="258"/>
                  <a:pt x="30" y="258"/>
                  <a:pt x="31" y="258"/>
                </a:cubicBezTo>
                <a:cubicBezTo>
                  <a:pt x="32" y="256"/>
                  <a:pt x="34" y="255"/>
                  <a:pt x="35" y="254"/>
                </a:cubicBezTo>
                <a:cubicBezTo>
                  <a:pt x="36" y="253"/>
                  <a:pt x="37" y="252"/>
                  <a:pt x="38" y="251"/>
                </a:cubicBezTo>
                <a:cubicBezTo>
                  <a:pt x="40" y="250"/>
                  <a:pt x="42" y="248"/>
                  <a:pt x="44" y="246"/>
                </a:cubicBezTo>
                <a:cubicBezTo>
                  <a:pt x="44" y="245"/>
                  <a:pt x="46" y="245"/>
                  <a:pt x="46" y="243"/>
                </a:cubicBezTo>
                <a:cubicBezTo>
                  <a:pt x="47" y="243"/>
                  <a:pt x="47" y="242"/>
                  <a:pt x="49" y="240"/>
                </a:cubicBezTo>
                <a:cubicBezTo>
                  <a:pt x="50" y="239"/>
                  <a:pt x="51" y="238"/>
                  <a:pt x="52" y="236"/>
                </a:cubicBezTo>
                <a:cubicBezTo>
                  <a:pt x="53" y="236"/>
                  <a:pt x="53" y="235"/>
                  <a:pt x="54" y="234"/>
                </a:cubicBezTo>
                <a:cubicBezTo>
                  <a:pt x="55" y="232"/>
                  <a:pt x="55" y="231"/>
                  <a:pt x="57" y="230"/>
                </a:cubicBezTo>
                <a:cubicBezTo>
                  <a:pt x="57" y="229"/>
                  <a:pt x="58" y="227"/>
                  <a:pt x="59" y="226"/>
                </a:cubicBezTo>
                <a:lnTo>
                  <a:pt x="60" y="225"/>
                </a:lnTo>
                <a:cubicBezTo>
                  <a:pt x="61" y="223"/>
                  <a:pt x="62" y="221"/>
                  <a:pt x="62" y="219"/>
                </a:cubicBezTo>
                <a:cubicBezTo>
                  <a:pt x="63" y="219"/>
                  <a:pt x="63" y="217"/>
                  <a:pt x="64" y="216"/>
                </a:cubicBezTo>
                <a:lnTo>
                  <a:pt x="64" y="215"/>
                </a:lnTo>
                <a:cubicBezTo>
                  <a:pt x="65" y="212"/>
                  <a:pt x="66" y="209"/>
                  <a:pt x="67" y="206"/>
                </a:cubicBezTo>
                <a:cubicBezTo>
                  <a:pt x="67" y="206"/>
                  <a:pt x="67" y="205"/>
                  <a:pt x="67" y="204"/>
                </a:cubicBezTo>
                <a:cubicBezTo>
                  <a:pt x="68" y="202"/>
                  <a:pt x="68" y="199"/>
                  <a:pt x="68" y="196"/>
                </a:cubicBezTo>
                <a:cubicBezTo>
                  <a:pt x="68" y="195"/>
                  <a:pt x="68" y="195"/>
                  <a:pt x="68" y="195"/>
                </a:cubicBezTo>
                <a:lnTo>
                  <a:pt x="68" y="0"/>
                </a:lnTo>
                <a:cubicBezTo>
                  <a:pt x="68" y="4"/>
                  <a:pt x="68" y="7"/>
                  <a:pt x="67" y="1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6E3AB63-79A8-4BF8-BE99-D13A9E8A7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005" y="2551820"/>
            <a:ext cx="37790" cy="148797"/>
          </a:xfrm>
          <a:custGeom>
            <a:avLst/>
            <a:gdLst>
              <a:gd name="T0" fmla="*/ 0 w 69"/>
              <a:gd name="T1" fmla="*/ 195 h 278"/>
              <a:gd name="T2" fmla="*/ 0 w 69"/>
              <a:gd name="T3" fmla="*/ 0 h 278"/>
              <a:gd name="T4" fmla="*/ 68 w 69"/>
              <a:gd name="T5" fmla="*/ 82 h 278"/>
              <a:gd name="T6" fmla="*/ 68 w 69"/>
              <a:gd name="T7" fmla="*/ 277 h 278"/>
              <a:gd name="T8" fmla="*/ 0 w 69"/>
              <a:gd name="T9" fmla="*/ 195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278">
                <a:moveTo>
                  <a:pt x="0" y="195"/>
                </a:moveTo>
                <a:lnTo>
                  <a:pt x="0" y="0"/>
                </a:lnTo>
                <a:cubicBezTo>
                  <a:pt x="0" y="30"/>
                  <a:pt x="22" y="59"/>
                  <a:pt x="68" y="82"/>
                </a:cubicBezTo>
                <a:lnTo>
                  <a:pt x="68" y="277"/>
                </a:lnTo>
                <a:cubicBezTo>
                  <a:pt x="22" y="254"/>
                  <a:pt x="0" y="224"/>
                  <a:pt x="0" y="19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D5C44C0-FAB2-4851-B9DC-A09DFC29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033" y="2594333"/>
            <a:ext cx="727458" cy="467652"/>
          </a:xfrm>
          <a:custGeom>
            <a:avLst/>
            <a:gdLst>
              <a:gd name="T0" fmla="*/ 1359 w 1360"/>
              <a:gd name="T1" fmla="*/ 0 h 875"/>
              <a:gd name="T2" fmla="*/ 1359 w 1360"/>
              <a:gd name="T3" fmla="*/ 195 h 875"/>
              <a:gd name="T4" fmla="*/ 0 w 1360"/>
              <a:gd name="T5" fmla="*/ 874 h 875"/>
              <a:gd name="T6" fmla="*/ 0 w 1360"/>
              <a:gd name="T7" fmla="*/ 679 h 875"/>
              <a:gd name="T8" fmla="*/ 1359 w 1360"/>
              <a:gd name="T9" fmla="*/ 0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" h="875">
                <a:moveTo>
                  <a:pt x="1359" y="0"/>
                </a:moveTo>
                <a:lnTo>
                  <a:pt x="1359" y="195"/>
                </a:lnTo>
                <a:lnTo>
                  <a:pt x="0" y="874"/>
                </a:lnTo>
                <a:lnTo>
                  <a:pt x="0" y="679"/>
                </a:lnTo>
                <a:lnTo>
                  <a:pt x="1359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C19E002-EE89-42AD-9AF9-8D1003FC8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795" y="2594333"/>
            <a:ext cx="727458" cy="467652"/>
          </a:xfrm>
          <a:custGeom>
            <a:avLst/>
            <a:gdLst>
              <a:gd name="T0" fmla="*/ 1358 w 1359"/>
              <a:gd name="T1" fmla="*/ 679 h 875"/>
              <a:gd name="T2" fmla="*/ 1358 w 1359"/>
              <a:gd name="T3" fmla="*/ 874 h 875"/>
              <a:gd name="T4" fmla="*/ 0 w 1359"/>
              <a:gd name="T5" fmla="*/ 195 h 875"/>
              <a:gd name="T6" fmla="*/ 0 w 1359"/>
              <a:gd name="T7" fmla="*/ 0 h 875"/>
              <a:gd name="T8" fmla="*/ 1358 w 1359"/>
              <a:gd name="T9" fmla="*/ 679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5">
                <a:moveTo>
                  <a:pt x="1358" y="679"/>
                </a:moveTo>
                <a:lnTo>
                  <a:pt x="1358" y="874"/>
                </a:lnTo>
                <a:lnTo>
                  <a:pt x="0" y="195"/>
                </a:lnTo>
                <a:lnTo>
                  <a:pt x="0" y="0"/>
                </a:lnTo>
                <a:lnTo>
                  <a:pt x="1358" y="67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0F85D0B-A188-4DD5-A86A-729AB6AB3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196" y="2126681"/>
            <a:ext cx="1728895" cy="852638"/>
          </a:xfrm>
          <a:custGeom>
            <a:avLst/>
            <a:gdLst>
              <a:gd name="T0" fmla="*/ 1614 w 3228"/>
              <a:gd name="T1" fmla="*/ 0 h 1592"/>
              <a:gd name="T2" fmla="*/ 1777 w 3228"/>
              <a:gd name="T3" fmla="*/ 34 h 1592"/>
              <a:gd name="T4" fmla="*/ 3136 w 3228"/>
              <a:gd name="T5" fmla="*/ 713 h 1592"/>
              <a:gd name="T6" fmla="*/ 3136 w 3228"/>
              <a:gd name="T7" fmla="*/ 877 h 1592"/>
              <a:gd name="T8" fmla="*/ 1777 w 3228"/>
              <a:gd name="T9" fmla="*/ 1556 h 1592"/>
              <a:gd name="T10" fmla="*/ 1614 w 3228"/>
              <a:gd name="T11" fmla="*/ 1591 h 1592"/>
              <a:gd name="T12" fmla="*/ 1449 w 3228"/>
              <a:gd name="T13" fmla="*/ 1556 h 1592"/>
              <a:gd name="T14" fmla="*/ 91 w 3228"/>
              <a:gd name="T15" fmla="*/ 877 h 1592"/>
              <a:gd name="T16" fmla="*/ 91 w 3228"/>
              <a:gd name="T17" fmla="*/ 713 h 1592"/>
              <a:gd name="T18" fmla="*/ 1449 w 3228"/>
              <a:gd name="T19" fmla="*/ 34 h 1592"/>
              <a:gd name="T20" fmla="*/ 1614 w 3228"/>
              <a:gd name="T21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28" h="1592">
                <a:moveTo>
                  <a:pt x="1614" y="0"/>
                </a:moveTo>
                <a:cubicBezTo>
                  <a:pt x="1673" y="0"/>
                  <a:pt x="1732" y="12"/>
                  <a:pt x="1777" y="34"/>
                </a:cubicBezTo>
                <a:lnTo>
                  <a:pt x="3136" y="713"/>
                </a:lnTo>
                <a:cubicBezTo>
                  <a:pt x="3227" y="758"/>
                  <a:pt x="3227" y="832"/>
                  <a:pt x="3136" y="877"/>
                </a:cubicBezTo>
                <a:lnTo>
                  <a:pt x="1777" y="1556"/>
                </a:lnTo>
                <a:cubicBezTo>
                  <a:pt x="1732" y="1579"/>
                  <a:pt x="1673" y="1591"/>
                  <a:pt x="1614" y="1591"/>
                </a:cubicBezTo>
                <a:cubicBezTo>
                  <a:pt x="1554" y="1591"/>
                  <a:pt x="1495" y="1579"/>
                  <a:pt x="1449" y="1556"/>
                </a:cubicBezTo>
                <a:lnTo>
                  <a:pt x="91" y="877"/>
                </a:lnTo>
                <a:cubicBezTo>
                  <a:pt x="0" y="832"/>
                  <a:pt x="0" y="758"/>
                  <a:pt x="91" y="713"/>
                </a:cubicBezTo>
                <a:lnTo>
                  <a:pt x="1449" y="34"/>
                </a:lnTo>
                <a:cubicBezTo>
                  <a:pt x="1495" y="12"/>
                  <a:pt x="1554" y="0"/>
                  <a:pt x="1614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DD795BB-35B1-42B6-8A20-6756D7B8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253" y="2958062"/>
            <a:ext cx="177140" cy="122818"/>
          </a:xfrm>
          <a:custGeom>
            <a:avLst/>
            <a:gdLst>
              <a:gd name="T0" fmla="*/ 300 w 329"/>
              <a:gd name="T1" fmla="*/ 12 h 230"/>
              <a:gd name="T2" fmla="*/ 276 w 329"/>
              <a:gd name="T3" fmla="*/ 20 h 230"/>
              <a:gd name="T4" fmla="*/ 254 w 329"/>
              <a:gd name="T5" fmla="*/ 26 h 230"/>
              <a:gd name="T6" fmla="*/ 230 w 329"/>
              <a:gd name="T7" fmla="*/ 30 h 230"/>
              <a:gd name="T8" fmla="*/ 205 w 329"/>
              <a:gd name="T9" fmla="*/ 33 h 230"/>
              <a:gd name="T10" fmla="*/ 183 w 329"/>
              <a:gd name="T11" fmla="*/ 34 h 230"/>
              <a:gd name="T12" fmla="*/ 148 w 329"/>
              <a:gd name="T13" fmla="*/ 34 h 230"/>
              <a:gd name="T14" fmla="*/ 122 w 329"/>
              <a:gd name="T15" fmla="*/ 32 h 230"/>
              <a:gd name="T16" fmla="*/ 100 w 329"/>
              <a:gd name="T17" fmla="*/ 30 h 230"/>
              <a:gd name="T18" fmla="*/ 79 w 329"/>
              <a:gd name="T19" fmla="*/ 26 h 230"/>
              <a:gd name="T20" fmla="*/ 60 w 329"/>
              <a:gd name="T21" fmla="*/ 22 h 230"/>
              <a:gd name="T22" fmla="*/ 40 w 329"/>
              <a:gd name="T23" fmla="*/ 16 h 230"/>
              <a:gd name="T24" fmla="*/ 18 w 329"/>
              <a:gd name="T25" fmla="*/ 8 h 230"/>
              <a:gd name="T26" fmla="*/ 0 w 329"/>
              <a:gd name="T27" fmla="*/ 195 h 230"/>
              <a:gd name="T28" fmla="*/ 20 w 329"/>
              <a:gd name="T29" fmla="*/ 204 h 230"/>
              <a:gd name="T30" fmla="*/ 42 w 329"/>
              <a:gd name="T31" fmla="*/ 212 h 230"/>
              <a:gd name="T32" fmla="*/ 60 w 329"/>
              <a:gd name="T33" fmla="*/ 216 h 230"/>
              <a:gd name="T34" fmla="*/ 71 w 329"/>
              <a:gd name="T35" fmla="*/ 219 h 230"/>
              <a:gd name="T36" fmla="*/ 83 w 329"/>
              <a:gd name="T37" fmla="*/ 221 h 230"/>
              <a:gd name="T38" fmla="*/ 100 w 329"/>
              <a:gd name="T39" fmla="*/ 224 h 230"/>
              <a:gd name="T40" fmla="*/ 120 w 329"/>
              <a:gd name="T41" fmla="*/ 227 h 230"/>
              <a:gd name="T42" fmla="*/ 139 w 329"/>
              <a:gd name="T43" fmla="*/ 228 h 230"/>
              <a:gd name="T44" fmla="*/ 148 w 329"/>
              <a:gd name="T45" fmla="*/ 228 h 230"/>
              <a:gd name="T46" fmla="*/ 165 w 329"/>
              <a:gd name="T47" fmla="*/ 229 h 230"/>
              <a:gd name="T48" fmla="*/ 183 w 329"/>
              <a:gd name="T49" fmla="*/ 228 h 230"/>
              <a:gd name="T50" fmla="*/ 202 w 329"/>
              <a:gd name="T51" fmla="*/ 227 h 230"/>
              <a:gd name="T52" fmla="*/ 229 w 329"/>
              <a:gd name="T53" fmla="*/ 224 h 230"/>
              <a:gd name="T54" fmla="*/ 252 w 329"/>
              <a:gd name="T55" fmla="*/ 220 h 230"/>
              <a:gd name="T56" fmla="*/ 273 w 329"/>
              <a:gd name="T57" fmla="*/ 215 h 230"/>
              <a:gd name="T58" fmla="*/ 293 w 329"/>
              <a:gd name="T59" fmla="*/ 209 h 230"/>
              <a:gd name="T60" fmla="*/ 314 w 329"/>
              <a:gd name="T61" fmla="*/ 202 h 230"/>
              <a:gd name="T62" fmla="*/ 328 w 329"/>
              <a:gd name="T63" fmla="*/ 195 h 230"/>
              <a:gd name="T64" fmla="*/ 314 w 329"/>
              <a:gd name="T65" fmla="*/ 7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9" h="230">
                <a:moveTo>
                  <a:pt x="314" y="7"/>
                </a:moveTo>
                <a:cubicBezTo>
                  <a:pt x="309" y="9"/>
                  <a:pt x="304" y="11"/>
                  <a:pt x="300" y="12"/>
                </a:cubicBezTo>
                <a:cubicBezTo>
                  <a:pt x="298" y="13"/>
                  <a:pt x="296" y="14"/>
                  <a:pt x="293" y="15"/>
                </a:cubicBezTo>
                <a:cubicBezTo>
                  <a:pt x="288" y="17"/>
                  <a:pt x="282" y="19"/>
                  <a:pt x="276" y="20"/>
                </a:cubicBezTo>
                <a:cubicBezTo>
                  <a:pt x="275" y="21"/>
                  <a:pt x="273" y="21"/>
                  <a:pt x="273" y="21"/>
                </a:cubicBezTo>
                <a:cubicBezTo>
                  <a:pt x="267" y="23"/>
                  <a:pt x="260" y="24"/>
                  <a:pt x="254" y="26"/>
                </a:cubicBezTo>
                <a:cubicBezTo>
                  <a:pt x="253" y="26"/>
                  <a:pt x="252" y="26"/>
                  <a:pt x="252" y="26"/>
                </a:cubicBezTo>
                <a:cubicBezTo>
                  <a:pt x="245" y="27"/>
                  <a:pt x="237" y="29"/>
                  <a:pt x="230" y="30"/>
                </a:cubicBezTo>
                <a:lnTo>
                  <a:pt x="229" y="30"/>
                </a:lnTo>
                <a:cubicBezTo>
                  <a:pt x="221" y="31"/>
                  <a:pt x="213" y="32"/>
                  <a:pt x="205" y="33"/>
                </a:cubicBezTo>
                <a:cubicBezTo>
                  <a:pt x="202" y="33"/>
                  <a:pt x="199" y="33"/>
                  <a:pt x="195" y="34"/>
                </a:cubicBezTo>
                <a:cubicBezTo>
                  <a:pt x="191" y="34"/>
                  <a:pt x="187" y="34"/>
                  <a:pt x="183" y="34"/>
                </a:cubicBezTo>
                <a:cubicBezTo>
                  <a:pt x="177" y="34"/>
                  <a:pt x="171" y="35"/>
                  <a:pt x="165" y="35"/>
                </a:cubicBezTo>
                <a:cubicBezTo>
                  <a:pt x="159" y="35"/>
                  <a:pt x="154" y="34"/>
                  <a:pt x="148" y="34"/>
                </a:cubicBezTo>
                <a:cubicBezTo>
                  <a:pt x="145" y="34"/>
                  <a:pt x="143" y="34"/>
                  <a:pt x="141" y="34"/>
                </a:cubicBezTo>
                <a:cubicBezTo>
                  <a:pt x="135" y="34"/>
                  <a:pt x="128" y="33"/>
                  <a:pt x="122" y="32"/>
                </a:cubicBezTo>
                <a:cubicBezTo>
                  <a:pt x="121" y="32"/>
                  <a:pt x="120" y="32"/>
                  <a:pt x="120" y="32"/>
                </a:cubicBezTo>
                <a:cubicBezTo>
                  <a:pt x="113" y="32"/>
                  <a:pt x="106" y="31"/>
                  <a:pt x="100" y="30"/>
                </a:cubicBezTo>
                <a:cubicBezTo>
                  <a:pt x="97" y="29"/>
                  <a:pt x="96" y="29"/>
                  <a:pt x="93" y="29"/>
                </a:cubicBezTo>
                <a:cubicBezTo>
                  <a:pt x="89" y="28"/>
                  <a:pt x="84" y="27"/>
                  <a:pt x="79" y="26"/>
                </a:cubicBezTo>
                <a:cubicBezTo>
                  <a:pt x="77" y="26"/>
                  <a:pt x="74" y="25"/>
                  <a:pt x="71" y="24"/>
                </a:cubicBezTo>
                <a:cubicBezTo>
                  <a:pt x="67" y="24"/>
                  <a:pt x="63" y="23"/>
                  <a:pt x="60" y="22"/>
                </a:cubicBezTo>
                <a:cubicBezTo>
                  <a:pt x="56" y="21"/>
                  <a:pt x="52" y="20"/>
                  <a:pt x="50" y="19"/>
                </a:cubicBezTo>
                <a:cubicBezTo>
                  <a:pt x="46" y="18"/>
                  <a:pt x="43" y="17"/>
                  <a:pt x="40" y="16"/>
                </a:cubicBezTo>
                <a:cubicBezTo>
                  <a:pt x="33" y="14"/>
                  <a:pt x="26" y="12"/>
                  <a:pt x="20" y="9"/>
                </a:cubicBezTo>
                <a:cubicBezTo>
                  <a:pt x="20" y="9"/>
                  <a:pt x="19" y="9"/>
                  <a:pt x="18" y="8"/>
                </a:cubicBezTo>
                <a:cubicBezTo>
                  <a:pt x="12" y="6"/>
                  <a:pt x="6" y="4"/>
                  <a:pt x="0" y="0"/>
                </a:cubicBezTo>
                <a:lnTo>
                  <a:pt x="0" y="195"/>
                </a:lnTo>
                <a:cubicBezTo>
                  <a:pt x="6" y="197"/>
                  <a:pt x="12" y="200"/>
                  <a:pt x="18" y="203"/>
                </a:cubicBezTo>
                <a:cubicBezTo>
                  <a:pt x="19" y="203"/>
                  <a:pt x="20" y="204"/>
                  <a:pt x="20" y="204"/>
                </a:cubicBezTo>
                <a:cubicBezTo>
                  <a:pt x="26" y="206"/>
                  <a:pt x="33" y="208"/>
                  <a:pt x="40" y="210"/>
                </a:cubicBezTo>
                <a:cubicBezTo>
                  <a:pt x="41" y="211"/>
                  <a:pt x="41" y="211"/>
                  <a:pt x="42" y="212"/>
                </a:cubicBezTo>
                <a:cubicBezTo>
                  <a:pt x="45" y="212"/>
                  <a:pt x="47" y="213"/>
                  <a:pt x="50" y="213"/>
                </a:cubicBezTo>
                <a:cubicBezTo>
                  <a:pt x="52" y="214"/>
                  <a:pt x="56" y="215"/>
                  <a:pt x="60" y="216"/>
                </a:cubicBezTo>
                <a:cubicBezTo>
                  <a:pt x="61" y="216"/>
                  <a:pt x="62" y="217"/>
                  <a:pt x="63" y="217"/>
                </a:cubicBezTo>
                <a:cubicBezTo>
                  <a:pt x="65" y="218"/>
                  <a:pt x="68" y="218"/>
                  <a:pt x="71" y="219"/>
                </a:cubicBezTo>
                <a:cubicBezTo>
                  <a:pt x="74" y="219"/>
                  <a:pt x="77" y="220"/>
                  <a:pt x="79" y="221"/>
                </a:cubicBezTo>
                <a:cubicBezTo>
                  <a:pt x="81" y="221"/>
                  <a:pt x="81" y="221"/>
                  <a:pt x="83" y="221"/>
                </a:cubicBezTo>
                <a:cubicBezTo>
                  <a:pt x="86" y="222"/>
                  <a:pt x="89" y="223"/>
                  <a:pt x="93" y="223"/>
                </a:cubicBezTo>
                <a:cubicBezTo>
                  <a:pt x="96" y="223"/>
                  <a:pt x="97" y="224"/>
                  <a:pt x="100" y="224"/>
                </a:cubicBezTo>
                <a:lnTo>
                  <a:pt x="101" y="224"/>
                </a:lnTo>
                <a:cubicBezTo>
                  <a:pt x="107" y="225"/>
                  <a:pt x="114" y="226"/>
                  <a:pt x="120" y="227"/>
                </a:cubicBezTo>
                <a:cubicBezTo>
                  <a:pt x="120" y="227"/>
                  <a:pt x="121" y="227"/>
                  <a:pt x="122" y="227"/>
                </a:cubicBezTo>
                <a:cubicBezTo>
                  <a:pt x="128" y="227"/>
                  <a:pt x="133" y="227"/>
                  <a:pt x="139" y="228"/>
                </a:cubicBezTo>
                <a:cubicBezTo>
                  <a:pt x="139" y="228"/>
                  <a:pt x="140" y="228"/>
                  <a:pt x="141" y="228"/>
                </a:cubicBezTo>
                <a:cubicBezTo>
                  <a:pt x="143" y="228"/>
                  <a:pt x="145" y="228"/>
                  <a:pt x="148" y="228"/>
                </a:cubicBezTo>
                <a:cubicBezTo>
                  <a:pt x="152" y="229"/>
                  <a:pt x="155" y="229"/>
                  <a:pt x="158" y="229"/>
                </a:cubicBezTo>
                <a:cubicBezTo>
                  <a:pt x="160" y="229"/>
                  <a:pt x="163" y="229"/>
                  <a:pt x="165" y="229"/>
                </a:cubicBezTo>
                <a:cubicBezTo>
                  <a:pt x="169" y="229"/>
                  <a:pt x="174" y="229"/>
                  <a:pt x="180" y="229"/>
                </a:cubicBezTo>
                <a:cubicBezTo>
                  <a:pt x="180" y="229"/>
                  <a:pt x="182" y="228"/>
                  <a:pt x="183" y="228"/>
                </a:cubicBezTo>
                <a:cubicBezTo>
                  <a:pt x="187" y="228"/>
                  <a:pt x="191" y="228"/>
                  <a:pt x="195" y="227"/>
                </a:cubicBezTo>
                <a:cubicBezTo>
                  <a:pt x="198" y="227"/>
                  <a:pt x="200" y="227"/>
                  <a:pt x="202" y="227"/>
                </a:cubicBezTo>
                <a:cubicBezTo>
                  <a:pt x="204" y="227"/>
                  <a:pt x="204" y="227"/>
                  <a:pt x="205" y="227"/>
                </a:cubicBezTo>
                <a:cubicBezTo>
                  <a:pt x="213" y="226"/>
                  <a:pt x="221" y="225"/>
                  <a:pt x="229" y="224"/>
                </a:cubicBezTo>
                <a:lnTo>
                  <a:pt x="230" y="224"/>
                </a:lnTo>
                <a:cubicBezTo>
                  <a:pt x="237" y="223"/>
                  <a:pt x="245" y="222"/>
                  <a:pt x="252" y="220"/>
                </a:cubicBezTo>
                <a:cubicBezTo>
                  <a:pt x="252" y="220"/>
                  <a:pt x="253" y="220"/>
                  <a:pt x="254" y="219"/>
                </a:cubicBezTo>
                <a:cubicBezTo>
                  <a:pt x="260" y="218"/>
                  <a:pt x="267" y="217"/>
                  <a:pt x="273" y="215"/>
                </a:cubicBezTo>
                <a:cubicBezTo>
                  <a:pt x="274" y="215"/>
                  <a:pt x="275" y="214"/>
                  <a:pt x="276" y="214"/>
                </a:cubicBezTo>
                <a:cubicBezTo>
                  <a:pt x="282" y="213"/>
                  <a:pt x="288" y="211"/>
                  <a:pt x="293" y="209"/>
                </a:cubicBezTo>
                <a:cubicBezTo>
                  <a:pt x="296" y="208"/>
                  <a:pt x="298" y="207"/>
                  <a:pt x="300" y="207"/>
                </a:cubicBezTo>
                <a:cubicBezTo>
                  <a:pt x="304" y="205"/>
                  <a:pt x="309" y="204"/>
                  <a:pt x="314" y="202"/>
                </a:cubicBezTo>
                <a:cubicBezTo>
                  <a:pt x="314" y="201"/>
                  <a:pt x="315" y="201"/>
                  <a:pt x="315" y="200"/>
                </a:cubicBezTo>
                <a:cubicBezTo>
                  <a:pt x="320" y="199"/>
                  <a:pt x="324" y="197"/>
                  <a:pt x="328" y="195"/>
                </a:cubicBezTo>
                <a:lnTo>
                  <a:pt x="328" y="0"/>
                </a:lnTo>
                <a:cubicBezTo>
                  <a:pt x="323" y="3"/>
                  <a:pt x="319" y="5"/>
                  <a:pt x="314" y="7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B1B762C-DB9F-4C21-AFF2-E5ADB9536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265" y="2497496"/>
            <a:ext cx="448757" cy="106285"/>
          </a:xfrm>
          <a:custGeom>
            <a:avLst/>
            <a:gdLst>
              <a:gd name="T0" fmla="*/ 839 w 840"/>
              <a:gd name="T1" fmla="*/ 99 h 200"/>
              <a:gd name="T2" fmla="*/ 420 w 840"/>
              <a:gd name="T3" fmla="*/ 199 h 200"/>
              <a:gd name="T4" fmla="*/ 0 w 840"/>
              <a:gd name="T5" fmla="*/ 99 h 200"/>
              <a:gd name="T6" fmla="*/ 420 w 840"/>
              <a:gd name="T7" fmla="*/ 0 h 200"/>
              <a:gd name="T8" fmla="*/ 839 w 840"/>
              <a:gd name="T9" fmla="*/ 9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200">
                <a:moveTo>
                  <a:pt x="839" y="99"/>
                </a:moveTo>
                <a:cubicBezTo>
                  <a:pt x="839" y="154"/>
                  <a:pt x="651" y="199"/>
                  <a:pt x="420" y="199"/>
                </a:cubicBezTo>
                <a:cubicBezTo>
                  <a:pt x="188" y="199"/>
                  <a:pt x="0" y="154"/>
                  <a:pt x="0" y="99"/>
                </a:cubicBezTo>
                <a:cubicBezTo>
                  <a:pt x="0" y="45"/>
                  <a:pt x="188" y="0"/>
                  <a:pt x="420" y="0"/>
                </a:cubicBezTo>
                <a:cubicBezTo>
                  <a:pt x="651" y="0"/>
                  <a:pt x="839" y="45"/>
                  <a:pt x="839" y="9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4E4306-BDB2-4874-9B29-FB5A2F94F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543" y="1451183"/>
            <a:ext cx="954199" cy="1100636"/>
          </a:xfrm>
          <a:custGeom>
            <a:avLst/>
            <a:gdLst>
              <a:gd name="T0" fmla="*/ 1779 w 1780"/>
              <a:gd name="T1" fmla="*/ 890 h 2054"/>
              <a:gd name="T2" fmla="*/ 890 w 1780"/>
              <a:gd name="T3" fmla="*/ 0 h 2054"/>
              <a:gd name="T4" fmla="*/ 0 w 1780"/>
              <a:gd name="T5" fmla="*/ 890 h 2054"/>
              <a:gd name="T6" fmla="*/ 722 w 1780"/>
              <a:gd name="T7" fmla="*/ 1763 h 2054"/>
              <a:gd name="T8" fmla="*/ 890 w 1780"/>
              <a:gd name="T9" fmla="*/ 2053 h 2054"/>
              <a:gd name="T10" fmla="*/ 1057 w 1780"/>
              <a:gd name="T11" fmla="*/ 1763 h 2054"/>
              <a:gd name="T12" fmla="*/ 1779 w 1780"/>
              <a:gd name="T13" fmla="*/ 89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2054">
                <a:moveTo>
                  <a:pt x="1779" y="890"/>
                </a:moveTo>
                <a:cubicBezTo>
                  <a:pt x="1779" y="398"/>
                  <a:pt x="1380" y="0"/>
                  <a:pt x="890" y="0"/>
                </a:cubicBezTo>
                <a:cubicBezTo>
                  <a:pt x="398" y="0"/>
                  <a:pt x="0" y="398"/>
                  <a:pt x="0" y="890"/>
                </a:cubicBezTo>
                <a:cubicBezTo>
                  <a:pt x="0" y="1324"/>
                  <a:pt x="311" y="1685"/>
                  <a:pt x="722" y="1763"/>
                </a:cubicBezTo>
                <a:lnTo>
                  <a:pt x="890" y="2053"/>
                </a:lnTo>
                <a:lnTo>
                  <a:pt x="1057" y="1763"/>
                </a:lnTo>
                <a:cubicBezTo>
                  <a:pt x="1468" y="1685"/>
                  <a:pt x="1779" y="1324"/>
                  <a:pt x="1779" y="89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6E75BC-892F-4984-AFAF-02BDABFE8A76}"/>
              </a:ext>
            </a:extLst>
          </p:cNvPr>
          <p:cNvSpPr txBox="1"/>
          <p:nvPr/>
        </p:nvSpPr>
        <p:spPr>
          <a:xfrm>
            <a:off x="2738737" y="1638168"/>
            <a:ext cx="348173" cy="6118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76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66700-DDD8-4A02-B376-DB7930109375}"/>
              </a:ext>
            </a:extLst>
          </p:cNvPr>
          <p:cNvSpPr txBox="1"/>
          <p:nvPr/>
        </p:nvSpPr>
        <p:spPr>
          <a:xfrm>
            <a:off x="1786503" y="3106749"/>
            <a:ext cx="1869423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Scalability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FCB53E1C-ED24-489D-A488-EEB8F8697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827" y="3321793"/>
            <a:ext cx="37790" cy="148797"/>
          </a:xfrm>
          <a:custGeom>
            <a:avLst/>
            <a:gdLst>
              <a:gd name="T0" fmla="*/ 67 w 69"/>
              <a:gd name="T1" fmla="*/ 10 h 277"/>
              <a:gd name="T2" fmla="*/ 67 w 69"/>
              <a:gd name="T3" fmla="*/ 11 h 277"/>
              <a:gd name="T4" fmla="*/ 64 w 69"/>
              <a:gd name="T5" fmla="*/ 21 h 277"/>
              <a:gd name="T6" fmla="*/ 63 w 69"/>
              <a:gd name="T7" fmla="*/ 24 h 277"/>
              <a:gd name="T8" fmla="*/ 59 w 69"/>
              <a:gd name="T9" fmla="*/ 32 h 277"/>
              <a:gd name="T10" fmla="*/ 56 w 69"/>
              <a:gd name="T11" fmla="*/ 35 h 277"/>
              <a:gd name="T12" fmla="*/ 52 w 69"/>
              <a:gd name="T13" fmla="*/ 41 h 277"/>
              <a:gd name="T14" fmla="*/ 49 w 69"/>
              <a:gd name="T15" fmla="*/ 46 h 277"/>
              <a:gd name="T16" fmla="*/ 44 w 69"/>
              <a:gd name="T17" fmla="*/ 51 h 277"/>
              <a:gd name="T18" fmla="*/ 38 w 69"/>
              <a:gd name="T19" fmla="*/ 57 h 277"/>
              <a:gd name="T20" fmla="*/ 31 w 69"/>
              <a:gd name="T21" fmla="*/ 63 h 277"/>
              <a:gd name="T22" fmla="*/ 29 w 69"/>
              <a:gd name="T23" fmla="*/ 64 h 277"/>
              <a:gd name="T24" fmla="*/ 17 w 69"/>
              <a:gd name="T25" fmla="*/ 73 h 277"/>
              <a:gd name="T26" fmla="*/ 14 w 69"/>
              <a:gd name="T27" fmla="*/ 74 h 277"/>
              <a:gd name="T28" fmla="*/ 0 w 69"/>
              <a:gd name="T29" fmla="*/ 82 h 277"/>
              <a:gd name="T30" fmla="*/ 0 w 69"/>
              <a:gd name="T31" fmla="*/ 276 h 277"/>
              <a:gd name="T32" fmla="*/ 14 w 69"/>
              <a:gd name="T33" fmla="*/ 268 h 277"/>
              <a:gd name="T34" fmla="*/ 17 w 69"/>
              <a:gd name="T35" fmla="*/ 266 h 277"/>
              <a:gd name="T36" fmla="*/ 20 w 69"/>
              <a:gd name="T37" fmla="*/ 265 h 277"/>
              <a:gd name="T38" fmla="*/ 29 w 69"/>
              <a:gd name="T39" fmla="*/ 259 h 277"/>
              <a:gd name="T40" fmla="*/ 31 w 69"/>
              <a:gd name="T41" fmla="*/ 257 h 277"/>
              <a:gd name="T42" fmla="*/ 36 w 69"/>
              <a:gd name="T43" fmla="*/ 254 h 277"/>
              <a:gd name="T44" fmla="*/ 38 w 69"/>
              <a:gd name="T45" fmla="*/ 251 h 277"/>
              <a:gd name="T46" fmla="*/ 44 w 69"/>
              <a:gd name="T47" fmla="*/ 246 h 277"/>
              <a:gd name="T48" fmla="*/ 46 w 69"/>
              <a:gd name="T49" fmla="*/ 243 h 277"/>
              <a:gd name="T50" fmla="*/ 49 w 69"/>
              <a:gd name="T51" fmla="*/ 240 h 277"/>
              <a:gd name="T52" fmla="*/ 52 w 69"/>
              <a:gd name="T53" fmla="*/ 236 h 277"/>
              <a:gd name="T54" fmla="*/ 54 w 69"/>
              <a:gd name="T55" fmla="*/ 234 h 277"/>
              <a:gd name="T56" fmla="*/ 56 w 69"/>
              <a:gd name="T57" fmla="*/ 230 h 277"/>
              <a:gd name="T58" fmla="*/ 59 w 69"/>
              <a:gd name="T59" fmla="*/ 225 h 277"/>
              <a:gd name="T60" fmla="*/ 60 w 69"/>
              <a:gd name="T61" fmla="*/ 224 h 277"/>
              <a:gd name="T62" fmla="*/ 63 w 69"/>
              <a:gd name="T63" fmla="*/ 219 h 277"/>
              <a:gd name="T64" fmla="*/ 64 w 69"/>
              <a:gd name="T65" fmla="*/ 216 h 277"/>
              <a:gd name="T66" fmla="*/ 65 w 69"/>
              <a:gd name="T67" fmla="*/ 215 h 277"/>
              <a:gd name="T68" fmla="*/ 67 w 69"/>
              <a:gd name="T69" fmla="*/ 205 h 277"/>
              <a:gd name="T70" fmla="*/ 67 w 69"/>
              <a:gd name="T71" fmla="*/ 204 h 277"/>
              <a:gd name="T72" fmla="*/ 68 w 69"/>
              <a:gd name="T73" fmla="*/ 196 h 277"/>
              <a:gd name="T74" fmla="*/ 68 w 69"/>
              <a:gd name="T75" fmla="*/ 194 h 277"/>
              <a:gd name="T76" fmla="*/ 68 w 69"/>
              <a:gd name="T77" fmla="*/ 0 h 277"/>
              <a:gd name="T78" fmla="*/ 67 w 69"/>
              <a:gd name="T79" fmla="*/ 1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277">
                <a:moveTo>
                  <a:pt x="67" y="10"/>
                </a:moveTo>
                <a:lnTo>
                  <a:pt x="67" y="11"/>
                </a:lnTo>
                <a:cubicBezTo>
                  <a:pt x="66" y="14"/>
                  <a:pt x="65" y="18"/>
                  <a:pt x="64" y="21"/>
                </a:cubicBezTo>
                <a:cubicBezTo>
                  <a:pt x="64" y="23"/>
                  <a:pt x="63" y="24"/>
                  <a:pt x="63" y="24"/>
                </a:cubicBezTo>
                <a:cubicBezTo>
                  <a:pt x="61" y="27"/>
                  <a:pt x="61" y="29"/>
                  <a:pt x="59" y="32"/>
                </a:cubicBezTo>
                <a:cubicBezTo>
                  <a:pt x="59" y="33"/>
                  <a:pt x="58" y="34"/>
                  <a:pt x="56" y="35"/>
                </a:cubicBezTo>
                <a:cubicBezTo>
                  <a:pt x="55" y="38"/>
                  <a:pt x="54" y="40"/>
                  <a:pt x="52" y="41"/>
                </a:cubicBezTo>
                <a:cubicBezTo>
                  <a:pt x="52" y="43"/>
                  <a:pt x="50" y="45"/>
                  <a:pt x="49" y="46"/>
                </a:cubicBezTo>
                <a:cubicBezTo>
                  <a:pt x="47" y="47"/>
                  <a:pt x="46" y="49"/>
                  <a:pt x="44" y="51"/>
                </a:cubicBezTo>
                <a:cubicBezTo>
                  <a:pt x="43" y="53"/>
                  <a:pt x="41" y="55"/>
                  <a:pt x="38" y="57"/>
                </a:cubicBezTo>
                <a:cubicBezTo>
                  <a:pt x="36" y="59"/>
                  <a:pt x="34" y="60"/>
                  <a:pt x="31" y="63"/>
                </a:cubicBezTo>
                <a:cubicBezTo>
                  <a:pt x="30" y="63"/>
                  <a:pt x="30" y="63"/>
                  <a:pt x="29" y="64"/>
                </a:cubicBezTo>
                <a:cubicBezTo>
                  <a:pt x="25" y="67"/>
                  <a:pt x="22" y="70"/>
                  <a:pt x="17" y="73"/>
                </a:cubicBezTo>
                <a:cubicBezTo>
                  <a:pt x="16" y="73"/>
                  <a:pt x="15" y="73"/>
                  <a:pt x="14" y="74"/>
                </a:cubicBezTo>
                <a:cubicBezTo>
                  <a:pt x="10" y="77"/>
                  <a:pt x="5" y="80"/>
                  <a:pt x="0" y="82"/>
                </a:cubicBezTo>
                <a:lnTo>
                  <a:pt x="0" y="276"/>
                </a:lnTo>
                <a:cubicBezTo>
                  <a:pt x="5" y="274"/>
                  <a:pt x="10" y="271"/>
                  <a:pt x="14" y="268"/>
                </a:cubicBezTo>
                <a:cubicBezTo>
                  <a:pt x="15" y="268"/>
                  <a:pt x="16" y="267"/>
                  <a:pt x="17" y="266"/>
                </a:cubicBezTo>
                <a:cubicBezTo>
                  <a:pt x="18" y="266"/>
                  <a:pt x="19" y="266"/>
                  <a:pt x="20" y="265"/>
                </a:cubicBezTo>
                <a:cubicBezTo>
                  <a:pt x="23" y="263"/>
                  <a:pt x="26" y="260"/>
                  <a:pt x="29" y="259"/>
                </a:cubicBezTo>
                <a:cubicBezTo>
                  <a:pt x="30" y="258"/>
                  <a:pt x="30" y="257"/>
                  <a:pt x="31" y="257"/>
                </a:cubicBezTo>
                <a:cubicBezTo>
                  <a:pt x="33" y="255"/>
                  <a:pt x="34" y="254"/>
                  <a:pt x="36" y="254"/>
                </a:cubicBezTo>
                <a:cubicBezTo>
                  <a:pt x="37" y="253"/>
                  <a:pt x="38" y="252"/>
                  <a:pt x="38" y="251"/>
                </a:cubicBezTo>
                <a:cubicBezTo>
                  <a:pt x="41" y="249"/>
                  <a:pt x="43" y="248"/>
                  <a:pt x="44" y="246"/>
                </a:cubicBezTo>
                <a:cubicBezTo>
                  <a:pt x="45" y="244"/>
                  <a:pt x="46" y="244"/>
                  <a:pt x="46" y="243"/>
                </a:cubicBezTo>
                <a:cubicBezTo>
                  <a:pt x="47" y="242"/>
                  <a:pt x="48" y="241"/>
                  <a:pt x="49" y="240"/>
                </a:cubicBezTo>
                <a:cubicBezTo>
                  <a:pt x="50" y="239"/>
                  <a:pt x="52" y="237"/>
                  <a:pt x="52" y="236"/>
                </a:cubicBezTo>
                <a:cubicBezTo>
                  <a:pt x="53" y="235"/>
                  <a:pt x="54" y="234"/>
                  <a:pt x="54" y="234"/>
                </a:cubicBezTo>
                <a:cubicBezTo>
                  <a:pt x="55" y="232"/>
                  <a:pt x="56" y="231"/>
                  <a:pt x="56" y="230"/>
                </a:cubicBezTo>
                <a:cubicBezTo>
                  <a:pt x="58" y="229"/>
                  <a:pt x="59" y="227"/>
                  <a:pt x="59" y="225"/>
                </a:cubicBezTo>
                <a:cubicBezTo>
                  <a:pt x="60" y="225"/>
                  <a:pt x="60" y="225"/>
                  <a:pt x="60" y="224"/>
                </a:cubicBezTo>
                <a:cubicBezTo>
                  <a:pt x="61" y="223"/>
                  <a:pt x="62" y="220"/>
                  <a:pt x="63" y="219"/>
                </a:cubicBezTo>
                <a:cubicBezTo>
                  <a:pt x="63" y="218"/>
                  <a:pt x="64" y="216"/>
                  <a:pt x="64" y="216"/>
                </a:cubicBezTo>
                <a:cubicBezTo>
                  <a:pt x="64" y="215"/>
                  <a:pt x="65" y="215"/>
                  <a:pt x="65" y="215"/>
                </a:cubicBezTo>
                <a:cubicBezTo>
                  <a:pt x="66" y="212"/>
                  <a:pt x="66" y="208"/>
                  <a:pt x="67" y="205"/>
                </a:cubicBezTo>
                <a:lnTo>
                  <a:pt x="67" y="204"/>
                </a:lnTo>
                <a:cubicBezTo>
                  <a:pt x="67" y="201"/>
                  <a:pt x="68" y="198"/>
                  <a:pt x="68" y="196"/>
                </a:cubicBezTo>
                <a:cubicBezTo>
                  <a:pt x="68" y="195"/>
                  <a:pt x="68" y="194"/>
                  <a:pt x="68" y="194"/>
                </a:cubicBezTo>
                <a:lnTo>
                  <a:pt x="68" y="0"/>
                </a:lnTo>
                <a:cubicBezTo>
                  <a:pt x="68" y="3"/>
                  <a:pt x="67" y="7"/>
                  <a:pt x="67" y="1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AF7D6756-68EB-43FA-9555-54F987997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341" y="3321793"/>
            <a:ext cx="37790" cy="148797"/>
          </a:xfrm>
          <a:custGeom>
            <a:avLst/>
            <a:gdLst>
              <a:gd name="T0" fmla="*/ 0 w 69"/>
              <a:gd name="T1" fmla="*/ 194 h 277"/>
              <a:gd name="T2" fmla="*/ 0 w 69"/>
              <a:gd name="T3" fmla="*/ 0 h 277"/>
              <a:gd name="T4" fmla="*/ 68 w 69"/>
              <a:gd name="T5" fmla="*/ 82 h 277"/>
              <a:gd name="T6" fmla="*/ 68 w 69"/>
              <a:gd name="T7" fmla="*/ 276 h 277"/>
              <a:gd name="T8" fmla="*/ 0 w 69"/>
              <a:gd name="T9" fmla="*/ 194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277">
                <a:moveTo>
                  <a:pt x="0" y="194"/>
                </a:moveTo>
                <a:lnTo>
                  <a:pt x="0" y="0"/>
                </a:lnTo>
                <a:cubicBezTo>
                  <a:pt x="0" y="30"/>
                  <a:pt x="23" y="59"/>
                  <a:pt x="68" y="82"/>
                </a:cubicBezTo>
                <a:lnTo>
                  <a:pt x="68" y="276"/>
                </a:lnTo>
                <a:cubicBezTo>
                  <a:pt x="23" y="254"/>
                  <a:pt x="0" y="224"/>
                  <a:pt x="0" y="19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E8C1BED2-866D-4BB7-8068-FE63424B1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2369" y="3364305"/>
            <a:ext cx="727458" cy="467652"/>
          </a:xfrm>
          <a:custGeom>
            <a:avLst/>
            <a:gdLst>
              <a:gd name="T0" fmla="*/ 1358 w 1359"/>
              <a:gd name="T1" fmla="*/ 0 h 874"/>
              <a:gd name="T2" fmla="*/ 1358 w 1359"/>
              <a:gd name="T3" fmla="*/ 194 h 874"/>
              <a:gd name="T4" fmla="*/ 0 w 1359"/>
              <a:gd name="T5" fmla="*/ 873 h 874"/>
              <a:gd name="T6" fmla="*/ 0 w 1359"/>
              <a:gd name="T7" fmla="*/ 679 h 874"/>
              <a:gd name="T8" fmla="*/ 1358 w 1359"/>
              <a:gd name="T9" fmla="*/ 0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4">
                <a:moveTo>
                  <a:pt x="1358" y="0"/>
                </a:moveTo>
                <a:lnTo>
                  <a:pt x="1358" y="194"/>
                </a:lnTo>
                <a:lnTo>
                  <a:pt x="0" y="873"/>
                </a:lnTo>
                <a:lnTo>
                  <a:pt x="0" y="679"/>
                </a:lnTo>
                <a:lnTo>
                  <a:pt x="1358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68EAA94C-4AC1-4EAD-8F91-FD561A9D0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768" y="3364305"/>
            <a:ext cx="727458" cy="467652"/>
          </a:xfrm>
          <a:custGeom>
            <a:avLst/>
            <a:gdLst>
              <a:gd name="T0" fmla="*/ 1359 w 1360"/>
              <a:gd name="T1" fmla="*/ 679 h 874"/>
              <a:gd name="T2" fmla="*/ 1359 w 1360"/>
              <a:gd name="T3" fmla="*/ 873 h 874"/>
              <a:gd name="T4" fmla="*/ 0 w 1360"/>
              <a:gd name="T5" fmla="*/ 194 h 874"/>
              <a:gd name="T6" fmla="*/ 0 w 1360"/>
              <a:gd name="T7" fmla="*/ 0 h 874"/>
              <a:gd name="T8" fmla="*/ 1359 w 1360"/>
              <a:gd name="T9" fmla="*/ 679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" h="874">
                <a:moveTo>
                  <a:pt x="1359" y="679"/>
                </a:moveTo>
                <a:lnTo>
                  <a:pt x="1359" y="873"/>
                </a:lnTo>
                <a:lnTo>
                  <a:pt x="0" y="194"/>
                </a:lnTo>
                <a:lnTo>
                  <a:pt x="0" y="0"/>
                </a:lnTo>
                <a:lnTo>
                  <a:pt x="1359" y="67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9952BA56-B15D-4498-A124-E4981283E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532" y="2896653"/>
            <a:ext cx="1728895" cy="852638"/>
          </a:xfrm>
          <a:custGeom>
            <a:avLst/>
            <a:gdLst>
              <a:gd name="T0" fmla="*/ 1611 w 3226"/>
              <a:gd name="T1" fmla="*/ 0 h 1591"/>
              <a:gd name="T2" fmla="*/ 1776 w 3226"/>
              <a:gd name="T3" fmla="*/ 33 h 1591"/>
              <a:gd name="T4" fmla="*/ 3134 w 3226"/>
              <a:gd name="T5" fmla="*/ 713 h 1591"/>
              <a:gd name="T6" fmla="*/ 3134 w 3226"/>
              <a:gd name="T7" fmla="*/ 877 h 1591"/>
              <a:gd name="T8" fmla="*/ 1776 w 3226"/>
              <a:gd name="T9" fmla="*/ 1556 h 1591"/>
              <a:gd name="T10" fmla="*/ 1611 w 3226"/>
              <a:gd name="T11" fmla="*/ 1590 h 1591"/>
              <a:gd name="T12" fmla="*/ 1448 w 3226"/>
              <a:gd name="T13" fmla="*/ 1556 h 1591"/>
              <a:gd name="T14" fmla="*/ 89 w 3226"/>
              <a:gd name="T15" fmla="*/ 877 h 1591"/>
              <a:gd name="T16" fmla="*/ 89 w 3226"/>
              <a:gd name="T17" fmla="*/ 713 h 1591"/>
              <a:gd name="T18" fmla="*/ 1448 w 3226"/>
              <a:gd name="T19" fmla="*/ 33 h 1591"/>
              <a:gd name="T20" fmla="*/ 1611 w 3226"/>
              <a:gd name="T21" fmla="*/ 0 h 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26" h="1591">
                <a:moveTo>
                  <a:pt x="1611" y="0"/>
                </a:moveTo>
                <a:cubicBezTo>
                  <a:pt x="1672" y="0"/>
                  <a:pt x="1731" y="11"/>
                  <a:pt x="1776" y="33"/>
                </a:cubicBezTo>
                <a:lnTo>
                  <a:pt x="3134" y="713"/>
                </a:lnTo>
                <a:cubicBezTo>
                  <a:pt x="3225" y="758"/>
                  <a:pt x="3225" y="831"/>
                  <a:pt x="3134" y="877"/>
                </a:cubicBezTo>
                <a:lnTo>
                  <a:pt x="1776" y="1556"/>
                </a:lnTo>
                <a:cubicBezTo>
                  <a:pt x="1731" y="1579"/>
                  <a:pt x="1672" y="1590"/>
                  <a:pt x="1611" y="1590"/>
                </a:cubicBezTo>
                <a:cubicBezTo>
                  <a:pt x="1552" y="1590"/>
                  <a:pt x="1493" y="1579"/>
                  <a:pt x="1448" y="1556"/>
                </a:cubicBezTo>
                <a:lnTo>
                  <a:pt x="89" y="877"/>
                </a:lnTo>
                <a:cubicBezTo>
                  <a:pt x="0" y="831"/>
                  <a:pt x="0" y="758"/>
                  <a:pt x="89" y="713"/>
                </a:cubicBezTo>
                <a:lnTo>
                  <a:pt x="1448" y="33"/>
                </a:lnTo>
                <a:cubicBezTo>
                  <a:pt x="1493" y="11"/>
                  <a:pt x="1552" y="0"/>
                  <a:pt x="1611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9F89129B-5E7E-4ACA-9360-056774C42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227" y="3728034"/>
            <a:ext cx="177142" cy="122818"/>
          </a:xfrm>
          <a:custGeom>
            <a:avLst/>
            <a:gdLst>
              <a:gd name="T0" fmla="*/ 300 w 329"/>
              <a:gd name="T1" fmla="*/ 12 h 229"/>
              <a:gd name="T2" fmla="*/ 275 w 329"/>
              <a:gd name="T3" fmla="*/ 20 h 229"/>
              <a:gd name="T4" fmla="*/ 253 w 329"/>
              <a:gd name="T5" fmla="*/ 25 h 229"/>
              <a:gd name="T6" fmla="*/ 230 w 329"/>
              <a:gd name="T7" fmla="*/ 29 h 229"/>
              <a:gd name="T8" fmla="*/ 204 w 329"/>
              <a:gd name="T9" fmla="*/ 32 h 229"/>
              <a:gd name="T10" fmla="*/ 183 w 329"/>
              <a:gd name="T11" fmla="*/ 34 h 229"/>
              <a:gd name="T12" fmla="*/ 148 w 329"/>
              <a:gd name="T13" fmla="*/ 34 h 229"/>
              <a:gd name="T14" fmla="*/ 121 w 329"/>
              <a:gd name="T15" fmla="*/ 32 h 229"/>
              <a:gd name="T16" fmla="*/ 99 w 329"/>
              <a:gd name="T17" fmla="*/ 30 h 229"/>
              <a:gd name="T18" fmla="*/ 79 w 329"/>
              <a:gd name="T19" fmla="*/ 26 h 229"/>
              <a:gd name="T20" fmla="*/ 59 w 329"/>
              <a:gd name="T21" fmla="*/ 22 h 229"/>
              <a:gd name="T22" fmla="*/ 39 w 329"/>
              <a:gd name="T23" fmla="*/ 16 h 229"/>
              <a:gd name="T24" fmla="*/ 17 w 329"/>
              <a:gd name="T25" fmla="*/ 8 h 229"/>
              <a:gd name="T26" fmla="*/ 0 w 329"/>
              <a:gd name="T27" fmla="*/ 194 h 229"/>
              <a:gd name="T28" fmla="*/ 18 w 329"/>
              <a:gd name="T29" fmla="*/ 203 h 229"/>
              <a:gd name="T30" fmla="*/ 39 w 329"/>
              <a:gd name="T31" fmla="*/ 210 h 229"/>
              <a:gd name="T32" fmla="*/ 48 w 329"/>
              <a:gd name="T33" fmla="*/ 213 h 229"/>
              <a:gd name="T34" fmla="*/ 63 w 329"/>
              <a:gd name="T35" fmla="*/ 217 h 229"/>
              <a:gd name="T36" fmla="*/ 79 w 329"/>
              <a:gd name="T37" fmla="*/ 221 h 229"/>
              <a:gd name="T38" fmla="*/ 93 w 329"/>
              <a:gd name="T39" fmla="*/ 222 h 229"/>
              <a:gd name="T40" fmla="*/ 100 w 329"/>
              <a:gd name="T41" fmla="*/ 224 h 229"/>
              <a:gd name="T42" fmla="*/ 120 w 329"/>
              <a:gd name="T43" fmla="*/ 226 h 229"/>
              <a:gd name="T44" fmla="*/ 138 w 329"/>
              <a:gd name="T45" fmla="*/ 228 h 229"/>
              <a:gd name="T46" fmla="*/ 148 w 329"/>
              <a:gd name="T47" fmla="*/ 228 h 229"/>
              <a:gd name="T48" fmla="*/ 163 w 329"/>
              <a:gd name="T49" fmla="*/ 228 h 229"/>
              <a:gd name="T50" fmla="*/ 183 w 329"/>
              <a:gd name="T51" fmla="*/ 228 h 229"/>
              <a:gd name="T52" fmla="*/ 202 w 329"/>
              <a:gd name="T53" fmla="*/ 227 h 229"/>
              <a:gd name="T54" fmla="*/ 228 w 329"/>
              <a:gd name="T55" fmla="*/ 223 h 229"/>
              <a:gd name="T56" fmla="*/ 251 w 329"/>
              <a:gd name="T57" fmla="*/ 220 h 229"/>
              <a:gd name="T58" fmla="*/ 272 w 329"/>
              <a:gd name="T59" fmla="*/ 215 h 229"/>
              <a:gd name="T60" fmla="*/ 293 w 329"/>
              <a:gd name="T61" fmla="*/ 209 h 229"/>
              <a:gd name="T62" fmla="*/ 313 w 329"/>
              <a:gd name="T63" fmla="*/ 201 h 229"/>
              <a:gd name="T64" fmla="*/ 328 w 329"/>
              <a:gd name="T65" fmla="*/ 194 h 229"/>
              <a:gd name="T66" fmla="*/ 313 w 329"/>
              <a:gd name="T67" fmla="*/ 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29" h="229">
                <a:moveTo>
                  <a:pt x="313" y="7"/>
                </a:moveTo>
                <a:cubicBezTo>
                  <a:pt x="308" y="9"/>
                  <a:pt x="304" y="10"/>
                  <a:pt x="300" y="12"/>
                </a:cubicBezTo>
                <a:cubicBezTo>
                  <a:pt x="298" y="13"/>
                  <a:pt x="295" y="14"/>
                  <a:pt x="293" y="14"/>
                </a:cubicBezTo>
                <a:cubicBezTo>
                  <a:pt x="287" y="16"/>
                  <a:pt x="281" y="18"/>
                  <a:pt x="275" y="20"/>
                </a:cubicBezTo>
                <a:cubicBezTo>
                  <a:pt x="274" y="20"/>
                  <a:pt x="273" y="20"/>
                  <a:pt x="272" y="20"/>
                </a:cubicBezTo>
                <a:cubicBezTo>
                  <a:pt x="266" y="22"/>
                  <a:pt x="259" y="23"/>
                  <a:pt x="253" y="25"/>
                </a:cubicBezTo>
                <a:cubicBezTo>
                  <a:pt x="253" y="25"/>
                  <a:pt x="252" y="25"/>
                  <a:pt x="251" y="25"/>
                </a:cubicBezTo>
                <a:cubicBezTo>
                  <a:pt x="244" y="27"/>
                  <a:pt x="237" y="28"/>
                  <a:pt x="230" y="29"/>
                </a:cubicBezTo>
                <a:cubicBezTo>
                  <a:pt x="229" y="30"/>
                  <a:pt x="228" y="30"/>
                  <a:pt x="228" y="30"/>
                </a:cubicBezTo>
                <a:cubicBezTo>
                  <a:pt x="220" y="31"/>
                  <a:pt x="212" y="32"/>
                  <a:pt x="204" y="32"/>
                </a:cubicBezTo>
                <a:cubicBezTo>
                  <a:pt x="201" y="33"/>
                  <a:pt x="198" y="33"/>
                  <a:pt x="195" y="33"/>
                </a:cubicBezTo>
                <a:cubicBezTo>
                  <a:pt x="190" y="33"/>
                  <a:pt x="186" y="33"/>
                  <a:pt x="183" y="34"/>
                </a:cubicBezTo>
                <a:cubicBezTo>
                  <a:pt x="176" y="34"/>
                  <a:pt x="170" y="34"/>
                  <a:pt x="163" y="34"/>
                </a:cubicBezTo>
                <a:cubicBezTo>
                  <a:pt x="159" y="34"/>
                  <a:pt x="153" y="34"/>
                  <a:pt x="148" y="34"/>
                </a:cubicBezTo>
                <a:cubicBezTo>
                  <a:pt x="145" y="33"/>
                  <a:pt x="143" y="33"/>
                  <a:pt x="140" y="33"/>
                </a:cubicBezTo>
                <a:cubicBezTo>
                  <a:pt x="133" y="33"/>
                  <a:pt x="127" y="33"/>
                  <a:pt x="121" y="32"/>
                </a:cubicBezTo>
                <a:lnTo>
                  <a:pt x="120" y="32"/>
                </a:lnTo>
                <a:cubicBezTo>
                  <a:pt x="113" y="32"/>
                  <a:pt x="105" y="30"/>
                  <a:pt x="99" y="30"/>
                </a:cubicBezTo>
                <a:cubicBezTo>
                  <a:pt x="97" y="29"/>
                  <a:pt x="94" y="28"/>
                  <a:pt x="93" y="28"/>
                </a:cubicBezTo>
                <a:cubicBezTo>
                  <a:pt x="88" y="28"/>
                  <a:pt x="83" y="27"/>
                  <a:pt x="79" y="26"/>
                </a:cubicBezTo>
                <a:cubicBezTo>
                  <a:pt x="76" y="25"/>
                  <a:pt x="73" y="25"/>
                  <a:pt x="70" y="24"/>
                </a:cubicBezTo>
                <a:cubicBezTo>
                  <a:pt x="67" y="23"/>
                  <a:pt x="63" y="22"/>
                  <a:pt x="59" y="22"/>
                </a:cubicBezTo>
                <a:cubicBezTo>
                  <a:pt x="56" y="20"/>
                  <a:pt x="52" y="20"/>
                  <a:pt x="48" y="19"/>
                </a:cubicBezTo>
                <a:cubicBezTo>
                  <a:pt x="46" y="18"/>
                  <a:pt x="42" y="17"/>
                  <a:pt x="39" y="16"/>
                </a:cubicBezTo>
                <a:cubicBezTo>
                  <a:pt x="33" y="14"/>
                  <a:pt x="26" y="11"/>
                  <a:pt x="19" y="9"/>
                </a:cubicBezTo>
                <a:cubicBezTo>
                  <a:pt x="19" y="9"/>
                  <a:pt x="18" y="8"/>
                  <a:pt x="17" y="8"/>
                </a:cubicBezTo>
                <a:cubicBezTo>
                  <a:pt x="11" y="6"/>
                  <a:pt x="6" y="3"/>
                  <a:pt x="0" y="0"/>
                </a:cubicBezTo>
                <a:lnTo>
                  <a:pt x="0" y="194"/>
                </a:lnTo>
                <a:cubicBezTo>
                  <a:pt x="6" y="197"/>
                  <a:pt x="11" y="200"/>
                  <a:pt x="17" y="202"/>
                </a:cubicBezTo>
                <a:cubicBezTo>
                  <a:pt x="18" y="202"/>
                  <a:pt x="18" y="203"/>
                  <a:pt x="18" y="203"/>
                </a:cubicBezTo>
                <a:cubicBezTo>
                  <a:pt x="19" y="203"/>
                  <a:pt x="19" y="203"/>
                  <a:pt x="19" y="203"/>
                </a:cubicBezTo>
                <a:cubicBezTo>
                  <a:pt x="26" y="206"/>
                  <a:pt x="33" y="208"/>
                  <a:pt x="39" y="210"/>
                </a:cubicBezTo>
                <a:cubicBezTo>
                  <a:pt x="40" y="211"/>
                  <a:pt x="41" y="211"/>
                  <a:pt x="42" y="211"/>
                </a:cubicBezTo>
                <a:cubicBezTo>
                  <a:pt x="44" y="212"/>
                  <a:pt x="46" y="212"/>
                  <a:pt x="48" y="213"/>
                </a:cubicBezTo>
                <a:cubicBezTo>
                  <a:pt x="52" y="214"/>
                  <a:pt x="56" y="215"/>
                  <a:pt x="59" y="216"/>
                </a:cubicBezTo>
                <a:cubicBezTo>
                  <a:pt x="60" y="216"/>
                  <a:pt x="61" y="216"/>
                  <a:pt x="63" y="217"/>
                </a:cubicBezTo>
                <a:cubicBezTo>
                  <a:pt x="65" y="217"/>
                  <a:pt x="68" y="218"/>
                  <a:pt x="70" y="219"/>
                </a:cubicBezTo>
                <a:cubicBezTo>
                  <a:pt x="73" y="219"/>
                  <a:pt x="76" y="220"/>
                  <a:pt x="79" y="221"/>
                </a:cubicBezTo>
                <a:cubicBezTo>
                  <a:pt x="80" y="221"/>
                  <a:pt x="81" y="221"/>
                  <a:pt x="82" y="221"/>
                </a:cubicBezTo>
                <a:cubicBezTo>
                  <a:pt x="85" y="222"/>
                  <a:pt x="89" y="222"/>
                  <a:pt x="93" y="222"/>
                </a:cubicBezTo>
                <a:cubicBezTo>
                  <a:pt x="94" y="223"/>
                  <a:pt x="97" y="223"/>
                  <a:pt x="99" y="223"/>
                </a:cubicBezTo>
                <a:lnTo>
                  <a:pt x="100" y="224"/>
                </a:lnTo>
                <a:cubicBezTo>
                  <a:pt x="107" y="225"/>
                  <a:pt x="113" y="225"/>
                  <a:pt x="119" y="226"/>
                </a:cubicBezTo>
                <a:cubicBezTo>
                  <a:pt x="120" y="226"/>
                  <a:pt x="120" y="226"/>
                  <a:pt x="120" y="226"/>
                </a:cubicBezTo>
                <a:cubicBezTo>
                  <a:pt x="120" y="226"/>
                  <a:pt x="121" y="226"/>
                  <a:pt x="121" y="227"/>
                </a:cubicBezTo>
                <a:cubicBezTo>
                  <a:pt x="127" y="227"/>
                  <a:pt x="132" y="227"/>
                  <a:pt x="138" y="228"/>
                </a:cubicBezTo>
                <a:cubicBezTo>
                  <a:pt x="138" y="228"/>
                  <a:pt x="139" y="228"/>
                  <a:pt x="140" y="228"/>
                </a:cubicBezTo>
                <a:cubicBezTo>
                  <a:pt x="143" y="228"/>
                  <a:pt x="145" y="228"/>
                  <a:pt x="148" y="228"/>
                </a:cubicBezTo>
                <a:cubicBezTo>
                  <a:pt x="151" y="228"/>
                  <a:pt x="154" y="228"/>
                  <a:pt x="158" y="228"/>
                </a:cubicBezTo>
                <a:cubicBezTo>
                  <a:pt x="160" y="228"/>
                  <a:pt x="162" y="228"/>
                  <a:pt x="163" y="228"/>
                </a:cubicBezTo>
                <a:cubicBezTo>
                  <a:pt x="169" y="228"/>
                  <a:pt x="174" y="228"/>
                  <a:pt x="179" y="228"/>
                </a:cubicBezTo>
                <a:cubicBezTo>
                  <a:pt x="180" y="228"/>
                  <a:pt x="181" y="228"/>
                  <a:pt x="183" y="228"/>
                </a:cubicBezTo>
                <a:cubicBezTo>
                  <a:pt x="186" y="228"/>
                  <a:pt x="190" y="227"/>
                  <a:pt x="195" y="227"/>
                </a:cubicBezTo>
                <a:cubicBezTo>
                  <a:pt x="197" y="227"/>
                  <a:pt x="200" y="227"/>
                  <a:pt x="202" y="227"/>
                </a:cubicBezTo>
                <a:cubicBezTo>
                  <a:pt x="203" y="227"/>
                  <a:pt x="204" y="227"/>
                  <a:pt x="204" y="227"/>
                </a:cubicBezTo>
                <a:cubicBezTo>
                  <a:pt x="212" y="226"/>
                  <a:pt x="220" y="225"/>
                  <a:pt x="228" y="223"/>
                </a:cubicBezTo>
                <a:cubicBezTo>
                  <a:pt x="228" y="223"/>
                  <a:pt x="229" y="223"/>
                  <a:pt x="230" y="223"/>
                </a:cubicBezTo>
                <a:cubicBezTo>
                  <a:pt x="237" y="222"/>
                  <a:pt x="244" y="221"/>
                  <a:pt x="251" y="220"/>
                </a:cubicBezTo>
                <a:cubicBezTo>
                  <a:pt x="252" y="220"/>
                  <a:pt x="253" y="219"/>
                  <a:pt x="253" y="219"/>
                </a:cubicBezTo>
                <a:cubicBezTo>
                  <a:pt x="259" y="218"/>
                  <a:pt x="266" y="217"/>
                  <a:pt x="272" y="215"/>
                </a:cubicBezTo>
                <a:cubicBezTo>
                  <a:pt x="273" y="214"/>
                  <a:pt x="274" y="214"/>
                  <a:pt x="275" y="214"/>
                </a:cubicBezTo>
                <a:cubicBezTo>
                  <a:pt x="281" y="212"/>
                  <a:pt x="287" y="211"/>
                  <a:pt x="293" y="209"/>
                </a:cubicBezTo>
                <a:cubicBezTo>
                  <a:pt x="295" y="208"/>
                  <a:pt x="298" y="207"/>
                  <a:pt x="300" y="206"/>
                </a:cubicBezTo>
                <a:cubicBezTo>
                  <a:pt x="304" y="205"/>
                  <a:pt x="308" y="203"/>
                  <a:pt x="313" y="201"/>
                </a:cubicBezTo>
                <a:lnTo>
                  <a:pt x="315" y="200"/>
                </a:lnTo>
                <a:cubicBezTo>
                  <a:pt x="319" y="198"/>
                  <a:pt x="324" y="197"/>
                  <a:pt x="328" y="194"/>
                </a:cubicBezTo>
                <a:lnTo>
                  <a:pt x="328" y="0"/>
                </a:lnTo>
                <a:cubicBezTo>
                  <a:pt x="323" y="3"/>
                  <a:pt x="318" y="4"/>
                  <a:pt x="313" y="7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C12483F5-FE72-487E-BABF-CD277E803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239" y="3267468"/>
            <a:ext cx="448757" cy="106285"/>
          </a:xfrm>
          <a:custGeom>
            <a:avLst/>
            <a:gdLst>
              <a:gd name="T0" fmla="*/ 839 w 840"/>
              <a:gd name="T1" fmla="*/ 99 h 199"/>
              <a:gd name="T2" fmla="*/ 419 w 840"/>
              <a:gd name="T3" fmla="*/ 198 h 199"/>
              <a:gd name="T4" fmla="*/ 0 w 840"/>
              <a:gd name="T5" fmla="*/ 99 h 199"/>
              <a:gd name="T6" fmla="*/ 419 w 840"/>
              <a:gd name="T7" fmla="*/ 0 h 199"/>
              <a:gd name="T8" fmla="*/ 839 w 840"/>
              <a:gd name="T9" fmla="*/ 9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199">
                <a:moveTo>
                  <a:pt x="839" y="99"/>
                </a:moveTo>
                <a:cubicBezTo>
                  <a:pt x="839" y="154"/>
                  <a:pt x="651" y="198"/>
                  <a:pt x="419" y="198"/>
                </a:cubicBezTo>
                <a:cubicBezTo>
                  <a:pt x="188" y="198"/>
                  <a:pt x="0" y="154"/>
                  <a:pt x="0" y="99"/>
                </a:cubicBezTo>
                <a:cubicBezTo>
                  <a:pt x="0" y="44"/>
                  <a:pt x="188" y="0"/>
                  <a:pt x="419" y="0"/>
                </a:cubicBezTo>
                <a:cubicBezTo>
                  <a:pt x="651" y="0"/>
                  <a:pt x="839" y="44"/>
                  <a:pt x="839" y="9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7" name="Freeform 25">
            <a:extLst>
              <a:ext uri="{FF2B5EF4-FFF2-40B4-BE49-F238E27FC236}">
                <a16:creationId xmlns:a16="http://schemas.microsoft.com/office/drawing/2014/main" id="{F2D89641-7EA0-484A-82A9-566E94907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880" y="2221156"/>
            <a:ext cx="954199" cy="1100636"/>
          </a:xfrm>
          <a:custGeom>
            <a:avLst/>
            <a:gdLst>
              <a:gd name="T0" fmla="*/ 1779 w 1780"/>
              <a:gd name="T1" fmla="*/ 889 h 2054"/>
              <a:gd name="T2" fmla="*/ 889 w 1780"/>
              <a:gd name="T3" fmla="*/ 0 h 2054"/>
              <a:gd name="T4" fmla="*/ 0 w 1780"/>
              <a:gd name="T5" fmla="*/ 889 h 2054"/>
              <a:gd name="T6" fmla="*/ 722 w 1780"/>
              <a:gd name="T7" fmla="*/ 1763 h 2054"/>
              <a:gd name="T8" fmla="*/ 889 w 1780"/>
              <a:gd name="T9" fmla="*/ 2053 h 2054"/>
              <a:gd name="T10" fmla="*/ 1057 w 1780"/>
              <a:gd name="T11" fmla="*/ 1763 h 2054"/>
              <a:gd name="T12" fmla="*/ 1779 w 1780"/>
              <a:gd name="T13" fmla="*/ 889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2054">
                <a:moveTo>
                  <a:pt x="1779" y="889"/>
                </a:moveTo>
                <a:cubicBezTo>
                  <a:pt x="1779" y="398"/>
                  <a:pt x="1381" y="0"/>
                  <a:pt x="889" y="0"/>
                </a:cubicBezTo>
                <a:cubicBezTo>
                  <a:pt x="399" y="0"/>
                  <a:pt x="0" y="398"/>
                  <a:pt x="0" y="889"/>
                </a:cubicBezTo>
                <a:cubicBezTo>
                  <a:pt x="0" y="1323"/>
                  <a:pt x="311" y="1685"/>
                  <a:pt x="722" y="1763"/>
                </a:cubicBezTo>
                <a:lnTo>
                  <a:pt x="889" y="2053"/>
                </a:lnTo>
                <a:lnTo>
                  <a:pt x="1057" y="1763"/>
                </a:lnTo>
                <a:cubicBezTo>
                  <a:pt x="1468" y="1685"/>
                  <a:pt x="1779" y="1323"/>
                  <a:pt x="1779" y="88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CE8F51-66B8-4FA4-BF04-AB220C9BCBB1}"/>
              </a:ext>
            </a:extLst>
          </p:cNvPr>
          <p:cNvSpPr txBox="1"/>
          <p:nvPr/>
        </p:nvSpPr>
        <p:spPr>
          <a:xfrm>
            <a:off x="4588336" y="2414325"/>
            <a:ext cx="431529" cy="6118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76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5EF391BC-401D-4F0C-A921-5FBBE70CA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3163" y="2551820"/>
            <a:ext cx="37790" cy="148797"/>
          </a:xfrm>
          <a:custGeom>
            <a:avLst/>
            <a:gdLst>
              <a:gd name="T0" fmla="*/ 68 w 70"/>
              <a:gd name="T1" fmla="*/ 10 h 278"/>
              <a:gd name="T2" fmla="*/ 68 w 70"/>
              <a:gd name="T3" fmla="*/ 12 h 278"/>
              <a:gd name="T4" fmla="*/ 64 w 70"/>
              <a:gd name="T5" fmla="*/ 22 h 278"/>
              <a:gd name="T6" fmla="*/ 63 w 70"/>
              <a:gd name="T7" fmla="*/ 25 h 278"/>
              <a:gd name="T8" fmla="*/ 60 w 70"/>
              <a:gd name="T9" fmla="*/ 32 h 278"/>
              <a:gd name="T10" fmla="*/ 57 w 70"/>
              <a:gd name="T11" fmla="*/ 36 h 278"/>
              <a:gd name="T12" fmla="*/ 53 w 70"/>
              <a:gd name="T13" fmla="*/ 42 h 278"/>
              <a:gd name="T14" fmla="*/ 49 w 70"/>
              <a:gd name="T15" fmla="*/ 47 h 278"/>
              <a:gd name="T16" fmla="*/ 44 w 70"/>
              <a:gd name="T17" fmla="*/ 52 h 278"/>
              <a:gd name="T18" fmla="*/ 39 w 70"/>
              <a:gd name="T19" fmla="*/ 57 h 278"/>
              <a:gd name="T20" fmla="*/ 32 w 70"/>
              <a:gd name="T21" fmla="*/ 63 h 278"/>
              <a:gd name="T22" fmla="*/ 30 w 70"/>
              <a:gd name="T23" fmla="*/ 65 h 278"/>
              <a:gd name="T24" fmla="*/ 17 w 70"/>
              <a:gd name="T25" fmla="*/ 73 h 278"/>
              <a:gd name="T26" fmla="*/ 15 w 70"/>
              <a:gd name="T27" fmla="*/ 75 h 278"/>
              <a:gd name="T28" fmla="*/ 0 w 70"/>
              <a:gd name="T29" fmla="*/ 82 h 278"/>
              <a:gd name="T30" fmla="*/ 0 w 70"/>
              <a:gd name="T31" fmla="*/ 277 h 278"/>
              <a:gd name="T32" fmla="*/ 15 w 70"/>
              <a:gd name="T33" fmla="*/ 268 h 278"/>
              <a:gd name="T34" fmla="*/ 17 w 70"/>
              <a:gd name="T35" fmla="*/ 267 h 278"/>
              <a:gd name="T36" fmla="*/ 20 w 70"/>
              <a:gd name="T37" fmla="*/ 266 h 278"/>
              <a:gd name="T38" fmla="*/ 30 w 70"/>
              <a:gd name="T39" fmla="*/ 259 h 278"/>
              <a:gd name="T40" fmla="*/ 32 w 70"/>
              <a:gd name="T41" fmla="*/ 258 h 278"/>
              <a:gd name="T42" fmla="*/ 36 w 70"/>
              <a:gd name="T43" fmla="*/ 254 h 278"/>
              <a:gd name="T44" fmla="*/ 39 w 70"/>
              <a:gd name="T45" fmla="*/ 251 h 278"/>
              <a:gd name="T46" fmla="*/ 44 w 70"/>
              <a:gd name="T47" fmla="*/ 246 h 278"/>
              <a:gd name="T48" fmla="*/ 47 w 70"/>
              <a:gd name="T49" fmla="*/ 243 h 278"/>
              <a:gd name="T50" fmla="*/ 49 w 70"/>
              <a:gd name="T51" fmla="*/ 240 h 278"/>
              <a:gd name="T52" fmla="*/ 53 w 70"/>
              <a:gd name="T53" fmla="*/ 236 h 278"/>
              <a:gd name="T54" fmla="*/ 55 w 70"/>
              <a:gd name="T55" fmla="*/ 234 h 278"/>
              <a:gd name="T56" fmla="*/ 57 w 70"/>
              <a:gd name="T57" fmla="*/ 230 h 278"/>
              <a:gd name="T58" fmla="*/ 60 w 70"/>
              <a:gd name="T59" fmla="*/ 226 h 278"/>
              <a:gd name="T60" fmla="*/ 61 w 70"/>
              <a:gd name="T61" fmla="*/ 225 h 278"/>
              <a:gd name="T62" fmla="*/ 63 w 70"/>
              <a:gd name="T63" fmla="*/ 219 h 278"/>
              <a:gd name="T64" fmla="*/ 64 w 70"/>
              <a:gd name="T65" fmla="*/ 216 h 278"/>
              <a:gd name="T66" fmla="*/ 64 w 70"/>
              <a:gd name="T67" fmla="*/ 215 h 278"/>
              <a:gd name="T68" fmla="*/ 68 w 70"/>
              <a:gd name="T69" fmla="*/ 206 h 278"/>
              <a:gd name="T70" fmla="*/ 68 w 70"/>
              <a:gd name="T71" fmla="*/ 204 h 278"/>
              <a:gd name="T72" fmla="*/ 69 w 70"/>
              <a:gd name="T73" fmla="*/ 196 h 278"/>
              <a:gd name="T74" fmla="*/ 69 w 70"/>
              <a:gd name="T75" fmla="*/ 195 h 278"/>
              <a:gd name="T76" fmla="*/ 69 w 70"/>
              <a:gd name="T77" fmla="*/ 0 h 278"/>
              <a:gd name="T78" fmla="*/ 68 w 70"/>
              <a:gd name="T79" fmla="*/ 1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0" h="278">
                <a:moveTo>
                  <a:pt x="68" y="10"/>
                </a:moveTo>
                <a:cubicBezTo>
                  <a:pt x="68" y="10"/>
                  <a:pt x="68" y="11"/>
                  <a:pt x="68" y="12"/>
                </a:cubicBezTo>
                <a:cubicBezTo>
                  <a:pt x="67" y="15"/>
                  <a:pt x="66" y="19"/>
                  <a:pt x="64" y="22"/>
                </a:cubicBezTo>
                <a:cubicBezTo>
                  <a:pt x="64" y="23"/>
                  <a:pt x="63" y="24"/>
                  <a:pt x="63" y="25"/>
                </a:cubicBezTo>
                <a:cubicBezTo>
                  <a:pt x="62" y="28"/>
                  <a:pt x="61" y="30"/>
                  <a:pt x="60" y="32"/>
                </a:cubicBezTo>
                <a:cubicBezTo>
                  <a:pt x="59" y="33"/>
                  <a:pt x="58" y="34"/>
                  <a:pt x="57" y="36"/>
                </a:cubicBezTo>
                <a:cubicBezTo>
                  <a:pt x="56" y="38"/>
                  <a:pt x="54" y="40"/>
                  <a:pt x="53" y="42"/>
                </a:cubicBezTo>
                <a:cubicBezTo>
                  <a:pt x="52" y="43"/>
                  <a:pt x="51" y="45"/>
                  <a:pt x="49" y="47"/>
                </a:cubicBezTo>
                <a:cubicBezTo>
                  <a:pt x="47" y="48"/>
                  <a:pt x="46" y="50"/>
                  <a:pt x="44" y="52"/>
                </a:cubicBezTo>
                <a:cubicBezTo>
                  <a:pt x="42" y="53"/>
                  <a:pt x="41" y="55"/>
                  <a:pt x="39" y="57"/>
                </a:cubicBezTo>
                <a:cubicBezTo>
                  <a:pt x="36" y="59"/>
                  <a:pt x="34" y="61"/>
                  <a:pt x="32" y="63"/>
                </a:cubicBezTo>
                <a:cubicBezTo>
                  <a:pt x="31" y="64"/>
                  <a:pt x="30" y="64"/>
                  <a:pt x="30" y="65"/>
                </a:cubicBezTo>
                <a:cubicBezTo>
                  <a:pt x="26" y="67"/>
                  <a:pt x="22" y="70"/>
                  <a:pt x="17" y="73"/>
                </a:cubicBezTo>
                <a:cubicBezTo>
                  <a:pt x="17" y="73"/>
                  <a:pt x="16" y="74"/>
                  <a:pt x="15" y="75"/>
                </a:cubicBezTo>
                <a:cubicBezTo>
                  <a:pt x="10" y="77"/>
                  <a:pt x="6" y="80"/>
                  <a:pt x="0" y="82"/>
                </a:cubicBezTo>
                <a:lnTo>
                  <a:pt x="0" y="277"/>
                </a:lnTo>
                <a:cubicBezTo>
                  <a:pt x="6" y="274"/>
                  <a:pt x="10" y="272"/>
                  <a:pt x="15" y="268"/>
                </a:cubicBezTo>
                <a:cubicBezTo>
                  <a:pt x="16" y="268"/>
                  <a:pt x="17" y="267"/>
                  <a:pt x="17" y="267"/>
                </a:cubicBezTo>
                <a:cubicBezTo>
                  <a:pt x="19" y="267"/>
                  <a:pt x="19" y="266"/>
                  <a:pt x="20" y="266"/>
                </a:cubicBezTo>
                <a:cubicBezTo>
                  <a:pt x="23" y="263"/>
                  <a:pt x="27" y="261"/>
                  <a:pt x="30" y="259"/>
                </a:cubicBezTo>
                <a:cubicBezTo>
                  <a:pt x="30" y="258"/>
                  <a:pt x="31" y="258"/>
                  <a:pt x="32" y="258"/>
                </a:cubicBezTo>
                <a:cubicBezTo>
                  <a:pt x="33" y="256"/>
                  <a:pt x="35" y="255"/>
                  <a:pt x="36" y="254"/>
                </a:cubicBezTo>
                <a:cubicBezTo>
                  <a:pt x="37" y="253"/>
                  <a:pt x="38" y="252"/>
                  <a:pt x="39" y="251"/>
                </a:cubicBezTo>
                <a:cubicBezTo>
                  <a:pt x="41" y="250"/>
                  <a:pt x="42" y="248"/>
                  <a:pt x="44" y="246"/>
                </a:cubicBezTo>
                <a:cubicBezTo>
                  <a:pt x="45" y="245"/>
                  <a:pt x="46" y="245"/>
                  <a:pt x="47" y="243"/>
                </a:cubicBezTo>
                <a:cubicBezTo>
                  <a:pt x="47" y="243"/>
                  <a:pt x="49" y="242"/>
                  <a:pt x="49" y="240"/>
                </a:cubicBezTo>
                <a:cubicBezTo>
                  <a:pt x="51" y="239"/>
                  <a:pt x="52" y="238"/>
                  <a:pt x="53" y="236"/>
                </a:cubicBezTo>
                <a:cubicBezTo>
                  <a:pt x="53" y="236"/>
                  <a:pt x="54" y="235"/>
                  <a:pt x="55" y="234"/>
                </a:cubicBezTo>
                <a:cubicBezTo>
                  <a:pt x="55" y="232"/>
                  <a:pt x="57" y="231"/>
                  <a:pt x="57" y="230"/>
                </a:cubicBezTo>
                <a:cubicBezTo>
                  <a:pt x="58" y="229"/>
                  <a:pt x="59" y="227"/>
                  <a:pt x="60" y="226"/>
                </a:cubicBezTo>
                <a:cubicBezTo>
                  <a:pt x="60" y="226"/>
                  <a:pt x="60" y="225"/>
                  <a:pt x="61" y="225"/>
                </a:cubicBezTo>
                <a:cubicBezTo>
                  <a:pt x="62" y="223"/>
                  <a:pt x="62" y="221"/>
                  <a:pt x="63" y="219"/>
                </a:cubicBezTo>
                <a:cubicBezTo>
                  <a:pt x="63" y="219"/>
                  <a:pt x="64" y="217"/>
                  <a:pt x="64" y="216"/>
                </a:cubicBezTo>
                <a:lnTo>
                  <a:pt x="64" y="215"/>
                </a:lnTo>
                <a:cubicBezTo>
                  <a:pt x="66" y="212"/>
                  <a:pt x="67" y="209"/>
                  <a:pt x="68" y="206"/>
                </a:cubicBezTo>
                <a:cubicBezTo>
                  <a:pt x="68" y="206"/>
                  <a:pt x="68" y="205"/>
                  <a:pt x="68" y="204"/>
                </a:cubicBezTo>
                <a:cubicBezTo>
                  <a:pt x="68" y="202"/>
                  <a:pt x="68" y="199"/>
                  <a:pt x="69" y="196"/>
                </a:cubicBezTo>
                <a:cubicBezTo>
                  <a:pt x="69" y="195"/>
                  <a:pt x="69" y="195"/>
                  <a:pt x="69" y="195"/>
                </a:cubicBezTo>
                <a:lnTo>
                  <a:pt x="69" y="0"/>
                </a:lnTo>
                <a:cubicBezTo>
                  <a:pt x="69" y="4"/>
                  <a:pt x="68" y="7"/>
                  <a:pt x="68" y="1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9BA7DC02-D3FC-45C7-A56B-D206450C1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676" y="2551820"/>
            <a:ext cx="37790" cy="148797"/>
          </a:xfrm>
          <a:custGeom>
            <a:avLst/>
            <a:gdLst>
              <a:gd name="T0" fmla="*/ 0 w 70"/>
              <a:gd name="T1" fmla="*/ 195 h 278"/>
              <a:gd name="T2" fmla="*/ 0 w 70"/>
              <a:gd name="T3" fmla="*/ 0 h 278"/>
              <a:gd name="T4" fmla="*/ 69 w 70"/>
              <a:gd name="T5" fmla="*/ 82 h 278"/>
              <a:gd name="T6" fmla="*/ 69 w 70"/>
              <a:gd name="T7" fmla="*/ 277 h 278"/>
              <a:gd name="T8" fmla="*/ 0 w 70"/>
              <a:gd name="T9" fmla="*/ 195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278">
                <a:moveTo>
                  <a:pt x="0" y="195"/>
                </a:moveTo>
                <a:lnTo>
                  <a:pt x="0" y="0"/>
                </a:lnTo>
                <a:cubicBezTo>
                  <a:pt x="0" y="30"/>
                  <a:pt x="23" y="59"/>
                  <a:pt x="69" y="82"/>
                </a:cubicBezTo>
                <a:lnTo>
                  <a:pt x="69" y="277"/>
                </a:lnTo>
                <a:cubicBezTo>
                  <a:pt x="23" y="254"/>
                  <a:pt x="0" y="224"/>
                  <a:pt x="0" y="19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AE283548-7ED2-4426-BFFA-460D5153C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5704" y="2594333"/>
            <a:ext cx="727458" cy="467652"/>
          </a:xfrm>
          <a:custGeom>
            <a:avLst/>
            <a:gdLst>
              <a:gd name="T0" fmla="*/ 1358 w 1359"/>
              <a:gd name="T1" fmla="*/ 0 h 875"/>
              <a:gd name="T2" fmla="*/ 1358 w 1359"/>
              <a:gd name="T3" fmla="*/ 195 h 875"/>
              <a:gd name="T4" fmla="*/ 0 w 1359"/>
              <a:gd name="T5" fmla="*/ 874 h 875"/>
              <a:gd name="T6" fmla="*/ 0 w 1359"/>
              <a:gd name="T7" fmla="*/ 679 h 875"/>
              <a:gd name="T8" fmla="*/ 1358 w 1359"/>
              <a:gd name="T9" fmla="*/ 0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5">
                <a:moveTo>
                  <a:pt x="1358" y="0"/>
                </a:moveTo>
                <a:lnTo>
                  <a:pt x="1358" y="195"/>
                </a:lnTo>
                <a:lnTo>
                  <a:pt x="0" y="874"/>
                </a:lnTo>
                <a:lnTo>
                  <a:pt x="0" y="679"/>
                </a:lnTo>
                <a:lnTo>
                  <a:pt x="1358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3ACA5186-A010-47AE-8D81-725D2BBB6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466" y="2594333"/>
            <a:ext cx="727458" cy="467652"/>
          </a:xfrm>
          <a:custGeom>
            <a:avLst/>
            <a:gdLst>
              <a:gd name="T0" fmla="*/ 1358 w 1359"/>
              <a:gd name="T1" fmla="*/ 679 h 875"/>
              <a:gd name="T2" fmla="*/ 1358 w 1359"/>
              <a:gd name="T3" fmla="*/ 874 h 875"/>
              <a:gd name="T4" fmla="*/ 0 w 1359"/>
              <a:gd name="T5" fmla="*/ 195 h 875"/>
              <a:gd name="T6" fmla="*/ 0 w 1359"/>
              <a:gd name="T7" fmla="*/ 0 h 875"/>
              <a:gd name="T8" fmla="*/ 1358 w 1359"/>
              <a:gd name="T9" fmla="*/ 679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5">
                <a:moveTo>
                  <a:pt x="1358" y="679"/>
                </a:moveTo>
                <a:lnTo>
                  <a:pt x="1358" y="874"/>
                </a:lnTo>
                <a:lnTo>
                  <a:pt x="0" y="195"/>
                </a:lnTo>
                <a:lnTo>
                  <a:pt x="0" y="0"/>
                </a:lnTo>
                <a:lnTo>
                  <a:pt x="1358" y="67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55BD56FC-B837-4149-A069-D4F28FFEA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3868" y="2126681"/>
            <a:ext cx="1728895" cy="852638"/>
          </a:xfrm>
          <a:custGeom>
            <a:avLst/>
            <a:gdLst>
              <a:gd name="T0" fmla="*/ 1613 w 3227"/>
              <a:gd name="T1" fmla="*/ 0 h 1592"/>
              <a:gd name="T2" fmla="*/ 1777 w 3227"/>
              <a:gd name="T3" fmla="*/ 34 h 1592"/>
              <a:gd name="T4" fmla="*/ 3135 w 3227"/>
              <a:gd name="T5" fmla="*/ 713 h 1592"/>
              <a:gd name="T6" fmla="*/ 3135 w 3227"/>
              <a:gd name="T7" fmla="*/ 877 h 1592"/>
              <a:gd name="T8" fmla="*/ 1777 w 3227"/>
              <a:gd name="T9" fmla="*/ 1556 h 1592"/>
              <a:gd name="T10" fmla="*/ 1613 w 3227"/>
              <a:gd name="T11" fmla="*/ 1591 h 1592"/>
              <a:gd name="T12" fmla="*/ 1449 w 3227"/>
              <a:gd name="T13" fmla="*/ 1556 h 1592"/>
              <a:gd name="T14" fmla="*/ 91 w 3227"/>
              <a:gd name="T15" fmla="*/ 877 h 1592"/>
              <a:gd name="T16" fmla="*/ 91 w 3227"/>
              <a:gd name="T17" fmla="*/ 713 h 1592"/>
              <a:gd name="T18" fmla="*/ 1449 w 3227"/>
              <a:gd name="T19" fmla="*/ 34 h 1592"/>
              <a:gd name="T20" fmla="*/ 1613 w 3227"/>
              <a:gd name="T21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27" h="1592">
                <a:moveTo>
                  <a:pt x="1613" y="0"/>
                </a:moveTo>
                <a:cubicBezTo>
                  <a:pt x="1672" y="0"/>
                  <a:pt x="1732" y="12"/>
                  <a:pt x="1777" y="34"/>
                </a:cubicBezTo>
                <a:lnTo>
                  <a:pt x="3135" y="713"/>
                </a:lnTo>
                <a:cubicBezTo>
                  <a:pt x="3226" y="758"/>
                  <a:pt x="3226" y="832"/>
                  <a:pt x="3135" y="877"/>
                </a:cubicBezTo>
                <a:lnTo>
                  <a:pt x="1777" y="1556"/>
                </a:lnTo>
                <a:cubicBezTo>
                  <a:pt x="1732" y="1579"/>
                  <a:pt x="1672" y="1591"/>
                  <a:pt x="1613" y="1591"/>
                </a:cubicBezTo>
                <a:cubicBezTo>
                  <a:pt x="1554" y="1591"/>
                  <a:pt x="1494" y="1579"/>
                  <a:pt x="1449" y="1556"/>
                </a:cubicBezTo>
                <a:lnTo>
                  <a:pt x="91" y="877"/>
                </a:lnTo>
                <a:cubicBezTo>
                  <a:pt x="0" y="832"/>
                  <a:pt x="0" y="758"/>
                  <a:pt x="91" y="713"/>
                </a:cubicBezTo>
                <a:lnTo>
                  <a:pt x="1449" y="34"/>
                </a:lnTo>
                <a:cubicBezTo>
                  <a:pt x="1494" y="12"/>
                  <a:pt x="1554" y="0"/>
                  <a:pt x="1613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A4FF5F31-3EDB-4929-8C5E-9B9B2DF8C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924" y="2958062"/>
            <a:ext cx="177142" cy="122818"/>
          </a:xfrm>
          <a:custGeom>
            <a:avLst/>
            <a:gdLst>
              <a:gd name="T0" fmla="*/ 300 w 329"/>
              <a:gd name="T1" fmla="*/ 12 h 230"/>
              <a:gd name="T2" fmla="*/ 275 w 329"/>
              <a:gd name="T3" fmla="*/ 20 h 230"/>
              <a:gd name="T4" fmla="*/ 254 w 329"/>
              <a:gd name="T5" fmla="*/ 26 h 230"/>
              <a:gd name="T6" fmla="*/ 230 w 329"/>
              <a:gd name="T7" fmla="*/ 30 h 230"/>
              <a:gd name="T8" fmla="*/ 205 w 329"/>
              <a:gd name="T9" fmla="*/ 33 h 230"/>
              <a:gd name="T10" fmla="*/ 182 w 329"/>
              <a:gd name="T11" fmla="*/ 34 h 230"/>
              <a:gd name="T12" fmla="*/ 148 w 329"/>
              <a:gd name="T13" fmla="*/ 34 h 230"/>
              <a:gd name="T14" fmla="*/ 121 w 329"/>
              <a:gd name="T15" fmla="*/ 32 h 230"/>
              <a:gd name="T16" fmla="*/ 99 w 329"/>
              <a:gd name="T17" fmla="*/ 30 h 230"/>
              <a:gd name="T18" fmla="*/ 79 w 329"/>
              <a:gd name="T19" fmla="*/ 26 h 230"/>
              <a:gd name="T20" fmla="*/ 60 w 329"/>
              <a:gd name="T21" fmla="*/ 22 h 230"/>
              <a:gd name="T22" fmla="*/ 40 w 329"/>
              <a:gd name="T23" fmla="*/ 16 h 230"/>
              <a:gd name="T24" fmla="*/ 18 w 329"/>
              <a:gd name="T25" fmla="*/ 8 h 230"/>
              <a:gd name="T26" fmla="*/ 0 w 329"/>
              <a:gd name="T27" fmla="*/ 195 h 230"/>
              <a:gd name="T28" fmla="*/ 20 w 329"/>
              <a:gd name="T29" fmla="*/ 204 h 230"/>
              <a:gd name="T30" fmla="*/ 42 w 329"/>
              <a:gd name="T31" fmla="*/ 212 h 230"/>
              <a:gd name="T32" fmla="*/ 60 w 329"/>
              <a:gd name="T33" fmla="*/ 216 h 230"/>
              <a:gd name="T34" fmla="*/ 71 w 329"/>
              <a:gd name="T35" fmla="*/ 219 h 230"/>
              <a:gd name="T36" fmla="*/ 82 w 329"/>
              <a:gd name="T37" fmla="*/ 221 h 230"/>
              <a:gd name="T38" fmla="*/ 99 w 329"/>
              <a:gd name="T39" fmla="*/ 224 h 230"/>
              <a:gd name="T40" fmla="*/ 119 w 329"/>
              <a:gd name="T41" fmla="*/ 227 h 230"/>
              <a:gd name="T42" fmla="*/ 138 w 329"/>
              <a:gd name="T43" fmla="*/ 228 h 230"/>
              <a:gd name="T44" fmla="*/ 148 w 329"/>
              <a:gd name="T45" fmla="*/ 228 h 230"/>
              <a:gd name="T46" fmla="*/ 164 w 329"/>
              <a:gd name="T47" fmla="*/ 229 h 230"/>
              <a:gd name="T48" fmla="*/ 182 w 329"/>
              <a:gd name="T49" fmla="*/ 228 h 230"/>
              <a:gd name="T50" fmla="*/ 202 w 329"/>
              <a:gd name="T51" fmla="*/ 227 h 230"/>
              <a:gd name="T52" fmla="*/ 228 w 329"/>
              <a:gd name="T53" fmla="*/ 224 h 230"/>
              <a:gd name="T54" fmla="*/ 230 w 329"/>
              <a:gd name="T55" fmla="*/ 224 h 230"/>
              <a:gd name="T56" fmla="*/ 254 w 329"/>
              <a:gd name="T57" fmla="*/ 219 h 230"/>
              <a:gd name="T58" fmla="*/ 275 w 329"/>
              <a:gd name="T59" fmla="*/ 214 h 230"/>
              <a:gd name="T60" fmla="*/ 300 w 329"/>
              <a:gd name="T61" fmla="*/ 207 h 230"/>
              <a:gd name="T62" fmla="*/ 315 w 329"/>
              <a:gd name="T63" fmla="*/ 200 h 230"/>
              <a:gd name="T64" fmla="*/ 328 w 329"/>
              <a:gd name="T65" fmla="*/ 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9" h="230">
                <a:moveTo>
                  <a:pt x="313" y="7"/>
                </a:moveTo>
                <a:cubicBezTo>
                  <a:pt x="309" y="9"/>
                  <a:pt x="305" y="11"/>
                  <a:pt x="300" y="12"/>
                </a:cubicBezTo>
                <a:cubicBezTo>
                  <a:pt x="298" y="13"/>
                  <a:pt x="296" y="14"/>
                  <a:pt x="293" y="15"/>
                </a:cubicBezTo>
                <a:cubicBezTo>
                  <a:pt x="288" y="17"/>
                  <a:pt x="281" y="19"/>
                  <a:pt x="275" y="20"/>
                </a:cubicBezTo>
                <a:cubicBezTo>
                  <a:pt x="274" y="21"/>
                  <a:pt x="274" y="21"/>
                  <a:pt x="272" y="21"/>
                </a:cubicBezTo>
                <a:cubicBezTo>
                  <a:pt x="266" y="23"/>
                  <a:pt x="260" y="24"/>
                  <a:pt x="254" y="26"/>
                </a:cubicBezTo>
                <a:cubicBezTo>
                  <a:pt x="253" y="26"/>
                  <a:pt x="252" y="26"/>
                  <a:pt x="251" y="26"/>
                </a:cubicBezTo>
                <a:cubicBezTo>
                  <a:pt x="244" y="27"/>
                  <a:pt x="238" y="29"/>
                  <a:pt x="230" y="30"/>
                </a:cubicBezTo>
                <a:cubicBezTo>
                  <a:pt x="229" y="30"/>
                  <a:pt x="229" y="30"/>
                  <a:pt x="228" y="30"/>
                </a:cubicBezTo>
                <a:cubicBezTo>
                  <a:pt x="220" y="31"/>
                  <a:pt x="213" y="32"/>
                  <a:pt x="205" y="33"/>
                </a:cubicBezTo>
                <a:cubicBezTo>
                  <a:pt x="201" y="33"/>
                  <a:pt x="198" y="33"/>
                  <a:pt x="195" y="34"/>
                </a:cubicBezTo>
                <a:cubicBezTo>
                  <a:pt x="191" y="34"/>
                  <a:pt x="187" y="34"/>
                  <a:pt x="182" y="34"/>
                </a:cubicBezTo>
                <a:cubicBezTo>
                  <a:pt x="176" y="34"/>
                  <a:pt x="170" y="35"/>
                  <a:pt x="164" y="35"/>
                </a:cubicBezTo>
                <a:cubicBezTo>
                  <a:pt x="159" y="35"/>
                  <a:pt x="153" y="34"/>
                  <a:pt x="148" y="34"/>
                </a:cubicBezTo>
                <a:cubicBezTo>
                  <a:pt x="145" y="34"/>
                  <a:pt x="143" y="34"/>
                  <a:pt x="140" y="34"/>
                </a:cubicBezTo>
                <a:cubicBezTo>
                  <a:pt x="134" y="34"/>
                  <a:pt x="128" y="33"/>
                  <a:pt x="121" y="32"/>
                </a:cubicBezTo>
                <a:cubicBezTo>
                  <a:pt x="121" y="32"/>
                  <a:pt x="120" y="32"/>
                  <a:pt x="119" y="32"/>
                </a:cubicBezTo>
                <a:cubicBezTo>
                  <a:pt x="113" y="32"/>
                  <a:pt x="106" y="31"/>
                  <a:pt x="99" y="30"/>
                </a:cubicBezTo>
                <a:cubicBezTo>
                  <a:pt x="97" y="29"/>
                  <a:pt x="95" y="29"/>
                  <a:pt x="93" y="29"/>
                </a:cubicBezTo>
                <a:cubicBezTo>
                  <a:pt x="88" y="28"/>
                  <a:pt x="84" y="27"/>
                  <a:pt x="79" y="26"/>
                </a:cubicBezTo>
                <a:cubicBezTo>
                  <a:pt x="77" y="26"/>
                  <a:pt x="73" y="25"/>
                  <a:pt x="71" y="24"/>
                </a:cubicBezTo>
                <a:cubicBezTo>
                  <a:pt x="67" y="24"/>
                  <a:pt x="63" y="23"/>
                  <a:pt x="60" y="22"/>
                </a:cubicBezTo>
                <a:cubicBezTo>
                  <a:pt x="56" y="21"/>
                  <a:pt x="52" y="20"/>
                  <a:pt x="49" y="19"/>
                </a:cubicBezTo>
                <a:cubicBezTo>
                  <a:pt x="46" y="18"/>
                  <a:pt x="43" y="17"/>
                  <a:pt x="40" y="16"/>
                </a:cubicBezTo>
                <a:cubicBezTo>
                  <a:pt x="33" y="14"/>
                  <a:pt x="27" y="12"/>
                  <a:pt x="20" y="9"/>
                </a:cubicBezTo>
                <a:cubicBezTo>
                  <a:pt x="19" y="9"/>
                  <a:pt x="19" y="9"/>
                  <a:pt x="18" y="8"/>
                </a:cubicBezTo>
                <a:cubicBezTo>
                  <a:pt x="12" y="6"/>
                  <a:pt x="6" y="4"/>
                  <a:pt x="0" y="0"/>
                </a:cubicBezTo>
                <a:lnTo>
                  <a:pt x="0" y="195"/>
                </a:lnTo>
                <a:cubicBezTo>
                  <a:pt x="6" y="197"/>
                  <a:pt x="12" y="200"/>
                  <a:pt x="18" y="203"/>
                </a:cubicBezTo>
                <a:cubicBezTo>
                  <a:pt x="19" y="203"/>
                  <a:pt x="19" y="204"/>
                  <a:pt x="20" y="204"/>
                </a:cubicBezTo>
                <a:cubicBezTo>
                  <a:pt x="27" y="206"/>
                  <a:pt x="33" y="208"/>
                  <a:pt x="40" y="210"/>
                </a:cubicBezTo>
                <a:cubicBezTo>
                  <a:pt x="41" y="211"/>
                  <a:pt x="41" y="211"/>
                  <a:pt x="42" y="212"/>
                </a:cubicBezTo>
                <a:cubicBezTo>
                  <a:pt x="44" y="212"/>
                  <a:pt x="47" y="213"/>
                  <a:pt x="49" y="213"/>
                </a:cubicBezTo>
                <a:cubicBezTo>
                  <a:pt x="52" y="214"/>
                  <a:pt x="56" y="215"/>
                  <a:pt x="60" y="216"/>
                </a:cubicBezTo>
                <a:cubicBezTo>
                  <a:pt x="61" y="216"/>
                  <a:pt x="61" y="217"/>
                  <a:pt x="62" y="217"/>
                </a:cubicBezTo>
                <a:cubicBezTo>
                  <a:pt x="66" y="218"/>
                  <a:pt x="68" y="218"/>
                  <a:pt x="71" y="219"/>
                </a:cubicBezTo>
                <a:cubicBezTo>
                  <a:pt x="73" y="219"/>
                  <a:pt x="77" y="220"/>
                  <a:pt x="79" y="221"/>
                </a:cubicBezTo>
                <a:cubicBezTo>
                  <a:pt x="80" y="221"/>
                  <a:pt x="81" y="221"/>
                  <a:pt x="82" y="221"/>
                </a:cubicBezTo>
                <a:cubicBezTo>
                  <a:pt x="85" y="222"/>
                  <a:pt x="89" y="223"/>
                  <a:pt x="93" y="223"/>
                </a:cubicBezTo>
                <a:cubicBezTo>
                  <a:pt x="95" y="223"/>
                  <a:pt x="97" y="224"/>
                  <a:pt x="99" y="224"/>
                </a:cubicBezTo>
                <a:cubicBezTo>
                  <a:pt x="100" y="224"/>
                  <a:pt x="101" y="224"/>
                  <a:pt x="101" y="224"/>
                </a:cubicBezTo>
                <a:cubicBezTo>
                  <a:pt x="107" y="225"/>
                  <a:pt x="113" y="226"/>
                  <a:pt x="119" y="227"/>
                </a:cubicBezTo>
                <a:cubicBezTo>
                  <a:pt x="120" y="227"/>
                  <a:pt x="121" y="227"/>
                  <a:pt x="121" y="227"/>
                </a:cubicBezTo>
                <a:cubicBezTo>
                  <a:pt x="127" y="227"/>
                  <a:pt x="133" y="227"/>
                  <a:pt x="138" y="228"/>
                </a:cubicBezTo>
                <a:cubicBezTo>
                  <a:pt x="139" y="228"/>
                  <a:pt x="140" y="228"/>
                  <a:pt x="140" y="228"/>
                </a:cubicBezTo>
                <a:cubicBezTo>
                  <a:pt x="143" y="228"/>
                  <a:pt x="145" y="228"/>
                  <a:pt x="148" y="228"/>
                </a:cubicBezTo>
                <a:cubicBezTo>
                  <a:pt x="151" y="229"/>
                  <a:pt x="155" y="229"/>
                  <a:pt x="158" y="229"/>
                </a:cubicBezTo>
                <a:cubicBezTo>
                  <a:pt x="160" y="229"/>
                  <a:pt x="162" y="229"/>
                  <a:pt x="164" y="229"/>
                </a:cubicBezTo>
                <a:cubicBezTo>
                  <a:pt x="169" y="229"/>
                  <a:pt x="174" y="229"/>
                  <a:pt x="179" y="229"/>
                </a:cubicBezTo>
                <a:cubicBezTo>
                  <a:pt x="181" y="229"/>
                  <a:pt x="181" y="228"/>
                  <a:pt x="182" y="228"/>
                </a:cubicBezTo>
                <a:cubicBezTo>
                  <a:pt x="187" y="228"/>
                  <a:pt x="191" y="228"/>
                  <a:pt x="195" y="227"/>
                </a:cubicBezTo>
                <a:cubicBezTo>
                  <a:pt x="197" y="227"/>
                  <a:pt x="200" y="227"/>
                  <a:pt x="202" y="227"/>
                </a:cubicBezTo>
                <a:cubicBezTo>
                  <a:pt x="203" y="227"/>
                  <a:pt x="204" y="227"/>
                  <a:pt x="205" y="227"/>
                </a:cubicBezTo>
                <a:cubicBezTo>
                  <a:pt x="213" y="226"/>
                  <a:pt x="220" y="225"/>
                  <a:pt x="228" y="224"/>
                </a:cubicBezTo>
                <a:cubicBezTo>
                  <a:pt x="229" y="224"/>
                  <a:pt x="229" y="224"/>
                  <a:pt x="229" y="224"/>
                </a:cubicBezTo>
                <a:lnTo>
                  <a:pt x="230" y="224"/>
                </a:lnTo>
                <a:cubicBezTo>
                  <a:pt x="238" y="223"/>
                  <a:pt x="244" y="222"/>
                  <a:pt x="251" y="220"/>
                </a:cubicBezTo>
                <a:cubicBezTo>
                  <a:pt x="252" y="220"/>
                  <a:pt x="253" y="220"/>
                  <a:pt x="254" y="219"/>
                </a:cubicBezTo>
                <a:cubicBezTo>
                  <a:pt x="260" y="218"/>
                  <a:pt x="266" y="217"/>
                  <a:pt x="272" y="215"/>
                </a:cubicBezTo>
                <a:cubicBezTo>
                  <a:pt x="274" y="215"/>
                  <a:pt x="274" y="214"/>
                  <a:pt x="275" y="214"/>
                </a:cubicBezTo>
                <a:cubicBezTo>
                  <a:pt x="281" y="213"/>
                  <a:pt x="288" y="211"/>
                  <a:pt x="293" y="209"/>
                </a:cubicBezTo>
                <a:cubicBezTo>
                  <a:pt x="296" y="208"/>
                  <a:pt x="298" y="207"/>
                  <a:pt x="300" y="207"/>
                </a:cubicBezTo>
                <a:cubicBezTo>
                  <a:pt x="305" y="205"/>
                  <a:pt x="309" y="204"/>
                  <a:pt x="313" y="202"/>
                </a:cubicBezTo>
                <a:cubicBezTo>
                  <a:pt x="314" y="201"/>
                  <a:pt x="314" y="201"/>
                  <a:pt x="315" y="200"/>
                </a:cubicBezTo>
                <a:cubicBezTo>
                  <a:pt x="320" y="199"/>
                  <a:pt x="324" y="197"/>
                  <a:pt x="328" y="195"/>
                </a:cubicBezTo>
                <a:lnTo>
                  <a:pt x="328" y="0"/>
                </a:lnTo>
                <a:cubicBezTo>
                  <a:pt x="323" y="3"/>
                  <a:pt x="318" y="5"/>
                  <a:pt x="313" y="7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4AD05595-0688-4185-A8B9-8D66DEF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937" y="2497496"/>
            <a:ext cx="448757" cy="106285"/>
          </a:xfrm>
          <a:custGeom>
            <a:avLst/>
            <a:gdLst>
              <a:gd name="T0" fmla="*/ 839 w 840"/>
              <a:gd name="T1" fmla="*/ 99 h 200"/>
              <a:gd name="T2" fmla="*/ 419 w 840"/>
              <a:gd name="T3" fmla="*/ 199 h 200"/>
              <a:gd name="T4" fmla="*/ 0 w 840"/>
              <a:gd name="T5" fmla="*/ 99 h 200"/>
              <a:gd name="T6" fmla="*/ 419 w 840"/>
              <a:gd name="T7" fmla="*/ 0 h 200"/>
              <a:gd name="T8" fmla="*/ 839 w 840"/>
              <a:gd name="T9" fmla="*/ 99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200">
                <a:moveTo>
                  <a:pt x="839" y="99"/>
                </a:moveTo>
                <a:cubicBezTo>
                  <a:pt x="839" y="154"/>
                  <a:pt x="651" y="199"/>
                  <a:pt x="419" y="199"/>
                </a:cubicBezTo>
                <a:cubicBezTo>
                  <a:pt x="187" y="199"/>
                  <a:pt x="0" y="154"/>
                  <a:pt x="0" y="99"/>
                </a:cubicBezTo>
                <a:cubicBezTo>
                  <a:pt x="0" y="45"/>
                  <a:pt x="187" y="0"/>
                  <a:pt x="419" y="0"/>
                </a:cubicBezTo>
                <a:cubicBezTo>
                  <a:pt x="651" y="0"/>
                  <a:pt x="839" y="45"/>
                  <a:pt x="839" y="9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06AB688C-B3DD-45C1-8C31-A225E3441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216" y="1451183"/>
            <a:ext cx="954199" cy="1100636"/>
          </a:xfrm>
          <a:custGeom>
            <a:avLst/>
            <a:gdLst>
              <a:gd name="T0" fmla="*/ 1779 w 1780"/>
              <a:gd name="T1" fmla="*/ 890 h 2054"/>
              <a:gd name="T2" fmla="*/ 890 w 1780"/>
              <a:gd name="T3" fmla="*/ 0 h 2054"/>
              <a:gd name="T4" fmla="*/ 0 w 1780"/>
              <a:gd name="T5" fmla="*/ 890 h 2054"/>
              <a:gd name="T6" fmla="*/ 723 w 1780"/>
              <a:gd name="T7" fmla="*/ 1763 h 2054"/>
              <a:gd name="T8" fmla="*/ 890 w 1780"/>
              <a:gd name="T9" fmla="*/ 2053 h 2054"/>
              <a:gd name="T10" fmla="*/ 1058 w 1780"/>
              <a:gd name="T11" fmla="*/ 1763 h 2054"/>
              <a:gd name="T12" fmla="*/ 1779 w 1780"/>
              <a:gd name="T13" fmla="*/ 890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2054">
                <a:moveTo>
                  <a:pt x="1779" y="890"/>
                </a:moveTo>
                <a:cubicBezTo>
                  <a:pt x="1779" y="398"/>
                  <a:pt x="1381" y="0"/>
                  <a:pt x="890" y="0"/>
                </a:cubicBezTo>
                <a:cubicBezTo>
                  <a:pt x="399" y="0"/>
                  <a:pt x="0" y="398"/>
                  <a:pt x="0" y="890"/>
                </a:cubicBezTo>
                <a:cubicBezTo>
                  <a:pt x="0" y="1324"/>
                  <a:pt x="311" y="1685"/>
                  <a:pt x="723" y="1763"/>
                </a:cubicBezTo>
                <a:lnTo>
                  <a:pt x="890" y="2053"/>
                </a:lnTo>
                <a:lnTo>
                  <a:pt x="1058" y="1763"/>
                </a:lnTo>
                <a:cubicBezTo>
                  <a:pt x="1469" y="1685"/>
                  <a:pt x="1779" y="1324"/>
                  <a:pt x="1779" y="89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0208CE-9705-4CD5-BEE1-F548A41BEE4B}"/>
              </a:ext>
            </a:extLst>
          </p:cNvPr>
          <p:cNvSpPr txBox="1"/>
          <p:nvPr/>
        </p:nvSpPr>
        <p:spPr>
          <a:xfrm>
            <a:off x="6475336" y="1638168"/>
            <a:ext cx="445956" cy="6118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76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845FD611-C09A-4E7A-A7E3-5C34D81BA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6500" y="3321793"/>
            <a:ext cx="37790" cy="148797"/>
          </a:xfrm>
          <a:custGeom>
            <a:avLst/>
            <a:gdLst>
              <a:gd name="T0" fmla="*/ 67 w 69"/>
              <a:gd name="T1" fmla="*/ 10 h 277"/>
              <a:gd name="T2" fmla="*/ 66 w 69"/>
              <a:gd name="T3" fmla="*/ 11 h 277"/>
              <a:gd name="T4" fmla="*/ 64 w 69"/>
              <a:gd name="T5" fmla="*/ 21 h 277"/>
              <a:gd name="T6" fmla="*/ 62 w 69"/>
              <a:gd name="T7" fmla="*/ 24 h 277"/>
              <a:gd name="T8" fmla="*/ 59 w 69"/>
              <a:gd name="T9" fmla="*/ 32 h 277"/>
              <a:gd name="T10" fmla="*/ 56 w 69"/>
              <a:gd name="T11" fmla="*/ 35 h 277"/>
              <a:gd name="T12" fmla="*/ 53 w 69"/>
              <a:gd name="T13" fmla="*/ 41 h 277"/>
              <a:gd name="T14" fmla="*/ 49 w 69"/>
              <a:gd name="T15" fmla="*/ 46 h 277"/>
              <a:gd name="T16" fmla="*/ 43 w 69"/>
              <a:gd name="T17" fmla="*/ 51 h 277"/>
              <a:gd name="T18" fmla="*/ 38 w 69"/>
              <a:gd name="T19" fmla="*/ 57 h 277"/>
              <a:gd name="T20" fmla="*/ 31 w 69"/>
              <a:gd name="T21" fmla="*/ 63 h 277"/>
              <a:gd name="T22" fmla="*/ 29 w 69"/>
              <a:gd name="T23" fmla="*/ 64 h 277"/>
              <a:gd name="T24" fmla="*/ 17 w 69"/>
              <a:gd name="T25" fmla="*/ 73 h 277"/>
              <a:gd name="T26" fmla="*/ 14 w 69"/>
              <a:gd name="T27" fmla="*/ 74 h 277"/>
              <a:gd name="T28" fmla="*/ 0 w 69"/>
              <a:gd name="T29" fmla="*/ 82 h 277"/>
              <a:gd name="T30" fmla="*/ 0 w 69"/>
              <a:gd name="T31" fmla="*/ 276 h 277"/>
              <a:gd name="T32" fmla="*/ 14 w 69"/>
              <a:gd name="T33" fmla="*/ 268 h 277"/>
              <a:gd name="T34" fmla="*/ 17 w 69"/>
              <a:gd name="T35" fmla="*/ 266 h 277"/>
              <a:gd name="T36" fmla="*/ 19 w 69"/>
              <a:gd name="T37" fmla="*/ 265 h 277"/>
              <a:gd name="T38" fmla="*/ 29 w 69"/>
              <a:gd name="T39" fmla="*/ 259 h 277"/>
              <a:gd name="T40" fmla="*/ 31 w 69"/>
              <a:gd name="T41" fmla="*/ 257 h 277"/>
              <a:gd name="T42" fmla="*/ 35 w 69"/>
              <a:gd name="T43" fmla="*/ 254 h 277"/>
              <a:gd name="T44" fmla="*/ 38 w 69"/>
              <a:gd name="T45" fmla="*/ 251 h 277"/>
              <a:gd name="T46" fmla="*/ 43 w 69"/>
              <a:gd name="T47" fmla="*/ 246 h 277"/>
              <a:gd name="T48" fmla="*/ 46 w 69"/>
              <a:gd name="T49" fmla="*/ 243 h 277"/>
              <a:gd name="T50" fmla="*/ 49 w 69"/>
              <a:gd name="T51" fmla="*/ 240 h 277"/>
              <a:gd name="T52" fmla="*/ 53 w 69"/>
              <a:gd name="T53" fmla="*/ 236 h 277"/>
              <a:gd name="T54" fmla="*/ 54 w 69"/>
              <a:gd name="T55" fmla="*/ 234 h 277"/>
              <a:gd name="T56" fmla="*/ 56 w 69"/>
              <a:gd name="T57" fmla="*/ 230 h 277"/>
              <a:gd name="T58" fmla="*/ 59 w 69"/>
              <a:gd name="T59" fmla="*/ 225 h 277"/>
              <a:gd name="T60" fmla="*/ 60 w 69"/>
              <a:gd name="T61" fmla="*/ 224 h 277"/>
              <a:gd name="T62" fmla="*/ 62 w 69"/>
              <a:gd name="T63" fmla="*/ 219 h 277"/>
              <a:gd name="T64" fmla="*/ 64 w 69"/>
              <a:gd name="T65" fmla="*/ 216 h 277"/>
              <a:gd name="T66" fmla="*/ 64 w 69"/>
              <a:gd name="T67" fmla="*/ 215 h 277"/>
              <a:gd name="T68" fmla="*/ 66 w 69"/>
              <a:gd name="T69" fmla="*/ 205 h 277"/>
              <a:gd name="T70" fmla="*/ 67 w 69"/>
              <a:gd name="T71" fmla="*/ 204 h 277"/>
              <a:gd name="T72" fmla="*/ 68 w 69"/>
              <a:gd name="T73" fmla="*/ 196 h 277"/>
              <a:gd name="T74" fmla="*/ 68 w 69"/>
              <a:gd name="T75" fmla="*/ 194 h 277"/>
              <a:gd name="T76" fmla="*/ 68 w 69"/>
              <a:gd name="T77" fmla="*/ 0 h 277"/>
              <a:gd name="T78" fmla="*/ 67 w 69"/>
              <a:gd name="T79" fmla="*/ 1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" h="277">
                <a:moveTo>
                  <a:pt x="67" y="10"/>
                </a:moveTo>
                <a:cubicBezTo>
                  <a:pt x="66" y="10"/>
                  <a:pt x="66" y="11"/>
                  <a:pt x="66" y="11"/>
                </a:cubicBezTo>
                <a:cubicBezTo>
                  <a:pt x="66" y="14"/>
                  <a:pt x="65" y="18"/>
                  <a:pt x="64" y="21"/>
                </a:cubicBezTo>
                <a:cubicBezTo>
                  <a:pt x="64" y="23"/>
                  <a:pt x="63" y="24"/>
                  <a:pt x="62" y="24"/>
                </a:cubicBezTo>
                <a:cubicBezTo>
                  <a:pt x="61" y="27"/>
                  <a:pt x="60" y="29"/>
                  <a:pt x="59" y="32"/>
                </a:cubicBezTo>
                <a:cubicBezTo>
                  <a:pt x="58" y="33"/>
                  <a:pt x="58" y="34"/>
                  <a:pt x="56" y="35"/>
                </a:cubicBezTo>
                <a:cubicBezTo>
                  <a:pt x="55" y="38"/>
                  <a:pt x="54" y="40"/>
                  <a:pt x="53" y="41"/>
                </a:cubicBezTo>
                <a:cubicBezTo>
                  <a:pt x="51" y="43"/>
                  <a:pt x="50" y="45"/>
                  <a:pt x="49" y="46"/>
                </a:cubicBezTo>
                <a:cubicBezTo>
                  <a:pt x="47" y="47"/>
                  <a:pt x="45" y="49"/>
                  <a:pt x="43" y="51"/>
                </a:cubicBezTo>
                <a:cubicBezTo>
                  <a:pt x="42" y="53"/>
                  <a:pt x="40" y="55"/>
                  <a:pt x="38" y="57"/>
                </a:cubicBezTo>
                <a:cubicBezTo>
                  <a:pt x="36" y="59"/>
                  <a:pt x="34" y="60"/>
                  <a:pt x="31" y="63"/>
                </a:cubicBezTo>
                <a:cubicBezTo>
                  <a:pt x="30" y="63"/>
                  <a:pt x="29" y="63"/>
                  <a:pt x="29" y="64"/>
                </a:cubicBezTo>
                <a:cubicBezTo>
                  <a:pt x="25" y="67"/>
                  <a:pt x="21" y="70"/>
                  <a:pt x="17" y="73"/>
                </a:cubicBezTo>
                <a:cubicBezTo>
                  <a:pt x="16" y="73"/>
                  <a:pt x="15" y="73"/>
                  <a:pt x="14" y="74"/>
                </a:cubicBezTo>
                <a:cubicBezTo>
                  <a:pt x="10" y="77"/>
                  <a:pt x="5" y="80"/>
                  <a:pt x="0" y="82"/>
                </a:cubicBezTo>
                <a:lnTo>
                  <a:pt x="0" y="276"/>
                </a:lnTo>
                <a:cubicBezTo>
                  <a:pt x="5" y="274"/>
                  <a:pt x="10" y="271"/>
                  <a:pt x="14" y="268"/>
                </a:cubicBezTo>
                <a:cubicBezTo>
                  <a:pt x="15" y="268"/>
                  <a:pt x="16" y="267"/>
                  <a:pt x="17" y="266"/>
                </a:cubicBezTo>
                <a:cubicBezTo>
                  <a:pt x="18" y="266"/>
                  <a:pt x="18" y="266"/>
                  <a:pt x="19" y="265"/>
                </a:cubicBezTo>
                <a:cubicBezTo>
                  <a:pt x="23" y="263"/>
                  <a:pt x="25" y="260"/>
                  <a:pt x="29" y="259"/>
                </a:cubicBezTo>
                <a:cubicBezTo>
                  <a:pt x="29" y="258"/>
                  <a:pt x="30" y="257"/>
                  <a:pt x="31" y="257"/>
                </a:cubicBezTo>
                <a:cubicBezTo>
                  <a:pt x="32" y="255"/>
                  <a:pt x="34" y="254"/>
                  <a:pt x="35" y="254"/>
                </a:cubicBezTo>
                <a:cubicBezTo>
                  <a:pt x="37" y="253"/>
                  <a:pt x="37" y="252"/>
                  <a:pt x="38" y="251"/>
                </a:cubicBezTo>
                <a:cubicBezTo>
                  <a:pt x="40" y="249"/>
                  <a:pt x="42" y="248"/>
                  <a:pt x="43" y="246"/>
                </a:cubicBezTo>
                <a:cubicBezTo>
                  <a:pt x="45" y="244"/>
                  <a:pt x="45" y="244"/>
                  <a:pt x="46" y="243"/>
                </a:cubicBezTo>
                <a:cubicBezTo>
                  <a:pt x="47" y="242"/>
                  <a:pt x="48" y="241"/>
                  <a:pt x="49" y="240"/>
                </a:cubicBezTo>
                <a:cubicBezTo>
                  <a:pt x="50" y="239"/>
                  <a:pt x="51" y="237"/>
                  <a:pt x="53" y="236"/>
                </a:cubicBezTo>
                <a:cubicBezTo>
                  <a:pt x="53" y="235"/>
                  <a:pt x="54" y="234"/>
                  <a:pt x="54" y="234"/>
                </a:cubicBezTo>
                <a:cubicBezTo>
                  <a:pt x="55" y="232"/>
                  <a:pt x="56" y="231"/>
                  <a:pt x="56" y="230"/>
                </a:cubicBezTo>
                <a:cubicBezTo>
                  <a:pt x="58" y="229"/>
                  <a:pt x="58" y="227"/>
                  <a:pt x="59" y="225"/>
                </a:cubicBezTo>
                <a:cubicBezTo>
                  <a:pt x="59" y="225"/>
                  <a:pt x="60" y="225"/>
                  <a:pt x="60" y="224"/>
                </a:cubicBezTo>
                <a:cubicBezTo>
                  <a:pt x="61" y="223"/>
                  <a:pt x="62" y="220"/>
                  <a:pt x="62" y="219"/>
                </a:cubicBezTo>
                <a:cubicBezTo>
                  <a:pt x="63" y="218"/>
                  <a:pt x="64" y="216"/>
                  <a:pt x="64" y="216"/>
                </a:cubicBezTo>
                <a:cubicBezTo>
                  <a:pt x="64" y="215"/>
                  <a:pt x="64" y="215"/>
                  <a:pt x="64" y="215"/>
                </a:cubicBezTo>
                <a:cubicBezTo>
                  <a:pt x="65" y="212"/>
                  <a:pt x="66" y="208"/>
                  <a:pt x="66" y="205"/>
                </a:cubicBezTo>
                <a:lnTo>
                  <a:pt x="67" y="204"/>
                </a:lnTo>
                <a:cubicBezTo>
                  <a:pt x="67" y="201"/>
                  <a:pt x="68" y="198"/>
                  <a:pt x="68" y="196"/>
                </a:cubicBezTo>
                <a:cubicBezTo>
                  <a:pt x="68" y="195"/>
                  <a:pt x="68" y="194"/>
                  <a:pt x="68" y="194"/>
                </a:cubicBezTo>
                <a:lnTo>
                  <a:pt x="68" y="0"/>
                </a:lnTo>
                <a:cubicBezTo>
                  <a:pt x="68" y="3"/>
                  <a:pt x="67" y="7"/>
                  <a:pt x="67" y="1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3" name="Freeform 39">
            <a:extLst>
              <a:ext uri="{FF2B5EF4-FFF2-40B4-BE49-F238E27FC236}">
                <a16:creationId xmlns:a16="http://schemas.microsoft.com/office/drawing/2014/main" id="{63E68C5F-695C-4B62-B352-412EAFFE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375" y="3321793"/>
            <a:ext cx="37790" cy="148797"/>
          </a:xfrm>
          <a:custGeom>
            <a:avLst/>
            <a:gdLst>
              <a:gd name="T0" fmla="*/ 0 w 69"/>
              <a:gd name="T1" fmla="*/ 194 h 277"/>
              <a:gd name="T2" fmla="*/ 0 w 69"/>
              <a:gd name="T3" fmla="*/ 0 h 277"/>
              <a:gd name="T4" fmla="*/ 68 w 69"/>
              <a:gd name="T5" fmla="*/ 82 h 277"/>
              <a:gd name="T6" fmla="*/ 68 w 69"/>
              <a:gd name="T7" fmla="*/ 276 h 277"/>
              <a:gd name="T8" fmla="*/ 0 w 69"/>
              <a:gd name="T9" fmla="*/ 194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277">
                <a:moveTo>
                  <a:pt x="0" y="194"/>
                </a:moveTo>
                <a:lnTo>
                  <a:pt x="0" y="0"/>
                </a:lnTo>
                <a:cubicBezTo>
                  <a:pt x="0" y="30"/>
                  <a:pt x="23" y="59"/>
                  <a:pt x="68" y="82"/>
                </a:cubicBezTo>
                <a:lnTo>
                  <a:pt x="68" y="276"/>
                </a:lnTo>
                <a:cubicBezTo>
                  <a:pt x="23" y="254"/>
                  <a:pt x="0" y="224"/>
                  <a:pt x="0" y="19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4" name="Freeform 40">
            <a:extLst>
              <a:ext uri="{FF2B5EF4-FFF2-40B4-BE49-F238E27FC236}">
                <a16:creationId xmlns:a16="http://schemas.microsoft.com/office/drawing/2014/main" id="{5CADA46A-B830-45CC-84C6-A3826AE87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403" y="3364305"/>
            <a:ext cx="727458" cy="467652"/>
          </a:xfrm>
          <a:custGeom>
            <a:avLst/>
            <a:gdLst>
              <a:gd name="T0" fmla="*/ 1358 w 1359"/>
              <a:gd name="T1" fmla="*/ 0 h 874"/>
              <a:gd name="T2" fmla="*/ 1358 w 1359"/>
              <a:gd name="T3" fmla="*/ 194 h 874"/>
              <a:gd name="T4" fmla="*/ 0 w 1359"/>
              <a:gd name="T5" fmla="*/ 873 h 874"/>
              <a:gd name="T6" fmla="*/ 0 w 1359"/>
              <a:gd name="T7" fmla="*/ 679 h 874"/>
              <a:gd name="T8" fmla="*/ 1358 w 1359"/>
              <a:gd name="T9" fmla="*/ 0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4">
                <a:moveTo>
                  <a:pt x="1358" y="0"/>
                </a:moveTo>
                <a:lnTo>
                  <a:pt x="1358" y="194"/>
                </a:lnTo>
                <a:lnTo>
                  <a:pt x="0" y="873"/>
                </a:lnTo>
                <a:lnTo>
                  <a:pt x="0" y="679"/>
                </a:lnTo>
                <a:lnTo>
                  <a:pt x="1358" y="0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5" name="Freeform 41">
            <a:extLst>
              <a:ext uri="{FF2B5EF4-FFF2-40B4-BE49-F238E27FC236}">
                <a16:creationId xmlns:a16="http://schemas.microsoft.com/office/drawing/2014/main" id="{95DD3FBE-2898-45A0-8D60-DF1B96F88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6804" y="3364305"/>
            <a:ext cx="727458" cy="467652"/>
          </a:xfrm>
          <a:custGeom>
            <a:avLst/>
            <a:gdLst>
              <a:gd name="T0" fmla="*/ 1358 w 1359"/>
              <a:gd name="T1" fmla="*/ 679 h 874"/>
              <a:gd name="T2" fmla="*/ 1358 w 1359"/>
              <a:gd name="T3" fmla="*/ 873 h 874"/>
              <a:gd name="T4" fmla="*/ 0 w 1359"/>
              <a:gd name="T5" fmla="*/ 194 h 874"/>
              <a:gd name="T6" fmla="*/ 0 w 1359"/>
              <a:gd name="T7" fmla="*/ 0 h 874"/>
              <a:gd name="T8" fmla="*/ 1358 w 1359"/>
              <a:gd name="T9" fmla="*/ 679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9" h="874">
                <a:moveTo>
                  <a:pt x="1358" y="679"/>
                </a:moveTo>
                <a:lnTo>
                  <a:pt x="1358" y="873"/>
                </a:lnTo>
                <a:lnTo>
                  <a:pt x="0" y="194"/>
                </a:lnTo>
                <a:lnTo>
                  <a:pt x="0" y="0"/>
                </a:lnTo>
                <a:lnTo>
                  <a:pt x="1358" y="67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6" name="Freeform 42">
            <a:extLst>
              <a:ext uri="{FF2B5EF4-FFF2-40B4-BE49-F238E27FC236}">
                <a16:creationId xmlns:a16="http://schemas.microsoft.com/office/drawing/2014/main" id="{2E8C2C2C-6220-418A-A85B-B384F9970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205" y="2896653"/>
            <a:ext cx="1728895" cy="852638"/>
          </a:xfrm>
          <a:custGeom>
            <a:avLst/>
            <a:gdLst>
              <a:gd name="T0" fmla="*/ 1614 w 3227"/>
              <a:gd name="T1" fmla="*/ 0 h 1591"/>
              <a:gd name="T2" fmla="*/ 1778 w 3227"/>
              <a:gd name="T3" fmla="*/ 33 h 1591"/>
              <a:gd name="T4" fmla="*/ 3136 w 3227"/>
              <a:gd name="T5" fmla="*/ 713 h 1591"/>
              <a:gd name="T6" fmla="*/ 3136 w 3227"/>
              <a:gd name="T7" fmla="*/ 877 h 1591"/>
              <a:gd name="T8" fmla="*/ 1778 w 3227"/>
              <a:gd name="T9" fmla="*/ 1556 h 1591"/>
              <a:gd name="T10" fmla="*/ 1614 w 3227"/>
              <a:gd name="T11" fmla="*/ 1590 h 1591"/>
              <a:gd name="T12" fmla="*/ 1449 w 3227"/>
              <a:gd name="T13" fmla="*/ 1556 h 1591"/>
              <a:gd name="T14" fmla="*/ 91 w 3227"/>
              <a:gd name="T15" fmla="*/ 877 h 1591"/>
              <a:gd name="T16" fmla="*/ 91 w 3227"/>
              <a:gd name="T17" fmla="*/ 713 h 1591"/>
              <a:gd name="T18" fmla="*/ 1449 w 3227"/>
              <a:gd name="T19" fmla="*/ 33 h 1591"/>
              <a:gd name="T20" fmla="*/ 1614 w 3227"/>
              <a:gd name="T21" fmla="*/ 0 h 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27" h="1591">
                <a:moveTo>
                  <a:pt x="1614" y="0"/>
                </a:moveTo>
                <a:cubicBezTo>
                  <a:pt x="1673" y="0"/>
                  <a:pt x="1732" y="11"/>
                  <a:pt x="1778" y="33"/>
                </a:cubicBezTo>
                <a:lnTo>
                  <a:pt x="3136" y="713"/>
                </a:lnTo>
                <a:cubicBezTo>
                  <a:pt x="3226" y="758"/>
                  <a:pt x="3226" y="831"/>
                  <a:pt x="3136" y="877"/>
                </a:cubicBezTo>
                <a:lnTo>
                  <a:pt x="1778" y="1556"/>
                </a:lnTo>
                <a:cubicBezTo>
                  <a:pt x="1732" y="1579"/>
                  <a:pt x="1673" y="1590"/>
                  <a:pt x="1614" y="1590"/>
                </a:cubicBezTo>
                <a:cubicBezTo>
                  <a:pt x="1554" y="1590"/>
                  <a:pt x="1495" y="1579"/>
                  <a:pt x="1449" y="1556"/>
                </a:cubicBezTo>
                <a:lnTo>
                  <a:pt x="91" y="877"/>
                </a:lnTo>
                <a:cubicBezTo>
                  <a:pt x="0" y="831"/>
                  <a:pt x="0" y="758"/>
                  <a:pt x="91" y="713"/>
                </a:cubicBezTo>
                <a:lnTo>
                  <a:pt x="1449" y="33"/>
                </a:lnTo>
                <a:cubicBezTo>
                  <a:pt x="1495" y="11"/>
                  <a:pt x="1554" y="0"/>
                  <a:pt x="1614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7" name="Freeform 43">
            <a:extLst>
              <a:ext uri="{FF2B5EF4-FFF2-40B4-BE49-F238E27FC236}">
                <a16:creationId xmlns:a16="http://schemas.microsoft.com/office/drawing/2014/main" id="{F280B931-19BC-4F09-B7CE-E4385249E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4263" y="3728034"/>
            <a:ext cx="177140" cy="122818"/>
          </a:xfrm>
          <a:custGeom>
            <a:avLst/>
            <a:gdLst>
              <a:gd name="T0" fmla="*/ 300 w 330"/>
              <a:gd name="T1" fmla="*/ 12 h 229"/>
              <a:gd name="T2" fmla="*/ 275 w 330"/>
              <a:gd name="T3" fmla="*/ 20 h 229"/>
              <a:gd name="T4" fmla="*/ 254 w 330"/>
              <a:gd name="T5" fmla="*/ 25 h 229"/>
              <a:gd name="T6" fmla="*/ 230 w 330"/>
              <a:gd name="T7" fmla="*/ 29 h 229"/>
              <a:gd name="T8" fmla="*/ 205 w 330"/>
              <a:gd name="T9" fmla="*/ 32 h 229"/>
              <a:gd name="T10" fmla="*/ 183 w 330"/>
              <a:gd name="T11" fmla="*/ 34 h 229"/>
              <a:gd name="T12" fmla="*/ 148 w 330"/>
              <a:gd name="T13" fmla="*/ 34 h 229"/>
              <a:gd name="T14" fmla="*/ 122 w 330"/>
              <a:gd name="T15" fmla="*/ 32 h 229"/>
              <a:gd name="T16" fmla="*/ 100 w 330"/>
              <a:gd name="T17" fmla="*/ 30 h 229"/>
              <a:gd name="T18" fmla="*/ 80 w 330"/>
              <a:gd name="T19" fmla="*/ 26 h 229"/>
              <a:gd name="T20" fmla="*/ 60 w 330"/>
              <a:gd name="T21" fmla="*/ 22 h 229"/>
              <a:gd name="T22" fmla="*/ 40 w 330"/>
              <a:gd name="T23" fmla="*/ 16 h 229"/>
              <a:gd name="T24" fmla="*/ 18 w 330"/>
              <a:gd name="T25" fmla="*/ 8 h 229"/>
              <a:gd name="T26" fmla="*/ 0 w 330"/>
              <a:gd name="T27" fmla="*/ 194 h 229"/>
              <a:gd name="T28" fmla="*/ 18 w 330"/>
              <a:gd name="T29" fmla="*/ 203 h 229"/>
              <a:gd name="T30" fmla="*/ 40 w 330"/>
              <a:gd name="T31" fmla="*/ 210 h 229"/>
              <a:gd name="T32" fmla="*/ 49 w 330"/>
              <a:gd name="T33" fmla="*/ 213 h 229"/>
              <a:gd name="T34" fmla="*/ 63 w 330"/>
              <a:gd name="T35" fmla="*/ 217 h 229"/>
              <a:gd name="T36" fmla="*/ 80 w 330"/>
              <a:gd name="T37" fmla="*/ 221 h 229"/>
              <a:gd name="T38" fmla="*/ 93 w 330"/>
              <a:gd name="T39" fmla="*/ 222 h 229"/>
              <a:gd name="T40" fmla="*/ 101 w 330"/>
              <a:gd name="T41" fmla="*/ 224 h 229"/>
              <a:gd name="T42" fmla="*/ 122 w 330"/>
              <a:gd name="T43" fmla="*/ 227 h 229"/>
              <a:gd name="T44" fmla="*/ 141 w 330"/>
              <a:gd name="T45" fmla="*/ 228 h 229"/>
              <a:gd name="T46" fmla="*/ 159 w 330"/>
              <a:gd name="T47" fmla="*/ 228 h 229"/>
              <a:gd name="T48" fmla="*/ 179 w 330"/>
              <a:gd name="T49" fmla="*/ 228 h 229"/>
              <a:gd name="T50" fmla="*/ 195 w 330"/>
              <a:gd name="T51" fmla="*/ 227 h 229"/>
              <a:gd name="T52" fmla="*/ 205 w 330"/>
              <a:gd name="T53" fmla="*/ 227 h 229"/>
              <a:gd name="T54" fmla="*/ 230 w 330"/>
              <a:gd name="T55" fmla="*/ 223 h 229"/>
              <a:gd name="T56" fmla="*/ 254 w 330"/>
              <a:gd name="T57" fmla="*/ 219 h 229"/>
              <a:gd name="T58" fmla="*/ 273 w 330"/>
              <a:gd name="T59" fmla="*/ 215 h 229"/>
              <a:gd name="T60" fmla="*/ 294 w 330"/>
              <a:gd name="T61" fmla="*/ 209 h 229"/>
              <a:gd name="T62" fmla="*/ 313 w 330"/>
              <a:gd name="T63" fmla="*/ 201 h 229"/>
              <a:gd name="T64" fmla="*/ 329 w 330"/>
              <a:gd name="T65" fmla="*/ 194 h 229"/>
              <a:gd name="T66" fmla="*/ 313 w 330"/>
              <a:gd name="T67" fmla="*/ 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0" h="229">
                <a:moveTo>
                  <a:pt x="313" y="7"/>
                </a:moveTo>
                <a:cubicBezTo>
                  <a:pt x="309" y="9"/>
                  <a:pt x="305" y="10"/>
                  <a:pt x="300" y="12"/>
                </a:cubicBezTo>
                <a:cubicBezTo>
                  <a:pt x="298" y="13"/>
                  <a:pt x="296" y="14"/>
                  <a:pt x="294" y="14"/>
                </a:cubicBezTo>
                <a:cubicBezTo>
                  <a:pt x="288" y="16"/>
                  <a:pt x="282" y="18"/>
                  <a:pt x="275" y="20"/>
                </a:cubicBezTo>
                <a:cubicBezTo>
                  <a:pt x="275" y="20"/>
                  <a:pt x="274" y="20"/>
                  <a:pt x="272" y="20"/>
                </a:cubicBezTo>
                <a:cubicBezTo>
                  <a:pt x="267" y="22"/>
                  <a:pt x="260" y="23"/>
                  <a:pt x="254" y="25"/>
                </a:cubicBezTo>
                <a:cubicBezTo>
                  <a:pt x="253" y="25"/>
                  <a:pt x="253" y="25"/>
                  <a:pt x="252" y="25"/>
                </a:cubicBezTo>
                <a:cubicBezTo>
                  <a:pt x="245" y="27"/>
                  <a:pt x="237" y="28"/>
                  <a:pt x="230" y="29"/>
                </a:cubicBezTo>
                <a:cubicBezTo>
                  <a:pt x="230" y="30"/>
                  <a:pt x="229" y="30"/>
                  <a:pt x="229" y="30"/>
                </a:cubicBezTo>
                <a:cubicBezTo>
                  <a:pt x="221" y="31"/>
                  <a:pt x="213" y="32"/>
                  <a:pt x="205" y="32"/>
                </a:cubicBezTo>
                <a:cubicBezTo>
                  <a:pt x="202" y="33"/>
                  <a:pt x="198" y="33"/>
                  <a:pt x="195" y="33"/>
                </a:cubicBezTo>
                <a:cubicBezTo>
                  <a:pt x="191" y="33"/>
                  <a:pt x="187" y="33"/>
                  <a:pt x="183" y="34"/>
                </a:cubicBezTo>
                <a:cubicBezTo>
                  <a:pt x="177" y="34"/>
                  <a:pt x="171" y="34"/>
                  <a:pt x="165" y="34"/>
                </a:cubicBezTo>
                <a:cubicBezTo>
                  <a:pt x="159" y="34"/>
                  <a:pt x="154" y="34"/>
                  <a:pt x="148" y="34"/>
                </a:cubicBezTo>
                <a:cubicBezTo>
                  <a:pt x="146" y="33"/>
                  <a:pt x="143" y="33"/>
                  <a:pt x="141" y="33"/>
                </a:cubicBezTo>
                <a:cubicBezTo>
                  <a:pt x="134" y="33"/>
                  <a:pt x="128" y="33"/>
                  <a:pt x="122" y="32"/>
                </a:cubicBezTo>
                <a:cubicBezTo>
                  <a:pt x="121" y="32"/>
                  <a:pt x="121" y="32"/>
                  <a:pt x="120" y="32"/>
                </a:cubicBezTo>
                <a:cubicBezTo>
                  <a:pt x="113" y="32"/>
                  <a:pt x="107" y="30"/>
                  <a:pt x="100" y="30"/>
                </a:cubicBezTo>
                <a:cubicBezTo>
                  <a:pt x="98" y="29"/>
                  <a:pt x="95" y="28"/>
                  <a:pt x="93" y="28"/>
                </a:cubicBezTo>
                <a:cubicBezTo>
                  <a:pt x="88" y="28"/>
                  <a:pt x="84" y="27"/>
                  <a:pt x="80" y="26"/>
                </a:cubicBezTo>
                <a:cubicBezTo>
                  <a:pt x="77" y="25"/>
                  <a:pt x="74" y="25"/>
                  <a:pt x="71" y="24"/>
                </a:cubicBezTo>
                <a:cubicBezTo>
                  <a:pt x="68" y="23"/>
                  <a:pt x="64" y="22"/>
                  <a:pt x="60" y="22"/>
                </a:cubicBezTo>
                <a:cubicBezTo>
                  <a:pt x="57" y="20"/>
                  <a:pt x="53" y="20"/>
                  <a:pt x="49" y="19"/>
                </a:cubicBezTo>
                <a:cubicBezTo>
                  <a:pt x="46" y="18"/>
                  <a:pt x="43" y="17"/>
                  <a:pt x="40" y="16"/>
                </a:cubicBezTo>
                <a:cubicBezTo>
                  <a:pt x="33" y="14"/>
                  <a:pt x="27" y="11"/>
                  <a:pt x="20" y="9"/>
                </a:cubicBezTo>
                <a:lnTo>
                  <a:pt x="18" y="8"/>
                </a:lnTo>
                <a:cubicBezTo>
                  <a:pt x="12" y="6"/>
                  <a:pt x="6" y="3"/>
                  <a:pt x="0" y="0"/>
                </a:cubicBezTo>
                <a:lnTo>
                  <a:pt x="0" y="194"/>
                </a:lnTo>
                <a:cubicBezTo>
                  <a:pt x="6" y="197"/>
                  <a:pt x="12" y="200"/>
                  <a:pt x="18" y="202"/>
                </a:cubicBezTo>
                <a:lnTo>
                  <a:pt x="18" y="203"/>
                </a:lnTo>
                <a:cubicBezTo>
                  <a:pt x="19" y="203"/>
                  <a:pt x="20" y="203"/>
                  <a:pt x="20" y="203"/>
                </a:cubicBezTo>
                <a:cubicBezTo>
                  <a:pt x="27" y="206"/>
                  <a:pt x="33" y="208"/>
                  <a:pt x="40" y="210"/>
                </a:cubicBezTo>
                <a:cubicBezTo>
                  <a:pt x="41" y="211"/>
                  <a:pt x="42" y="211"/>
                  <a:pt x="42" y="211"/>
                </a:cubicBezTo>
                <a:cubicBezTo>
                  <a:pt x="45" y="212"/>
                  <a:pt x="47" y="212"/>
                  <a:pt x="49" y="213"/>
                </a:cubicBezTo>
                <a:cubicBezTo>
                  <a:pt x="53" y="214"/>
                  <a:pt x="57" y="215"/>
                  <a:pt x="60" y="216"/>
                </a:cubicBezTo>
                <a:cubicBezTo>
                  <a:pt x="61" y="216"/>
                  <a:pt x="62" y="216"/>
                  <a:pt x="63" y="217"/>
                </a:cubicBezTo>
                <a:cubicBezTo>
                  <a:pt x="66" y="217"/>
                  <a:pt x="69" y="218"/>
                  <a:pt x="71" y="219"/>
                </a:cubicBezTo>
                <a:cubicBezTo>
                  <a:pt x="74" y="219"/>
                  <a:pt x="77" y="220"/>
                  <a:pt x="80" y="221"/>
                </a:cubicBezTo>
                <a:cubicBezTo>
                  <a:pt x="80" y="221"/>
                  <a:pt x="81" y="221"/>
                  <a:pt x="82" y="221"/>
                </a:cubicBezTo>
                <a:cubicBezTo>
                  <a:pt x="86" y="222"/>
                  <a:pt x="90" y="222"/>
                  <a:pt x="93" y="222"/>
                </a:cubicBezTo>
                <a:cubicBezTo>
                  <a:pt x="95" y="223"/>
                  <a:pt x="98" y="223"/>
                  <a:pt x="100" y="223"/>
                </a:cubicBezTo>
                <a:cubicBezTo>
                  <a:pt x="100" y="223"/>
                  <a:pt x="100" y="224"/>
                  <a:pt x="101" y="224"/>
                </a:cubicBezTo>
                <a:cubicBezTo>
                  <a:pt x="107" y="225"/>
                  <a:pt x="113" y="225"/>
                  <a:pt x="120" y="226"/>
                </a:cubicBezTo>
                <a:cubicBezTo>
                  <a:pt x="121" y="226"/>
                  <a:pt x="121" y="226"/>
                  <a:pt x="122" y="227"/>
                </a:cubicBezTo>
                <a:cubicBezTo>
                  <a:pt x="127" y="227"/>
                  <a:pt x="133" y="227"/>
                  <a:pt x="139" y="228"/>
                </a:cubicBezTo>
                <a:cubicBezTo>
                  <a:pt x="140" y="228"/>
                  <a:pt x="140" y="228"/>
                  <a:pt x="141" y="228"/>
                </a:cubicBezTo>
                <a:cubicBezTo>
                  <a:pt x="143" y="228"/>
                  <a:pt x="146" y="228"/>
                  <a:pt x="148" y="228"/>
                </a:cubicBezTo>
                <a:cubicBezTo>
                  <a:pt x="152" y="228"/>
                  <a:pt x="155" y="228"/>
                  <a:pt x="159" y="228"/>
                </a:cubicBezTo>
                <a:cubicBezTo>
                  <a:pt x="161" y="228"/>
                  <a:pt x="162" y="228"/>
                  <a:pt x="165" y="228"/>
                </a:cubicBezTo>
                <a:cubicBezTo>
                  <a:pt x="170" y="228"/>
                  <a:pt x="174" y="228"/>
                  <a:pt x="179" y="228"/>
                </a:cubicBezTo>
                <a:cubicBezTo>
                  <a:pt x="181" y="228"/>
                  <a:pt x="182" y="228"/>
                  <a:pt x="183" y="228"/>
                </a:cubicBezTo>
                <a:cubicBezTo>
                  <a:pt x="187" y="228"/>
                  <a:pt x="191" y="227"/>
                  <a:pt x="195" y="227"/>
                </a:cubicBezTo>
                <a:cubicBezTo>
                  <a:pt x="198" y="227"/>
                  <a:pt x="200" y="227"/>
                  <a:pt x="203" y="227"/>
                </a:cubicBezTo>
                <a:lnTo>
                  <a:pt x="205" y="227"/>
                </a:lnTo>
                <a:cubicBezTo>
                  <a:pt x="213" y="226"/>
                  <a:pt x="221" y="225"/>
                  <a:pt x="229" y="223"/>
                </a:cubicBezTo>
                <a:lnTo>
                  <a:pt x="230" y="223"/>
                </a:lnTo>
                <a:cubicBezTo>
                  <a:pt x="237" y="222"/>
                  <a:pt x="245" y="221"/>
                  <a:pt x="252" y="220"/>
                </a:cubicBezTo>
                <a:cubicBezTo>
                  <a:pt x="253" y="220"/>
                  <a:pt x="253" y="219"/>
                  <a:pt x="254" y="219"/>
                </a:cubicBezTo>
                <a:cubicBezTo>
                  <a:pt x="260" y="218"/>
                  <a:pt x="267" y="217"/>
                  <a:pt x="272" y="215"/>
                </a:cubicBezTo>
                <a:cubicBezTo>
                  <a:pt x="273" y="215"/>
                  <a:pt x="273" y="215"/>
                  <a:pt x="273" y="215"/>
                </a:cubicBezTo>
                <a:cubicBezTo>
                  <a:pt x="274" y="214"/>
                  <a:pt x="275" y="214"/>
                  <a:pt x="275" y="214"/>
                </a:cubicBezTo>
                <a:cubicBezTo>
                  <a:pt x="282" y="212"/>
                  <a:pt x="288" y="211"/>
                  <a:pt x="294" y="209"/>
                </a:cubicBezTo>
                <a:cubicBezTo>
                  <a:pt x="296" y="208"/>
                  <a:pt x="298" y="207"/>
                  <a:pt x="300" y="206"/>
                </a:cubicBezTo>
                <a:cubicBezTo>
                  <a:pt x="305" y="205"/>
                  <a:pt x="309" y="203"/>
                  <a:pt x="313" y="201"/>
                </a:cubicBezTo>
                <a:cubicBezTo>
                  <a:pt x="314" y="201"/>
                  <a:pt x="315" y="200"/>
                  <a:pt x="316" y="200"/>
                </a:cubicBezTo>
                <a:cubicBezTo>
                  <a:pt x="320" y="198"/>
                  <a:pt x="324" y="197"/>
                  <a:pt x="329" y="194"/>
                </a:cubicBezTo>
                <a:lnTo>
                  <a:pt x="329" y="0"/>
                </a:lnTo>
                <a:cubicBezTo>
                  <a:pt x="324" y="3"/>
                  <a:pt x="319" y="4"/>
                  <a:pt x="313" y="7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8" name="Freeform 44">
            <a:extLst>
              <a:ext uri="{FF2B5EF4-FFF2-40B4-BE49-F238E27FC236}">
                <a16:creationId xmlns:a16="http://schemas.microsoft.com/office/drawing/2014/main" id="{2B76DA9E-7A95-4CE9-A999-B08EC1807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275" y="3267468"/>
            <a:ext cx="448757" cy="106285"/>
          </a:xfrm>
          <a:custGeom>
            <a:avLst/>
            <a:gdLst>
              <a:gd name="T0" fmla="*/ 839 w 840"/>
              <a:gd name="T1" fmla="*/ 99 h 199"/>
              <a:gd name="T2" fmla="*/ 419 w 840"/>
              <a:gd name="T3" fmla="*/ 198 h 199"/>
              <a:gd name="T4" fmla="*/ 0 w 840"/>
              <a:gd name="T5" fmla="*/ 99 h 199"/>
              <a:gd name="T6" fmla="*/ 419 w 840"/>
              <a:gd name="T7" fmla="*/ 0 h 199"/>
              <a:gd name="T8" fmla="*/ 839 w 840"/>
              <a:gd name="T9" fmla="*/ 9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199">
                <a:moveTo>
                  <a:pt x="839" y="99"/>
                </a:moveTo>
                <a:cubicBezTo>
                  <a:pt x="839" y="154"/>
                  <a:pt x="651" y="198"/>
                  <a:pt x="419" y="198"/>
                </a:cubicBezTo>
                <a:cubicBezTo>
                  <a:pt x="187" y="198"/>
                  <a:pt x="0" y="154"/>
                  <a:pt x="0" y="99"/>
                </a:cubicBezTo>
                <a:cubicBezTo>
                  <a:pt x="0" y="44"/>
                  <a:pt x="187" y="0"/>
                  <a:pt x="419" y="0"/>
                </a:cubicBezTo>
                <a:cubicBezTo>
                  <a:pt x="651" y="0"/>
                  <a:pt x="839" y="44"/>
                  <a:pt x="839" y="9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49" name="Freeform 45">
            <a:extLst>
              <a:ext uri="{FF2B5EF4-FFF2-40B4-BE49-F238E27FC236}">
                <a16:creationId xmlns:a16="http://schemas.microsoft.com/office/drawing/2014/main" id="{B512B2DF-7546-41D0-B12F-098FE0241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553" y="2221156"/>
            <a:ext cx="954199" cy="1100636"/>
          </a:xfrm>
          <a:custGeom>
            <a:avLst/>
            <a:gdLst>
              <a:gd name="T0" fmla="*/ 1779 w 1780"/>
              <a:gd name="T1" fmla="*/ 889 h 2054"/>
              <a:gd name="T2" fmla="*/ 889 w 1780"/>
              <a:gd name="T3" fmla="*/ 0 h 2054"/>
              <a:gd name="T4" fmla="*/ 0 w 1780"/>
              <a:gd name="T5" fmla="*/ 889 h 2054"/>
              <a:gd name="T6" fmla="*/ 722 w 1780"/>
              <a:gd name="T7" fmla="*/ 1763 h 2054"/>
              <a:gd name="T8" fmla="*/ 889 w 1780"/>
              <a:gd name="T9" fmla="*/ 2053 h 2054"/>
              <a:gd name="T10" fmla="*/ 1057 w 1780"/>
              <a:gd name="T11" fmla="*/ 1763 h 2054"/>
              <a:gd name="T12" fmla="*/ 1779 w 1780"/>
              <a:gd name="T13" fmla="*/ 889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80" h="2054">
                <a:moveTo>
                  <a:pt x="1779" y="889"/>
                </a:moveTo>
                <a:cubicBezTo>
                  <a:pt x="1779" y="398"/>
                  <a:pt x="1381" y="0"/>
                  <a:pt x="889" y="0"/>
                </a:cubicBezTo>
                <a:cubicBezTo>
                  <a:pt x="398" y="0"/>
                  <a:pt x="0" y="398"/>
                  <a:pt x="0" y="889"/>
                </a:cubicBezTo>
                <a:cubicBezTo>
                  <a:pt x="0" y="1323"/>
                  <a:pt x="311" y="1685"/>
                  <a:pt x="722" y="1763"/>
                </a:cubicBezTo>
                <a:lnTo>
                  <a:pt x="889" y="2053"/>
                </a:lnTo>
                <a:lnTo>
                  <a:pt x="1057" y="1763"/>
                </a:lnTo>
                <a:cubicBezTo>
                  <a:pt x="1468" y="1685"/>
                  <a:pt x="1779" y="1323"/>
                  <a:pt x="1779" y="88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12984D-DCF6-45F3-A6DE-D8FEE0AAC7C9}"/>
              </a:ext>
            </a:extLst>
          </p:cNvPr>
          <p:cNvSpPr txBox="1"/>
          <p:nvPr/>
        </p:nvSpPr>
        <p:spPr>
          <a:xfrm>
            <a:off x="8353825" y="2414325"/>
            <a:ext cx="478016" cy="6118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376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047141-1303-47D5-8951-F652AB09BE51}"/>
              </a:ext>
            </a:extLst>
          </p:cNvPr>
          <p:cNvSpPr txBox="1"/>
          <p:nvPr/>
        </p:nvSpPr>
        <p:spPr>
          <a:xfrm>
            <a:off x="3845155" y="3943598"/>
            <a:ext cx="2060180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High-speed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833F46-9B50-4DFC-91FD-BE83E9AAECE8}"/>
              </a:ext>
            </a:extLst>
          </p:cNvPr>
          <p:cNvSpPr txBox="1"/>
          <p:nvPr/>
        </p:nvSpPr>
        <p:spPr>
          <a:xfrm>
            <a:off x="5916045" y="3019472"/>
            <a:ext cx="1677062" cy="830997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Reduced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pin count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24688E-9405-4883-AFB1-1C000530B683}"/>
              </a:ext>
            </a:extLst>
          </p:cNvPr>
          <p:cNvSpPr txBox="1"/>
          <p:nvPr/>
        </p:nvSpPr>
        <p:spPr>
          <a:xfrm>
            <a:off x="8051487" y="3870380"/>
            <a:ext cx="1766830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Reliability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B08385-C4FC-476D-A783-D45B7E77395B}"/>
              </a:ext>
            </a:extLst>
          </p:cNvPr>
          <p:cNvSpPr txBox="1"/>
          <p:nvPr/>
        </p:nvSpPr>
        <p:spPr>
          <a:xfrm>
            <a:off x="1614271" y="3652453"/>
            <a:ext cx="2063385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Large number of</a:t>
            </a:r>
            <a:br>
              <a:rPr lang="en-US" sz="2000" dirty="0"/>
            </a:br>
            <a:r>
              <a:rPr lang="en-US" sz="2000" dirty="0"/>
              <a:t>DIMMs can be</a:t>
            </a:r>
            <a:br>
              <a:rPr lang="en-US" sz="2000" dirty="0"/>
            </a:br>
            <a:r>
              <a:rPr lang="en-US" sz="2000" dirty="0"/>
              <a:t>connected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5061BD-0D92-491A-8A53-3DA0EB8DC68F}"/>
              </a:ext>
            </a:extLst>
          </p:cNvPr>
          <p:cNvSpPr txBox="1"/>
          <p:nvPr/>
        </p:nvSpPr>
        <p:spPr>
          <a:xfrm>
            <a:off x="3739777" y="4579500"/>
            <a:ext cx="2507418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Lanes have reduced</a:t>
            </a:r>
            <a:br>
              <a:rPr lang="en-US" sz="2000" dirty="0"/>
            </a:br>
            <a:r>
              <a:rPr lang="en-US" sz="2000" dirty="0"/>
              <a:t>RC delays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8F3F33-692C-4D07-82DF-6BD46B3EA955}"/>
              </a:ext>
            </a:extLst>
          </p:cNvPr>
          <p:cNvSpPr txBox="1"/>
          <p:nvPr/>
        </p:nvSpPr>
        <p:spPr>
          <a:xfrm>
            <a:off x="5864572" y="3850852"/>
            <a:ext cx="206498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No need to have</a:t>
            </a:r>
          </a:p>
          <a:p>
            <a:pPr algn="l"/>
            <a:r>
              <a:rPr lang="en-US" sz="2000" dirty="0"/>
              <a:t>many channels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F6994E-4D56-4F47-911B-B1F5F99D5550}"/>
              </a:ext>
            </a:extLst>
          </p:cNvPr>
          <p:cNvSpPr txBox="1"/>
          <p:nvPr/>
        </p:nvSpPr>
        <p:spPr>
          <a:xfrm>
            <a:off x="8051487" y="4353854"/>
            <a:ext cx="245131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It is fine if a few</a:t>
            </a:r>
            <a:br>
              <a:rPr lang="en-US" sz="2000" dirty="0"/>
            </a:br>
            <a:r>
              <a:rPr lang="en-US" sz="2000" dirty="0"/>
              <a:t>lanes develop faults</a:t>
            </a:r>
          </a:p>
        </p:txBody>
      </p:sp>
    </p:spTree>
    <p:extLst>
      <p:ext uri="{BB962C8B-B14F-4D97-AF65-F5344CB8AC3E}">
        <p14:creationId xmlns:p14="http://schemas.microsoft.com/office/powerpoint/2010/main" val="11283008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C295-B499-4172-9B08-76EDD3F0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Speed 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BAA3A-A9E6-4BA4-A44E-25D2BBCA1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086344" cy="22250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bit lanes in the </a:t>
            </a:r>
            <a:r>
              <a:rPr lang="en-US" dirty="0">
                <a:solidFill>
                  <a:srgbClr val="00B050"/>
                </a:solidFill>
              </a:rPr>
              <a:t>southbound</a:t>
            </a:r>
            <a:r>
              <a:rPr lang="en-US" dirty="0"/>
              <a:t> channel and 14 bit lanes in the </a:t>
            </a:r>
            <a:r>
              <a:rPr lang="en-US" dirty="0">
                <a:solidFill>
                  <a:srgbClr val="0070C0"/>
                </a:solidFill>
              </a:rPr>
              <a:t>northbound</a:t>
            </a:r>
            <a:r>
              <a:rPr lang="en-US" dirty="0"/>
              <a:t>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 each lane</a:t>
            </a:r>
          </a:p>
          <a:p>
            <a:pPr marL="573088" lvl="1" indent="-342900"/>
            <a:r>
              <a:rPr lang="en-US" dirty="0">
                <a:solidFill>
                  <a:schemeClr val="accent1"/>
                </a:solidFill>
              </a:rPr>
              <a:t>Transmit</a:t>
            </a:r>
            <a:r>
              <a:rPr lang="en-US" dirty="0"/>
              <a:t> 12 bits per DRAM cycle</a:t>
            </a:r>
          </a:p>
          <a:p>
            <a:pPr marL="573088" lvl="1" indent="-342900"/>
            <a:r>
              <a:rPr lang="en-US" dirty="0"/>
              <a:t>Addresses, commands, status bits, error correction bits</a:t>
            </a:r>
          </a:p>
          <a:p>
            <a:pPr lvl="1" indent="0">
              <a:buNone/>
            </a:pPr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DA3C2-8764-4C14-AE8A-840D1EB19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66EAC-3EB8-47A2-AFD5-31506129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1A0F8-EA78-4DB1-8626-1D52B748F2F8}"/>
              </a:ext>
            </a:extLst>
          </p:cNvPr>
          <p:cNvSpPr/>
          <p:nvPr/>
        </p:nvSpPr>
        <p:spPr>
          <a:xfrm>
            <a:off x="2316988" y="3789680"/>
            <a:ext cx="3779012" cy="8940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Capacity of the southbound channel</a:t>
            </a: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919E36B6-1B61-43A1-BE18-42EF1A836C78}"/>
              </a:ext>
            </a:extLst>
          </p:cNvPr>
          <p:cNvSpPr/>
          <p:nvPr/>
        </p:nvSpPr>
        <p:spPr>
          <a:xfrm>
            <a:off x="6461760" y="4013200"/>
            <a:ext cx="822960" cy="44704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9EC8B-652F-4A07-9227-C82B0AADA826}"/>
              </a:ext>
            </a:extLst>
          </p:cNvPr>
          <p:cNvSpPr txBox="1"/>
          <p:nvPr/>
        </p:nvSpPr>
        <p:spPr>
          <a:xfrm>
            <a:off x="7772400" y="3983336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120 bits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52758-4434-4528-9B9E-03420C741243}"/>
              </a:ext>
            </a:extLst>
          </p:cNvPr>
          <p:cNvSpPr/>
          <p:nvPr/>
        </p:nvSpPr>
        <p:spPr>
          <a:xfrm>
            <a:off x="2316988" y="4881248"/>
            <a:ext cx="3779012" cy="8940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Capacity of the northbound channel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D8AF1D7A-E6F1-433F-ACCB-0A3FCFEA7B79}"/>
              </a:ext>
            </a:extLst>
          </p:cNvPr>
          <p:cNvSpPr/>
          <p:nvPr/>
        </p:nvSpPr>
        <p:spPr>
          <a:xfrm>
            <a:off x="6461760" y="5104768"/>
            <a:ext cx="822960" cy="44704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B97DD9-8A92-47F9-9842-0310E526DCF4}"/>
              </a:ext>
            </a:extLst>
          </p:cNvPr>
          <p:cNvSpPr txBox="1"/>
          <p:nvPr/>
        </p:nvSpPr>
        <p:spPr>
          <a:xfrm>
            <a:off x="7772400" y="5074904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168 bits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14B9BB-7D93-4E87-9915-1836A79CA21F}"/>
              </a:ext>
            </a:extLst>
          </p:cNvPr>
          <p:cNvSpPr/>
          <p:nvPr/>
        </p:nvSpPr>
        <p:spPr>
          <a:xfrm>
            <a:off x="4536440" y="5901696"/>
            <a:ext cx="3119120" cy="44704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Per DRAM clock cycle</a:t>
            </a:r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2D7C8A68-D8FC-4094-8DF9-947C8583FE1E}"/>
              </a:ext>
            </a:extLst>
          </p:cNvPr>
          <p:cNvSpPr/>
          <p:nvPr/>
        </p:nvSpPr>
        <p:spPr>
          <a:xfrm>
            <a:off x="7872494" y="153994"/>
            <a:ext cx="2437152" cy="112616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0983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C593-D4F1-445A-A97A-31037960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Resample, Resync, and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FACD9-CA30-4EF9-A5FD-C043EE09C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53331"/>
            <a:ext cx="8167624" cy="49239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Clock skews between lanes will </a:t>
            </a:r>
            <a:r>
              <a:rPr lang="en-US" sz="2400" dirty="0">
                <a:solidFill>
                  <a:srgbClr val="C00000"/>
                </a:solidFill>
              </a:rPr>
              <a:t>accumulate</a:t>
            </a:r>
            <a:r>
              <a:rPr lang="en-US" sz="2400" dirty="0"/>
              <a:t> over several 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Resample</a:t>
            </a:r>
          </a:p>
          <a:p>
            <a:pPr marL="573088" lvl="1" indent="-342900"/>
            <a:r>
              <a:rPr lang="en-US" sz="2400" dirty="0"/>
              <a:t>Just allow </a:t>
            </a:r>
            <a:r>
              <a:rPr lang="en-US" sz="2400" dirty="0">
                <a:solidFill>
                  <a:srgbClr val="625D9C"/>
                </a:solidFill>
              </a:rPr>
              <a:t>signals</a:t>
            </a:r>
            <a:r>
              <a:rPr lang="en-US" sz="2400" dirty="0"/>
              <a:t> to </a:t>
            </a:r>
            <a:r>
              <a:rPr lang="en-US" sz="2400" dirty="0">
                <a:solidFill>
                  <a:srgbClr val="00B050"/>
                </a:solidFill>
              </a:rPr>
              <a:t>pass</a:t>
            </a:r>
            <a:r>
              <a:rPr lang="en-US" sz="2400" dirty="0"/>
              <a:t> through the AMBs</a:t>
            </a:r>
          </a:p>
          <a:p>
            <a:pPr marL="573088" lvl="1" indent="-342900"/>
            <a:r>
              <a:rPr lang="en-US" sz="2400" dirty="0"/>
              <a:t>Maybe quite </a:t>
            </a:r>
            <a:r>
              <a:rPr lang="en-US" sz="2400" dirty="0">
                <a:solidFill>
                  <a:srgbClr val="FF0000"/>
                </a:solidFill>
              </a:rPr>
              <a:t>slow</a:t>
            </a:r>
            <a:r>
              <a:rPr lang="en-US" sz="2400" dirty="0"/>
              <a:t> (wait for the slowest signal)</a:t>
            </a:r>
          </a:p>
          <a:p>
            <a:pPr marL="573088" lvl="1" indent="-342900"/>
            <a:r>
              <a:rPr lang="en-US" sz="2400" dirty="0">
                <a:solidFill>
                  <a:srgbClr val="C00000"/>
                </a:solidFill>
              </a:rPr>
              <a:t>Delays</a:t>
            </a:r>
            <a:r>
              <a:rPr lang="en-US" sz="2400" dirty="0"/>
              <a:t> may cancel out over the transmission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Resync</a:t>
            </a:r>
          </a:p>
          <a:p>
            <a:pPr marL="573088" lvl="1" indent="-342900"/>
            <a:r>
              <a:rPr lang="en-US" sz="2400" dirty="0">
                <a:solidFill>
                  <a:srgbClr val="01708C"/>
                </a:solidFill>
              </a:rPr>
              <a:t>Synchronize</a:t>
            </a:r>
            <a:r>
              <a:rPr lang="en-US" sz="2400" dirty="0"/>
              <a:t> the lanes in every AMB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Bit Lane Steering</a:t>
            </a:r>
          </a:p>
          <a:p>
            <a:pPr marL="573088" lvl="1" indent="-342900"/>
            <a:r>
              <a:rPr lang="en-US" sz="2400" dirty="0"/>
              <a:t>If any lane </a:t>
            </a:r>
            <a:r>
              <a:rPr lang="en-US" sz="2400" dirty="0">
                <a:solidFill>
                  <a:srgbClr val="00B050"/>
                </a:solidFill>
              </a:rPr>
              <a:t>develops</a:t>
            </a:r>
            <a:r>
              <a:rPr lang="en-US" sz="2400" dirty="0"/>
              <a:t> a fault, the traffic is </a:t>
            </a:r>
            <a:r>
              <a:rPr lang="en-US" sz="2400" dirty="0">
                <a:solidFill>
                  <a:srgbClr val="7030A0"/>
                </a:solidFill>
              </a:rPr>
              <a:t>diverted</a:t>
            </a:r>
            <a:r>
              <a:rPr lang="en-US" sz="2400" dirty="0"/>
              <a:t> to other lanes</a:t>
            </a:r>
          </a:p>
          <a:p>
            <a:pPr marL="573088" lvl="1" indent="-342900"/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1C9E5-3657-4DA1-B88F-D86267ECD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84966-1C07-4EA5-BEE8-BD595F46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DF360-B7D8-443E-9618-6CA2AC5C2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18" y="2936779"/>
            <a:ext cx="827503" cy="8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41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9625-2327-47FF-BFCA-259D3C0F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Registered DIMMs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37DB2A-CB91-4E8E-A37D-4A51D8F28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4137" y="1459966"/>
            <a:ext cx="1614424" cy="161442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1B097-2A9F-4BA2-B8FC-F8FE7DA4F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B2573-FC96-49B8-B51A-8BA2426A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6E4F4-B3A3-4F72-85C1-19010C485AF9}"/>
              </a:ext>
            </a:extLst>
          </p:cNvPr>
          <p:cNvSpPr txBox="1"/>
          <p:nvPr/>
        </p:nvSpPr>
        <p:spPr>
          <a:xfrm>
            <a:off x="2043176" y="1667015"/>
            <a:ext cx="487578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FB-DIMMs never </a:t>
            </a:r>
            <a:r>
              <a:rPr lang="en-US" sz="2400" dirty="0">
                <a:solidFill>
                  <a:srgbClr val="FF0000"/>
                </a:solidFill>
              </a:rPr>
              <a:t>took</a:t>
            </a:r>
            <a:r>
              <a:rPr lang="en-US" sz="2400" dirty="0"/>
              <a:t> off. The industry was not ready to </a:t>
            </a:r>
            <a:r>
              <a:rPr lang="en-US" sz="2400" dirty="0">
                <a:solidFill>
                  <a:srgbClr val="00B050"/>
                </a:solidFill>
              </a:rPr>
              <a:t>accept</a:t>
            </a:r>
            <a:r>
              <a:rPr lang="en-US" sz="2400" dirty="0"/>
              <a:t> a new protocol.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56E78-8A9A-4F29-86ED-878D213157BC}"/>
              </a:ext>
            </a:extLst>
          </p:cNvPr>
          <p:cNvSpPr txBox="1"/>
          <p:nvPr/>
        </p:nvSpPr>
        <p:spPr>
          <a:xfrm>
            <a:off x="1960881" y="3571233"/>
            <a:ext cx="29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Registered Memory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513D0-4266-459A-9D16-58391E02CE86}"/>
              </a:ext>
            </a:extLst>
          </p:cNvPr>
          <p:cNvSpPr txBox="1"/>
          <p:nvPr/>
        </p:nvSpPr>
        <p:spPr>
          <a:xfrm>
            <a:off x="1880616" y="3978114"/>
            <a:ext cx="818896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Associate a </a:t>
            </a:r>
            <a:r>
              <a:rPr lang="en-US" sz="2000" dirty="0">
                <a:solidFill>
                  <a:srgbClr val="E21A23"/>
                </a:solidFill>
              </a:rPr>
              <a:t>register</a:t>
            </a:r>
            <a:r>
              <a:rPr lang="en-US" sz="2000" dirty="0"/>
              <a:t> with a DIMM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Place </a:t>
            </a:r>
            <a:r>
              <a:rPr lang="en-US" sz="2000" dirty="0">
                <a:solidFill>
                  <a:srgbClr val="9F2241"/>
                </a:solidFill>
              </a:rPr>
              <a:t>buffers</a:t>
            </a:r>
            <a:r>
              <a:rPr lang="en-US" sz="2000" dirty="0"/>
              <a:t> for the address and command buses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Support</a:t>
            </a:r>
            <a:r>
              <a:rPr lang="en-US" sz="2000" dirty="0"/>
              <a:t> regular DDRX protocols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Adds 1 extra cycle to the </a:t>
            </a:r>
            <a:r>
              <a:rPr lang="en-US" sz="2000" dirty="0">
                <a:solidFill>
                  <a:srgbClr val="7030A0"/>
                </a:solidFill>
              </a:rPr>
              <a:t>latency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Increases the DRAM capacity </a:t>
            </a:r>
            <a:r>
              <a:rPr lang="en-US" sz="2000" dirty="0">
                <a:solidFill>
                  <a:srgbClr val="FF0000"/>
                </a:solidFill>
              </a:rPr>
              <a:t>significantly</a:t>
            </a:r>
          </a:p>
        </p:txBody>
      </p:sp>
    </p:spTree>
    <p:extLst>
      <p:ext uri="{BB962C8B-B14F-4D97-AF65-F5344CB8AC3E}">
        <p14:creationId xmlns:p14="http://schemas.microsoft.com/office/powerpoint/2010/main" val="406956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04" y="2856191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929803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1910227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B4DB-B42A-4A52-959F-70EA91DC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Lifecycle of a DRAM Operation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06CBF3F-CF9F-45CA-9637-6D4A6FAD69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049413"/>
              </p:ext>
            </p:extLst>
          </p:nvPr>
        </p:nvGraphicFramePr>
        <p:xfrm>
          <a:off x="1524000" y="261059"/>
          <a:ext cx="9144000" cy="343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3E30F-3B2F-4DB0-A6A2-87A39AF6F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F35EE-A453-4370-AEDF-569D8DCF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0C7E1-D5F5-4B06-AC8D-BD598E035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056" y="2753733"/>
            <a:ext cx="1255208" cy="941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A4DBD-6F2B-46F3-8A0D-F32362E1F804}"/>
              </a:ext>
            </a:extLst>
          </p:cNvPr>
          <p:cNvSpPr txBox="1"/>
          <p:nvPr/>
        </p:nvSpPr>
        <p:spPr>
          <a:xfrm>
            <a:off x="2926265" y="3160451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Let us explain the DDR4 protocol. 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A5C4DD-E71A-4F1A-AC7B-673FA304B80C}"/>
              </a:ext>
            </a:extLst>
          </p:cNvPr>
          <p:cNvSpPr/>
          <p:nvPr/>
        </p:nvSpPr>
        <p:spPr>
          <a:xfrm>
            <a:off x="4879071" y="4123120"/>
            <a:ext cx="2974020" cy="46648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Running Example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0B531-795D-4402-9017-8E2B2C08B48D}"/>
              </a:ext>
            </a:extLst>
          </p:cNvPr>
          <p:cNvSpPr txBox="1"/>
          <p:nvPr/>
        </p:nvSpPr>
        <p:spPr>
          <a:xfrm>
            <a:off x="3381129" y="4715790"/>
            <a:ext cx="596990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00B050"/>
                </a:solidFill>
              </a:rPr>
              <a:t>Single</a:t>
            </a:r>
            <a:r>
              <a:rPr lang="en-IN" sz="2000" dirty="0"/>
              <a:t> DRAM device with 16 banks.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Banks are </a:t>
            </a:r>
            <a:r>
              <a:rPr lang="en-IN" sz="2000" dirty="0">
                <a:solidFill>
                  <a:srgbClr val="7030A0"/>
                </a:solidFill>
              </a:rPr>
              <a:t>divided</a:t>
            </a:r>
            <a:r>
              <a:rPr lang="en-IN" sz="2000" dirty="0"/>
              <a:t> into groups (4 or 8 per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All the </a:t>
            </a:r>
            <a:r>
              <a:rPr lang="en-IN" sz="2000" dirty="0">
                <a:solidFill>
                  <a:srgbClr val="002060"/>
                </a:solidFill>
              </a:rPr>
              <a:t>delays</a:t>
            </a:r>
            <a:r>
              <a:rPr lang="en-IN" sz="2000" dirty="0"/>
              <a:t> are in terms of bus cycles.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0224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3E4C-0CC3-454D-AD3A-F87D53EF4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Simplified</a:t>
            </a:r>
            <a:br>
              <a:rPr lang="en-IN" dirty="0"/>
            </a:br>
            <a:r>
              <a:rPr lang="en-IN" dirty="0"/>
              <a:t>State Diagram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267BD-A950-4C25-9C2D-C755F48CF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1BCA3-6738-4039-9387-C9FEEC1F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852081-C6E1-4A41-A3EB-099AA5C7C112}"/>
              </a:ext>
            </a:extLst>
          </p:cNvPr>
          <p:cNvSpPr/>
          <p:nvPr/>
        </p:nvSpPr>
        <p:spPr>
          <a:xfrm>
            <a:off x="1967884" y="1865031"/>
            <a:ext cx="2057343" cy="126585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dirty="0"/>
              <a:t>Point of view of a DRAM device </a:t>
            </a:r>
            <a:endParaRPr lang="en-US" sz="2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0FF1BA-52B7-4F28-9DFE-BE2318DD4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2394" y="274321"/>
            <a:ext cx="5486400" cy="6034372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3408246-CB09-41E2-9373-04988B8C1574}"/>
              </a:ext>
            </a:extLst>
          </p:cNvPr>
          <p:cNvSpPr txBox="1"/>
          <p:nvPr/>
        </p:nvSpPr>
        <p:spPr>
          <a:xfrm>
            <a:off x="1665317" y="3429001"/>
            <a:ext cx="433349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There are two kinds of </a:t>
            </a:r>
            <a:br>
              <a:rPr lang="en-IN" sz="2000" dirty="0"/>
            </a:br>
            <a:r>
              <a:rPr lang="en-IN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refresh</a:t>
            </a:r>
            <a:r>
              <a:rPr lang="en-IN" sz="2000" dirty="0"/>
              <a:t> modes: automatic and</a:t>
            </a:r>
            <a:br>
              <a:rPr lang="en-IN" sz="2000" dirty="0"/>
            </a:br>
            <a:r>
              <a:rPr lang="en-IN" sz="2000" dirty="0"/>
              <a:t>command driven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Before </a:t>
            </a:r>
            <a:r>
              <a:rPr lang="en-IN" sz="2000" dirty="0">
                <a:solidFill>
                  <a:srgbClr val="00B050"/>
                </a:solidFill>
              </a:rPr>
              <a:t>accessing</a:t>
            </a:r>
            <a:r>
              <a:rPr lang="en-IN" sz="2000" dirty="0"/>
              <a:t> a row, activate</a:t>
            </a:r>
            <a:br>
              <a:rPr lang="en-US" sz="2000" dirty="0"/>
            </a:br>
            <a:r>
              <a:rPr lang="en-US" sz="2000" dirty="0"/>
              <a:t>it first.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</a:t>
            </a:r>
            <a:r>
              <a:rPr lang="en-US" sz="2000" dirty="0">
                <a:solidFill>
                  <a:srgbClr val="0070C0"/>
                </a:solidFill>
              </a:rPr>
              <a:t>versions</a:t>
            </a:r>
            <a:r>
              <a:rPr lang="en-US" sz="2000" dirty="0"/>
              <a:t> of </a:t>
            </a:r>
            <a:r>
              <a:rPr lang="en-US" sz="2000" dirty="0">
                <a:solidFill>
                  <a:srgbClr val="9F2241"/>
                </a:solidFill>
              </a:rPr>
              <a:t>commands</a:t>
            </a:r>
            <a:r>
              <a:rPr lang="en-US" sz="2000" dirty="0"/>
              <a:t>: ones</a:t>
            </a:r>
            <a:br>
              <a:rPr lang="en-US" sz="2000" dirty="0"/>
            </a:br>
            <a:r>
              <a:rPr lang="en-US" sz="2000" dirty="0"/>
              <a:t>with auto-</a:t>
            </a:r>
            <a:r>
              <a:rPr lang="en-US" sz="2000" dirty="0" err="1"/>
              <a:t>precharge</a:t>
            </a:r>
            <a:r>
              <a:rPr lang="en-US" sz="2000" dirty="0"/>
              <a:t> and ones</a:t>
            </a:r>
            <a:br>
              <a:rPr lang="en-US" sz="2000" dirty="0"/>
            </a:br>
            <a:r>
              <a:rPr lang="en-US" sz="2000" dirty="0"/>
              <a:t>without.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233554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3A567-B4E9-46B6-BF46-A62FFF2D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Discussion of the State Diagram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F6991-C179-4918-B884-9FD82F6B9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984744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A DRAM </a:t>
            </a:r>
            <a:r>
              <a:rPr lang="en-IN" dirty="0">
                <a:solidFill>
                  <a:srgbClr val="00B050"/>
                </a:solidFill>
              </a:rPr>
              <a:t>device</a:t>
            </a:r>
            <a:r>
              <a:rPr lang="en-IN" dirty="0"/>
              <a:t> is by no means </a:t>
            </a:r>
            <a:r>
              <a:rPr lang="en-IN" dirty="0">
                <a:solidFill>
                  <a:srgbClr val="7030A0"/>
                </a:solidFill>
              </a:rPr>
              <a:t>dumb</a:t>
            </a:r>
            <a:r>
              <a:rPr lang="en-IN" dirty="0"/>
              <a:t>. It maintains its own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state</a:t>
            </a:r>
            <a:r>
              <a:rPr lang="en-IN" dirty="0"/>
              <a:t> as well as the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state</a:t>
            </a:r>
            <a:r>
              <a:rPr lang="en-IN" dirty="0"/>
              <a:t> of its banks.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Banks can be accessed </a:t>
            </a:r>
            <a:r>
              <a:rPr lang="en-IN" dirty="0">
                <a:solidFill>
                  <a:srgbClr val="002060"/>
                </a:solidFill>
              </a:rPr>
              <a:t>independently</a:t>
            </a:r>
            <a:r>
              <a:rPr lang="en-IN" dirty="0"/>
              <a:t> (states not shown in the diagram)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key idea is that there is a need to </a:t>
            </a:r>
            <a:r>
              <a:rPr lang="en-IN" dirty="0">
                <a:solidFill>
                  <a:srgbClr val="FF0000"/>
                </a:solidFill>
              </a:rPr>
              <a:t>activate</a:t>
            </a:r>
            <a:r>
              <a:rPr lang="en-IN" dirty="0"/>
              <a:t> a </a:t>
            </a:r>
            <a:r>
              <a:rPr lang="en-IN" dirty="0">
                <a:solidFill>
                  <a:srgbClr val="01708C"/>
                </a:solidFill>
              </a:rPr>
              <a:t>row</a:t>
            </a:r>
            <a:r>
              <a:rPr lang="en-IN" dirty="0"/>
              <a:t> first </a:t>
            </a:r>
            <a:r>
              <a:rPr lang="en-IN" dirty="0">
                <a:sym typeface="Wingdings" panose="05000000000000000000" pitchFamily="2" charset="2"/>
              </a:rPr>
              <a:t> before doing anything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ym typeface="Wingdings" panose="05000000000000000000" pitchFamily="2" charset="2"/>
              </a:rPr>
              <a:t>We can then keep the row </a:t>
            </a:r>
            <a:r>
              <a:rPr lang="en-IN" i="1" dirty="0">
                <a:solidFill>
                  <a:srgbClr val="00B050"/>
                </a:solidFill>
                <a:sym typeface="Wingdings" panose="05000000000000000000" pitchFamily="2" charset="2"/>
              </a:rPr>
              <a:t>open</a:t>
            </a:r>
            <a:r>
              <a:rPr lang="en-IN" dirty="0">
                <a:sym typeface="Wingdings" panose="05000000000000000000" pitchFamily="2" charset="2"/>
              </a:rPr>
              <a:t> </a:t>
            </a:r>
            <a:endParaRPr lang="en-IN" i="1" dirty="0">
              <a:sym typeface="Wingdings" panose="05000000000000000000" pitchFamily="2" charset="2"/>
            </a:endParaRPr>
          </a:p>
          <a:p>
            <a:pPr marL="573088" lvl="1" indent="-342900"/>
            <a:r>
              <a:rPr lang="en-IN" dirty="0">
                <a:sym typeface="Wingdings" panose="05000000000000000000" pitchFamily="2" charset="2"/>
              </a:rPr>
              <a:t>For further </a:t>
            </a:r>
            <a:r>
              <a:rPr lang="en-IN" dirty="0">
                <a:solidFill>
                  <a:srgbClr val="FF0000"/>
                </a:solidFill>
                <a:sym typeface="Wingdings" panose="05000000000000000000" pitchFamily="2" charset="2"/>
              </a:rPr>
              <a:t>reads</a:t>
            </a:r>
            <a:r>
              <a:rPr lang="en-IN" dirty="0">
                <a:sym typeface="Wingdings" panose="05000000000000000000" pitchFamily="2" charset="2"/>
              </a:rPr>
              <a:t> and </a:t>
            </a:r>
            <a:r>
              <a:rPr lang="en-IN" dirty="0">
                <a:solidFill>
                  <a:srgbClr val="0070C0"/>
                </a:solidFill>
                <a:sym typeface="Wingdings" panose="05000000000000000000" pitchFamily="2" charset="2"/>
              </a:rPr>
              <a:t>writes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720F11"/>
                </a:solidFill>
                <a:sym typeface="Wingdings" panose="05000000000000000000" pitchFamily="2" charset="2"/>
              </a:rPr>
              <a:t>Closing</a:t>
            </a:r>
            <a:r>
              <a:rPr lang="en-IN" dirty="0">
                <a:sym typeface="Wingdings" panose="05000000000000000000" pitchFamily="2" charset="2"/>
              </a:rPr>
              <a:t> a row means ensuring that the cells contain the </a:t>
            </a:r>
            <a:r>
              <a:rPr lang="en-IN" dirty="0">
                <a:solidFill>
                  <a:srgbClr val="00B050"/>
                </a:solidFill>
                <a:sym typeface="Wingdings" panose="05000000000000000000" pitchFamily="2" charset="2"/>
              </a:rPr>
              <a:t>values</a:t>
            </a:r>
            <a:r>
              <a:rPr lang="en-IN" dirty="0">
                <a:sym typeface="Wingdings" panose="05000000000000000000" pitchFamily="2" charset="2"/>
              </a:rPr>
              <a:t> that were written and </a:t>
            </a:r>
            <a:r>
              <a:rPr lang="en-IN" dirty="0" err="1">
                <a:solidFill>
                  <a:srgbClr val="625D9C"/>
                </a:solidFill>
                <a:sym typeface="Wingdings" panose="05000000000000000000" pitchFamily="2" charset="2"/>
              </a:rPr>
              <a:t>precharging</a:t>
            </a:r>
            <a:r>
              <a:rPr lang="en-IN" dirty="0">
                <a:sym typeface="Wingdings" panose="05000000000000000000" pitchFamily="2" charset="2"/>
              </a:rPr>
              <a:t> the bit lines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63D5D-4901-4F99-9062-AE57DDCB1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C8D95-2C2E-45EE-B00F-1E2C1C92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2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314A5-FB5A-4416-B8EB-F3D8E6D4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Destructive Reads and Refresh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6C097-5805-40C4-9F2E-E335F5179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1979" y="1253331"/>
            <a:ext cx="8099407" cy="22823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Writing</a:t>
            </a:r>
            <a:r>
              <a:rPr lang="en-US" dirty="0"/>
              <a:t> is easy. Turn </a:t>
            </a:r>
            <a:r>
              <a:rPr lang="en-US" dirty="0">
                <a:solidFill>
                  <a:srgbClr val="00B050"/>
                </a:solidFill>
              </a:rPr>
              <a:t>on</a:t>
            </a: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access</a:t>
            </a:r>
            <a:r>
              <a:rPr lang="en-US" dirty="0"/>
              <a:t> transistor </a:t>
            </a:r>
            <a:r>
              <a:rPr lang="en-US" dirty="0">
                <a:sym typeface="Wingdings" panose="05000000000000000000" pitchFamily="2" charset="2"/>
              </a:rPr>
              <a:t> Write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Reading</a:t>
            </a:r>
            <a:r>
              <a:rPr lang="en-US" dirty="0">
                <a:sym typeface="Wingdings" panose="05000000000000000000" pitchFamily="2" charset="2"/>
              </a:rPr>
              <a:t> is harder. After turning the access transistor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on</a:t>
            </a:r>
            <a:r>
              <a:rPr lang="en-US" dirty="0">
                <a:sym typeface="Wingdings" panose="05000000000000000000" pitchFamily="2" charset="2"/>
              </a:rPr>
              <a:t>, the bit line gets charged/discharged. 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cell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loses</a:t>
            </a:r>
            <a:r>
              <a:rPr lang="en-US" dirty="0">
                <a:sym typeface="Wingdings" panose="05000000000000000000" pitchFamily="2" charset="2"/>
              </a:rPr>
              <a:t> its value (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destructive</a:t>
            </a:r>
            <a:r>
              <a:rPr lang="en-US" dirty="0">
                <a:sym typeface="Wingdings" panose="05000000000000000000" pitchFamily="2" charset="2"/>
              </a:rPr>
              <a:t> read)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A read has to be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followed</a:t>
            </a:r>
            <a:r>
              <a:rPr lang="en-US" dirty="0">
                <a:sym typeface="Wingdings" panose="05000000000000000000" pitchFamily="2" charset="2"/>
              </a:rPr>
              <a:t> by a write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capacitor</a:t>
            </a:r>
            <a:r>
              <a:rPr lang="en-US" dirty="0">
                <a:sym typeface="Wingdings" panose="05000000000000000000" pitchFamily="2" charset="2"/>
              </a:rPr>
              <a:t> will also periodically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lose</a:t>
            </a:r>
            <a:r>
              <a:rPr lang="en-US" dirty="0">
                <a:sym typeface="Wingdings" panose="05000000000000000000" pitchFamily="2" charset="2"/>
              </a:rPr>
              <a:t> its stored voltage due to leakage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E59B0-C6DA-4650-B042-3B2A6753A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E272E-82AD-425F-9728-018235F2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051E6-676D-4D46-8F57-351D65CB4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16" y="2116183"/>
            <a:ext cx="643719" cy="6437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25004E-E320-4787-8CF5-FC4AD1B4D8F0}"/>
              </a:ext>
            </a:extLst>
          </p:cNvPr>
          <p:cNvSpPr/>
          <p:nvPr/>
        </p:nvSpPr>
        <p:spPr>
          <a:xfrm>
            <a:off x="4951259" y="4160634"/>
            <a:ext cx="2620844" cy="44413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Refresh</a:t>
            </a:r>
            <a:endParaRPr lang="en-US" dirty="0"/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CAC9307-664A-4591-B56E-F9A9A94F0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34" y="4797292"/>
            <a:ext cx="765382" cy="765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E54DC5-2914-4759-A27B-255A9ACD5A3A}"/>
              </a:ext>
            </a:extLst>
          </p:cNvPr>
          <p:cNvSpPr txBox="1"/>
          <p:nvPr/>
        </p:nvSpPr>
        <p:spPr>
          <a:xfrm>
            <a:off x="3548744" y="4854788"/>
            <a:ext cx="569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We need to </a:t>
            </a:r>
            <a:r>
              <a:rPr lang="en-US" sz="2000" dirty="0">
                <a:solidFill>
                  <a:srgbClr val="00B050"/>
                </a:solidFill>
              </a:rPr>
              <a:t>periodically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read</a:t>
            </a:r>
            <a:r>
              <a:rPr lang="en-US" sz="2000" dirty="0"/>
              <a:t> the value stored in a cell and </a:t>
            </a:r>
            <a:r>
              <a:rPr lang="en-US" sz="2000" dirty="0">
                <a:solidFill>
                  <a:srgbClr val="0070C0"/>
                </a:solidFill>
              </a:rPr>
              <a:t>write</a:t>
            </a:r>
            <a:r>
              <a:rPr lang="en-US" sz="2000" dirty="0"/>
              <a:t> it back (</a:t>
            </a:r>
            <a:r>
              <a:rPr lang="en-US" sz="2000" dirty="0">
                <a:solidFill>
                  <a:srgbClr val="7030A0"/>
                </a:solidFill>
              </a:rPr>
              <a:t>restore</a:t>
            </a:r>
            <a:r>
              <a:rPr lang="en-US" sz="2000" dirty="0"/>
              <a:t> voltage levels). </a:t>
            </a:r>
          </a:p>
        </p:txBody>
      </p:sp>
    </p:spTree>
    <p:extLst>
      <p:ext uri="{BB962C8B-B14F-4D97-AF65-F5344CB8AC3E}">
        <p14:creationId xmlns:p14="http://schemas.microsoft.com/office/powerpoint/2010/main" val="983863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1CD1-BCC7-42AB-A585-52BBF626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DRAM Timing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228BB-1861-4A0E-B555-47638B079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033" y="2795697"/>
            <a:ext cx="7816613" cy="32241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memory controller sends </a:t>
            </a:r>
            <a:r>
              <a:rPr lang="en-IN" dirty="0">
                <a:solidFill>
                  <a:srgbClr val="692146"/>
                </a:solidFill>
              </a:rPr>
              <a:t>commands</a:t>
            </a:r>
            <a:r>
              <a:rPr lang="en-IN" dirty="0"/>
              <a:t> to the DRAM device.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</a:t>
            </a:r>
            <a:r>
              <a:rPr lang="en-IN" dirty="0">
                <a:solidFill>
                  <a:srgbClr val="7030A0"/>
                </a:solidFill>
              </a:rPr>
              <a:t>device</a:t>
            </a:r>
            <a:r>
              <a:rPr lang="en-IN" dirty="0"/>
              <a:t> presents itself as an FSM. It mostly does not </a:t>
            </a:r>
            <a:r>
              <a:rPr lang="en-IN" dirty="0">
                <a:solidFill>
                  <a:srgbClr val="00B050"/>
                </a:solidFill>
              </a:rPr>
              <a:t>generate</a:t>
            </a:r>
            <a:r>
              <a:rPr lang="en-IN" dirty="0"/>
              <a:t> </a:t>
            </a:r>
            <a:r>
              <a:rPr lang="en-IN" dirty="0">
                <a:solidFill>
                  <a:srgbClr val="9F2241"/>
                </a:solidFill>
              </a:rPr>
              <a:t>commands</a:t>
            </a:r>
            <a:r>
              <a:rPr lang="en-IN" dirty="0"/>
              <a:t> on its own.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The </a:t>
            </a:r>
            <a:r>
              <a:rPr lang="en-IN" dirty="0">
                <a:solidFill>
                  <a:srgbClr val="FF0000"/>
                </a:solidFill>
              </a:rPr>
              <a:t>memory controller </a:t>
            </a:r>
            <a:r>
              <a:rPr lang="en-IN" dirty="0"/>
              <a:t>maintains a </a:t>
            </a:r>
            <a:r>
              <a:rPr lang="en-IN" dirty="0">
                <a:solidFill>
                  <a:srgbClr val="00B050"/>
                </a:solidFill>
              </a:rPr>
              <a:t>parallel</a:t>
            </a:r>
            <a:r>
              <a:rPr lang="en-IN" dirty="0"/>
              <a:t> state machine.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</a:t>
            </a:r>
            <a:r>
              <a:rPr lang="en-US" dirty="0">
                <a:solidFill>
                  <a:srgbClr val="002060"/>
                </a:solidFill>
              </a:rPr>
              <a:t>initiates</a:t>
            </a:r>
            <a:r>
              <a:rPr lang="en-US" dirty="0"/>
              <a:t> all the actions in the DRAM device.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thus needs </a:t>
            </a:r>
            <a:r>
              <a:rPr lang="en-US" dirty="0">
                <a:solidFill>
                  <a:srgbClr val="0070C0"/>
                </a:solidFill>
              </a:rPr>
              <a:t>accurate</a:t>
            </a:r>
            <a:r>
              <a:rPr lang="en-US" dirty="0"/>
              <a:t> knowledge of the </a:t>
            </a:r>
            <a:r>
              <a:rPr lang="en-US" dirty="0">
                <a:solidFill>
                  <a:srgbClr val="C00000"/>
                </a:solidFill>
              </a:rPr>
              <a:t>timing</a:t>
            </a:r>
            <a:r>
              <a:rPr lang="en-US" dirty="0"/>
              <a:t> of different actions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EFB04-93C0-4515-A8C8-C198A967A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F183E-8F45-40D5-B185-4B106CD6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5D3CA-A1F9-46AF-A35E-595817162455}"/>
              </a:ext>
            </a:extLst>
          </p:cNvPr>
          <p:cNvSpPr/>
          <p:nvPr/>
        </p:nvSpPr>
        <p:spPr>
          <a:xfrm>
            <a:off x="2873406" y="1322774"/>
            <a:ext cx="1393794" cy="9942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Memory Controller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206BC-9807-44FF-A53D-70D9C15C006C}"/>
              </a:ext>
            </a:extLst>
          </p:cNvPr>
          <p:cNvSpPr/>
          <p:nvPr/>
        </p:nvSpPr>
        <p:spPr>
          <a:xfrm>
            <a:off x="4267201" y="1743359"/>
            <a:ext cx="3577703" cy="22526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2A03C8-C7F7-4EA7-848F-594A6F4167D3}"/>
              </a:ext>
            </a:extLst>
          </p:cNvPr>
          <p:cNvSpPr/>
          <p:nvPr/>
        </p:nvSpPr>
        <p:spPr>
          <a:xfrm>
            <a:off x="7836025" y="1322774"/>
            <a:ext cx="1393794" cy="9942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DRAM device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66142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C4B2C-495D-4162-9BD2-7253C3CC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DDR4: DRAM Commands Activate Command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D96B420-F515-4BD9-A9B8-585F23A229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673552"/>
              </p:ext>
            </p:extLst>
          </p:nvPr>
        </p:nvGraphicFramePr>
        <p:xfrm>
          <a:off x="2728780" y="1097281"/>
          <a:ext cx="685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6249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2021751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Time interval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&lt;</a:t>
                      </a:r>
                      <a:r>
                        <a:rPr lang="en-IN" dirty="0" err="1">
                          <a:sym typeface="Wingdings" panose="05000000000000000000" pitchFamily="2" charset="2"/>
                        </a:rPr>
                        <a:t>IntREAD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/</a:t>
                      </a:r>
                      <a:r>
                        <a:rPr lang="en-IN" dirty="0" err="1">
                          <a:sym typeface="Wingdings" panose="05000000000000000000" pitchFamily="2" charset="2"/>
                        </a:rPr>
                        <a:t>IntWRITE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tRCD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ACT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IN" dirty="0" err="1"/>
                        <a:t>tRC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12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REF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81845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dirty="0"/>
                        <a:t>Relationships: </a:t>
                      </a:r>
                      <a:r>
                        <a:rPr lang="en-IN" dirty="0" err="1"/>
                        <a:t>tRC</a:t>
                      </a:r>
                      <a:r>
                        <a:rPr lang="en-IN" dirty="0"/>
                        <a:t> &gt; </a:t>
                      </a:r>
                      <a:r>
                        <a:rPr lang="en-IN" dirty="0" err="1"/>
                        <a:t>tRAS</a:t>
                      </a:r>
                      <a:r>
                        <a:rPr lang="en-IN" dirty="0"/>
                        <a:t> &gt; </a:t>
                      </a:r>
                      <a:r>
                        <a:rPr lang="en-IN" dirty="0" err="1"/>
                        <a:t>tRCD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49688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C416A-893E-40CB-B6D4-277008DAC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BCBE3-BF94-4F31-9057-38812C01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2D226-38F8-4A7F-845D-4DBE06B08962}"/>
              </a:ext>
            </a:extLst>
          </p:cNvPr>
          <p:cNvSpPr txBox="1"/>
          <p:nvPr/>
        </p:nvSpPr>
        <p:spPr>
          <a:xfrm>
            <a:off x="2245362" y="3934105"/>
            <a:ext cx="8064285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Most common DRAM commands for </a:t>
            </a:r>
            <a:r>
              <a:rPr lang="en-IN" sz="2000" dirty="0">
                <a:solidFill>
                  <a:srgbClr val="00B050"/>
                </a:solidFill>
              </a:rPr>
              <a:t>reading</a:t>
            </a:r>
            <a:r>
              <a:rPr lang="en-IN" sz="2000" dirty="0"/>
              <a:t> and </a:t>
            </a:r>
            <a:r>
              <a:rPr lang="en-IN" sz="2000" dirty="0">
                <a:solidFill>
                  <a:srgbClr val="0070C0"/>
                </a:solidFill>
              </a:rPr>
              <a:t>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We need to </a:t>
            </a:r>
            <a:r>
              <a:rPr lang="en-IN" sz="2000" dirty="0">
                <a:solidFill>
                  <a:srgbClr val="FF0000"/>
                </a:solidFill>
              </a:rPr>
              <a:t>activate</a:t>
            </a:r>
            <a:r>
              <a:rPr lang="en-IN" sz="2000" dirty="0"/>
              <a:t> the row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Then we </a:t>
            </a:r>
            <a:r>
              <a:rPr lang="en-IN" sz="2000" dirty="0">
                <a:solidFill>
                  <a:srgbClr val="00B050"/>
                </a:solidFill>
              </a:rPr>
              <a:t>send</a:t>
            </a:r>
            <a:r>
              <a:rPr lang="en-IN" sz="2000" dirty="0"/>
              <a:t> commands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err="1"/>
              <a:t>IntREAD</a:t>
            </a:r>
            <a:r>
              <a:rPr lang="en-IN" sz="2000" dirty="0"/>
              <a:t>/</a:t>
            </a:r>
            <a:r>
              <a:rPr lang="en-IN" sz="2000" dirty="0" err="1"/>
              <a:t>IntWRITE</a:t>
            </a:r>
            <a:r>
              <a:rPr lang="en-IN" sz="2000" dirty="0"/>
              <a:t> are internally </a:t>
            </a:r>
            <a:r>
              <a:rPr lang="en-IN" sz="2000" dirty="0">
                <a:solidFill>
                  <a:srgbClr val="E21A23"/>
                </a:solidFill>
              </a:rPr>
              <a:t>generated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These </a:t>
            </a:r>
            <a:r>
              <a:rPr lang="en-IN" sz="2000" dirty="0">
                <a:solidFill>
                  <a:srgbClr val="9F2241"/>
                </a:solidFill>
              </a:rPr>
              <a:t>timing</a:t>
            </a:r>
            <a:r>
              <a:rPr lang="en-IN" sz="2000" dirty="0"/>
              <a:t> relationships need to hold in the state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Recall the MC </a:t>
            </a:r>
            <a:r>
              <a:rPr lang="en-IN" sz="2000" dirty="0">
                <a:solidFill>
                  <a:srgbClr val="7030A0"/>
                </a:solidFill>
              </a:rPr>
              <a:t>maintains</a:t>
            </a:r>
            <a:r>
              <a:rPr lang="en-IN" sz="2000" dirty="0"/>
              <a:t> a copy of the state machine.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97794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98B8-78A5-4DBD-A3D7-184CE04D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Breakup of the Timeline of a Read Access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ECFD2E30-489A-4F34-8413-7CB537091C2D}"/>
              </a:ext>
            </a:extLst>
          </p:cNvPr>
          <p:cNvGrpSpPr/>
          <p:nvPr/>
        </p:nvGrpSpPr>
        <p:grpSpPr>
          <a:xfrm>
            <a:off x="1826242" y="1232007"/>
            <a:ext cx="8401539" cy="2272879"/>
            <a:chOff x="390383" y="1914796"/>
            <a:chExt cx="8401539" cy="2272879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C19877-C77D-48BA-9F8E-1BA0F6CD1595}"/>
                </a:ext>
              </a:extLst>
            </p:cNvPr>
            <p:cNvSpPr/>
            <p:nvPr/>
          </p:nvSpPr>
          <p:spPr>
            <a:xfrm>
              <a:off x="390383" y="2682500"/>
              <a:ext cx="1877497" cy="652414"/>
            </a:xfrm>
            <a:custGeom>
              <a:avLst/>
              <a:gdLst>
                <a:gd name="connsiteX0" fmla="*/ 1878333 w 1877497"/>
                <a:gd name="connsiteY0" fmla="*/ -749 h 652414"/>
                <a:gd name="connsiteX1" fmla="*/ 1878333 w 1877497"/>
                <a:gd name="connsiteY1" fmla="*/ 281959 h 652414"/>
                <a:gd name="connsiteX2" fmla="*/ 1878333 w 1877497"/>
                <a:gd name="connsiteY2" fmla="*/ 368959 h 652414"/>
                <a:gd name="connsiteX3" fmla="*/ 1878333 w 1877497"/>
                <a:gd name="connsiteY3" fmla="*/ 651666 h 652414"/>
                <a:gd name="connsiteX4" fmla="*/ 835 w 1877497"/>
                <a:gd name="connsiteY4" fmla="*/ 651666 h 652414"/>
                <a:gd name="connsiteX5" fmla="*/ 835 w 1877497"/>
                <a:gd name="connsiteY5" fmla="*/ 368959 h 652414"/>
                <a:gd name="connsiteX6" fmla="*/ 835 w 1877497"/>
                <a:gd name="connsiteY6" fmla="*/ 281959 h 652414"/>
                <a:gd name="connsiteX7" fmla="*/ 835 w 1877497"/>
                <a:gd name="connsiteY7" fmla="*/ -749 h 65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7497" h="652414">
                  <a:moveTo>
                    <a:pt x="1878333" y="-749"/>
                  </a:moveTo>
                  <a:cubicBezTo>
                    <a:pt x="1878333" y="-749"/>
                    <a:pt x="1878333" y="125824"/>
                    <a:pt x="1878333" y="281959"/>
                  </a:cubicBezTo>
                  <a:lnTo>
                    <a:pt x="1878333" y="368959"/>
                  </a:lnTo>
                  <a:cubicBezTo>
                    <a:pt x="1878333" y="525094"/>
                    <a:pt x="1878333" y="651666"/>
                    <a:pt x="1878333" y="651666"/>
                  </a:cubicBezTo>
                  <a:lnTo>
                    <a:pt x="835" y="651666"/>
                  </a:lnTo>
                  <a:cubicBezTo>
                    <a:pt x="835" y="651666"/>
                    <a:pt x="835" y="525094"/>
                    <a:pt x="835" y="368959"/>
                  </a:cubicBezTo>
                  <a:lnTo>
                    <a:pt x="835" y="281959"/>
                  </a:lnTo>
                  <a:cubicBezTo>
                    <a:pt x="835" y="125824"/>
                    <a:pt x="835" y="-749"/>
                    <a:pt x="835" y="-749"/>
                  </a:cubicBezTo>
                  <a:close/>
                </a:path>
              </a:pathLst>
            </a:custGeom>
            <a:solidFill>
              <a:srgbClr val="D0E69E"/>
            </a:solidFill>
            <a:ln w="2281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0C2B78-E634-459E-9476-DAB5C30731A2}"/>
                </a:ext>
              </a:extLst>
            </p:cNvPr>
            <p:cNvSpPr/>
            <p:nvPr/>
          </p:nvSpPr>
          <p:spPr>
            <a:xfrm>
              <a:off x="2249430" y="2356369"/>
              <a:ext cx="2031141" cy="271694"/>
            </a:xfrm>
            <a:custGeom>
              <a:avLst/>
              <a:gdLst>
                <a:gd name="connsiteX0" fmla="*/ 2031976 w 2031141"/>
                <a:gd name="connsiteY0" fmla="*/ 269881 h 271694"/>
                <a:gd name="connsiteX1" fmla="*/ 1966518 w 2031141"/>
                <a:gd name="connsiteY1" fmla="*/ 270947 h 271694"/>
                <a:gd name="connsiteX2" fmla="*/ 1966518 w 2031141"/>
                <a:gd name="connsiteY2" fmla="*/ 247717 h 271694"/>
                <a:gd name="connsiteX3" fmla="*/ 1919297 w 2031141"/>
                <a:gd name="connsiteY3" fmla="*/ 159821 h 271694"/>
                <a:gd name="connsiteX4" fmla="*/ 1626137 w 2031141"/>
                <a:gd name="connsiteY4" fmla="*/ 146151 h 271694"/>
                <a:gd name="connsiteX5" fmla="*/ 1365342 w 2031141"/>
                <a:gd name="connsiteY5" fmla="*/ 147262 h 271694"/>
                <a:gd name="connsiteX6" fmla="*/ 1137974 w 2031141"/>
                <a:gd name="connsiteY6" fmla="*/ 137291 h 271694"/>
                <a:gd name="connsiteX7" fmla="*/ 1016405 w 2031141"/>
                <a:gd name="connsiteY7" fmla="*/ 69793 h 271694"/>
                <a:gd name="connsiteX8" fmla="*/ 894837 w 2031141"/>
                <a:gd name="connsiteY8" fmla="*/ 137291 h 271694"/>
                <a:gd name="connsiteX9" fmla="*/ 667469 w 2031141"/>
                <a:gd name="connsiteY9" fmla="*/ 147262 h 271694"/>
                <a:gd name="connsiteX10" fmla="*/ 406674 w 2031141"/>
                <a:gd name="connsiteY10" fmla="*/ 146151 h 271694"/>
                <a:gd name="connsiteX11" fmla="*/ 113453 w 2031141"/>
                <a:gd name="connsiteY11" fmla="*/ 159821 h 271694"/>
                <a:gd name="connsiteX12" fmla="*/ 66232 w 2031141"/>
                <a:gd name="connsiteY12" fmla="*/ 247717 h 271694"/>
                <a:gd name="connsiteX13" fmla="*/ 66232 w 2031141"/>
                <a:gd name="connsiteY13" fmla="*/ 270947 h 271694"/>
                <a:gd name="connsiteX14" fmla="*/ 835 w 2031141"/>
                <a:gd name="connsiteY14" fmla="*/ 269881 h 271694"/>
                <a:gd name="connsiteX15" fmla="*/ 835 w 2031141"/>
                <a:gd name="connsiteY15" fmla="*/ 248706 h 271694"/>
                <a:gd name="connsiteX16" fmla="*/ 78426 w 2031141"/>
                <a:gd name="connsiteY16" fmla="*/ 125722 h 271694"/>
                <a:gd name="connsiteX17" fmla="*/ 396992 w 2031141"/>
                <a:gd name="connsiteY17" fmla="*/ 105673 h 271694"/>
                <a:gd name="connsiteX18" fmla="*/ 653541 w 2031141"/>
                <a:gd name="connsiteY18" fmla="*/ 105673 h 271694"/>
                <a:gd name="connsiteX19" fmla="*/ 894303 w 2031141"/>
                <a:gd name="connsiteY19" fmla="*/ 91486 h 271694"/>
                <a:gd name="connsiteX20" fmla="*/ 954662 w 2031141"/>
                <a:gd name="connsiteY20" fmla="*/ 20122 h 271694"/>
                <a:gd name="connsiteX21" fmla="*/ 954662 w 2031141"/>
                <a:gd name="connsiteY21" fmla="*/ -748 h 271694"/>
                <a:gd name="connsiteX22" fmla="*/ 1016405 w 2031141"/>
                <a:gd name="connsiteY22" fmla="*/ -748 h 271694"/>
                <a:gd name="connsiteX23" fmla="*/ 1078088 w 2031141"/>
                <a:gd name="connsiteY23" fmla="*/ -748 h 271694"/>
                <a:gd name="connsiteX24" fmla="*/ 1078088 w 2031141"/>
                <a:gd name="connsiteY24" fmla="*/ 20122 h 271694"/>
                <a:gd name="connsiteX25" fmla="*/ 1138507 w 2031141"/>
                <a:gd name="connsiteY25" fmla="*/ 91486 h 271694"/>
                <a:gd name="connsiteX26" fmla="*/ 1379270 w 2031141"/>
                <a:gd name="connsiteY26" fmla="*/ 105673 h 271694"/>
                <a:gd name="connsiteX27" fmla="*/ 1635819 w 2031141"/>
                <a:gd name="connsiteY27" fmla="*/ 105673 h 271694"/>
                <a:gd name="connsiteX28" fmla="*/ 1954309 w 2031141"/>
                <a:gd name="connsiteY28" fmla="*/ 125722 h 271694"/>
                <a:gd name="connsiteX29" fmla="*/ 2031976 w 2031141"/>
                <a:gd name="connsiteY29" fmla="*/ 248706 h 27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31141" h="271694">
                  <a:moveTo>
                    <a:pt x="2031976" y="269881"/>
                  </a:moveTo>
                  <a:lnTo>
                    <a:pt x="1966518" y="270947"/>
                  </a:lnTo>
                  <a:lnTo>
                    <a:pt x="1966518" y="247717"/>
                  </a:lnTo>
                  <a:cubicBezTo>
                    <a:pt x="1966518" y="215551"/>
                    <a:pt x="1950777" y="169624"/>
                    <a:pt x="1919297" y="159821"/>
                  </a:cubicBezTo>
                  <a:cubicBezTo>
                    <a:pt x="1891455" y="140244"/>
                    <a:pt x="1727033" y="145724"/>
                    <a:pt x="1626137" y="146151"/>
                  </a:cubicBezTo>
                  <a:lnTo>
                    <a:pt x="1365342" y="147262"/>
                  </a:lnTo>
                  <a:cubicBezTo>
                    <a:pt x="1253713" y="147719"/>
                    <a:pt x="1188788" y="147567"/>
                    <a:pt x="1137974" y="137291"/>
                  </a:cubicBezTo>
                  <a:cubicBezTo>
                    <a:pt x="1087176" y="127031"/>
                    <a:pt x="1035738" y="95109"/>
                    <a:pt x="1016405" y="69793"/>
                  </a:cubicBezTo>
                  <a:cubicBezTo>
                    <a:pt x="997088" y="95109"/>
                    <a:pt x="945650" y="127031"/>
                    <a:pt x="894837" y="137291"/>
                  </a:cubicBezTo>
                  <a:cubicBezTo>
                    <a:pt x="844023" y="147567"/>
                    <a:pt x="779098" y="147719"/>
                    <a:pt x="667469" y="147262"/>
                  </a:cubicBezTo>
                  <a:lnTo>
                    <a:pt x="406674" y="146151"/>
                  </a:lnTo>
                  <a:cubicBezTo>
                    <a:pt x="305777" y="145724"/>
                    <a:pt x="141295" y="140244"/>
                    <a:pt x="113453" y="159821"/>
                  </a:cubicBezTo>
                  <a:cubicBezTo>
                    <a:pt x="81972" y="169624"/>
                    <a:pt x="66232" y="215551"/>
                    <a:pt x="66232" y="247717"/>
                  </a:cubicBezTo>
                  <a:lnTo>
                    <a:pt x="66232" y="270947"/>
                  </a:lnTo>
                  <a:lnTo>
                    <a:pt x="835" y="269881"/>
                  </a:lnTo>
                  <a:lnTo>
                    <a:pt x="835" y="248706"/>
                  </a:lnTo>
                  <a:cubicBezTo>
                    <a:pt x="835" y="191895"/>
                    <a:pt x="25466" y="145101"/>
                    <a:pt x="78426" y="125722"/>
                  </a:cubicBezTo>
                  <a:cubicBezTo>
                    <a:pt x="131401" y="106556"/>
                    <a:pt x="238843" y="105673"/>
                    <a:pt x="396992" y="105673"/>
                  </a:cubicBezTo>
                  <a:lnTo>
                    <a:pt x="653541" y="105673"/>
                  </a:lnTo>
                  <a:cubicBezTo>
                    <a:pt x="761607" y="105673"/>
                    <a:pt x="852776" y="103816"/>
                    <a:pt x="894303" y="91486"/>
                  </a:cubicBezTo>
                  <a:cubicBezTo>
                    <a:pt x="935801" y="79171"/>
                    <a:pt x="954662" y="52515"/>
                    <a:pt x="954662" y="20122"/>
                  </a:cubicBezTo>
                  <a:lnTo>
                    <a:pt x="954662" y="-748"/>
                  </a:lnTo>
                  <a:lnTo>
                    <a:pt x="1016405" y="-748"/>
                  </a:lnTo>
                  <a:lnTo>
                    <a:pt x="1078088" y="-748"/>
                  </a:lnTo>
                  <a:lnTo>
                    <a:pt x="1078088" y="20122"/>
                  </a:lnTo>
                  <a:cubicBezTo>
                    <a:pt x="1078088" y="52515"/>
                    <a:pt x="1097010" y="79171"/>
                    <a:pt x="1138507" y="91486"/>
                  </a:cubicBezTo>
                  <a:cubicBezTo>
                    <a:pt x="1180035" y="103816"/>
                    <a:pt x="1271204" y="105673"/>
                    <a:pt x="1379270" y="105673"/>
                  </a:cubicBezTo>
                  <a:lnTo>
                    <a:pt x="1635819" y="105673"/>
                  </a:lnTo>
                  <a:cubicBezTo>
                    <a:pt x="1793983" y="105673"/>
                    <a:pt x="1901350" y="106556"/>
                    <a:pt x="1954309" y="125722"/>
                  </a:cubicBezTo>
                  <a:cubicBezTo>
                    <a:pt x="2007269" y="145101"/>
                    <a:pt x="2031976" y="191895"/>
                    <a:pt x="2031976" y="248706"/>
                  </a:cubicBezTo>
                  <a:close/>
                </a:path>
              </a:pathLst>
            </a:custGeom>
            <a:solidFill>
              <a:srgbClr val="000000"/>
            </a:solidFill>
            <a:ln w="7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D1527-3EDF-4A3B-9492-7F9C76E8CAA3}"/>
                </a:ext>
              </a:extLst>
            </p:cNvPr>
            <p:cNvSpPr/>
            <p:nvPr/>
          </p:nvSpPr>
          <p:spPr>
            <a:xfrm>
              <a:off x="2267880" y="2682500"/>
              <a:ext cx="2011579" cy="674149"/>
            </a:xfrm>
            <a:custGeom>
              <a:avLst/>
              <a:gdLst>
                <a:gd name="connsiteX0" fmla="*/ 835 w 2011579"/>
                <a:gd name="connsiteY0" fmla="*/ -749 h 674149"/>
                <a:gd name="connsiteX1" fmla="*/ 2012415 w 2011579"/>
                <a:gd name="connsiteY1" fmla="*/ -749 h 674149"/>
                <a:gd name="connsiteX2" fmla="*/ 2012415 w 2011579"/>
                <a:gd name="connsiteY2" fmla="*/ 673401 h 674149"/>
                <a:gd name="connsiteX3" fmla="*/ 835 w 2011579"/>
                <a:gd name="connsiteY3" fmla="*/ 673401 h 67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1579" h="674149">
                  <a:moveTo>
                    <a:pt x="835" y="-749"/>
                  </a:moveTo>
                  <a:lnTo>
                    <a:pt x="2012415" y="-749"/>
                  </a:lnTo>
                  <a:lnTo>
                    <a:pt x="2012415" y="673401"/>
                  </a:lnTo>
                  <a:lnTo>
                    <a:pt x="835" y="673401"/>
                  </a:lnTo>
                  <a:close/>
                </a:path>
              </a:pathLst>
            </a:custGeom>
            <a:solidFill>
              <a:srgbClr val="FFE6D5"/>
            </a:solidFill>
            <a:ln w="2281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593C0-7A49-4333-BBB5-986163C6AED6}"/>
                </a:ext>
              </a:extLst>
            </p:cNvPr>
            <p:cNvSpPr txBox="1"/>
            <p:nvPr/>
          </p:nvSpPr>
          <p:spPr>
            <a:xfrm>
              <a:off x="2274292" y="2784654"/>
              <a:ext cx="1798890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sensing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606D373-2470-435A-9F80-80C5BFBF6072}"/>
                </a:ext>
              </a:extLst>
            </p:cNvPr>
            <p:cNvSpPr/>
            <p:nvPr/>
          </p:nvSpPr>
          <p:spPr>
            <a:xfrm>
              <a:off x="4279459" y="2682500"/>
              <a:ext cx="4512463" cy="674149"/>
            </a:xfrm>
            <a:custGeom>
              <a:avLst/>
              <a:gdLst>
                <a:gd name="connsiteX0" fmla="*/ 835 w 4512463"/>
                <a:gd name="connsiteY0" fmla="*/ -749 h 674149"/>
                <a:gd name="connsiteX1" fmla="*/ 4513299 w 4512463"/>
                <a:gd name="connsiteY1" fmla="*/ -749 h 674149"/>
                <a:gd name="connsiteX2" fmla="*/ 4513299 w 4512463"/>
                <a:gd name="connsiteY2" fmla="*/ 673401 h 674149"/>
                <a:gd name="connsiteX3" fmla="*/ 835 w 4512463"/>
                <a:gd name="connsiteY3" fmla="*/ 673401 h 67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463" h="674149">
                  <a:moveTo>
                    <a:pt x="835" y="-749"/>
                  </a:moveTo>
                  <a:lnTo>
                    <a:pt x="4513299" y="-749"/>
                  </a:lnTo>
                  <a:lnTo>
                    <a:pt x="4513299" y="673401"/>
                  </a:lnTo>
                  <a:lnTo>
                    <a:pt x="835" y="673401"/>
                  </a:lnTo>
                  <a:close/>
                </a:path>
              </a:pathLst>
            </a:custGeom>
            <a:solidFill>
              <a:srgbClr val="FFE6D5"/>
            </a:solidFill>
            <a:ln w="2281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9481CD-80F7-428B-B27E-0CC8C75587CA}"/>
                </a:ext>
              </a:extLst>
            </p:cNvPr>
            <p:cNvSpPr txBox="1"/>
            <p:nvPr/>
          </p:nvSpPr>
          <p:spPr>
            <a:xfrm>
              <a:off x="5623296" y="2784654"/>
              <a:ext cx="1705916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restore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424902-E43C-49BB-81C7-C03B76CBDCA8}"/>
                </a:ext>
              </a:extLst>
            </p:cNvPr>
            <p:cNvSpPr txBox="1"/>
            <p:nvPr/>
          </p:nvSpPr>
          <p:spPr>
            <a:xfrm>
              <a:off x="980358" y="2784654"/>
              <a:ext cx="809645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ACT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539AD7-FB81-47BE-830B-659C7265EAB0}"/>
                </a:ext>
              </a:extLst>
            </p:cNvPr>
            <p:cNvSpPr txBox="1"/>
            <p:nvPr/>
          </p:nvSpPr>
          <p:spPr>
            <a:xfrm>
              <a:off x="719410" y="1947403"/>
              <a:ext cx="1167307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Activate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E9B9B4-4AD7-496A-BD72-746B58D05D66}"/>
                </a:ext>
              </a:extLst>
            </p:cNvPr>
            <p:cNvSpPr txBox="1"/>
            <p:nvPr/>
          </p:nvSpPr>
          <p:spPr>
            <a:xfrm>
              <a:off x="719410" y="2289915"/>
              <a:ext cx="630301" cy="42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74DAE1-E637-4594-98DB-4A65568BD75B}"/>
                </a:ext>
              </a:extLst>
            </p:cNvPr>
            <p:cNvSpPr/>
            <p:nvPr/>
          </p:nvSpPr>
          <p:spPr>
            <a:xfrm>
              <a:off x="2274395" y="3460018"/>
              <a:ext cx="6510997" cy="271694"/>
            </a:xfrm>
            <a:custGeom>
              <a:avLst/>
              <a:gdLst>
                <a:gd name="connsiteX0" fmla="*/ 835 w 6510997"/>
                <a:gd name="connsiteY0" fmla="*/ 316 h 271694"/>
                <a:gd name="connsiteX1" fmla="*/ 210681 w 6510997"/>
                <a:gd name="connsiteY1" fmla="*/ -748 h 271694"/>
                <a:gd name="connsiteX2" fmla="*/ 210681 w 6510997"/>
                <a:gd name="connsiteY2" fmla="*/ 22496 h 271694"/>
                <a:gd name="connsiteX3" fmla="*/ 362070 w 6510997"/>
                <a:gd name="connsiteY3" fmla="*/ 110378 h 271694"/>
                <a:gd name="connsiteX4" fmla="*/ 1301801 w 6510997"/>
                <a:gd name="connsiteY4" fmla="*/ 124063 h 271694"/>
                <a:gd name="connsiteX5" fmla="*/ 2137789 w 6510997"/>
                <a:gd name="connsiteY5" fmla="*/ 122951 h 271694"/>
                <a:gd name="connsiteX6" fmla="*/ 2866624 w 6510997"/>
                <a:gd name="connsiteY6" fmla="*/ 132907 h 271694"/>
                <a:gd name="connsiteX7" fmla="*/ 3256341 w 6510997"/>
                <a:gd name="connsiteY7" fmla="*/ 200405 h 271694"/>
                <a:gd name="connsiteX8" fmla="*/ 3646043 w 6510997"/>
                <a:gd name="connsiteY8" fmla="*/ 132907 h 271694"/>
                <a:gd name="connsiteX9" fmla="*/ 4374878 w 6510997"/>
                <a:gd name="connsiteY9" fmla="*/ 122951 h 271694"/>
                <a:gd name="connsiteX10" fmla="*/ 5210866 w 6510997"/>
                <a:gd name="connsiteY10" fmla="*/ 124063 h 271694"/>
                <a:gd name="connsiteX11" fmla="*/ 6150825 w 6510997"/>
                <a:gd name="connsiteY11" fmla="*/ 110378 h 271694"/>
                <a:gd name="connsiteX12" fmla="*/ 6302200 w 6510997"/>
                <a:gd name="connsiteY12" fmla="*/ 22496 h 271694"/>
                <a:gd name="connsiteX13" fmla="*/ 6302200 w 6510997"/>
                <a:gd name="connsiteY13" fmla="*/ -748 h 271694"/>
                <a:gd name="connsiteX14" fmla="*/ 6511832 w 6510997"/>
                <a:gd name="connsiteY14" fmla="*/ 316 h 271694"/>
                <a:gd name="connsiteX15" fmla="*/ 6511832 w 6510997"/>
                <a:gd name="connsiteY15" fmla="*/ 21507 h 271694"/>
                <a:gd name="connsiteX16" fmla="*/ 6263077 w 6510997"/>
                <a:gd name="connsiteY16" fmla="*/ 144491 h 271694"/>
                <a:gd name="connsiteX17" fmla="*/ 5241905 w 6510997"/>
                <a:gd name="connsiteY17" fmla="*/ 164525 h 271694"/>
                <a:gd name="connsiteX18" fmla="*/ 4419527 w 6510997"/>
                <a:gd name="connsiteY18" fmla="*/ 164525 h 271694"/>
                <a:gd name="connsiteX19" fmla="*/ 3647748 w 6510997"/>
                <a:gd name="connsiteY19" fmla="*/ 178713 h 271694"/>
                <a:gd name="connsiteX20" fmla="*/ 3454267 w 6510997"/>
                <a:gd name="connsiteY20" fmla="*/ 250092 h 271694"/>
                <a:gd name="connsiteX21" fmla="*/ 3454267 w 6510997"/>
                <a:gd name="connsiteY21" fmla="*/ 270947 h 271694"/>
                <a:gd name="connsiteX22" fmla="*/ 3256341 w 6510997"/>
                <a:gd name="connsiteY22" fmla="*/ 270947 h 271694"/>
                <a:gd name="connsiteX23" fmla="*/ 3058613 w 6510997"/>
                <a:gd name="connsiteY23" fmla="*/ 270947 h 271694"/>
                <a:gd name="connsiteX24" fmla="*/ 3058613 w 6510997"/>
                <a:gd name="connsiteY24" fmla="*/ 250092 h 271694"/>
                <a:gd name="connsiteX25" fmla="*/ 2864919 w 6510997"/>
                <a:gd name="connsiteY25" fmla="*/ 178713 h 271694"/>
                <a:gd name="connsiteX26" fmla="*/ 2093140 w 6510997"/>
                <a:gd name="connsiteY26" fmla="*/ 164525 h 271694"/>
                <a:gd name="connsiteX27" fmla="*/ 1270762 w 6510997"/>
                <a:gd name="connsiteY27" fmla="*/ 164525 h 271694"/>
                <a:gd name="connsiteX28" fmla="*/ 249802 w 6510997"/>
                <a:gd name="connsiteY28" fmla="*/ 144491 h 271694"/>
                <a:gd name="connsiteX29" fmla="*/ 835 w 6510997"/>
                <a:gd name="connsiteY29" fmla="*/ 21507 h 27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10997" h="271694">
                  <a:moveTo>
                    <a:pt x="835" y="316"/>
                  </a:moveTo>
                  <a:lnTo>
                    <a:pt x="210681" y="-748"/>
                  </a:lnTo>
                  <a:lnTo>
                    <a:pt x="210681" y="22496"/>
                  </a:lnTo>
                  <a:cubicBezTo>
                    <a:pt x="210681" y="54662"/>
                    <a:pt x="261128" y="100573"/>
                    <a:pt x="362070" y="110378"/>
                  </a:cubicBezTo>
                  <a:cubicBezTo>
                    <a:pt x="451322" y="129954"/>
                    <a:pt x="978364" y="124473"/>
                    <a:pt x="1301801" y="124063"/>
                  </a:cubicBezTo>
                  <a:lnTo>
                    <a:pt x="2137789" y="122951"/>
                  </a:lnTo>
                  <a:cubicBezTo>
                    <a:pt x="2495646" y="122479"/>
                    <a:pt x="2703740" y="122647"/>
                    <a:pt x="2866624" y="132907"/>
                  </a:cubicBezTo>
                  <a:cubicBezTo>
                    <a:pt x="3029507" y="143167"/>
                    <a:pt x="3194384" y="175089"/>
                    <a:pt x="3256341" y="200405"/>
                  </a:cubicBezTo>
                  <a:cubicBezTo>
                    <a:pt x="3318282" y="175089"/>
                    <a:pt x="3483160" y="143167"/>
                    <a:pt x="3646043" y="132907"/>
                  </a:cubicBezTo>
                  <a:cubicBezTo>
                    <a:pt x="3808942" y="122647"/>
                    <a:pt x="4017022" y="122479"/>
                    <a:pt x="4374878" y="122951"/>
                  </a:cubicBezTo>
                  <a:lnTo>
                    <a:pt x="5210866" y="124063"/>
                  </a:lnTo>
                  <a:cubicBezTo>
                    <a:pt x="5534303" y="124473"/>
                    <a:pt x="6061559" y="129954"/>
                    <a:pt x="6150825" y="110378"/>
                  </a:cubicBezTo>
                  <a:cubicBezTo>
                    <a:pt x="6251752" y="100573"/>
                    <a:pt x="6302200" y="54662"/>
                    <a:pt x="6302200" y="22496"/>
                  </a:cubicBezTo>
                  <a:lnTo>
                    <a:pt x="6302200" y="-748"/>
                  </a:lnTo>
                  <a:lnTo>
                    <a:pt x="6511832" y="316"/>
                  </a:lnTo>
                  <a:lnTo>
                    <a:pt x="6511832" y="21507"/>
                  </a:lnTo>
                  <a:cubicBezTo>
                    <a:pt x="6511832" y="78303"/>
                    <a:pt x="6432841" y="125098"/>
                    <a:pt x="6263077" y="144491"/>
                  </a:cubicBezTo>
                  <a:cubicBezTo>
                    <a:pt x="6093298" y="163657"/>
                    <a:pt x="5748883" y="164540"/>
                    <a:pt x="5241905" y="164525"/>
                  </a:cubicBezTo>
                  <a:lnTo>
                    <a:pt x="4419527" y="164525"/>
                  </a:lnTo>
                  <a:cubicBezTo>
                    <a:pt x="4073102" y="164525"/>
                    <a:pt x="3780871" y="166397"/>
                    <a:pt x="3647748" y="178713"/>
                  </a:cubicBezTo>
                  <a:cubicBezTo>
                    <a:pt x="3514732" y="191027"/>
                    <a:pt x="3454267" y="217698"/>
                    <a:pt x="3454267" y="250092"/>
                  </a:cubicBezTo>
                  <a:lnTo>
                    <a:pt x="3454267" y="270947"/>
                  </a:lnTo>
                  <a:lnTo>
                    <a:pt x="3256341" y="270947"/>
                  </a:lnTo>
                  <a:lnTo>
                    <a:pt x="3058613" y="270947"/>
                  </a:lnTo>
                  <a:lnTo>
                    <a:pt x="3058613" y="250092"/>
                  </a:lnTo>
                  <a:cubicBezTo>
                    <a:pt x="3058613" y="217698"/>
                    <a:pt x="2997951" y="191027"/>
                    <a:pt x="2864919" y="178713"/>
                  </a:cubicBezTo>
                  <a:cubicBezTo>
                    <a:pt x="2731796" y="166397"/>
                    <a:pt x="2439565" y="164540"/>
                    <a:pt x="2093140" y="164525"/>
                  </a:cubicBezTo>
                  <a:lnTo>
                    <a:pt x="1270762" y="164525"/>
                  </a:lnTo>
                  <a:cubicBezTo>
                    <a:pt x="763784" y="164525"/>
                    <a:pt x="419582" y="163657"/>
                    <a:pt x="249802" y="144491"/>
                  </a:cubicBezTo>
                  <a:cubicBezTo>
                    <a:pt x="80054" y="125098"/>
                    <a:pt x="835" y="78303"/>
                    <a:pt x="835" y="21507"/>
                  </a:cubicBezTo>
                  <a:close/>
                </a:path>
              </a:pathLst>
            </a:custGeom>
            <a:solidFill>
              <a:srgbClr val="000000"/>
            </a:solidFill>
            <a:ln w="125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6AAB25-2A6B-4580-B8ED-785BB1EB492A}"/>
                </a:ext>
              </a:extLst>
            </p:cNvPr>
            <p:cNvSpPr txBox="1"/>
            <p:nvPr/>
          </p:nvSpPr>
          <p:spPr>
            <a:xfrm>
              <a:off x="3002823" y="1914796"/>
              <a:ext cx="660758" cy="42441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2157" baseline="-243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RCD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9FF649-E160-48B6-80C1-2740F4296FCB}"/>
                </a:ext>
              </a:extLst>
            </p:cNvPr>
            <p:cNvSpPr txBox="1"/>
            <p:nvPr/>
          </p:nvSpPr>
          <p:spPr>
            <a:xfrm>
              <a:off x="5307972" y="3763263"/>
              <a:ext cx="641522" cy="42441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15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  <a:r>
                <a:rPr lang="en-US" sz="2157" baseline="-2433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RAS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6643E-0C00-4F56-B83A-7D759C1FA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4FB95-A915-430F-AF60-37566F9C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52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932720-ACF9-41EC-BC1C-A2DC41E8A721}"/>
              </a:ext>
            </a:extLst>
          </p:cNvPr>
          <p:cNvSpPr txBox="1"/>
          <p:nvPr/>
        </p:nvSpPr>
        <p:spPr>
          <a:xfrm>
            <a:off x="1981201" y="3702431"/>
            <a:ext cx="814694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Row </a:t>
            </a:r>
            <a:r>
              <a:rPr lang="en-IN" sz="2000" dirty="0">
                <a:solidFill>
                  <a:srgbClr val="9F2241"/>
                </a:solidFill>
              </a:rPr>
              <a:t>activation</a:t>
            </a:r>
            <a:r>
              <a:rPr lang="en-IN" sz="2000" dirty="0"/>
              <a:t> command </a:t>
            </a:r>
            <a:r>
              <a:rPr lang="en-IN" sz="2000" dirty="0">
                <a:sym typeface="Wingdings" panose="05000000000000000000" pitchFamily="2" charset="2"/>
              </a:rPr>
              <a:t> Decoding and </a:t>
            </a:r>
            <a:r>
              <a:rPr lang="en-IN" sz="2000" dirty="0" err="1">
                <a:solidFill>
                  <a:srgbClr val="00B050"/>
                </a:solidFill>
                <a:sym typeface="Wingdings" panose="05000000000000000000" pitchFamily="2" charset="2"/>
              </a:rPr>
              <a:t>precharging</a:t>
            </a:r>
            <a:endParaRPr lang="en-IN" sz="20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7030A0"/>
                </a:solidFill>
              </a:rPr>
              <a:t>Sense</a:t>
            </a:r>
            <a:r>
              <a:rPr lang="en-IN" sz="2000" dirty="0"/>
              <a:t> the data </a:t>
            </a:r>
            <a:r>
              <a:rPr lang="en-IN" sz="2000" dirty="0">
                <a:sym typeface="Wingdings" panose="05000000000000000000" pitchFamily="2" charset="2"/>
              </a:rPr>
              <a:t> Allow the sense </a:t>
            </a:r>
            <a:r>
              <a:rPr lang="en-IN" sz="2000" dirty="0">
                <a:solidFill>
                  <a:srgbClr val="720F11"/>
                </a:solidFill>
                <a:sym typeface="Wingdings" panose="05000000000000000000" pitchFamily="2" charset="2"/>
              </a:rPr>
              <a:t>amplifiers</a:t>
            </a:r>
            <a:r>
              <a:rPr lang="en-IN" sz="2000" dirty="0">
                <a:sym typeface="Wingdings" panose="05000000000000000000" pitchFamily="2" charset="2"/>
              </a:rPr>
              <a:t> to get set. </a:t>
            </a:r>
            <a:r>
              <a:rPr lang="en-IN" sz="2000" dirty="0">
                <a:solidFill>
                  <a:srgbClr val="0070C0"/>
                </a:solidFill>
                <a:sym typeface="Wingdings" panose="05000000000000000000" pitchFamily="2" charset="2"/>
              </a:rPr>
              <a:t>Enable</a:t>
            </a:r>
            <a:r>
              <a:rPr lang="en-IN" sz="2000" dirty="0">
                <a:sym typeface="Wingdings" panose="05000000000000000000" pitchFamily="2" charset="2"/>
              </a:rPr>
              <a:t> the column multiplexers such that the data can be read.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ym typeface="Wingdings" panose="05000000000000000000" pitchFamily="2" charset="2"/>
              </a:rPr>
              <a:t>Data </a:t>
            </a:r>
            <a:r>
              <a:rPr lang="en-IN" sz="2000" dirty="0">
                <a:solidFill>
                  <a:srgbClr val="E21A23"/>
                </a:solidFill>
                <a:sym typeface="Wingdings" panose="05000000000000000000" pitchFamily="2" charset="2"/>
              </a:rPr>
              <a:t>restore</a:t>
            </a:r>
            <a:r>
              <a:rPr lang="en-IN" sz="2000" dirty="0">
                <a:sym typeface="Wingdings" panose="05000000000000000000" pitchFamily="2" charset="2"/>
              </a:rPr>
              <a:t>  DRAMs have destructive reads. </a:t>
            </a:r>
            <a:r>
              <a:rPr lang="en-IN" sz="2000" dirty="0">
                <a:solidFill>
                  <a:srgbClr val="625D9C"/>
                </a:solidFill>
                <a:sym typeface="Wingdings" panose="05000000000000000000" pitchFamily="2" charset="2"/>
              </a:rPr>
              <a:t>Restore</a:t>
            </a:r>
            <a:r>
              <a:rPr lang="en-IN" sz="2000" dirty="0">
                <a:sym typeface="Wingdings" panose="05000000000000000000" pitchFamily="2" charset="2"/>
              </a:rPr>
              <a:t> the data.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4047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9FC6-02CA-445B-8513-6FBE6F0B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Precharge</a:t>
            </a:r>
            <a:r>
              <a:rPr lang="en-US" dirty="0"/>
              <a:t> Command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6E69E-CD0D-4552-B2F7-9A9B2426B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372" y="3454400"/>
            <a:ext cx="7843948" cy="18440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B050"/>
                </a:solidFill>
              </a:rPr>
              <a:t>Precharging</a:t>
            </a:r>
            <a:r>
              <a:rPr lang="en-US" dirty="0"/>
              <a:t> takes some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 only </a:t>
            </a:r>
            <a:r>
              <a:rPr lang="en-US" dirty="0">
                <a:solidFill>
                  <a:srgbClr val="FF0000"/>
                </a:solidFill>
              </a:rPr>
              <a:t>activate</a:t>
            </a:r>
            <a:r>
              <a:rPr lang="en-US" dirty="0"/>
              <a:t> after some more time (</a:t>
            </a:r>
            <a:r>
              <a:rPr lang="en-US" dirty="0" err="1"/>
              <a:t>tRP</a:t>
            </a:r>
            <a:r>
              <a:rPr lang="en-US" dirty="0"/>
              <a:t> time units later)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tRC</a:t>
            </a:r>
            <a:r>
              <a:rPr lang="en-US" dirty="0"/>
              <a:t> is the </a:t>
            </a:r>
            <a:r>
              <a:rPr lang="en-US" dirty="0">
                <a:solidFill>
                  <a:srgbClr val="625D9C"/>
                </a:solidFill>
              </a:rPr>
              <a:t>activation</a:t>
            </a:r>
            <a:r>
              <a:rPr lang="en-US" dirty="0"/>
              <a:t> (row 1) </a:t>
            </a:r>
            <a:r>
              <a:rPr lang="en-US" dirty="0">
                <a:sym typeface="Wingdings" panose="05000000000000000000" pitchFamily="2" charset="2"/>
              </a:rPr>
              <a:t> activation (row 2) delay</a:t>
            </a:r>
            <a:endParaRPr lang="en-US" dirty="0"/>
          </a:p>
          <a:p>
            <a:pPr marL="573088" lvl="1" indent="-342900"/>
            <a:r>
              <a:rPr lang="en-US" dirty="0"/>
              <a:t>ACT </a:t>
            </a:r>
            <a:r>
              <a:rPr lang="en-US" dirty="0">
                <a:sym typeface="Wingdings" panose="05000000000000000000" pitchFamily="2" charset="2"/>
              </a:rPr>
              <a:t> PRE  ACT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8CA3B-A28E-40BE-AD90-8A5BE2C7B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0C0AC-F12A-4CD0-81F9-5FC19961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E7BED8F-5552-4378-ADE1-E8B720C8CC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466628"/>
              </p:ext>
            </p:extLst>
          </p:nvPr>
        </p:nvGraphicFramePr>
        <p:xfrm>
          <a:off x="2728780" y="1097281"/>
          <a:ext cx="6858000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6249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2021751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Time interval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PRE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IN" dirty="0"/>
                        <a:t>Relationships: </a:t>
                      </a:r>
                      <a:r>
                        <a:rPr lang="en-IN" dirty="0" err="1"/>
                        <a:t>tRC</a:t>
                      </a:r>
                      <a:r>
                        <a:rPr lang="en-IN" dirty="0"/>
                        <a:t> = </a:t>
                      </a:r>
                      <a:r>
                        <a:rPr lang="en-IN" dirty="0" err="1"/>
                        <a:t>tRAS</a:t>
                      </a:r>
                      <a:r>
                        <a:rPr lang="en-IN" dirty="0"/>
                        <a:t> + </a:t>
                      </a:r>
                      <a:r>
                        <a:rPr lang="en-IN" dirty="0" err="1"/>
                        <a:t>tRP</a:t>
                      </a:r>
                      <a:endParaRPr lang="en-IN" dirty="0"/>
                    </a:p>
                    <a:p>
                      <a:endParaRPr lang="en-IN" dirty="0"/>
                    </a:p>
                    <a:p>
                      <a:r>
                        <a:rPr lang="en-IN" dirty="0" err="1"/>
                        <a:t>tRC</a:t>
                      </a:r>
                      <a:r>
                        <a:rPr lang="en-IN" dirty="0"/>
                        <a:t>: ACT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ACT</a:t>
                      </a:r>
                      <a:br>
                        <a:rPr lang="en-IN" dirty="0">
                          <a:sym typeface="Wingdings" panose="05000000000000000000" pitchFamily="2" charset="2"/>
                        </a:rPr>
                      </a:br>
                      <a:r>
                        <a:rPr lang="en-IN" dirty="0" err="1">
                          <a:sym typeface="Wingdings" panose="05000000000000000000" pitchFamily="2" charset="2"/>
                        </a:rPr>
                        <a:t>tRAS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: ACT  PRE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496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51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3696-4B5E-4281-9BC6-A1A3C8EB1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</a:t>
            </a:r>
            <a:r>
              <a:rPr lang="en-US" dirty="0" err="1"/>
              <a:t>w.r.t.</a:t>
            </a:r>
            <a:r>
              <a:rPr lang="en-US" dirty="0"/>
              <a:t> Power Consumption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20C304-976C-4357-8D1E-EF5CE874BD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2324" y="3327398"/>
                <a:ext cx="9333398" cy="312947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need to </a:t>
                </a:r>
                <a:r>
                  <a:rPr lang="en-US" dirty="0">
                    <a:solidFill>
                      <a:srgbClr val="7030A0"/>
                    </a:solidFill>
                  </a:rPr>
                  <a:t>limit</a:t>
                </a:r>
                <a:r>
                  <a:rPr lang="en-US" dirty="0"/>
                  <a:t> the power consumption of DRAM devices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need to </a:t>
                </a:r>
                <a:r>
                  <a:rPr lang="en-US" dirty="0">
                    <a:solidFill>
                      <a:srgbClr val="E21A23"/>
                    </a:solidFill>
                  </a:rPr>
                  <a:t>limit</a:t>
                </a:r>
                <a:r>
                  <a:rPr lang="en-US" dirty="0"/>
                  <a:t> the activity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wish to limit activity in the same bank: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𝑡𝑅𝑅𝐷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𝑡𝑅𝑅𝐷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Even within the same </a:t>
                </a:r>
                <a:r>
                  <a:rPr lang="en-US" dirty="0">
                    <a:solidFill>
                      <a:srgbClr val="9F2241"/>
                    </a:solidFill>
                  </a:rPr>
                  <a:t>bank group </a:t>
                </a:r>
                <a:r>
                  <a:rPr lang="en-US" dirty="0"/>
                  <a:t>(within a DIMM), we need to </a:t>
                </a:r>
                <a:r>
                  <a:rPr lang="en-US" dirty="0">
                    <a:solidFill>
                      <a:srgbClr val="FF0000"/>
                    </a:solidFill>
                  </a:rPr>
                  <a:t>limit</a:t>
                </a:r>
                <a:r>
                  <a:rPr lang="en-US" dirty="0"/>
                  <a:t> the </a:t>
                </a:r>
                <a:r>
                  <a:rPr lang="en-US" dirty="0">
                    <a:solidFill>
                      <a:srgbClr val="0070C0"/>
                    </a:solidFill>
                  </a:rPr>
                  <a:t>activity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Concept</a:t>
                </a:r>
                <a:r>
                  <a:rPr lang="en-US" dirty="0"/>
                  <a:t> of the four-bank activation window (activity within a rank)</a:t>
                </a:r>
              </a:p>
              <a:p>
                <a:pPr marL="573088" lvl="1" indent="-342900"/>
                <a:r>
                  <a:rPr lang="en-US" dirty="0"/>
                  <a:t>We can have at most 4 row activations in this </a:t>
                </a:r>
                <a:r>
                  <a:rPr lang="en-US" dirty="0">
                    <a:solidFill>
                      <a:srgbClr val="0070C0"/>
                    </a:solidFill>
                  </a:rPr>
                  <a:t>window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20C304-976C-4357-8D1E-EF5CE874BD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2324" y="3327398"/>
                <a:ext cx="9333398" cy="3129473"/>
              </a:xfrm>
              <a:blipFill>
                <a:blip r:embed="rId3"/>
                <a:stretch>
                  <a:fillRect l="-588" t="-9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A97E2-12BC-41A6-AE73-1E63ABE6C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C1985-289F-4B08-8507-3B3E1825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A3B588D1-CF02-4573-A572-3D4F5174472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62455726"/>
                  </p:ext>
                </p:extLst>
              </p:nvPr>
            </p:nvGraphicFramePr>
            <p:xfrm>
              <a:off x="2728780" y="1097281"/>
              <a:ext cx="6858000" cy="1879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36249">
                      <a:extLst>
                        <a:ext uri="{9D8B030D-6E8A-4147-A177-3AD203B41FA5}">
                          <a16:colId xmlns:a16="http://schemas.microsoft.com/office/drawing/2014/main" val="1737686662"/>
                        </a:ext>
                      </a:extLst>
                    </a:gridCol>
                    <a:gridCol w="2021751">
                      <a:extLst>
                        <a:ext uri="{9D8B030D-6E8A-4147-A177-3AD203B41FA5}">
                          <a16:colId xmlns:a16="http://schemas.microsoft.com/office/drawing/2014/main" val="33185854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Consecutive pair of commands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Time interval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7723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Different bank group: ACT </a:t>
                          </a:r>
                          <a:r>
                            <a:rPr lang="en-IN" dirty="0">
                              <a:sym typeface="Wingdings" panose="05000000000000000000" pitchFamily="2" charset="2"/>
                            </a:rPr>
                            <a:t> ACT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tRRD</a:t>
                          </a:r>
                          <a:r>
                            <a:rPr lang="en-IN" baseline="-25000" dirty="0" err="1"/>
                            <a:t>S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935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Same bank group: ACT </a:t>
                          </a:r>
                          <a:r>
                            <a:rPr lang="en-IN" dirty="0">
                              <a:sym typeface="Wingdings" panose="05000000000000000000" pitchFamily="2" charset="2"/>
                            </a:rPr>
                            <a:t> ACT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tRRD</a:t>
                          </a:r>
                          <a:r>
                            <a:rPr lang="en-IN" baseline="-25000" dirty="0" err="1"/>
                            <a:t>L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74061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Four-bank Activation Window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tFAW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981845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US" dirty="0"/>
                            <a:t>Relationships: </a:t>
                          </a:r>
                          <a:r>
                            <a:rPr lang="en-US" dirty="0" err="1"/>
                            <a:t>tFAW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 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𝑡𝑅𝑅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𝑡𝑅𝑅𝐷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𝑡𝑅𝑅𝐷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705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A3B588D1-CF02-4573-A572-3D4F5174472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62455726"/>
                  </p:ext>
                </p:extLst>
              </p:nvPr>
            </p:nvGraphicFramePr>
            <p:xfrm>
              <a:off x="2728780" y="1097281"/>
              <a:ext cx="6858000" cy="1879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36249">
                      <a:extLst>
                        <a:ext uri="{9D8B030D-6E8A-4147-A177-3AD203B41FA5}">
                          <a16:colId xmlns:a16="http://schemas.microsoft.com/office/drawing/2014/main" val="1737686662"/>
                        </a:ext>
                      </a:extLst>
                    </a:gridCol>
                    <a:gridCol w="2021751">
                      <a:extLst>
                        <a:ext uri="{9D8B030D-6E8A-4147-A177-3AD203B41FA5}">
                          <a16:colId xmlns:a16="http://schemas.microsoft.com/office/drawing/2014/main" val="33185854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Consecutive pair of commands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Time interval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7723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Different bank group: ACT </a:t>
                          </a:r>
                          <a:r>
                            <a:rPr lang="en-IN" dirty="0">
                              <a:sym typeface="Wingdings" panose="05000000000000000000" pitchFamily="2" charset="2"/>
                            </a:rPr>
                            <a:t> ACT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tRRD</a:t>
                          </a:r>
                          <a:r>
                            <a:rPr lang="en-IN" baseline="-25000" dirty="0" err="1"/>
                            <a:t>S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935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Same bank group: ACT </a:t>
                          </a:r>
                          <a:r>
                            <a:rPr lang="en-IN" dirty="0">
                              <a:sym typeface="Wingdings" panose="05000000000000000000" pitchFamily="2" charset="2"/>
                            </a:rPr>
                            <a:t> ACT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tRRD</a:t>
                          </a:r>
                          <a:r>
                            <a:rPr lang="en-IN" baseline="-25000" dirty="0" err="1"/>
                            <a:t>L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74061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Four-bank Activation Window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tFAW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9818455"/>
                      </a:ext>
                    </a:extLst>
                  </a:tr>
                  <a:tr h="3962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9" t="-383077" r="-355" b="-2307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70515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496602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ED31-2313-474A-B5D3-B4D4FE80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Operation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F16212-C954-4D7A-930C-6C7600553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6764" y="1196376"/>
            <a:ext cx="8692883" cy="325370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1E024-FB19-4C82-8426-BCEC53A6D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7112B-E5F1-490C-870D-BEFD1DE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0E7C5-BABF-45B9-9010-8E439E2ED7F3}"/>
              </a:ext>
            </a:extLst>
          </p:cNvPr>
          <p:cNvSpPr txBox="1"/>
          <p:nvPr/>
        </p:nvSpPr>
        <p:spPr>
          <a:xfrm>
            <a:off x="1880617" y="4805762"/>
            <a:ext cx="8180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Preamble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Time needed by the receiver to synchronize its clock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Also known as </a:t>
            </a:r>
            <a:r>
              <a:rPr lang="en-US" sz="2000" i="1" dirty="0">
                <a:solidFill>
                  <a:srgbClr val="FF0000"/>
                </a:solidFill>
                <a:sym typeface="Wingdings" panose="05000000000000000000" pitchFamily="2" charset="2"/>
              </a:rPr>
              <a:t>read levelling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Similar is the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idea</a:t>
            </a:r>
            <a:r>
              <a:rPr lang="en-US" sz="2000" dirty="0">
                <a:sym typeface="Wingdings" panose="05000000000000000000" pitchFamily="2" charset="2"/>
              </a:rPr>
              <a:t> for a </a:t>
            </a:r>
            <a:r>
              <a:rPr lang="en-US" sz="2000" dirty="0" err="1">
                <a:solidFill>
                  <a:srgbClr val="00B050"/>
                </a:solidFill>
                <a:sym typeface="Wingdings" panose="05000000000000000000" pitchFamily="2" charset="2"/>
              </a:rPr>
              <a:t>postamble</a:t>
            </a:r>
            <a:r>
              <a:rPr lang="en-US" sz="2000" dirty="0">
                <a:sym typeface="Wingdings" panose="05000000000000000000" pitchFamily="2" charset="2"/>
              </a:rPr>
              <a:t>  Give some time before the next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transmission </a:t>
            </a:r>
            <a:r>
              <a:rPr lang="en-US" sz="2000" dirty="0">
                <a:sym typeface="Wingdings" panose="05000000000000000000" pitchFamily="2" charset="2"/>
              </a:rPr>
              <a:t>(let the receiver read the data)</a:t>
            </a:r>
            <a:endParaRPr lang="en-US" sz="2000" dirty="0"/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5F513E66-165B-4694-B1C5-F61C664523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2796526"/>
              </p:ext>
            </p:extLst>
          </p:nvPr>
        </p:nvGraphicFramePr>
        <p:xfrm>
          <a:off x="5348700" y="0"/>
          <a:ext cx="53193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945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3329355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Operation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Duration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preamble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tRPRE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</a:t>
                      </a:r>
                      <a:r>
                        <a:rPr lang="en-IN" dirty="0" err="1"/>
                        <a:t>postamble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tRPST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161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7DF5-E1E5-476E-8BEE-DC35AB86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E4BE5-2B54-4103-A9C7-A6F556EB9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3910968"/>
            <a:ext cx="9163304" cy="21443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takes </a:t>
            </a:r>
            <a:r>
              <a:rPr lang="en-US" dirty="0">
                <a:solidFill>
                  <a:srgbClr val="E21A23"/>
                </a:solidFill>
              </a:rPr>
              <a:t>time</a:t>
            </a:r>
            <a:r>
              <a:rPr lang="en-US" dirty="0"/>
              <a:t> to issue the internal read command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After that the </a:t>
            </a:r>
            <a:r>
              <a:rPr lang="en-US" dirty="0">
                <a:solidFill>
                  <a:srgbClr val="00B050"/>
                </a:solidFill>
              </a:rPr>
              <a:t>process</a:t>
            </a:r>
            <a:r>
              <a:rPr lang="en-US" dirty="0"/>
              <a:t> of reading takes time (till we have bits on the bus)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7030A0"/>
                </a:solidFill>
              </a:rPr>
              <a:t>parity</a:t>
            </a:r>
            <a:r>
              <a:rPr lang="en-US" dirty="0"/>
              <a:t> needs to be </a:t>
            </a:r>
            <a:r>
              <a:rPr lang="en-US" dirty="0">
                <a:solidFill>
                  <a:srgbClr val="9F2241"/>
                </a:solidFill>
              </a:rPr>
              <a:t>checked</a:t>
            </a:r>
            <a:r>
              <a:rPr lang="en-US" dirty="0"/>
              <a:t> after the entire block has been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total </a:t>
            </a:r>
            <a:r>
              <a:rPr lang="en-US" dirty="0">
                <a:solidFill>
                  <a:srgbClr val="FF0000"/>
                </a:solidFill>
              </a:rPr>
              <a:t>read latency </a:t>
            </a:r>
            <a:r>
              <a:rPr lang="en-US" dirty="0"/>
              <a:t>is the sum of all the three components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data has to </a:t>
            </a:r>
            <a:r>
              <a:rPr lang="en-US" dirty="0">
                <a:solidFill>
                  <a:srgbClr val="C00000"/>
                </a:solidFill>
              </a:rPr>
              <a:t>stabilize</a:t>
            </a:r>
            <a:r>
              <a:rPr lang="en-US" dirty="0"/>
              <a:t> for some time before we can </a:t>
            </a:r>
            <a:r>
              <a:rPr lang="en-US" dirty="0" err="1"/>
              <a:t>precharge</a:t>
            </a:r>
            <a:r>
              <a:rPr lang="en-US" dirty="0"/>
              <a:t> (</a:t>
            </a:r>
            <a:r>
              <a:rPr lang="en-US" dirty="0" err="1"/>
              <a:t>tRTP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35968-1926-4927-BB29-F0C4EEA35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08DDF-49F3-41BA-8569-9C37B836D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CBBB27-EE23-4501-9818-B9D819C5C9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445483"/>
              </p:ext>
            </p:extLst>
          </p:nvPr>
        </p:nvGraphicFramePr>
        <p:xfrm>
          <a:off x="1880616" y="863600"/>
          <a:ext cx="852322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7304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Time interval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&lt;First data bit on the bus&gt;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IN" dirty="0" err="1">
                          <a:sym typeface="Wingdings" panose="05000000000000000000" pitchFamily="2" charset="2"/>
                        </a:rPr>
                        <a:t>IntREAD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IntREAD</a:t>
                      </a:r>
                      <a:r>
                        <a:rPr lang="en-IN" dirty="0"/>
                        <a:t>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&lt;First data bit on the bus without parity checking&gt;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818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to verify the parity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9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IntREAD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tRTP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06368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Relationships</a:t>
                      </a:r>
                      <a:r>
                        <a:rPr lang="en-US" dirty="0"/>
                        <a:t>: RL = AL + CL + PL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705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9633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800A-3DFE-47F4-8EB2-432B964B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Burst of Read Commands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603FE-F3DB-4E26-A368-B0573BFD0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4D5B3-5857-41D9-B3EE-D16592FB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E47C122-8A13-4A1A-AB33-75FCB30E694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80457271"/>
                  </p:ext>
                </p:extLst>
              </p:nvPr>
            </p:nvGraphicFramePr>
            <p:xfrm>
              <a:off x="2354990" y="1028701"/>
              <a:ext cx="7482020" cy="1508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76307">
                      <a:extLst>
                        <a:ext uri="{9D8B030D-6E8A-4147-A177-3AD203B41FA5}">
                          <a16:colId xmlns:a16="http://schemas.microsoft.com/office/drawing/2014/main" val="1737686662"/>
                        </a:ext>
                      </a:extLst>
                    </a:gridCol>
                    <a:gridCol w="2205713">
                      <a:extLst>
                        <a:ext uri="{9D8B030D-6E8A-4147-A177-3AD203B41FA5}">
                          <a16:colId xmlns:a16="http://schemas.microsoft.com/office/drawing/2014/main" val="33185854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Consecutive pair of commands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Time interval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7723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Column to column delay (same bank group)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tCCD</a:t>
                          </a:r>
                          <a:r>
                            <a:rPr lang="en-IN" baseline="-25000" dirty="0" err="1"/>
                            <a:t>L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935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Column to column delay (different bank group)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tCCD</a:t>
                          </a:r>
                          <a:r>
                            <a:rPr lang="en-IN" baseline="-25000" dirty="0" err="1"/>
                            <a:t>S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7406183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r>
                            <a:rPr lang="en-US" dirty="0"/>
                            <a:t>Relationships: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tCC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𝑡𝐶𝐶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oMath>
                          </a14:m>
                          <a:endParaRPr lang="en-US" sz="2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705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DE47C122-8A13-4A1A-AB33-75FCB30E694B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80457271"/>
                  </p:ext>
                </p:extLst>
              </p:nvPr>
            </p:nvGraphicFramePr>
            <p:xfrm>
              <a:off x="2354990" y="1028701"/>
              <a:ext cx="7482020" cy="1508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76307">
                      <a:extLst>
                        <a:ext uri="{9D8B030D-6E8A-4147-A177-3AD203B41FA5}">
                          <a16:colId xmlns:a16="http://schemas.microsoft.com/office/drawing/2014/main" val="1737686662"/>
                        </a:ext>
                      </a:extLst>
                    </a:gridCol>
                    <a:gridCol w="2205713">
                      <a:extLst>
                        <a:ext uri="{9D8B030D-6E8A-4147-A177-3AD203B41FA5}">
                          <a16:colId xmlns:a16="http://schemas.microsoft.com/office/drawing/2014/main" val="33185854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Consecutive pair of commands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Time interval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77230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Column to column delay (same bank group)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tCCD</a:t>
                          </a:r>
                          <a:r>
                            <a:rPr lang="en-IN" baseline="-25000" dirty="0" err="1"/>
                            <a:t>L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9357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IN" dirty="0"/>
                            <a:t>Column to column delay (different bank group)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IN" dirty="0" err="1"/>
                            <a:t>tCCD</a:t>
                          </a:r>
                          <a:r>
                            <a:rPr lang="en-IN" baseline="-25000" dirty="0" err="1"/>
                            <a:t>S</a:t>
                          </a:r>
                          <a:endParaRPr lang="en-US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7406183"/>
                      </a:ext>
                    </a:extLst>
                  </a:tr>
                  <a:tr h="3962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1" t="-290769" r="-326" b="-2307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77051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5B3CDE-1839-49BB-928C-AE8AC1C17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496" y="3460942"/>
            <a:ext cx="9163304" cy="21443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DRAM devices </a:t>
            </a:r>
            <a:r>
              <a:rPr lang="en-US" dirty="0">
                <a:solidFill>
                  <a:srgbClr val="9F2241"/>
                </a:solidFill>
              </a:rPr>
              <a:t>support</a:t>
            </a:r>
            <a:r>
              <a:rPr lang="en-US" dirty="0"/>
              <a:t> a burst of read commands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dirty="0">
                <a:solidFill>
                  <a:srgbClr val="0070C0"/>
                </a:solidFill>
              </a:rPr>
              <a:t>encourage</a:t>
            </a:r>
            <a:r>
              <a:rPr lang="en-US" dirty="0"/>
              <a:t> requests to go to a </a:t>
            </a:r>
            <a:r>
              <a:rPr lang="en-US" dirty="0">
                <a:solidFill>
                  <a:srgbClr val="00B050"/>
                </a:solidFill>
              </a:rPr>
              <a:t>different</a:t>
            </a:r>
            <a:r>
              <a:rPr lang="en-US" dirty="0"/>
              <a:t> bank group (</a:t>
            </a:r>
            <a:r>
              <a:rPr lang="en-US" dirty="0" err="1"/>
              <a:t>tCCD</a:t>
            </a:r>
            <a:r>
              <a:rPr lang="en-US" baseline="-25000" dirty="0" err="1"/>
              <a:t>L</a:t>
            </a:r>
            <a:r>
              <a:rPr lang="en-US" dirty="0"/>
              <a:t> ≥ </a:t>
            </a:r>
            <a:r>
              <a:rPr lang="en-US" dirty="0" err="1"/>
              <a:t>tCCD</a:t>
            </a:r>
            <a:r>
              <a:rPr lang="en-US" baseline="-25000" dirty="0" err="1"/>
              <a:t>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Power constraints and more resources available at the other bank group</a:t>
            </a:r>
          </a:p>
        </p:txBody>
      </p:sp>
    </p:spTree>
    <p:extLst>
      <p:ext uri="{BB962C8B-B14F-4D97-AF65-F5344CB8AC3E}">
        <p14:creationId xmlns:p14="http://schemas.microsoft.com/office/powerpoint/2010/main" val="27147528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514B9-8C44-4850-B6B2-F14C167E0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09BD-20D4-4AB4-8F25-8F2858DC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7B8755A-AA2D-4825-B0AE-A58204FDE5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560787"/>
              </p:ext>
            </p:extLst>
          </p:nvPr>
        </p:nvGraphicFramePr>
        <p:xfrm>
          <a:off x="2354990" y="1028701"/>
          <a:ext cx="748202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307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2205713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Duration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&lt;First data bit on the bus&gt;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WL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IN" dirty="0" err="1">
                          <a:sym typeface="Wingdings" panose="05000000000000000000" pitchFamily="2" charset="2"/>
                        </a:rPr>
                        <a:t>IntWRITE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AL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to compute the parity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15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IntWRITE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&lt;First data bit on the bus&gt;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CWL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5617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Relationships: WL = AL + PL + CWL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705156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C81B2CA-4927-47EF-B3B1-B3AFB1D8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6858000" cy="822960"/>
          </a:xfrm>
        </p:spPr>
        <p:txBody>
          <a:bodyPr/>
          <a:lstStyle/>
          <a:p>
            <a:r>
              <a:rPr lang="en-US" dirty="0"/>
              <a:t>Write Command (Timing)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EC773F-D8E5-460E-BD3D-1A1076C9F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496" y="3797115"/>
            <a:ext cx="9163304" cy="21443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to the formula for reads</a:t>
            </a:r>
          </a:p>
          <a:p>
            <a:pPr marL="573088" lvl="1" indent="-342900"/>
            <a:r>
              <a:rPr lang="en-US" dirty="0"/>
              <a:t>WL = AL + PL + CWL</a:t>
            </a:r>
          </a:p>
        </p:txBody>
      </p:sp>
    </p:spTree>
    <p:extLst>
      <p:ext uri="{BB962C8B-B14F-4D97-AF65-F5344CB8AC3E}">
        <p14:creationId xmlns:p14="http://schemas.microsoft.com/office/powerpoint/2010/main" val="2970502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9C25-FA3B-427C-89F7-50D0FB37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Read-to-Write Delay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FA47FD-95BB-47C9-8F37-16FB8C4B9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0" y="1920241"/>
            <a:ext cx="9052560" cy="319476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C6652-329A-472D-A119-60B09C91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B5425-F367-450E-A4D3-87689BC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06BF00-A2A4-438A-ABA5-DF80B46650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23963"/>
              </p:ext>
            </p:extLst>
          </p:nvPr>
        </p:nvGraphicFramePr>
        <p:xfrm>
          <a:off x="5270910" y="488074"/>
          <a:ext cx="53056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535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1564115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Operation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Duration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preamble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tWPRE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</a:t>
                      </a:r>
                      <a:r>
                        <a:rPr lang="en-IN" dirty="0" err="1"/>
                        <a:t>postamble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tWPST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F431ED-D451-4912-A34C-D06A53CF4670}"/>
              </a:ext>
            </a:extLst>
          </p:cNvPr>
          <p:cNvSpPr txBox="1">
            <a:spLocks/>
          </p:cNvSpPr>
          <p:nvPr/>
        </p:nvSpPr>
        <p:spPr>
          <a:xfrm>
            <a:off x="1646936" y="5297730"/>
            <a:ext cx="9163304" cy="2144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shows the read-to-write delay (</a:t>
            </a:r>
            <a:r>
              <a:rPr lang="en-US" dirty="0" err="1"/>
              <a:t>tRTW</a:t>
            </a:r>
            <a:r>
              <a:rPr lang="en-US" dirty="0"/>
              <a:t>) = Read Latency + Burst length / 2 (because of DDR) + 1 (needed to change the direction of transmission) + </a:t>
            </a:r>
            <a:r>
              <a:rPr lang="en-US" dirty="0" err="1"/>
              <a:t>tWPRE</a:t>
            </a:r>
            <a:r>
              <a:rPr lang="en-US" dirty="0"/>
              <a:t> (Write preamble) – WL (write latency)</a:t>
            </a:r>
          </a:p>
        </p:txBody>
      </p:sp>
    </p:spTree>
    <p:extLst>
      <p:ext uri="{BB962C8B-B14F-4D97-AF65-F5344CB8AC3E}">
        <p14:creationId xmlns:p14="http://schemas.microsoft.com/office/powerpoint/2010/main" val="321853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0FF30-8331-427A-B1CB-E72E693BB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Capacitors Used in DRAM Cells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06D07-B453-4CED-A39C-229E7455E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38BAD-618D-41EB-A16E-B950BB395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63C7433-B96D-4084-B0CC-2FA89F3C5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03" y="1415348"/>
            <a:ext cx="491883" cy="491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105C4-DEC3-4E6B-A63D-8B6D99646C28}"/>
              </a:ext>
            </a:extLst>
          </p:cNvPr>
          <p:cNvSpPr txBox="1"/>
          <p:nvPr/>
        </p:nvSpPr>
        <p:spPr>
          <a:xfrm>
            <a:off x="2728781" y="1461233"/>
            <a:ext cx="6761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The capacitor has to be </a:t>
            </a:r>
            <a:r>
              <a:rPr lang="en-IN" sz="2000" dirty="0">
                <a:solidFill>
                  <a:srgbClr val="00B050"/>
                </a:solidFill>
              </a:rPr>
              <a:t>accommodated</a:t>
            </a:r>
            <a:r>
              <a:rPr lang="en-IN" sz="2000" dirty="0"/>
              <a:t> in very little area. </a:t>
            </a:r>
            <a:endParaRPr lang="en-US" sz="20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5BB2A3-983B-4F45-B45F-C6AFC2C44FF9}"/>
              </a:ext>
            </a:extLst>
          </p:cNvPr>
          <p:cNvGrpSpPr/>
          <p:nvPr/>
        </p:nvGrpSpPr>
        <p:grpSpPr>
          <a:xfrm>
            <a:off x="3782925" y="1916035"/>
            <a:ext cx="5707642" cy="4225925"/>
            <a:chOff x="1442095" y="2254217"/>
            <a:chExt cx="4915843" cy="394793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F9E7666-191B-4E76-B3EA-DF121D04BBD6}"/>
                </a:ext>
              </a:extLst>
            </p:cNvPr>
            <p:cNvSpPr/>
            <p:nvPr/>
          </p:nvSpPr>
          <p:spPr>
            <a:xfrm>
              <a:off x="2384651" y="3099727"/>
              <a:ext cx="3973287" cy="3102425"/>
            </a:xfrm>
            <a:custGeom>
              <a:avLst/>
              <a:gdLst>
                <a:gd name="connsiteX0" fmla="*/ 1046 w 3973287"/>
                <a:gd name="connsiteY0" fmla="*/ -622 h 3102425"/>
                <a:gd name="connsiteX1" fmla="*/ 3974334 w 3973287"/>
                <a:gd name="connsiteY1" fmla="*/ -622 h 3102425"/>
                <a:gd name="connsiteX2" fmla="*/ 3974334 w 3973287"/>
                <a:gd name="connsiteY2" fmla="*/ 3101804 h 3102425"/>
                <a:gd name="connsiteX3" fmla="*/ 1046 w 3973287"/>
                <a:gd name="connsiteY3" fmla="*/ 3101804 h 310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3287" h="3102425">
                  <a:moveTo>
                    <a:pt x="1046" y="-622"/>
                  </a:moveTo>
                  <a:lnTo>
                    <a:pt x="3974334" y="-622"/>
                  </a:lnTo>
                  <a:lnTo>
                    <a:pt x="3974334" y="3101804"/>
                  </a:lnTo>
                  <a:lnTo>
                    <a:pt x="1046" y="3101804"/>
                  </a:ln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837F0DF-E910-493F-AB55-38DA6DCCF551}"/>
                </a:ext>
              </a:extLst>
            </p:cNvPr>
            <p:cNvSpPr/>
            <p:nvPr/>
          </p:nvSpPr>
          <p:spPr>
            <a:xfrm>
              <a:off x="3962743" y="3100908"/>
              <a:ext cx="972904" cy="182853"/>
            </a:xfrm>
            <a:custGeom>
              <a:avLst/>
              <a:gdLst>
                <a:gd name="connsiteX0" fmla="*/ 973902 w 972904"/>
                <a:gd name="connsiteY0" fmla="*/ -622 h 182853"/>
                <a:gd name="connsiteX1" fmla="*/ 734710 w 972904"/>
                <a:gd name="connsiteY1" fmla="*/ 157217 h 182853"/>
                <a:gd name="connsiteX2" fmla="*/ 246268 w 972904"/>
                <a:gd name="connsiteY2" fmla="*/ 158502 h 182853"/>
                <a:gd name="connsiteX3" fmla="*/ 1047 w 972904"/>
                <a:gd name="connsiteY3" fmla="*/ 1940 h 182853"/>
                <a:gd name="connsiteX4" fmla="*/ 487498 w 972904"/>
                <a:gd name="connsiteY4" fmla="*/ 1940 h 18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904" h="182853">
                  <a:moveTo>
                    <a:pt x="973902" y="-622"/>
                  </a:moveTo>
                  <a:cubicBezTo>
                    <a:pt x="976388" y="64091"/>
                    <a:pt x="885090" y="124327"/>
                    <a:pt x="734710" y="157217"/>
                  </a:cubicBezTo>
                  <a:cubicBezTo>
                    <a:pt x="584320" y="190106"/>
                    <a:pt x="397906" y="190592"/>
                    <a:pt x="246268" y="158502"/>
                  </a:cubicBezTo>
                  <a:cubicBezTo>
                    <a:pt x="94630" y="126413"/>
                    <a:pt x="1047" y="66653"/>
                    <a:pt x="1047" y="1940"/>
                  </a:cubicBezTo>
                  <a:lnTo>
                    <a:pt x="487498" y="1940"/>
                  </a:lnTo>
                  <a:close/>
                </a:path>
              </a:pathLst>
            </a:custGeom>
            <a:solidFill>
              <a:srgbClr val="5E2C2C">
                <a:alpha val="98000"/>
              </a:srgbClr>
            </a:solidFill>
            <a:ln w="6201" cap="flat">
              <a:solidFill>
                <a:srgbClr val="0A0A1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932E8BF-A519-49C3-97D3-F345E73D5B53}"/>
                </a:ext>
              </a:extLst>
            </p:cNvPr>
            <p:cNvSpPr/>
            <p:nvPr/>
          </p:nvSpPr>
          <p:spPr>
            <a:xfrm>
              <a:off x="4137232" y="3348606"/>
              <a:ext cx="603723" cy="2488525"/>
            </a:xfrm>
            <a:custGeom>
              <a:avLst/>
              <a:gdLst>
                <a:gd name="connsiteX0" fmla="*/ 259355 w 603723"/>
                <a:gd name="connsiteY0" fmla="*/ 2486155 h 2488525"/>
                <a:gd name="connsiteX1" fmla="*/ 53816 w 603723"/>
                <a:gd name="connsiteY1" fmla="*/ 2380942 h 2488525"/>
                <a:gd name="connsiteX2" fmla="*/ 1419 w 603723"/>
                <a:gd name="connsiteY2" fmla="*/ 2258927 h 2488525"/>
                <a:gd name="connsiteX3" fmla="*/ 1209 w 603723"/>
                <a:gd name="connsiteY3" fmla="*/ 1122318 h 2488525"/>
                <a:gd name="connsiteX4" fmla="*/ 1713 w 603723"/>
                <a:gd name="connsiteY4" fmla="*/ -622 h 2488525"/>
                <a:gd name="connsiteX5" fmla="*/ 52215 w 603723"/>
                <a:gd name="connsiteY5" fmla="*/ -622 h 2488525"/>
                <a:gd name="connsiteX6" fmla="*/ 102707 w 603723"/>
                <a:gd name="connsiteY6" fmla="*/ -622 h 2488525"/>
                <a:gd name="connsiteX7" fmla="*/ 102612 w 603723"/>
                <a:gd name="connsiteY7" fmla="*/ 1078608 h 2488525"/>
                <a:gd name="connsiteX8" fmla="*/ 108308 w 603723"/>
                <a:gd name="connsiteY8" fmla="*/ 2184470 h 2488525"/>
                <a:gd name="connsiteX9" fmla="*/ 266328 w 603723"/>
                <a:gd name="connsiteY9" fmla="*/ 2363349 h 2488525"/>
                <a:gd name="connsiteX10" fmla="*/ 452056 w 603723"/>
                <a:gd name="connsiteY10" fmla="*/ 2236724 h 2488525"/>
                <a:gd name="connsiteX11" fmla="*/ 473973 w 603723"/>
                <a:gd name="connsiteY11" fmla="*/ 1078760 h 2488525"/>
                <a:gd name="connsiteX12" fmla="*/ 473925 w 603723"/>
                <a:gd name="connsiteY12" fmla="*/ -622 h 2488525"/>
                <a:gd name="connsiteX13" fmla="*/ 538819 w 603723"/>
                <a:gd name="connsiteY13" fmla="*/ -622 h 2488525"/>
                <a:gd name="connsiteX14" fmla="*/ 603722 w 603723"/>
                <a:gd name="connsiteY14" fmla="*/ -622 h 2488525"/>
                <a:gd name="connsiteX15" fmla="*/ 604627 w 603723"/>
                <a:gd name="connsiteY15" fmla="*/ 1122318 h 2488525"/>
                <a:gd name="connsiteX16" fmla="*/ 602770 w 603723"/>
                <a:gd name="connsiteY16" fmla="*/ 2268319 h 2488525"/>
                <a:gd name="connsiteX17" fmla="*/ 317163 w 603723"/>
                <a:gd name="connsiteY17" fmla="*/ 2487517 h 2488525"/>
                <a:gd name="connsiteX18" fmla="*/ 259355 w 603723"/>
                <a:gd name="connsiteY18" fmla="*/ 2486155 h 248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3723" h="2488525">
                  <a:moveTo>
                    <a:pt x="259355" y="2486155"/>
                  </a:moveTo>
                  <a:cubicBezTo>
                    <a:pt x="177612" y="2475183"/>
                    <a:pt x="98897" y="2434892"/>
                    <a:pt x="53816" y="2380942"/>
                  </a:cubicBezTo>
                  <a:cubicBezTo>
                    <a:pt x="24726" y="2346128"/>
                    <a:pt x="3399" y="2296465"/>
                    <a:pt x="1419" y="2258927"/>
                  </a:cubicBezTo>
                  <a:cubicBezTo>
                    <a:pt x="1028" y="2251411"/>
                    <a:pt x="923" y="1739938"/>
                    <a:pt x="1209" y="1122318"/>
                  </a:cubicBezTo>
                  <a:lnTo>
                    <a:pt x="1713" y="-622"/>
                  </a:lnTo>
                  <a:lnTo>
                    <a:pt x="52215" y="-622"/>
                  </a:lnTo>
                  <a:lnTo>
                    <a:pt x="102707" y="-622"/>
                  </a:lnTo>
                  <a:lnTo>
                    <a:pt x="102612" y="1078608"/>
                  </a:lnTo>
                  <a:cubicBezTo>
                    <a:pt x="102526" y="2056616"/>
                    <a:pt x="103060" y="2160343"/>
                    <a:pt x="108308" y="2184470"/>
                  </a:cubicBezTo>
                  <a:cubicBezTo>
                    <a:pt x="129149" y="2280310"/>
                    <a:pt x="190861" y="2350167"/>
                    <a:pt x="266328" y="2363349"/>
                  </a:cubicBezTo>
                  <a:cubicBezTo>
                    <a:pt x="339032" y="2376046"/>
                    <a:pt x="416928" y="2322935"/>
                    <a:pt x="452056" y="2236724"/>
                  </a:cubicBezTo>
                  <a:cubicBezTo>
                    <a:pt x="475725" y="2178650"/>
                    <a:pt x="474020" y="2268642"/>
                    <a:pt x="473973" y="1078760"/>
                  </a:cubicBezTo>
                  <a:lnTo>
                    <a:pt x="473925" y="-622"/>
                  </a:lnTo>
                  <a:lnTo>
                    <a:pt x="538819" y="-622"/>
                  </a:lnTo>
                  <a:lnTo>
                    <a:pt x="603722" y="-622"/>
                  </a:lnTo>
                  <a:lnTo>
                    <a:pt x="604627" y="1122318"/>
                  </a:lnTo>
                  <a:cubicBezTo>
                    <a:pt x="605123" y="1739938"/>
                    <a:pt x="604284" y="2255641"/>
                    <a:pt x="602770" y="2268319"/>
                  </a:cubicBezTo>
                  <a:cubicBezTo>
                    <a:pt x="588578" y="2386705"/>
                    <a:pt x="465543" y="2481136"/>
                    <a:pt x="317163" y="2487517"/>
                  </a:cubicBezTo>
                  <a:cubicBezTo>
                    <a:pt x="297322" y="2488374"/>
                    <a:pt x="271309" y="2487755"/>
                    <a:pt x="259355" y="2486155"/>
                  </a:cubicBezTo>
                  <a:close/>
                </a:path>
              </a:pathLst>
            </a:custGeom>
            <a:solidFill>
              <a:srgbClr val="FFB380"/>
            </a:solidFill>
            <a:ln w="104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F77EDA-32E6-4F3F-B53C-126082D2A13B}"/>
                </a:ext>
              </a:extLst>
            </p:cNvPr>
            <p:cNvSpPr/>
            <p:nvPr/>
          </p:nvSpPr>
          <p:spPr>
            <a:xfrm>
              <a:off x="3975122" y="3591978"/>
              <a:ext cx="977913" cy="2366804"/>
            </a:xfrm>
            <a:custGeom>
              <a:avLst/>
              <a:gdLst>
                <a:gd name="connsiteX0" fmla="*/ 419465 w 977913"/>
                <a:gd name="connsiteY0" fmla="*/ 2364521 h 2366804"/>
                <a:gd name="connsiteX1" fmla="*/ 86518 w 977913"/>
                <a:gd name="connsiteY1" fmla="*/ 2264451 h 2366804"/>
                <a:gd name="connsiteX2" fmla="*/ 1650 w 977913"/>
                <a:gd name="connsiteY2" fmla="*/ 2148399 h 2366804"/>
                <a:gd name="connsiteX3" fmla="*/ 1308 w 977913"/>
                <a:gd name="connsiteY3" fmla="*/ 1067397 h 2366804"/>
                <a:gd name="connsiteX4" fmla="*/ 2117 w 977913"/>
                <a:gd name="connsiteY4" fmla="*/ -622 h 2366804"/>
                <a:gd name="connsiteX5" fmla="*/ 83918 w 977913"/>
                <a:gd name="connsiteY5" fmla="*/ -622 h 2366804"/>
                <a:gd name="connsiteX6" fmla="*/ 165719 w 977913"/>
                <a:gd name="connsiteY6" fmla="*/ -622 h 2366804"/>
                <a:gd name="connsiteX7" fmla="*/ 165556 w 977913"/>
                <a:gd name="connsiteY7" fmla="*/ 1025820 h 2366804"/>
                <a:gd name="connsiteX8" fmla="*/ 174786 w 977913"/>
                <a:gd name="connsiteY8" fmla="*/ 2077590 h 2366804"/>
                <a:gd name="connsiteX9" fmla="*/ 430752 w 977913"/>
                <a:gd name="connsiteY9" fmla="*/ 2247716 h 2366804"/>
                <a:gd name="connsiteX10" fmla="*/ 731609 w 977913"/>
                <a:gd name="connsiteY10" fmla="*/ 2127292 h 2366804"/>
                <a:gd name="connsiteX11" fmla="*/ 767089 w 977913"/>
                <a:gd name="connsiteY11" fmla="*/ 1025964 h 2366804"/>
                <a:gd name="connsiteX12" fmla="*/ 767013 w 977913"/>
                <a:gd name="connsiteY12" fmla="*/ -622 h 2366804"/>
                <a:gd name="connsiteX13" fmla="*/ 872131 w 977913"/>
                <a:gd name="connsiteY13" fmla="*/ -622 h 2366804"/>
                <a:gd name="connsiteX14" fmla="*/ 977258 w 977913"/>
                <a:gd name="connsiteY14" fmla="*/ -622 h 2366804"/>
                <a:gd name="connsiteX15" fmla="*/ 978725 w 977913"/>
                <a:gd name="connsiteY15" fmla="*/ 1067397 h 2366804"/>
                <a:gd name="connsiteX16" fmla="*/ 975715 w 977913"/>
                <a:gd name="connsiteY16" fmla="*/ 2157343 h 2366804"/>
                <a:gd name="connsiteX17" fmla="*/ 513086 w 977913"/>
                <a:gd name="connsiteY17" fmla="*/ 2365817 h 2366804"/>
                <a:gd name="connsiteX18" fmla="*/ 419455 w 977913"/>
                <a:gd name="connsiteY18" fmla="*/ 2364521 h 236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7913" h="2366804">
                  <a:moveTo>
                    <a:pt x="419465" y="2364521"/>
                  </a:moveTo>
                  <a:cubicBezTo>
                    <a:pt x="287058" y="2354082"/>
                    <a:pt x="159556" y="2315763"/>
                    <a:pt x="86518" y="2264451"/>
                  </a:cubicBezTo>
                  <a:cubicBezTo>
                    <a:pt x="39398" y="2231343"/>
                    <a:pt x="4851" y="2184108"/>
                    <a:pt x="1650" y="2148399"/>
                  </a:cubicBezTo>
                  <a:cubicBezTo>
                    <a:pt x="1012" y="2141255"/>
                    <a:pt x="850" y="1654804"/>
                    <a:pt x="1308" y="1067397"/>
                  </a:cubicBezTo>
                  <a:lnTo>
                    <a:pt x="2117" y="-622"/>
                  </a:lnTo>
                  <a:lnTo>
                    <a:pt x="83918" y="-622"/>
                  </a:lnTo>
                  <a:lnTo>
                    <a:pt x="165719" y="-622"/>
                  </a:lnTo>
                  <a:lnTo>
                    <a:pt x="165556" y="1025820"/>
                  </a:lnTo>
                  <a:cubicBezTo>
                    <a:pt x="165414" y="1955994"/>
                    <a:pt x="166280" y="2054644"/>
                    <a:pt x="174786" y="2077590"/>
                  </a:cubicBezTo>
                  <a:cubicBezTo>
                    <a:pt x="208543" y="2168744"/>
                    <a:pt x="308508" y="2235181"/>
                    <a:pt x="430752" y="2247716"/>
                  </a:cubicBezTo>
                  <a:cubicBezTo>
                    <a:pt x="548519" y="2259794"/>
                    <a:pt x="674687" y="2209283"/>
                    <a:pt x="731609" y="2127292"/>
                  </a:cubicBezTo>
                  <a:cubicBezTo>
                    <a:pt x="769937" y="2072056"/>
                    <a:pt x="767184" y="2157648"/>
                    <a:pt x="767089" y="1025964"/>
                  </a:cubicBezTo>
                  <a:lnTo>
                    <a:pt x="767013" y="-622"/>
                  </a:lnTo>
                  <a:lnTo>
                    <a:pt x="872131" y="-622"/>
                  </a:lnTo>
                  <a:lnTo>
                    <a:pt x="977258" y="-622"/>
                  </a:lnTo>
                  <a:lnTo>
                    <a:pt x="978725" y="1067397"/>
                  </a:lnTo>
                  <a:cubicBezTo>
                    <a:pt x="979535" y="1654804"/>
                    <a:pt x="978182" y="2145275"/>
                    <a:pt x="975715" y="2157343"/>
                  </a:cubicBezTo>
                  <a:cubicBezTo>
                    <a:pt x="952722" y="2269938"/>
                    <a:pt x="753440" y="2359740"/>
                    <a:pt x="513086" y="2365817"/>
                  </a:cubicBezTo>
                  <a:cubicBezTo>
                    <a:pt x="480948" y="2366627"/>
                    <a:pt x="438819" y="2366045"/>
                    <a:pt x="419455" y="2364521"/>
                  </a:cubicBezTo>
                  <a:close/>
                </a:path>
              </a:pathLst>
            </a:custGeom>
            <a:solidFill>
              <a:srgbClr val="61302F"/>
            </a:solidFill>
            <a:ln w="1047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CD71C34-5EDB-49DD-A627-C0CA7C0AF1F3}"/>
                </a:ext>
              </a:extLst>
            </p:cNvPr>
            <p:cNvSpPr/>
            <p:nvPr/>
          </p:nvSpPr>
          <p:spPr>
            <a:xfrm>
              <a:off x="4241235" y="3098345"/>
              <a:ext cx="368017" cy="2625637"/>
            </a:xfrm>
            <a:custGeom>
              <a:avLst/>
              <a:gdLst>
                <a:gd name="connsiteX0" fmla="*/ 1409 w 368017"/>
                <a:gd name="connsiteY0" fmla="*/ -622 h 2625637"/>
                <a:gd name="connsiteX1" fmla="*/ 1409 w 368017"/>
                <a:gd name="connsiteY1" fmla="*/ 2356406 h 2625637"/>
                <a:gd name="connsiteX2" fmla="*/ 368731 w 368017"/>
                <a:gd name="connsiteY2" fmla="*/ 2356406 h 2625637"/>
                <a:gd name="connsiteX3" fmla="*/ 368731 w 368017"/>
                <a:gd name="connsiteY3" fmla="*/ -622 h 2625637"/>
                <a:gd name="connsiteX4" fmla="*/ 368731 w 368017"/>
                <a:gd name="connsiteY4" fmla="*/ 2356406 h 2625637"/>
                <a:gd name="connsiteX5" fmla="*/ 368731 w 368017"/>
                <a:gd name="connsiteY5" fmla="*/ 2360197 h 2625637"/>
                <a:gd name="connsiteX6" fmla="*/ 1409 w 368017"/>
                <a:gd name="connsiteY6" fmla="*/ 2360197 h 2625637"/>
                <a:gd name="connsiteX7" fmla="*/ 1409 w 368017"/>
                <a:gd name="connsiteY7" fmla="*/ 2356406 h 2625637"/>
                <a:gd name="connsiteX8" fmla="*/ 1047 w 368017"/>
                <a:gd name="connsiteY8" fmla="*/ 2356406 h 2625637"/>
                <a:gd name="connsiteX9" fmla="*/ 93068 w 368017"/>
                <a:gd name="connsiteY9" fmla="*/ 2589026 h 2625637"/>
                <a:gd name="connsiteX10" fmla="*/ 277072 w 368017"/>
                <a:gd name="connsiteY10" fmla="*/ 2589026 h 2625637"/>
                <a:gd name="connsiteX11" fmla="*/ 369064 w 368017"/>
                <a:gd name="connsiteY11" fmla="*/ 2356406 h 2625637"/>
                <a:gd name="connsiteX12" fmla="*/ 368731 w 368017"/>
                <a:gd name="connsiteY12" fmla="*/ 2356406 h 26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8017" h="2625637">
                  <a:moveTo>
                    <a:pt x="1409" y="-622"/>
                  </a:moveTo>
                  <a:lnTo>
                    <a:pt x="1409" y="2356406"/>
                  </a:lnTo>
                  <a:lnTo>
                    <a:pt x="368731" y="2356406"/>
                  </a:lnTo>
                  <a:lnTo>
                    <a:pt x="368731" y="-622"/>
                  </a:lnTo>
                  <a:close/>
                  <a:moveTo>
                    <a:pt x="368731" y="2356406"/>
                  </a:moveTo>
                  <a:lnTo>
                    <a:pt x="368731" y="2360197"/>
                  </a:lnTo>
                  <a:lnTo>
                    <a:pt x="1409" y="2360197"/>
                  </a:lnTo>
                  <a:lnTo>
                    <a:pt x="1409" y="2356406"/>
                  </a:lnTo>
                  <a:lnTo>
                    <a:pt x="1047" y="2356406"/>
                  </a:lnTo>
                  <a:cubicBezTo>
                    <a:pt x="1057" y="2452380"/>
                    <a:pt x="36128" y="2541048"/>
                    <a:pt x="93068" y="2589026"/>
                  </a:cubicBezTo>
                  <a:cubicBezTo>
                    <a:pt x="149999" y="2637012"/>
                    <a:pt x="220141" y="2637012"/>
                    <a:pt x="277072" y="2589026"/>
                  </a:cubicBezTo>
                  <a:cubicBezTo>
                    <a:pt x="333993" y="2541048"/>
                    <a:pt x="369064" y="2452371"/>
                    <a:pt x="369064" y="2356406"/>
                  </a:cubicBezTo>
                  <a:lnTo>
                    <a:pt x="368731" y="2356406"/>
                  </a:lnTo>
                  <a:close/>
                </a:path>
              </a:pathLst>
            </a:custGeom>
            <a:solidFill>
              <a:srgbClr val="221B4F"/>
            </a:solidFill>
            <a:ln w="10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FE589E6-BDAD-4C6A-8C6E-86B8FCCF18E6}"/>
                </a:ext>
              </a:extLst>
            </p:cNvPr>
            <p:cNvSpPr/>
            <p:nvPr/>
          </p:nvSpPr>
          <p:spPr>
            <a:xfrm>
              <a:off x="4610091" y="5354942"/>
              <a:ext cx="365693" cy="9525"/>
            </a:xfrm>
            <a:custGeom>
              <a:avLst/>
              <a:gdLst>
                <a:gd name="connsiteX0" fmla="*/ 1047 w 365693"/>
                <a:gd name="connsiteY0" fmla="*/ -622 h 9525"/>
                <a:gd name="connsiteX1" fmla="*/ 366740 w 365693"/>
                <a:gd name="connsiteY1" fmla="*/ -62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693" h="9525">
                  <a:moveTo>
                    <a:pt x="1047" y="-622"/>
                  </a:moveTo>
                  <a:lnTo>
                    <a:pt x="366740" y="-622"/>
                  </a:lnTo>
                </a:path>
              </a:pathLst>
            </a:custGeom>
            <a:solidFill>
              <a:srgbClr val="221B4F"/>
            </a:solidFill>
            <a:ln w="10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B8582F-371C-48D7-AF58-FD6008ACFD6E}"/>
                </a:ext>
              </a:extLst>
            </p:cNvPr>
            <p:cNvSpPr txBox="1"/>
            <p:nvPr/>
          </p:nvSpPr>
          <p:spPr>
            <a:xfrm>
              <a:off x="5362230" y="3880353"/>
              <a:ext cx="682305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Buried n+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435C97-B069-4BF0-9575-5D6AEBD803B4}"/>
                </a:ext>
              </a:extLst>
            </p:cNvPr>
            <p:cNvSpPr txBox="1"/>
            <p:nvPr/>
          </p:nvSpPr>
          <p:spPr>
            <a:xfrm>
              <a:off x="5362230" y="4025874"/>
              <a:ext cx="497301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region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843B2F-0918-40D7-99D1-EB685EA41A83}"/>
                </a:ext>
              </a:extLst>
            </p:cNvPr>
            <p:cNvSpPr txBox="1"/>
            <p:nvPr/>
          </p:nvSpPr>
          <p:spPr>
            <a:xfrm>
              <a:off x="5370496" y="3153807"/>
              <a:ext cx="736149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Polysilicon</a:t>
              </a:r>
              <a:endParaRPr lang="en-US" sz="9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C5175C-9084-4623-8DE2-67405F3EBAB5}"/>
                </a:ext>
              </a:extLst>
            </p:cNvPr>
            <p:cNvSpPr txBox="1"/>
            <p:nvPr/>
          </p:nvSpPr>
          <p:spPr>
            <a:xfrm>
              <a:off x="5370496" y="3299328"/>
              <a:ext cx="658834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electrode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F890F4-5630-491C-BA1D-49B1C0E93DD7}"/>
                </a:ext>
              </a:extLst>
            </p:cNvPr>
            <p:cNvSpPr txBox="1"/>
            <p:nvPr/>
          </p:nvSpPr>
          <p:spPr>
            <a:xfrm>
              <a:off x="5400433" y="3564988"/>
              <a:ext cx="660216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Dielectric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F2FD651-8760-4DC0-859B-D448B754391F}"/>
                </a:ext>
              </a:extLst>
            </p:cNvPr>
            <p:cNvSpPr/>
            <p:nvPr/>
          </p:nvSpPr>
          <p:spPr>
            <a:xfrm>
              <a:off x="2387709" y="3097088"/>
              <a:ext cx="972913" cy="182853"/>
            </a:xfrm>
            <a:custGeom>
              <a:avLst/>
              <a:gdLst>
                <a:gd name="connsiteX0" fmla="*/ 973911 w 972913"/>
                <a:gd name="connsiteY0" fmla="*/ -622 h 182853"/>
                <a:gd name="connsiteX1" fmla="*/ 734709 w 972913"/>
                <a:gd name="connsiteY1" fmla="*/ 157217 h 182853"/>
                <a:gd name="connsiteX2" fmla="*/ 246277 w 972913"/>
                <a:gd name="connsiteY2" fmla="*/ 158502 h 182853"/>
                <a:gd name="connsiteX3" fmla="*/ 1047 w 972913"/>
                <a:gd name="connsiteY3" fmla="*/ 1940 h 182853"/>
                <a:gd name="connsiteX4" fmla="*/ 487507 w 972913"/>
                <a:gd name="connsiteY4" fmla="*/ 1940 h 18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913" h="182853">
                  <a:moveTo>
                    <a:pt x="973911" y="-622"/>
                  </a:moveTo>
                  <a:cubicBezTo>
                    <a:pt x="976397" y="64081"/>
                    <a:pt x="885100" y="124327"/>
                    <a:pt x="734709" y="157217"/>
                  </a:cubicBezTo>
                  <a:cubicBezTo>
                    <a:pt x="584319" y="190106"/>
                    <a:pt x="397906" y="190592"/>
                    <a:pt x="246277" y="158502"/>
                  </a:cubicBezTo>
                  <a:cubicBezTo>
                    <a:pt x="94639" y="126403"/>
                    <a:pt x="1047" y="66653"/>
                    <a:pt x="1047" y="1940"/>
                  </a:cubicBezTo>
                  <a:lnTo>
                    <a:pt x="487507" y="1940"/>
                  </a:lnTo>
                  <a:close/>
                </a:path>
              </a:pathLst>
            </a:custGeom>
            <a:solidFill>
              <a:srgbClr val="5E2C2C">
                <a:alpha val="98000"/>
              </a:srgbClr>
            </a:solidFill>
            <a:ln w="6201" cap="flat">
              <a:solidFill>
                <a:srgbClr val="0A0A1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22F2998-1126-4CF3-BA82-B6C7AB4906AD}"/>
                </a:ext>
              </a:extLst>
            </p:cNvPr>
            <p:cNvSpPr/>
            <p:nvPr/>
          </p:nvSpPr>
          <p:spPr>
            <a:xfrm>
              <a:off x="3234757" y="2991208"/>
              <a:ext cx="864053" cy="108857"/>
            </a:xfrm>
            <a:custGeom>
              <a:avLst/>
              <a:gdLst>
                <a:gd name="connsiteX0" fmla="*/ 1046 w 864053"/>
                <a:gd name="connsiteY0" fmla="*/ -622 h 108857"/>
                <a:gd name="connsiteX1" fmla="*/ 865100 w 864053"/>
                <a:gd name="connsiteY1" fmla="*/ -622 h 108857"/>
                <a:gd name="connsiteX2" fmla="*/ 865100 w 864053"/>
                <a:gd name="connsiteY2" fmla="*/ 108235 h 108857"/>
                <a:gd name="connsiteX3" fmla="*/ 1046 w 864053"/>
                <a:gd name="connsiteY3" fmla="*/ 108235 h 10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053" h="108857">
                  <a:moveTo>
                    <a:pt x="1046" y="-622"/>
                  </a:moveTo>
                  <a:lnTo>
                    <a:pt x="865100" y="-622"/>
                  </a:lnTo>
                  <a:lnTo>
                    <a:pt x="865100" y="108235"/>
                  </a:lnTo>
                  <a:lnTo>
                    <a:pt x="1046" y="108235"/>
                  </a:lnTo>
                  <a:close/>
                </a:path>
              </a:pathLst>
            </a:custGeom>
            <a:solidFill>
              <a:srgbClr val="FFB380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E8F4F84-6AE7-43E3-9273-833B5C8EF907}"/>
                </a:ext>
              </a:extLst>
            </p:cNvPr>
            <p:cNvSpPr/>
            <p:nvPr/>
          </p:nvSpPr>
          <p:spPr>
            <a:xfrm>
              <a:off x="3367431" y="2882347"/>
              <a:ext cx="591911" cy="108857"/>
            </a:xfrm>
            <a:custGeom>
              <a:avLst/>
              <a:gdLst>
                <a:gd name="connsiteX0" fmla="*/ 1047 w 591911"/>
                <a:gd name="connsiteY0" fmla="*/ -622 h 108857"/>
                <a:gd name="connsiteX1" fmla="*/ 592958 w 591911"/>
                <a:gd name="connsiteY1" fmla="*/ -622 h 108857"/>
                <a:gd name="connsiteX2" fmla="*/ 592958 w 591911"/>
                <a:gd name="connsiteY2" fmla="*/ 108235 h 108857"/>
                <a:gd name="connsiteX3" fmla="*/ 1047 w 591911"/>
                <a:gd name="connsiteY3" fmla="*/ 108235 h 10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911" h="108857">
                  <a:moveTo>
                    <a:pt x="1047" y="-622"/>
                  </a:moveTo>
                  <a:lnTo>
                    <a:pt x="592958" y="-622"/>
                  </a:lnTo>
                  <a:lnTo>
                    <a:pt x="592958" y="108235"/>
                  </a:lnTo>
                  <a:lnTo>
                    <a:pt x="1047" y="108235"/>
                  </a:lnTo>
                  <a:close/>
                </a:path>
              </a:pathLst>
            </a:custGeom>
            <a:solidFill>
              <a:srgbClr val="1E220E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EB23563-16F4-472E-87C0-8DEFB7E2979C}"/>
                </a:ext>
              </a:extLst>
            </p:cNvPr>
            <p:cNvSpPr/>
            <p:nvPr/>
          </p:nvSpPr>
          <p:spPr>
            <a:xfrm>
              <a:off x="1485338" y="2733366"/>
              <a:ext cx="1277617" cy="236696"/>
            </a:xfrm>
            <a:custGeom>
              <a:avLst/>
              <a:gdLst>
                <a:gd name="connsiteX0" fmla="*/ 1278664 w 1277617"/>
                <a:gd name="connsiteY0" fmla="*/ 236074 h 236696"/>
                <a:gd name="connsiteX1" fmla="*/ 1278664 w 1277617"/>
                <a:gd name="connsiteY1" fmla="*/ -622 h 236696"/>
                <a:gd name="connsiteX2" fmla="*/ 1047 w 1277617"/>
                <a:gd name="connsiteY2" fmla="*/ -622 h 23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7617" h="236696">
                  <a:moveTo>
                    <a:pt x="1278664" y="236074"/>
                  </a:moveTo>
                  <a:lnTo>
                    <a:pt x="1278664" y="-622"/>
                  </a:lnTo>
                  <a:lnTo>
                    <a:pt x="1047" y="-622"/>
                  </a:lnTo>
                </a:path>
              </a:pathLst>
            </a:custGeom>
            <a:noFill/>
            <a:ln w="1382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8FDB6-D6EC-4675-A156-35CCB92D8D47}"/>
                </a:ext>
              </a:extLst>
            </p:cNvPr>
            <p:cNvSpPr/>
            <p:nvPr/>
          </p:nvSpPr>
          <p:spPr>
            <a:xfrm>
              <a:off x="2057743" y="2548972"/>
              <a:ext cx="3061611" cy="768803"/>
            </a:xfrm>
            <a:custGeom>
              <a:avLst/>
              <a:gdLst>
                <a:gd name="connsiteX0" fmla="*/ 1047 w 3061611"/>
                <a:gd name="connsiteY0" fmla="*/ -622 h 768803"/>
                <a:gd name="connsiteX1" fmla="*/ 3062658 w 3061611"/>
                <a:gd name="connsiteY1" fmla="*/ -622 h 768803"/>
                <a:gd name="connsiteX2" fmla="*/ 3062658 w 3061611"/>
                <a:gd name="connsiteY2" fmla="*/ 768181 h 768803"/>
                <a:gd name="connsiteX3" fmla="*/ 1047 w 3061611"/>
                <a:gd name="connsiteY3" fmla="*/ 768181 h 76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1611" h="768803">
                  <a:moveTo>
                    <a:pt x="1047" y="-622"/>
                  </a:moveTo>
                  <a:lnTo>
                    <a:pt x="3062658" y="-622"/>
                  </a:lnTo>
                  <a:lnTo>
                    <a:pt x="3062658" y="768181"/>
                  </a:lnTo>
                  <a:lnTo>
                    <a:pt x="1047" y="768181"/>
                  </a:lnTo>
                  <a:close/>
                </a:path>
              </a:pathLst>
            </a:custGeom>
            <a:noFill/>
            <a:ln w="14288" cap="flat">
              <a:solidFill>
                <a:srgbClr val="5817DA"/>
              </a:solidFill>
              <a:custDash>
                <a:ds d="450000" sp="225000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EFE7F2-FAA8-4FEF-A451-55DEDFA3C5B9}"/>
                </a:ext>
              </a:extLst>
            </p:cNvPr>
            <p:cNvSpPr txBox="1"/>
            <p:nvPr/>
          </p:nvSpPr>
          <p:spPr>
            <a:xfrm>
              <a:off x="3045895" y="2254217"/>
              <a:ext cx="1505157" cy="316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Access transistor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84C822-597C-4FB6-AA7E-28C4FC53A5C4}"/>
                </a:ext>
              </a:extLst>
            </p:cNvPr>
            <p:cNvSpPr txBox="1"/>
            <p:nvPr/>
          </p:nvSpPr>
          <p:spPr>
            <a:xfrm>
              <a:off x="5158358" y="2834918"/>
              <a:ext cx="668499" cy="24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n+ region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C185D0-BBEE-4E4C-8241-749EB3426DBC}"/>
                </a:ext>
              </a:extLst>
            </p:cNvPr>
            <p:cNvSpPr txBox="1"/>
            <p:nvPr/>
          </p:nvSpPr>
          <p:spPr>
            <a:xfrm>
              <a:off x="3653247" y="2575375"/>
              <a:ext cx="785907" cy="280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Word line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1A362DB-68CA-4022-B41F-77D03ACDF929}"/>
                </a:ext>
              </a:extLst>
            </p:cNvPr>
            <p:cNvSpPr/>
            <p:nvPr/>
          </p:nvSpPr>
          <p:spPr>
            <a:xfrm>
              <a:off x="2466290" y="2977264"/>
              <a:ext cx="591911" cy="108857"/>
            </a:xfrm>
            <a:custGeom>
              <a:avLst/>
              <a:gdLst>
                <a:gd name="connsiteX0" fmla="*/ 1047 w 591911"/>
                <a:gd name="connsiteY0" fmla="*/ -622 h 108857"/>
                <a:gd name="connsiteX1" fmla="*/ 592958 w 591911"/>
                <a:gd name="connsiteY1" fmla="*/ -622 h 108857"/>
                <a:gd name="connsiteX2" fmla="*/ 592958 w 591911"/>
                <a:gd name="connsiteY2" fmla="*/ 108235 h 108857"/>
                <a:gd name="connsiteX3" fmla="*/ 1047 w 591911"/>
                <a:gd name="connsiteY3" fmla="*/ 108235 h 10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911" h="108857">
                  <a:moveTo>
                    <a:pt x="1047" y="-622"/>
                  </a:moveTo>
                  <a:lnTo>
                    <a:pt x="592958" y="-622"/>
                  </a:lnTo>
                  <a:lnTo>
                    <a:pt x="592958" y="108235"/>
                  </a:lnTo>
                  <a:lnTo>
                    <a:pt x="1047" y="108235"/>
                  </a:lnTo>
                  <a:close/>
                </a:path>
              </a:pathLst>
            </a:custGeom>
            <a:solidFill>
              <a:srgbClr val="1E220E"/>
            </a:solidFill>
            <a:ln w="14288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53F1F03-F7C1-403B-A6F8-14A2116D65DB}"/>
                </a:ext>
              </a:extLst>
            </p:cNvPr>
            <p:cNvSpPr/>
            <p:nvPr/>
          </p:nvSpPr>
          <p:spPr>
            <a:xfrm>
              <a:off x="3061583" y="2642203"/>
              <a:ext cx="598722" cy="238125"/>
            </a:xfrm>
            <a:custGeom>
              <a:avLst/>
              <a:gdLst>
                <a:gd name="connsiteX0" fmla="*/ 599769 w 598722"/>
                <a:gd name="connsiteY0" fmla="*/ 237503 h 238125"/>
                <a:gd name="connsiteX1" fmla="*/ 599769 w 598722"/>
                <a:gd name="connsiteY1" fmla="*/ -622 h 238125"/>
                <a:gd name="connsiteX2" fmla="*/ 1047 w 598722"/>
                <a:gd name="connsiteY2" fmla="*/ -622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8722" h="238125">
                  <a:moveTo>
                    <a:pt x="599769" y="237503"/>
                  </a:moveTo>
                  <a:lnTo>
                    <a:pt x="599769" y="-622"/>
                  </a:lnTo>
                  <a:lnTo>
                    <a:pt x="1047" y="-622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4975EEF-0A38-4A16-8577-E2BD9A42FD61}"/>
                </a:ext>
              </a:extLst>
            </p:cNvPr>
            <p:cNvSpPr txBox="1"/>
            <p:nvPr/>
          </p:nvSpPr>
          <p:spPr>
            <a:xfrm>
              <a:off x="1442095" y="2718250"/>
              <a:ext cx="333006" cy="280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6DED0E-27F6-46D8-9DD6-1B070333BE12}"/>
                </a:ext>
              </a:extLst>
            </p:cNvPr>
            <p:cNvSpPr txBox="1"/>
            <p:nvPr/>
          </p:nvSpPr>
          <p:spPr>
            <a:xfrm>
              <a:off x="1442095" y="2932563"/>
              <a:ext cx="390993" cy="280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9A0C6B8-04F2-4F75-8494-D8DC5C2C15E1}"/>
                </a:ext>
              </a:extLst>
            </p:cNvPr>
            <p:cNvSpPr/>
            <p:nvPr/>
          </p:nvSpPr>
          <p:spPr>
            <a:xfrm>
              <a:off x="4240759" y="5342369"/>
              <a:ext cx="367392" cy="183696"/>
            </a:xfrm>
            <a:custGeom>
              <a:avLst/>
              <a:gdLst>
                <a:gd name="connsiteX0" fmla="*/ 1047 w 367392"/>
                <a:gd name="connsiteY0" fmla="*/ -622 h 183696"/>
                <a:gd name="connsiteX1" fmla="*/ 368439 w 367392"/>
                <a:gd name="connsiteY1" fmla="*/ -622 h 183696"/>
                <a:gd name="connsiteX2" fmla="*/ 368439 w 367392"/>
                <a:gd name="connsiteY2" fmla="*/ 183074 h 183696"/>
                <a:gd name="connsiteX3" fmla="*/ 1047 w 367392"/>
                <a:gd name="connsiteY3" fmla="*/ 183074 h 1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392" h="183696">
                  <a:moveTo>
                    <a:pt x="1047" y="-622"/>
                  </a:moveTo>
                  <a:lnTo>
                    <a:pt x="368439" y="-622"/>
                  </a:lnTo>
                  <a:lnTo>
                    <a:pt x="368439" y="183074"/>
                  </a:lnTo>
                  <a:lnTo>
                    <a:pt x="1047" y="183074"/>
                  </a:lnTo>
                  <a:close/>
                </a:path>
              </a:pathLst>
            </a:custGeom>
            <a:solidFill>
              <a:srgbClr val="221B4F"/>
            </a:solidFill>
            <a:ln w="1403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9C438DAC-BE4E-47C5-A48E-7C2BD403339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09854" y="-2349222"/>
            <a:ext cx="2526343" cy="3967698"/>
            <a:chOff x="236" y="-3182"/>
            <a:chExt cx="4452" cy="6992"/>
          </a:xfrm>
        </p:grpSpPr>
        <p:sp>
          <p:nvSpPr>
            <p:cNvPr id="45" name="AutoShape 3">
              <a:extLst>
                <a:ext uri="{FF2B5EF4-FFF2-40B4-BE49-F238E27FC236}">
                  <a16:creationId xmlns:a16="http://schemas.microsoft.com/office/drawing/2014/main" id="{CA3B5027-9EA5-4100-AE34-39AE571A73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98" y="1261"/>
              <a:ext cx="2099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6E5F4658-B8FE-434A-9C87-C90837BCA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" y="-858"/>
              <a:ext cx="93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Bitstream Vera Sans"/>
                </a:rPr>
                <a:t> </a:t>
              </a:r>
              <a:endParaRPr lang="en-US" altLang="en-US"/>
            </a:p>
          </p:txBody>
        </p:sp>
        <p:sp>
          <p:nvSpPr>
            <p:cNvPr id="47" name="Rectangle 6">
              <a:extLst>
                <a:ext uri="{FF2B5EF4-FFF2-40B4-BE49-F238E27FC236}">
                  <a16:creationId xmlns:a16="http://schemas.microsoft.com/office/drawing/2014/main" id="{A60243AC-789C-49B8-911E-9B4C149CB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-3182"/>
              <a:ext cx="93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Bitstream Vera Sans"/>
                </a:rPr>
                <a:t> </a:t>
              </a:r>
              <a:endParaRPr lang="en-US" altLang="en-US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056F5FCA-4E45-4AC5-B8CF-CF282C461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" y="1914"/>
              <a:ext cx="1723" cy="320"/>
            </a:xfrm>
            <a:custGeom>
              <a:avLst/>
              <a:gdLst>
                <a:gd name="T0" fmla="*/ 1900 w 1900"/>
                <a:gd name="T1" fmla="*/ 347 h 353"/>
                <a:gd name="T2" fmla="*/ 1124 w 1900"/>
                <a:gd name="T3" fmla="*/ 347 h 353"/>
                <a:gd name="T4" fmla="*/ 1124 w 1900"/>
                <a:gd name="T5" fmla="*/ 0 h 353"/>
                <a:gd name="T6" fmla="*/ 669 w 1900"/>
                <a:gd name="T7" fmla="*/ 0 h 353"/>
                <a:gd name="T8" fmla="*/ 675 w 1900"/>
                <a:gd name="T9" fmla="*/ 347 h 353"/>
                <a:gd name="T10" fmla="*/ 0 w 1900"/>
                <a:gd name="T11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0" h="353">
                  <a:moveTo>
                    <a:pt x="1900" y="347"/>
                  </a:moveTo>
                  <a:lnTo>
                    <a:pt x="1124" y="347"/>
                  </a:lnTo>
                  <a:lnTo>
                    <a:pt x="1124" y="0"/>
                  </a:lnTo>
                  <a:lnTo>
                    <a:pt x="669" y="0"/>
                  </a:lnTo>
                  <a:lnTo>
                    <a:pt x="675" y="347"/>
                  </a:lnTo>
                  <a:lnTo>
                    <a:pt x="0" y="353"/>
                  </a:ln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8">
              <a:extLst>
                <a:ext uri="{FF2B5EF4-FFF2-40B4-BE49-F238E27FC236}">
                  <a16:creationId xmlns:a16="http://schemas.microsoft.com/office/drawing/2014/main" id="{47F4D63F-0992-4363-B663-08ADD36AE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9" y="1852"/>
              <a:ext cx="389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9">
              <a:extLst>
                <a:ext uri="{FF2B5EF4-FFF2-40B4-BE49-F238E27FC236}">
                  <a16:creationId xmlns:a16="http://schemas.microsoft.com/office/drawing/2014/main" id="{26D69421-1DB9-4725-95B3-337553322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652"/>
              <a:ext cx="590" cy="0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10">
              <a:extLst>
                <a:ext uri="{FF2B5EF4-FFF2-40B4-BE49-F238E27FC236}">
                  <a16:creationId xmlns:a16="http://schemas.microsoft.com/office/drawing/2014/main" id="{71B5ABF5-5B07-497E-8A28-8316D57E6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1384"/>
              <a:ext cx="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FDC831D2-3831-4784-ACBD-D0293AC17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" y="1261"/>
              <a:ext cx="16" cy="2494"/>
            </a:xfrm>
            <a:custGeom>
              <a:avLst/>
              <a:gdLst>
                <a:gd name="T0" fmla="*/ 18 w 18"/>
                <a:gd name="T1" fmla="*/ 0 h 2753"/>
                <a:gd name="T2" fmla="*/ 0 w 18"/>
                <a:gd name="T3" fmla="*/ 2201 h 2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2753">
                  <a:moveTo>
                    <a:pt x="18" y="0"/>
                  </a:moveTo>
                  <a:cubicBezTo>
                    <a:pt x="18" y="2753"/>
                    <a:pt x="0" y="2201"/>
                    <a:pt x="0" y="2201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64ECC70C-6550-4C5D-896E-38746B977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-1111"/>
              <a:ext cx="291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7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54" name="Rectangle 13">
              <a:extLst>
                <a:ext uri="{FF2B5EF4-FFF2-40B4-BE49-F238E27FC236}">
                  <a16:creationId xmlns:a16="http://schemas.microsoft.com/office/drawing/2014/main" id="{E436DB85-A8A0-47B3-99D7-49BBDCC8C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3322"/>
              <a:ext cx="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55" name="Oval 14">
              <a:extLst>
                <a:ext uri="{FF2B5EF4-FFF2-40B4-BE49-F238E27FC236}">
                  <a16:creationId xmlns:a16="http://schemas.microsoft.com/office/drawing/2014/main" id="{118A9E07-3EF4-41FA-8125-CF723C199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" y="2196"/>
              <a:ext cx="90" cy="81"/>
            </a:xfrm>
            <a:prstGeom prst="ellipse">
              <a:avLst/>
            </a:prstGeom>
            <a:solidFill>
              <a:srgbClr val="008080"/>
            </a:solidFill>
            <a:ln w="460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15">
              <a:extLst>
                <a:ext uri="{FF2B5EF4-FFF2-40B4-BE49-F238E27FC236}">
                  <a16:creationId xmlns:a16="http://schemas.microsoft.com/office/drawing/2014/main" id="{5CE24707-6B0D-4D87-A8ED-4D9CE8B51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4" y="2528"/>
              <a:ext cx="437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id="{FD27F3F2-5755-471F-B7BC-7C9F3A0E9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4" y="2657"/>
              <a:ext cx="437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17">
              <a:extLst>
                <a:ext uri="{FF2B5EF4-FFF2-40B4-BE49-F238E27FC236}">
                  <a16:creationId xmlns:a16="http://schemas.microsoft.com/office/drawing/2014/main" id="{BC7EE687-8B5A-4713-8215-EDBE35F9D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" y="2661"/>
              <a:ext cx="0" cy="433"/>
            </a:xfrm>
            <a:prstGeom prst="line">
              <a:avLst/>
            </a:pr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57731B54-A3CF-494E-ADDD-AF5F23CEA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2236"/>
              <a:ext cx="5" cy="295"/>
            </a:xfrm>
            <a:custGeom>
              <a:avLst/>
              <a:gdLst>
                <a:gd name="T0" fmla="*/ 1 w 5"/>
                <a:gd name="T1" fmla="*/ 0 h 326"/>
                <a:gd name="T2" fmla="*/ 5 w 5"/>
                <a:gd name="T3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326">
                  <a:moveTo>
                    <a:pt x="1" y="0"/>
                  </a:moveTo>
                  <a:cubicBezTo>
                    <a:pt x="0" y="245"/>
                    <a:pt x="5" y="326"/>
                    <a:pt x="5" y="326"/>
                  </a:cubicBezTo>
                </a:path>
              </a:pathLst>
            </a:custGeom>
            <a:noFill/>
            <a:ln w="269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19">
              <a:extLst>
                <a:ext uri="{FF2B5EF4-FFF2-40B4-BE49-F238E27FC236}">
                  <a16:creationId xmlns:a16="http://schemas.microsoft.com/office/drawing/2014/main" id="{3BA929C3-E14B-4D1C-AA30-E2C87EEE53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8" y="1657"/>
              <a:ext cx="0" cy="187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20">
              <a:extLst>
                <a:ext uri="{FF2B5EF4-FFF2-40B4-BE49-F238E27FC236}">
                  <a16:creationId xmlns:a16="http://schemas.microsoft.com/office/drawing/2014/main" id="{805F7CE1-22B4-4881-B3A1-462A91081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2261"/>
              <a:ext cx="421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100">
                  <a:solidFill>
                    <a:srgbClr val="000000"/>
                  </a:solidFill>
                  <a:latin typeface="sans-serif"/>
                </a:rPr>
                <a:t>W</a:t>
              </a:r>
              <a:endParaRPr lang="en-US" altLang="en-US"/>
            </a:p>
          </p:txBody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F4BE2822-67E5-43C3-B907-DA4C7B064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0" y="2345"/>
              <a:ext cx="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FB85987E-4130-4536-8017-5A611CC63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" y="3098"/>
              <a:ext cx="372" cy="181"/>
            </a:xfrm>
            <a:custGeom>
              <a:avLst/>
              <a:gdLst>
                <a:gd name="T0" fmla="*/ 0 w 410"/>
                <a:gd name="T1" fmla="*/ 0 h 199"/>
                <a:gd name="T2" fmla="*/ 410 w 410"/>
                <a:gd name="T3" fmla="*/ 0 h 199"/>
                <a:gd name="T4" fmla="*/ 211 w 410"/>
                <a:gd name="T5" fmla="*/ 199 h 199"/>
                <a:gd name="T6" fmla="*/ 0 w 410"/>
                <a:gd name="T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0" h="199">
                  <a:moveTo>
                    <a:pt x="0" y="0"/>
                  </a:moveTo>
                  <a:lnTo>
                    <a:pt x="410" y="0"/>
                  </a:lnTo>
                  <a:lnTo>
                    <a:pt x="211" y="1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8DB2559-EB7B-4CFA-837B-27609F1AF474}"/>
              </a:ext>
            </a:extLst>
          </p:cNvPr>
          <p:cNvSpPr/>
          <p:nvPr/>
        </p:nvSpPr>
        <p:spPr>
          <a:xfrm>
            <a:off x="3796937" y="787143"/>
            <a:ext cx="2418605" cy="400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Trench capacitor</a:t>
            </a:r>
            <a:endParaRPr lang="en-US" sz="20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631424-7F2F-4DD2-B19C-CE3171683C79}"/>
              </a:ext>
            </a:extLst>
          </p:cNvPr>
          <p:cNvSpPr txBox="1"/>
          <p:nvPr/>
        </p:nvSpPr>
        <p:spPr>
          <a:xfrm>
            <a:off x="2042903" y="4200422"/>
            <a:ext cx="24513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/>
              <a:t>To </a:t>
            </a:r>
            <a:r>
              <a:rPr lang="en-IN" sz="2000" dirty="0">
                <a:solidFill>
                  <a:schemeClr val="accent1">
                    <a:lumMod val="50000"/>
                  </a:schemeClr>
                </a:solidFill>
              </a:rPr>
              <a:t>minimize</a:t>
            </a:r>
            <a:r>
              <a:rPr lang="en-IN" sz="2000" dirty="0"/>
              <a:t> area</a:t>
            </a:r>
            <a:br>
              <a:rPr lang="en-IN" sz="2000" dirty="0"/>
            </a:br>
            <a:r>
              <a:rPr lang="en-IN" sz="2000" dirty="0"/>
              <a:t>make the capacitor</a:t>
            </a:r>
          </a:p>
          <a:p>
            <a:pPr algn="l"/>
            <a:r>
              <a:rPr lang="en-IN" sz="2000" dirty="0">
                <a:sym typeface="Wingdings" panose="05000000000000000000" pitchFamily="2" charset="2"/>
              </a:rPr>
              <a:t>as </a:t>
            </a:r>
            <a:r>
              <a:rPr lang="en-IN" sz="2000" dirty="0">
                <a:solidFill>
                  <a:srgbClr val="0070C0"/>
                </a:solidFill>
                <a:sym typeface="Wingdings" panose="05000000000000000000" pitchFamily="2" charset="2"/>
              </a:rPr>
              <a:t>deep</a:t>
            </a:r>
            <a:r>
              <a:rPr lang="en-IN" sz="2000" dirty="0">
                <a:sym typeface="Wingdings" panose="05000000000000000000" pitchFamily="2" charset="2"/>
              </a:rPr>
              <a:t> as possible</a:t>
            </a:r>
          </a:p>
          <a:p>
            <a:pPr algn="l"/>
            <a:endParaRPr lang="en-US" sz="2000" dirty="0"/>
          </a:p>
        </p:txBody>
      </p:sp>
      <p:pic>
        <p:nvPicPr>
          <p:cNvPr id="66" name="Picture 6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B185E992-1DA6-4C2F-86B4-AAD552EE5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92" y="3916327"/>
            <a:ext cx="1242412" cy="308533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85B7381-89FB-4624-9303-0AED0EA890B3}"/>
              </a:ext>
            </a:extLst>
          </p:cNvPr>
          <p:cNvCxnSpPr>
            <a:cxnSpLocks/>
          </p:cNvCxnSpPr>
          <p:nvPr/>
        </p:nvCxnSpPr>
        <p:spPr>
          <a:xfrm flipH="1">
            <a:off x="7808622" y="3913037"/>
            <a:ext cx="535456" cy="67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1586A59-E9B2-4ACE-9F84-0F747134ACB8}"/>
              </a:ext>
            </a:extLst>
          </p:cNvPr>
          <p:cNvCxnSpPr>
            <a:cxnSpLocks/>
          </p:cNvCxnSpPr>
          <p:nvPr/>
        </p:nvCxnSpPr>
        <p:spPr>
          <a:xfrm flipH="1">
            <a:off x="7484489" y="3446954"/>
            <a:ext cx="970535" cy="9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6C217AE-8AB6-412F-A732-53DF7D51D8A3}"/>
              </a:ext>
            </a:extLst>
          </p:cNvPr>
          <p:cNvCxnSpPr>
            <a:cxnSpLocks/>
          </p:cNvCxnSpPr>
          <p:nvPr/>
        </p:nvCxnSpPr>
        <p:spPr>
          <a:xfrm flipH="1">
            <a:off x="7198448" y="3025779"/>
            <a:ext cx="119989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86BA36D-48A1-4671-BC0B-8DC1EEA304AE}"/>
              </a:ext>
            </a:extLst>
          </p:cNvPr>
          <p:cNvCxnSpPr>
            <a:cxnSpLocks/>
          </p:cNvCxnSpPr>
          <p:nvPr/>
        </p:nvCxnSpPr>
        <p:spPr>
          <a:xfrm flipH="1">
            <a:off x="7652917" y="2689170"/>
            <a:ext cx="515820" cy="1319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862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3265-73CA-4E0F-95FC-8F35E2DD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between Read, Write, and </a:t>
            </a:r>
            <a:r>
              <a:rPr lang="en-US" dirty="0" err="1"/>
              <a:t>Precharge</a:t>
            </a:r>
            <a:r>
              <a:rPr lang="en-US" dirty="0"/>
              <a:t>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98800-68D8-478E-BC9C-6CC0FEBF5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668" y="3777297"/>
            <a:ext cx="8614664" cy="21459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tRTW</a:t>
            </a:r>
            <a:r>
              <a:rPr lang="en-US" dirty="0"/>
              <a:t> (seen in the </a:t>
            </a:r>
            <a:r>
              <a:rPr lang="en-US" dirty="0">
                <a:solidFill>
                  <a:srgbClr val="00B050"/>
                </a:solidFill>
              </a:rPr>
              <a:t>previous</a:t>
            </a:r>
            <a:r>
              <a:rPr lang="en-US" dirty="0"/>
              <a:t> slide)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Writes need to do some additional </a:t>
            </a:r>
            <a:r>
              <a:rPr lang="en-US" dirty="0">
                <a:solidFill>
                  <a:srgbClr val="C00000"/>
                </a:solidFill>
              </a:rPr>
              <a:t>work</a:t>
            </a:r>
            <a:r>
              <a:rPr lang="en-US" dirty="0"/>
              <a:t> (set the sense amplifier states). Hence, </a:t>
            </a:r>
            <a:r>
              <a:rPr lang="en-US" dirty="0" err="1"/>
              <a:t>tWTR</a:t>
            </a:r>
            <a:r>
              <a:rPr lang="en-US" dirty="0"/>
              <a:t> is a </a:t>
            </a:r>
            <a:r>
              <a:rPr lang="en-US" dirty="0">
                <a:solidFill>
                  <a:srgbClr val="7030A0"/>
                </a:solidFill>
              </a:rPr>
              <a:t>few</a:t>
            </a:r>
            <a:r>
              <a:rPr lang="en-US" dirty="0"/>
              <a:t> cycles. Here, again </a:t>
            </a:r>
            <a:r>
              <a:rPr lang="en-US" dirty="0" err="1"/>
              <a:t>tWTR</a:t>
            </a:r>
            <a:r>
              <a:rPr lang="en-US" baseline="-25000" dirty="0" err="1"/>
              <a:t>L</a:t>
            </a:r>
            <a:r>
              <a:rPr lang="en-US" dirty="0"/>
              <a:t> ≥ </a:t>
            </a:r>
            <a:r>
              <a:rPr lang="en-US" dirty="0" err="1"/>
              <a:t>tWTR</a:t>
            </a:r>
            <a:r>
              <a:rPr lang="en-US" baseline="-25000" dirty="0" err="1"/>
              <a:t>S</a:t>
            </a:r>
            <a:endParaRPr lang="en-US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tWR</a:t>
            </a:r>
            <a:r>
              <a:rPr lang="en-US" dirty="0"/>
              <a:t> is similarly </a:t>
            </a:r>
            <a:r>
              <a:rPr lang="en-US" dirty="0">
                <a:solidFill>
                  <a:srgbClr val="01708C"/>
                </a:solidFill>
              </a:rPr>
              <a:t>defined</a:t>
            </a:r>
            <a:r>
              <a:rPr lang="en-US" dirty="0"/>
              <a:t>. Need time to </a:t>
            </a:r>
            <a:r>
              <a:rPr lang="en-US" dirty="0">
                <a:solidFill>
                  <a:srgbClr val="002060"/>
                </a:solidFill>
              </a:rPr>
              <a:t>recover</a:t>
            </a:r>
            <a:r>
              <a:rPr lang="en-US" dirty="0"/>
              <a:t>, before we can </a:t>
            </a:r>
            <a:r>
              <a:rPr lang="en-US" dirty="0" err="1"/>
              <a:t>precharge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CF363-31DE-4BEC-8EED-B1F79D17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9E40E-613B-4884-BD23-11762463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9AE085-DF5D-4295-8F85-95A16D1D71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690987"/>
              </p:ext>
            </p:extLst>
          </p:nvPr>
        </p:nvGraphicFramePr>
        <p:xfrm>
          <a:off x="2354990" y="1510189"/>
          <a:ext cx="74820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307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2205713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Consecutive pair of commands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Time interval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READ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WRITE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tRTW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WRITE </a:t>
                      </a:r>
                      <a:r>
                        <a:rPr lang="en-IN" dirty="0">
                          <a:sym typeface="Wingdings" panose="05000000000000000000" pitchFamily="2" charset="2"/>
                        </a:rPr>
                        <a:t> READ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tWTR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Burst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tBL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15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WRITE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PRE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tWR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561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548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3D6EF-7E59-4701-A0E3-2484E6CD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0840D-C811-4307-B125-219CD4050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2892426"/>
            <a:ext cx="8388390" cy="30610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memory controller </a:t>
            </a:r>
            <a:r>
              <a:rPr lang="en-US" dirty="0">
                <a:solidFill>
                  <a:srgbClr val="00B050"/>
                </a:solidFill>
              </a:rPr>
              <a:t>issues</a:t>
            </a:r>
            <a:r>
              <a:rPr lang="en-US" dirty="0"/>
              <a:t> a REF </a:t>
            </a:r>
            <a:r>
              <a:rPr lang="en-US" dirty="0">
                <a:solidFill>
                  <a:srgbClr val="9F2241"/>
                </a:solidFill>
              </a:rPr>
              <a:t>command</a:t>
            </a:r>
            <a:r>
              <a:rPr lang="en-US" dirty="0"/>
              <a:t> (when a refresh is </a:t>
            </a:r>
            <a:r>
              <a:rPr lang="en-US" dirty="0">
                <a:solidFill>
                  <a:srgbClr val="7030A0"/>
                </a:solidFill>
              </a:rPr>
              <a:t>required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need one </a:t>
            </a:r>
            <a:r>
              <a:rPr lang="en-US" dirty="0">
                <a:solidFill>
                  <a:srgbClr val="0070C0"/>
                </a:solidFill>
              </a:rPr>
              <a:t>refresh</a:t>
            </a:r>
            <a:r>
              <a:rPr lang="en-US" dirty="0"/>
              <a:t> cycle, every </a:t>
            </a:r>
            <a:r>
              <a:rPr lang="en-US" dirty="0" err="1"/>
              <a:t>tREFI</a:t>
            </a:r>
            <a:r>
              <a:rPr lang="en-US" dirty="0"/>
              <a:t> cycles.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Refreshes can be </a:t>
            </a:r>
            <a:r>
              <a:rPr lang="en-US" dirty="0">
                <a:solidFill>
                  <a:srgbClr val="9F2241"/>
                </a:solidFill>
              </a:rPr>
              <a:t>triggered</a:t>
            </a:r>
            <a:r>
              <a:rPr lang="en-US" dirty="0"/>
              <a:t> by the internal refresh controller as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entire process takes </a:t>
            </a:r>
            <a:r>
              <a:rPr lang="en-US" dirty="0" err="1"/>
              <a:t>tRFC</a:t>
            </a:r>
            <a:r>
              <a:rPr lang="en-US" dirty="0"/>
              <a:t> cycles (refresh cycle time)</a:t>
            </a:r>
          </a:p>
          <a:p>
            <a:pPr marL="573088" lvl="1" indent="-342900"/>
            <a:r>
              <a:rPr lang="en-US" dirty="0"/>
              <a:t>For refreshing all the rows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DFAD4-91DE-4B94-812B-1CD747298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ECCF1-BC96-4C01-A9B8-F8901B47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4D2FE1-C85A-4105-8556-9508652A6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865449"/>
              </p:ext>
            </p:extLst>
          </p:nvPr>
        </p:nvGraphicFramePr>
        <p:xfrm>
          <a:off x="3106830" y="1226502"/>
          <a:ext cx="53056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535">
                  <a:extLst>
                    <a:ext uri="{9D8B030D-6E8A-4147-A177-3AD203B41FA5}">
                      <a16:colId xmlns:a16="http://schemas.microsoft.com/office/drawing/2014/main" val="1737686662"/>
                    </a:ext>
                  </a:extLst>
                </a:gridCol>
                <a:gridCol w="1564115">
                  <a:extLst>
                    <a:ext uri="{9D8B030D-6E8A-4147-A177-3AD203B41FA5}">
                      <a16:colId xmlns:a16="http://schemas.microsoft.com/office/drawing/2014/main" val="3318585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Interval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Duration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72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Maximum refresh interval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tREFI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35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Refresh cycle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tRFC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406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3139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E32D-EE44-43D3-A920-5C9EAB07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the DDR-1600 Protocol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349621F-ACD1-4F4F-9BC7-43996D6074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303833"/>
              </p:ext>
            </p:extLst>
          </p:nvPr>
        </p:nvGraphicFramePr>
        <p:xfrm>
          <a:off x="1880617" y="1188720"/>
          <a:ext cx="8207693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8892">
                  <a:extLst>
                    <a:ext uri="{9D8B030D-6E8A-4147-A177-3AD203B41FA5}">
                      <a16:colId xmlns:a16="http://schemas.microsoft.com/office/drawing/2014/main" val="1774850650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887716987"/>
                    </a:ext>
                  </a:extLst>
                </a:gridCol>
                <a:gridCol w="1280161">
                  <a:extLst>
                    <a:ext uri="{9D8B030D-6E8A-4147-A177-3AD203B41FA5}">
                      <a16:colId xmlns:a16="http://schemas.microsoft.com/office/drawing/2014/main" val="349080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Mnemonic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Value </a:t>
                      </a:r>
                    </a:p>
                    <a:p>
                      <a:r>
                        <a:rPr lang="en-US" sz="2000" dirty="0"/>
                        <a:t>(cycles)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653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Row cycle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26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ACT to PRE command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91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PRE to ACT command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5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ACT to internal read or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tRCD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65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63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CAS write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94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Column-to-column delay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(same bank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tCCD</a:t>
                      </a:r>
                      <a:r>
                        <a:rPr lang="en-US" sz="2000" baseline="-25000" dirty="0" err="1"/>
                        <a:t>L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054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Column-to-column delay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(different bank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tCCD</a:t>
                      </a:r>
                      <a:r>
                        <a:rPr lang="en-US" sz="2000" baseline="-25000" dirty="0" err="1"/>
                        <a:t>S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0248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94DA5-3C47-4DC2-9DA8-E233ECAA0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F72A6-59A5-4448-9ED8-0D4FD2C1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62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9819-5F96-402F-AD42-2F1B7096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the DDR-1600 Protocol – II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7DED3-4052-4D40-B7C2-99B0C3169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7A102-A276-42E9-AAAB-764D793B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63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4EF3AEC-0EB2-41A3-9028-0AFCF94734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060605"/>
              </p:ext>
            </p:extLst>
          </p:nvPr>
        </p:nvGraphicFramePr>
        <p:xfrm>
          <a:off x="1880617" y="1431925"/>
          <a:ext cx="82076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8892">
                  <a:extLst>
                    <a:ext uri="{9D8B030D-6E8A-4147-A177-3AD203B41FA5}">
                      <a16:colId xmlns:a16="http://schemas.microsoft.com/office/drawing/2014/main" val="1774850650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887716987"/>
                    </a:ext>
                  </a:extLst>
                </a:gridCol>
                <a:gridCol w="1280161">
                  <a:extLst>
                    <a:ext uri="{9D8B030D-6E8A-4147-A177-3AD203B41FA5}">
                      <a16:colId xmlns:a16="http://schemas.microsoft.com/office/drawing/2014/main" val="349080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Mnemonic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Value </a:t>
                      </a:r>
                    </a:p>
                    <a:p>
                      <a:r>
                        <a:rPr lang="en-US" sz="2000" dirty="0"/>
                        <a:t>(cycles)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653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Row to row delay (same bank group,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1 </a:t>
                      </a:r>
                      <a:r>
                        <a:rPr lang="en-US" sz="2000" dirty="0" err="1"/>
                        <a:t>Kb</a:t>
                      </a:r>
                      <a:r>
                        <a:rPr lang="en-US" sz="2000" dirty="0"/>
                        <a:t> page 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tRRD</a:t>
                      </a:r>
                      <a:r>
                        <a:rPr lang="en-US" sz="2000" baseline="-25000" dirty="0" err="1"/>
                        <a:t>L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26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Row to row delay (different bank group,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1 </a:t>
                      </a:r>
                      <a:r>
                        <a:rPr lang="en-US" sz="2000" dirty="0" err="1"/>
                        <a:t>Kb</a:t>
                      </a:r>
                      <a:r>
                        <a:rPr lang="en-US" sz="2000" dirty="0"/>
                        <a:t> page 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tRRD</a:t>
                      </a:r>
                      <a:r>
                        <a:rPr lang="en-US" sz="2000" baseline="-25000" dirty="0" err="1"/>
                        <a:t>S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91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Four-bank activation window (1 </a:t>
                      </a:r>
                      <a:r>
                        <a:rPr lang="en-US" sz="2000" dirty="0" err="1"/>
                        <a:t>Kb</a:t>
                      </a:r>
                      <a:r>
                        <a:rPr lang="en-US" sz="2000" dirty="0"/>
                        <a:t> page 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tFAW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73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Write to read latency (same bank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tWTR</a:t>
                      </a:r>
                      <a:r>
                        <a:rPr lang="en-US" sz="2000" baseline="-25000" dirty="0" err="1"/>
                        <a:t>L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157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Write to read latency (different bank group)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tWTR</a:t>
                      </a:r>
                      <a:r>
                        <a:rPr lang="en-US" sz="2000" baseline="-25000" dirty="0" err="1"/>
                        <a:t>S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693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IntREAD</a:t>
                      </a:r>
                      <a:r>
                        <a:rPr lang="en-US" sz="2000" dirty="0"/>
                        <a:t> to PRE command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tRTP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775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Write Recovery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err="1"/>
                        <a:t>tWR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787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5301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83" y="3507576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64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881678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1285925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0578-C2A1-407F-A01C-C945C463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the Memory Controller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4EC5B0-078B-4ABF-AD18-ABF17684A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7200" y="985521"/>
            <a:ext cx="8940800" cy="22577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79762-644D-4F55-B542-9088249F0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FD3BE-A1B6-4F7F-8132-17C9F631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65</a:t>
            </a:fld>
            <a:endParaRPr lang="en-US"/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3992B30-F48E-4C5C-B3FA-BD88BEF736E4}"/>
              </a:ext>
            </a:extLst>
          </p:cNvPr>
          <p:cNvSpPr txBox="1">
            <a:spLocks/>
          </p:cNvSpPr>
          <p:nvPr/>
        </p:nvSpPr>
        <p:spPr>
          <a:xfrm>
            <a:off x="1880616" y="3730942"/>
            <a:ext cx="8388390" cy="306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high-level read/write </a:t>
            </a:r>
            <a:r>
              <a:rPr lang="en-US" dirty="0">
                <a:solidFill>
                  <a:srgbClr val="720F11"/>
                </a:solidFill>
              </a:rPr>
              <a:t>scheduler</a:t>
            </a:r>
            <a:r>
              <a:rPr lang="en-US" dirty="0"/>
              <a:t> (schedules transactions)</a:t>
            </a:r>
          </a:p>
          <a:p>
            <a:pPr marL="573088" lvl="1" indent="-342900"/>
            <a:r>
              <a:rPr lang="en-US" dirty="0"/>
              <a:t>It has a local cache that can </a:t>
            </a:r>
            <a:r>
              <a:rPr lang="en-US" dirty="0">
                <a:solidFill>
                  <a:srgbClr val="0070C0"/>
                </a:solidFill>
              </a:rPr>
              <a:t>absorb</a:t>
            </a:r>
            <a:r>
              <a:rPr lang="en-US" dirty="0"/>
              <a:t> writes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Maps</a:t>
            </a:r>
            <a:r>
              <a:rPr lang="en-US" dirty="0"/>
              <a:t> the memory address with the </a:t>
            </a:r>
            <a:r>
              <a:rPr lang="en-US" dirty="0">
                <a:solidFill>
                  <a:srgbClr val="9F2241"/>
                </a:solidFill>
              </a:rPr>
              <a:t>address</a:t>
            </a:r>
            <a:r>
              <a:rPr lang="en-US" dirty="0"/>
              <a:t> on the DRAM (channel, rank, bank group,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Command</a:t>
            </a:r>
            <a:r>
              <a:rPr lang="en-US" dirty="0"/>
              <a:t> generator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Generate</a:t>
            </a:r>
            <a:r>
              <a:rPr lang="en-US" dirty="0">
                <a:sym typeface="Wingdings" panose="05000000000000000000" pitchFamily="2" charset="2"/>
              </a:rPr>
              <a:t> commands (follow the timing rules)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Bank specific </a:t>
            </a:r>
            <a:r>
              <a:rPr lang="en-US" dirty="0">
                <a:sym typeface="Wingdings" panose="05000000000000000000" pitchFamily="2" charset="2"/>
              </a:rPr>
              <a:t>queues  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Send</a:t>
            </a:r>
            <a:r>
              <a:rPr lang="en-US" dirty="0">
                <a:sym typeface="Wingdings" panose="05000000000000000000" pitchFamily="2" charset="2"/>
              </a:rPr>
              <a:t> requests to banks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073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323DD1-9905-43F2-AFCB-6E31A31A4500}"/>
              </a:ext>
            </a:extLst>
          </p:cNvPr>
          <p:cNvSpPr/>
          <p:nvPr/>
        </p:nvSpPr>
        <p:spPr>
          <a:xfrm>
            <a:off x="2346960" y="1198880"/>
            <a:ext cx="7833360" cy="19253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Recognize the </a:t>
            </a:r>
            <a:r>
              <a:rPr lang="en-US" sz="2000" dirty="0">
                <a:solidFill>
                  <a:srgbClr val="7030A0"/>
                </a:solidFill>
              </a:rPr>
              <a:t>relative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priority</a:t>
            </a:r>
            <a:r>
              <a:rPr lang="en-US" sz="2000" dirty="0"/>
              <a:t> of operations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Cluster </a:t>
            </a:r>
            <a:r>
              <a:rPr lang="en-US" sz="2000" dirty="0">
                <a:solidFill>
                  <a:srgbClr val="0070C0"/>
                </a:solidFill>
              </a:rPr>
              <a:t>reads</a:t>
            </a:r>
            <a:r>
              <a:rPr lang="en-US" sz="2000" dirty="0"/>
              <a:t>: have back-to-back reads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Writes</a:t>
            </a:r>
            <a:r>
              <a:rPr lang="en-US" sz="2000" dirty="0"/>
              <a:t> are typically not on the critical path. Schedule them when the DRAM is relatively </a:t>
            </a:r>
            <a:r>
              <a:rPr lang="en-US" sz="2000" dirty="0">
                <a:solidFill>
                  <a:srgbClr val="0070C0"/>
                </a:solidFill>
              </a:rPr>
              <a:t>free</a:t>
            </a:r>
            <a:r>
              <a:rPr lang="en-US" sz="20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013A6-53E3-440C-BB5D-17640051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Transaction Scheduling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E8C43-6235-4780-8FAF-BF3C787D6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F6004-DC2F-4B61-A8E3-96907A1A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36F73C-399D-4A54-B1AD-7EE44860FD84}"/>
              </a:ext>
            </a:extLst>
          </p:cNvPr>
          <p:cNvSpPr txBox="1"/>
          <p:nvPr/>
        </p:nvSpPr>
        <p:spPr>
          <a:xfrm>
            <a:off x="5042125" y="968048"/>
            <a:ext cx="2087431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Observations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484BC-CEC9-4375-822F-404ABE217ACF}"/>
              </a:ext>
            </a:extLst>
          </p:cNvPr>
          <p:cNvSpPr/>
          <p:nvPr/>
        </p:nvSpPr>
        <p:spPr>
          <a:xfrm>
            <a:off x="7660640" y="4033520"/>
            <a:ext cx="2072640" cy="95504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Transaction</a:t>
            </a:r>
          </a:p>
          <a:p>
            <a:pPr algn="ctr"/>
            <a:r>
              <a:rPr lang="en-US" sz="2000" dirty="0"/>
              <a:t>Scheduler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A072AB15-2EA2-4853-BF72-73951BFA550C}"/>
              </a:ext>
            </a:extLst>
          </p:cNvPr>
          <p:cNvSpPr/>
          <p:nvPr/>
        </p:nvSpPr>
        <p:spPr>
          <a:xfrm>
            <a:off x="8535416" y="4988560"/>
            <a:ext cx="406400" cy="599440"/>
          </a:xfrm>
          <a:prstGeom prst="upDown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1EE73F-23BA-443D-A943-B08EAC454446}"/>
              </a:ext>
            </a:extLst>
          </p:cNvPr>
          <p:cNvSpPr/>
          <p:nvPr/>
        </p:nvSpPr>
        <p:spPr>
          <a:xfrm>
            <a:off x="7702296" y="5551808"/>
            <a:ext cx="2072640" cy="59944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Write cache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499AA64-DA37-4F89-960B-A6F16125C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240" y="3962340"/>
            <a:ext cx="751328" cy="751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DECB4E-FC48-4C3E-9096-770B4E9BCCAA}"/>
              </a:ext>
            </a:extLst>
          </p:cNvPr>
          <p:cNvSpPr txBox="1"/>
          <p:nvPr/>
        </p:nvSpPr>
        <p:spPr>
          <a:xfrm>
            <a:off x="2617020" y="4005782"/>
            <a:ext cx="4658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Reordering</a:t>
            </a:r>
            <a:r>
              <a:rPr lang="en-US" sz="2000" dirty="0"/>
              <a:t> reads and writes introduces</a:t>
            </a:r>
            <a:br>
              <a:rPr lang="en-US" sz="2000" dirty="0"/>
            </a:br>
            <a:r>
              <a:rPr lang="en-US" sz="2000" dirty="0"/>
              <a:t>consistency issues.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546D94-BEDD-46A8-8CEC-DA5E72846D4B}"/>
              </a:ext>
            </a:extLst>
          </p:cNvPr>
          <p:cNvSpPr txBox="1"/>
          <p:nvPr/>
        </p:nvSpPr>
        <p:spPr>
          <a:xfrm>
            <a:off x="3957370" y="5055447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1708C"/>
                </a:solidFill>
                <a:latin typeface="Comic Sans MS" panose="030F0702030302020204" pitchFamily="66" charset="0"/>
              </a:rPr>
              <a:t>Use a write cache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61DB133-3465-4183-89A1-BC005AFBB2E7}"/>
              </a:ext>
            </a:extLst>
          </p:cNvPr>
          <p:cNvSpPr/>
          <p:nvPr/>
        </p:nvSpPr>
        <p:spPr>
          <a:xfrm rot="1243657">
            <a:off x="6283866" y="5499779"/>
            <a:ext cx="1438656" cy="318683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39409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D943-F75B-4982-A20D-C3901EF6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Policies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5E4ED-3306-403D-B071-AFC40164B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3CF3D-4105-4536-9636-9F204B11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8CD9579-5F25-442F-8D52-F9831CE74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851219"/>
              </p:ext>
            </p:extLst>
          </p:nvPr>
        </p:nvGraphicFramePr>
        <p:xfrm>
          <a:off x="1880616" y="873125"/>
          <a:ext cx="8603932" cy="4907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9703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DD008-CF5C-47AF-AF63-5F3A438B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 Mapping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E6E28E74-BA16-4DF3-A46B-1AA2D2628B1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99364467"/>
                  </p:ext>
                </p:extLst>
              </p:nvPr>
            </p:nvGraphicFramePr>
            <p:xfrm>
              <a:off x="2427593" y="2093290"/>
              <a:ext cx="4941683" cy="30073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5380">
                      <a:extLst>
                        <a:ext uri="{9D8B030D-6E8A-4147-A177-3AD203B41FA5}">
                          <a16:colId xmlns:a16="http://schemas.microsoft.com/office/drawing/2014/main" val="1361747198"/>
                        </a:ext>
                      </a:extLst>
                    </a:gridCol>
                    <a:gridCol w="3806303">
                      <a:extLst>
                        <a:ext uri="{9D8B030D-6E8A-4147-A177-3AD203B41FA5}">
                          <a16:colId xmlns:a16="http://schemas.microsoft.com/office/drawing/2014/main" val="1885133420"/>
                        </a:ext>
                      </a:extLst>
                    </a:gridCol>
                  </a:tblGrid>
                  <a:tr h="43046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Symbol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764596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Channel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6853303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Rank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0764049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Bank group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8765464"/>
                      </a:ext>
                    </a:extLst>
                  </a:tr>
                  <a:tr h="42456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Bank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510712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Row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829588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oMath>
                            </m:oMathPara>
                          </a14:m>
                          <a:endParaRPr lang="en-US" sz="20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64-byte block id in a row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36253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E6E28E74-BA16-4DF3-A46B-1AA2D2628B1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99364467"/>
                  </p:ext>
                </p:extLst>
              </p:nvPr>
            </p:nvGraphicFramePr>
            <p:xfrm>
              <a:off x="2427593" y="2093290"/>
              <a:ext cx="4941683" cy="30073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5380">
                      <a:extLst>
                        <a:ext uri="{9D8B030D-6E8A-4147-A177-3AD203B41FA5}">
                          <a16:colId xmlns:a16="http://schemas.microsoft.com/office/drawing/2014/main" val="1361747198"/>
                        </a:ext>
                      </a:extLst>
                    </a:gridCol>
                    <a:gridCol w="3806303">
                      <a:extLst>
                        <a:ext uri="{9D8B030D-6E8A-4147-A177-3AD203B41FA5}">
                          <a16:colId xmlns:a16="http://schemas.microsoft.com/office/drawing/2014/main" val="1885133420"/>
                        </a:ext>
                      </a:extLst>
                    </a:gridCol>
                  </a:tblGrid>
                  <a:tr h="43046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Symbol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764596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108571" r="-338710" b="-5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Channel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6853303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205634" r="-338710" b="-40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Rank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0764049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305634" r="-338710" b="-3042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Bank group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8765464"/>
                      </a:ext>
                    </a:extLst>
                  </a:tr>
                  <a:tr h="424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411429" r="-338710" b="-2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Bank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510712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511429" r="-338710" b="-1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Row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829588"/>
                      </a:ext>
                    </a:extLst>
                  </a:tr>
                  <a:tr h="430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38" t="-602817" r="-338710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64-byte block id in a row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36253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642F8-7127-4B80-A4CB-3421B6D92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0953-2590-4D5B-9218-E2791D04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D4769-8477-40D8-9973-18024862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180" y="254346"/>
            <a:ext cx="2045900" cy="16858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A292A7-065D-4A77-9405-BD916C49B126}"/>
              </a:ext>
            </a:extLst>
          </p:cNvPr>
          <p:cNvSpPr/>
          <p:nvPr/>
        </p:nvSpPr>
        <p:spPr>
          <a:xfrm>
            <a:off x="3168298" y="1045397"/>
            <a:ext cx="3759200" cy="78232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Basic Terminology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72315-C60D-40F2-8E8F-095141EF1D94}"/>
              </a:ext>
            </a:extLst>
          </p:cNvPr>
          <p:cNvSpPr/>
          <p:nvPr/>
        </p:nvSpPr>
        <p:spPr>
          <a:xfrm>
            <a:off x="1797672" y="5594000"/>
            <a:ext cx="1645920" cy="5892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Block size</a:t>
            </a: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B5228C32-B584-41AE-8D4B-5A42AFF7F0DD}"/>
              </a:ext>
            </a:extLst>
          </p:cNvPr>
          <p:cNvSpPr/>
          <p:nvPr/>
        </p:nvSpPr>
        <p:spPr>
          <a:xfrm>
            <a:off x="3669328" y="5734686"/>
            <a:ext cx="772160" cy="330834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DD20B-34C3-4C0E-8824-4BCF6E2B4CCA}"/>
              </a:ext>
            </a:extLst>
          </p:cNvPr>
          <p:cNvSpPr txBox="1"/>
          <p:nvPr/>
        </p:nvSpPr>
        <p:spPr>
          <a:xfrm>
            <a:off x="4528864" y="5688586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64 bytes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4AB76-5300-428E-AF42-97E0A15F134C}"/>
              </a:ext>
            </a:extLst>
          </p:cNvPr>
          <p:cNvSpPr/>
          <p:nvPr/>
        </p:nvSpPr>
        <p:spPr>
          <a:xfrm>
            <a:off x="6679641" y="5366222"/>
            <a:ext cx="1645920" cy="92659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Bits transferred per beat</a:t>
            </a:r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03241A58-6DD0-43FB-93B5-126FEB063119}"/>
              </a:ext>
            </a:extLst>
          </p:cNvPr>
          <p:cNvSpPr/>
          <p:nvPr/>
        </p:nvSpPr>
        <p:spPr>
          <a:xfrm>
            <a:off x="8559889" y="5664101"/>
            <a:ext cx="772160" cy="330834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6F66C-7240-4598-9B59-3B1E1494FE15}"/>
              </a:ext>
            </a:extLst>
          </p:cNvPr>
          <p:cNvSpPr txBox="1"/>
          <p:nvPr/>
        </p:nvSpPr>
        <p:spPr>
          <a:xfrm>
            <a:off x="9369966" y="5629463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64 bits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EE94F-579A-49BC-B925-E065157218FB}"/>
              </a:ext>
            </a:extLst>
          </p:cNvPr>
          <p:cNvSpPr txBox="1"/>
          <p:nvPr/>
        </p:nvSpPr>
        <p:spPr>
          <a:xfrm>
            <a:off x="7864488" y="3258763"/>
            <a:ext cx="225574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1 beat = half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F30BA3-F064-415A-88B7-E02E4F1B83AB}"/>
                  </a:ext>
                </a:extLst>
              </p:cNvPr>
              <p:cNvSpPr txBox="1"/>
              <p:nvPr/>
            </p:nvSpPr>
            <p:spPr>
              <a:xfrm>
                <a:off x="7633961" y="4084080"/>
                <a:ext cx="2877839" cy="73866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</m:oMath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F30BA3-F064-415A-88B7-E02E4F1B8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61" y="4084080"/>
                <a:ext cx="2877839" cy="738664"/>
              </a:xfrm>
              <a:prstGeom prst="rect">
                <a:avLst/>
              </a:prstGeom>
              <a:blipFill>
                <a:blip r:embed="rId4"/>
                <a:stretch>
                  <a:fillRect l="-1477" b="-406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7141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3D09-B7AE-47BC-920E-D04D9C8D4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for the Open-Page Policy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D6860-85CD-4658-965B-9FA8F5B6B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7C731-2FF8-457E-A3AA-37D4DBB1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15CEE3-7F4C-4D5F-BE39-5D0427CB76F9}"/>
              </a:ext>
            </a:extLst>
          </p:cNvPr>
          <p:cNvSpPr/>
          <p:nvPr/>
        </p:nvSpPr>
        <p:spPr>
          <a:xfrm>
            <a:off x="2092960" y="1097281"/>
            <a:ext cx="7366000" cy="172720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7030A0"/>
                </a:solidFill>
              </a:rPr>
              <a:t>least</a:t>
            </a:r>
            <a:r>
              <a:rPr lang="en-US" sz="2000" dirty="0"/>
              <a:t> significant bits tend to </a:t>
            </a:r>
            <a:r>
              <a:rPr lang="en-US" sz="2000" dirty="0">
                <a:solidFill>
                  <a:srgbClr val="FF0000"/>
                </a:solidFill>
              </a:rPr>
              <a:t>vary more </a:t>
            </a:r>
            <a:r>
              <a:rPr lang="en-US" sz="2000" dirty="0"/>
              <a:t>as compared to the more significant bits.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Map</a:t>
            </a:r>
            <a:r>
              <a:rPr lang="en-US" sz="2000" dirty="0"/>
              <a:t> the </a:t>
            </a:r>
            <a:r>
              <a:rPr lang="en-US" sz="2000" dirty="0">
                <a:solidFill>
                  <a:schemeClr val="accent1"/>
                </a:solidFill>
              </a:rPr>
              <a:t>least</a:t>
            </a:r>
            <a:r>
              <a:rPr lang="en-US" sz="2000" dirty="0"/>
              <a:t> significant bits to that </a:t>
            </a:r>
            <a:r>
              <a:rPr lang="en-US" sz="2000" dirty="0">
                <a:solidFill>
                  <a:srgbClr val="7030A0"/>
                </a:solidFill>
              </a:rPr>
              <a:t>variable</a:t>
            </a:r>
            <a:r>
              <a:rPr lang="en-US" sz="2000" dirty="0"/>
              <a:t> that has the least switching cost.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F1FBFD3-62A2-4865-A095-376D0AA092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4457118"/>
                  </p:ext>
                </p:extLst>
              </p:nvPr>
            </p:nvGraphicFramePr>
            <p:xfrm>
              <a:off x="1985033" y="3024001"/>
              <a:ext cx="7366000" cy="3022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795520">
                      <a:extLst>
                        <a:ext uri="{9D8B030D-6E8A-4147-A177-3AD203B41FA5}">
                          <a16:colId xmlns:a16="http://schemas.microsoft.com/office/drawing/2014/main" val="4022736103"/>
                        </a:ext>
                      </a:extLst>
                    </a:gridCol>
                    <a:gridCol w="2570480">
                      <a:extLst>
                        <a:ext uri="{9D8B030D-6E8A-4147-A177-3AD203B41FA5}">
                          <a16:colId xmlns:a16="http://schemas.microsoft.com/office/drawing/2014/main" val="3997703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Sequence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36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Switching between channels is the fastest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40591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Given it is open page access, we can choose another set of words on the same row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561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bank 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0479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set of banks within a bank 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32292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rank (</a:t>
                          </a:r>
                          <a:r>
                            <a:rPr lang="en-US" dirty="0" err="1"/>
                            <a:t>rescyhronization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3133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row (long </a:t>
                          </a:r>
                          <a:r>
                            <a:rPr lang="en-US" dirty="0" err="1"/>
                            <a:t>precharge</a:t>
                          </a:r>
                          <a:r>
                            <a:rPr lang="en-US" dirty="0"/>
                            <a:t> + activation delays)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83795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F1FBFD3-62A2-4865-A095-376D0AA092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4457118"/>
                  </p:ext>
                </p:extLst>
              </p:nvPr>
            </p:nvGraphicFramePr>
            <p:xfrm>
              <a:off x="1985033" y="3024001"/>
              <a:ext cx="7366000" cy="30226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795520">
                      <a:extLst>
                        <a:ext uri="{9D8B030D-6E8A-4147-A177-3AD203B41FA5}">
                          <a16:colId xmlns:a16="http://schemas.microsoft.com/office/drawing/2014/main" val="4022736103"/>
                        </a:ext>
                      </a:extLst>
                    </a:gridCol>
                    <a:gridCol w="2570480">
                      <a:extLst>
                        <a:ext uri="{9D8B030D-6E8A-4147-A177-3AD203B41FA5}">
                          <a16:colId xmlns:a16="http://schemas.microsoft.com/office/drawing/2014/main" val="3997703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Sequence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3641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Switching between channels is the fastest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101538" r="-1185" b="-58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4059114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Given it is open page access, we can choose another set of words on the same row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119091" r="-1185" b="-24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5610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bank 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370769" r="-1185" b="-3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904794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set of banks within a bank 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470769" r="-1185" b="-2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322923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rank (</a:t>
                          </a:r>
                          <a:r>
                            <a:rPr lang="en-US" dirty="0" err="1"/>
                            <a:t>rescyhronization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570769" r="-1185" b="-1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1330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New row (long </a:t>
                          </a:r>
                          <a:r>
                            <a:rPr lang="en-US" dirty="0" err="1"/>
                            <a:t>precharge</a:t>
                          </a:r>
                          <a:r>
                            <a:rPr lang="en-US" dirty="0"/>
                            <a:t> + activation delays)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670769" r="-1185" b="-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83795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93E0BAE-C083-4A91-8561-B4C20FB48D05}"/>
              </a:ext>
            </a:extLst>
          </p:cNvPr>
          <p:cNvSpPr txBox="1"/>
          <p:nvPr/>
        </p:nvSpPr>
        <p:spPr>
          <a:xfrm>
            <a:off x="5137765" y="835671"/>
            <a:ext cx="14109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Insight</a:t>
            </a:r>
            <a:endParaRPr lang="en-U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98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AFB2E-9289-4186-87A6-A868B893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Stacked Capacitors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FFE2FD-026B-4D99-93C7-6E5D65F299EC}"/>
              </a:ext>
            </a:extLst>
          </p:cNvPr>
          <p:cNvSpPr/>
          <p:nvPr/>
        </p:nvSpPr>
        <p:spPr>
          <a:xfrm>
            <a:off x="4727650" y="2946488"/>
            <a:ext cx="2223922" cy="828883"/>
          </a:xfrm>
          <a:custGeom>
            <a:avLst/>
            <a:gdLst>
              <a:gd name="connsiteX0" fmla="*/ 916 w 2223922"/>
              <a:gd name="connsiteY0" fmla="*/ -682 h 828883"/>
              <a:gd name="connsiteX1" fmla="*/ 2224839 w 2223922"/>
              <a:gd name="connsiteY1" fmla="*/ -682 h 828883"/>
              <a:gd name="connsiteX2" fmla="*/ 2224839 w 2223922"/>
              <a:gd name="connsiteY2" fmla="*/ 828201 h 828883"/>
              <a:gd name="connsiteX3" fmla="*/ 916 w 2223922"/>
              <a:gd name="connsiteY3" fmla="*/ 828201 h 82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3922" h="828883">
                <a:moveTo>
                  <a:pt x="916" y="-682"/>
                </a:moveTo>
                <a:lnTo>
                  <a:pt x="2224839" y="-682"/>
                </a:lnTo>
                <a:lnTo>
                  <a:pt x="2224839" y="828201"/>
                </a:lnTo>
                <a:lnTo>
                  <a:pt x="916" y="828201"/>
                </a:lnTo>
                <a:close/>
              </a:path>
            </a:pathLst>
          </a:custGeom>
          <a:solidFill>
            <a:srgbClr val="FFE6D5"/>
          </a:solidFill>
          <a:ln w="26854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A1596D-FBDE-48D0-BBB8-BC1AEAAF3A6F}"/>
              </a:ext>
            </a:extLst>
          </p:cNvPr>
          <p:cNvSpPr/>
          <p:nvPr/>
        </p:nvSpPr>
        <p:spPr>
          <a:xfrm>
            <a:off x="5587142" y="2938370"/>
            <a:ext cx="1180873" cy="318069"/>
          </a:xfrm>
          <a:custGeom>
            <a:avLst/>
            <a:gdLst>
              <a:gd name="connsiteX0" fmla="*/ 1181730 w 1180873"/>
              <a:gd name="connsiteY0" fmla="*/ -682 h 318069"/>
              <a:gd name="connsiteX1" fmla="*/ 891410 w 1180873"/>
              <a:gd name="connsiteY1" fmla="*/ 273868 h 318069"/>
              <a:gd name="connsiteX2" fmla="*/ 298566 w 1180873"/>
              <a:gd name="connsiteY2" fmla="*/ 276108 h 318069"/>
              <a:gd name="connsiteX3" fmla="*/ 916 w 1180873"/>
              <a:gd name="connsiteY3" fmla="*/ 3781 h 318069"/>
              <a:gd name="connsiteX4" fmla="*/ 591358 w 1180873"/>
              <a:gd name="connsiteY4" fmla="*/ 3781 h 31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873" h="318069">
                <a:moveTo>
                  <a:pt x="1181730" y="-682"/>
                </a:moveTo>
                <a:cubicBezTo>
                  <a:pt x="1184741" y="111880"/>
                  <a:pt x="1073935" y="216664"/>
                  <a:pt x="891410" y="273868"/>
                </a:cubicBezTo>
                <a:cubicBezTo>
                  <a:pt x="708866" y="331090"/>
                  <a:pt x="482614" y="331932"/>
                  <a:pt x="298566" y="276108"/>
                </a:cubicBezTo>
                <a:cubicBezTo>
                  <a:pt x="114517" y="220284"/>
                  <a:pt x="916" y="116343"/>
                  <a:pt x="916" y="3781"/>
                </a:cubicBezTo>
                <a:lnTo>
                  <a:pt x="591358" y="3781"/>
                </a:lnTo>
                <a:close/>
              </a:path>
            </a:pathLst>
          </a:custGeom>
          <a:solidFill>
            <a:srgbClr val="61302F"/>
          </a:solidFill>
          <a:ln w="26854" cap="flat">
            <a:solidFill>
              <a:srgbClr val="03030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9550373-DFB4-494E-9B82-485AB6DFD382}"/>
              </a:ext>
            </a:extLst>
          </p:cNvPr>
          <p:cNvSpPr/>
          <p:nvPr/>
        </p:nvSpPr>
        <p:spPr>
          <a:xfrm>
            <a:off x="4807901" y="2129972"/>
            <a:ext cx="947251" cy="335145"/>
          </a:xfrm>
          <a:custGeom>
            <a:avLst/>
            <a:gdLst>
              <a:gd name="connsiteX0" fmla="*/ 916 w 947251"/>
              <a:gd name="connsiteY0" fmla="*/ -682 h 335145"/>
              <a:gd name="connsiteX1" fmla="*/ 948168 w 947251"/>
              <a:gd name="connsiteY1" fmla="*/ -682 h 335145"/>
              <a:gd name="connsiteX2" fmla="*/ 948168 w 947251"/>
              <a:gd name="connsiteY2" fmla="*/ 334464 h 335145"/>
              <a:gd name="connsiteX3" fmla="*/ 916 w 947251"/>
              <a:gd name="connsiteY3" fmla="*/ 334464 h 33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251" h="335145">
                <a:moveTo>
                  <a:pt x="916" y="-682"/>
                </a:moveTo>
                <a:lnTo>
                  <a:pt x="948168" y="-682"/>
                </a:lnTo>
                <a:lnTo>
                  <a:pt x="948168" y="334464"/>
                </a:lnTo>
                <a:lnTo>
                  <a:pt x="916" y="334464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6669EC-C259-40F2-9432-8A6F9B8DB1FA}"/>
              </a:ext>
            </a:extLst>
          </p:cNvPr>
          <p:cNvSpPr/>
          <p:nvPr/>
        </p:nvSpPr>
        <p:spPr>
          <a:xfrm rot="5400000">
            <a:off x="5296557" y="2434580"/>
            <a:ext cx="840386" cy="243212"/>
          </a:xfrm>
          <a:custGeom>
            <a:avLst/>
            <a:gdLst>
              <a:gd name="connsiteX0" fmla="*/ -667 w 840386"/>
              <a:gd name="connsiteY0" fmla="*/ -740 h 243212"/>
              <a:gd name="connsiteX1" fmla="*/ 839719 w 840386"/>
              <a:gd name="connsiteY1" fmla="*/ -740 h 243212"/>
              <a:gd name="connsiteX2" fmla="*/ 839719 w 840386"/>
              <a:gd name="connsiteY2" fmla="*/ 242473 h 243212"/>
              <a:gd name="connsiteX3" fmla="*/ -667 w 840386"/>
              <a:gd name="connsiteY3" fmla="*/ 242473 h 2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386" h="243212">
                <a:moveTo>
                  <a:pt x="-667" y="-740"/>
                </a:moveTo>
                <a:lnTo>
                  <a:pt x="839719" y="-740"/>
                </a:lnTo>
                <a:lnTo>
                  <a:pt x="839719" y="242473"/>
                </a:lnTo>
                <a:lnTo>
                  <a:pt x="-667" y="242473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EA4E4BD-0961-42F2-B593-9431BC1992F1}"/>
              </a:ext>
            </a:extLst>
          </p:cNvPr>
          <p:cNvSpPr/>
          <p:nvPr/>
        </p:nvSpPr>
        <p:spPr>
          <a:xfrm flipV="1">
            <a:off x="6603208" y="2104376"/>
            <a:ext cx="947251" cy="335145"/>
          </a:xfrm>
          <a:custGeom>
            <a:avLst/>
            <a:gdLst>
              <a:gd name="connsiteX0" fmla="*/ 916 w 947251"/>
              <a:gd name="connsiteY0" fmla="*/ 812 h 335145"/>
              <a:gd name="connsiteX1" fmla="*/ 948167 w 947251"/>
              <a:gd name="connsiteY1" fmla="*/ 812 h 335145"/>
              <a:gd name="connsiteX2" fmla="*/ 948167 w 947251"/>
              <a:gd name="connsiteY2" fmla="*/ 335958 h 335145"/>
              <a:gd name="connsiteX3" fmla="*/ 916 w 947251"/>
              <a:gd name="connsiteY3" fmla="*/ 335958 h 33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251" h="335145">
                <a:moveTo>
                  <a:pt x="916" y="812"/>
                </a:moveTo>
                <a:lnTo>
                  <a:pt x="948167" y="812"/>
                </a:lnTo>
                <a:lnTo>
                  <a:pt x="948167" y="335958"/>
                </a:lnTo>
                <a:lnTo>
                  <a:pt x="916" y="335958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A4AD7B-8684-47E9-AC5D-B9559CBE6F61}"/>
              </a:ext>
            </a:extLst>
          </p:cNvPr>
          <p:cNvSpPr/>
          <p:nvPr/>
        </p:nvSpPr>
        <p:spPr>
          <a:xfrm rot="16200000" flipV="1">
            <a:off x="6224605" y="2412169"/>
            <a:ext cx="843039" cy="252264"/>
          </a:xfrm>
          <a:custGeom>
            <a:avLst/>
            <a:gdLst>
              <a:gd name="connsiteX0" fmla="*/ 909 w 843039"/>
              <a:gd name="connsiteY0" fmla="*/ -689 h 252264"/>
              <a:gd name="connsiteX1" fmla="*/ 843948 w 843039"/>
              <a:gd name="connsiteY1" fmla="*/ -689 h 252264"/>
              <a:gd name="connsiteX2" fmla="*/ 843948 w 843039"/>
              <a:gd name="connsiteY2" fmla="*/ 251575 h 252264"/>
              <a:gd name="connsiteX3" fmla="*/ 909 w 843039"/>
              <a:gd name="connsiteY3" fmla="*/ 251575 h 25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039" h="252264">
                <a:moveTo>
                  <a:pt x="909" y="-689"/>
                </a:moveTo>
                <a:lnTo>
                  <a:pt x="843948" y="-689"/>
                </a:lnTo>
                <a:lnTo>
                  <a:pt x="843948" y="251575"/>
                </a:lnTo>
                <a:lnTo>
                  <a:pt x="909" y="251575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C64C556-9317-41F2-9C40-F7AA9DC307EB}"/>
              </a:ext>
            </a:extLst>
          </p:cNvPr>
          <p:cNvSpPr/>
          <p:nvPr/>
        </p:nvSpPr>
        <p:spPr>
          <a:xfrm>
            <a:off x="4813780" y="2105491"/>
            <a:ext cx="782949" cy="886586"/>
          </a:xfrm>
          <a:custGeom>
            <a:avLst/>
            <a:gdLst>
              <a:gd name="connsiteX0" fmla="*/ 916 w 782949"/>
              <a:gd name="connsiteY0" fmla="*/ -682 h 886586"/>
              <a:gd name="connsiteX1" fmla="*/ 5431 w 782949"/>
              <a:gd name="connsiteY1" fmla="*/ 361376 h 886586"/>
              <a:gd name="connsiteX2" fmla="*/ 783866 w 782949"/>
              <a:gd name="connsiteY2" fmla="*/ 361376 h 886586"/>
              <a:gd name="connsiteX3" fmla="*/ 783866 w 782949"/>
              <a:gd name="connsiteY3" fmla="*/ 885905 h 88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49" h="886586">
                <a:moveTo>
                  <a:pt x="916" y="-682"/>
                </a:moveTo>
                <a:lnTo>
                  <a:pt x="5431" y="361376"/>
                </a:lnTo>
                <a:lnTo>
                  <a:pt x="783866" y="361376"/>
                </a:lnTo>
                <a:lnTo>
                  <a:pt x="783866" y="885905"/>
                </a:lnTo>
              </a:path>
            </a:pathLst>
          </a:custGeom>
          <a:noFill/>
          <a:ln w="26854" cap="flat">
            <a:solidFill>
              <a:srgbClr val="0B0B1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A67AA55-ACA6-4403-91DA-933CE6E6A52D}"/>
              </a:ext>
            </a:extLst>
          </p:cNvPr>
          <p:cNvSpPr/>
          <p:nvPr/>
        </p:nvSpPr>
        <p:spPr>
          <a:xfrm>
            <a:off x="4813780" y="2114543"/>
            <a:ext cx="2738057" cy="841801"/>
          </a:xfrm>
          <a:custGeom>
            <a:avLst/>
            <a:gdLst>
              <a:gd name="connsiteX0" fmla="*/ 916 w 2738057"/>
              <a:gd name="connsiteY0" fmla="*/ 12902 h 841801"/>
              <a:gd name="connsiteX1" fmla="*/ 1019204 w 2738057"/>
              <a:gd name="connsiteY1" fmla="*/ 8386 h 841801"/>
              <a:gd name="connsiteX2" fmla="*/ 1019204 w 2738057"/>
              <a:gd name="connsiteY2" fmla="*/ 823002 h 841801"/>
              <a:gd name="connsiteX3" fmla="*/ 1716169 w 2738057"/>
              <a:gd name="connsiteY3" fmla="*/ 823002 h 841801"/>
              <a:gd name="connsiteX4" fmla="*/ 1716169 w 2738057"/>
              <a:gd name="connsiteY4" fmla="*/ -682 h 841801"/>
              <a:gd name="connsiteX5" fmla="*/ 2738974 w 2738057"/>
              <a:gd name="connsiteY5" fmla="*/ -682 h 841801"/>
              <a:gd name="connsiteX6" fmla="*/ 2738974 w 2738057"/>
              <a:gd name="connsiteY6" fmla="*/ 316125 h 841801"/>
              <a:gd name="connsiteX7" fmla="*/ 1969609 w 2738057"/>
              <a:gd name="connsiteY7" fmla="*/ 316125 h 841801"/>
              <a:gd name="connsiteX8" fmla="*/ 1960558 w 2738057"/>
              <a:gd name="connsiteY8" fmla="*/ 841120 h 841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8057" h="841801">
                <a:moveTo>
                  <a:pt x="916" y="12902"/>
                </a:moveTo>
                <a:lnTo>
                  <a:pt x="1019204" y="8386"/>
                </a:lnTo>
                <a:lnTo>
                  <a:pt x="1019204" y="823002"/>
                </a:lnTo>
                <a:lnTo>
                  <a:pt x="1716169" y="823002"/>
                </a:lnTo>
                <a:lnTo>
                  <a:pt x="1716169" y="-682"/>
                </a:lnTo>
                <a:lnTo>
                  <a:pt x="2738974" y="-682"/>
                </a:lnTo>
                <a:lnTo>
                  <a:pt x="2738974" y="316125"/>
                </a:lnTo>
                <a:lnTo>
                  <a:pt x="1969609" y="316125"/>
                </a:lnTo>
                <a:lnTo>
                  <a:pt x="1960558" y="841120"/>
                </a:lnTo>
              </a:path>
            </a:pathLst>
          </a:custGeom>
          <a:noFill/>
          <a:ln w="26854" cap="flat">
            <a:solidFill>
              <a:srgbClr val="07070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F197033-5F96-40C2-A07C-F4909D781B67}"/>
              </a:ext>
            </a:extLst>
          </p:cNvPr>
          <p:cNvSpPr/>
          <p:nvPr/>
        </p:nvSpPr>
        <p:spPr>
          <a:xfrm rot="5400000">
            <a:off x="5516891" y="2434211"/>
            <a:ext cx="815883" cy="175327"/>
          </a:xfrm>
          <a:custGeom>
            <a:avLst/>
            <a:gdLst>
              <a:gd name="connsiteX0" fmla="*/ -653 w 815883"/>
              <a:gd name="connsiteY0" fmla="*/ -730 h 175327"/>
              <a:gd name="connsiteX1" fmla="*/ 815230 w 815883"/>
              <a:gd name="connsiteY1" fmla="*/ -730 h 175327"/>
              <a:gd name="connsiteX2" fmla="*/ 815230 w 815883"/>
              <a:gd name="connsiteY2" fmla="*/ 174598 h 175327"/>
              <a:gd name="connsiteX3" fmla="*/ -653 w 815883"/>
              <a:gd name="connsiteY3" fmla="*/ 174598 h 17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883" h="175327">
                <a:moveTo>
                  <a:pt x="-653" y="-730"/>
                </a:moveTo>
                <a:lnTo>
                  <a:pt x="815230" y="-730"/>
                </a:lnTo>
                <a:lnTo>
                  <a:pt x="815230" y="174598"/>
                </a:lnTo>
                <a:lnTo>
                  <a:pt x="-653" y="174598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F5C8AF-279F-4C02-AB19-D426509F756F}"/>
              </a:ext>
            </a:extLst>
          </p:cNvPr>
          <p:cNvSpPr/>
          <p:nvPr/>
        </p:nvSpPr>
        <p:spPr>
          <a:xfrm rot="10800000">
            <a:off x="4546126" y="1938626"/>
            <a:ext cx="1467589" cy="181453"/>
          </a:xfrm>
          <a:custGeom>
            <a:avLst/>
            <a:gdLst>
              <a:gd name="connsiteX0" fmla="*/ -773 w 1467589"/>
              <a:gd name="connsiteY0" fmla="*/ 785 h 181453"/>
              <a:gd name="connsiteX1" fmla="*/ 1466816 w 1467589"/>
              <a:gd name="connsiteY1" fmla="*/ 785 h 181453"/>
              <a:gd name="connsiteX2" fmla="*/ 1466816 w 1467589"/>
              <a:gd name="connsiteY2" fmla="*/ 182238 h 181453"/>
              <a:gd name="connsiteX3" fmla="*/ -773 w 1467589"/>
              <a:gd name="connsiteY3" fmla="*/ 182238 h 18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589" h="181453">
                <a:moveTo>
                  <a:pt x="-773" y="785"/>
                </a:moveTo>
                <a:lnTo>
                  <a:pt x="1466816" y="785"/>
                </a:lnTo>
                <a:lnTo>
                  <a:pt x="1466816" y="182238"/>
                </a:lnTo>
                <a:lnTo>
                  <a:pt x="-773" y="182238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C479E68-1385-4B65-B5A7-5679FF97299B}"/>
              </a:ext>
            </a:extLst>
          </p:cNvPr>
          <p:cNvSpPr/>
          <p:nvPr/>
        </p:nvSpPr>
        <p:spPr>
          <a:xfrm rot="10800000">
            <a:off x="6363214" y="1920530"/>
            <a:ext cx="1472115" cy="188905"/>
          </a:xfrm>
          <a:custGeom>
            <a:avLst/>
            <a:gdLst>
              <a:gd name="connsiteX0" fmla="*/ -571 w 1472115"/>
              <a:gd name="connsiteY0" fmla="*/ 783 h 188905"/>
              <a:gd name="connsiteX1" fmla="*/ 1471545 w 1472115"/>
              <a:gd name="connsiteY1" fmla="*/ 783 h 188905"/>
              <a:gd name="connsiteX2" fmla="*/ 1471545 w 1472115"/>
              <a:gd name="connsiteY2" fmla="*/ 189689 h 188905"/>
              <a:gd name="connsiteX3" fmla="*/ -571 w 1472115"/>
              <a:gd name="connsiteY3" fmla="*/ 189689 h 18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2115" h="188905">
                <a:moveTo>
                  <a:pt x="-571" y="783"/>
                </a:moveTo>
                <a:lnTo>
                  <a:pt x="1471545" y="783"/>
                </a:lnTo>
                <a:lnTo>
                  <a:pt x="1471545" y="189689"/>
                </a:lnTo>
                <a:lnTo>
                  <a:pt x="-571" y="189689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135E63-06F2-4CAF-9D8E-E595C8301857}"/>
              </a:ext>
            </a:extLst>
          </p:cNvPr>
          <p:cNvSpPr/>
          <p:nvPr/>
        </p:nvSpPr>
        <p:spPr>
          <a:xfrm rot="5400000">
            <a:off x="5989841" y="2400260"/>
            <a:ext cx="879244" cy="179853"/>
          </a:xfrm>
          <a:custGeom>
            <a:avLst/>
            <a:gdLst>
              <a:gd name="connsiteX0" fmla="*/ -623 w 879244"/>
              <a:gd name="connsiteY0" fmla="*/ -704 h 179853"/>
              <a:gd name="connsiteX1" fmla="*/ 878622 w 879244"/>
              <a:gd name="connsiteY1" fmla="*/ -704 h 179853"/>
              <a:gd name="connsiteX2" fmla="*/ 878622 w 879244"/>
              <a:gd name="connsiteY2" fmla="*/ 179149 h 179853"/>
              <a:gd name="connsiteX3" fmla="*/ -623 w 879244"/>
              <a:gd name="connsiteY3" fmla="*/ 179149 h 17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244" h="179853">
                <a:moveTo>
                  <a:pt x="-623" y="-704"/>
                </a:moveTo>
                <a:lnTo>
                  <a:pt x="878622" y="-704"/>
                </a:lnTo>
                <a:lnTo>
                  <a:pt x="878622" y="179149"/>
                </a:lnTo>
                <a:lnTo>
                  <a:pt x="-623" y="179149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5FEE0C2-7C62-411F-8DFF-4DA096C68583}"/>
              </a:ext>
            </a:extLst>
          </p:cNvPr>
          <p:cNvSpPr/>
          <p:nvPr/>
        </p:nvSpPr>
        <p:spPr>
          <a:xfrm rot="10800000">
            <a:off x="5924216" y="2753266"/>
            <a:ext cx="508133" cy="179853"/>
          </a:xfrm>
          <a:custGeom>
            <a:avLst/>
            <a:gdLst>
              <a:gd name="connsiteX0" fmla="*/ -673 w 508133"/>
              <a:gd name="connsiteY0" fmla="*/ 875 h 179853"/>
              <a:gd name="connsiteX1" fmla="*/ 507461 w 508133"/>
              <a:gd name="connsiteY1" fmla="*/ 875 h 179853"/>
              <a:gd name="connsiteX2" fmla="*/ 507461 w 508133"/>
              <a:gd name="connsiteY2" fmla="*/ 180728 h 179853"/>
              <a:gd name="connsiteX3" fmla="*/ -673 w 508133"/>
              <a:gd name="connsiteY3" fmla="*/ 180728 h 17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133" h="179853">
                <a:moveTo>
                  <a:pt x="-673" y="875"/>
                </a:moveTo>
                <a:lnTo>
                  <a:pt x="507461" y="875"/>
                </a:lnTo>
                <a:lnTo>
                  <a:pt x="507461" y="180728"/>
                </a:lnTo>
                <a:lnTo>
                  <a:pt x="-673" y="180728"/>
                </a:lnTo>
                <a:close/>
              </a:path>
            </a:pathLst>
          </a:custGeom>
          <a:solidFill>
            <a:srgbClr val="FFB380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01E1BB-2F92-4D51-B503-BF67689B8451}"/>
              </a:ext>
            </a:extLst>
          </p:cNvPr>
          <p:cNvSpPr/>
          <p:nvPr/>
        </p:nvSpPr>
        <p:spPr>
          <a:xfrm>
            <a:off x="4542222" y="1915422"/>
            <a:ext cx="3299272" cy="804558"/>
          </a:xfrm>
          <a:custGeom>
            <a:avLst/>
            <a:gdLst>
              <a:gd name="connsiteX0" fmla="*/ 258889 w 3299272"/>
              <a:gd name="connsiteY0" fmla="*/ 216557 h 832735"/>
              <a:gd name="connsiteX1" fmla="*/ 1974 w 3299272"/>
              <a:gd name="connsiteY1" fmla="*/ 216557 h 832735"/>
              <a:gd name="connsiteX2" fmla="*/ 916 w 3299272"/>
              <a:gd name="connsiteY2" fmla="*/ 12885 h 832735"/>
              <a:gd name="connsiteX3" fmla="*/ 1476315 w 3299272"/>
              <a:gd name="connsiteY3" fmla="*/ 12885 h 832735"/>
              <a:gd name="connsiteX4" fmla="*/ 1476315 w 3299272"/>
              <a:gd name="connsiteY4" fmla="*/ 832054 h 832735"/>
              <a:gd name="connsiteX5" fmla="*/ 1811223 w 3299272"/>
              <a:gd name="connsiteY5" fmla="*/ 832054 h 832735"/>
              <a:gd name="connsiteX6" fmla="*/ 1811223 w 3299272"/>
              <a:gd name="connsiteY6" fmla="*/ -682 h 832735"/>
              <a:gd name="connsiteX7" fmla="*/ 3300188 w 3299272"/>
              <a:gd name="connsiteY7" fmla="*/ -682 h 832735"/>
              <a:gd name="connsiteX8" fmla="*/ 3300188 w 3299272"/>
              <a:gd name="connsiteY8" fmla="*/ 193923 h 832735"/>
              <a:gd name="connsiteX9" fmla="*/ 3006015 w 3299272"/>
              <a:gd name="connsiteY9" fmla="*/ 193923 h 83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9272" h="832735">
                <a:moveTo>
                  <a:pt x="258889" y="216557"/>
                </a:moveTo>
                <a:lnTo>
                  <a:pt x="1974" y="216557"/>
                </a:lnTo>
                <a:lnTo>
                  <a:pt x="916" y="12885"/>
                </a:lnTo>
                <a:lnTo>
                  <a:pt x="1476315" y="12885"/>
                </a:lnTo>
                <a:lnTo>
                  <a:pt x="1476315" y="832054"/>
                </a:lnTo>
                <a:lnTo>
                  <a:pt x="1811223" y="832054"/>
                </a:lnTo>
                <a:lnTo>
                  <a:pt x="1811223" y="-682"/>
                </a:lnTo>
                <a:lnTo>
                  <a:pt x="3300188" y="-682"/>
                </a:lnTo>
                <a:lnTo>
                  <a:pt x="3300188" y="193923"/>
                </a:lnTo>
                <a:lnTo>
                  <a:pt x="3006015" y="193923"/>
                </a:lnTo>
              </a:path>
            </a:pathLst>
          </a:custGeom>
          <a:noFill/>
          <a:ln w="26854" cap="flat">
            <a:solidFill>
              <a:srgbClr val="07071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FDED9CB-9568-4407-9AAE-810E2D72EDA4}"/>
              </a:ext>
            </a:extLst>
          </p:cNvPr>
          <p:cNvSpPr/>
          <p:nvPr/>
        </p:nvSpPr>
        <p:spPr>
          <a:xfrm>
            <a:off x="4014287" y="1914741"/>
            <a:ext cx="530460" cy="231603"/>
          </a:xfrm>
          <a:custGeom>
            <a:avLst/>
            <a:gdLst>
              <a:gd name="connsiteX0" fmla="*/ 917 w 517307"/>
              <a:gd name="connsiteY0" fmla="*/ -681 h 231603"/>
              <a:gd name="connsiteX1" fmla="*/ 518224 w 517307"/>
              <a:gd name="connsiteY1" fmla="*/ -681 h 231603"/>
              <a:gd name="connsiteX2" fmla="*/ 518224 w 517307"/>
              <a:gd name="connsiteY2" fmla="*/ 230922 h 231603"/>
              <a:gd name="connsiteX3" fmla="*/ 917 w 517307"/>
              <a:gd name="connsiteY3" fmla="*/ 230922 h 231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07" h="231603">
                <a:moveTo>
                  <a:pt x="917" y="-681"/>
                </a:moveTo>
                <a:lnTo>
                  <a:pt x="518224" y="-681"/>
                </a:lnTo>
                <a:lnTo>
                  <a:pt x="518224" y="230922"/>
                </a:lnTo>
                <a:lnTo>
                  <a:pt x="917" y="230922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AB5D67-FC73-406E-B518-C591C6A1573E}"/>
              </a:ext>
            </a:extLst>
          </p:cNvPr>
          <p:cNvSpPr/>
          <p:nvPr/>
        </p:nvSpPr>
        <p:spPr>
          <a:xfrm>
            <a:off x="7854379" y="1899455"/>
            <a:ext cx="517307" cy="222001"/>
          </a:xfrm>
          <a:custGeom>
            <a:avLst/>
            <a:gdLst>
              <a:gd name="connsiteX0" fmla="*/ 916 w 517307"/>
              <a:gd name="connsiteY0" fmla="*/ -682 h 222001"/>
              <a:gd name="connsiteX1" fmla="*/ 518224 w 517307"/>
              <a:gd name="connsiteY1" fmla="*/ -682 h 222001"/>
              <a:gd name="connsiteX2" fmla="*/ 518224 w 517307"/>
              <a:gd name="connsiteY2" fmla="*/ 221320 h 222001"/>
              <a:gd name="connsiteX3" fmla="*/ 916 w 517307"/>
              <a:gd name="connsiteY3" fmla="*/ 221320 h 2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07" h="222001">
                <a:moveTo>
                  <a:pt x="916" y="-682"/>
                </a:moveTo>
                <a:lnTo>
                  <a:pt x="518224" y="-682"/>
                </a:lnTo>
                <a:lnTo>
                  <a:pt x="518224" y="221320"/>
                </a:lnTo>
                <a:lnTo>
                  <a:pt x="916" y="221320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EADFFB-335D-4B07-B6D3-95365C78B045}"/>
              </a:ext>
            </a:extLst>
          </p:cNvPr>
          <p:cNvSpPr/>
          <p:nvPr/>
        </p:nvSpPr>
        <p:spPr>
          <a:xfrm>
            <a:off x="6030506" y="1682217"/>
            <a:ext cx="319823" cy="1071049"/>
          </a:xfrm>
          <a:custGeom>
            <a:avLst/>
            <a:gdLst>
              <a:gd name="connsiteX0" fmla="*/ 916 w 309124"/>
              <a:gd name="connsiteY0" fmla="*/ -682 h 1054737"/>
              <a:gd name="connsiteX1" fmla="*/ 310041 w 309124"/>
              <a:gd name="connsiteY1" fmla="*/ -682 h 1054737"/>
              <a:gd name="connsiteX2" fmla="*/ 310041 w 309124"/>
              <a:gd name="connsiteY2" fmla="*/ 1054056 h 1054737"/>
              <a:gd name="connsiteX3" fmla="*/ 916 w 309124"/>
              <a:gd name="connsiteY3" fmla="*/ 1054056 h 10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24" h="1054737">
                <a:moveTo>
                  <a:pt x="916" y="-682"/>
                </a:moveTo>
                <a:lnTo>
                  <a:pt x="310041" y="-682"/>
                </a:lnTo>
                <a:lnTo>
                  <a:pt x="310041" y="1054056"/>
                </a:lnTo>
                <a:lnTo>
                  <a:pt x="916" y="1054056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99E48F-FAA7-4F33-BF4C-FEE2BC3C234C}"/>
              </a:ext>
            </a:extLst>
          </p:cNvPr>
          <p:cNvSpPr/>
          <p:nvPr/>
        </p:nvSpPr>
        <p:spPr>
          <a:xfrm>
            <a:off x="6329195" y="1682217"/>
            <a:ext cx="1725678" cy="222001"/>
          </a:xfrm>
          <a:custGeom>
            <a:avLst/>
            <a:gdLst>
              <a:gd name="connsiteX0" fmla="*/ 916 w 1725678"/>
              <a:gd name="connsiteY0" fmla="*/ -682 h 222001"/>
              <a:gd name="connsiteX1" fmla="*/ 1726594 w 1725678"/>
              <a:gd name="connsiteY1" fmla="*/ -682 h 222001"/>
              <a:gd name="connsiteX2" fmla="*/ 1726594 w 1725678"/>
              <a:gd name="connsiteY2" fmla="*/ 221320 h 222001"/>
              <a:gd name="connsiteX3" fmla="*/ 916 w 1725678"/>
              <a:gd name="connsiteY3" fmla="*/ 221320 h 2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678" h="222001">
                <a:moveTo>
                  <a:pt x="916" y="-682"/>
                </a:moveTo>
                <a:lnTo>
                  <a:pt x="1726594" y="-682"/>
                </a:lnTo>
                <a:lnTo>
                  <a:pt x="1726594" y="221320"/>
                </a:lnTo>
                <a:lnTo>
                  <a:pt x="916" y="221320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77787DE-1169-4A4C-91AB-AC9BD0C1B85B}"/>
              </a:ext>
            </a:extLst>
          </p:cNvPr>
          <p:cNvSpPr/>
          <p:nvPr/>
        </p:nvSpPr>
        <p:spPr>
          <a:xfrm>
            <a:off x="4322600" y="1680889"/>
            <a:ext cx="1725678" cy="248569"/>
          </a:xfrm>
          <a:custGeom>
            <a:avLst/>
            <a:gdLst>
              <a:gd name="connsiteX0" fmla="*/ 916 w 1725678"/>
              <a:gd name="connsiteY0" fmla="*/ -681 h 234802"/>
              <a:gd name="connsiteX1" fmla="*/ 1726594 w 1725678"/>
              <a:gd name="connsiteY1" fmla="*/ -681 h 234802"/>
              <a:gd name="connsiteX2" fmla="*/ 1726594 w 1725678"/>
              <a:gd name="connsiteY2" fmla="*/ 234121 h 234802"/>
              <a:gd name="connsiteX3" fmla="*/ 916 w 1725678"/>
              <a:gd name="connsiteY3" fmla="*/ 234121 h 23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678" h="234802">
                <a:moveTo>
                  <a:pt x="916" y="-681"/>
                </a:moveTo>
                <a:lnTo>
                  <a:pt x="1726594" y="-681"/>
                </a:lnTo>
                <a:lnTo>
                  <a:pt x="1726594" y="234121"/>
                </a:lnTo>
                <a:lnTo>
                  <a:pt x="916" y="234121"/>
                </a:lnTo>
                <a:close/>
              </a:path>
            </a:pathLst>
          </a:custGeom>
          <a:solidFill>
            <a:srgbClr val="61302F"/>
          </a:solidFill>
          <a:ln w="26854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8F5993C-680E-4446-B40F-341042533B9B}"/>
              </a:ext>
            </a:extLst>
          </p:cNvPr>
          <p:cNvSpPr/>
          <p:nvPr/>
        </p:nvSpPr>
        <p:spPr>
          <a:xfrm>
            <a:off x="4012710" y="1680084"/>
            <a:ext cx="4353760" cy="457092"/>
          </a:xfrm>
          <a:custGeom>
            <a:avLst/>
            <a:gdLst>
              <a:gd name="connsiteX0" fmla="*/ 534961 w 4353760"/>
              <a:gd name="connsiteY0" fmla="*/ 454152 h 457092"/>
              <a:gd name="connsiteX1" fmla="*/ 916 w 4353760"/>
              <a:gd name="connsiteY1" fmla="*/ 456411 h 457092"/>
              <a:gd name="connsiteX2" fmla="*/ 916 w 4353760"/>
              <a:gd name="connsiteY2" fmla="*/ 239172 h 457092"/>
              <a:gd name="connsiteX3" fmla="*/ 313189 w 4353760"/>
              <a:gd name="connsiteY3" fmla="*/ 239172 h 457092"/>
              <a:gd name="connsiteX4" fmla="*/ 313189 w 4353760"/>
              <a:gd name="connsiteY4" fmla="*/ -682 h 457092"/>
              <a:gd name="connsiteX5" fmla="*/ 4033354 w 4353760"/>
              <a:gd name="connsiteY5" fmla="*/ -682 h 457092"/>
              <a:gd name="connsiteX6" fmla="*/ 4033354 w 4353760"/>
              <a:gd name="connsiteY6" fmla="*/ 212022 h 457092"/>
              <a:gd name="connsiteX7" fmla="*/ 4354677 w 4353760"/>
              <a:gd name="connsiteY7" fmla="*/ 212022 h 457092"/>
              <a:gd name="connsiteX8" fmla="*/ 4354677 w 4353760"/>
              <a:gd name="connsiteY8" fmla="*/ 433777 h 457092"/>
              <a:gd name="connsiteX9" fmla="*/ 3836474 w 4353760"/>
              <a:gd name="connsiteY9" fmla="*/ 429260 h 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53760" h="457092">
                <a:moveTo>
                  <a:pt x="534961" y="454152"/>
                </a:moveTo>
                <a:lnTo>
                  <a:pt x="916" y="456411"/>
                </a:lnTo>
                <a:lnTo>
                  <a:pt x="916" y="239172"/>
                </a:lnTo>
                <a:lnTo>
                  <a:pt x="313189" y="239172"/>
                </a:lnTo>
                <a:lnTo>
                  <a:pt x="313189" y="-682"/>
                </a:lnTo>
                <a:lnTo>
                  <a:pt x="4033354" y="-682"/>
                </a:lnTo>
                <a:lnTo>
                  <a:pt x="4033354" y="212022"/>
                </a:lnTo>
                <a:lnTo>
                  <a:pt x="4354677" y="212022"/>
                </a:lnTo>
                <a:lnTo>
                  <a:pt x="4354677" y="433777"/>
                </a:lnTo>
                <a:lnTo>
                  <a:pt x="3836474" y="429260"/>
                </a:lnTo>
              </a:path>
            </a:pathLst>
          </a:custGeom>
          <a:noFill/>
          <a:ln w="20606" cap="flat">
            <a:solidFill>
              <a:srgbClr val="0A0A1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1E47D1-F87C-43AE-B29C-B2454B468B03}"/>
              </a:ext>
            </a:extLst>
          </p:cNvPr>
          <p:cNvSpPr txBox="1"/>
          <p:nvPr/>
        </p:nvSpPr>
        <p:spPr>
          <a:xfrm>
            <a:off x="7165814" y="2685525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Electrode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579F2C-0068-4A84-99F1-640CBF3DAC46}"/>
              </a:ext>
            </a:extLst>
          </p:cNvPr>
          <p:cNvSpPr txBox="1"/>
          <p:nvPr/>
        </p:nvSpPr>
        <p:spPr>
          <a:xfrm>
            <a:off x="7167563" y="2898997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Metal 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CF3983-6C99-40AE-8FE9-D1E50B24E3D1}"/>
              </a:ext>
            </a:extLst>
          </p:cNvPr>
          <p:cNvSpPr txBox="1"/>
          <p:nvPr/>
        </p:nvSpPr>
        <p:spPr>
          <a:xfrm>
            <a:off x="7173695" y="3116677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Polysilicon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2ED1E2-24E5-42A8-9B2E-E1A90931B02A}"/>
              </a:ext>
            </a:extLst>
          </p:cNvPr>
          <p:cNvSpPr txBox="1"/>
          <p:nvPr/>
        </p:nvSpPr>
        <p:spPr>
          <a:xfrm>
            <a:off x="7099271" y="998930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Electrode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DEA87-6662-4CE0-9B1C-1B07E6DAB629}"/>
              </a:ext>
            </a:extLst>
          </p:cNvPr>
          <p:cNvSpPr txBox="1"/>
          <p:nvPr/>
        </p:nvSpPr>
        <p:spPr>
          <a:xfrm>
            <a:off x="7113558" y="1174696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Metal 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8BD888-EBD9-44FE-AB6D-9B5022828D46}"/>
              </a:ext>
            </a:extLst>
          </p:cNvPr>
          <p:cNvSpPr txBox="1"/>
          <p:nvPr/>
        </p:nvSpPr>
        <p:spPr>
          <a:xfrm>
            <a:off x="7108485" y="1353021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Polysilicon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A14D9E-4AE6-42EB-83EF-1D242CFCA4CB}"/>
              </a:ext>
            </a:extLst>
          </p:cNvPr>
          <p:cNvSpPr txBox="1"/>
          <p:nvPr/>
        </p:nvSpPr>
        <p:spPr>
          <a:xfrm>
            <a:off x="7684399" y="2339569"/>
            <a:ext cx="857927" cy="287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71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Dielectric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29563D-0CB8-474A-B50D-0EFC80D047D4}"/>
              </a:ext>
            </a:extLst>
          </p:cNvPr>
          <p:cNvSpPr txBox="1"/>
          <p:nvPr/>
        </p:nvSpPr>
        <p:spPr>
          <a:xfrm>
            <a:off x="5367524" y="3446669"/>
            <a:ext cx="111280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95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Substrate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CDED0-B7BD-43CC-AEAE-FC509196F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F000B-9D8B-479F-9CE7-A431FE49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</a:t>
            </a:fld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1AD8D833-3EAF-44C5-ADC7-FBFDFD7A4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512" y="3944040"/>
            <a:ext cx="8099407" cy="22823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trench capacitor is </a:t>
            </a:r>
            <a:r>
              <a:rPr lang="en-US" dirty="0">
                <a:solidFill>
                  <a:srgbClr val="FF0000"/>
                </a:solidFill>
              </a:rPr>
              <a:t>hard</a:t>
            </a:r>
            <a:r>
              <a:rPr lang="en-US" dirty="0">
                <a:solidFill>
                  <a:schemeClr val="tx1"/>
                </a:solidFill>
              </a:rPr>
              <a:t> to fabricate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This alternative design does not have </a:t>
            </a:r>
            <a:r>
              <a:rPr lang="en-US" dirty="0">
                <a:solidFill>
                  <a:srgbClr val="0070C0"/>
                </a:solidFill>
              </a:rPr>
              <a:t>deep</a:t>
            </a:r>
            <a:r>
              <a:rPr lang="en-US" dirty="0">
                <a:solidFill>
                  <a:schemeClr val="tx1"/>
                </a:solidFill>
              </a:rPr>
              <a:t> structures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This is a 3D structure that is easier to </a:t>
            </a:r>
            <a:r>
              <a:rPr lang="en-US" dirty="0">
                <a:solidFill>
                  <a:srgbClr val="E21A23"/>
                </a:solidFill>
              </a:rPr>
              <a:t>reliably</a:t>
            </a:r>
            <a:r>
              <a:rPr lang="en-US" dirty="0">
                <a:solidFill>
                  <a:schemeClr val="tx1"/>
                </a:solidFill>
              </a:rPr>
              <a:t> fabricate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0860AE2-00B0-4098-8B6E-4B969F6906A4}"/>
              </a:ext>
            </a:extLst>
          </p:cNvPr>
          <p:cNvCxnSpPr>
            <a:cxnSpLocks/>
          </p:cNvCxnSpPr>
          <p:nvPr/>
        </p:nvCxnSpPr>
        <p:spPr>
          <a:xfrm flipH="1">
            <a:off x="6688184" y="1353020"/>
            <a:ext cx="411087" cy="327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BFC476A-C66C-4C10-877F-27B3A6C3FD25}"/>
              </a:ext>
            </a:extLst>
          </p:cNvPr>
          <p:cNvCxnSpPr>
            <a:cxnSpLocks/>
          </p:cNvCxnSpPr>
          <p:nvPr/>
        </p:nvCxnSpPr>
        <p:spPr>
          <a:xfrm flipH="1" flipV="1">
            <a:off x="7702233" y="2088064"/>
            <a:ext cx="124069" cy="2625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8660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6021-1075-47A6-B203-F8DA48E7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for the Close-Page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9FF2F-E219-422B-9308-6906AFAC4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235" y="4165600"/>
            <a:ext cx="7944104" cy="20726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always choose a new </a:t>
            </a:r>
            <a:r>
              <a:rPr lang="en-US" dirty="0">
                <a:solidFill>
                  <a:srgbClr val="FF0000"/>
                </a:solidFill>
              </a:rPr>
              <a:t>row</a:t>
            </a:r>
            <a:r>
              <a:rPr lang="en-US" dirty="0"/>
              <a:t> at the end. That is because of the overheads of </a:t>
            </a:r>
            <a:r>
              <a:rPr lang="en-US" dirty="0">
                <a:solidFill>
                  <a:srgbClr val="00B050"/>
                </a:solidFill>
              </a:rPr>
              <a:t>activating</a:t>
            </a:r>
            <a:r>
              <a:rPr lang="en-US" dirty="0"/>
              <a:t> and </a:t>
            </a:r>
            <a:r>
              <a:rPr lang="en-US" dirty="0" err="1">
                <a:solidFill>
                  <a:srgbClr val="625D9C"/>
                </a:solidFill>
              </a:rPr>
              <a:t>precharging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memory address </a:t>
            </a:r>
            <a:r>
              <a:rPr lang="en-US" dirty="0">
                <a:solidFill>
                  <a:srgbClr val="625D9C"/>
                </a:solidFill>
              </a:rPr>
              <a:t>supports</a:t>
            </a:r>
            <a:r>
              <a:rPr lang="en-US" dirty="0"/>
              <a:t> more than </a:t>
            </a:r>
            <a:r>
              <a:rPr lang="en-US" i="1" dirty="0"/>
              <a:t>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blocks</a:t>
            </a:r>
            <a:r>
              <a:rPr lang="en-US" dirty="0"/>
              <a:t>, then we need support from the </a:t>
            </a:r>
            <a:r>
              <a:rPr lang="en-US" dirty="0">
                <a:solidFill>
                  <a:srgbClr val="00B050"/>
                </a:solidFill>
              </a:rPr>
              <a:t>virtual memory</a:t>
            </a:r>
            <a:r>
              <a:rPr lang="en-US" dirty="0"/>
              <a:t> system (should not map two aliased addresses) at the same point of </a:t>
            </a:r>
            <a:r>
              <a:rPr lang="en-US" dirty="0">
                <a:solidFill>
                  <a:srgbClr val="FF0000"/>
                </a:solidFill>
              </a:rPr>
              <a:t>time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141F3-9571-41C3-A277-A57433827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E0E1-A984-4B1D-9A24-76ABF32B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8">
                <a:extLst>
                  <a:ext uri="{FF2B5EF4-FFF2-40B4-BE49-F238E27FC236}">
                    <a16:creationId xmlns:a16="http://schemas.microsoft.com/office/drawing/2014/main" id="{9A4DCF5C-6167-47C9-9842-E0307C7AEC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1432568"/>
                  </p:ext>
                </p:extLst>
              </p:nvPr>
            </p:nvGraphicFramePr>
            <p:xfrm>
              <a:off x="2056153" y="1139512"/>
              <a:ext cx="7366000" cy="262636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795520">
                      <a:extLst>
                        <a:ext uri="{9D8B030D-6E8A-4147-A177-3AD203B41FA5}">
                          <a16:colId xmlns:a16="http://schemas.microsoft.com/office/drawing/2014/main" val="4022736103"/>
                        </a:ext>
                      </a:extLst>
                    </a:gridCol>
                    <a:gridCol w="2570480">
                      <a:extLst>
                        <a:ext uri="{9D8B030D-6E8A-4147-A177-3AD203B41FA5}">
                          <a16:colId xmlns:a16="http://schemas.microsoft.com/office/drawing/2014/main" val="3997703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Sequence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36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Switching between channels is the fastest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40591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are not reusing the row; use bank-level parallelism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5561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 the rank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90479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Reuse caching at the memory controller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3133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Finally choose a new row.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83795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8">
                <a:extLst>
                  <a:ext uri="{FF2B5EF4-FFF2-40B4-BE49-F238E27FC236}">
                    <a16:creationId xmlns:a16="http://schemas.microsoft.com/office/drawing/2014/main" id="{9A4DCF5C-6167-47C9-9842-E0307C7AEC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1432568"/>
                  </p:ext>
                </p:extLst>
              </p:nvPr>
            </p:nvGraphicFramePr>
            <p:xfrm>
              <a:off x="2056153" y="1139512"/>
              <a:ext cx="7366000" cy="262636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4795520">
                      <a:extLst>
                        <a:ext uri="{9D8B030D-6E8A-4147-A177-3AD203B41FA5}">
                          <a16:colId xmlns:a16="http://schemas.microsoft.com/office/drawing/2014/main" val="4022736103"/>
                        </a:ext>
                      </a:extLst>
                    </a:gridCol>
                    <a:gridCol w="2570480">
                      <a:extLst>
                        <a:ext uri="{9D8B030D-6E8A-4147-A177-3AD203B41FA5}">
                          <a16:colId xmlns:a16="http://schemas.microsoft.com/office/drawing/2014/main" val="3997703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Insight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Sequence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93641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Switching between channels is the fastest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101538" r="-948" b="-48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4059114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are not reusing the row; use bank-level parallelism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119091" r="-948" b="-18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55610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Switch the rank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365152" r="-948" b="-2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904794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Reuse caching at the memory controller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472308" r="-948" b="-1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1330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Finally choose a new row.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6730" t="-572308" r="-948" b="-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83795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443471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27466-124D-4F4E-A021-6636EF11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Scheduling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A9C10-044A-40AF-9E85-7328BD14F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47CBF-7EA0-4B80-AFF1-622C08F3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71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17D337F-08F9-4D6B-82E4-BDE59FCDAB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04637"/>
              </p:ext>
            </p:extLst>
          </p:nvPr>
        </p:nvGraphicFramePr>
        <p:xfrm>
          <a:off x="1921034" y="1097282"/>
          <a:ext cx="8349932" cy="481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54688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A334A1-F5A8-454D-9123-FA2E104EBEEB}"/>
              </a:ext>
            </a:extLst>
          </p:cNvPr>
          <p:cNvSpPr txBox="1"/>
          <p:nvPr/>
        </p:nvSpPr>
        <p:spPr>
          <a:xfrm>
            <a:off x="5580883" y="780364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Outline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83" y="4039641"/>
            <a:ext cx="750155" cy="62700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72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19" name="Round Same Side Corner Rectangle 3">
            <a:extLst>
              <a:ext uri="{FF2B5EF4-FFF2-40B4-BE49-F238E27FC236}">
                <a16:creationId xmlns:a16="http://schemas.microsoft.com/office/drawing/2014/main" id="{BABD4351-0C08-4766-BE81-3DA733F5C5F6}"/>
              </a:ext>
            </a:extLst>
          </p:cNvPr>
          <p:cNvSpPr/>
          <p:nvPr/>
        </p:nvSpPr>
        <p:spPr>
          <a:xfrm rot="16200000">
            <a:off x="4084980" y="1598925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D63426B6-3207-49E8-8E7A-318CE5AC1753}"/>
              </a:ext>
            </a:extLst>
          </p:cNvPr>
          <p:cNvSpPr txBox="1"/>
          <p:nvPr/>
        </p:nvSpPr>
        <p:spPr>
          <a:xfrm>
            <a:off x="4238143" y="1795652"/>
            <a:ext cx="341760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3BD94-432E-49F8-994F-EAAF0AE084BC}"/>
              </a:ext>
            </a:extLst>
          </p:cNvPr>
          <p:cNvSpPr/>
          <p:nvPr/>
        </p:nvSpPr>
        <p:spPr>
          <a:xfrm>
            <a:off x="4791176" y="1708016"/>
            <a:ext cx="4437937" cy="5533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EDAFA707-E2BC-4B10-86EB-612EA2C36383}"/>
              </a:ext>
            </a:extLst>
          </p:cNvPr>
          <p:cNvSpPr txBox="1"/>
          <p:nvPr/>
        </p:nvSpPr>
        <p:spPr>
          <a:xfrm>
            <a:off x="4876553" y="1831458"/>
            <a:ext cx="1972015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Dynamic RAMs</a:t>
            </a:r>
          </a:p>
        </p:txBody>
      </p:sp>
      <p:sp>
        <p:nvSpPr>
          <p:cNvPr id="23" name="Round Same Side Corner Rectangle 19">
            <a:extLst>
              <a:ext uri="{FF2B5EF4-FFF2-40B4-BE49-F238E27FC236}">
                <a16:creationId xmlns:a16="http://schemas.microsoft.com/office/drawing/2014/main" id="{F28551BB-C70F-4CF7-A482-B8F1CE1D5A53}"/>
              </a:ext>
            </a:extLst>
          </p:cNvPr>
          <p:cNvSpPr/>
          <p:nvPr/>
        </p:nvSpPr>
        <p:spPr>
          <a:xfrm rot="16200000">
            <a:off x="4084980" y="2190651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2B0FB8F-4718-4EB7-89C9-4E1C2C7BEFB0}"/>
              </a:ext>
            </a:extLst>
          </p:cNvPr>
          <p:cNvSpPr txBox="1"/>
          <p:nvPr/>
        </p:nvSpPr>
        <p:spPr>
          <a:xfrm>
            <a:off x="4214899" y="2387377"/>
            <a:ext cx="388248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0E42B5-FBE8-4918-BF15-433D2716BFE0}"/>
              </a:ext>
            </a:extLst>
          </p:cNvPr>
          <p:cNvSpPr/>
          <p:nvPr/>
        </p:nvSpPr>
        <p:spPr>
          <a:xfrm>
            <a:off x="4791176" y="2299741"/>
            <a:ext cx="4437937" cy="5533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E410488-04BF-4D5D-A7DA-E5F8EAAA5C8D}"/>
              </a:ext>
            </a:extLst>
          </p:cNvPr>
          <p:cNvSpPr txBox="1"/>
          <p:nvPr/>
        </p:nvSpPr>
        <p:spPr>
          <a:xfrm>
            <a:off x="4842160" y="2416115"/>
            <a:ext cx="184732" cy="369333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Round Same Side Corner Rectangle 27">
            <a:extLst>
              <a:ext uri="{FF2B5EF4-FFF2-40B4-BE49-F238E27FC236}">
                <a16:creationId xmlns:a16="http://schemas.microsoft.com/office/drawing/2014/main" id="{79248E22-BAEB-4C8A-A15F-AF1D32AF8D13}"/>
              </a:ext>
            </a:extLst>
          </p:cNvPr>
          <p:cNvSpPr/>
          <p:nvPr/>
        </p:nvSpPr>
        <p:spPr>
          <a:xfrm rot="16200000">
            <a:off x="4084980" y="2782376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E835409B-E2F1-4530-A5A2-3CBAD6D1859A}"/>
              </a:ext>
            </a:extLst>
          </p:cNvPr>
          <p:cNvSpPr txBox="1"/>
          <p:nvPr/>
        </p:nvSpPr>
        <p:spPr>
          <a:xfrm>
            <a:off x="4210892" y="2979103"/>
            <a:ext cx="396262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CDCA8-6093-47E9-903D-9F228DCF85D0}"/>
              </a:ext>
            </a:extLst>
          </p:cNvPr>
          <p:cNvSpPr/>
          <p:nvPr/>
        </p:nvSpPr>
        <p:spPr>
          <a:xfrm>
            <a:off x="4791175" y="2881678"/>
            <a:ext cx="4437937" cy="5533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407BA0C-52C9-406C-8489-50BE8D80FA27}"/>
              </a:ext>
            </a:extLst>
          </p:cNvPr>
          <p:cNvSpPr txBox="1"/>
          <p:nvPr/>
        </p:nvSpPr>
        <p:spPr>
          <a:xfrm>
            <a:off x="4929789" y="2935814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C104788-E86C-472E-800C-69E3322D3087}"/>
              </a:ext>
            </a:extLst>
          </p:cNvPr>
          <p:cNvSpPr txBox="1">
            <a:spLocks/>
          </p:cNvSpPr>
          <p:nvPr/>
        </p:nvSpPr>
        <p:spPr>
          <a:xfrm>
            <a:off x="4929789" y="3200830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2" name="Round Same Side Corner Rectangle 35">
            <a:extLst>
              <a:ext uri="{FF2B5EF4-FFF2-40B4-BE49-F238E27FC236}">
                <a16:creationId xmlns:a16="http://schemas.microsoft.com/office/drawing/2014/main" id="{75461693-8E2F-4907-BA80-9443242518B7}"/>
              </a:ext>
            </a:extLst>
          </p:cNvPr>
          <p:cNvSpPr/>
          <p:nvPr/>
        </p:nvSpPr>
        <p:spPr>
          <a:xfrm rot="16200000">
            <a:off x="4084980" y="337410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939A06BB-56ED-4174-925E-12A87E6D31F3}"/>
              </a:ext>
            </a:extLst>
          </p:cNvPr>
          <p:cNvSpPr txBox="1"/>
          <p:nvPr/>
        </p:nvSpPr>
        <p:spPr>
          <a:xfrm>
            <a:off x="4202075" y="3570828"/>
            <a:ext cx="413896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3289B-2C33-40AD-8BC8-E054DA087F50}"/>
              </a:ext>
            </a:extLst>
          </p:cNvPr>
          <p:cNvSpPr/>
          <p:nvPr/>
        </p:nvSpPr>
        <p:spPr>
          <a:xfrm>
            <a:off x="4791176" y="3483193"/>
            <a:ext cx="4437937" cy="5533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D3D3C69D-66F4-41C5-9E75-C8473AC5634B}"/>
              </a:ext>
            </a:extLst>
          </p:cNvPr>
          <p:cNvSpPr txBox="1"/>
          <p:nvPr/>
        </p:nvSpPr>
        <p:spPr>
          <a:xfrm>
            <a:off x="4929789" y="3527540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0428E2D-2351-4C87-9104-240E7753C5A0}"/>
              </a:ext>
            </a:extLst>
          </p:cNvPr>
          <p:cNvSpPr txBox="1">
            <a:spLocks/>
          </p:cNvSpPr>
          <p:nvPr/>
        </p:nvSpPr>
        <p:spPr>
          <a:xfrm>
            <a:off x="4929789" y="379255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1" name="Round Same Side Corner Rectangle 43">
            <a:extLst>
              <a:ext uri="{FF2B5EF4-FFF2-40B4-BE49-F238E27FC236}">
                <a16:creationId xmlns:a16="http://schemas.microsoft.com/office/drawing/2014/main" id="{290116CB-2D49-4091-8ED3-770A53CBB977}"/>
              </a:ext>
            </a:extLst>
          </p:cNvPr>
          <p:cNvSpPr/>
          <p:nvPr/>
        </p:nvSpPr>
        <p:spPr>
          <a:xfrm rot="16200000">
            <a:off x="4084980" y="3965827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2058B184-C4B0-4572-A068-FB9DDF4FD47B}"/>
              </a:ext>
            </a:extLst>
          </p:cNvPr>
          <p:cNvSpPr txBox="1"/>
          <p:nvPr/>
        </p:nvSpPr>
        <p:spPr>
          <a:xfrm>
            <a:off x="4205281" y="4162555"/>
            <a:ext cx="407484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6BF9F9-2AB5-4E8B-9EB9-CA32DAC61294}"/>
              </a:ext>
            </a:extLst>
          </p:cNvPr>
          <p:cNvSpPr/>
          <p:nvPr/>
        </p:nvSpPr>
        <p:spPr>
          <a:xfrm>
            <a:off x="4791176" y="4074918"/>
            <a:ext cx="4437937" cy="5533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5DB1A953-C433-4ACF-9E3D-4858C3AC6335}"/>
              </a:ext>
            </a:extLst>
          </p:cNvPr>
          <p:cNvSpPr txBox="1"/>
          <p:nvPr/>
        </p:nvSpPr>
        <p:spPr>
          <a:xfrm>
            <a:off x="4929789" y="4119266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93CFF9A0-8C64-4C36-A6E4-1CB4102236BB}"/>
              </a:ext>
            </a:extLst>
          </p:cNvPr>
          <p:cNvSpPr txBox="1">
            <a:spLocks/>
          </p:cNvSpPr>
          <p:nvPr/>
        </p:nvSpPr>
        <p:spPr>
          <a:xfrm>
            <a:off x="4929789" y="4384281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Round Same Side Corner Rectangle 51">
            <a:extLst>
              <a:ext uri="{FF2B5EF4-FFF2-40B4-BE49-F238E27FC236}">
                <a16:creationId xmlns:a16="http://schemas.microsoft.com/office/drawing/2014/main" id="{9C1BA956-C5F9-4610-BAC5-C0FFD83640AE}"/>
              </a:ext>
            </a:extLst>
          </p:cNvPr>
          <p:cNvSpPr/>
          <p:nvPr/>
        </p:nvSpPr>
        <p:spPr>
          <a:xfrm rot="16200000">
            <a:off x="4084980" y="4557552"/>
            <a:ext cx="553389" cy="77156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28">
            <a:extLst>
              <a:ext uri="{FF2B5EF4-FFF2-40B4-BE49-F238E27FC236}">
                <a16:creationId xmlns:a16="http://schemas.microsoft.com/office/drawing/2014/main" id="{D504FE00-5B82-40D8-9615-4C731EE7B260}"/>
              </a:ext>
            </a:extLst>
          </p:cNvPr>
          <p:cNvSpPr txBox="1"/>
          <p:nvPr/>
        </p:nvSpPr>
        <p:spPr>
          <a:xfrm>
            <a:off x="4206886" y="4754279"/>
            <a:ext cx="404277" cy="37811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7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191F6A-0729-4662-A856-AE07A047C77E}"/>
              </a:ext>
            </a:extLst>
          </p:cNvPr>
          <p:cNvSpPr/>
          <p:nvPr/>
        </p:nvSpPr>
        <p:spPr>
          <a:xfrm>
            <a:off x="4791176" y="4666643"/>
            <a:ext cx="4437937" cy="5533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506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98F9015B-40E0-4F95-973A-690DC6A76FB3}"/>
              </a:ext>
            </a:extLst>
          </p:cNvPr>
          <p:cNvSpPr txBox="1"/>
          <p:nvPr/>
        </p:nvSpPr>
        <p:spPr>
          <a:xfrm>
            <a:off x="4929789" y="4710992"/>
            <a:ext cx="184732" cy="2308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5F36819C-FB24-469E-8C5C-B0298E170928}"/>
              </a:ext>
            </a:extLst>
          </p:cNvPr>
          <p:cNvSpPr txBox="1">
            <a:spLocks/>
          </p:cNvSpPr>
          <p:nvPr/>
        </p:nvSpPr>
        <p:spPr>
          <a:xfrm>
            <a:off x="4929789" y="4976005"/>
            <a:ext cx="4160708" cy="140623"/>
          </a:xfrm>
          <a:prstGeom prst="rect">
            <a:avLst/>
          </a:prstGeom>
        </p:spPr>
        <p:txBody>
          <a:bodyPr vert="horz" wrap="square" lIns="25724" tIns="12862" rIns="25724" bIns="12862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85"/>
              </a:lnSpc>
            </a:pPr>
            <a:endParaRPr lang="en-US" sz="675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46F3D795-B4AA-4688-876A-D51324F459C3}"/>
              </a:ext>
            </a:extLst>
          </p:cNvPr>
          <p:cNvSpPr txBox="1"/>
          <p:nvPr/>
        </p:nvSpPr>
        <p:spPr>
          <a:xfrm>
            <a:off x="4876553" y="2427137"/>
            <a:ext cx="2951449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Space of DRAMs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1E20465A-9DA9-44D0-A0F3-B9E4654868B9}"/>
              </a:ext>
            </a:extLst>
          </p:cNvPr>
          <p:cNvSpPr txBox="1"/>
          <p:nvPr/>
        </p:nvSpPr>
        <p:spPr>
          <a:xfrm>
            <a:off x="4876553" y="3009026"/>
            <a:ext cx="17620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DRAM Timing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94115D7B-1AB8-4DAB-9A55-D933F56B611C}"/>
              </a:ext>
            </a:extLst>
          </p:cNvPr>
          <p:cNvSpPr txBox="1"/>
          <p:nvPr/>
        </p:nvSpPr>
        <p:spPr>
          <a:xfrm>
            <a:off x="4886071" y="3577341"/>
            <a:ext cx="2420856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Controller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BDA90B88-05C7-4712-A2B0-79A27D8AD6E1}"/>
              </a:ext>
            </a:extLst>
          </p:cNvPr>
          <p:cNvSpPr txBox="1"/>
          <p:nvPr/>
        </p:nvSpPr>
        <p:spPr>
          <a:xfrm>
            <a:off x="4886072" y="4165959"/>
            <a:ext cx="400943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Emerging Memory Technologies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87662C7C-87B4-4111-BB45-4C230CD64997}"/>
              </a:ext>
            </a:extLst>
          </p:cNvPr>
          <p:cNvSpPr txBox="1"/>
          <p:nvPr/>
        </p:nvSpPr>
        <p:spPr>
          <a:xfrm>
            <a:off x="4906915" y="4774248"/>
            <a:ext cx="1922321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Roofline Model</a:t>
            </a:r>
          </a:p>
        </p:txBody>
      </p:sp>
    </p:spTree>
    <p:extLst>
      <p:ext uri="{BB962C8B-B14F-4D97-AF65-F5344CB8AC3E}">
        <p14:creationId xmlns:p14="http://schemas.microsoft.com/office/powerpoint/2010/main" val="28332829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E581-0323-481A-901F-716B3F91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Memories as Storage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B91F6-AAA8-4DAA-AE9E-9AB3C7116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256" y="1371601"/>
            <a:ext cx="7118390" cy="747357"/>
          </a:xfrm>
        </p:spPr>
        <p:txBody>
          <a:bodyPr/>
          <a:lstStyle/>
          <a:p>
            <a:r>
              <a:rPr lang="en-US" dirty="0"/>
              <a:t>The main 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 with DRAM </a:t>
            </a:r>
            <a:r>
              <a:rPr lang="en-US" b="1" dirty="0">
                <a:solidFill>
                  <a:srgbClr val="7030A0"/>
                </a:solidFill>
              </a:rPr>
              <a:t>memory</a:t>
            </a:r>
            <a:r>
              <a:rPr lang="en-US" dirty="0"/>
              <a:t> is that when the power is turned </a:t>
            </a:r>
            <a:r>
              <a:rPr lang="en-US" dirty="0">
                <a:solidFill>
                  <a:srgbClr val="00B050"/>
                </a:solidFill>
              </a:rPr>
              <a:t>off</a:t>
            </a:r>
            <a:r>
              <a:rPr lang="en-US" dirty="0"/>
              <a:t>, the data </a:t>
            </a:r>
            <a:r>
              <a:rPr lang="en-US" dirty="0">
                <a:solidFill>
                  <a:srgbClr val="C00000"/>
                </a:solidFill>
              </a:rPr>
              <a:t>disappears</a:t>
            </a:r>
            <a:r>
              <a:rPr lang="en-US" dirty="0"/>
              <a:t>. Can this be solved?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1CDB1-F166-45A6-ACEB-4EB5ED22D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E9AF3-115C-498A-AF65-0E13846A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75AD849-467D-4AE2-B12F-6B74A9935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90" y="1226503"/>
            <a:ext cx="892455" cy="8924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0E3218-E1E1-4E48-8C89-4F53DE63D4DB}"/>
              </a:ext>
            </a:extLst>
          </p:cNvPr>
          <p:cNvSpPr txBox="1"/>
          <p:nvPr/>
        </p:nvSpPr>
        <p:spPr>
          <a:xfrm>
            <a:off x="1702754" y="2393276"/>
            <a:ext cx="174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710986-F9AB-44B9-97F6-625E25F5DACA}"/>
              </a:ext>
            </a:extLst>
          </p:cNvPr>
          <p:cNvSpPr txBox="1">
            <a:spLocks/>
          </p:cNvSpPr>
          <p:nvPr/>
        </p:nvSpPr>
        <p:spPr>
          <a:xfrm>
            <a:off x="3292856" y="2393276"/>
            <a:ext cx="7118390" cy="1548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Use some kind of </a:t>
            </a:r>
            <a:r>
              <a:rPr lang="en-US" dirty="0">
                <a:solidFill>
                  <a:srgbClr val="0070C0"/>
                </a:solidFill>
              </a:rPr>
              <a:t>nonvolatile memory </a:t>
            </a:r>
            <a:r>
              <a:rPr lang="en-US" dirty="0"/>
              <a:t>(NVM) whose data </a:t>
            </a:r>
          </a:p>
          <a:p>
            <a:pPr>
              <a:spcBef>
                <a:spcPts val="600"/>
              </a:spcBef>
            </a:pPr>
            <a:r>
              <a:rPr lang="en-US" dirty="0"/>
              <a:t>is not </a:t>
            </a:r>
            <a:r>
              <a:rPr lang="en-US" dirty="0">
                <a:solidFill>
                  <a:srgbClr val="E21A23"/>
                </a:solidFill>
              </a:rPr>
              <a:t>lost</a:t>
            </a:r>
            <a:r>
              <a:rPr lang="en-US" dirty="0"/>
              <a:t> upon a loss of power. Can also act as a </a:t>
            </a:r>
            <a:r>
              <a:rPr lang="en-US" dirty="0">
                <a:solidFill>
                  <a:srgbClr val="01708C"/>
                </a:solidFill>
              </a:rPr>
              <a:t>storage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1708C"/>
                </a:solidFill>
              </a:rPr>
              <a:t>device</a:t>
            </a:r>
            <a:r>
              <a:rPr lang="en-US" dirty="0"/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52EFF0-94F8-41A2-8D9C-1B26ABDD1F7E}"/>
              </a:ext>
            </a:extLst>
          </p:cNvPr>
          <p:cNvSpPr/>
          <p:nvPr/>
        </p:nvSpPr>
        <p:spPr>
          <a:xfrm>
            <a:off x="1706880" y="4464725"/>
            <a:ext cx="3474720" cy="110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Nonvolatile Memory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88239-D7A7-4729-BE4F-9BAB937A52CF}"/>
              </a:ext>
            </a:extLst>
          </p:cNvPr>
          <p:cNvSpPr/>
          <p:nvPr/>
        </p:nvSpPr>
        <p:spPr>
          <a:xfrm>
            <a:off x="5913120" y="4145281"/>
            <a:ext cx="3474720" cy="730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Slower than DRAM memory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3FCAF-C9E4-49FB-B659-3514B432AC94}"/>
              </a:ext>
            </a:extLst>
          </p:cNvPr>
          <p:cNvSpPr/>
          <p:nvPr/>
        </p:nvSpPr>
        <p:spPr>
          <a:xfrm>
            <a:off x="5913120" y="5309464"/>
            <a:ext cx="3474720" cy="730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Faster than hard disks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25223FB-89BF-4B30-A0B4-A035B924C63D}"/>
              </a:ext>
            </a:extLst>
          </p:cNvPr>
          <p:cNvSpPr/>
          <p:nvPr/>
        </p:nvSpPr>
        <p:spPr>
          <a:xfrm rot="20500735">
            <a:off x="5212081" y="4409017"/>
            <a:ext cx="670560" cy="6101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8B39047-6E89-44EE-8F68-4538DC31A8C5}"/>
              </a:ext>
            </a:extLst>
          </p:cNvPr>
          <p:cNvSpPr/>
          <p:nvPr/>
        </p:nvSpPr>
        <p:spPr>
          <a:xfrm rot="1472920">
            <a:off x="5212080" y="5161139"/>
            <a:ext cx="670560" cy="6101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16361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5F75-D425-4285-B683-2ADDD7FE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936" y="240187"/>
            <a:ext cx="6858000" cy="822960"/>
          </a:xfrm>
        </p:spPr>
        <p:txBody>
          <a:bodyPr/>
          <a:lstStyle/>
          <a:p>
            <a:r>
              <a:rPr lang="en-US" dirty="0"/>
              <a:t>Basic Idea of NVMs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B1E7C22-3B4B-4D35-B56E-A820509818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615514"/>
              </p:ext>
            </p:extLst>
          </p:nvPr>
        </p:nvGraphicFramePr>
        <p:xfrm>
          <a:off x="2023428" y="1498601"/>
          <a:ext cx="7930618" cy="470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B8D46-3755-439F-8281-0D8E11267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1E473-41DD-4B12-9F5D-C6D7A732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74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5AF6DC-5FBF-4A18-9063-7839FF25B67F}"/>
              </a:ext>
            </a:extLst>
          </p:cNvPr>
          <p:cNvSpPr/>
          <p:nvPr/>
        </p:nvSpPr>
        <p:spPr>
          <a:xfrm rot="20503293">
            <a:off x="3444226" y="1688373"/>
            <a:ext cx="4104640" cy="731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Generic approach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06F7178-EAB7-44E7-979E-DE7E87EF0E49}"/>
              </a:ext>
            </a:extLst>
          </p:cNvPr>
          <p:cNvSpPr/>
          <p:nvPr/>
        </p:nvSpPr>
        <p:spPr>
          <a:xfrm>
            <a:off x="6902336" y="4838008"/>
            <a:ext cx="2693323" cy="606829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High Resistance State (HRS)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0D9741C-DB0B-4891-9F9D-EBBC65A5917C}"/>
              </a:ext>
            </a:extLst>
          </p:cNvPr>
          <p:cNvSpPr/>
          <p:nvPr/>
        </p:nvSpPr>
        <p:spPr>
          <a:xfrm>
            <a:off x="6902336" y="5679610"/>
            <a:ext cx="2693323" cy="606829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Low Resistance State (LRS)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DE7AF9-EDDB-4F04-9DC0-DD6C5B61D537}"/>
              </a:ext>
            </a:extLst>
          </p:cNvPr>
          <p:cNvSpPr/>
          <p:nvPr/>
        </p:nvSpPr>
        <p:spPr>
          <a:xfrm rot="1953932">
            <a:off x="5343403" y="5432646"/>
            <a:ext cx="1505195" cy="278825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2BA37C-8016-4202-B6AA-3AFCA6E94F7F}"/>
              </a:ext>
            </a:extLst>
          </p:cNvPr>
          <p:cNvSpPr/>
          <p:nvPr/>
        </p:nvSpPr>
        <p:spPr>
          <a:xfrm>
            <a:off x="5471559" y="4953764"/>
            <a:ext cx="1405789" cy="317778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0337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C952E53B-8306-437E-9818-8C68577CD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07176" y="0"/>
            <a:ext cx="2631440" cy="1381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BAEB7F-B15C-45FA-BDD6-0517510BE38F}"/>
              </a:ext>
            </a:extLst>
          </p:cNvPr>
          <p:cNvSpPr txBox="1"/>
          <p:nvPr/>
        </p:nvSpPr>
        <p:spPr>
          <a:xfrm>
            <a:off x="6107176" y="1462561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quantumday.com/2012/08/non-volatile-ferroelectric-memory.html?m=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FCFE7-CD45-4F6E-86FE-FBB88BA2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NVMs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293AF-BB48-49FC-AAEF-CA140C4A1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BD6BF-086B-4642-88F5-0FA4BE00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75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99AA4C7-8DBA-418B-96E8-57F12FE7D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506841"/>
              </p:ext>
            </p:extLst>
          </p:nvPr>
        </p:nvGraphicFramePr>
        <p:xfrm>
          <a:off x="2306320" y="1277449"/>
          <a:ext cx="7787178" cy="4942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2748">
                  <a:extLst>
                    <a:ext uri="{9D8B030D-6E8A-4147-A177-3AD203B41FA5}">
                      <a16:colId xmlns:a16="http://schemas.microsoft.com/office/drawing/2014/main" val="46703669"/>
                    </a:ext>
                  </a:extLst>
                </a:gridCol>
                <a:gridCol w="5204430">
                  <a:extLst>
                    <a:ext uri="{9D8B030D-6E8A-4147-A177-3AD203B41FA5}">
                      <a16:colId xmlns:a16="http://schemas.microsoft.com/office/drawing/2014/main" val="2295728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 of NVM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Basic Principle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80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Flash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floating gate transistor that has an additional gate that can be made to store electrons (based on the magnitude of the voltage)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66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Ferroelectric RAM (</a:t>
                      </a:r>
                      <a:r>
                        <a:rPr lang="en-US" dirty="0" err="1"/>
                        <a:t>FeRAM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degree of polarization of the ferroelectric material is a function of the voltage applied to it in the past.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0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Magnetoresistive</a:t>
                      </a:r>
                      <a:r>
                        <a:rPr lang="en-US" dirty="0"/>
                        <a:t> RAM (MRAM)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direction of magnetization of a ferromagnetic material is a function of the direction of current flow through it (in the past)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524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change memory (PCM)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 use a small heater to change the state from amorphous to crystalline.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Based on the history of the voltage applied, a filament forms based  between the anode and cathode. The resistance is determined by the width of this filament.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70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9587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Flash Memory</a:t>
            </a:r>
          </a:p>
        </p:txBody>
      </p:sp>
    </p:spTree>
    <p:extLst>
      <p:ext uri="{BB962C8B-B14F-4D97-AF65-F5344CB8AC3E}">
        <p14:creationId xmlns:p14="http://schemas.microsoft.com/office/powerpoint/2010/main" val="27783421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DBD1-9402-4552-AE87-AD4B112B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Gate Transistors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D4BA55-BAFE-42D8-92B6-670F16750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3763" y="685801"/>
            <a:ext cx="7489558" cy="2946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5EBF8-B036-4052-9C21-3C468790F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B73A3-8E6A-4B50-B28D-3128DF21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E9C7A1-BAEF-47D4-99BF-AFEC6E2229B5}"/>
              </a:ext>
            </a:extLst>
          </p:cNvPr>
          <p:cNvSpPr txBox="1">
            <a:spLocks/>
          </p:cNvSpPr>
          <p:nvPr/>
        </p:nvSpPr>
        <p:spPr>
          <a:xfrm>
            <a:off x="2232643" y="3932638"/>
            <a:ext cx="7118390" cy="747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E84B135-3D2A-94B9-A82F-D11B5F36D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92" y="3883350"/>
            <a:ext cx="960429" cy="899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94616D-D698-FBAA-0828-13C7C43DEABA}"/>
              </a:ext>
            </a:extLst>
          </p:cNvPr>
          <p:cNvSpPr txBox="1"/>
          <p:nvPr/>
        </p:nvSpPr>
        <p:spPr>
          <a:xfrm>
            <a:off x="3193073" y="4043682"/>
            <a:ext cx="65373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Introduce an </a:t>
            </a:r>
            <a:r>
              <a:rPr lang="en-US" sz="2000" dirty="0">
                <a:solidFill>
                  <a:srgbClr val="00B050"/>
                </a:solidFill>
              </a:rPr>
              <a:t>additional</a:t>
            </a:r>
            <a:r>
              <a:rPr lang="en-US" sz="2000" dirty="0"/>
              <a:t> gate </a:t>
            </a:r>
            <a:r>
              <a:rPr lang="en-US" sz="2000" dirty="0">
                <a:sym typeface="Wingdings" panose="05000000000000000000" pitchFamily="2" charset="2"/>
              </a:rPr>
              <a:t> floating 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We can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trap</a:t>
            </a:r>
            <a:r>
              <a:rPr lang="en-US" sz="2000" dirty="0">
                <a:sym typeface="Wingdings" panose="05000000000000000000" pitchFamily="2" charset="2"/>
              </a:rPr>
              <a:t> electrons in it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Given that it is separated by SiO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layers, the </a:t>
            </a:r>
            <a:r>
              <a:rPr lang="en-US" sz="2000" dirty="0">
                <a:solidFill>
                  <a:srgbClr val="E21A23"/>
                </a:solidFill>
                <a:sym typeface="Wingdings" panose="05000000000000000000" pitchFamily="2" charset="2"/>
              </a:rPr>
              <a:t>trapped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charge can remain there for a long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time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465623-A07E-7744-1C4F-2A38FAC4C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97" y="5669318"/>
            <a:ext cx="591533" cy="5915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EE9E83-8867-59A8-D299-83270633AFC7}"/>
              </a:ext>
            </a:extLst>
          </p:cNvPr>
          <p:cNvSpPr txBox="1"/>
          <p:nvPr/>
        </p:nvSpPr>
        <p:spPr>
          <a:xfrm>
            <a:off x="2875421" y="5779763"/>
            <a:ext cx="699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</a:rPr>
              <a:t>Two</a:t>
            </a:r>
            <a:r>
              <a:rPr lang="en-US" sz="2000" dirty="0"/>
              <a:t> states:   (0) Charge trapped         (1) No charge trapped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FA7A54-E7FA-DCB1-2465-7F0B1AD774E6}"/>
              </a:ext>
            </a:extLst>
          </p:cNvPr>
          <p:cNvSpPr/>
          <p:nvPr/>
        </p:nvSpPr>
        <p:spPr>
          <a:xfrm>
            <a:off x="4429760" y="5779764"/>
            <a:ext cx="2265680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7E94E-6744-6EC6-A81D-EE7512D62310}"/>
              </a:ext>
            </a:extLst>
          </p:cNvPr>
          <p:cNvSpPr/>
          <p:nvPr/>
        </p:nvSpPr>
        <p:spPr>
          <a:xfrm>
            <a:off x="7150631" y="5792517"/>
            <a:ext cx="2720872" cy="3796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2320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A67A-55BF-595A-27B4-D2ED40FA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the Threshold Voltage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87FBE-337F-0347-E366-3F4BAA655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1D602-9FBA-5307-6BFA-926CB73C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F8F592-39C0-3B65-6881-DB1FBDB4F302}"/>
              </a:ext>
            </a:extLst>
          </p:cNvPr>
          <p:cNvSpPr/>
          <p:nvPr/>
        </p:nvSpPr>
        <p:spPr>
          <a:xfrm>
            <a:off x="1880616" y="1463040"/>
            <a:ext cx="5566664" cy="7416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Threshold voltage when no charge is trapped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EF7509B-FBA1-7397-D801-6668EC6B804C}"/>
              </a:ext>
            </a:extLst>
          </p:cNvPr>
          <p:cNvSpPr/>
          <p:nvPr/>
        </p:nvSpPr>
        <p:spPr>
          <a:xfrm>
            <a:off x="7782560" y="1656080"/>
            <a:ext cx="432620" cy="47752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7CD600-EBA7-0982-247A-69D6BA46E06D}"/>
              </a:ext>
            </a:extLst>
          </p:cNvPr>
          <p:cNvSpPr/>
          <p:nvPr/>
        </p:nvSpPr>
        <p:spPr>
          <a:xfrm>
            <a:off x="1880616" y="2519680"/>
            <a:ext cx="5566664" cy="7416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Threshold voltage when charge is trapped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C91267-5874-4F99-074E-24BC3FC00E17}"/>
              </a:ext>
            </a:extLst>
          </p:cNvPr>
          <p:cNvSpPr/>
          <p:nvPr/>
        </p:nvSpPr>
        <p:spPr>
          <a:xfrm>
            <a:off x="7782560" y="2580640"/>
            <a:ext cx="432620" cy="47752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7E32B30-2ACC-D18D-3B9D-7538A61FA8F3}"/>
                  </a:ext>
                </a:extLst>
              </p:cNvPr>
              <p:cNvSpPr/>
              <p:nvPr/>
            </p:nvSpPr>
            <p:spPr>
              <a:xfrm>
                <a:off x="8733046" y="1463040"/>
                <a:ext cx="958613" cy="8229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7E32B30-2ACC-D18D-3B9D-7538A61FA8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046" y="1463040"/>
                <a:ext cx="958613" cy="82296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58492C9-BF10-7545-50CD-606E037312EB}"/>
                  </a:ext>
                </a:extLst>
              </p:cNvPr>
              <p:cNvSpPr/>
              <p:nvPr/>
            </p:nvSpPr>
            <p:spPr>
              <a:xfrm>
                <a:off x="8733046" y="2489200"/>
                <a:ext cx="958613" cy="82296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58492C9-BF10-7545-50CD-606E03731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046" y="2489200"/>
                <a:ext cx="958613" cy="82296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airplane&#10;&#10;Description automatically generated">
            <a:extLst>
              <a:ext uri="{FF2B5EF4-FFF2-40B4-BE49-F238E27FC236}">
                <a16:creationId xmlns:a16="http://schemas.microsoft.com/office/drawing/2014/main" id="{171851A1-94E7-ED1A-CEE3-5E3DF9DB0E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646982" y="3464171"/>
            <a:ext cx="946308" cy="946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9D4F3-3DB6-1A77-D016-2EBC89D006F1}"/>
              </a:ext>
            </a:extLst>
          </p:cNvPr>
          <p:cNvSpPr txBox="1"/>
          <p:nvPr/>
        </p:nvSpPr>
        <p:spPr>
          <a:xfrm>
            <a:off x="2728780" y="3799841"/>
            <a:ext cx="6832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Given that electrons are </a:t>
            </a:r>
            <a:r>
              <a:rPr lang="en-US" sz="2000" dirty="0">
                <a:solidFill>
                  <a:srgbClr val="00B050"/>
                </a:solidFill>
              </a:rPr>
              <a:t>negatively</a:t>
            </a:r>
            <a:r>
              <a:rPr lang="en-US" sz="2000" dirty="0"/>
              <a:t> charged, for creating a </a:t>
            </a:r>
            <a:br>
              <a:rPr lang="en-US" sz="2000" dirty="0"/>
            </a:br>
            <a:r>
              <a:rPr lang="en-US" sz="2000" dirty="0"/>
              <a:t>conducting channel, we need to have: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C9F2E-6990-05B8-3AB5-36205E975EF2}"/>
                  </a:ext>
                </a:extLst>
              </p:cNvPr>
              <p:cNvSpPr txBox="1"/>
              <p:nvPr/>
            </p:nvSpPr>
            <p:spPr>
              <a:xfrm>
                <a:off x="3416710" y="4696769"/>
                <a:ext cx="4582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C9F2E-6990-05B8-3AB5-36205E975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710" y="4696769"/>
                <a:ext cx="4582160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5334FD4-ADA0-7CC8-CAB9-9980408109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5394961"/>
            <a:ext cx="652493" cy="652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C4E63D-DA99-70B6-A2A5-28142D1B6F7E}"/>
                  </a:ext>
                </a:extLst>
              </p:cNvPr>
              <p:cNvSpPr txBox="1"/>
              <p:nvPr/>
            </p:nvSpPr>
            <p:spPr>
              <a:xfrm>
                <a:off x="2679840" y="5440500"/>
                <a:ext cx="702166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Just </a:t>
                </a:r>
                <a:r>
                  <a:rPr lang="en-US" sz="2000" dirty="0">
                    <a:solidFill>
                      <a:srgbClr val="0070C0"/>
                    </a:solidFill>
                  </a:rPr>
                  <a:t>set</a:t>
                </a:r>
                <a:r>
                  <a:rPr lang="en-US" sz="2000" dirty="0"/>
                  <a:t> the </a:t>
                </a:r>
                <a:r>
                  <a:rPr lang="en-US" sz="2000" dirty="0">
                    <a:solidFill>
                      <a:srgbClr val="720F11"/>
                    </a:solidFill>
                  </a:rPr>
                  <a:t>threshold</a:t>
                </a:r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720F11"/>
                    </a:solidFill>
                  </a:rPr>
                  <a:t>voltage</a:t>
                </a:r>
                <a:r>
                  <a:rPr lang="en-US" sz="2000" dirty="0"/>
                  <a:t> to a value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sz="2000" dirty="0"/>
              </a:p>
              <a:p>
                <a:r>
                  <a:rPr lang="en-US" sz="2000" dirty="0"/>
                  <a:t>See if the transistor is conducting or not. 		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C4E63D-DA99-70B6-A2A5-28142D1B6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840" y="5440500"/>
                <a:ext cx="7021666" cy="707886"/>
              </a:xfrm>
              <a:prstGeom prst="rect">
                <a:avLst/>
              </a:prstGeom>
              <a:blipFill>
                <a:blip r:embed="rId8"/>
                <a:stretch>
                  <a:fillRect l="-956" t="-3419" b="-1453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48042722-0390-DFE4-EFA1-49223F5E22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25" y="1529182"/>
            <a:ext cx="609397" cy="60939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1118006-F27A-4517-817C-18B8516773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04" y="2626462"/>
            <a:ext cx="548437" cy="5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499A-F47D-7684-5FEC-7FA1D094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to a Floating Gate Transistor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76E78-9020-7AC8-04DC-57674BCAB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3F3B-9A82-EA97-5272-B8FB713A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3302C9-9511-FAAC-34CB-B1F02EF40FB0}"/>
              </a:ext>
            </a:extLst>
          </p:cNvPr>
          <p:cNvSpPr/>
          <p:nvPr/>
        </p:nvSpPr>
        <p:spPr>
          <a:xfrm>
            <a:off x="2438401" y="1371600"/>
            <a:ext cx="6912633" cy="2057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Apply a strong </a:t>
            </a:r>
            <a:r>
              <a:rPr lang="en-US" sz="2000" dirty="0">
                <a:solidFill>
                  <a:srgbClr val="00B050"/>
                </a:solidFill>
              </a:rPr>
              <a:t>positive</a:t>
            </a:r>
            <a:r>
              <a:rPr lang="en-US" sz="2000" dirty="0"/>
              <a:t> potential at the </a:t>
            </a:r>
            <a:r>
              <a:rPr lang="en-US" sz="2000" dirty="0">
                <a:solidFill>
                  <a:srgbClr val="002060"/>
                </a:solidFill>
              </a:rPr>
              <a:t>gate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resulting </a:t>
            </a:r>
            <a:r>
              <a:rPr lang="en-US" sz="2000" dirty="0">
                <a:solidFill>
                  <a:srgbClr val="720F11"/>
                </a:solidFill>
              </a:rPr>
              <a:t>electric</a:t>
            </a:r>
            <a:r>
              <a:rPr lang="en-US" sz="2000" dirty="0"/>
              <a:t> field pulls electrons into the floating gate region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C068B7-ED93-6716-E171-4C320E19B51C}"/>
              </a:ext>
            </a:extLst>
          </p:cNvPr>
          <p:cNvSpPr/>
          <p:nvPr/>
        </p:nvSpPr>
        <p:spPr>
          <a:xfrm>
            <a:off x="4551680" y="1005840"/>
            <a:ext cx="3281680" cy="7315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Writing a 0 (programming)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5B7889-4296-3237-B373-778F8B25A130}"/>
              </a:ext>
            </a:extLst>
          </p:cNvPr>
          <p:cNvSpPr/>
          <p:nvPr/>
        </p:nvSpPr>
        <p:spPr>
          <a:xfrm>
            <a:off x="2438400" y="4069079"/>
            <a:ext cx="6912633" cy="20574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Apply a strong </a:t>
            </a:r>
            <a:r>
              <a:rPr lang="en-US" sz="2000" dirty="0">
                <a:solidFill>
                  <a:srgbClr val="E21A23"/>
                </a:solidFill>
              </a:rPr>
              <a:t>negative</a:t>
            </a:r>
            <a:r>
              <a:rPr lang="en-US" sz="2000" dirty="0"/>
              <a:t> potential at the gate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Pushes</a:t>
            </a:r>
            <a:r>
              <a:rPr lang="en-US" sz="2000" dirty="0"/>
              <a:t> the electrons back into the channel (back to the </a:t>
            </a:r>
            <a:r>
              <a:rPr lang="en-US" sz="2000" dirty="0">
                <a:solidFill>
                  <a:srgbClr val="01708C"/>
                </a:solidFill>
              </a:rPr>
              <a:t>default</a:t>
            </a:r>
            <a:r>
              <a:rPr lang="en-US" sz="2000" dirty="0"/>
              <a:t> state)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EFB32D-9E1A-4CA4-009F-B5EC726B7875}"/>
              </a:ext>
            </a:extLst>
          </p:cNvPr>
          <p:cNvSpPr/>
          <p:nvPr/>
        </p:nvSpPr>
        <p:spPr>
          <a:xfrm>
            <a:off x="4551680" y="3703319"/>
            <a:ext cx="3281680" cy="7315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Writing a 1 (erasing)</a:t>
            </a:r>
          </a:p>
        </p:txBody>
      </p:sp>
    </p:spTree>
    <p:extLst>
      <p:ext uri="{BB962C8B-B14F-4D97-AF65-F5344CB8AC3E}">
        <p14:creationId xmlns:p14="http://schemas.microsoft.com/office/powerpoint/2010/main" val="414026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985F-59A5-43D5-B12D-DE7B2FB7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58" y="239716"/>
            <a:ext cx="2128454" cy="822960"/>
          </a:xfrm>
        </p:spPr>
        <p:txBody>
          <a:bodyPr/>
          <a:lstStyle/>
          <a:p>
            <a:r>
              <a:rPr lang="en-IN" dirty="0"/>
              <a:t>DRAM Array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FF08C-C869-40E6-852C-BC4EC7CF0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EB903-6D0A-4A56-9A70-8635CE5D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</a:t>
            </a:fld>
            <a:endParaRPr lang="en-US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8EEC13F3-054D-4260-BAC2-2080B4E03C77}"/>
              </a:ext>
            </a:extLst>
          </p:cNvPr>
          <p:cNvGrpSpPr/>
          <p:nvPr/>
        </p:nvGrpSpPr>
        <p:grpSpPr>
          <a:xfrm>
            <a:off x="3121203" y="190158"/>
            <a:ext cx="6243647" cy="6128929"/>
            <a:chOff x="1597202" y="190157"/>
            <a:chExt cx="6243647" cy="61289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52B431-21CE-491F-AAC2-730A60EABC90}"/>
                </a:ext>
              </a:extLst>
            </p:cNvPr>
            <p:cNvSpPr/>
            <p:nvPr/>
          </p:nvSpPr>
          <p:spPr>
            <a:xfrm>
              <a:off x="3607785" y="702104"/>
              <a:ext cx="4215543" cy="3270878"/>
            </a:xfrm>
            <a:custGeom>
              <a:avLst/>
              <a:gdLst>
                <a:gd name="connsiteX0" fmla="*/ 31 w 4215543"/>
                <a:gd name="connsiteY0" fmla="*/ -315 h 3270878"/>
                <a:gd name="connsiteX1" fmla="*/ 4215574 w 4215543"/>
                <a:gd name="connsiteY1" fmla="*/ -315 h 3270878"/>
                <a:gd name="connsiteX2" fmla="*/ 4215574 w 4215543"/>
                <a:gd name="connsiteY2" fmla="*/ 3270564 h 3270878"/>
                <a:gd name="connsiteX3" fmla="*/ 31 w 4215543"/>
                <a:gd name="connsiteY3" fmla="*/ 3270564 h 327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5543" h="3270878">
                  <a:moveTo>
                    <a:pt x="31" y="-315"/>
                  </a:moveTo>
                  <a:lnTo>
                    <a:pt x="4215574" y="-315"/>
                  </a:lnTo>
                  <a:lnTo>
                    <a:pt x="4215574" y="3270564"/>
                  </a:lnTo>
                  <a:lnTo>
                    <a:pt x="31" y="3270564"/>
                  </a:lnTo>
                  <a:close/>
                </a:path>
              </a:pathLst>
            </a:custGeom>
            <a:solidFill>
              <a:srgbClr val="D7E3F4"/>
            </a:solidFill>
            <a:ln w="120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24820DE-5EB0-4E19-B984-03C793480309}"/>
                </a:ext>
              </a:extLst>
            </p:cNvPr>
            <p:cNvSpPr/>
            <p:nvPr/>
          </p:nvSpPr>
          <p:spPr>
            <a:xfrm>
              <a:off x="2858713" y="362246"/>
              <a:ext cx="445015" cy="3308224"/>
            </a:xfrm>
            <a:custGeom>
              <a:avLst/>
              <a:gdLst>
                <a:gd name="connsiteX0" fmla="*/ 445046 w 445015"/>
                <a:gd name="connsiteY0" fmla="*/ -315 h 3308224"/>
                <a:gd name="connsiteX1" fmla="*/ 445046 w 445015"/>
                <a:gd name="connsiteY1" fmla="*/ 162960 h 3308224"/>
                <a:gd name="connsiteX2" fmla="*/ 445046 w 445015"/>
                <a:gd name="connsiteY2" fmla="*/ 3144636 h 3308224"/>
                <a:gd name="connsiteX3" fmla="*/ 445046 w 445015"/>
                <a:gd name="connsiteY3" fmla="*/ 3307910 h 3308224"/>
                <a:gd name="connsiteX4" fmla="*/ 31 w 445015"/>
                <a:gd name="connsiteY4" fmla="*/ 3307910 h 3308224"/>
                <a:gd name="connsiteX5" fmla="*/ 31 w 445015"/>
                <a:gd name="connsiteY5" fmla="*/ 3144636 h 3308224"/>
                <a:gd name="connsiteX6" fmla="*/ 31 w 445015"/>
                <a:gd name="connsiteY6" fmla="*/ 162959 h 3308224"/>
                <a:gd name="connsiteX7" fmla="*/ 31 w 445015"/>
                <a:gd name="connsiteY7" fmla="*/ -315 h 330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015" h="3308224">
                  <a:moveTo>
                    <a:pt x="445046" y="-315"/>
                  </a:moveTo>
                  <a:cubicBezTo>
                    <a:pt x="445046" y="-315"/>
                    <a:pt x="445046" y="72786"/>
                    <a:pt x="445046" y="162960"/>
                  </a:cubicBezTo>
                  <a:lnTo>
                    <a:pt x="445046" y="3144636"/>
                  </a:lnTo>
                  <a:cubicBezTo>
                    <a:pt x="445046" y="3234810"/>
                    <a:pt x="445046" y="3307910"/>
                    <a:pt x="445046" y="3307910"/>
                  </a:cubicBezTo>
                  <a:lnTo>
                    <a:pt x="31" y="3307910"/>
                  </a:lnTo>
                  <a:cubicBezTo>
                    <a:pt x="31" y="3307910"/>
                    <a:pt x="31" y="3234810"/>
                    <a:pt x="31" y="3144636"/>
                  </a:cubicBezTo>
                  <a:lnTo>
                    <a:pt x="31" y="162959"/>
                  </a:lnTo>
                  <a:cubicBezTo>
                    <a:pt x="31" y="72785"/>
                    <a:pt x="31" y="-315"/>
                    <a:pt x="31" y="-315"/>
                  </a:cubicBezTo>
                  <a:close/>
                </a:path>
              </a:pathLst>
            </a:custGeom>
            <a:solidFill>
              <a:srgbClr val="94B3B3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FBD740-A38C-4D76-AAF1-ED032F6DF377}"/>
                </a:ext>
              </a:extLst>
            </p:cNvPr>
            <p:cNvSpPr txBox="1"/>
            <p:nvPr/>
          </p:nvSpPr>
          <p:spPr>
            <a:xfrm rot="5378065">
              <a:off x="2225991" y="1681578"/>
              <a:ext cx="1713931" cy="404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 decoder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C2DEB7-E864-43A3-B308-DB7D7600F6EF}"/>
                </a:ext>
              </a:extLst>
            </p:cNvPr>
            <p:cNvSpPr/>
            <p:nvPr/>
          </p:nvSpPr>
          <p:spPr>
            <a:xfrm>
              <a:off x="3291824" y="595060"/>
              <a:ext cx="4207796" cy="5727"/>
            </a:xfrm>
            <a:custGeom>
              <a:avLst/>
              <a:gdLst>
                <a:gd name="connsiteX0" fmla="*/ 31 w 4207796"/>
                <a:gd name="connsiteY0" fmla="*/ -315 h 5727"/>
                <a:gd name="connsiteX1" fmla="*/ 4207827 w 4207796"/>
                <a:gd name="connsiteY1" fmla="*/ 5412 h 5727"/>
                <a:gd name="connsiteX2" fmla="*/ 4207827 w 4207796"/>
                <a:gd name="connsiteY2" fmla="*/ -315 h 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7796" h="5727">
                  <a:moveTo>
                    <a:pt x="31" y="-315"/>
                  </a:moveTo>
                  <a:lnTo>
                    <a:pt x="4207827" y="5412"/>
                  </a:lnTo>
                  <a:lnTo>
                    <a:pt x="4207827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A6A397-3A1B-487B-852A-D6A140AD325D}"/>
                </a:ext>
              </a:extLst>
            </p:cNvPr>
            <p:cNvSpPr/>
            <p:nvPr/>
          </p:nvSpPr>
          <p:spPr>
            <a:xfrm>
              <a:off x="4167731" y="595060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5B46BDD-796C-4654-A938-09584F33E315}"/>
                </a:ext>
              </a:extLst>
            </p:cNvPr>
            <p:cNvSpPr/>
            <p:nvPr/>
          </p:nvSpPr>
          <p:spPr>
            <a:xfrm>
              <a:off x="5156599" y="600787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700D188-D812-42AE-AC1B-18855177C5F9}"/>
                </a:ext>
              </a:extLst>
            </p:cNvPr>
            <p:cNvSpPr/>
            <p:nvPr/>
          </p:nvSpPr>
          <p:spPr>
            <a:xfrm>
              <a:off x="6289358" y="606514"/>
              <a:ext cx="8312" cy="171745"/>
            </a:xfrm>
            <a:custGeom>
              <a:avLst/>
              <a:gdLst>
                <a:gd name="connsiteX0" fmla="*/ 31 w 8312"/>
                <a:gd name="connsiteY0" fmla="*/ -315 h 171745"/>
                <a:gd name="connsiteX1" fmla="*/ 31 w 8312"/>
                <a:gd name="connsiteY1" fmla="*/ 171430 h 17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5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CA50F3B-A204-433B-96A1-4FB6074B759A}"/>
                </a:ext>
              </a:extLst>
            </p:cNvPr>
            <p:cNvSpPr/>
            <p:nvPr/>
          </p:nvSpPr>
          <p:spPr>
            <a:xfrm>
              <a:off x="7493902" y="595060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Graphic 5">
              <a:extLst>
                <a:ext uri="{FF2B5EF4-FFF2-40B4-BE49-F238E27FC236}">
                  <a16:creationId xmlns:a16="http://schemas.microsoft.com/office/drawing/2014/main" id="{1A574D13-5C67-4DD7-BABC-00CBAF5E6251}"/>
                </a:ext>
              </a:extLst>
            </p:cNvPr>
            <p:cNvGrpSpPr/>
            <p:nvPr/>
          </p:nvGrpSpPr>
          <p:grpSpPr>
            <a:xfrm>
              <a:off x="3890796" y="741359"/>
              <a:ext cx="554960" cy="400186"/>
              <a:chOff x="3890796" y="741359"/>
              <a:chExt cx="554960" cy="4001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AA887B0-B942-4BBF-AB86-4E5D3E523EA2}"/>
                  </a:ext>
                </a:extLst>
              </p:cNvPr>
              <p:cNvSpPr/>
              <p:nvPr/>
            </p:nvSpPr>
            <p:spPr>
              <a:xfrm>
                <a:off x="3915841" y="772533"/>
                <a:ext cx="509515" cy="314869"/>
              </a:xfrm>
              <a:custGeom>
                <a:avLst/>
                <a:gdLst>
                  <a:gd name="connsiteX0" fmla="*/ 109 w 509515"/>
                  <a:gd name="connsiteY0" fmla="*/ -62 h 314869"/>
                  <a:gd name="connsiteX1" fmla="*/ 509624 w 509515"/>
                  <a:gd name="connsiteY1" fmla="*/ -62 h 314869"/>
                  <a:gd name="connsiteX2" fmla="*/ 509624 w 509515"/>
                  <a:gd name="connsiteY2" fmla="*/ 314807 h 314869"/>
                  <a:gd name="connsiteX3" fmla="*/ 109 w 509515"/>
                  <a:gd name="connsiteY3" fmla="*/ 314807 h 31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9515" h="314869">
                    <a:moveTo>
                      <a:pt x="109" y="-62"/>
                    </a:moveTo>
                    <a:lnTo>
                      <a:pt x="509624" y="-62"/>
                    </a:lnTo>
                    <a:lnTo>
                      <a:pt x="509624" y="314807"/>
                    </a:lnTo>
                    <a:lnTo>
                      <a:pt x="109" y="314807"/>
                    </a:lnTo>
                    <a:close/>
                  </a:path>
                </a:pathLst>
              </a:custGeom>
              <a:solidFill>
                <a:srgbClr val="FFCCAA"/>
              </a:solidFill>
              <a:ln w="1245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E4CCFC-8E30-46B3-AE70-7639E600631E}"/>
                  </a:ext>
                </a:extLst>
              </p:cNvPr>
              <p:cNvSpPr txBox="1"/>
              <p:nvPr/>
            </p:nvSpPr>
            <p:spPr>
              <a:xfrm>
                <a:off x="3890796" y="741359"/>
                <a:ext cx="554960" cy="243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982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DRAM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B59F89-033B-41DD-A64C-F0A4CEE97038}"/>
                  </a:ext>
                </a:extLst>
              </p:cNvPr>
              <p:cNvSpPr txBox="1"/>
              <p:nvPr/>
            </p:nvSpPr>
            <p:spPr>
              <a:xfrm>
                <a:off x="3974766" y="898080"/>
                <a:ext cx="372218" cy="243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982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cell</a:t>
                </a:r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A223483-4D94-4598-AC9F-6C7CE4A921CB}"/>
                </a:ext>
              </a:extLst>
            </p:cNvPr>
            <p:cNvSpPr/>
            <p:nvPr/>
          </p:nvSpPr>
          <p:spPr>
            <a:xfrm>
              <a:off x="4953368" y="781119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F8955C-18F3-4391-A1D3-831EF78C555D}"/>
                </a:ext>
              </a:extLst>
            </p:cNvPr>
            <p:cNvSpPr txBox="1"/>
            <p:nvPr/>
          </p:nvSpPr>
          <p:spPr>
            <a:xfrm>
              <a:off x="4928325" y="749950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026F44-99EB-4FF0-8843-A1541576CF36}"/>
                </a:ext>
              </a:extLst>
            </p:cNvPr>
            <p:cNvSpPr txBox="1"/>
            <p:nvPr/>
          </p:nvSpPr>
          <p:spPr>
            <a:xfrm>
              <a:off x="5012295" y="906671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BEB3D3-7065-4EF4-8DBE-4A7EF1B165E6}"/>
                </a:ext>
              </a:extLst>
            </p:cNvPr>
            <p:cNvSpPr/>
            <p:nvPr/>
          </p:nvSpPr>
          <p:spPr>
            <a:xfrm>
              <a:off x="6074673" y="781119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0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0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F5CF59-BCB4-40B9-BC98-81C4E77AE08E}"/>
                </a:ext>
              </a:extLst>
            </p:cNvPr>
            <p:cNvSpPr txBox="1"/>
            <p:nvPr/>
          </p:nvSpPr>
          <p:spPr>
            <a:xfrm>
              <a:off x="6049634" y="749950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A5C8C2-D01C-4C48-B823-B81FF145859E}"/>
                </a:ext>
              </a:extLst>
            </p:cNvPr>
            <p:cNvSpPr txBox="1"/>
            <p:nvPr/>
          </p:nvSpPr>
          <p:spPr>
            <a:xfrm>
              <a:off x="6133604" y="906671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6A5D73E-CA4D-49FC-AA2D-F92800979C2D}"/>
                </a:ext>
              </a:extLst>
            </p:cNvPr>
            <p:cNvSpPr/>
            <p:nvPr/>
          </p:nvSpPr>
          <p:spPr>
            <a:xfrm>
              <a:off x="7176163" y="775392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40B08E-69CC-4D54-9104-C0A3A4272666}"/>
                </a:ext>
              </a:extLst>
            </p:cNvPr>
            <p:cNvSpPr txBox="1"/>
            <p:nvPr/>
          </p:nvSpPr>
          <p:spPr>
            <a:xfrm>
              <a:off x="7151126" y="744223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B7DE86-4D28-41B7-B23C-8622AB685864}"/>
                </a:ext>
              </a:extLst>
            </p:cNvPr>
            <p:cNvSpPr txBox="1"/>
            <p:nvPr/>
          </p:nvSpPr>
          <p:spPr>
            <a:xfrm>
              <a:off x="7235096" y="900944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00015C2-EF6B-49B0-AE90-B8F8391C3E39}"/>
                </a:ext>
              </a:extLst>
            </p:cNvPr>
            <p:cNvSpPr/>
            <p:nvPr/>
          </p:nvSpPr>
          <p:spPr>
            <a:xfrm>
              <a:off x="3309895" y="1673134"/>
              <a:ext cx="4173441" cy="5727"/>
            </a:xfrm>
            <a:custGeom>
              <a:avLst/>
              <a:gdLst>
                <a:gd name="connsiteX0" fmla="*/ 31 w 4173441"/>
                <a:gd name="connsiteY0" fmla="*/ -315 h 5727"/>
                <a:gd name="connsiteX1" fmla="*/ 4173473 w 4173441"/>
                <a:gd name="connsiteY1" fmla="*/ 5412 h 5727"/>
                <a:gd name="connsiteX2" fmla="*/ 4173473 w 4173441"/>
                <a:gd name="connsiteY2" fmla="*/ -315 h 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73441" h="5727">
                  <a:moveTo>
                    <a:pt x="31" y="-315"/>
                  </a:moveTo>
                  <a:lnTo>
                    <a:pt x="4173473" y="5412"/>
                  </a:lnTo>
                  <a:lnTo>
                    <a:pt x="4173473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667D35-9D3F-4018-B919-FD0B5C132C53}"/>
                </a:ext>
              </a:extLst>
            </p:cNvPr>
            <p:cNvSpPr/>
            <p:nvPr/>
          </p:nvSpPr>
          <p:spPr>
            <a:xfrm>
              <a:off x="4151456" y="1673134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2ABB58D-FC3A-4069-8C89-E2F25B709608}"/>
                </a:ext>
              </a:extLst>
            </p:cNvPr>
            <p:cNvSpPr/>
            <p:nvPr/>
          </p:nvSpPr>
          <p:spPr>
            <a:xfrm>
              <a:off x="5140316" y="1678862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F3DBC94-AFA7-495A-8172-C51E87BA7F1F}"/>
                </a:ext>
              </a:extLst>
            </p:cNvPr>
            <p:cNvSpPr/>
            <p:nvPr/>
          </p:nvSpPr>
          <p:spPr>
            <a:xfrm>
              <a:off x="6273075" y="1684580"/>
              <a:ext cx="8312" cy="171753"/>
            </a:xfrm>
            <a:custGeom>
              <a:avLst/>
              <a:gdLst>
                <a:gd name="connsiteX0" fmla="*/ 31 w 8312"/>
                <a:gd name="connsiteY0" fmla="*/ -315 h 171753"/>
                <a:gd name="connsiteX1" fmla="*/ 31 w 8312"/>
                <a:gd name="connsiteY1" fmla="*/ 171439 h 17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53">
                  <a:moveTo>
                    <a:pt x="31" y="-315"/>
                  </a:moveTo>
                  <a:lnTo>
                    <a:pt x="31" y="171439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4362FDE-01CE-44D1-B284-A163CF7CDCD2}"/>
                </a:ext>
              </a:extLst>
            </p:cNvPr>
            <p:cNvSpPr/>
            <p:nvPr/>
          </p:nvSpPr>
          <p:spPr>
            <a:xfrm>
              <a:off x="7477618" y="1673134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34400F4-910A-4405-B4DA-E6BBA3915411}"/>
                </a:ext>
              </a:extLst>
            </p:cNvPr>
            <p:cNvSpPr/>
            <p:nvPr/>
          </p:nvSpPr>
          <p:spPr>
            <a:xfrm>
              <a:off x="3899557" y="1850607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830CA7-A787-423B-A3C0-D39B91566AFC}"/>
                </a:ext>
              </a:extLst>
            </p:cNvPr>
            <p:cNvSpPr txBox="1"/>
            <p:nvPr/>
          </p:nvSpPr>
          <p:spPr>
            <a:xfrm>
              <a:off x="3874511" y="1819434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1242D49-6E0F-4472-9B50-E3B9C1C73084}"/>
                </a:ext>
              </a:extLst>
            </p:cNvPr>
            <p:cNvSpPr txBox="1"/>
            <p:nvPr/>
          </p:nvSpPr>
          <p:spPr>
            <a:xfrm>
              <a:off x="3958481" y="1976155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BE1A6E2-4D7D-4FE4-B3BE-49BE516E657E}"/>
                </a:ext>
              </a:extLst>
            </p:cNvPr>
            <p:cNvSpPr/>
            <p:nvPr/>
          </p:nvSpPr>
          <p:spPr>
            <a:xfrm>
              <a:off x="4937084" y="1859193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286FB5-0913-4EB5-9416-5EA6B27AEB6D}"/>
                </a:ext>
              </a:extLst>
            </p:cNvPr>
            <p:cNvSpPr txBox="1"/>
            <p:nvPr/>
          </p:nvSpPr>
          <p:spPr>
            <a:xfrm>
              <a:off x="4912043" y="1828024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EC357A-93EC-43DD-B9CE-4E9A1586521F}"/>
                </a:ext>
              </a:extLst>
            </p:cNvPr>
            <p:cNvSpPr txBox="1"/>
            <p:nvPr/>
          </p:nvSpPr>
          <p:spPr>
            <a:xfrm>
              <a:off x="4996013" y="1984745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EF1B025-BE90-4F33-A2CA-80013B761260}"/>
                </a:ext>
              </a:extLst>
            </p:cNvPr>
            <p:cNvSpPr/>
            <p:nvPr/>
          </p:nvSpPr>
          <p:spPr>
            <a:xfrm>
              <a:off x="6058390" y="1859193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0D61D8-F2AD-45F6-95AA-88D199E04A3E}"/>
                </a:ext>
              </a:extLst>
            </p:cNvPr>
            <p:cNvSpPr txBox="1"/>
            <p:nvPr/>
          </p:nvSpPr>
          <p:spPr>
            <a:xfrm>
              <a:off x="6033352" y="1828024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4B2BD3-2025-41F9-95E7-DE2722349699}"/>
                </a:ext>
              </a:extLst>
            </p:cNvPr>
            <p:cNvSpPr txBox="1"/>
            <p:nvPr/>
          </p:nvSpPr>
          <p:spPr>
            <a:xfrm>
              <a:off x="6117322" y="1984745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D36273A-6DB7-4DF7-B3E9-B4E0027D39FD}"/>
                </a:ext>
              </a:extLst>
            </p:cNvPr>
            <p:cNvSpPr/>
            <p:nvPr/>
          </p:nvSpPr>
          <p:spPr>
            <a:xfrm>
              <a:off x="7159887" y="1853466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89D0F5-B26F-40EC-A775-988D87CB7FEA}"/>
                </a:ext>
              </a:extLst>
            </p:cNvPr>
            <p:cNvSpPr txBox="1"/>
            <p:nvPr/>
          </p:nvSpPr>
          <p:spPr>
            <a:xfrm>
              <a:off x="7134844" y="1822297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7B84D3E-9823-4C53-895E-26B1328B2775}"/>
                </a:ext>
              </a:extLst>
            </p:cNvPr>
            <p:cNvSpPr txBox="1"/>
            <p:nvPr/>
          </p:nvSpPr>
          <p:spPr>
            <a:xfrm>
              <a:off x="7218814" y="1979018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0DCAAA0-F135-4CB2-B092-E48AC6CAC8E5}"/>
                </a:ext>
              </a:extLst>
            </p:cNvPr>
            <p:cNvSpPr/>
            <p:nvPr/>
          </p:nvSpPr>
          <p:spPr>
            <a:xfrm>
              <a:off x="3306537" y="3349050"/>
              <a:ext cx="4184904" cy="5726"/>
            </a:xfrm>
            <a:custGeom>
              <a:avLst/>
              <a:gdLst>
                <a:gd name="connsiteX0" fmla="*/ 31 w 4184904"/>
                <a:gd name="connsiteY0" fmla="*/ -315 h 5726"/>
                <a:gd name="connsiteX1" fmla="*/ 4184936 w 4184904"/>
                <a:gd name="connsiteY1" fmla="*/ 5412 h 5726"/>
                <a:gd name="connsiteX2" fmla="*/ 4184936 w 4184904"/>
                <a:gd name="connsiteY2" fmla="*/ -315 h 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4904" h="5726">
                  <a:moveTo>
                    <a:pt x="31" y="-315"/>
                  </a:moveTo>
                  <a:lnTo>
                    <a:pt x="4184936" y="5412"/>
                  </a:lnTo>
                  <a:lnTo>
                    <a:pt x="4184936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6461C6C-7A78-4993-AF30-E4CBB06FAD62}"/>
                </a:ext>
              </a:extLst>
            </p:cNvPr>
            <p:cNvSpPr/>
            <p:nvPr/>
          </p:nvSpPr>
          <p:spPr>
            <a:xfrm>
              <a:off x="4159552" y="3349050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22FAF65-940F-437B-9512-D59B4887A74A}"/>
                </a:ext>
              </a:extLst>
            </p:cNvPr>
            <p:cNvSpPr/>
            <p:nvPr/>
          </p:nvSpPr>
          <p:spPr>
            <a:xfrm>
              <a:off x="5148412" y="3354777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93FAEA6-33EA-4CF3-8C2A-7A09F9D7A62C}"/>
                </a:ext>
              </a:extLst>
            </p:cNvPr>
            <p:cNvSpPr/>
            <p:nvPr/>
          </p:nvSpPr>
          <p:spPr>
            <a:xfrm>
              <a:off x="6281171" y="3360504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9130BC7-1F79-4BA4-B416-8CCC4A7FAC14}"/>
                </a:ext>
              </a:extLst>
            </p:cNvPr>
            <p:cNvSpPr/>
            <p:nvPr/>
          </p:nvSpPr>
          <p:spPr>
            <a:xfrm>
              <a:off x="7485714" y="3349050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6DF4ADF-735F-4A1D-AD4E-1EC7B9C037E7}"/>
                </a:ext>
              </a:extLst>
            </p:cNvPr>
            <p:cNvSpPr/>
            <p:nvPr/>
          </p:nvSpPr>
          <p:spPr>
            <a:xfrm>
              <a:off x="3907653" y="3526522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D1F6F60-E648-4B48-9B30-1EA96F075132}"/>
                </a:ext>
              </a:extLst>
            </p:cNvPr>
            <p:cNvSpPr txBox="1"/>
            <p:nvPr/>
          </p:nvSpPr>
          <p:spPr>
            <a:xfrm>
              <a:off x="3882606" y="3495355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98E9AE8-52A5-4D9F-B848-056B2B6D6BEE}"/>
                </a:ext>
              </a:extLst>
            </p:cNvPr>
            <p:cNvSpPr txBox="1"/>
            <p:nvPr/>
          </p:nvSpPr>
          <p:spPr>
            <a:xfrm>
              <a:off x="3966576" y="3652076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A3F6D18-89C9-4C32-9354-94FE7B5225C3}"/>
                </a:ext>
              </a:extLst>
            </p:cNvPr>
            <p:cNvSpPr/>
            <p:nvPr/>
          </p:nvSpPr>
          <p:spPr>
            <a:xfrm>
              <a:off x="4945180" y="3535108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DDD74C-DFAC-4C70-A8C7-2CB45A37F6B0}"/>
                </a:ext>
              </a:extLst>
            </p:cNvPr>
            <p:cNvSpPr txBox="1"/>
            <p:nvPr/>
          </p:nvSpPr>
          <p:spPr>
            <a:xfrm>
              <a:off x="4920138" y="3503937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515F47-5B27-40EF-B9E9-02109686160F}"/>
                </a:ext>
              </a:extLst>
            </p:cNvPr>
            <p:cNvSpPr txBox="1"/>
            <p:nvPr/>
          </p:nvSpPr>
          <p:spPr>
            <a:xfrm>
              <a:off x="5004108" y="3660667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1A24A7-E09B-4995-A014-95B6789160A3}"/>
                </a:ext>
              </a:extLst>
            </p:cNvPr>
            <p:cNvSpPr/>
            <p:nvPr/>
          </p:nvSpPr>
          <p:spPr>
            <a:xfrm>
              <a:off x="6066486" y="3535108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F819A68-0685-44BD-9D53-CDC4AFDE8EE8}"/>
                </a:ext>
              </a:extLst>
            </p:cNvPr>
            <p:cNvSpPr txBox="1"/>
            <p:nvPr/>
          </p:nvSpPr>
          <p:spPr>
            <a:xfrm>
              <a:off x="6041447" y="3503937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73CC477-5D1E-4428-B3E2-6BE995C411A3}"/>
                </a:ext>
              </a:extLst>
            </p:cNvPr>
            <p:cNvSpPr txBox="1"/>
            <p:nvPr/>
          </p:nvSpPr>
          <p:spPr>
            <a:xfrm>
              <a:off x="6125417" y="3660667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742A23F-9B1E-45A7-A7A0-21E5FFA20997}"/>
                </a:ext>
              </a:extLst>
            </p:cNvPr>
            <p:cNvSpPr/>
            <p:nvPr/>
          </p:nvSpPr>
          <p:spPr>
            <a:xfrm>
              <a:off x="7167983" y="3529389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7 w 509515"/>
                <a:gd name="connsiteY1" fmla="*/ -315 h 314869"/>
                <a:gd name="connsiteX2" fmla="*/ 509547 w 509515"/>
                <a:gd name="connsiteY2" fmla="*/ 314554 h 314869"/>
                <a:gd name="connsiteX3" fmla="*/ 31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7" y="-315"/>
                  </a:lnTo>
                  <a:lnTo>
                    <a:pt x="509547" y="314554"/>
                  </a:lnTo>
                  <a:lnTo>
                    <a:pt x="31" y="314554"/>
                  </a:lnTo>
                  <a:close/>
                </a:path>
              </a:pathLst>
            </a:custGeom>
            <a:solidFill>
              <a:srgbClr val="FFCCAA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4885346-E4C7-4AA9-85F0-CDC5D063B1A8}"/>
                </a:ext>
              </a:extLst>
            </p:cNvPr>
            <p:cNvSpPr txBox="1"/>
            <p:nvPr/>
          </p:nvSpPr>
          <p:spPr>
            <a:xfrm>
              <a:off x="7142939" y="3498219"/>
              <a:ext cx="554960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3F412E7-14B4-4074-B893-83016C7798D6}"/>
                </a:ext>
              </a:extLst>
            </p:cNvPr>
            <p:cNvSpPr txBox="1"/>
            <p:nvPr/>
          </p:nvSpPr>
          <p:spPr>
            <a:xfrm>
              <a:off x="7226909" y="3654940"/>
              <a:ext cx="372218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3927DC-6244-4416-A05D-AD5E4D6DBDB6}"/>
                </a:ext>
              </a:extLst>
            </p:cNvPr>
            <p:cNvSpPr/>
            <p:nvPr/>
          </p:nvSpPr>
          <p:spPr>
            <a:xfrm>
              <a:off x="5031635" y="2627920"/>
              <a:ext cx="123623" cy="115527"/>
            </a:xfrm>
            <a:custGeom>
              <a:avLst/>
              <a:gdLst>
                <a:gd name="connsiteX0" fmla="*/ 123730 w 123623"/>
                <a:gd name="connsiteY0" fmla="*/ 57700 h 115527"/>
                <a:gd name="connsiteX1" fmla="*/ 61918 w 123623"/>
                <a:gd name="connsiteY1" fmla="*/ 115463 h 115527"/>
                <a:gd name="connsiteX2" fmla="*/ 106 w 123623"/>
                <a:gd name="connsiteY2" fmla="*/ 57700 h 115527"/>
                <a:gd name="connsiteX3" fmla="*/ 61918 w 123623"/>
                <a:gd name="connsiteY3" fmla="*/ -64 h 115527"/>
                <a:gd name="connsiteX4" fmla="*/ 123730 w 123623"/>
                <a:gd name="connsiteY4" fmla="*/ 57700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3" h="115527">
                  <a:moveTo>
                    <a:pt x="123730" y="57700"/>
                  </a:moveTo>
                  <a:cubicBezTo>
                    <a:pt x="123730" y="89602"/>
                    <a:pt x="96056" y="115463"/>
                    <a:pt x="61918" y="115463"/>
                  </a:cubicBezTo>
                  <a:cubicBezTo>
                    <a:pt x="27780" y="115463"/>
                    <a:pt x="106" y="89602"/>
                    <a:pt x="106" y="57700"/>
                  </a:cubicBezTo>
                  <a:cubicBezTo>
                    <a:pt x="106" y="25798"/>
                    <a:pt x="27780" y="-64"/>
                    <a:pt x="61918" y="-64"/>
                  </a:cubicBezTo>
                  <a:cubicBezTo>
                    <a:pt x="96056" y="-64"/>
                    <a:pt x="123730" y="25798"/>
                    <a:pt x="123730" y="57700"/>
                  </a:cubicBezTo>
                  <a:close/>
                </a:path>
              </a:pathLst>
            </a:custGeom>
            <a:solidFill>
              <a:srgbClr val="241C1C"/>
            </a:solidFill>
            <a:ln w="1030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FE22F70-49BF-4208-865B-ADADCB484945}"/>
                </a:ext>
              </a:extLst>
            </p:cNvPr>
            <p:cNvSpPr/>
            <p:nvPr/>
          </p:nvSpPr>
          <p:spPr>
            <a:xfrm>
              <a:off x="5946509" y="2640064"/>
              <a:ext cx="123623" cy="115527"/>
            </a:xfrm>
            <a:custGeom>
              <a:avLst/>
              <a:gdLst>
                <a:gd name="connsiteX0" fmla="*/ 123840 w 123623"/>
                <a:gd name="connsiteY0" fmla="*/ 57701 h 115527"/>
                <a:gd name="connsiteX1" fmla="*/ 62028 w 123623"/>
                <a:gd name="connsiteY1" fmla="*/ 115465 h 115527"/>
                <a:gd name="connsiteX2" fmla="*/ 216 w 123623"/>
                <a:gd name="connsiteY2" fmla="*/ 57701 h 115527"/>
                <a:gd name="connsiteX3" fmla="*/ 62028 w 123623"/>
                <a:gd name="connsiteY3" fmla="*/ -62 h 115527"/>
                <a:gd name="connsiteX4" fmla="*/ 123840 w 123623"/>
                <a:gd name="connsiteY4" fmla="*/ 57701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3" h="115527">
                  <a:moveTo>
                    <a:pt x="123840" y="57701"/>
                  </a:moveTo>
                  <a:cubicBezTo>
                    <a:pt x="123840" y="89603"/>
                    <a:pt x="96166" y="115465"/>
                    <a:pt x="62028" y="115465"/>
                  </a:cubicBezTo>
                  <a:cubicBezTo>
                    <a:pt x="27890" y="115465"/>
                    <a:pt x="216" y="89603"/>
                    <a:pt x="216" y="57701"/>
                  </a:cubicBezTo>
                  <a:cubicBezTo>
                    <a:pt x="216" y="25799"/>
                    <a:pt x="27890" y="-62"/>
                    <a:pt x="62028" y="-62"/>
                  </a:cubicBezTo>
                  <a:cubicBezTo>
                    <a:pt x="96166" y="-62"/>
                    <a:pt x="123840" y="25799"/>
                    <a:pt x="123840" y="57701"/>
                  </a:cubicBezTo>
                  <a:close/>
                </a:path>
              </a:pathLst>
            </a:custGeom>
            <a:solidFill>
              <a:srgbClr val="241C1C"/>
            </a:solidFill>
            <a:ln w="1030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95DAD90-CB4C-429A-BFE4-E42B4F508A47}"/>
                </a:ext>
              </a:extLst>
            </p:cNvPr>
            <p:cNvSpPr/>
            <p:nvPr/>
          </p:nvSpPr>
          <p:spPr>
            <a:xfrm>
              <a:off x="3721137" y="443023"/>
              <a:ext cx="8312" cy="3874264"/>
            </a:xfrm>
            <a:custGeom>
              <a:avLst/>
              <a:gdLst>
                <a:gd name="connsiteX0" fmla="*/ 31 w 8312"/>
                <a:gd name="connsiteY0" fmla="*/ -315 h 3874264"/>
                <a:gd name="connsiteX1" fmla="*/ 31 w 8312"/>
                <a:gd name="connsiteY1" fmla="*/ 3873949 h 387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3874264">
                  <a:moveTo>
                    <a:pt x="31" y="-315"/>
                  </a:moveTo>
                  <a:lnTo>
                    <a:pt x="31" y="3873949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B1A09E6-5822-4398-B094-206239ACC3AD}"/>
                </a:ext>
              </a:extLst>
            </p:cNvPr>
            <p:cNvSpPr/>
            <p:nvPr/>
          </p:nvSpPr>
          <p:spPr>
            <a:xfrm>
              <a:off x="3721137" y="936896"/>
              <a:ext cx="186208" cy="8312"/>
            </a:xfrm>
            <a:custGeom>
              <a:avLst/>
              <a:gdLst>
                <a:gd name="connsiteX0" fmla="*/ 31 w 186208"/>
                <a:gd name="connsiteY0" fmla="*/ -315 h 8312"/>
                <a:gd name="connsiteX1" fmla="*/ 186239 w 186208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208" h="8312">
                  <a:moveTo>
                    <a:pt x="31" y="-315"/>
                  </a:moveTo>
                  <a:cubicBezTo>
                    <a:pt x="186239" y="-315"/>
                    <a:pt x="186239" y="-315"/>
                    <a:pt x="186239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DE360E7-B184-475A-BDBB-6375A1FBD8A6}"/>
                </a:ext>
              </a:extLst>
            </p:cNvPr>
            <p:cNvSpPr/>
            <p:nvPr/>
          </p:nvSpPr>
          <p:spPr>
            <a:xfrm>
              <a:off x="3721137" y="1981306"/>
              <a:ext cx="161920" cy="8312"/>
            </a:xfrm>
            <a:custGeom>
              <a:avLst/>
              <a:gdLst>
                <a:gd name="connsiteX0" fmla="*/ 31 w 161920"/>
                <a:gd name="connsiteY0" fmla="*/ -315 h 8312"/>
                <a:gd name="connsiteX1" fmla="*/ 161951 w 161920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0" h="8312">
                  <a:moveTo>
                    <a:pt x="31" y="-315"/>
                  </a:moveTo>
                  <a:cubicBezTo>
                    <a:pt x="97183" y="-315"/>
                    <a:pt x="161951" y="-315"/>
                    <a:pt x="161951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361B8F7-E32E-441E-BC2F-9F008D5CE924}"/>
                </a:ext>
              </a:extLst>
            </p:cNvPr>
            <p:cNvSpPr/>
            <p:nvPr/>
          </p:nvSpPr>
          <p:spPr>
            <a:xfrm>
              <a:off x="3721137" y="3689614"/>
              <a:ext cx="170016" cy="8312"/>
            </a:xfrm>
            <a:custGeom>
              <a:avLst/>
              <a:gdLst>
                <a:gd name="connsiteX0" fmla="*/ 31 w 170016"/>
                <a:gd name="connsiteY0" fmla="*/ -315 h 8312"/>
                <a:gd name="connsiteX1" fmla="*/ 170047 w 170016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16" h="8312">
                  <a:moveTo>
                    <a:pt x="31" y="-315"/>
                  </a:moveTo>
                  <a:lnTo>
                    <a:pt x="170047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1D08103-82D8-4CB3-858D-8FCABA8B0F4F}"/>
                </a:ext>
              </a:extLst>
            </p:cNvPr>
            <p:cNvSpPr/>
            <p:nvPr/>
          </p:nvSpPr>
          <p:spPr>
            <a:xfrm>
              <a:off x="3691148" y="899115"/>
              <a:ext cx="92361" cy="75568"/>
            </a:xfrm>
            <a:custGeom>
              <a:avLst/>
              <a:gdLst>
                <a:gd name="connsiteX0" fmla="*/ 92542 w 92361"/>
                <a:gd name="connsiteY0" fmla="*/ 37947 h 75568"/>
                <a:gd name="connsiteX1" fmla="*/ 46362 w 92361"/>
                <a:gd name="connsiteY1" fmla="*/ 75731 h 75568"/>
                <a:gd name="connsiteX2" fmla="*/ 181 w 92361"/>
                <a:gd name="connsiteY2" fmla="*/ 37947 h 75568"/>
                <a:gd name="connsiteX3" fmla="*/ 46362 w 92361"/>
                <a:gd name="connsiteY3" fmla="*/ 162 h 75568"/>
                <a:gd name="connsiteX4" fmla="*/ 92542 w 92361"/>
                <a:gd name="connsiteY4" fmla="*/ 37947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542" y="37947"/>
                  </a:moveTo>
                  <a:cubicBezTo>
                    <a:pt x="92542" y="58814"/>
                    <a:pt x="71867" y="75731"/>
                    <a:pt x="46362" y="75731"/>
                  </a:cubicBezTo>
                  <a:cubicBezTo>
                    <a:pt x="20857" y="75731"/>
                    <a:pt x="181" y="58814"/>
                    <a:pt x="181" y="37947"/>
                  </a:cubicBezTo>
                  <a:cubicBezTo>
                    <a:pt x="181" y="17079"/>
                    <a:pt x="20857" y="162"/>
                    <a:pt x="46362" y="162"/>
                  </a:cubicBezTo>
                  <a:cubicBezTo>
                    <a:pt x="71867" y="162"/>
                    <a:pt x="92542" y="17079"/>
                    <a:pt x="92542" y="37947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18D9FEE-D192-4A49-8043-DB6A589A540C}"/>
                </a:ext>
              </a:extLst>
            </p:cNvPr>
            <p:cNvSpPr/>
            <p:nvPr/>
          </p:nvSpPr>
          <p:spPr>
            <a:xfrm>
              <a:off x="3666860" y="1943525"/>
              <a:ext cx="92361" cy="75568"/>
            </a:xfrm>
            <a:custGeom>
              <a:avLst/>
              <a:gdLst>
                <a:gd name="connsiteX0" fmla="*/ 92540 w 92361"/>
                <a:gd name="connsiteY0" fmla="*/ 38072 h 75568"/>
                <a:gd name="connsiteX1" fmla="*/ 46359 w 92361"/>
                <a:gd name="connsiteY1" fmla="*/ 75857 h 75568"/>
                <a:gd name="connsiteX2" fmla="*/ 178 w 92361"/>
                <a:gd name="connsiteY2" fmla="*/ 38072 h 75568"/>
                <a:gd name="connsiteX3" fmla="*/ 46359 w 92361"/>
                <a:gd name="connsiteY3" fmla="*/ 288 h 75568"/>
                <a:gd name="connsiteX4" fmla="*/ 92540 w 92361"/>
                <a:gd name="connsiteY4" fmla="*/ 38072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540" y="38072"/>
                  </a:moveTo>
                  <a:cubicBezTo>
                    <a:pt x="92540" y="58940"/>
                    <a:pt x="71864" y="75857"/>
                    <a:pt x="46359" y="75857"/>
                  </a:cubicBezTo>
                  <a:cubicBezTo>
                    <a:pt x="20854" y="75857"/>
                    <a:pt x="178" y="58940"/>
                    <a:pt x="178" y="38072"/>
                  </a:cubicBezTo>
                  <a:cubicBezTo>
                    <a:pt x="178" y="17205"/>
                    <a:pt x="20854" y="288"/>
                    <a:pt x="46359" y="288"/>
                  </a:cubicBezTo>
                  <a:cubicBezTo>
                    <a:pt x="71864" y="288"/>
                    <a:pt x="92540" y="17205"/>
                    <a:pt x="92540" y="38072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7A4C2B0-0A95-4E1A-8358-368E585B1FDC}"/>
                </a:ext>
              </a:extLst>
            </p:cNvPr>
            <p:cNvSpPr/>
            <p:nvPr/>
          </p:nvSpPr>
          <p:spPr>
            <a:xfrm>
              <a:off x="3674956" y="3643729"/>
              <a:ext cx="92361" cy="75568"/>
            </a:xfrm>
            <a:custGeom>
              <a:avLst/>
              <a:gdLst>
                <a:gd name="connsiteX0" fmla="*/ 92541 w 92361"/>
                <a:gd name="connsiteY0" fmla="*/ 38277 h 75568"/>
                <a:gd name="connsiteX1" fmla="*/ 46360 w 92361"/>
                <a:gd name="connsiteY1" fmla="*/ 76061 h 75568"/>
                <a:gd name="connsiteX2" fmla="*/ 179 w 92361"/>
                <a:gd name="connsiteY2" fmla="*/ 38277 h 75568"/>
                <a:gd name="connsiteX3" fmla="*/ 46360 w 92361"/>
                <a:gd name="connsiteY3" fmla="*/ 492 h 75568"/>
                <a:gd name="connsiteX4" fmla="*/ 92541 w 92361"/>
                <a:gd name="connsiteY4" fmla="*/ 38277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541" y="38277"/>
                  </a:moveTo>
                  <a:cubicBezTo>
                    <a:pt x="92541" y="59145"/>
                    <a:pt x="71865" y="76061"/>
                    <a:pt x="46360" y="76061"/>
                  </a:cubicBezTo>
                  <a:cubicBezTo>
                    <a:pt x="20855" y="76061"/>
                    <a:pt x="179" y="59145"/>
                    <a:pt x="179" y="38277"/>
                  </a:cubicBezTo>
                  <a:cubicBezTo>
                    <a:pt x="179" y="17409"/>
                    <a:pt x="20855" y="492"/>
                    <a:pt x="46360" y="492"/>
                  </a:cubicBezTo>
                  <a:cubicBezTo>
                    <a:pt x="71865" y="492"/>
                    <a:pt x="92541" y="17409"/>
                    <a:pt x="92541" y="38277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C8E4B9F-A3F3-4771-8A07-4348D51FD9CD}"/>
                </a:ext>
              </a:extLst>
            </p:cNvPr>
            <p:cNvSpPr/>
            <p:nvPr/>
          </p:nvSpPr>
          <p:spPr>
            <a:xfrm>
              <a:off x="4751849" y="443306"/>
              <a:ext cx="8095" cy="3832828"/>
            </a:xfrm>
            <a:custGeom>
              <a:avLst/>
              <a:gdLst>
                <a:gd name="connsiteX0" fmla="*/ 31 w 8095"/>
                <a:gd name="connsiteY0" fmla="*/ -315 h 3832828"/>
                <a:gd name="connsiteX1" fmla="*/ 8127 w 8095"/>
                <a:gd name="connsiteY1" fmla="*/ 3832514 h 383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5" h="3832828">
                  <a:moveTo>
                    <a:pt x="31" y="-315"/>
                  </a:moveTo>
                  <a:lnTo>
                    <a:pt x="8127" y="3832514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23CA30D-4E8B-45A6-8F97-76048DAE98AE}"/>
                </a:ext>
              </a:extLst>
            </p:cNvPr>
            <p:cNvSpPr/>
            <p:nvPr/>
          </p:nvSpPr>
          <p:spPr>
            <a:xfrm>
              <a:off x="4751849" y="937137"/>
              <a:ext cx="186208" cy="8312"/>
            </a:xfrm>
            <a:custGeom>
              <a:avLst/>
              <a:gdLst>
                <a:gd name="connsiteX0" fmla="*/ 31 w 186208"/>
                <a:gd name="connsiteY0" fmla="*/ -315 h 8312"/>
                <a:gd name="connsiteX1" fmla="*/ 186239 w 186208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208" h="8312">
                  <a:moveTo>
                    <a:pt x="31" y="-315"/>
                  </a:moveTo>
                  <a:cubicBezTo>
                    <a:pt x="186239" y="-315"/>
                    <a:pt x="186239" y="-315"/>
                    <a:pt x="186239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EA4ED39-A3FC-4470-94A4-4C59DA0798F3}"/>
                </a:ext>
              </a:extLst>
            </p:cNvPr>
            <p:cNvSpPr/>
            <p:nvPr/>
          </p:nvSpPr>
          <p:spPr>
            <a:xfrm>
              <a:off x="4751849" y="1981547"/>
              <a:ext cx="161920" cy="8312"/>
            </a:xfrm>
            <a:custGeom>
              <a:avLst/>
              <a:gdLst>
                <a:gd name="connsiteX0" fmla="*/ 31 w 161920"/>
                <a:gd name="connsiteY0" fmla="*/ -315 h 8312"/>
                <a:gd name="connsiteX1" fmla="*/ 161951 w 161920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0" h="8312">
                  <a:moveTo>
                    <a:pt x="31" y="-315"/>
                  </a:moveTo>
                  <a:cubicBezTo>
                    <a:pt x="97183" y="-315"/>
                    <a:pt x="161951" y="-315"/>
                    <a:pt x="161951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3D92C5D-67D1-412A-A641-C99AC97228D8}"/>
                </a:ext>
              </a:extLst>
            </p:cNvPr>
            <p:cNvSpPr/>
            <p:nvPr/>
          </p:nvSpPr>
          <p:spPr>
            <a:xfrm>
              <a:off x="4751849" y="3689855"/>
              <a:ext cx="170016" cy="8312"/>
            </a:xfrm>
            <a:custGeom>
              <a:avLst/>
              <a:gdLst>
                <a:gd name="connsiteX0" fmla="*/ 31 w 170016"/>
                <a:gd name="connsiteY0" fmla="*/ -315 h 8312"/>
                <a:gd name="connsiteX1" fmla="*/ 170047 w 170016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16" h="8312">
                  <a:moveTo>
                    <a:pt x="31" y="-315"/>
                  </a:moveTo>
                  <a:lnTo>
                    <a:pt x="170047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7BDA669-21C8-401C-B142-AD17AD6BF955}"/>
                </a:ext>
              </a:extLst>
            </p:cNvPr>
            <p:cNvSpPr/>
            <p:nvPr/>
          </p:nvSpPr>
          <p:spPr>
            <a:xfrm>
              <a:off x="4721860" y="899348"/>
              <a:ext cx="92361" cy="75568"/>
            </a:xfrm>
            <a:custGeom>
              <a:avLst/>
              <a:gdLst>
                <a:gd name="connsiteX0" fmla="*/ 92666 w 92361"/>
                <a:gd name="connsiteY0" fmla="*/ 37947 h 75568"/>
                <a:gd name="connsiteX1" fmla="*/ 46486 w 92361"/>
                <a:gd name="connsiteY1" fmla="*/ 75731 h 75568"/>
                <a:gd name="connsiteX2" fmla="*/ 305 w 92361"/>
                <a:gd name="connsiteY2" fmla="*/ 37947 h 75568"/>
                <a:gd name="connsiteX3" fmla="*/ 46486 w 92361"/>
                <a:gd name="connsiteY3" fmla="*/ 162 h 75568"/>
                <a:gd name="connsiteX4" fmla="*/ 92666 w 92361"/>
                <a:gd name="connsiteY4" fmla="*/ 37947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666" y="37947"/>
                  </a:moveTo>
                  <a:cubicBezTo>
                    <a:pt x="92666" y="58814"/>
                    <a:pt x="71991" y="75731"/>
                    <a:pt x="46486" y="75731"/>
                  </a:cubicBezTo>
                  <a:cubicBezTo>
                    <a:pt x="20981" y="75731"/>
                    <a:pt x="305" y="58814"/>
                    <a:pt x="305" y="37947"/>
                  </a:cubicBezTo>
                  <a:cubicBezTo>
                    <a:pt x="305" y="17079"/>
                    <a:pt x="20981" y="162"/>
                    <a:pt x="46486" y="162"/>
                  </a:cubicBezTo>
                  <a:cubicBezTo>
                    <a:pt x="71991" y="162"/>
                    <a:pt x="92666" y="17079"/>
                    <a:pt x="92666" y="37947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CDBAC98-1180-4FA3-B1DB-180D988C258D}"/>
                </a:ext>
              </a:extLst>
            </p:cNvPr>
            <p:cNvSpPr/>
            <p:nvPr/>
          </p:nvSpPr>
          <p:spPr>
            <a:xfrm>
              <a:off x="4697572" y="1943766"/>
              <a:ext cx="92361" cy="75568"/>
            </a:xfrm>
            <a:custGeom>
              <a:avLst/>
              <a:gdLst>
                <a:gd name="connsiteX0" fmla="*/ 92664 w 92361"/>
                <a:gd name="connsiteY0" fmla="*/ 38072 h 75568"/>
                <a:gd name="connsiteX1" fmla="*/ 46483 w 92361"/>
                <a:gd name="connsiteY1" fmla="*/ 75857 h 75568"/>
                <a:gd name="connsiteX2" fmla="*/ 302 w 92361"/>
                <a:gd name="connsiteY2" fmla="*/ 38072 h 75568"/>
                <a:gd name="connsiteX3" fmla="*/ 46483 w 92361"/>
                <a:gd name="connsiteY3" fmla="*/ 288 h 75568"/>
                <a:gd name="connsiteX4" fmla="*/ 92664 w 92361"/>
                <a:gd name="connsiteY4" fmla="*/ 38072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664" y="38072"/>
                  </a:moveTo>
                  <a:cubicBezTo>
                    <a:pt x="92664" y="58940"/>
                    <a:pt x="71988" y="75857"/>
                    <a:pt x="46483" y="75857"/>
                  </a:cubicBezTo>
                  <a:cubicBezTo>
                    <a:pt x="20978" y="75857"/>
                    <a:pt x="302" y="58940"/>
                    <a:pt x="302" y="38072"/>
                  </a:cubicBezTo>
                  <a:cubicBezTo>
                    <a:pt x="302" y="17205"/>
                    <a:pt x="20978" y="288"/>
                    <a:pt x="46483" y="288"/>
                  </a:cubicBezTo>
                  <a:cubicBezTo>
                    <a:pt x="71988" y="288"/>
                    <a:pt x="92664" y="17205"/>
                    <a:pt x="92664" y="38072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D5634F6-5952-4837-9823-768E529B1F88}"/>
                </a:ext>
              </a:extLst>
            </p:cNvPr>
            <p:cNvSpPr/>
            <p:nvPr/>
          </p:nvSpPr>
          <p:spPr>
            <a:xfrm>
              <a:off x="4705668" y="3643970"/>
              <a:ext cx="92361" cy="75568"/>
            </a:xfrm>
            <a:custGeom>
              <a:avLst/>
              <a:gdLst>
                <a:gd name="connsiteX0" fmla="*/ 92665 w 92361"/>
                <a:gd name="connsiteY0" fmla="*/ 38277 h 75568"/>
                <a:gd name="connsiteX1" fmla="*/ 46484 w 92361"/>
                <a:gd name="connsiteY1" fmla="*/ 76061 h 75568"/>
                <a:gd name="connsiteX2" fmla="*/ 303 w 92361"/>
                <a:gd name="connsiteY2" fmla="*/ 38277 h 75568"/>
                <a:gd name="connsiteX3" fmla="*/ 46484 w 92361"/>
                <a:gd name="connsiteY3" fmla="*/ 492 h 75568"/>
                <a:gd name="connsiteX4" fmla="*/ 92665 w 92361"/>
                <a:gd name="connsiteY4" fmla="*/ 38277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665" y="38277"/>
                  </a:moveTo>
                  <a:cubicBezTo>
                    <a:pt x="92665" y="59145"/>
                    <a:pt x="71989" y="76061"/>
                    <a:pt x="46484" y="76061"/>
                  </a:cubicBezTo>
                  <a:cubicBezTo>
                    <a:pt x="20979" y="76061"/>
                    <a:pt x="303" y="59145"/>
                    <a:pt x="303" y="38277"/>
                  </a:cubicBezTo>
                  <a:cubicBezTo>
                    <a:pt x="303" y="17409"/>
                    <a:pt x="20979" y="492"/>
                    <a:pt x="46484" y="492"/>
                  </a:cubicBezTo>
                  <a:cubicBezTo>
                    <a:pt x="71989" y="492"/>
                    <a:pt x="92665" y="17409"/>
                    <a:pt x="92665" y="38277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CB77531-15FC-4F49-8095-B5699D8B25C0}"/>
                </a:ext>
              </a:extLst>
            </p:cNvPr>
            <p:cNvSpPr/>
            <p:nvPr/>
          </p:nvSpPr>
          <p:spPr>
            <a:xfrm>
              <a:off x="5879812" y="451784"/>
              <a:ext cx="8312" cy="3853442"/>
            </a:xfrm>
            <a:custGeom>
              <a:avLst/>
              <a:gdLst>
                <a:gd name="connsiteX0" fmla="*/ 31 w 8312"/>
                <a:gd name="connsiteY0" fmla="*/ -315 h 3853442"/>
                <a:gd name="connsiteX1" fmla="*/ 31 w 8312"/>
                <a:gd name="connsiteY1" fmla="*/ 3853128 h 385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3853442">
                  <a:moveTo>
                    <a:pt x="31" y="-315"/>
                  </a:moveTo>
                  <a:lnTo>
                    <a:pt x="31" y="3853128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A4ED7A2-CAB0-44BB-874C-74F0D52A7D6B}"/>
                </a:ext>
              </a:extLst>
            </p:cNvPr>
            <p:cNvSpPr/>
            <p:nvPr/>
          </p:nvSpPr>
          <p:spPr>
            <a:xfrm>
              <a:off x="5879812" y="945657"/>
              <a:ext cx="186207" cy="8312"/>
            </a:xfrm>
            <a:custGeom>
              <a:avLst/>
              <a:gdLst>
                <a:gd name="connsiteX0" fmla="*/ 31 w 186207"/>
                <a:gd name="connsiteY0" fmla="*/ -315 h 8312"/>
                <a:gd name="connsiteX1" fmla="*/ 186239 w 186207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207" h="8312">
                  <a:moveTo>
                    <a:pt x="31" y="-315"/>
                  </a:moveTo>
                  <a:cubicBezTo>
                    <a:pt x="186239" y="-315"/>
                    <a:pt x="186239" y="-315"/>
                    <a:pt x="186239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ACC67F1-41D2-41F5-97F1-6E9DCDBFDAC4}"/>
                </a:ext>
              </a:extLst>
            </p:cNvPr>
            <p:cNvSpPr/>
            <p:nvPr/>
          </p:nvSpPr>
          <p:spPr>
            <a:xfrm>
              <a:off x="5879812" y="1990067"/>
              <a:ext cx="161919" cy="8312"/>
            </a:xfrm>
            <a:custGeom>
              <a:avLst/>
              <a:gdLst>
                <a:gd name="connsiteX0" fmla="*/ 31 w 161919"/>
                <a:gd name="connsiteY0" fmla="*/ -315 h 8312"/>
                <a:gd name="connsiteX1" fmla="*/ 161951 w 161919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19" h="8312">
                  <a:moveTo>
                    <a:pt x="31" y="-315"/>
                  </a:moveTo>
                  <a:cubicBezTo>
                    <a:pt x="97183" y="-315"/>
                    <a:pt x="161951" y="-315"/>
                    <a:pt x="161951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F379C1-6831-49A5-B02A-A971B64EF932}"/>
                </a:ext>
              </a:extLst>
            </p:cNvPr>
            <p:cNvSpPr/>
            <p:nvPr/>
          </p:nvSpPr>
          <p:spPr>
            <a:xfrm>
              <a:off x="5879812" y="3698375"/>
              <a:ext cx="170015" cy="8312"/>
            </a:xfrm>
            <a:custGeom>
              <a:avLst/>
              <a:gdLst>
                <a:gd name="connsiteX0" fmla="*/ 31 w 170015"/>
                <a:gd name="connsiteY0" fmla="*/ -315 h 8312"/>
                <a:gd name="connsiteX1" fmla="*/ 170047 w 170015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15" h="8312">
                  <a:moveTo>
                    <a:pt x="31" y="-315"/>
                  </a:moveTo>
                  <a:lnTo>
                    <a:pt x="170047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AAAA5B4-2281-4A9D-96E5-8D3A4FD3C6BE}"/>
                </a:ext>
              </a:extLst>
            </p:cNvPr>
            <p:cNvSpPr/>
            <p:nvPr/>
          </p:nvSpPr>
          <p:spPr>
            <a:xfrm>
              <a:off x="5849823" y="907876"/>
              <a:ext cx="92361" cy="75568"/>
            </a:xfrm>
            <a:custGeom>
              <a:avLst/>
              <a:gdLst>
                <a:gd name="connsiteX0" fmla="*/ 92802 w 92361"/>
                <a:gd name="connsiteY0" fmla="*/ 37948 h 75568"/>
                <a:gd name="connsiteX1" fmla="*/ 46621 w 92361"/>
                <a:gd name="connsiteY1" fmla="*/ 75732 h 75568"/>
                <a:gd name="connsiteX2" fmla="*/ 441 w 92361"/>
                <a:gd name="connsiteY2" fmla="*/ 37948 h 75568"/>
                <a:gd name="connsiteX3" fmla="*/ 46621 w 92361"/>
                <a:gd name="connsiteY3" fmla="*/ 163 h 75568"/>
                <a:gd name="connsiteX4" fmla="*/ 92802 w 92361"/>
                <a:gd name="connsiteY4" fmla="*/ 37948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802" y="37948"/>
                  </a:moveTo>
                  <a:cubicBezTo>
                    <a:pt x="92802" y="58815"/>
                    <a:pt x="72126" y="75732"/>
                    <a:pt x="46621" y="75732"/>
                  </a:cubicBezTo>
                  <a:cubicBezTo>
                    <a:pt x="21116" y="75732"/>
                    <a:pt x="441" y="58815"/>
                    <a:pt x="441" y="37948"/>
                  </a:cubicBezTo>
                  <a:cubicBezTo>
                    <a:pt x="441" y="17080"/>
                    <a:pt x="21116" y="163"/>
                    <a:pt x="46621" y="163"/>
                  </a:cubicBezTo>
                  <a:cubicBezTo>
                    <a:pt x="72126" y="163"/>
                    <a:pt x="92802" y="17080"/>
                    <a:pt x="92802" y="37948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20951C-7717-431C-8123-0D3799B345F6}"/>
                </a:ext>
              </a:extLst>
            </p:cNvPr>
            <p:cNvSpPr/>
            <p:nvPr/>
          </p:nvSpPr>
          <p:spPr>
            <a:xfrm>
              <a:off x="5825535" y="1952286"/>
              <a:ext cx="92361" cy="75568"/>
            </a:xfrm>
            <a:custGeom>
              <a:avLst/>
              <a:gdLst>
                <a:gd name="connsiteX0" fmla="*/ 92799 w 92361"/>
                <a:gd name="connsiteY0" fmla="*/ 38073 h 75568"/>
                <a:gd name="connsiteX1" fmla="*/ 46618 w 92361"/>
                <a:gd name="connsiteY1" fmla="*/ 75858 h 75568"/>
                <a:gd name="connsiteX2" fmla="*/ 438 w 92361"/>
                <a:gd name="connsiteY2" fmla="*/ 38073 h 75568"/>
                <a:gd name="connsiteX3" fmla="*/ 46618 w 92361"/>
                <a:gd name="connsiteY3" fmla="*/ 289 h 75568"/>
                <a:gd name="connsiteX4" fmla="*/ 92799 w 92361"/>
                <a:gd name="connsiteY4" fmla="*/ 38073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799" y="38073"/>
                  </a:moveTo>
                  <a:cubicBezTo>
                    <a:pt x="92799" y="58941"/>
                    <a:pt x="72123" y="75858"/>
                    <a:pt x="46618" y="75858"/>
                  </a:cubicBezTo>
                  <a:cubicBezTo>
                    <a:pt x="21113" y="75858"/>
                    <a:pt x="438" y="58941"/>
                    <a:pt x="438" y="38073"/>
                  </a:cubicBezTo>
                  <a:cubicBezTo>
                    <a:pt x="438" y="17206"/>
                    <a:pt x="21113" y="289"/>
                    <a:pt x="46618" y="289"/>
                  </a:cubicBezTo>
                  <a:cubicBezTo>
                    <a:pt x="72123" y="289"/>
                    <a:pt x="92799" y="17206"/>
                    <a:pt x="92799" y="38073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82ED2-2204-4207-83EC-7A97E1D64EBA}"/>
                </a:ext>
              </a:extLst>
            </p:cNvPr>
            <p:cNvSpPr/>
            <p:nvPr/>
          </p:nvSpPr>
          <p:spPr>
            <a:xfrm>
              <a:off x="5833631" y="3652490"/>
              <a:ext cx="92361" cy="75568"/>
            </a:xfrm>
            <a:custGeom>
              <a:avLst/>
              <a:gdLst>
                <a:gd name="connsiteX0" fmla="*/ 92800 w 92361"/>
                <a:gd name="connsiteY0" fmla="*/ 38278 h 75568"/>
                <a:gd name="connsiteX1" fmla="*/ 46619 w 92361"/>
                <a:gd name="connsiteY1" fmla="*/ 76062 h 75568"/>
                <a:gd name="connsiteX2" fmla="*/ 439 w 92361"/>
                <a:gd name="connsiteY2" fmla="*/ 38278 h 75568"/>
                <a:gd name="connsiteX3" fmla="*/ 46619 w 92361"/>
                <a:gd name="connsiteY3" fmla="*/ 494 h 75568"/>
                <a:gd name="connsiteX4" fmla="*/ 92800 w 92361"/>
                <a:gd name="connsiteY4" fmla="*/ 38278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800" y="38278"/>
                  </a:moveTo>
                  <a:cubicBezTo>
                    <a:pt x="92800" y="59146"/>
                    <a:pt x="72124" y="76062"/>
                    <a:pt x="46619" y="76062"/>
                  </a:cubicBezTo>
                  <a:cubicBezTo>
                    <a:pt x="21114" y="76062"/>
                    <a:pt x="439" y="59146"/>
                    <a:pt x="439" y="38278"/>
                  </a:cubicBezTo>
                  <a:cubicBezTo>
                    <a:pt x="439" y="17410"/>
                    <a:pt x="21114" y="494"/>
                    <a:pt x="46619" y="494"/>
                  </a:cubicBezTo>
                  <a:cubicBezTo>
                    <a:pt x="72124" y="494"/>
                    <a:pt x="92800" y="17410"/>
                    <a:pt x="92800" y="38278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A5B352F-C5A5-4233-9242-9FE5B6DB8E97}"/>
                </a:ext>
              </a:extLst>
            </p:cNvPr>
            <p:cNvSpPr/>
            <p:nvPr/>
          </p:nvSpPr>
          <p:spPr>
            <a:xfrm>
              <a:off x="6967537" y="428901"/>
              <a:ext cx="8095" cy="3852436"/>
            </a:xfrm>
            <a:custGeom>
              <a:avLst/>
              <a:gdLst>
                <a:gd name="connsiteX0" fmla="*/ 31 w 8095"/>
                <a:gd name="connsiteY0" fmla="*/ -315 h 3852436"/>
                <a:gd name="connsiteX1" fmla="*/ 8127 w 8095"/>
                <a:gd name="connsiteY1" fmla="*/ 3852121 h 385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5" h="3852436">
                  <a:moveTo>
                    <a:pt x="31" y="-315"/>
                  </a:moveTo>
                  <a:lnTo>
                    <a:pt x="8127" y="3852121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5562C56-55FB-4C48-9F73-B351A0C945A7}"/>
                </a:ext>
              </a:extLst>
            </p:cNvPr>
            <p:cNvSpPr/>
            <p:nvPr/>
          </p:nvSpPr>
          <p:spPr>
            <a:xfrm>
              <a:off x="6967537" y="922758"/>
              <a:ext cx="186216" cy="8312"/>
            </a:xfrm>
            <a:custGeom>
              <a:avLst/>
              <a:gdLst>
                <a:gd name="connsiteX0" fmla="*/ 31 w 186216"/>
                <a:gd name="connsiteY0" fmla="*/ -315 h 8312"/>
                <a:gd name="connsiteX1" fmla="*/ 186247 w 186216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216" h="8312">
                  <a:moveTo>
                    <a:pt x="31" y="-315"/>
                  </a:moveTo>
                  <a:cubicBezTo>
                    <a:pt x="186247" y="-315"/>
                    <a:pt x="186247" y="-315"/>
                    <a:pt x="186247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B8AF6AE-0981-4BED-A125-969C2B30F211}"/>
                </a:ext>
              </a:extLst>
            </p:cNvPr>
            <p:cNvSpPr/>
            <p:nvPr/>
          </p:nvSpPr>
          <p:spPr>
            <a:xfrm>
              <a:off x="6967537" y="1967167"/>
              <a:ext cx="161928" cy="8312"/>
            </a:xfrm>
            <a:custGeom>
              <a:avLst/>
              <a:gdLst>
                <a:gd name="connsiteX0" fmla="*/ 31 w 161928"/>
                <a:gd name="connsiteY0" fmla="*/ -315 h 8312"/>
                <a:gd name="connsiteX1" fmla="*/ 161959 w 161928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8" h="8312">
                  <a:moveTo>
                    <a:pt x="31" y="-315"/>
                  </a:moveTo>
                  <a:cubicBezTo>
                    <a:pt x="97183" y="-315"/>
                    <a:pt x="161959" y="-315"/>
                    <a:pt x="161959" y="-315"/>
                  </a:cubicBez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5886E86-CEB7-43A0-A31B-DEE023057142}"/>
                </a:ext>
              </a:extLst>
            </p:cNvPr>
            <p:cNvSpPr/>
            <p:nvPr/>
          </p:nvSpPr>
          <p:spPr>
            <a:xfrm>
              <a:off x="6967537" y="3675475"/>
              <a:ext cx="170024" cy="8312"/>
            </a:xfrm>
            <a:custGeom>
              <a:avLst/>
              <a:gdLst>
                <a:gd name="connsiteX0" fmla="*/ 31 w 170024"/>
                <a:gd name="connsiteY0" fmla="*/ -315 h 8312"/>
                <a:gd name="connsiteX1" fmla="*/ 170055 w 170024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24" h="8312">
                  <a:moveTo>
                    <a:pt x="31" y="-315"/>
                  </a:moveTo>
                  <a:lnTo>
                    <a:pt x="170055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3A8B159-DE74-4F03-86D0-A008E0AA6954}"/>
                </a:ext>
              </a:extLst>
            </p:cNvPr>
            <p:cNvSpPr/>
            <p:nvPr/>
          </p:nvSpPr>
          <p:spPr>
            <a:xfrm>
              <a:off x="6937548" y="884977"/>
              <a:ext cx="92361" cy="75568"/>
            </a:xfrm>
            <a:custGeom>
              <a:avLst/>
              <a:gdLst>
                <a:gd name="connsiteX0" fmla="*/ 92933 w 92361"/>
                <a:gd name="connsiteY0" fmla="*/ 37945 h 75568"/>
                <a:gd name="connsiteX1" fmla="*/ 46752 w 92361"/>
                <a:gd name="connsiteY1" fmla="*/ 75729 h 75568"/>
                <a:gd name="connsiteX2" fmla="*/ 571 w 92361"/>
                <a:gd name="connsiteY2" fmla="*/ 37945 h 75568"/>
                <a:gd name="connsiteX3" fmla="*/ 46752 w 92361"/>
                <a:gd name="connsiteY3" fmla="*/ 161 h 75568"/>
                <a:gd name="connsiteX4" fmla="*/ 92933 w 92361"/>
                <a:gd name="connsiteY4" fmla="*/ 37945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933" y="37945"/>
                  </a:moveTo>
                  <a:cubicBezTo>
                    <a:pt x="92933" y="58813"/>
                    <a:pt x="72257" y="75729"/>
                    <a:pt x="46752" y="75729"/>
                  </a:cubicBezTo>
                  <a:cubicBezTo>
                    <a:pt x="21247" y="75729"/>
                    <a:pt x="571" y="58813"/>
                    <a:pt x="571" y="37945"/>
                  </a:cubicBezTo>
                  <a:cubicBezTo>
                    <a:pt x="571" y="17077"/>
                    <a:pt x="21247" y="161"/>
                    <a:pt x="46752" y="161"/>
                  </a:cubicBezTo>
                  <a:cubicBezTo>
                    <a:pt x="72257" y="161"/>
                    <a:pt x="92933" y="17077"/>
                    <a:pt x="92933" y="37945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2889619-1496-43D9-AD19-B20A15170150}"/>
                </a:ext>
              </a:extLst>
            </p:cNvPr>
            <p:cNvSpPr/>
            <p:nvPr/>
          </p:nvSpPr>
          <p:spPr>
            <a:xfrm>
              <a:off x="6913260" y="1929386"/>
              <a:ext cx="92361" cy="75568"/>
            </a:xfrm>
            <a:custGeom>
              <a:avLst/>
              <a:gdLst>
                <a:gd name="connsiteX0" fmla="*/ 92930 w 92361"/>
                <a:gd name="connsiteY0" fmla="*/ 38071 h 75568"/>
                <a:gd name="connsiteX1" fmla="*/ 46749 w 92361"/>
                <a:gd name="connsiteY1" fmla="*/ 75855 h 75568"/>
                <a:gd name="connsiteX2" fmla="*/ 568 w 92361"/>
                <a:gd name="connsiteY2" fmla="*/ 38071 h 75568"/>
                <a:gd name="connsiteX3" fmla="*/ 46749 w 92361"/>
                <a:gd name="connsiteY3" fmla="*/ 286 h 75568"/>
                <a:gd name="connsiteX4" fmla="*/ 92930 w 92361"/>
                <a:gd name="connsiteY4" fmla="*/ 38071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930" y="38071"/>
                  </a:moveTo>
                  <a:cubicBezTo>
                    <a:pt x="92930" y="58938"/>
                    <a:pt x="72254" y="75855"/>
                    <a:pt x="46749" y="75855"/>
                  </a:cubicBezTo>
                  <a:cubicBezTo>
                    <a:pt x="21244" y="75855"/>
                    <a:pt x="568" y="58938"/>
                    <a:pt x="568" y="38071"/>
                  </a:cubicBezTo>
                  <a:cubicBezTo>
                    <a:pt x="568" y="17203"/>
                    <a:pt x="21244" y="286"/>
                    <a:pt x="46749" y="286"/>
                  </a:cubicBezTo>
                  <a:cubicBezTo>
                    <a:pt x="72254" y="286"/>
                    <a:pt x="92930" y="17203"/>
                    <a:pt x="92930" y="38071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BECCB38-82A4-48BE-9053-99B860E87904}"/>
                </a:ext>
              </a:extLst>
            </p:cNvPr>
            <p:cNvSpPr/>
            <p:nvPr/>
          </p:nvSpPr>
          <p:spPr>
            <a:xfrm>
              <a:off x="6921356" y="3629590"/>
              <a:ext cx="92361" cy="75568"/>
            </a:xfrm>
            <a:custGeom>
              <a:avLst/>
              <a:gdLst>
                <a:gd name="connsiteX0" fmla="*/ 92931 w 92361"/>
                <a:gd name="connsiteY0" fmla="*/ 38275 h 75568"/>
                <a:gd name="connsiteX1" fmla="*/ 46750 w 92361"/>
                <a:gd name="connsiteY1" fmla="*/ 76059 h 75568"/>
                <a:gd name="connsiteX2" fmla="*/ 569 w 92361"/>
                <a:gd name="connsiteY2" fmla="*/ 38275 h 75568"/>
                <a:gd name="connsiteX3" fmla="*/ 46750 w 92361"/>
                <a:gd name="connsiteY3" fmla="*/ 491 h 75568"/>
                <a:gd name="connsiteX4" fmla="*/ 92931 w 92361"/>
                <a:gd name="connsiteY4" fmla="*/ 38275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931" y="38275"/>
                  </a:moveTo>
                  <a:cubicBezTo>
                    <a:pt x="92931" y="59143"/>
                    <a:pt x="72255" y="76059"/>
                    <a:pt x="46750" y="76059"/>
                  </a:cubicBezTo>
                  <a:cubicBezTo>
                    <a:pt x="21245" y="76059"/>
                    <a:pt x="569" y="59143"/>
                    <a:pt x="569" y="38275"/>
                  </a:cubicBezTo>
                  <a:cubicBezTo>
                    <a:pt x="569" y="17407"/>
                    <a:pt x="21245" y="491"/>
                    <a:pt x="46750" y="491"/>
                  </a:cubicBezTo>
                  <a:cubicBezTo>
                    <a:pt x="72255" y="491"/>
                    <a:pt x="92931" y="17407"/>
                    <a:pt x="92931" y="38275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D3742F1-BBEC-4F6C-8FB9-5CFC02614ECB}"/>
                </a:ext>
              </a:extLst>
            </p:cNvPr>
            <p:cNvSpPr txBox="1"/>
            <p:nvPr/>
          </p:nvSpPr>
          <p:spPr>
            <a:xfrm>
              <a:off x="1612238" y="1546683"/>
              <a:ext cx="655949" cy="375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Row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4F7324-CFE0-4958-BE16-64016E50E83D}"/>
                </a:ext>
              </a:extLst>
            </p:cNvPr>
            <p:cNvSpPr txBox="1"/>
            <p:nvPr/>
          </p:nvSpPr>
          <p:spPr>
            <a:xfrm>
              <a:off x="1612238" y="1859585"/>
              <a:ext cx="1026243" cy="375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address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08EB1D4-77C1-4613-A6E5-AAEC08E47EF4}"/>
                </a:ext>
              </a:extLst>
            </p:cNvPr>
            <p:cNvSpPr txBox="1"/>
            <p:nvPr/>
          </p:nvSpPr>
          <p:spPr>
            <a:xfrm>
              <a:off x="3553645" y="190157"/>
              <a:ext cx="431528" cy="33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7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A6DCDFA-9D97-42F6-BA64-0983C7B04CD0}"/>
                </a:ext>
              </a:extLst>
            </p:cNvPr>
            <p:cNvSpPr txBox="1"/>
            <p:nvPr/>
          </p:nvSpPr>
          <p:spPr>
            <a:xfrm>
              <a:off x="5184172" y="327789"/>
              <a:ext cx="487634" cy="33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7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DCE68D5-1E89-4E70-A147-A1FD1D66480F}"/>
                </a:ext>
              </a:extLst>
            </p:cNvPr>
            <p:cNvSpPr txBox="1"/>
            <p:nvPr/>
          </p:nvSpPr>
          <p:spPr>
            <a:xfrm>
              <a:off x="5208186" y="1410618"/>
              <a:ext cx="487634" cy="33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7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A5B5080-6C2E-4C90-AA7E-D0ABEB8B3A42}"/>
                </a:ext>
              </a:extLst>
            </p:cNvPr>
            <p:cNvSpPr txBox="1"/>
            <p:nvPr/>
          </p:nvSpPr>
          <p:spPr>
            <a:xfrm>
              <a:off x="5175802" y="3062253"/>
              <a:ext cx="487634" cy="334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7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</a:t>
              </a: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4A2D70D-199A-432A-868F-15E9B0748AB6}"/>
                </a:ext>
              </a:extLst>
            </p:cNvPr>
            <p:cNvSpPr/>
            <p:nvPr/>
          </p:nvSpPr>
          <p:spPr>
            <a:xfrm>
              <a:off x="5749179" y="4970911"/>
              <a:ext cx="151230" cy="735107"/>
            </a:xfrm>
            <a:custGeom>
              <a:avLst/>
              <a:gdLst>
                <a:gd name="connsiteX0" fmla="*/ 31 w 151230"/>
                <a:gd name="connsiteY0" fmla="*/ -315 h 735107"/>
                <a:gd name="connsiteX1" fmla="*/ 31 w 151230"/>
                <a:gd name="connsiteY1" fmla="*/ 734793 h 735107"/>
                <a:gd name="connsiteX2" fmla="*/ 151262 w 151230"/>
                <a:gd name="connsiteY2" fmla="*/ 733488 h 735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230" h="735107">
                  <a:moveTo>
                    <a:pt x="31" y="-315"/>
                  </a:moveTo>
                  <a:lnTo>
                    <a:pt x="31" y="734793"/>
                  </a:lnTo>
                  <a:cubicBezTo>
                    <a:pt x="151262" y="733488"/>
                    <a:pt x="151262" y="733488"/>
                    <a:pt x="151262" y="733488"/>
                  </a:cubicBezTo>
                </a:path>
              </a:pathLst>
            </a:custGeom>
            <a:noFill/>
            <a:ln w="10936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A377214-83FA-4435-913F-879573F6CC2B}"/>
                </a:ext>
              </a:extLst>
            </p:cNvPr>
            <p:cNvSpPr/>
            <p:nvPr/>
          </p:nvSpPr>
          <p:spPr>
            <a:xfrm>
              <a:off x="5905339" y="5530691"/>
              <a:ext cx="509515" cy="314869"/>
            </a:xfrm>
            <a:custGeom>
              <a:avLst/>
              <a:gdLst>
                <a:gd name="connsiteX0" fmla="*/ 31 w 509515"/>
                <a:gd name="connsiteY0" fmla="*/ -315 h 314869"/>
                <a:gd name="connsiteX1" fmla="*/ 509546 w 509515"/>
                <a:gd name="connsiteY1" fmla="*/ -315 h 314869"/>
                <a:gd name="connsiteX2" fmla="*/ 509546 w 509515"/>
                <a:gd name="connsiteY2" fmla="*/ 314554 h 314869"/>
                <a:gd name="connsiteX3" fmla="*/ 30 w 509515"/>
                <a:gd name="connsiteY3" fmla="*/ 314554 h 31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15" h="314869">
                  <a:moveTo>
                    <a:pt x="31" y="-315"/>
                  </a:moveTo>
                  <a:lnTo>
                    <a:pt x="509546" y="-315"/>
                  </a:lnTo>
                  <a:lnTo>
                    <a:pt x="509546" y="314554"/>
                  </a:lnTo>
                  <a:lnTo>
                    <a:pt x="30" y="314554"/>
                  </a:lnTo>
                  <a:close/>
                </a:path>
              </a:pathLst>
            </a:custGeom>
            <a:solidFill>
              <a:srgbClr val="D7F4E3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968332E-4C77-478D-B285-DF8427E11CC0}"/>
                </a:ext>
              </a:extLst>
            </p:cNvPr>
            <p:cNvSpPr txBox="1"/>
            <p:nvPr/>
          </p:nvSpPr>
          <p:spPr>
            <a:xfrm>
              <a:off x="5912293" y="5482292"/>
              <a:ext cx="478016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Write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5E01F8D-68AE-410C-9CD6-9BA9EA18DE93}"/>
                </a:ext>
              </a:extLst>
            </p:cNvPr>
            <p:cNvSpPr txBox="1"/>
            <p:nvPr/>
          </p:nvSpPr>
          <p:spPr>
            <a:xfrm>
              <a:off x="5908094" y="5639013"/>
              <a:ext cx="498855" cy="243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driver</a:t>
              </a: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37C9688-728B-45C4-AA36-070D646F0F27}"/>
                </a:ext>
              </a:extLst>
            </p:cNvPr>
            <p:cNvSpPr/>
            <p:nvPr/>
          </p:nvSpPr>
          <p:spPr>
            <a:xfrm>
              <a:off x="5521236" y="2636016"/>
              <a:ext cx="123623" cy="115527"/>
            </a:xfrm>
            <a:custGeom>
              <a:avLst/>
              <a:gdLst>
                <a:gd name="connsiteX0" fmla="*/ 123788 w 123623"/>
                <a:gd name="connsiteY0" fmla="*/ 57701 h 115527"/>
                <a:gd name="connsiteX1" fmla="*/ 61977 w 123623"/>
                <a:gd name="connsiteY1" fmla="*/ 115464 h 115527"/>
                <a:gd name="connsiteX2" fmla="*/ 165 w 123623"/>
                <a:gd name="connsiteY2" fmla="*/ 57701 h 115527"/>
                <a:gd name="connsiteX3" fmla="*/ 61977 w 123623"/>
                <a:gd name="connsiteY3" fmla="*/ -63 h 115527"/>
                <a:gd name="connsiteX4" fmla="*/ 123788 w 123623"/>
                <a:gd name="connsiteY4" fmla="*/ 57701 h 11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623" h="115527">
                  <a:moveTo>
                    <a:pt x="123788" y="57701"/>
                  </a:moveTo>
                  <a:cubicBezTo>
                    <a:pt x="123788" y="89603"/>
                    <a:pt x="96114" y="115464"/>
                    <a:pt x="61977" y="115464"/>
                  </a:cubicBezTo>
                  <a:cubicBezTo>
                    <a:pt x="27839" y="115464"/>
                    <a:pt x="165" y="89603"/>
                    <a:pt x="165" y="57701"/>
                  </a:cubicBezTo>
                  <a:cubicBezTo>
                    <a:pt x="165" y="25799"/>
                    <a:pt x="27839" y="-63"/>
                    <a:pt x="61977" y="-63"/>
                  </a:cubicBezTo>
                  <a:cubicBezTo>
                    <a:pt x="96114" y="-63"/>
                    <a:pt x="123788" y="25799"/>
                    <a:pt x="123788" y="57701"/>
                  </a:cubicBezTo>
                  <a:close/>
                </a:path>
              </a:pathLst>
            </a:custGeom>
            <a:solidFill>
              <a:srgbClr val="241C1C"/>
            </a:solidFill>
            <a:ln w="1030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10DB952-6800-4C85-95B8-BD4D62BDE39D}"/>
                </a:ext>
              </a:extLst>
            </p:cNvPr>
            <p:cNvSpPr txBox="1"/>
            <p:nvPr/>
          </p:nvSpPr>
          <p:spPr>
            <a:xfrm>
              <a:off x="5704717" y="6015285"/>
              <a:ext cx="742511" cy="303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7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in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B9BD009-C917-44EA-9DB1-26E5B2EE3F91}"/>
                </a:ext>
              </a:extLst>
            </p:cNvPr>
            <p:cNvSpPr txBox="1"/>
            <p:nvPr/>
          </p:nvSpPr>
          <p:spPr>
            <a:xfrm>
              <a:off x="1597202" y="5099649"/>
              <a:ext cx="997389" cy="37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20F7A14-3A43-451F-BA93-53BBC97C9B53}"/>
                </a:ext>
              </a:extLst>
            </p:cNvPr>
            <p:cNvSpPr txBox="1"/>
            <p:nvPr/>
          </p:nvSpPr>
          <p:spPr>
            <a:xfrm>
              <a:off x="1597202" y="5402708"/>
              <a:ext cx="1023037" cy="374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3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address</a:t>
              </a:r>
            </a:p>
          </p:txBody>
        </p:sp>
        <p:grpSp>
          <p:nvGrpSpPr>
            <p:cNvPr id="109" name="Graphic 5">
              <a:extLst>
                <a:ext uri="{FF2B5EF4-FFF2-40B4-BE49-F238E27FC236}">
                  <a16:creationId xmlns:a16="http://schemas.microsoft.com/office/drawing/2014/main" id="{028A82C3-FCF6-4B68-8862-660FA51DA18A}"/>
                </a:ext>
              </a:extLst>
            </p:cNvPr>
            <p:cNvGrpSpPr/>
            <p:nvPr/>
          </p:nvGrpSpPr>
          <p:grpSpPr>
            <a:xfrm>
              <a:off x="3682994" y="4075702"/>
              <a:ext cx="902636" cy="467499"/>
              <a:chOff x="3682994" y="4075702"/>
              <a:chExt cx="902636" cy="467499"/>
            </a:xfrm>
          </p:grpSpPr>
          <p:grpSp>
            <p:nvGrpSpPr>
              <p:cNvPr id="110" name="Graphic 5">
                <a:extLst>
                  <a:ext uri="{FF2B5EF4-FFF2-40B4-BE49-F238E27FC236}">
                    <a16:creationId xmlns:a16="http://schemas.microsoft.com/office/drawing/2014/main" id="{0E0AD55D-733C-4723-8F78-F71FD9118777}"/>
                  </a:ext>
                </a:extLst>
              </p:cNvPr>
              <p:cNvGrpSpPr/>
              <p:nvPr/>
            </p:nvGrpSpPr>
            <p:grpSpPr>
              <a:xfrm>
                <a:off x="3855943" y="4075702"/>
                <a:ext cx="729687" cy="467499"/>
                <a:chOff x="3855943" y="4075702"/>
                <a:chExt cx="729687" cy="467499"/>
              </a:xfrm>
            </p:grpSpPr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6BD17A2-8C9C-4C72-8B21-17B83DD32DC8}"/>
                    </a:ext>
                  </a:extLst>
                </p:cNvPr>
                <p:cNvSpPr/>
                <p:nvPr/>
              </p:nvSpPr>
              <p:spPr>
                <a:xfrm>
                  <a:off x="3908079" y="4098646"/>
                  <a:ext cx="599120" cy="412907"/>
                </a:xfrm>
                <a:custGeom>
                  <a:avLst/>
                  <a:gdLst>
                    <a:gd name="connsiteX0" fmla="*/ 42 w 599120"/>
                    <a:gd name="connsiteY0" fmla="*/ -311 h 412907"/>
                    <a:gd name="connsiteX1" fmla="*/ 599163 w 599120"/>
                    <a:gd name="connsiteY1" fmla="*/ -311 h 412907"/>
                    <a:gd name="connsiteX2" fmla="*/ 599163 w 599120"/>
                    <a:gd name="connsiteY2" fmla="*/ 412596 h 412907"/>
                    <a:gd name="connsiteX3" fmla="*/ 42 w 599120"/>
                    <a:gd name="connsiteY3" fmla="*/ 412596 h 41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9120" h="412907">
                      <a:moveTo>
                        <a:pt x="42" y="-311"/>
                      </a:moveTo>
                      <a:lnTo>
                        <a:pt x="599163" y="-311"/>
                      </a:lnTo>
                      <a:lnTo>
                        <a:pt x="599163" y="412596"/>
                      </a:lnTo>
                      <a:lnTo>
                        <a:pt x="42" y="412596"/>
                      </a:lnTo>
                      <a:close/>
                    </a:path>
                  </a:pathLst>
                </a:custGeom>
                <a:solidFill>
                  <a:srgbClr val="D7E3F4"/>
                </a:solidFill>
                <a:ln w="1245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E94CB018-0DA7-4FCD-98FB-F79CE03D6DCE}"/>
                    </a:ext>
                  </a:extLst>
                </p:cNvPr>
                <p:cNvSpPr txBox="1"/>
                <p:nvPr/>
              </p:nvSpPr>
              <p:spPr>
                <a:xfrm>
                  <a:off x="3855943" y="4075702"/>
                  <a:ext cx="63350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Sense 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141D9CC9-30BA-4A68-A9BD-200BD6649FF0}"/>
                    </a:ext>
                  </a:extLst>
                </p:cNvPr>
                <p:cNvSpPr txBox="1"/>
                <p:nvPr/>
              </p:nvSpPr>
              <p:spPr>
                <a:xfrm>
                  <a:off x="3855943" y="4277615"/>
                  <a:ext cx="72968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amplifier</a:t>
                  </a:r>
                </a:p>
              </p:txBody>
            </p:sp>
          </p:grp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C2670AD8-1BE1-462A-8670-FE938B81A833}"/>
                  </a:ext>
                </a:extLst>
              </p:cNvPr>
              <p:cNvSpPr/>
              <p:nvPr/>
            </p:nvSpPr>
            <p:spPr>
              <a:xfrm>
                <a:off x="3729175" y="4308385"/>
                <a:ext cx="170016" cy="8312"/>
              </a:xfrm>
              <a:custGeom>
                <a:avLst/>
                <a:gdLst>
                  <a:gd name="connsiteX0" fmla="*/ 31 w 170016"/>
                  <a:gd name="connsiteY0" fmla="*/ -315 h 8312"/>
                  <a:gd name="connsiteX1" fmla="*/ 170047 w 170016"/>
                  <a:gd name="connsiteY1" fmla="*/ -315 h 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016" h="8312">
                    <a:moveTo>
                      <a:pt x="31" y="-315"/>
                    </a:moveTo>
                    <a:lnTo>
                      <a:pt x="170047" y="-315"/>
                    </a:lnTo>
                  </a:path>
                </a:pathLst>
              </a:custGeom>
              <a:noFill/>
              <a:ln w="83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42FE0B-3FFA-4E76-A69B-887AF504D438}"/>
                  </a:ext>
                </a:extLst>
              </p:cNvPr>
              <p:cNvSpPr/>
              <p:nvPr/>
            </p:nvSpPr>
            <p:spPr>
              <a:xfrm>
                <a:off x="3682994" y="4262505"/>
                <a:ext cx="92361" cy="75568"/>
              </a:xfrm>
              <a:custGeom>
                <a:avLst/>
                <a:gdLst>
                  <a:gd name="connsiteX0" fmla="*/ 92392 w 92361"/>
                  <a:gd name="connsiteY0" fmla="*/ 37470 h 75568"/>
                  <a:gd name="connsiteX1" fmla="*/ 46211 w 92361"/>
                  <a:gd name="connsiteY1" fmla="*/ 75254 h 75568"/>
                  <a:gd name="connsiteX2" fmla="*/ 31 w 92361"/>
                  <a:gd name="connsiteY2" fmla="*/ 37470 h 75568"/>
                  <a:gd name="connsiteX3" fmla="*/ 46211 w 92361"/>
                  <a:gd name="connsiteY3" fmla="*/ -315 h 75568"/>
                  <a:gd name="connsiteX4" fmla="*/ 92392 w 92361"/>
                  <a:gd name="connsiteY4" fmla="*/ 37470 h 7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61" h="75568">
                    <a:moveTo>
                      <a:pt x="92392" y="37470"/>
                    </a:moveTo>
                    <a:cubicBezTo>
                      <a:pt x="92392" y="58337"/>
                      <a:pt x="71717" y="75254"/>
                      <a:pt x="46211" y="75254"/>
                    </a:cubicBezTo>
                    <a:cubicBezTo>
                      <a:pt x="20707" y="75254"/>
                      <a:pt x="31" y="58338"/>
                      <a:pt x="31" y="37470"/>
                    </a:cubicBezTo>
                    <a:cubicBezTo>
                      <a:pt x="31" y="16602"/>
                      <a:pt x="20706" y="-315"/>
                      <a:pt x="46211" y="-315"/>
                    </a:cubicBezTo>
                    <a:cubicBezTo>
                      <a:pt x="71716" y="-315"/>
                      <a:pt x="92392" y="16602"/>
                      <a:pt x="92392" y="37470"/>
                    </a:cubicBezTo>
                    <a:close/>
                  </a:path>
                </a:pathLst>
              </a:custGeom>
              <a:solidFill>
                <a:srgbClr val="008080"/>
              </a:solidFill>
              <a:ln w="2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6" name="Graphic 5">
              <a:extLst>
                <a:ext uri="{FF2B5EF4-FFF2-40B4-BE49-F238E27FC236}">
                  <a16:creationId xmlns:a16="http://schemas.microsoft.com/office/drawing/2014/main" id="{5BF846AC-2FD5-4A4E-AC6E-9E661FA63069}"/>
                </a:ext>
              </a:extLst>
            </p:cNvPr>
            <p:cNvGrpSpPr/>
            <p:nvPr/>
          </p:nvGrpSpPr>
          <p:grpSpPr>
            <a:xfrm>
              <a:off x="4736040" y="4075702"/>
              <a:ext cx="902636" cy="467499"/>
              <a:chOff x="4736040" y="4075702"/>
              <a:chExt cx="902636" cy="467499"/>
            </a:xfrm>
          </p:grpSpPr>
          <p:grpSp>
            <p:nvGrpSpPr>
              <p:cNvPr id="117" name="Graphic 5">
                <a:extLst>
                  <a:ext uri="{FF2B5EF4-FFF2-40B4-BE49-F238E27FC236}">
                    <a16:creationId xmlns:a16="http://schemas.microsoft.com/office/drawing/2014/main" id="{6DA954A1-F76C-4744-99F3-F2BFE78DF26D}"/>
                  </a:ext>
                </a:extLst>
              </p:cNvPr>
              <p:cNvGrpSpPr/>
              <p:nvPr/>
            </p:nvGrpSpPr>
            <p:grpSpPr>
              <a:xfrm>
                <a:off x="4908989" y="4075702"/>
                <a:ext cx="729687" cy="467499"/>
                <a:chOff x="4908989" y="4075702"/>
                <a:chExt cx="729687" cy="467499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846BF49B-756B-4F12-A723-7F040A4B91AA}"/>
                    </a:ext>
                  </a:extLst>
                </p:cNvPr>
                <p:cNvSpPr/>
                <p:nvPr/>
              </p:nvSpPr>
              <p:spPr>
                <a:xfrm>
                  <a:off x="4961125" y="4098646"/>
                  <a:ext cx="599120" cy="412907"/>
                </a:xfrm>
                <a:custGeom>
                  <a:avLst/>
                  <a:gdLst>
                    <a:gd name="connsiteX0" fmla="*/ 169 w 599120"/>
                    <a:gd name="connsiteY0" fmla="*/ -311 h 412907"/>
                    <a:gd name="connsiteX1" fmla="*/ 599289 w 599120"/>
                    <a:gd name="connsiteY1" fmla="*/ -311 h 412907"/>
                    <a:gd name="connsiteX2" fmla="*/ 599289 w 599120"/>
                    <a:gd name="connsiteY2" fmla="*/ 412596 h 412907"/>
                    <a:gd name="connsiteX3" fmla="*/ 169 w 599120"/>
                    <a:gd name="connsiteY3" fmla="*/ 412596 h 41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9120" h="412907">
                      <a:moveTo>
                        <a:pt x="169" y="-311"/>
                      </a:moveTo>
                      <a:lnTo>
                        <a:pt x="599289" y="-311"/>
                      </a:lnTo>
                      <a:lnTo>
                        <a:pt x="599289" y="412596"/>
                      </a:lnTo>
                      <a:lnTo>
                        <a:pt x="169" y="412596"/>
                      </a:lnTo>
                      <a:close/>
                    </a:path>
                  </a:pathLst>
                </a:custGeom>
                <a:solidFill>
                  <a:srgbClr val="D7E3F4"/>
                </a:solidFill>
                <a:ln w="1245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A1F8D1D6-0D02-43A9-9978-E3C9F596F1D9}"/>
                    </a:ext>
                  </a:extLst>
                </p:cNvPr>
                <p:cNvSpPr txBox="1"/>
                <p:nvPr/>
              </p:nvSpPr>
              <p:spPr>
                <a:xfrm>
                  <a:off x="4908989" y="4075702"/>
                  <a:ext cx="63350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Sense </a:t>
                  </a: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FEB233D6-846D-4944-A77F-478F71E9B5A3}"/>
                    </a:ext>
                  </a:extLst>
                </p:cNvPr>
                <p:cNvSpPr txBox="1"/>
                <p:nvPr/>
              </p:nvSpPr>
              <p:spPr>
                <a:xfrm>
                  <a:off x="4908989" y="4277615"/>
                  <a:ext cx="72968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amplifier</a:t>
                  </a:r>
                </a:p>
              </p:txBody>
            </p:sp>
          </p:grp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3DEC345-0747-467E-8E82-136568B342DE}"/>
                  </a:ext>
                </a:extLst>
              </p:cNvPr>
              <p:cNvSpPr/>
              <p:nvPr/>
            </p:nvSpPr>
            <p:spPr>
              <a:xfrm>
                <a:off x="4782221" y="4308385"/>
                <a:ext cx="170016" cy="8312"/>
              </a:xfrm>
              <a:custGeom>
                <a:avLst/>
                <a:gdLst>
                  <a:gd name="connsiteX0" fmla="*/ 157 w 170016"/>
                  <a:gd name="connsiteY0" fmla="*/ -315 h 8312"/>
                  <a:gd name="connsiteX1" fmla="*/ 170174 w 170016"/>
                  <a:gd name="connsiteY1" fmla="*/ -315 h 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016" h="8312">
                    <a:moveTo>
                      <a:pt x="157" y="-315"/>
                    </a:moveTo>
                    <a:lnTo>
                      <a:pt x="170174" y="-315"/>
                    </a:lnTo>
                  </a:path>
                </a:pathLst>
              </a:custGeom>
              <a:noFill/>
              <a:ln w="83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A8F47F9E-B595-4531-9931-ACFDE538CF90}"/>
                  </a:ext>
                </a:extLst>
              </p:cNvPr>
              <p:cNvSpPr/>
              <p:nvPr/>
            </p:nvSpPr>
            <p:spPr>
              <a:xfrm>
                <a:off x="4736040" y="4262505"/>
                <a:ext cx="92361" cy="75568"/>
              </a:xfrm>
              <a:custGeom>
                <a:avLst/>
                <a:gdLst>
                  <a:gd name="connsiteX0" fmla="*/ 92519 w 92361"/>
                  <a:gd name="connsiteY0" fmla="*/ 37470 h 75568"/>
                  <a:gd name="connsiteX1" fmla="*/ 46338 w 92361"/>
                  <a:gd name="connsiteY1" fmla="*/ 75254 h 75568"/>
                  <a:gd name="connsiteX2" fmla="*/ 157 w 92361"/>
                  <a:gd name="connsiteY2" fmla="*/ 37470 h 75568"/>
                  <a:gd name="connsiteX3" fmla="*/ 46338 w 92361"/>
                  <a:gd name="connsiteY3" fmla="*/ -315 h 75568"/>
                  <a:gd name="connsiteX4" fmla="*/ 92519 w 92361"/>
                  <a:gd name="connsiteY4" fmla="*/ 37470 h 7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61" h="75568">
                    <a:moveTo>
                      <a:pt x="92519" y="37470"/>
                    </a:moveTo>
                    <a:cubicBezTo>
                      <a:pt x="92519" y="58337"/>
                      <a:pt x="71843" y="75254"/>
                      <a:pt x="46338" y="75254"/>
                    </a:cubicBezTo>
                    <a:cubicBezTo>
                      <a:pt x="20833" y="75254"/>
                      <a:pt x="157" y="58338"/>
                      <a:pt x="157" y="37470"/>
                    </a:cubicBezTo>
                    <a:cubicBezTo>
                      <a:pt x="157" y="16602"/>
                      <a:pt x="20833" y="-315"/>
                      <a:pt x="46338" y="-315"/>
                    </a:cubicBezTo>
                    <a:cubicBezTo>
                      <a:pt x="71843" y="-315"/>
                      <a:pt x="92519" y="16602"/>
                      <a:pt x="92519" y="37470"/>
                    </a:cubicBezTo>
                    <a:close/>
                  </a:path>
                </a:pathLst>
              </a:custGeom>
              <a:solidFill>
                <a:srgbClr val="008080"/>
              </a:solidFill>
              <a:ln w="2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197F5C94-84F8-46E8-977F-ABFF93283723}"/>
                </a:ext>
              </a:extLst>
            </p:cNvPr>
            <p:cNvGrpSpPr/>
            <p:nvPr/>
          </p:nvGrpSpPr>
          <p:grpSpPr>
            <a:xfrm>
              <a:off x="6026269" y="4075702"/>
              <a:ext cx="729687" cy="467499"/>
              <a:chOff x="6026269" y="4075702"/>
              <a:chExt cx="729687" cy="467499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2D1FE0F-2428-4E33-A43D-28647B851799}"/>
                  </a:ext>
                </a:extLst>
              </p:cNvPr>
              <p:cNvSpPr/>
              <p:nvPr/>
            </p:nvSpPr>
            <p:spPr>
              <a:xfrm>
                <a:off x="6078405" y="4098646"/>
                <a:ext cx="599120" cy="412907"/>
              </a:xfrm>
              <a:custGeom>
                <a:avLst/>
                <a:gdLst>
                  <a:gd name="connsiteX0" fmla="*/ 304 w 599120"/>
                  <a:gd name="connsiteY0" fmla="*/ -311 h 412907"/>
                  <a:gd name="connsiteX1" fmla="*/ 599424 w 599120"/>
                  <a:gd name="connsiteY1" fmla="*/ -311 h 412907"/>
                  <a:gd name="connsiteX2" fmla="*/ 599424 w 599120"/>
                  <a:gd name="connsiteY2" fmla="*/ 412596 h 412907"/>
                  <a:gd name="connsiteX3" fmla="*/ 304 w 599120"/>
                  <a:gd name="connsiteY3" fmla="*/ 412596 h 41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20" h="412907">
                    <a:moveTo>
                      <a:pt x="304" y="-311"/>
                    </a:moveTo>
                    <a:lnTo>
                      <a:pt x="599424" y="-311"/>
                    </a:lnTo>
                    <a:lnTo>
                      <a:pt x="599424" y="412596"/>
                    </a:lnTo>
                    <a:lnTo>
                      <a:pt x="304" y="412596"/>
                    </a:lnTo>
                    <a:close/>
                  </a:path>
                </a:pathLst>
              </a:custGeom>
              <a:solidFill>
                <a:srgbClr val="D7E3F4"/>
              </a:solidFill>
              <a:ln w="1245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3756056-6C6D-4F9B-BF3E-4890A28196D4}"/>
                  </a:ext>
                </a:extLst>
              </p:cNvPr>
              <p:cNvSpPr txBox="1"/>
              <p:nvPr/>
            </p:nvSpPr>
            <p:spPr>
              <a:xfrm>
                <a:off x="6026269" y="4075702"/>
                <a:ext cx="633507" cy="265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26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Sense 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355050B-8502-44D8-9A2A-10A0FEBA31D4}"/>
                  </a:ext>
                </a:extLst>
              </p:cNvPr>
              <p:cNvSpPr txBox="1"/>
              <p:nvPr/>
            </p:nvSpPr>
            <p:spPr>
              <a:xfrm>
                <a:off x="6026269" y="4277615"/>
                <a:ext cx="729687" cy="265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26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amplifier</a:t>
                </a: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2A32A6B-6683-4F2D-98B8-25D7066360E8}"/>
                </a:ext>
              </a:extLst>
            </p:cNvPr>
            <p:cNvSpPr/>
            <p:nvPr/>
          </p:nvSpPr>
          <p:spPr>
            <a:xfrm>
              <a:off x="5899495" y="4308385"/>
              <a:ext cx="170024" cy="8312"/>
            </a:xfrm>
            <a:custGeom>
              <a:avLst/>
              <a:gdLst>
                <a:gd name="connsiteX0" fmla="*/ 31 w 170024"/>
                <a:gd name="connsiteY0" fmla="*/ -315 h 8312"/>
                <a:gd name="connsiteX1" fmla="*/ 170055 w 170024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024" h="8312">
                  <a:moveTo>
                    <a:pt x="31" y="-315"/>
                  </a:moveTo>
                  <a:lnTo>
                    <a:pt x="170055" y="-315"/>
                  </a:lnTo>
                </a:path>
              </a:pathLst>
            </a:custGeom>
            <a:noFill/>
            <a:ln w="8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C34B48E-4C9E-4DE7-84B0-5DE6FAAA5368}"/>
                </a:ext>
              </a:extLst>
            </p:cNvPr>
            <p:cNvSpPr/>
            <p:nvPr/>
          </p:nvSpPr>
          <p:spPr>
            <a:xfrm>
              <a:off x="5853314" y="4262505"/>
              <a:ext cx="92361" cy="75568"/>
            </a:xfrm>
            <a:custGeom>
              <a:avLst/>
              <a:gdLst>
                <a:gd name="connsiteX0" fmla="*/ 92392 w 92361"/>
                <a:gd name="connsiteY0" fmla="*/ 37470 h 75568"/>
                <a:gd name="connsiteX1" fmla="*/ 46211 w 92361"/>
                <a:gd name="connsiteY1" fmla="*/ 75254 h 75568"/>
                <a:gd name="connsiteX2" fmla="*/ 31 w 92361"/>
                <a:gd name="connsiteY2" fmla="*/ 37470 h 75568"/>
                <a:gd name="connsiteX3" fmla="*/ 46211 w 92361"/>
                <a:gd name="connsiteY3" fmla="*/ -315 h 75568"/>
                <a:gd name="connsiteX4" fmla="*/ 92392 w 92361"/>
                <a:gd name="connsiteY4" fmla="*/ 37470 h 7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61" h="75568">
                  <a:moveTo>
                    <a:pt x="92392" y="37470"/>
                  </a:moveTo>
                  <a:cubicBezTo>
                    <a:pt x="92392" y="58337"/>
                    <a:pt x="71717" y="75254"/>
                    <a:pt x="46211" y="75254"/>
                  </a:cubicBezTo>
                  <a:cubicBezTo>
                    <a:pt x="20706" y="75254"/>
                    <a:pt x="31" y="58338"/>
                    <a:pt x="31" y="37470"/>
                  </a:cubicBezTo>
                  <a:cubicBezTo>
                    <a:pt x="31" y="16602"/>
                    <a:pt x="20706" y="-315"/>
                    <a:pt x="46211" y="-315"/>
                  </a:cubicBezTo>
                  <a:cubicBezTo>
                    <a:pt x="71717" y="-315"/>
                    <a:pt x="92392" y="16602"/>
                    <a:pt x="92392" y="37470"/>
                  </a:cubicBezTo>
                  <a:close/>
                </a:path>
              </a:pathLst>
            </a:custGeom>
            <a:solidFill>
              <a:srgbClr val="008080"/>
            </a:solidFill>
            <a:ln w="2158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9" name="Graphic 5">
              <a:extLst>
                <a:ext uri="{FF2B5EF4-FFF2-40B4-BE49-F238E27FC236}">
                  <a16:creationId xmlns:a16="http://schemas.microsoft.com/office/drawing/2014/main" id="{7B738A94-B61D-4E4A-BC07-6719341497C6}"/>
                </a:ext>
              </a:extLst>
            </p:cNvPr>
            <p:cNvGrpSpPr/>
            <p:nvPr/>
          </p:nvGrpSpPr>
          <p:grpSpPr>
            <a:xfrm>
              <a:off x="6938213" y="4075702"/>
              <a:ext cx="902636" cy="467499"/>
              <a:chOff x="6938213" y="4075702"/>
              <a:chExt cx="902636" cy="467499"/>
            </a:xfrm>
          </p:grpSpPr>
          <p:grpSp>
            <p:nvGrpSpPr>
              <p:cNvPr id="130" name="Graphic 5">
                <a:extLst>
                  <a:ext uri="{FF2B5EF4-FFF2-40B4-BE49-F238E27FC236}">
                    <a16:creationId xmlns:a16="http://schemas.microsoft.com/office/drawing/2014/main" id="{BAE02639-AD79-4D03-BAA8-509D4CBB2423}"/>
                  </a:ext>
                </a:extLst>
              </p:cNvPr>
              <p:cNvGrpSpPr/>
              <p:nvPr/>
            </p:nvGrpSpPr>
            <p:grpSpPr>
              <a:xfrm>
                <a:off x="7111162" y="4075702"/>
                <a:ext cx="729687" cy="467499"/>
                <a:chOff x="7111162" y="4075702"/>
                <a:chExt cx="729687" cy="467499"/>
              </a:xfrm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FCB7DCB7-7442-4443-B9C2-7EDCD96FB250}"/>
                    </a:ext>
                  </a:extLst>
                </p:cNvPr>
                <p:cNvSpPr/>
                <p:nvPr/>
              </p:nvSpPr>
              <p:spPr>
                <a:xfrm>
                  <a:off x="7163298" y="4098646"/>
                  <a:ext cx="599120" cy="412907"/>
                </a:xfrm>
                <a:custGeom>
                  <a:avLst/>
                  <a:gdLst>
                    <a:gd name="connsiteX0" fmla="*/ 434 w 599120"/>
                    <a:gd name="connsiteY0" fmla="*/ -311 h 412907"/>
                    <a:gd name="connsiteX1" fmla="*/ 599554 w 599120"/>
                    <a:gd name="connsiteY1" fmla="*/ -311 h 412907"/>
                    <a:gd name="connsiteX2" fmla="*/ 599554 w 599120"/>
                    <a:gd name="connsiteY2" fmla="*/ 412596 h 412907"/>
                    <a:gd name="connsiteX3" fmla="*/ 434 w 599120"/>
                    <a:gd name="connsiteY3" fmla="*/ 412596 h 412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9120" h="412907">
                      <a:moveTo>
                        <a:pt x="434" y="-311"/>
                      </a:moveTo>
                      <a:lnTo>
                        <a:pt x="599554" y="-311"/>
                      </a:lnTo>
                      <a:lnTo>
                        <a:pt x="599554" y="412596"/>
                      </a:lnTo>
                      <a:lnTo>
                        <a:pt x="434" y="412596"/>
                      </a:lnTo>
                      <a:close/>
                    </a:path>
                  </a:pathLst>
                </a:custGeom>
                <a:solidFill>
                  <a:srgbClr val="D7E3F4"/>
                </a:solidFill>
                <a:ln w="1245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EBA97A48-032B-4CFE-83BC-8C83ACD9FB68}"/>
                    </a:ext>
                  </a:extLst>
                </p:cNvPr>
                <p:cNvSpPr txBox="1"/>
                <p:nvPr/>
              </p:nvSpPr>
              <p:spPr>
                <a:xfrm>
                  <a:off x="7111162" y="4075702"/>
                  <a:ext cx="63350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Sense </a:t>
                  </a: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C8E0CAB-8959-4063-9493-5D03A8AD2B52}"/>
                    </a:ext>
                  </a:extLst>
                </p:cNvPr>
                <p:cNvSpPr txBox="1"/>
                <p:nvPr/>
              </p:nvSpPr>
              <p:spPr>
                <a:xfrm>
                  <a:off x="7111162" y="4277615"/>
                  <a:ext cx="729687" cy="265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126" dirty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  <a:rtl val="0"/>
                    </a:rPr>
                    <a:t>amplifier</a:t>
                  </a:r>
                </a:p>
              </p:txBody>
            </p:sp>
          </p:grp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9786E8B3-B41B-452F-8205-91FAF3EA6D70}"/>
                  </a:ext>
                </a:extLst>
              </p:cNvPr>
              <p:cNvSpPr/>
              <p:nvPr/>
            </p:nvSpPr>
            <p:spPr>
              <a:xfrm>
                <a:off x="6984394" y="4308385"/>
                <a:ext cx="170016" cy="8312"/>
              </a:xfrm>
              <a:custGeom>
                <a:avLst/>
                <a:gdLst>
                  <a:gd name="connsiteX0" fmla="*/ 422 w 170016"/>
                  <a:gd name="connsiteY0" fmla="*/ -315 h 8312"/>
                  <a:gd name="connsiteX1" fmla="*/ 170438 w 170016"/>
                  <a:gd name="connsiteY1" fmla="*/ -315 h 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016" h="8312">
                    <a:moveTo>
                      <a:pt x="422" y="-315"/>
                    </a:moveTo>
                    <a:lnTo>
                      <a:pt x="170438" y="-315"/>
                    </a:lnTo>
                  </a:path>
                </a:pathLst>
              </a:custGeom>
              <a:noFill/>
              <a:ln w="830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CE85C03-55B7-43FC-86C4-E6540AA7DFA2}"/>
                  </a:ext>
                </a:extLst>
              </p:cNvPr>
              <p:cNvSpPr/>
              <p:nvPr/>
            </p:nvSpPr>
            <p:spPr>
              <a:xfrm>
                <a:off x="6938213" y="4262505"/>
                <a:ext cx="92361" cy="75568"/>
              </a:xfrm>
              <a:custGeom>
                <a:avLst/>
                <a:gdLst>
                  <a:gd name="connsiteX0" fmla="*/ 92784 w 92361"/>
                  <a:gd name="connsiteY0" fmla="*/ 37470 h 75568"/>
                  <a:gd name="connsiteX1" fmla="*/ 46603 w 92361"/>
                  <a:gd name="connsiteY1" fmla="*/ 75254 h 75568"/>
                  <a:gd name="connsiteX2" fmla="*/ 422 w 92361"/>
                  <a:gd name="connsiteY2" fmla="*/ 37470 h 75568"/>
                  <a:gd name="connsiteX3" fmla="*/ 46603 w 92361"/>
                  <a:gd name="connsiteY3" fmla="*/ -315 h 75568"/>
                  <a:gd name="connsiteX4" fmla="*/ 92784 w 92361"/>
                  <a:gd name="connsiteY4" fmla="*/ 37470 h 7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61" h="75568">
                    <a:moveTo>
                      <a:pt x="92784" y="37470"/>
                    </a:moveTo>
                    <a:cubicBezTo>
                      <a:pt x="92784" y="58337"/>
                      <a:pt x="72108" y="75254"/>
                      <a:pt x="46603" y="75254"/>
                    </a:cubicBezTo>
                    <a:cubicBezTo>
                      <a:pt x="21098" y="75254"/>
                      <a:pt x="422" y="58338"/>
                      <a:pt x="422" y="37470"/>
                    </a:cubicBezTo>
                    <a:cubicBezTo>
                      <a:pt x="422" y="16602"/>
                      <a:pt x="21098" y="-315"/>
                      <a:pt x="46603" y="-315"/>
                    </a:cubicBezTo>
                    <a:cubicBezTo>
                      <a:pt x="72108" y="-315"/>
                      <a:pt x="92784" y="16602"/>
                      <a:pt x="92784" y="37470"/>
                    </a:cubicBezTo>
                    <a:close/>
                  </a:path>
                </a:pathLst>
              </a:custGeom>
              <a:solidFill>
                <a:srgbClr val="008080"/>
              </a:solidFill>
              <a:ln w="2158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A3BF899-5C1E-479B-AC6A-92BD743A7AC3}"/>
                </a:ext>
              </a:extLst>
            </p:cNvPr>
            <p:cNvSpPr/>
            <p:nvPr/>
          </p:nvSpPr>
          <p:spPr>
            <a:xfrm>
              <a:off x="2868953" y="3998243"/>
              <a:ext cx="445015" cy="2291253"/>
            </a:xfrm>
            <a:custGeom>
              <a:avLst/>
              <a:gdLst>
                <a:gd name="connsiteX0" fmla="*/ 445046 w 445015"/>
                <a:gd name="connsiteY0" fmla="*/ -315 h 2291253"/>
                <a:gd name="connsiteX1" fmla="*/ 445046 w 445015"/>
                <a:gd name="connsiteY1" fmla="*/ 112768 h 2291253"/>
                <a:gd name="connsiteX2" fmla="*/ 445046 w 445015"/>
                <a:gd name="connsiteY2" fmla="*/ 2177857 h 2291253"/>
                <a:gd name="connsiteX3" fmla="*/ 445046 w 445015"/>
                <a:gd name="connsiteY3" fmla="*/ 2290939 h 2291253"/>
                <a:gd name="connsiteX4" fmla="*/ 31 w 445015"/>
                <a:gd name="connsiteY4" fmla="*/ 2290939 h 2291253"/>
                <a:gd name="connsiteX5" fmla="*/ 31 w 445015"/>
                <a:gd name="connsiteY5" fmla="*/ 2177857 h 2291253"/>
                <a:gd name="connsiteX6" fmla="*/ 31 w 445015"/>
                <a:gd name="connsiteY6" fmla="*/ 112768 h 2291253"/>
                <a:gd name="connsiteX7" fmla="*/ 31 w 445015"/>
                <a:gd name="connsiteY7" fmla="*/ -314 h 229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015" h="2291253">
                  <a:moveTo>
                    <a:pt x="445046" y="-315"/>
                  </a:moveTo>
                  <a:cubicBezTo>
                    <a:pt x="445046" y="-315"/>
                    <a:pt x="445046" y="50314"/>
                    <a:pt x="445046" y="112768"/>
                  </a:cubicBezTo>
                  <a:lnTo>
                    <a:pt x="445046" y="2177857"/>
                  </a:lnTo>
                  <a:cubicBezTo>
                    <a:pt x="445046" y="2240310"/>
                    <a:pt x="445046" y="2290939"/>
                    <a:pt x="445046" y="2290939"/>
                  </a:cubicBezTo>
                  <a:lnTo>
                    <a:pt x="31" y="2290939"/>
                  </a:lnTo>
                  <a:cubicBezTo>
                    <a:pt x="31" y="2290939"/>
                    <a:pt x="31" y="2240310"/>
                    <a:pt x="31" y="2177857"/>
                  </a:cubicBezTo>
                  <a:lnTo>
                    <a:pt x="31" y="112768"/>
                  </a:lnTo>
                  <a:cubicBezTo>
                    <a:pt x="31" y="50315"/>
                    <a:pt x="31" y="-314"/>
                    <a:pt x="31" y="-314"/>
                  </a:cubicBezTo>
                  <a:close/>
                </a:path>
              </a:pathLst>
            </a:custGeom>
            <a:solidFill>
              <a:srgbClr val="94B3B3"/>
            </a:solidFill>
            <a:ln w="1245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8DEF049-7656-4A3C-B3D0-3443606520B7}"/>
                </a:ext>
              </a:extLst>
            </p:cNvPr>
            <p:cNvSpPr/>
            <p:nvPr/>
          </p:nvSpPr>
          <p:spPr>
            <a:xfrm>
              <a:off x="3605690" y="4687833"/>
              <a:ext cx="4173450" cy="297694"/>
            </a:xfrm>
            <a:custGeom>
              <a:avLst/>
              <a:gdLst>
                <a:gd name="connsiteX0" fmla="*/ 4173482 w 4173450"/>
                <a:gd name="connsiteY0" fmla="*/ -315 h 297694"/>
                <a:gd name="connsiteX1" fmla="*/ 4173482 w 4173450"/>
                <a:gd name="connsiteY1" fmla="*/ 144978 h 297694"/>
                <a:gd name="connsiteX2" fmla="*/ 4173482 w 4173450"/>
                <a:gd name="connsiteY2" fmla="*/ 152087 h 297694"/>
                <a:gd name="connsiteX3" fmla="*/ 4173482 w 4173450"/>
                <a:gd name="connsiteY3" fmla="*/ 297380 h 297694"/>
                <a:gd name="connsiteX4" fmla="*/ 31 w 4173450"/>
                <a:gd name="connsiteY4" fmla="*/ 297380 h 297694"/>
                <a:gd name="connsiteX5" fmla="*/ 31 w 4173450"/>
                <a:gd name="connsiteY5" fmla="*/ 152087 h 297694"/>
                <a:gd name="connsiteX6" fmla="*/ 31 w 4173450"/>
                <a:gd name="connsiteY6" fmla="*/ 144978 h 297694"/>
                <a:gd name="connsiteX7" fmla="*/ 31 w 4173450"/>
                <a:gd name="connsiteY7" fmla="*/ -315 h 29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3450" h="297694">
                  <a:moveTo>
                    <a:pt x="4173482" y="-315"/>
                  </a:moveTo>
                  <a:cubicBezTo>
                    <a:pt x="4173482" y="-315"/>
                    <a:pt x="4173482" y="64735"/>
                    <a:pt x="4173482" y="144978"/>
                  </a:cubicBezTo>
                  <a:lnTo>
                    <a:pt x="4173482" y="152087"/>
                  </a:lnTo>
                  <a:cubicBezTo>
                    <a:pt x="4173482" y="232330"/>
                    <a:pt x="4173482" y="297380"/>
                    <a:pt x="4173482" y="297380"/>
                  </a:cubicBezTo>
                  <a:lnTo>
                    <a:pt x="31" y="297380"/>
                  </a:lnTo>
                  <a:cubicBezTo>
                    <a:pt x="31" y="297380"/>
                    <a:pt x="31" y="232330"/>
                    <a:pt x="31" y="152087"/>
                  </a:cubicBezTo>
                  <a:lnTo>
                    <a:pt x="31" y="144978"/>
                  </a:lnTo>
                  <a:cubicBezTo>
                    <a:pt x="31" y="64735"/>
                    <a:pt x="31" y="-315"/>
                    <a:pt x="31" y="-315"/>
                  </a:cubicBezTo>
                  <a:close/>
                </a:path>
              </a:pathLst>
            </a:custGeom>
            <a:solidFill>
              <a:srgbClr val="FFE6D5"/>
            </a:solidFill>
            <a:ln w="124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9CE69E9-156E-43A5-ADE3-BE482C6ED187}"/>
                </a:ext>
              </a:extLst>
            </p:cNvPr>
            <p:cNvSpPr txBox="1"/>
            <p:nvPr/>
          </p:nvSpPr>
          <p:spPr>
            <a:xfrm>
              <a:off x="4557165" y="4678532"/>
              <a:ext cx="1901483" cy="324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 mux/demux</a:t>
              </a: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5CCC2DC-45F5-4343-854C-9B7EB8B2C4FD}"/>
                </a:ext>
              </a:extLst>
            </p:cNvPr>
            <p:cNvSpPr/>
            <p:nvPr/>
          </p:nvSpPr>
          <p:spPr>
            <a:xfrm>
              <a:off x="5909811" y="5084022"/>
              <a:ext cx="400601" cy="313507"/>
            </a:xfrm>
            <a:custGeom>
              <a:avLst/>
              <a:gdLst>
                <a:gd name="connsiteX0" fmla="*/ 31 w 400601"/>
                <a:gd name="connsiteY0" fmla="*/ -315 h 313507"/>
                <a:gd name="connsiteX1" fmla="*/ 400632 w 400601"/>
                <a:gd name="connsiteY1" fmla="*/ -315 h 313507"/>
                <a:gd name="connsiteX2" fmla="*/ 400632 w 400601"/>
                <a:gd name="connsiteY2" fmla="*/ 313193 h 313507"/>
                <a:gd name="connsiteX3" fmla="*/ 31 w 400601"/>
                <a:gd name="connsiteY3" fmla="*/ 313193 h 31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601" h="313507">
                  <a:moveTo>
                    <a:pt x="31" y="-315"/>
                  </a:moveTo>
                  <a:lnTo>
                    <a:pt x="400632" y="-315"/>
                  </a:lnTo>
                  <a:lnTo>
                    <a:pt x="400632" y="313193"/>
                  </a:lnTo>
                  <a:lnTo>
                    <a:pt x="31" y="313193"/>
                  </a:lnTo>
                  <a:close/>
                </a:path>
              </a:pathLst>
            </a:custGeom>
            <a:solidFill>
              <a:srgbClr val="FFD5D5"/>
            </a:solidFill>
            <a:ln w="1381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C8723BCD-19AD-4A21-ACC6-020BBD16FE21}"/>
                </a:ext>
              </a:extLst>
            </p:cNvPr>
            <p:cNvSpPr txBox="1"/>
            <p:nvPr/>
          </p:nvSpPr>
          <p:spPr>
            <a:xfrm>
              <a:off x="5842786" y="5038160"/>
              <a:ext cx="522900" cy="24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Read 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9DDED74-0E74-4E16-B497-3D0BD20C8E00}"/>
                </a:ext>
              </a:extLst>
            </p:cNvPr>
            <p:cNvSpPr txBox="1"/>
            <p:nvPr/>
          </p:nvSpPr>
          <p:spPr>
            <a:xfrm>
              <a:off x="5842786" y="5210056"/>
              <a:ext cx="508473" cy="24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84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buffer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A3100A-B97E-422D-857C-2E1CC1CF0315}"/>
                </a:ext>
              </a:extLst>
            </p:cNvPr>
            <p:cNvSpPr txBox="1"/>
            <p:nvPr/>
          </p:nvSpPr>
          <p:spPr>
            <a:xfrm rot="5378065">
              <a:off x="2048920" y="4869706"/>
              <a:ext cx="2089033" cy="404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Column decoder</a:t>
              </a: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CB3CFAD-0140-4C6D-AE64-3BD657D54EE0}"/>
                </a:ext>
              </a:extLst>
            </p:cNvPr>
            <p:cNvSpPr/>
            <p:nvPr/>
          </p:nvSpPr>
          <p:spPr>
            <a:xfrm>
              <a:off x="3328772" y="4830162"/>
              <a:ext cx="263344" cy="8312"/>
            </a:xfrm>
            <a:custGeom>
              <a:avLst/>
              <a:gdLst>
                <a:gd name="connsiteX0" fmla="*/ 31 w 263344"/>
                <a:gd name="connsiteY0" fmla="*/ -315 h 8312"/>
                <a:gd name="connsiteX1" fmla="*/ 263375 w 263344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344" h="8312">
                  <a:moveTo>
                    <a:pt x="31" y="-315"/>
                  </a:moveTo>
                  <a:lnTo>
                    <a:pt x="263375" y="-315"/>
                  </a:lnTo>
                </a:path>
              </a:pathLst>
            </a:custGeom>
            <a:noFill/>
            <a:ln w="9554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8395720-1A9C-4161-8960-DE258C9CB17D}"/>
                </a:ext>
              </a:extLst>
            </p:cNvPr>
            <p:cNvSpPr txBox="1"/>
            <p:nvPr/>
          </p:nvSpPr>
          <p:spPr>
            <a:xfrm>
              <a:off x="6743948" y="5115970"/>
              <a:ext cx="793807" cy="284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4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Data out</a:t>
              </a: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641204E-5590-4917-9DE3-7CD942C69366}"/>
                </a:ext>
              </a:extLst>
            </p:cNvPr>
            <p:cNvSpPr/>
            <p:nvPr/>
          </p:nvSpPr>
          <p:spPr>
            <a:xfrm>
              <a:off x="4187505" y="4509572"/>
              <a:ext cx="8312" cy="171744"/>
            </a:xfrm>
            <a:custGeom>
              <a:avLst/>
              <a:gdLst>
                <a:gd name="connsiteX0" fmla="*/ 31 w 8312"/>
                <a:gd name="connsiteY0" fmla="*/ -315 h 171744"/>
                <a:gd name="connsiteX1" fmla="*/ 31 w 8312"/>
                <a:gd name="connsiteY1" fmla="*/ 171430 h 17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44">
                  <a:moveTo>
                    <a:pt x="31" y="-315"/>
                  </a:moveTo>
                  <a:lnTo>
                    <a:pt x="31" y="171430"/>
                  </a:lnTo>
                </a:path>
              </a:pathLst>
            </a:custGeom>
            <a:noFill/>
            <a:ln w="9554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7D959E3-BEE7-4376-95AD-091B8B6E00E0}"/>
                </a:ext>
              </a:extLst>
            </p:cNvPr>
            <p:cNvSpPr/>
            <p:nvPr/>
          </p:nvSpPr>
          <p:spPr>
            <a:xfrm>
              <a:off x="5240893" y="4515290"/>
              <a:ext cx="8312" cy="171753"/>
            </a:xfrm>
            <a:custGeom>
              <a:avLst/>
              <a:gdLst>
                <a:gd name="connsiteX0" fmla="*/ 31 w 8312"/>
                <a:gd name="connsiteY0" fmla="*/ -315 h 171753"/>
                <a:gd name="connsiteX1" fmla="*/ 31 w 8312"/>
                <a:gd name="connsiteY1" fmla="*/ 171439 h 17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71753">
                  <a:moveTo>
                    <a:pt x="31" y="-315"/>
                  </a:moveTo>
                  <a:lnTo>
                    <a:pt x="31" y="171439"/>
                  </a:lnTo>
                </a:path>
              </a:pathLst>
            </a:custGeom>
            <a:noFill/>
            <a:ln w="9554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6648E4C-F1A9-4B69-AA8E-F84EB48919E8}"/>
                </a:ext>
              </a:extLst>
            </p:cNvPr>
            <p:cNvSpPr/>
            <p:nvPr/>
          </p:nvSpPr>
          <p:spPr>
            <a:xfrm>
              <a:off x="6374417" y="4503844"/>
              <a:ext cx="8312" cy="183199"/>
            </a:xfrm>
            <a:custGeom>
              <a:avLst/>
              <a:gdLst>
                <a:gd name="connsiteX0" fmla="*/ 31 w 8312"/>
                <a:gd name="connsiteY0" fmla="*/ -315 h 183199"/>
                <a:gd name="connsiteX1" fmla="*/ 31 w 8312"/>
                <a:gd name="connsiteY1" fmla="*/ 182885 h 18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83199">
                  <a:moveTo>
                    <a:pt x="31" y="-315"/>
                  </a:moveTo>
                  <a:lnTo>
                    <a:pt x="31" y="182885"/>
                  </a:lnTo>
                </a:path>
              </a:pathLst>
            </a:custGeom>
            <a:noFill/>
            <a:ln w="9554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C8015FF-0F13-4045-83A3-2EE4DAFB8807}"/>
                </a:ext>
              </a:extLst>
            </p:cNvPr>
            <p:cNvSpPr/>
            <p:nvPr/>
          </p:nvSpPr>
          <p:spPr>
            <a:xfrm>
              <a:off x="7450695" y="4503844"/>
              <a:ext cx="8312" cy="183199"/>
            </a:xfrm>
            <a:custGeom>
              <a:avLst/>
              <a:gdLst>
                <a:gd name="connsiteX0" fmla="*/ 31 w 8312"/>
                <a:gd name="connsiteY0" fmla="*/ -315 h 183199"/>
                <a:gd name="connsiteX1" fmla="*/ 31 w 8312"/>
                <a:gd name="connsiteY1" fmla="*/ 182885 h 18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12" h="183199">
                  <a:moveTo>
                    <a:pt x="31" y="-315"/>
                  </a:moveTo>
                  <a:lnTo>
                    <a:pt x="31" y="182885"/>
                  </a:lnTo>
                </a:path>
              </a:pathLst>
            </a:custGeom>
            <a:noFill/>
            <a:ln w="9554" cap="flat">
              <a:solidFill>
                <a:srgbClr val="0303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8EB9ECB-6629-4AAC-A6C4-C0C5E207D6A2}"/>
                </a:ext>
              </a:extLst>
            </p:cNvPr>
            <p:cNvSpPr/>
            <p:nvPr/>
          </p:nvSpPr>
          <p:spPr>
            <a:xfrm>
              <a:off x="5746577" y="5222985"/>
              <a:ext cx="161928" cy="8312"/>
            </a:xfrm>
            <a:custGeom>
              <a:avLst/>
              <a:gdLst>
                <a:gd name="connsiteX0" fmla="*/ 31 w 161928"/>
                <a:gd name="connsiteY0" fmla="*/ -315 h 8312"/>
                <a:gd name="connsiteX1" fmla="*/ 161959 w 161928"/>
                <a:gd name="connsiteY1" fmla="*/ -315 h 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8" h="8312">
                  <a:moveTo>
                    <a:pt x="31" y="-315"/>
                  </a:moveTo>
                  <a:lnTo>
                    <a:pt x="161959" y="-315"/>
                  </a:lnTo>
                </a:path>
              </a:pathLst>
            </a:custGeom>
            <a:noFill/>
            <a:ln w="9554" cap="flat">
              <a:solidFill>
                <a:srgbClr val="09091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9CD1845-673C-4B5F-9279-898B9EDA9AD1}"/>
                </a:ext>
              </a:extLst>
            </p:cNvPr>
            <p:cNvSpPr/>
            <p:nvPr/>
          </p:nvSpPr>
          <p:spPr>
            <a:xfrm>
              <a:off x="5722587" y="5197171"/>
              <a:ext cx="52767" cy="44561"/>
            </a:xfrm>
            <a:custGeom>
              <a:avLst/>
              <a:gdLst>
                <a:gd name="connsiteX0" fmla="*/ 52798 w 52767"/>
                <a:gd name="connsiteY0" fmla="*/ 21966 h 44561"/>
                <a:gd name="connsiteX1" fmla="*/ 26415 w 52767"/>
                <a:gd name="connsiteY1" fmla="*/ 44247 h 44561"/>
                <a:gd name="connsiteX2" fmla="*/ 31 w 52767"/>
                <a:gd name="connsiteY2" fmla="*/ 21966 h 44561"/>
                <a:gd name="connsiteX3" fmla="*/ 26415 w 52767"/>
                <a:gd name="connsiteY3" fmla="*/ -315 h 44561"/>
                <a:gd name="connsiteX4" fmla="*/ 52798 w 52767"/>
                <a:gd name="connsiteY4" fmla="*/ 21966 h 4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67" h="44561">
                  <a:moveTo>
                    <a:pt x="52798" y="21966"/>
                  </a:moveTo>
                  <a:cubicBezTo>
                    <a:pt x="52798" y="34272"/>
                    <a:pt x="40986" y="44247"/>
                    <a:pt x="26415" y="44247"/>
                  </a:cubicBezTo>
                  <a:cubicBezTo>
                    <a:pt x="11843" y="44247"/>
                    <a:pt x="31" y="34272"/>
                    <a:pt x="31" y="21966"/>
                  </a:cubicBezTo>
                  <a:cubicBezTo>
                    <a:pt x="31" y="9661"/>
                    <a:pt x="11843" y="-315"/>
                    <a:pt x="26415" y="-315"/>
                  </a:cubicBezTo>
                  <a:cubicBezTo>
                    <a:pt x="40986" y="-315"/>
                    <a:pt x="52798" y="9661"/>
                    <a:pt x="52798" y="21966"/>
                  </a:cubicBezTo>
                  <a:close/>
                </a:path>
              </a:pathLst>
            </a:custGeom>
            <a:solidFill>
              <a:srgbClr val="008080"/>
            </a:solidFill>
            <a:ln w="1252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0D705A5-8348-4E60-9B68-A1188EF82297}"/>
                </a:ext>
              </a:extLst>
            </p:cNvPr>
            <p:cNvSpPr/>
            <p:nvPr/>
          </p:nvSpPr>
          <p:spPr>
            <a:xfrm>
              <a:off x="5715430" y="5675201"/>
              <a:ext cx="52767" cy="44561"/>
            </a:xfrm>
            <a:custGeom>
              <a:avLst/>
              <a:gdLst>
                <a:gd name="connsiteX0" fmla="*/ 52798 w 52767"/>
                <a:gd name="connsiteY0" fmla="*/ 21966 h 44561"/>
                <a:gd name="connsiteX1" fmla="*/ 26414 w 52767"/>
                <a:gd name="connsiteY1" fmla="*/ 44247 h 44561"/>
                <a:gd name="connsiteX2" fmla="*/ 31 w 52767"/>
                <a:gd name="connsiteY2" fmla="*/ 21966 h 44561"/>
                <a:gd name="connsiteX3" fmla="*/ 26414 w 52767"/>
                <a:gd name="connsiteY3" fmla="*/ -315 h 44561"/>
                <a:gd name="connsiteX4" fmla="*/ 52798 w 52767"/>
                <a:gd name="connsiteY4" fmla="*/ 21966 h 4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67" h="44561">
                  <a:moveTo>
                    <a:pt x="52798" y="21966"/>
                  </a:moveTo>
                  <a:cubicBezTo>
                    <a:pt x="52798" y="34271"/>
                    <a:pt x="40986" y="44247"/>
                    <a:pt x="26414" y="44247"/>
                  </a:cubicBezTo>
                  <a:cubicBezTo>
                    <a:pt x="11843" y="44247"/>
                    <a:pt x="31" y="34271"/>
                    <a:pt x="31" y="21966"/>
                  </a:cubicBezTo>
                  <a:cubicBezTo>
                    <a:pt x="31" y="9661"/>
                    <a:pt x="11843" y="-315"/>
                    <a:pt x="26414" y="-315"/>
                  </a:cubicBezTo>
                  <a:cubicBezTo>
                    <a:pt x="40986" y="-315"/>
                    <a:pt x="52798" y="9661"/>
                    <a:pt x="52798" y="21966"/>
                  </a:cubicBezTo>
                  <a:close/>
                </a:path>
              </a:pathLst>
            </a:custGeom>
            <a:solidFill>
              <a:srgbClr val="008080"/>
            </a:solidFill>
            <a:ln w="1252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A833A08D-1927-420C-ADCF-4A67F287F7C0}"/>
              </a:ext>
            </a:extLst>
          </p:cNvPr>
          <p:cNvCxnSpPr/>
          <p:nvPr/>
        </p:nvCxnSpPr>
        <p:spPr>
          <a:xfrm>
            <a:off x="3144125" y="1896863"/>
            <a:ext cx="11832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A1EFF6A-7F7C-43FF-8938-CEAAA0A21144}"/>
              </a:ext>
            </a:extLst>
          </p:cNvPr>
          <p:cNvCxnSpPr/>
          <p:nvPr/>
        </p:nvCxnSpPr>
        <p:spPr>
          <a:xfrm>
            <a:off x="3199501" y="5460027"/>
            <a:ext cx="11832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8570D558-4869-4BD2-8245-372CDC88851A}"/>
              </a:ext>
            </a:extLst>
          </p:cNvPr>
          <p:cNvCxnSpPr>
            <a:cxnSpLocks/>
            <a:endCxn id="145" idx="1"/>
          </p:cNvCxnSpPr>
          <p:nvPr/>
        </p:nvCxnSpPr>
        <p:spPr>
          <a:xfrm>
            <a:off x="7917266" y="5257001"/>
            <a:ext cx="350683" cy="11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62D0F36E-8355-4E28-8DD7-10F517520AAC}"/>
              </a:ext>
            </a:extLst>
          </p:cNvPr>
          <p:cNvCxnSpPr>
            <a:cxnSpLocks/>
            <a:endCxn id="103" idx="2"/>
          </p:cNvCxnSpPr>
          <p:nvPr/>
        </p:nvCxnSpPr>
        <p:spPr>
          <a:xfrm flipH="1" flipV="1">
            <a:off x="7681522" y="5882478"/>
            <a:ext cx="2574" cy="1804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E0389CEF-C5F5-4761-8501-4188E1F08C48}"/>
              </a:ext>
            </a:extLst>
          </p:cNvPr>
          <p:cNvSpPr/>
          <p:nvPr/>
        </p:nvSpPr>
        <p:spPr>
          <a:xfrm>
            <a:off x="1628504" y="2438400"/>
            <a:ext cx="2274097" cy="837062"/>
          </a:xfrm>
          <a:prstGeom prst="wedgeRectCallout">
            <a:avLst>
              <a:gd name="adj1" fmla="val 24645"/>
              <a:gd name="adj2" fmla="val -790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Enable a given row of cells</a:t>
            </a:r>
            <a:endParaRPr lang="en-US" sz="2000" dirty="0"/>
          </a:p>
        </p:txBody>
      </p:sp>
      <p:sp>
        <p:nvSpPr>
          <p:cNvPr id="154" name="Speech Bubble: Rectangle 153">
            <a:extLst>
              <a:ext uri="{FF2B5EF4-FFF2-40B4-BE49-F238E27FC236}">
                <a16:creationId xmlns:a16="http://schemas.microsoft.com/office/drawing/2014/main" id="{34C76D1E-2CC4-4ACE-AB94-C80C7AA74B4F}"/>
              </a:ext>
            </a:extLst>
          </p:cNvPr>
          <p:cNvSpPr/>
          <p:nvPr/>
        </p:nvSpPr>
        <p:spPr>
          <a:xfrm>
            <a:off x="8759097" y="5459154"/>
            <a:ext cx="1861825" cy="837062"/>
          </a:xfrm>
          <a:prstGeom prst="wedgeRectCallout">
            <a:avLst>
              <a:gd name="adj1" fmla="val -22365"/>
              <a:gd name="adj2" fmla="val -1643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Note the position of the sense amps</a:t>
            </a:r>
            <a:endParaRPr lang="en-US" sz="2000" dirty="0"/>
          </a:p>
        </p:txBody>
      </p:sp>
      <p:sp>
        <p:nvSpPr>
          <p:cNvPr id="158" name="Speech Bubble: Rectangle 157">
            <a:extLst>
              <a:ext uri="{FF2B5EF4-FFF2-40B4-BE49-F238E27FC236}">
                <a16:creationId xmlns:a16="http://schemas.microsoft.com/office/drawing/2014/main" id="{32DC4DDB-C777-426E-8F3A-88DCF13D77A4}"/>
              </a:ext>
            </a:extLst>
          </p:cNvPr>
          <p:cNvSpPr/>
          <p:nvPr/>
        </p:nvSpPr>
        <p:spPr>
          <a:xfrm>
            <a:off x="1545872" y="4219767"/>
            <a:ext cx="2274097" cy="837062"/>
          </a:xfrm>
          <a:prstGeom prst="wedgeRectCallout">
            <a:avLst>
              <a:gd name="adj1" fmla="val 32687"/>
              <a:gd name="adj2" fmla="val 6661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/>
              <a:t>Choose a subset of columns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0861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4E96-14AB-4389-8337-78660618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102" y="203416"/>
            <a:ext cx="6858000" cy="822960"/>
          </a:xfrm>
        </p:spPr>
        <p:txBody>
          <a:bodyPr/>
          <a:lstStyle/>
          <a:p>
            <a:r>
              <a:rPr lang="en-US" dirty="0"/>
              <a:t>Two Configurations of Flash Cells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1CED1-4241-45DC-8259-2805BD537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14BB-E3D9-4890-BE90-CF409A0D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80</a:t>
            </a:fld>
            <a:endParaRPr lang="en-US"/>
          </a:p>
        </p:txBody>
      </p:sp>
      <p:grpSp>
        <p:nvGrpSpPr>
          <p:cNvPr id="58" name="Graphic 56">
            <a:extLst>
              <a:ext uri="{FF2B5EF4-FFF2-40B4-BE49-F238E27FC236}">
                <a16:creationId xmlns:a16="http://schemas.microsoft.com/office/drawing/2014/main" id="{6D6D23A5-A83D-49A6-95D1-9671910CD567}"/>
              </a:ext>
            </a:extLst>
          </p:cNvPr>
          <p:cNvGrpSpPr/>
          <p:nvPr/>
        </p:nvGrpSpPr>
        <p:grpSpPr>
          <a:xfrm>
            <a:off x="2962420" y="3084252"/>
            <a:ext cx="2183534" cy="3078998"/>
            <a:chOff x="6072113" y="3012559"/>
            <a:chExt cx="2183534" cy="3078998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AD85261-AC94-4A99-9D20-8E06717A92EE}"/>
                </a:ext>
              </a:extLst>
            </p:cNvPr>
            <p:cNvSpPr/>
            <p:nvPr/>
          </p:nvSpPr>
          <p:spPr>
            <a:xfrm>
              <a:off x="6594972" y="5547731"/>
              <a:ext cx="999408" cy="7408"/>
            </a:xfrm>
            <a:custGeom>
              <a:avLst/>
              <a:gdLst>
                <a:gd name="connsiteX0" fmla="*/ 0 w 999408"/>
                <a:gd name="connsiteY0" fmla="*/ 6523 h 7408"/>
                <a:gd name="connsiteX1" fmla="*/ 999409 w 999408"/>
                <a:gd name="connsiteY1" fmla="*/ -886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408" h="7408">
                  <a:moveTo>
                    <a:pt x="0" y="6523"/>
                  </a:moveTo>
                  <a:lnTo>
                    <a:pt x="999409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05AA52F-290D-432B-9F1E-732100633AE8}"/>
                </a:ext>
              </a:extLst>
            </p:cNvPr>
            <p:cNvSpPr/>
            <p:nvPr/>
          </p:nvSpPr>
          <p:spPr>
            <a:xfrm>
              <a:off x="6587625" y="3012559"/>
              <a:ext cx="7347" cy="3078998"/>
            </a:xfrm>
            <a:custGeom>
              <a:avLst/>
              <a:gdLst>
                <a:gd name="connsiteX0" fmla="*/ 0 w 7347"/>
                <a:gd name="connsiteY0" fmla="*/ 3078113 h 3078998"/>
                <a:gd name="connsiteX1" fmla="*/ 7348 w 7347"/>
                <a:gd name="connsiteY1" fmla="*/ -886 h 30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47" h="3078998">
                  <a:moveTo>
                    <a:pt x="0" y="3078113"/>
                  </a:moveTo>
                  <a:lnTo>
                    <a:pt x="7348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5634D16-476A-4121-A254-164D62D3C30E}"/>
                </a:ext>
              </a:extLst>
            </p:cNvPr>
            <p:cNvSpPr/>
            <p:nvPr/>
          </p:nvSpPr>
          <p:spPr>
            <a:xfrm>
              <a:off x="7403316" y="4489630"/>
              <a:ext cx="470310" cy="1065509"/>
            </a:xfrm>
            <a:custGeom>
              <a:avLst/>
              <a:gdLst>
                <a:gd name="connsiteX0" fmla="*/ 198413 w 470310"/>
                <a:gd name="connsiteY0" fmla="*/ 1064624 h 1065509"/>
                <a:gd name="connsiteX1" fmla="*/ 198413 w 470310"/>
                <a:gd name="connsiteY1" fmla="*/ 733967 h 1065509"/>
                <a:gd name="connsiteX2" fmla="*/ 0 w 470310"/>
                <a:gd name="connsiteY2" fmla="*/ 733967 h 1065509"/>
                <a:gd name="connsiteX3" fmla="*/ 0 w 470310"/>
                <a:gd name="connsiteY3" fmla="*/ 476766 h 1065509"/>
                <a:gd name="connsiteX4" fmla="*/ 191065 w 470310"/>
                <a:gd name="connsiteY4" fmla="*/ 476766 h 1065509"/>
                <a:gd name="connsiteX5" fmla="*/ 191065 w 470310"/>
                <a:gd name="connsiteY5" fmla="*/ -886 h 1065509"/>
                <a:gd name="connsiteX6" fmla="*/ 470311 w 470310"/>
                <a:gd name="connsiteY6" fmla="*/ -886 h 10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310" h="1065509">
                  <a:moveTo>
                    <a:pt x="198413" y="1064624"/>
                  </a:moveTo>
                  <a:lnTo>
                    <a:pt x="198413" y="733967"/>
                  </a:lnTo>
                  <a:lnTo>
                    <a:pt x="0" y="733967"/>
                  </a:lnTo>
                  <a:lnTo>
                    <a:pt x="0" y="476766"/>
                  </a:lnTo>
                  <a:lnTo>
                    <a:pt x="191065" y="476766"/>
                  </a:lnTo>
                  <a:lnTo>
                    <a:pt x="191065" y="-886"/>
                  </a:lnTo>
                  <a:lnTo>
                    <a:pt x="470311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D5ADCB7-3348-4D22-A2DA-1523620F578D}"/>
                </a:ext>
              </a:extLst>
            </p:cNvPr>
            <p:cNvSpPr/>
            <p:nvPr/>
          </p:nvSpPr>
          <p:spPr>
            <a:xfrm>
              <a:off x="7329831" y="4974627"/>
              <a:ext cx="20576" cy="257261"/>
            </a:xfrm>
            <a:custGeom>
              <a:avLst/>
              <a:gdLst>
                <a:gd name="connsiteX0" fmla="*/ 0 w 20576"/>
                <a:gd name="connsiteY0" fmla="*/ 256376 h 257261"/>
                <a:gd name="connsiteX1" fmla="*/ 0 w 20576"/>
                <a:gd name="connsiteY1" fmla="*/ -886 h 25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61">
                  <a:moveTo>
                    <a:pt x="0" y="256376"/>
                  </a:moveTo>
                  <a:cubicBezTo>
                    <a:pt x="0" y="646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EE480E7-3B80-46B9-BF80-73E339D7E225}"/>
                </a:ext>
              </a:extLst>
            </p:cNvPr>
            <p:cNvSpPr/>
            <p:nvPr/>
          </p:nvSpPr>
          <p:spPr>
            <a:xfrm>
              <a:off x="7271043" y="4967282"/>
              <a:ext cx="20576" cy="264607"/>
            </a:xfrm>
            <a:custGeom>
              <a:avLst/>
              <a:gdLst>
                <a:gd name="connsiteX0" fmla="*/ 0 w 20576"/>
                <a:gd name="connsiteY0" fmla="*/ 263722 h 264607"/>
                <a:gd name="connsiteX1" fmla="*/ 0 w 20576"/>
                <a:gd name="connsiteY1" fmla="*/ -886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607">
                  <a:moveTo>
                    <a:pt x="0" y="263722"/>
                  </a:moveTo>
                  <a:cubicBezTo>
                    <a:pt x="0" y="1380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9A29A4E-9B23-4ADF-A70A-975737809699}"/>
                </a:ext>
              </a:extLst>
            </p:cNvPr>
            <p:cNvSpPr/>
            <p:nvPr/>
          </p:nvSpPr>
          <p:spPr>
            <a:xfrm>
              <a:off x="7035888" y="5099564"/>
              <a:ext cx="235155" cy="20576"/>
            </a:xfrm>
            <a:custGeom>
              <a:avLst/>
              <a:gdLst>
                <a:gd name="connsiteX0" fmla="*/ 235155 w 235155"/>
                <a:gd name="connsiteY0" fmla="*/ -886 h 20576"/>
                <a:gd name="connsiteX1" fmla="*/ 0 w 235155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55" h="20576">
                  <a:moveTo>
                    <a:pt x="235155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784A3C2-CD7C-4443-85D7-C41D74A83AA9}"/>
                </a:ext>
              </a:extLst>
            </p:cNvPr>
            <p:cNvSpPr/>
            <p:nvPr/>
          </p:nvSpPr>
          <p:spPr>
            <a:xfrm>
              <a:off x="7873627" y="4489630"/>
              <a:ext cx="220457" cy="191047"/>
            </a:xfrm>
            <a:custGeom>
              <a:avLst/>
              <a:gdLst>
                <a:gd name="connsiteX0" fmla="*/ 0 w 220457"/>
                <a:gd name="connsiteY0" fmla="*/ -886 h 191047"/>
                <a:gd name="connsiteX1" fmla="*/ 220458 w 220457"/>
                <a:gd name="connsiteY1" fmla="*/ -886 h 191047"/>
                <a:gd name="connsiteX2" fmla="*/ 220458 w 220457"/>
                <a:gd name="connsiteY2" fmla="*/ 190162 h 1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457" h="191047">
                  <a:moveTo>
                    <a:pt x="0" y="-886"/>
                  </a:moveTo>
                  <a:lnTo>
                    <a:pt x="220458" y="-886"/>
                  </a:lnTo>
                  <a:lnTo>
                    <a:pt x="220458" y="190162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C089620-144E-43DA-89B2-11296BF5B5D2}"/>
                </a:ext>
              </a:extLst>
            </p:cNvPr>
            <p:cNvSpPr/>
            <p:nvPr/>
          </p:nvSpPr>
          <p:spPr>
            <a:xfrm>
              <a:off x="6587625" y="3424079"/>
              <a:ext cx="1006756" cy="1065550"/>
            </a:xfrm>
            <a:custGeom>
              <a:avLst/>
              <a:gdLst>
                <a:gd name="connsiteX0" fmla="*/ 1006757 w 1006756"/>
                <a:gd name="connsiteY0" fmla="*/ 1064665 h 1065550"/>
                <a:gd name="connsiteX1" fmla="*/ 1006757 w 1006756"/>
                <a:gd name="connsiteY1" fmla="*/ 733967 h 1065550"/>
                <a:gd name="connsiteX2" fmla="*/ 808344 w 1006756"/>
                <a:gd name="connsiteY2" fmla="*/ 733967 h 1065550"/>
                <a:gd name="connsiteX3" fmla="*/ 808344 w 1006756"/>
                <a:gd name="connsiteY3" fmla="*/ 476766 h 1065550"/>
                <a:gd name="connsiteX4" fmla="*/ 999407 w 1006756"/>
                <a:gd name="connsiteY4" fmla="*/ 476766 h 1065550"/>
                <a:gd name="connsiteX5" fmla="*/ 999407 w 1006756"/>
                <a:gd name="connsiteY5" fmla="*/ -886 h 1065550"/>
                <a:gd name="connsiteX6" fmla="*/ 0 w 1006756"/>
                <a:gd name="connsiteY6" fmla="*/ 6460 h 106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756" h="1065550">
                  <a:moveTo>
                    <a:pt x="1006757" y="1064665"/>
                  </a:moveTo>
                  <a:lnTo>
                    <a:pt x="1006757" y="733967"/>
                  </a:lnTo>
                  <a:lnTo>
                    <a:pt x="808344" y="733967"/>
                  </a:lnTo>
                  <a:lnTo>
                    <a:pt x="808344" y="476766"/>
                  </a:lnTo>
                  <a:lnTo>
                    <a:pt x="999407" y="476766"/>
                  </a:lnTo>
                  <a:lnTo>
                    <a:pt x="999407" y="-886"/>
                  </a:lnTo>
                  <a:lnTo>
                    <a:pt x="0" y="6460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D6DDBEF-2796-4DD8-B374-2DF23EA6385A}"/>
                </a:ext>
              </a:extLst>
            </p:cNvPr>
            <p:cNvSpPr/>
            <p:nvPr/>
          </p:nvSpPr>
          <p:spPr>
            <a:xfrm>
              <a:off x="7322483" y="3909077"/>
              <a:ext cx="20576" cy="257200"/>
            </a:xfrm>
            <a:custGeom>
              <a:avLst/>
              <a:gdLst>
                <a:gd name="connsiteX0" fmla="*/ 0 w 20576"/>
                <a:gd name="connsiteY0" fmla="*/ 256315 h 257200"/>
                <a:gd name="connsiteX1" fmla="*/ 0 w 20576"/>
                <a:gd name="connsiteY1" fmla="*/ -886 h 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00">
                  <a:moveTo>
                    <a:pt x="0" y="256315"/>
                  </a:moveTo>
                  <a:cubicBezTo>
                    <a:pt x="0" y="648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118325-4A46-488D-8201-316FE9047908}"/>
                </a:ext>
              </a:extLst>
            </p:cNvPr>
            <p:cNvSpPr/>
            <p:nvPr/>
          </p:nvSpPr>
          <p:spPr>
            <a:xfrm>
              <a:off x="7263694" y="3901731"/>
              <a:ext cx="20576" cy="264545"/>
            </a:xfrm>
            <a:custGeom>
              <a:avLst/>
              <a:gdLst>
                <a:gd name="connsiteX0" fmla="*/ 0 w 20576"/>
                <a:gd name="connsiteY0" fmla="*/ 263660 h 264545"/>
                <a:gd name="connsiteX1" fmla="*/ 0 w 20576"/>
                <a:gd name="connsiteY1" fmla="*/ -886 h 2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545">
                  <a:moveTo>
                    <a:pt x="0" y="263660"/>
                  </a:moveTo>
                  <a:cubicBezTo>
                    <a:pt x="0" y="1382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07ECE24-6339-4F28-A051-083943CAE21E}"/>
                </a:ext>
              </a:extLst>
            </p:cNvPr>
            <p:cNvSpPr/>
            <p:nvPr/>
          </p:nvSpPr>
          <p:spPr>
            <a:xfrm>
              <a:off x="7021191" y="4034015"/>
              <a:ext cx="242502" cy="20576"/>
            </a:xfrm>
            <a:custGeom>
              <a:avLst/>
              <a:gdLst>
                <a:gd name="connsiteX0" fmla="*/ 242503 w 242502"/>
                <a:gd name="connsiteY0" fmla="*/ -886 h 20576"/>
                <a:gd name="connsiteX1" fmla="*/ 0 w 242502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502" h="20576">
                  <a:moveTo>
                    <a:pt x="242503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BAC0B61-2AA8-4F7C-BD09-333284B1F848}"/>
                </a:ext>
              </a:extLst>
            </p:cNvPr>
            <p:cNvSpPr txBox="1"/>
            <p:nvPr/>
          </p:nvSpPr>
          <p:spPr>
            <a:xfrm>
              <a:off x="6604305" y="3887127"/>
              <a:ext cx="52931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3C1E7C3-C461-446B-B40D-525C672A44FA}"/>
                </a:ext>
              </a:extLst>
            </p:cNvPr>
            <p:cNvSpPr txBox="1"/>
            <p:nvPr/>
          </p:nvSpPr>
          <p:spPr>
            <a:xfrm>
              <a:off x="6616561" y="4941015"/>
              <a:ext cx="52931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79F059-67AA-4A10-BAF2-BF2840DC7D0B}"/>
                </a:ext>
              </a:extLst>
            </p:cNvPr>
            <p:cNvSpPr txBox="1"/>
            <p:nvPr/>
          </p:nvSpPr>
          <p:spPr>
            <a:xfrm>
              <a:off x="6104996" y="3028002"/>
              <a:ext cx="402674" cy="31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1749E74-4DB2-4E4C-AE44-FA1AA10488F2}"/>
                </a:ext>
              </a:extLst>
            </p:cNvPr>
            <p:cNvSpPr txBox="1"/>
            <p:nvPr/>
          </p:nvSpPr>
          <p:spPr>
            <a:xfrm>
              <a:off x="6072113" y="3238318"/>
              <a:ext cx="476412" cy="31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3AF4FAB-2A36-4F53-8841-40ABB08D4225}"/>
                </a:ext>
              </a:extLst>
            </p:cNvPr>
            <p:cNvSpPr/>
            <p:nvPr/>
          </p:nvSpPr>
          <p:spPr>
            <a:xfrm>
              <a:off x="7947005" y="4689649"/>
              <a:ext cx="308642" cy="163498"/>
            </a:xfrm>
            <a:custGeom>
              <a:avLst/>
              <a:gdLst>
                <a:gd name="connsiteX0" fmla="*/ 0 w 308642"/>
                <a:gd name="connsiteY0" fmla="*/ -886 h 163498"/>
                <a:gd name="connsiteX1" fmla="*/ 308643 w 308642"/>
                <a:gd name="connsiteY1" fmla="*/ -886 h 163498"/>
                <a:gd name="connsiteX2" fmla="*/ 145125 w 308642"/>
                <a:gd name="connsiteY2" fmla="*/ 162612 h 16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42" h="163498">
                  <a:moveTo>
                    <a:pt x="0" y="-886"/>
                  </a:moveTo>
                  <a:lnTo>
                    <a:pt x="308643" y="-886"/>
                  </a:lnTo>
                  <a:lnTo>
                    <a:pt x="145125" y="162612"/>
                  </a:lnTo>
                  <a:close/>
                </a:path>
              </a:pathLst>
            </a:custGeom>
            <a:noFill/>
            <a:ln w="1338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B7D683-1395-3764-DA38-39EFCD494743}"/>
              </a:ext>
            </a:extLst>
          </p:cNvPr>
          <p:cNvGrpSpPr/>
          <p:nvPr/>
        </p:nvGrpSpPr>
        <p:grpSpPr>
          <a:xfrm>
            <a:off x="2014776" y="932823"/>
            <a:ext cx="8453274" cy="1953202"/>
            <a:chOff x="490776" y="932823"/>
            <a:chExt cx="8453274" cy="195320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148207-B98A-47C6-9997-AF82A8AB3463}"/>
                </a:ext>
              </a:extLst>
            </p:cNvPr>
            <p:cNvSpPr/>
            <p:nvPr/>
          </p:nvSpPr>
          <p:spPr>
            <a:xfrm>
              <a:off x="490776" y="1552473"/>
              <a:ext cx="8087333" cy="7597"/>
            </a:xfrm>
            <a:custGeom>
              <a:avLst/>
              <a:gdLst>
                <a:gd name="connsiteX0" fmla="*/ 0 w 8087333"/>
                <a:gd name="connsiteY0" fmla="*/ -967 h 7597"/>
                <a:gd name="connsiteX1" fmla="*/ 8087334 w 8087333"/>
                <a:gd name="connsiteY1" fmla="*/ 6630 h 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87333" h="7597">
                  <a:moveTo>
                    <a:pt x="0" y="-967"/>
                  </a:moveTo>
                  <a:lnTo>
                    <a:pt x="8087334" y="6630"/>
                  </a:lnTo>
                </a:path>
              </a:pathLst>
            </a:custGeom>
            <a:noFill/>
            <a:ln w="214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1E9EA2-F5F5-4F6E-A1ED-43AE94D1888E}"/>
                </a:ext>
              </a:extLst>
            </p:cNvPr>
            <p:cNvSpPr/>
            <p:nvPr/>
          </p:nvSpPr>
          <p:spPr>
            <a:xfrm>
              <a:off x="7319897" y="1560070"/>
              <a:ext cx="894390" cy="879217"/>
            </a:xfrm>
            <a:custGeom>
              <a:avLst/>
              <a:gdLst>
                <a:gd name="connsiteX0" fmla="*/ 0 w 894390"/>
                <a:gd name="connsiteY0" fmla="*/ 878250 h 879217"/>
                <a:gd name="connsiteX1" fmla="*/ 325918 w 894390"/>
                <a:gd name="connsiteY1" fmla="*/ 878250 h 879217"/>
                <a:gd name="connsiteX2" fmla="*/ 325918 w 894390"/>
                <a:gd name="connsiteY2" fmla="*/ 628033 h 879217"/>
                <a:gd name="connsiteX3" fmla="*/ 606377 w 894390"/>
                <a:gd name="connsiteY3" fmla="*/ 628033 h 879217"/>
                <a:gd name="connsiteX4" fmla="*/ 606377 w 894390"/>
                <a:gd name="connsiteY4" fmla="*/ 870610 h 879217"/>
                <a:gd name="connsiteX5" fmla="*/ 894391 w 894390"/>
                <a:gd name="connsiteY5" fmla="*/ 870610 h 879217"/>
                <a:gd name="connsiteX6" fmla="*/ 894391 w 894390"/>
                <a:gd name="connsiteY6" fmla="*/ -967 h 87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390" h="879217">
                  <a:moveTo>
                    <a:pt x="0" y="878250"/>
                  </a:moveTo>
                  <a:lnTo>
                    <a:pt x="325918" y="878250"/>
                  </a:lnTo>
                  <a:lnTo>
                    <a:pt x="325918" y="628033"/>
                  </a:lnTo>
                  <a:lnTo>
                    <a:pt x="606377" y="628033"/>
                  </a:lnTo>
                  <a:lnTo>
                    <a:pt x="606377" y="870610"/>
                  </a:lnTo>
                  <a:lnTo>
                    <a:pt x="894391" y="870610"/>
                  </a:lnTo>
                  <a:lnTo>
                    <a:pt x="89439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F974ED-6869-4BB9-9361-26EFD9A73ECE}"/>
                </a:ext>
              </a:extLst>
            </p:cNvPr>
            <p:cNvSpPr txBox="1"/>
            <p:nvPr/>
          </p:nvSpPr>
          <p:spPr>
            <a:xfrm>
              <a:off x="7039792" y="1700380"/>
              <a:ext cx="704039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762CD5-3CE5-45C4-8EDF-03D2C39940F2}"/>
                </a:ext>
              </a:extLst>
            </p:cNvPr>
            <p:cNvSpPr txBox="1"/>
            <p:nvPr/>
          </p:nvSpPr>
          <p:spPr>
            <a:xfrm>
              <a:off x="7075868" y="1879974"/>
              <a:ext cx="636713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26A3104-975C-4C9A-B575-D8B36236E99D}"/>
                </a:ext>
              </a:extLst>
            </p:cNvPr>
            <p:cNvSpPr/>
            <p:nvPr/>
          </p:nvSpPr>
          <p:spPr>
            <a:xfrm>
              <a:off x="4485150" y="2196710"/>
              <a:ext cx="2880226" cy="242577"/>
            </a:xfrm>
            <a:custGeom>
              <a:avLst/>
              <a:gdLst>
                <a:gd name="connsiteX0" fmla="*/ 2880227 w 2880226"/>
                <a:gd name="connsiteY0" fmla="*/ 241610 h 242577"/>
                <a:gd name="connsiteX1" fmla="*/ 2501252 w 2880226"/>
                <a:gd name="connsiteY1" fmla="*/ 241610 h 242577"/>
                <a:gd name="connsiteX2" fmla="*/ 2501252 w 2880226"/>
                <a:gd name="connsiteY2" fmla="*/ -967 h 242577"/>
                <a:gd name="connsiteX3" fmla="*/ 2175334 w 2880226"/>
                <a:gd name="connsiteY3" fmla="*/ -967 h 242577"/>
                <a:gd name="connsiteX4" fmla="*/ 2175334 w 2880226"/>
                <a:gd name="connsiteY4" fmla="*/ 241610 h 242577"/>
                <a:gd name="connsiteX5" fmla="*/ 1841840 w 2880226"/>
                <a:gd name="connsiteY5" fmla="*/ 241610 h 242577"/>
                <a:gd name="connsiteX6" fmla="*/ 1841840 w 2880226"/>
                <a:gd name="connsiteY6" fmla="*/ 6674 h 242577"/>
                <a:gd name="connsiteX7" fmla="*/ 1493170 w 2880226"/>
                <a:gd name="connsiteY7" fmla="*/ 6674 h 242577"/>
                <a:gd name="connsiteX8" fmla="*/ 1493170 w 2880226"/>
                <a:gd name="connsiteY8" fmla="*/ 233970 h 242577"/>
                <a:gd name="connsiteX9" fmla="*/ 1144502 w 2880226"/>
                <a:gd name="connsiteY9" fmla="*/ 233970 h 242577"/>
                <a:gd name="connsiteX10" fmla="*/ 1144502 w 2880226"/>
                <a:gd name="connsiteY10" fmla="*/ 14314 h 242577"/>
                <a:gd name="connsiteX11" fmla="*/ 795854 w 2880226"/>
                <a:gd name="connsiteY11" fmla="*/ 14314 h 242577"/>
                <a:gd name="connsiteX12" fmla="*/ 795854 w 2880226"/>
                <a:gd name="connsiteY12" fmla="*/ 241610 h 242577"/>
                <a:gd name="connsiteX13" fmla="*/ 469936 w 2880226"/>
                <a:gd name="connsiteY13" fmla="*/ 241610 h 242577"/>
                <a:gd name="connsiteX14" fmla="*/ 469936 w 2880226"/>
                <a:gd name="connsiteY14" fmla="*/ 21741 h 242577"/>
                <a:gd name="connsiteX15" fmla="*/ 144018 w 2880226"/>
                <a:gd name="connsiteY15" fmla="*/ 21741 h 242577"/>
                <a:gd name="connsiteX16" fmla="*/ 144018 w 2880226"/>
                <a:gd name="connsiteY16" fmla="*/ 241610 h 242577"/>
                <a:gd name="connsiteX17" fmla="*/ 0 w 2880226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6" h="242577">
                  <a:moveTo>
                    <a:pt x="2880227" y="241610"/>
                  </a:moveTo>
                  <a:lnTo>
                    <a:pt x="2501252" y="241610"/>
                  </a:lnTo>
                  <a:lnTo>
                    <a:pt x="2501252" y="-967"/>
                  </a:lnTo>
                  <a:lnTo>
                    <a:pt x="2175334" y="-967"/>
                  </a:lnTo>
                  <a:lnTo>
                    <a:pt x="2175334" y="241610"/>
                  </a:lnTo>
                  <a:lnTo>
                    <a:pt x="1841840" y="241610"/>
                  </a:lnTo>
                  <a:lnTo>
                    <a:pt x="1841840" y="6674"/>
                  </a:lnTo>
                  <a:lnTo>
                    <a:pt x="1493170" y="6674"/>
                  </a:lnTo>
                  <a:lnTo>
                    <a:pt x="1493170" y="233970"/>
                  </a:lnTo>
                  <a:lnTo>
                    <a:pt x="1144502" y="233970"/>
                  </a:lnTo>
                  <a:lnTo>
                    <a:pt x="1144502" y="14314"/>
                  </a:lnTo>
                  <a:lnTo>
                    <a:pt x="795854" y="14314"/>
                  </a:lnTo>
                  <a:lnTo>
                    <a:pt x="795854" y="241610"/>
                  </a:lnTo>
                  <a:lnTo>
                    <a:pt x="469936" y="241610"/>
                  </a:lnTo>
                  <a:lnTo>
                    <a:pt x="469936" y="21741"/>
                  </a:lnTo>
                  <a:lnTo>
                    <a:pt x="144018" y="21741"/>
                  </a:lnTo>
                  <a:lnTo>
                    <a:pt x="144018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C80FB2-E3FF-4393-B666-29D043915677}"/>
                </a:ext>
              </a:extLst>
            </p:cNvPr>
            <p:cNvSpPr/>
            <p:nvPr/>
          </p:nvSpPr>
          <p:spPr>
            <a:xfrm>
              <a:off x="4674627" y="2151294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468CD1-57B0-4E30-B1FF-3F76CCE5CC3A}"/>
                </a:ext>
              </a:extLst>
            </p:cNvPr>
            <p:cNvSpPr/>
            <p:nvPr/>
          </p:nvSpPr>
          <p:spPr>
            <a:xfrm>
              <a:off x="4674627" y="2075529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3E0107E-3B66-4350-8475-93572C777182}"/>
                </a:ext>
              </a:extLst>
            </p:cNvPr>
            <p:cNvSpPr/>
            <p:nvPr/>
          </p:nvSpPr>
          <p:spPr>
            <a:xfrm>
              <a:off x="4788338" y="1893650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55B8B6-0C8A-486F-A41A-57B4673EFA4C}"/>
                </a:ext>
              </a:extLst>
            </p:cNvPr>
            <p:cNvSpPr txBox="1"/>
            <p:nvPr/>
          </p:nvSpPr>
          <p:spPr>
            <a:xfrm>
              <a:off x="4295513" y="1767657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WL4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88FC17-6418-43F9-9D7E-42FACF8D9351}"/>
                </a:ext>
              </a:extLst>
            </p:cNvPr>
            <p:cNvSpPr/>
            <p:nvPr/>
          </p:nvSpPr>
          <p:spPr>
            <a:xfrm>
              <a:off x="5319311" y="2150232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A1C89C-FBF5-4799-945F-64A00397AFA2}"/>
                </a:ext>
              </a:extLst>
            </p:cNvPr>
            <p:cNvSpPr/>
            <p:nvPr/>
          </p:nvSpPr>
          <p:spPr>
            <a:xfrm>
              <a:off x="5319311" y="2074256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E165A9B-F13A-469A-AB0E-E277F315AB8B}"/>
                </a:ext>
              </a:extLst>
            </p:cNvPr>
            <p:cNvSpPr/>
            <p:nvPr/>
          </p:nvSpPr>
          <p:spPr>
            <a:xfrm>
              <a:off x="5433001" y="1892376"/>
              <a:ext cx="21222" cy="174450"/>
            </a:xfrm>
            <a:custGeom>
              <a:avLst/>
              <a:gdLst>
                <a:gd name="connsiteX0" fmla="*/ 0 w 21222"/>
                <a:gd name="connsiteY0" fmla="*/ -967 h 174450"/>
                <a:gd name="connsiteX1" fmla="*/ 0 w 21222"/>
                <a:gd name="connsiteY1" fmla="*/ 173483 h 1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50">
                  <a:moveTo>
                    <a:pt x="0" y="-967"/>
                  </a:moveTo>
                  <a:lnTo>
                    <a:pt x="0" y="173483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B163A2-B6FA-4D09-A897-5F6A7D7AE886}"/>
                </a:ext>
              </a:extLst>
            </p:cNvPr>
            <p:cNvSpPr txBox="1"/>
            <p:nvPr/>
          </p:nvSpPr>
          <p:spPr>
            <a:xfrm>
              <a:off x="4940173" y="1766534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WL3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1CC4F1-39E0-4AD3-AD78-6EAB6629BBCC}"/>
                </a:ext>
              </a:extLst>
            </p:cNvPr>
            <p:cNvSpPr/>
            <p:nvPr/>
          </p:nvSpPr>
          <p:spPr>
            <a:xfrm>
              <a:off x="6016628" y="2142592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04FF44-569E-4C19-B1B6-68AF6FE68F76}"/>
                </a:ext>
              </a:extLst>
            </p:cNvPr>
            <p:cNvSpPr/>
            <p:nvPr/>
          </p:nvSpPr>
          <p:spPr>
            <a:xfrm>
              <a:off x="6016628" y="206682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84765-3369-43C6-86E1-F5BBADF9B5E9}"/>
                </a:ext>
              </a:extLst>
            </p:cNvPr>
            <p:cNvSpPr/>
            <p:nvPr/>
          </p:nvSpPr>
          <p:spPr>
            <a:xfrm>
              <a:off x="6130318" y="1884863"/>
              <a:ext cx="21222" cy="174323"/>
            </a:xfrm>
            <a:custGeom>
              <a:avLst/>
              <a:gdLst>
                <a:gd name="connsiteX0" fmla="*/ 0 w 21222"/>
                <a:gd name="connsiteY0" fmla="*/ -967 h 174323"/>
                <a:gd name="connsiteX1" fmla="*/ 0 w 21222"/>
                <a:gd name="connsiteY1" fmla="*/ 173356 h 1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23">
                  <a:moveTo>
                    <a:pt x="0" y="-967"/>
                  </a:moveTo>
                  <a:lnTo>
                    <a:pt x="0" y="173356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C0C3E2-D206-4F19-8A13-4168670E2EB6}"/>
                </a:ext>
              </a:extLst>
            </p:cNvPr>
            <p:cNvSpPr txBox="1"/>
            <p:nvPr/>
          </p:nvSpPr>
          <p:spPr>
            <a:xfrm>
              <a:off x="5637501" y="1758960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7AA06DE-815B-4BF9-BDF1-A3E4618E1DCC}"/>
                </a:ext>
              </a:extLst>
            </p:cNvPr>
            <p:cNvSpPr/>
            <p:nvPr/>
          </p:nvSpPr>
          <p:spPr>
            <a:xfrm>
              <a:off x="6721521" y="2127313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ADF623-E94E-48D4-A91F-BAAB26A8A436}"/>
                </a:ext>
              </a:extLst>
            </p:cNvPr>
            <p:cNvSpPr/>
            <p:nvPr/>
          </p:nvSpPr>
          <p:spPr>
            <a:xfrm>
              <a:off x="6721521" y="205154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A257BF3-C667-439A-B148-7023BEF47A48}"/>
                </a:ext>
              </a:extLst>
            </p:cNvPr>
            <p:cNvSpPr/>
            <p:nvPr/>
          </p:nvSpPr>
          <p:spPr>
            <a:xfrm>
              <a:off x="6835211" y="1869711"/>
              <a:ext cx="21222" cy="174407"/>
            </a:xfrm>
            <a:custGeom>
              <a:avLst/>
              <a:gdLst>
                <a:gd name="connsiteX0" fmla="*/ 0 w 21222"/>
                <a:gd name="connsiteY0" fmla="*/ -967 h 174407"/>
                <a:gd name="connsiteX1" fmla="*/ 0 w 21222"/>
                <a:gd name="connsiteY1" fmla="*/ 173440 h 1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07">
                  <a:moveTo>
                    <a:pt x="0" y="-967"/>
                  </a:moveTo>
                  <a:lnTo>
                    <a:pt x="0" y="17344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1894E8-6505-4EBF-BFB8-714124B1128D}"/>
                </a:ext>
              </a:extLst>
            </p:cNvPr>
            <p:cNvSpPr txBox="1"/>
            <p:nvPr/>
          </p:nvSpPr>
          <p:spPr>
            <a:xfrm>
              <a:off x="6342400" y="1743786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32DE94-92D8-4C21-894C-D40C991BBEED}"/>
                </a:ext>
              </a:extLst>
            </p:cNvPr>
            <p:cNvSpPr/>
            <p:nvPr/>
          </p:nvSpPr>
          <p:spPr>
            <a:xfrm>
              <a:off x="1741748" y="2199894"/>
              <a:ext cx="2880225" cy="242577"/>
            </a:xfrm>
            <a:custGeom>
              <a:avLst/>
              <a:gdLst>
                <a:gd name="connsiteX0" fmla="*/ 2880225 w 2880225"/>
                <a:gd name="connsiteY0" fmla="*/ 241610 h 242577"/>
                <a:gd name="connsiteX1" fmla="*/ 2501250 w 2880225"/>
                <a:gd name="connsiteY1" fmla="*/ 241610 h 242577"/>
                <a:gd name="connsiteX2" fmla="*/ 2501250 w 2880225"/>
                <a:gd name="connsiteY2" fmla="*/ -967 h 242577"/>
                <a:gd name="connsiteX3" fmla="*/ 2175332 w 2880225"/>
                <a:gd name="connsiteY3" fmla="*/ -967 h 242577"/>
                <a:gd name="connsiteX4" fmla="*/ 2175332 w 2880225"/>
                <a:gd name="connsiteY4" fmla="*/ 241610 h 242577"/>
                <a:gd name="connsiteX5" fmla="*/ 1841837 w 2880225"/>
                <a:gd name="connsiteY5" fmla="*/ 241610 h 242577"/>
                <a:gd name="connsiteX6" fmla="*/ 1841837 w 2880225"/>
                <a:gd name="connsiteY6" fmla="*/ 6673 h 242577"/>
                <a:gd name="connsiteX7" fmla="*/ 1493168 w 2880225"/>
                <a:gd name="connsiteY7" fmla="*/ 6673 h 242577"/>
                <a:gd name="connsiteX8" fmla="*/ 1493168 w 2880225"/>
                <a:gd name="connsiteY8" fmla="*/ 234180 h 242577"/>
                <a:gd name="connsiteX9" fmla="*/ 1144521 w 2880225"/>
                <a:gd name="connsiteY9" fmla="*/ 234180 h 242577"/>
                <a:gd name="connsiteX10" fmla="*/ 1144521 w 2880225"/>
                <a:gd name="connsiteY10" fmla="*/ 14312 h 242577"/>
                <a:gd name="connsiteX11" fmla="*/ 795852 w 2880225"/>
                <a:gd name="connsiteY11" fmla="*/ 14312 h 242577"/>
                <a:gd name="connsiteX12" fmla="*/ 795852 w 2880225"/>
                <a:gd name="connsiteY12" fmla="*/ 241610 h 242577"/>
                <a:gd name="connsiteX13" fmla="*/ 469934 w 2880225"/>
                <a:gd name="connsiteY13" fmla="*/ 241610 h 242577"/>
                <a:gd name="connsiteX14" fmla="*/ 469934 w 2880225"/>
                <a:gd name="connsiteY14" fmla="*/ 21954 h 242577"/>
                <a:gd name="connsiteX15" fmla="*/ 144011 w 2880225"/>
                <a:gd name="connsiteY15" fmla="*/ 21954 h 242577"/>
                <a:gd name="connsiteX16" fmla="*/ 144011 w 2880225"/>
                <a:gd name="connsiteY16" fmla="*/ 241610 h 242577"/>
                <a:gd name="connsiteX17" fmla="*/ 0 w 2880225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5" h="242577">
                  <a:moveTo>
                    <a:pt x="2880225" y="241610"/>
                  </a:moveTo>
                  <a:lnTo>
                    <a:pt x="2501250" y="241610"/>
                  </a:lnTo>
                  <a:lnTo>
                    <a:pt x="2501250" y="-967"/>
                  </a:lnTo>
                  <a:lnTo>
                    <a:pt x="2175332" y="-967"/>
                  </a:lnTo>
                  <a:lnTo>
                    <a:pt x="2175332" y="241610"/>
                  </a:lnTo>
                  <a:lnTo>
                    <a:pt x="1841837" y="241610"/>
                  </a:lnTo>
                  <a:lnTo>
                    <a:pt x="1841837" y="6673"/>
                  </a:lnTo>
                  <a:lnTo>
                    <a:pt x="1493168" y="6673"/>
                  </a:lnTo>
                  <a:lnTo>
                    <a:pt x="1493168" y="234180"/>
                  </a:lnTo>
                  <a:lnTo>
                    <a:pt x="1144521" y="234180"/>
                  </a:lnTo>
                  <a:lnTo>
                    <a:pt x="1144521" y="14312"/>
                  </a:lnTo>
                  <a:lnTo>
                    <a:pt x="795852" y="14312"/>
                  </a:lnTo>
                  <a:lnTo>
                    <a:pt x="795852" y="241610"/>
                  </a:lnTo>
                  <a:lnTo>
                    <a:pt x="469934" y="241610"/>
                  </a:lnTo>
                  <a:lnTo>
                    <a:pt x="469934" y="21954"/>
                  </a:lnTo>
                  <a:lnTo>
                    <a:pt x="144011" y="21954"/>
                  </a:lnTo>
                  <a:lnTo>
                    <a:pt x="144011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5E94C6A-6792-4196-B019-15835B2B71ED}"/>
                </a:ext>
              </a:extLst>
            </p:cNvPr>
            <p:cNvSpPr/>
            <p:nvPr/>
          </p:nvSpPr>
          <p:spPr>
            <a:xfrm>
              <a:off x="1931238" y="2154477"/>
              <a:ext cx="234965" cy="21222"/>
            </a:xfrm>
            <a:custGeom>
              <a:avLst/>
              <a:gdLst>
                <a:gd name="connsiteX0" fmla="*/ 0 w 234965"/>
                <a:gd name="connsiteY0" fmla="*/ -967 h 21222"/>
                <a:gd name="connsiteX1" fmla="*/ 234966 w 234965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65" h="21222">
                  <a:moveTo>
                    <a:pt x="0" y="-967"/>
                  </a:moveTo>
                  <a:cubicBezTo>
                    <a:pt x="227387" y="-967"/>
                    <a:pt x="234966" y="-967"/>
                    <a:pt x="234966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0278ECB-3F9C-4FA9-9DED-E10388C4EFAF}"/>
                </a:ext>
              </a:extLst>
            </p:cNvPr>
            <p:cNvSpPr/>
            <p:nvPr/>
          </p:nvSpPr>
          <p:spPr>
            <a:xfrm>
              <a:off x="1931238" y="2078712"/>
              <a:ext cx="227387" cy="21222"/>
            </a:xfrm>
            <a:custGeom>
              <a:avLst/>
              <a:gdLst>
                <a:gd name="connsiteX0" fmla="*/ 0 w 227387"/>
                <a:gd name="connsiteY0" fmla="*/ -967 h 21222"/>
                <a:gd name="connsiteX1" fmla="*/ 227387 w 22738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7" h="21222">
                  <a:moveTo>
                    <a:pt x="0" y="-967"/>
                  </a:moveTo>
                  <a:lnTo>
                    <a:pt x="227387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BDB7357-7090-4EEE-B059-57E154813DA3}"/>
                </a:ext>
              </a:extLst>
            </p:cNvPr>
            <p:cNvSpPr/>
            <p:nvPr/>
          </p:nvSpPr>
          <p:spPr>
            <a:xfrm>
              <a:off x="2044930" y="18968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541734-D770-427C-B0FA-60EB88B87C87}"/>
                </a:ext>
              </a:extLst>
            </p:cNvPr>
            <p:cNvSpPr txBox="1"/>
            <p:nvPr/>
          </p:nvSpPr>
          <p:spPr>
            <a:xfrm>
              <a:off x="1552113" y="1770884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WL8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463CBEC-8EF5-42B0-8567-36B909160211}"/>
                </a:ext>
              </a:extLst>
            </p:cNvPr>
            <p:cNvSpPr/>
            <p:nvPr/>
          </p:nvSpPr>
          <p:spPr>
            <a:xfrm>
              <a:off x="2575907" y="215341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F982E2A-0B1E-4DCA-A120-2DE590F26432}"/>
                </a:ext>
              </a:extLst>
            </p:cNvPr>
            <p:cNvSpPr/>
            <p:nvPr/>
          </p:nvSpPr>
          <p:spPr>
            <a:xfrm>
              <a:off x="2575907" y="207765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3F81BF5-953C-4689-B7E1-80CE30F13A87}"/>
                </a:ext>
              </a:extLst>
            </p:cNvPr>
            <p:cNvSpPr/>
            <p:nvPr/>
          </p:nvSpPr>
          <p:spPr>
            <a:xfrm>
              <a:off x="2689597" y="1895771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75E0DF-C85E-49A5-90B1-8A45DDF3201E}"/>
                </a:ext>
              </a:extLst>
            </p:cNvPr>
            <p:cNvSpPr txBox="1"/>
            <p:nvPr/>
          </p:nvSpPr>
          <p:spPr>
            <a:xfrm>
              <a:off x="2196787" y="1769761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WL7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0DAF30-6066-43B1-BAEF-99A1EEF6E8B6}"/>
                </a:ext>
              </a:extLst>
            </p:cNvPr>
            <p:cNvSpPr/>
            <p:nvPr/>
          </p:nvSpPr>
          <p:spPr>
            <a:xfrm>
              <a:off x="3273223" y="214577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F73DCB7-3A36-4EB8-909B-3E859124220F}"/>
                </a:ext>
              </a:extLst>
            </p:cNvPr>
            <p:cNvSpPr/>
            <p:nvPr/>
          </p:nvSpPr>
          <p:spPr>
            <a:xfrm>
              <a:off x="3273223" y="207001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185F63F-0299-4CD5-BCEF-836C499DA272}"/>
                </a:ext>
              </a:extLst>
            </p:cNvPr>
            <p:cNvSpPr/>
            <p:nvPr/>
          </p:nvSpPr>
          <p:spPr>
            <a:xfrm>
              <a:off x="3386914" y="18881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6D18DDD-476E-4CF4-A4B5-D6C966DE9375}"/>
                </a:ext>
              </a:extLst>
            </p:cNvPr>
            <p:cNvSpPr txBox="1"/>
            <p:nvPr/>
          </p:nvSpPr>
          <p:spPr>
            <a:xfrm>
              <a:off x="2894095" y="1762186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WL6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89EFA52-E924-4530-8AE4-FDE957B871E1}"/>
                </a:ext>
              </a:extLst>
            </p:cNvPr>
            <p:cNvSpPr/>
            <p:nvPr/>
          </p:nvSpPr>
          <p:spPr>
            <a:xfrm>
              <a:off x="3978117" y="2130708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D0FBA42-C62A-4CDD-9454-57B824DF36E5}"/>
                </a:ext>
              </a:extLst>
            </p:cNvPr>
            <p:cNvSpPr/>
            <p:nvPr/>
          </p:nvSpPr>
          <p:spPr>
            <a:xfrm>
              <a:off x="3978117" y="2054942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A1623D7-7209-45C4-8544-AFA7C2543EF3}"/>
                </a:ext>
              </a:extLst>
            </p:cNvPr>
            <p:cNvSpPr/>
            <p:nvPr/>
          </p:nvSpPr>
          <p:spPr>
            <a:xfrm>
              <a:off x="4091807" y="1872936"/>
              <a:ext cx="21222" cy="174366"/>
            </a:xfrm>
            <a:custGeom>
              <a:avLst/>
              <a:gdLst>
                <a:gd name="connsiteX0" fmla="*/ 0 w 21222"/>
                <a:gd name="connsiteY0" fmla="*/ -967 h 174366"/>
                <a:gd name="connsiteX1" fmla="*/ 0 w 21222"/>
                <a:gd name="connsiteY1" fmla="*/ 173399 h 1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66">
                  <a:moveTo>
                    <a:pt x="0" y="-967"/>
                  </a:moveTo>
                  <a:lnTo>
                    <a:pt x="0" y="173399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A23C51-06B0-48D4-8165-A4946A12B67A}"/>
                </a:ext>
              </a:extLst>
            </p:cNvPr>
            <p:cNvSpPr txBox="1"/>
            <p:nvPr/>
          </p:nvSpPr>
          <p:spPr>
            <a:xfrm>
              <a:off x="3598994" y="1747013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WL5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C60E7FF-A1FB-41B9-96C1-BE97314BEF48}"/>
                </a:ext>
              </a:extLst>
            </p:cNvPr>
            <p:cNvSpPr/>
            <p:nvPr/>
          </p:nvSpPr>
          <p:spPr>
            <a:xfrm>
              <a:off x="7653413" y="2105877"/>
              <a:ext cx="265284" cy="7427"/>
            </a:xfrm>
            <a:custGeom>
              <a:avLst/>
              <a:gdLst>
                <a:gd name="connsiteX0" fmla="*/ 0 w 265284"/>
                <a:gd name="connsiteY0" fmla="*/ -967 h 7427"/>
                <a:gd name="connsiteX1" fmla="*/ 265285 w 265284"/>
                <a:gd name="connsiteY1" fmla="*/ -967 h 7427"/>
                <a:gd name="connsiteX2" fmla="*/ 265285 w 265284"/>
                <a:gd name="connsiteY2" fmla="*/ 6460 h 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284" h="7427">
                  <a:moveTo>
                    <a:pt x="0" y="-967"/>
                  </a:moveTo>
                  <a:lnTo>
                    <a:pt x="265285" y="-967"/>
                  </a:lnTo>
                  <a:lnTo>
                    <a:pt x="265285" y="646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B4B6BBC-EC90-4150-A0A3-F411957DC593}"/>
                </a:ext>
              </a:extLst>
            </p:cNvPr>
            <p:cNvSpPr/>
            <p:nvPr/>
          </p:nvSpPr>
          <p:spPr>
            <a:xfrm>
              <a:off x="7782256" y="1802604"/>
              <a:ext cx="21222" cy="310700"/>
            </a:xfrm>
            <a:custGeom>
              <a:avLst/>
              <a:gdLst>
                <a:gd name="connsiteX0" fmla="*/ 0 w 21222"/>
                <a:gd name="connsiteY0" fmla="*/ 309733 h 310700"/>
                <a:gd name="connsiteX1" fmla="*/ 0 w 21222"/>
                <a:gd name="connsiteY1" fmla="*/ -967 h 31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310700">
                  <a:moveTo>
                    <a:pt x="0" y="309733"/>
                  </a:moveTo>
                  <a:lnTo>
                    <a:pt x="0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969178A-A6A9-4DB0-A8E9-ED2D0384C1A3}"/>
                </a:ext>
              </a:extLst>
            </p:cNvPr>
            <p:cNvSpPr/>
            <p:nvPr/>
          </p:nvSpPr>
          <p:spPr>
            <a:xfrm>
              <a:off x="763580" y="2185250"/>
              <a:ext cx="1015662" cy="515288"/>
            </a:xfrm>
            <a:custGeom>
              <a:avLst/>
              <a:gdLst>
                <a:gd name="connsiteX0" fmla="*/ 1015662 w 1015662"/>
                <a:gd name="connsiteY0" fmla="*/ 256676 h 515288"/>
                <a:gd name="connsiteX1" fmla="*/ 712480 w 1015662"/>
                <a:gd name="connsiteY1" fmla="*/ 256676 h 515288"/>
                <a:gd name="connsiteX2" fmla="*/ 712480 w 1015662"/>
                <a:gd name="connsiteY2" fmla="*/ -967 h 515288"/>
                <a:gd name="connsiteX3" fmla="*/ 386558 w 1015662"/>
                <a:gd name="connsiteY3" fmla="*/ -967 h 515288"/>
                <a:gd name="connsiteX4" fmla="*/ 386558 w 1015662"/>
                <a:gd name="connsiteY4" fmla="*/ 241396 h 515288"/>
                <a:gd name="connsiteX5" fmla="*/ 0 w 1015662"/>
                <a:gd name="connsiteY5" fmla="*/ 241396 h 515288"/>
                <a:gd name="connsiteX6" fmla="*/ 0 w 1015662"/>
                <a:gd name="connsiteY6" fmla="*/ 514321 h 5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662" h="515288">
                  <a:moveTo>
                    <a:pt x="1015662" y="256676"/>
                  </a:moveTo>
                  <a:lnTo>
                    <a:pt x="712480" y="256676"/>
                  </a:lnTo>
                  <a:lnTo>
                    <a:pt x="712480" y="-967"/>
                  </a:lnTo>
                  <a:lnTo>
                    <a:pt x="386558" y="-967"/>
                  </a:lnTo>
                  <a:lnTo>
                    <a:pt x="386558" y="241396"/>
                  </a:lnTo>
                  <a:lnTo>
                    <a:pt x="0" y="241396"/>
                  </a:lnTo>
                  <a:lnTo>
                    <a:pt x="0" y="514321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556B137-2AC8-4BD1-9AB2-7F0EFF736ED5}"/>
                </a:ext>
              </a:extLst>
            </p:cNvPr>
            <p:cNvSpPr/>
            <p:nvPr/>
          </p:nvSpPr>
          <p:spPr>
            <a:xfrm>
              <a:off x="1165297" y="2101845"/>
              <a:ext cx="280444" cy="21222"/>
            </a:xfrm>
            <a:custGeom>
              <a:avLst/>
              <a:gdLst>
                <a:gd name="connsiteX0" fmla="*/ 0 w 280444"/>
                <a:gd name="connsiteY0" fmla="*/ -967 h 21222"/>
                <a:gd name="connsiteX1" fmla="*/ 280444 w 280444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44" h="21222">
                  <a:moveTo>
                    <a:pt x="0" y="-967"/>
                  </a:moveTo>
                  <a:lnTo>
                    <a:pt x="280444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45F715-27F3-41DB-9726-DD2A7D926029}"/>
                </a:ext>
              </a:extLst>
            </p:cNvPr>
            <p:cNvSpPr/>
            <p:nvPr/>
          </p:nvSpPr>
          <p:spPr>
            <a:xfrm>
              <a:off x="1309308" y="1855682"/>
              <a:ext cx="21222" cy="238522"/>
            </a:xfrm>
            <a:custGeom>
              <a:avLst/>
              <a:gdLst>
                <a:gd name="connsiteX0" fmla="*/ 0 w 21222"/>
                <a:gd name="connsiteY0" fmla="*/ 237556 h 238522"/>
                <a:gd name="connsiteX1" fmla="*/ 0 w 21222"/>
                <a:gd name="connsiteY1" fmla="*/ -967 h 2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238522">
                  <a:moveTo>
                    <a:pt x="0" y="237556"/>
                  </a:moveTo>
                  <a:lnTo>
                    <a:pt x="0" y="-967"/>
                  </a:lnTo>
                </a:path>
              </a:pathLst>
            </a:custGeom>
            <a:noFill/>
            <a:ln w="1283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69291C-EC6C-4CCE-ABE7-F38922E71840}"/>
                </a:ext>
              </a:extLst>
            </p:cNvPr>
            <p:cNvSpPr txBox="1"/>
            <p:nvPr/>
          </p:nvSpPr>
          <p:spPr>
            <a:xfrm>
              <a:off x="512051" y="1653750"/>
              <a:ext cx="761747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F9C1EF-9C5A-414D-9906-B64B21DE46B9}"/>
                </a:ext>
              </a:extLst>
            </p:cNvPr>
            <p:cNvSpPr txBox="1"/>
            <p:nvPr/>
          </p:nvSpPr>
          <p:spPr>
            <a:xfrm>
              <a:off x="572178" y="1833343"/>
              <a:ext cx="636713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BD1E96-FA03-4D8C-B749-842A83CC910A}"/>
                </a:ext>
              </a:extLst>
            </p:cNvPr>
            <p:cNvSpPr txBox="1"/>
            <p:nvPr/>
          </p:nvSpPr>
          <p:spPr>
            <a:xfrm>
              <a:off x="8113373" y="1265924"/>
              <a:ext cx="830677" cy="350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69C9EA4-4220-4D58-8008-586D621059C0}"/>
                </a:ext>
              </a:extLst>
            </p:cNvPr>
            <p:cNvSpPr/>
            <p:nvPr/>
          </p:nvSpPr>
          <p:spPr>
            <a:xfrm>
              <a:off x="606336" y="2714546"/>
              <a:ext cx="321573" cy="171479"/>
            </a:xfrm>
            <a:custGeom>
              <a:avLst/>
              <a:gdLst>
                <a:gd name="connsiteX0" fmla="*/ 0 w 321573"/>
                <a:gd name="connsiteY0" fmla="*/ -967 h 171479"/>
                <a:gd name="connsiteX1" fmla="*/ 321574 w 321573"/>
                <a:gd name="connsiteY1" fmla="*/ -967 h 171479"/>
                <a:gd name="connsiteX2" fmla="*/ 150068 w 321573"/>
                <a:gd name="connsiteY2" fmla="*/ 170512 h 1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573" h="171479">
                  <a:moveTo>
                    <a:pt x="0" y="-967"/>
                  </a:moveTo>
                  <a:lnTo>
                    <a:pt x="321574" y="-967"/>
                  </a:lnTo>
                  <a:lnTo>
                    <a:pt x="150068" y="170512"/>
                  </a:lnTo>
                  <a:close/>
                </a:path>
              </a:pathLst>
            </a:custGeom>
            <a:noFill/>
            <a:ln w="2441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B007A78-F650-2D74-FC75-5AC09CB43C55}"/>
                </a:ext>
              </a:extLst>
            </p:cNvPr>
            <p:cNvSpPr/>
            <p:nvPr/>
          </p:nvSpPr>
          <p:spPr>
            <a:xfrm>
              <a:off x="3139649" y="932823"/>
              <a:ext cx="2042160" cy="50945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NAND Flash</a:t>
              </a:r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9064529-901F-F08E-334E-EF05F7FDC82D}"/>
              </a:ext>
            </a:extLst>
          </p:cNvPr>
          <p:cNvSpPr/>
          <p:nvPr/>
        </p:nvSpPr>
        <p:spPr>
          <a:xfrm>
            <a:off x="5664760" y="4384814"/>
            <a:ext cx="2042160" cy="5094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NOR Flash</a:t>
            </a:r>
          </a:p>
        </p:txBody>
      </p:sp>
    </p:spTree>
    <p:extLst>
      <p:ext uri="{BB962C8B-B14F-4D97-AF65-F5344CB8AC3E}">
        <p14:creationId xmlns:p14="http://schemas.microsoft.com/office/powerpoint/2010/main" val="29514928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C61C4-2334-78C3-0D61-4179187C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 Flash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5456F4-63B6-5182-A2E1-1633BDF0A1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0616" y="3579078"/>
                <a:ext cx="8787385" cy="205242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It </a:t>
                </a:r>
                <a:r>
                  <a:rPr lang="en-US" dirty="0">
                    <a:solidFill>
                      <a:srgbClr val="E21A23"/>
                    </a:solidFill>
                  </a:rPr>
                  <a:t>saves</a:t>
                </a:r>
                <a:r>
                  <a:rPr lang="en-US" dirty="0"/>
                  <a:t> only 2 bits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Only one of the </a:t>
                </a:r>
                <a:r>
                  <a:rPr lang="en-US" dirty="0">
                    <a:solidFill>
                      <a:srgbClr val="9F2241"/>
                    </a:solidFill>
                  </a:rPr>
                  <a:t>transistors</a:t>
                </a:r>
                <a:r>
                  <a:rPr lang="en-US" dirty="0"/>
                  <a:t> is </a:t>
                </a:r>
                <a:r>
                  <a:rPr lang="en-US" dirty="0">
                    <a:solidFill>
                      <a:srgbClr val="0070C0"/>
                    </a:solidFill>
                  </a:rPr>
                  <a:t>enabled</a:t>
                </a:r>
                <a:r>
                  <a:rPr lang="en-US" dirty="0"/>
                  <a:t> (</a:t>
                </a:r>
                <a:r>
                  <a:rPr lang="en-US" dirty="0">
                    <a:solidFill>
                      <a:srgbClr val="00B050"/>
                    </a:solidFill>
                  </a:rPr>
                  <a:t>voltage</a:t>
                </a:r>
                <a:r>
                  <a:rPr lang="en-US" dirty="0"/>
                  <a:t> set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voltage on the bit line is the </a:t>
                </a:r>
                <a:r>
                  <a:rPr lang="en-US" dirty="0">
                    <a:solidFill>
                      <a:srgbClr val="002060"/>
                    </a:solidFill>
                  </a:rPr>
                  <a:t>reverse</a:t>
                </a:r>
                <a:r>
                  <a:rPr lang="en-US" dirty="0"/>
                  <a:t> of the </a:t>
                </a:r>
                <a:r>
                  <a:rPr lang="en-US" dirty="0">
                    <a:solidFill>
                      <a:srgbClr val="0070C0"/>
                    </a:solidFill>
                  </a:rPr>
                  <a:t>voltage</a:t>
                </a:r>
                <a:r>
                  <a:rPr lang="en-US" dirty="0"/>
                  <a:t> stored in the cell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Very similar to a </a:t>
                </a:r>
                <a:r>
                  <a:rPr lang="en-US" dirty="0">
                    <a:solidFill>
                      <a:srgbClr val="00B050"/>
                    </a:solidFill>
                  </a:rPr>
                  <a:t>DRAM</a:t>
                </a:r>
                <a:r>
                  <a:rPr lang="en-US" dirty="0"/>
                  <a:t> cell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5456F4-63B6-5182-A2E1-1633BDF0A1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3579078"/>
                <a:ext cx="8787385" cy="2052420"/>
              </a:xfrm>
              <a:blipFill>
                <a:blip r:embed="rId3"/>
                <a:stretch>
                  <a:fillRect l="-625" t="-118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A51C6-7684-7B27-9F27-6B6897F47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035C6-76A6-70E2-5B70-6FA85862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81</a:t>
            </a:fld>
            <a:endParaRPr lang="en-US"/>
          </a:p>
        </p:txBody>
      </p:sp>
      <p:grpSp>
        <p:nvGrpSpPr>
          <p:cNvPr id="6" name="Graphic 56">
            <a:extLst>
              <a:ext uri="{FF2B5EF4-FFF2-40B4-BE49-F238E27FC236}">
                <a16:creationId xmlns:a16="http://schemas.microsoft.com/office/drawing/2014/main" id="{18A76172-EAE7-D729-8F3E-CB1FE59D4EC9}"/>
              </a:ext>
            </a:extLst>
          </p:cNvPr>
          <p:cNvGrpSpPr/>
          <p:nvPr/>
        </p:nvGrpSpPr>
        <p:grpSpPr>
          <a:xfrm>
            <a:off x="5156980" y="274321"/>
            <a:ext cx="2183534" cy="3078998"/>
            <a:chOff x="6072113" y="3012559"/>
            <a:chExt cx="2183534" cy="307899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EB7CF8-A536-89FF-E55E-4A26F906D774}"/>
                </a:ext>
              </a:extLst>
            </p:cNvPr>
            <p:cNvSpPr/>
            <p:nvPr/>
          </p:nvSpPr>
          <p:spPr>
            <a:xfrm>
              <a:off x="6594972" y="5547731"/>
              <a:ext cx="999408" cy="7408"/>
            </a:xfrm>
            <a:custGeom>
              <a:avLst/>
              <a:gdLst>
                <a:gd name="connsiteX0" fmla="*/ 0 w 999408"/>
                <a:gd name="connsiteY0" fmla="*/ 6523 h 7408"/>
                <a:gd name="connsiteX1" fmla="*/ 999409 w 999408"/>
                <a:gd name="connsiteY1" fmla="*/ -886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9408" h="7408">
                  <a:moveTo>
                    <a:pt x="0" y="6523"/>
                  </a:moveTo>
                  <a:lnTo>
                    <a:pt x="999409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E0FA658-FD5D-9D64-3776-ED263CCAB25A}"/>
                </a:ext>
              </a:extLst>
            </p:cNvPr>
            <p:cNvSpPr/>
            <p:nvPr/>
          </p:nvSpPr>
          <p:spPr>
            <a:xfrm>
              <a:off x="6587625" y="3012559"/>
              <a:ext cx="7347" cy="3078998"/>
            </a:xfrm>
            <a:custGeom>
              <a:avLst/>
              <a:gdLst>
                <a:gd name="connsiteX0" fmla="*/ 0 w 7347"/>
                <a:gd name="connsiteY0" fmla="*/ 3078113 h 3078998"/>
                <a:gd name="connsiteX1" fmla="*/ 7348 w 7347"/>
                <a:gd name="connsiteY1" fmla="*/ -886 h 30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47" h="3078998">
                  <a:moveTo>
                    <a:pt x="0" y="3078113"/>
                  </a:moveTo>
                  <a:lnTo>
                    <a:pt x="7348" y="-886"/>
                  </a:lnTo>
                </a:path>
              </a:pathLst>
            </a:custGeom>
            <a:solidFill>
              <a:srgbClr val="E9AFAF"/>
            </a:solidFill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2FDEC1-94DB-C150-B19B-5485B716BC3C}"/>
                </a:ext>
              </a:extLst>
            </p:cNvPr>
            <p:cNvSpPr/>
            <p:nvPr/>
          </p:nvSpPr>
          <p:spPr>
            <a:xfrm>
              <a:off x="7403316" y="4489630"/>
              <a:ext cx="470310" cy="1065509"/>
            </a:xfrm>
            <a:custGeom>
              <a:avLst/>
              <a:gdLst>
                <a:gd name="connsiteX0" fmla="*/ 198413 w 470310"/>
                <a:gd name="connsiteY0" fmla="*/ 1064624 h 1065509"/>
                <a:gd name="connsiteX1" fmla="*/ 198413 w 470310"/>
                <a:gd name="connsiteY1" fmla="*/ 733967 h 1065509"/>
                <a:gd name="connsiteX2" fmla="*/ 0 w 470310"/>
                <a:gd name="connsiteY2" fmla="*/ 733967 h 1065509"/>
                <a:gd name="connsiteX3" fmla="*/ 0 w 470310"/>
                <a:gd name="connsiteY3" fmla="*/ 476766 h 1065509"/>
                <a:gd name="connsiteX4" fmla="*/ 191065 w 470310"/>
                <a:gd name="connsiteY4" fmla="*/ 476766 h 1065509"/>
                <a:gd name="connsiteX5" fmla="*/ 191065 w 470310"/>
                <a:gd name="connsiteY5" fmla="*/ -886 h 1065509"/>
                <a:gd name="connsiteX6" fmla="*/ 470311 w 470310"/>
                <a:gd name="connsiteY6" fmla="*/ -886 h 1065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310" h="1065509">
                  <a:moveTo>
                    <a:pt x="198413" y="1064624"/>
                  </a:moveTo>
                  <a:lnTo>
                    <a:pt x="198413" y="733967"/>
                  </a:lnTo>
                  <a:lnTo>
                    <a:pt x="0" y="733967"/>
                  </a:lnTo>
                  <a:lnTo>
                    <a:pt x="0" y="476766"/>
                  </a:lnTo>
                  <a:lnTo>
                    <a:pt x="191065" y="476766"/>
                  </a:lnTo>
                  <a:lnTo>
                    <a:pt x="191065" y="-886"/>
                  </a:lnTo>
                  <a:lnTo>
                    <a:pt x="470311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E92242-6EE4-CB52-98C4-EC6324F5C9DB}"/>
                </a:ext>
              </a:extLst>
            </p:cNvPr>
            <p:cNvSpPr/>
            <p:nvPr/>
          </p:nvSpPr>
          <p:spPr>
            <a:xfrm>
              <a:off x="7329831" y="4974627"/>
              <a:ext cx="20576" cy="257261"/>
            </a:xfrm>
            <a:custGeom>
              <a:avLst/>
              <a:gdLst>
                <a:gd name="connsiteX0" fmla="*/ 0 w 20576"/>
                <a:gd name="connsiteY0" fmla="*/ 256376 h 257261"/>
                <a:gd name="connsiteX1" fmla="*/ 0 w 20576"/>
                <a:gd name="connsiteY1" fmla="*/ -886 h 25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61">
                  <a:moveTo>
                    <a:pt x="0" y="256376"/>
                  </a:moveTo>
                  <a:cubicBezTo>
                    <a:pt x="0" y="646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9E7C00-114F-09EA-7A84-123965A75288}"/>
                </a:ext>
              </a:extLst>
            </p:cNvPr>
            <p:cNvSpPr/>
            <p:nvPr/>
          </p:nvSpPr>
          <p:spPr>
            <a:xfrm>
              <a:off x="7271043" y="4967282"/>
              <a:ext cx="20576" cy="264607"/>
            </a:xfrm>
            <a:custGeom>
              <a:avLst/>
              <a:gdLst>
                <a:gd name="connsiteX0" fmla="*/ 0 w 20576"/>
                <a:gd name="connsiteY0" fmla="*/ 263722 h 264607"/>
                <a:gd name="connsiteX1" fmla="*/ 0 w 20576"/>
                <a:gd name="connsiteY1" fmla="*/ -886 h 26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607">
                  <a:moveTo>
                    <a:pt x="0" y="263722"/>
                  </a:moveTo>
                  <a:cubicBezTo>
                    <a:pt x="0" y="1380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CE6DC7-D1AA-7866-4653-28D55775F541}"/>
                </a:ext>
              </a:extLst>
            </p:cNvPr>
            <p:cNvSpPr/>
            <p:nvPr/>
          </p:nvSpPr>
          <p:spPr>
            <a:xfrm>
              <a:off x="7035888" y="5099564"/>
              <a:ext cx="235155" cy="20576"/>
            </a:xfrm>
            <a:custGeom>
              <a:avLst/>
              <a:gdLst>
                <a:gd name="connsiteX0" fmla="*/ 235155 w 235155"/>
                <a:gd name="connsiteY0" fmla="*/ -886 h 20576"/>
                <a:gd name="connsiteX1" fmla="*/ 0 w 235155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155" h="20576">
                  <a:moveTo>
                    <a:pt x="235155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24B657-D15D-61C3-00A2-CF6FC090C710}"/>
                </a:ext>
              </a:extLst>
            </p:cNvPr>
            <p:cNvSpPr/>
            <p:nvPr/>
          </p:nvSpPr>
          <p:spPr>
            <a:xfrm>
              <a:off x="7873627" y="4489630"/>
              <a:ext cx="220457" cy="191047"/>
            </a:xfrm>
            <a:custGeom>
              <a:avLst/>
              <a:gdLst>
                <a:gd name="connsiteX0" fmla="*/ 0 w 220457"/>
                <a:gd name="connsiteY0" fmla="*/ -886 h 191047"/>
                <a:gd name="connsiteX1" fmla="*/ 220458 w 220457"/>
                <a:gd name="connsiteY1" fmla="*/ -886 h 191047"/>
                <a:gd name="connsiteX2" fmla="*/ 220458 w 220457"/>
                <a:gd name="connsiteY2" fmla="*/ 190162 h 19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457" h="191047">
                  <a:moveTo>
                    <a:pt x="0" y="-886"/>
                  </a:moveTo>
                  <a:lnTo>
                    <a:pt x="220458" y="-886"/>
                  </a:lnTo>
                  <a:lnTo>
                    <a:pt x="220458" y="190162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1E3EC88-2E29-CBFF-28AC-5BBB5A87A7CB}"/>
                </a:ext>
              </a:extLst>
            </p:cNvPr>
            <p:cNvSpPr/>
            <p:nvPr/>
          </p:nvSpPr>
          <p:spPr>
            <a:xfrm>
              <a:off x="6587625" y="3424079"/>
              <a:ext cx="1006756" cy="1065550"/>
            </a:xfrm>
            <a:custGeom>
              <a:avLst/>
              <a:gdLst>
                <a:gd name="connsiteX0" fmla="*/ 1006757 w 1006756"/>
                <a:gd name="connsiteY0" fmla="*/ 1064665 h 1065550"/>
                <a:gd name="connsiteX1" fmla="*/ 1006757 w 1006756"/>
                <a:gd name="connsiteY1" fmla="*/ 733967 h 1065550"/>
                <a:gd name="connsiteX2" fmla="*/ 808344 w 1006756"/>
                <a:gd name="connsiteY2" fmla="*/ 733967 h 1065550"/>
                <a:gd name="connsiteX3" fmla="*/ 808344 w 1006756"/>
                <a:gd name="connsiteY3" fmla="*/ 476766 h 1065550"/>
                <a:gd name="connsiteX4" fmla="*/ 999407 w 1006756"/>
                <a:gd name="connsiteY4" fmla="*/ 476766 h 1065550"/>
                <a:gd name="connsiteX5" fmla="*/ 999407 w 1006756"/>
                <a:gd name="connsiteY5" fmla="*/ -886 h 1065550"/>
                <a:gd name="connsiteX6" fmla="*/ 0 w 1006756"/>
                <a:gd name="connsiteY6" fmla="*/ 6460 h 106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756" h="1065550">
                  <a:moveTo>
                    <a:pt x="1006757" y="1064665"/>
                  </a:moveTo>
                  <a:lnTo>
                    <a:pt x="1006757" y="733967"/>
                  </a:lnTo>
                  <a:lnTo>
                    <a:pt x="808344" y="733967"/>
                  </a:lnTo>
                  <a:lnTo>
                    <a:pt x="808344" y="476766"/>
                  </a:lnTo>
                  <a:lnTo>
                    <a:pt x="999407" y="476766"/>
                  </a:lnTo>
                  <a:lnTo>
                    <a:pt x="999407" y="-886"/>
                  </a:lnTo>
                  <a:lnTo>
                    <a:pt x="0" y="6460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2443B3-AC98-F7C6-B534-1ABA63379800}"/>
                </a:ext>
              </a:extLst>
            </p:cNvPr>
            <p:cNvSpPr/>
            <p:nvPr/>
          </p:nvSpPr>
          <p:spPr>
            <a:xfrm>
              <a:off x="7322483" y="3909077"/>
              <a:ext cx="20576" cy="257200"/>
            </a:xfrm>
            <a:custGeom>
              <a:avLst/>
              <a:gdLst>
                <a:gd name="connsiteX0" fmla="*/ 0 w 20576"/>
                <a:gd name="connsiteY0" fmla="*/ 256315 h 257200"/>
                <a:gd name="connsiteX1" fmla="*/ 0 w 20576"/>
                <a:gd name="connsiteY1" fmla="*/ -886 h 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57200">
                  <a:moveTo>
                    <a:pt x="0" y="256315"/>
                  </a:moveTo>
                  <a:cubicBezTo>
                    <a:pt x="0" y="6480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5DA9A3-6BD0-890E-C63B-F898F76244E2}"/>
                </a:ext>
              </a:extLst>
            </p:cNvPr>
            <p:cNvSpPr/>
            <p:nvPr/>
          </p:nvSpPr>
          <p:spPr>
            <a:xfrm>
              <a:off x="7263694" y="3901731"/>
              <a:ext cx="20576" cy="264545"/>
            </a:xfrm>
            <a:custGeom>
              <a:avLst/>
              <a:gdLst>
                <a:gd name="connsiteX0" fmla="*/ 0 w 20576"/>
                <a:gd name="connsiteY0" fmla="*/ 263660 h 264545"/>
                <a:gd name="connsiteX1" fmla="*/ 0 w 20576"/>
                <a:gd name="connsiteY1" fmla="*/ -886 h 26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76" h="264545">
                  <a:moveTo>
                    <a:pt x="0" y="263660"/>
                  </a:moveTo>
                  <a:cubicBezTo>
                    <a:pt x="0" y="13825"/>
                    <a:pt x="0" y="-886"/>
                    <a:pt x="0" y="-886"/>
                  </a:cubicBez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D71DBD-D18E-561B-A394-6D8FC7B56547}"/>
                </a:ext>
              </a:extLst>
            </p:cNvPr>
            <p:cNvSpPr/>
            <p:nvPr/>
          </p:nvSpPr>
          <p:spPr>
            <a:xfrm>
              <a:off x="7021191" y="4034015"/>
              <a:ext cx="242502" cy="20576"/>
            </a:xfrm>
            <a:custGeom>
              <a:avLst/>
              <a:gdLst>
                <a:gd name="connsiteX0" fmla="*/ 242503 w 242502"/>
                <a:gd name="connsiteY0" fmla="*/ -886 h 20576"/>
                <a:gd name="connsiteX1" fmla="*/ 0 w 242502"/>
                <a:gd name="connsiteY1" fmla="*/ -886 h 2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502" h="20576">
                  <a:moveTo>
                    <a:pt x="242503" y="-886"/>
                  </a:moveTo>
                  <a:lnTo>
                    <a:pt x="0" y="-886"/>
                  </a:lnTo>
                </a:path>
              </a:pathLst>
            </a:custGeom>
            <a:noFill/>
            <a:ln w="1645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8D0235-DEE6-BCB9-168B-BB91AF3DB0A7}"/>
                </a:ext>
              </a:extLst>
            </p:cNvPr>
            <p:cNvSpPr txBox="1"/>
            <p:nvPr/>
          </p:nvSpPr>
          <p:spPr>
            <a:xfrm>
              <a:off x="6604305" y="3887127"/>
              <a:ext cx="52931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5484F2-9E0F-3260-DB81-74C04EB3EADD}"/>
                </a:ext>
              </a:extLst>
            </p:cNvPr>
            <p:cNvSpPr txBox="1"/>
            <p:nvPr/>
          </p:nvSpPr>
          <p:spPr>
            <a:xfrm>
              <a:off x="6616561" y="4941015"/>
              <a:ext cx="529312" cy="29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43E298-0A56-BADC-1052-8D151C696356}"/>
                </a:ext>
              </a:extLst>
            </p:cNvPr>
            <p:cNvSpPr txBox="1"/>
            <p:nvPr/>
          </p:nvSpPr>
          <p:spPr>
            <a:xfrm>
              <a:off x="6104996" y="3028002"/>
              <a:ext cx="402674" cy="31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BAE97C-84CB-C76D-3E44-C421E386F9B2}"/>
                </a:ext>
              </a:extLst>
            </p:cNvPr>
            <p:cNvSpPr txBox="1"/>
            <p:nvPr/>
          </p:nvSpPr>
          <p:spPr>
            <a:xfrm>
              <a:off x="6072113" y="3238318"/>
              <a:ext cx="476412" cy="317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6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1F1B301-2780-10EA-FE00-3788422E2365}"/>
                </a:ext>
              </a:extLst>
            </p:cNvPr>
            <p:cNvSpPr/>
            <p:nvPr/>
          </p:nvSpPr>
          <p:spPr>
            <a:xfrm>
              <a:off x="7947005" y="4689649"/>
              <a:ext cx="308642" cy="163498"/>
            </a:xfrm>
            <a:custGeom>
              <a:avLst/>
              <a:gdLst>
                <a:gd name="connsiteX0" fmla="*/ 0 w 308642"/>
                <a:gd name="connsiteY0" fmla="*/ -886 h 163498"/>
                <a:gd name="connsiteX1" fmla="*/ 308643 w 308642"/>
                <a:gd name="connsiteY1" fmla="*/ -886 h 163498"/>
                <a:gd name="connsiteX2" fmla="*/ 145125 w 308642"/>
                <a:gd name="connsiteY2" fmla="*/ 162612 h 16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642" h="163498">
                  <a:moveTo>
                    <a:pt x="0" y="-886"/>
                  </a:moveTo>
                  <a:lnTo>
                    <a:pt x="308643" y="-886"/>
                  </a:lnTo>
                  <a:lnTo>
                    <a:pt x="145125" y="162612"/>
                  </a:lnTo>
                  <a:close/>
                </a:path>
              </a:pathLst>
            </a:custGeom>
            <a:noFill/>
            <a:ln w="13389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4D95BB-A0E8-E511-368A-E20CA7872043}"/>
              </a:ext>
            </a:extLst>
          </p:cNvPr>
          <p:cNvSpPr/>
          <p:nvPr/>
        </p:nvSpPr>
        <p:spPr>
          <a:xfrm>
            <a:off x="7859320" y="1574883"/>
            <a:ext cx="2042160" cy="5094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NOR Flash</a:t>
            </a:r>
          </a:p>
        </p:txBody>
      </p:sp>
    </p:spTree>
    <p:extLst>
      <p:ext uri="{BB962C8B-B14F-4D97-AF65-F5344CB8AC3E}">
        <p14:creationId xmlns:p14="http://schemas.microsoft.com/office/powerpoint/2010/main" val="10080104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5E20-9E44-1865-8A30-46DD525E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2"/>
            <a:ext cx="6858000" cy="519593"/>
          </a:xfrm>
        </p:spPr>
        <p:txBody>
          <a:bodyPr/>
          <a:lstStyle/>
          <a:p>
            <a:r>
              <a:rPr lang="en-US" dirty="0"/>
              <a:t>NAND Flash Cell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D582E-D47A-675F-48BB-12EBE340B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0616" y="3316981"/>
                <a:ext cx="8297687" cy="231451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 bunch of </a:t>
                </a:r>
                <a:r>
                  <a:rPr lang="en-US" dirty="0">
                    <a:solidFill>
                      <a:srgbClr val="E21A23"/>
                    </a:solidFill>
                  </a:rPr>
                  <a:t>transistors</a:t>
                </a:r>
                <a:r>
                  <a:rPr lang="en-US" dirty="0"/>
                  <a:t> connected in series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Set the </a:t>
                </a:r>
                <a:r>
                  <a:rPr lang="en-US" dirty="0">
                    <a:solidFill>
                      <a:srgbClr val="7030A0"/>
                    </a:solidFill>
                  </a:rPr>
                  <a:t>voltage</a:t>
                </a:r>
                <a:r>
                  <a:rPr lang="en-US" dirty="0"/>
                  <a:t> on the bit line </a:t>
                </a:r>
                <a:r>
                  <a:rPr lang="en-US" dirty="0">
                    <a:solidFill>
                      <a:srgbClr val="9F2241"/>
                    </a:solidFill>
                  </a:rPr>
                  <a:t>select</a:t>
                </a:r>
                <a:r>
                  <a:rPr lang="en-US" dirty="0"/>
                  <a:t> and ground </a:t>
                </a:r>
                <a:r>
                  <a:rPr lang="en-US" dirty="0">
                    <a:solidFill>
                      <a:srgbClr val="9F2241"/>
                    </a:solidFill>
                  </a:rPr>
                  <a:t>select</a:t>
                </a:r>
                <a:r>
                  <a:rPr lang="en-US" dirty="0"/>
                  <a:t> line to 1 (</a:t>
                </a:r>
                <a:r>
                  <a:rPr lang="en-US" dirty="0">
                    <a:solidFill>
                      <a:srgbClr val="00B050"/>
                    </a:solidFill>
                  </a:rPr>
                  <a:t>enable</a:t>
                </a:r>
                <a:r>
                  <a:rPr lang="en-US" dirty="0"/>
                  <a:t> them)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Assume we want to </a:t>
                </a:r>
                <a:r>
                  <a:rPr lang="en-US" dirty="0">
                    <a:solidFill>
                      <a:srgbClr val="9F2241"/>
                    </a:solidFill>
                  </a:rPr>
                  <a:t>read</a:t>
                </a:r>
                <a:r>
                  <a:rPr lang="en-US" dirty="0"/>
                  <a:t> the value stored in the transistor WL5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Set the </a:t>
                </a:r>
                <a:r>
                  <a:rPr lang="en-US" dirty="0">
                    <a:solidFill>
                      <a:srgbClr val="7030A0"/>
                    </a:solidFill>
                  </a:rPr>
                  <a:t>gate voltage </a:t>
                </a:r>
                <a:r>
                  <a:rPr lang="en-US" dirty="0"/>
                  <a:t>of the rest of the </a:t>
                </a:r>
                <a:r>
                  <a:rPr lang="en-US" dirty="0">
                    <a:solidFill>
                      <a:srgbClr val="E21A23"/>
                    </a:solidFill>
                  </a:rPr>
                  <a:t>transistors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/>
                  <a:t> (conducting)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40-60% higher density as compared to NOR Flash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9D582E-D47A-675F-48BB-12EBE340B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3316981"/>
                <a:ext cx="8297687" cy="2314517"/>
              </a:xfrm>
              <a:blipFill>
                <a:blip r:embed="rId3"/>
                <a:stretch>
                  <a:fillRect l="-661" t="-1053" b="-142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81FCC-FD34-AE0E-DDCA-DD09FF3DF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5B037-F9D8-BEE1-5E20-BDF72FC9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3382D5-3818-6D9C-CC91-AE40E2D782EB}"/>
              </a:ext>
            </a:extLst>
          </p:cNvPr>
          <p:cNvGrpSpPr/>
          <p:nvPr/>
        </p:nvGrpSpPr>
        <p:grpSpPr>
          <a:xfrm>
            <a:off x="1883433" y="996030"/>
            <a:ext cx="8453274" cy="1953202"/>
            <a:chOff x="490776" y="932823"/>
            <a:chExt cx="8453274" cy="195320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5931CD8-622D-D8A6-4207-594F6BDDDC5E}"/>
                </a:ext>
              </a:extLst>
            </p:cNvPr>
            <p:cNvSpPr/>
            <p:nvPr/>
          </p:nvSpPr>
          <p:spPr>
            <a:xfrm>
              <a:off x="490776" y="1552473"/>
              <a:ext cx="8087333" cy="7597"/>
            </a:xfrm>
            <a:custGeom>
              <a:avLst/>
              <a:gdLst>
                <a:gd name="connsiteX0" fmla="*/ 0 w 8087333"/>
                <a:gd name="connsiteY0" fmla="*/ -967 h 7597"/>
                <a:gd name="connsiteX1" fmla="*/ 8087334 w 8087333"/>
                <a:gd name="connsiteY1" fmla="*/ 6630 h 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87333" h="7597">
                  <a:moveTo>
                    <a:pt x="0" y="-967"/>
                  </a:moveTo>
                  <a:lnTo>
                    <a:pt x="8087334" y="6630"/>
                  </a:lnTo>
                </a:path>
              </a:pathLst>
            </a:custGeom>
            <a:noFill/>
            <a:ln w="2149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961816-E193-B360-9B4C-79B3D0D24D41}"/>
                </a:ext>
              </a:extLst>
            </p:cNvPr>
            <p:cNvSpPr/>
            <p:nvPr/>
          </p:nvSpPr>
          <p:spPr>
            <a:xfrm>
              <a:off x="7319897" y="1560070"/>
              <a:ext cx="894390" cy="879217"/>
            </a:xfrm>
            <a:custGeom>
              <a:avLst/>
              <a:gdLst>
                <a:gd name="connsiteX0" fmla="*/ 0 w 894390"/>
                <a:gd name="connsiteY0" fmla="*/ 878250 h 879217"/>
                <a:gd name="connsiteX1" fmla="*/ 325918 w 894390"/>
                <a:gd name="connsiteY1" fmla="*/ 878250 h 879217"/>
                <a:gd name="connsiteX2" fmla="*/ 325918 w 894390"/>
                <a:gd name="connsiteY2" fmla="*/ 628033 h 879217"/>
                <a:gd name="connsiteX3" fmla="*/ 606377 w 894390"/>
                <a:gd name="connsiteY3" fmla="*/ 628033 h 879217"/>
                <a:gd name="connsiteX4" fmla="*/ 606377 w 894390"/>
                <a:gd name="connsiteY4" fmla="*/ 870610 h 879217"/>
                <a:gd name="connsiteX5" fmla="*/ 894391 w 894390"/>
                <a:gd name="connsiteY5" fmla="*/ 870610 h 879217"/>
                <a:gd name="connsiteX6" fmla="*/ 894391 w 894390"/>
                <a:gd name="connsiteY6" fmla="*/ -967 h 87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4390" h="879217">
                  <a:moveTo>
                    <a:pt x="0" y="878250"/>
                  </a:moveTo>
                  <a:lnTo>
                    <a:pt x="325918" y="878250"/>
                  </a:lnTo>
                  <a:lnTo>
                    <a:pt x="325918" y="628033"/>
                  </a:lnTo>
                  <a:lnTo>
                    <a:pt x="606377" y="628033"/>
                  </a:lnTo>
                  <a:lnTo>
                    <a:pt x="606377" y="870610"/>
                  </a:lnTo>
                  <a:lnTo>
                    <a:pt x="894391" y="870610"/>
                  </a:lnTo>
                  <a:lnTo>
                    <a:pt x="89439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CC930-C92B-A109-8818-1E53B5D5CBF0}"/>
                </a:ext>
              </a:extLst>
            </p:cNvPr>
            <p:cNvSpPr txBox="1"/>
            <p:nvPr/>
          </p:nvSpPr>
          <p:spPr>
            <a:xfrm>
              <a:off x="7039792" y="1700380"/>
              <a:ext cx="704039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9228C6-71C9-6C9A-BFAA-2311509A8A1C}"/>
                </a:ext>
              </a:extLst>
            </p:cNvPr>
            <p:cNvSpPr txBox="1"/>
            <p:nvPr/>
          </p:nvSpPr>
          <p:spPr>
            <a:xfrm>
              <a:off x="7075868" y="1879974"/>
              <a:ext cx="636713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4AE208-4306-333B-723D-AEB234762E0F}"/>
                </a:ext>
              </a:extLst>
            </p:cNvPr>
            <p:cNvSpPr/>
            <p:nvPr/>
          </p:nvSpPr>
          <p:spPr>
            <a:xfrm>
              <a:off x="4485150" y="2196710"/>
              <a:ext cx="2880226" cy="242577"/>
            </a:xfrm>
            <a:custGeom>
              <a:avLst/>
              <a:gdLst>
                <a:gd name="connsiteX0" fmla="*/ 2880227 w 2880226"/>
                <a:gd name="connsiteY0" fmla="*/ 241610 h 242577"/>
                <a:gd name="connsiteX1" fmla="*/ 2501252 w 2880226"/>
                <a:gd name="connsiteY1" fmla="*/ 241610 h 242577"/>
                <a:gd name="connsiteX2" fmla="*/ 2501252 w 2880226"/>
                <a:gd name="connsiteY2" fmla="*/ -967 h 242577"/>
                <a:gd name="connsiteX3" fmla="*/ 2175334 w 2880226"/>
                <a:gd name="connsiteY3" fmla="*/ -967 h 242577"/>
                <a:gd name="connsiteX4" fmla="*/ 2175334 w 2880226"/>
                <a:gd name="connsiteY4" fmla="*/ 241610 h 242577"/>
                <a:gd name="connsiteX5" fmla="*/ 1841840 w 2880226"/>
                <a:gd name="connsiteY5" fmla="*/ 241610 h 242577"/>
                <a:gd name="connsiteX6" fmla="*/ 1841840 w 2880226"/>
                <a:gd name="connsiteY6" fmla="*/ 6674 h 242577"/>
                <a:gd name="connsiteX7" fmla="*/ 1493170 w 2880226"/>
                <a:gd name="connsiteY7" fmla="*/ 6674 h 242577"/>
                <a:gd name="connsiteX8" fmla="*/ 1493170 w 2880226"/>
                <a:gd name="connsiteY8" fmla="*/ 233970 h 242577"/>
                <a:gd name="connsiteX9" fmla="*/ 1144502 w 2880226"/>
                <a:gd name="connsiteY9" fmla="*/ 233970 h 242577"/>
                <a:gd name="connsiteX10" fmla="*/ 1144502 w 2880226"/>
                <a:gd name="connsiteY10" fmla="*/ 14314 h 242577"/>
                <a:gd name="connsiteX11" fmla="*/ 795854 w 2880226"/>
                <a:gd name="connsiteY11" fmla="*/ 14314 h 242577"/>
                <a:gd name="connsiteX12" fmla="*/ 795854 w 2880226"/>
                <a:gd name="connsiteY12" fmla="*/ 241610 h 242577"/>
                <a:gd name="connsiteX13" fmla="*/ 469936 w 2880226"/>
                <a:gd name="connsiteY13" fmla="*/ 241610 h 242577"/>
                <a:gd name="connsiteX14" fmla="*/ 469936 w 2880226"/>
                <a:gd name="connsiteY14" fmla="*/ 21741 h 242577"/>
                <a:gd name="connsiteX15" fmla="*/ 144018 w 2880226"/>
                <a:gd name="connsiteY15" fmla="*/ 21741 h 242577"/>
                <a:gd name="connsiteX16" fmla="*/ 144018 w 2880226"/>
                <a:gd name="connsiteY16" fmla="*/ 241610 h 242577"/>
                <a:gd name="connsiteX17" fmla="*/ 0 w 2880226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6" h="242577">
                  <a:moveTo>
                    <a:pt x="2880227" y="241610"/>
                  </a:moveTo>
                  <a:lnTo>
                    <a:pt x="2501252" y="241610"/>
                  </a:lnTo>
                  <a:lnTo>
                    <a:pt x="2501252" y="-967"/>
                  </a:lnTo>
                  <a:lnTo>
                    <a:pt x="2175334" y="-967"/>
                  </a:lnTo>
                  <a:lnTo>
                    <a:pt x="2175334" y="241610"/>
                  </a:lnTo>
                  <a:lnTo>
                    <a:pt x="1841840" y="241610"/>
                  </a:lnTo>
                  <a:lnTo>
                    <a:pt x="1841840" y="6674"/>
                  </a:lnTo>
                  <a:lnTo>
                    <a:pt x="1493170" y="6674"/>
                  </a:lnTo>
                  <a:lnTo>
                    <a:pt x="1493170" y="233970"/>
                  </a:lnTo>
                  <a:lnTo>
                    <a:pt x="1144502" y="233970"/>
                  </a:lnTo>
                  <a:lnTo>
                    <a:pt x="1144502" y="14314"/>
                  </a:lnTo>
                  <a:lnTo>
                    <a:pt x="795854" y="14314"/>
                  </a:lnTo>
                  <a:lnTo>
                    <a:pt x="795854" y="241610"/>
                  </a:lnTo>
                  <a:lnTo>
                    <a:pt x="469936" y="241610"/>
                  </a:lnTo>
                  <a:lnTo>
                    <a:pt x="469936" y="21741"/>
                  </a:lnTo>
                  <a:lnTo>
                    <a:pt x="144018" y="21741"/>
                  </a:lnTo>
                  <a:lnTo>
                    <a:pt x="144018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A32784-EDF1-B8AD-E0BF-FFA7E9EF6F3F}"/>
                </a:ext>
              </a:extLst>
            </p:cNvPr>
            <p:cNvSpPr/>
            <p:nvPr/>
          </p:nvSpPr>
          <p:spPr>
            <a:xfrm>
              <a:off x="4674627" y="2151294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CD96-B8BE-1677-066B-D59DB300B052}"/>
                </a:ext>
              </a:extLst>
            </p:cNvPr>
            <p:cNvSpPr/>
            <p:nvPr/>
          </p:nvSpPr>
          <p:spPr>
            <a:xfrm>
              <a:off x="4674627" y="2075529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0F1EDC-3B16-F5D6-E9C2-4C19200AA216}"/>
                </a:ext>
              </a:extLst>
            </p:cNvPr>
            <p:cNvSpPr/>
            <p:nvPr/>
          </p:nvSpPr>
          <p:spPr>
            <a:xfrm>
              <a:off x="4788338" y="1893650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E01584-C0D9-FB8B-83A8-0B637B8BCDB1}"/>
                </a:ext>
              </a:extLst>
            </p:cNvPr>
            <p:cNvSpPr txBox="1"/>
            <p:nvPr/>
          </p:nvSpPr>
          <p:spPr>
            <a:xfrm>
              <a:off x="4295513" y="1767657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WL4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0B3D06-9E19-34C3-1656-58921466C874}"/>
                </a:ext>
              </a:extLst>
            </p:cNvPr>
            <p:cNvSpPr/>
            <p:nvPr/>
          </p:nvSpPr>
          <p:spPr>
            <a:xfrm>
              <a:off x="5319311" y="2150232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D0C154-0E8B-1C7F-8816-347777776A2D}"/>
                </a:ext>
              </a:extLst>
            </p:cNvPr>
            <p:cNvSpPr/>
            <p:nvPr/>
          </p:nvSpPr>
          <p:spPr>
            <a:xfrm>
              <a:off x="5319311" y="2074256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C02041-AE1A-D0C4-B3A4-8F78EDE9DE44}"/>
                </a:ext>
              </a:extLst>
            </p:cNvPr>
            <p:cNvSpPr/>
            <p:nvPr/>
          </p:nvSpPr>
          <p:spPr>
            <a:xfrm>
              <a:off x="5433001" y="1892376"/>
              <a:ext cx="21222" cy="174450"/>
            </a:xfrm>
            <a:custGeom>
              <a:avLst/>
              <a:gdLst>
                <a:gd name="connsiteX0" fmla="*/ 0 w 21222"/>
                <a:gd name="connsiteY0" fmla="*/ -967 h 174450"/>
                <a:gd name="connsiteX1" fmla="*/ 0 w 21222"/>
                <a:gd name="connsiteY1" fmla="*/ 173483 h 17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50">
                  <a:moveTo>
                    <a:pt x="0" y="-967"/>
                  </a:moveTo>
                  <a:lnTo>
                    <a:pt x="0" y="173483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48DDBE-800E-0182-DF45-CB6896C5E914}"/>
                </a:ext>
              </a:extLst>
            </p:cNvPr>
            <p:cNvSpPr txBox="1"/>
            <p:nvPr/>
          </p:nvSpPr>
          <p:spPr>
            <a:xfrm>
              <a:off x="4940173" y="1766534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WL3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791530-07D9-49C6-A24A-E95A4345F6BA}"/>
                </a:ext>
              </a:extLst>
            </p:cNvPr>
            <p:cNvSpPr/>
            <p:nvPr/>
          </p:nvSpPr>
          <p:spPr>
            <a:xfrm>
              <a:off x="6016628" y="2142592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F7E07E0-28AE-E8F5-E45B-9CDD9DC27A7D}"/>
                </a:ext>
              </a:extLst>
            </p:cNvPr>
            <p:cNvSpPr/>
            <p:nvPr/>
          </p:nvSpPr>
          <p:spPr>
            <a:xfrm>
              <a:off x="6016628" y="206682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30427D-F993-FEAA-CE23-534E73AD27AD}"/>
                </a:ext>
              </a:extLst>
            </p:cNvPr>
            <p:cNvSpPr/>
            <p:nvPr/>
          </p:nvSpPr>
          <p:spPr>
            <a:xfrm>
              <a:off x="6130318" y="1884863"/>
              <a:ext cx="21222" cy="174323"/>
            </a:xfrm>
            <a:custGeom>
              <a:avLst/>
              <a:gdLst>
                <a:gd name="connsiteX0" fmla="*/ 0 w 21222"/>
                <a:gd name="connsiteY0" fmla="*/ -967 h 174323"/>
                <a:gd name="connsiteX1" fmla="*/ 0 w 21222"/>
                <a:gd name="connsiteY1" fmla="*/ 173356 h 1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23">
                  <a:moveTo>
                    <a:pt x="0" y="-967"/>
                  </a:moveTo>
                  <a:lnTo>
                    <a:pt x="0" y="173356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C1AF6D-0DD0-35EF-F9BA-62C9DC038D80}"/>
                </a:ext>
              </a:extLst>
            </p:cNvPr>
            <p:cNvSpPr txBox="1"/>
            <p:nvPr/>
          </p:nvSpPr>
          <p:spPr>
            <a:xfrm>
              <a:off x="5637501" y="1758960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WL2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6C93E42-4D71-074D-63C7-45F031211F47}"/>
                </a:ext>
              </a:extLst>
            </p:cNvPr>
            <p:cNvSpPr/>
            <p:nvPr/>
          </p:nvSpPr>
          <p:spPr>
            <a:xfrm>
              <a:off x="6721521" y="2127313"/>
              <a:ext cx="234956" cy="21222"/>
            </a:xfrm>
            <a:custGeom>
              <a:avLst/>
              <a:gdLst>
                <a:gd name="connsiteX0" fmla="*/ 0 w 234956"/>
                <a:gd name="connsiteY0" fmla="*/ -967 h 21222"/>
                <a:gd name="connsiteX1" fmla="*/ 234957 w 234956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6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9F8A8B2-F77A-91CC-12D4-7338019815F7}"/>
                </a:ext>
              </a:extLst>
            </p:cNvPr>
            <p:cNvSpPr/>
            <p:nvPr/>
          </p:nvSpPr>
          <p:spPr>
            <a:xfrm>
              <a:off x="6721521" y="2051547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31D6FD-507E-F925-5DFE-E50FDEC3E8BE}"/>
                </a:ext>
              </a:extLst>
            </p:cNvPr>
            <p:cNvSpPr/>
            <p:nvPr/>
          </p:nvSpPr>
          <p:spPr>
            <a:xfrm>
              <a:off x="6835211" y="1869711"/>
              <a:ext cx="21222" cy="174407"/>
            </a:xfrm>
            <a:custGeom>
              <a:avLst/>
              <a:gdLst>
                <a:gd name="connsiteX0" fmla="*/ 0 w 21222"/>
                <a:gd name="connsiteY0" fmla="*/ -967 h 174407"/>
                <a:gd name="connsiteX1" fmla="*/ 0 w 21222"/>
                <a:gd name="connsiteY1" fmla="*/ 173440 h 1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407">
                  <a:moveTo>
                    <a:pt x="0" y="-967"/>
                  </a:moveTo>
                  <a:lnTo>
                    <a:pt x="0" y="17344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0E68DA-8ADC-784A-1648-289568E604A9}"/>
                </a:ext>
              </a:extLst>
            </p:cNvPr>
            <p:cNvSpPr txBox="1"/>
            <p:nvPr/>
          </p:nvSpPr>
          <p:spPr>
            <a:xfrm>
              <a:off x="6342400" y="1743786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WL1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91B639-F8F8-069D-C387-E270B67B7282}"/>
                </a:ext>
              </a:extLst>
            </p:cNvPr>
            <p:cNvSpPr/>
            <p:nvPr/>
          </p:nvSpPr>
          <p:spPr>
            <a:xfrm>
              <a:off x="1741748" y="2199894"/>
              <a:ext cx="2880225" cy="242577"/>
            </a:xfrm>
            <a:custGeom>
              <a:avLst/>
              <a:gdLst>
                <a:gd name="connsiteX0" fmla="*/ 2880225 w 2880225"/>
                <a:gd name="connsiteY0" fmla="*/ 241610 h 242577"/>
                <a:gd name="connsiteX1" fmla="*/ 2501250 w 2880225"/>
                <a:gd name="connsiteY1" fmla="*/ 241610 h 242577"/>
                <a:gd name="connsiteX2" fmla="*/ 2501250 w 2880225"/>
                <a:gd name="connsiteY2" fmla="*/ -967 h 242577"/>
                <a:gd name="connsiteX3" fmla="*/ 2175332 w 2880225"/>
                <a:gd name="connsiteY3" fmla="*/ -967 h 242577"/>
                <a:gd name="connsiteX4" fmla="*/ 2175332 w 2880225"/>
                <a:gd name="connsiteY4" fmla="*/ 241610 h 242577"/>
                <a:gd name="connsiteX5" fmla="*/ 1841837 w 2880225"/>
                <a:gd name="connsiteY5" fmla="*/ 241610 h 242577"/>
                <a:gd name="connsiteX6" fmla="*/ 1841837 w 2880225"/>
                <a:gd name="connsiteY6" fmla="*/ 6673 h 242577"/>
                <a:gd name="connsiteX7" fmla="*/ 1493168 w 2880225"/>
                <a:gd name="connsiteY7" fmla="*/ 6673 h 242577"/>
                <a:gd name="connsiteX8" fmla="*/ 1493168 w 2880225"/>
                <a:gd name="connsiteY8" fmla="*/ 234180 h 242577"/>
                <a:gd name="connsiteX9" fmla="*/ 1144521 w 2880225"/>
                <a:gd name="connsiteY9" fmla="*/ 234180 h 242577"/>
                <a:gd name="connsiteX10" fmla="*/ 1144521 w 2880225"/>
                <a:gd name="connsiteY10" fmla="*/ 14312 h 242577"/>
                <a:gd name="connsiteX11" fmla="*/ 795852 w 2880225"/>
                <a:gd name="connsiteY11" fmla="*/ 14312 h 242577"/>
                <a:gd name="connsiteX12" fmla="*/ 795852 w 2880225"/>
                <a:gd name="connsiteY12" fmla="*/ 241610 h 242577"/>
                <a:gd name="connsiteX13" fmla="*/ 469934 w 2880225"/>
                <a:gd name="connsiteY13" fmla="*/ 241610 h 242577"/>
                <a:gd name="connsiteX14" fmla="*/ 469934 w 2880225"/>
                <a:gd name="connsiteY14" fmla="*/ 21954 h 242577"/>
                <a:gd name="connsiteX15" fmla="*/ 144011 w 2880225"/>
                <a:gd name="connsiteY15" fmla="*/ 21954 h 242577"/>
                <a:gd name="connsiteX16" fmla="*/ 144011 w 2880225"/>
                <a:gd name="connsiteY16" fmla="*/ 241610 h 242577"/>
                <a:gd name="connsiteX17" fmla="*/ 0 w 2880225"/>
                <a:gd name="connsiteY17" fmla="*/ 241610 h 24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80225" h="242577">
                  <a:moveTo>
                    <a:pt x="2880225" y="241610"/>
                  </a:moveTo>
                  <a:lnTo>
                    <a:pt x="2501250" y="241610"/>
                  </a:lnTo>
                  <a:lnTo>
                    <a:pt x="2501250" y="-967"/>
                  </a:lnTo>
                  <a:lnTo>
                    <a:pt x="2175332" y="-967"/>
                  </a:lnTo>
                  <a:lnTo>
                    <a:pt x="2175332" y="241610"/>
                  </a:lnTo>
                  <a:lnTo>
                    <a:pt x="1841837" y="241610"/>
                  </a:lnTo>
                  <a:lnTo>
                    <a:pt x="1841837" y="6673"/>
                  </a:lnTo>
                  <a:lnTo>
                    <a:pt x="1493168" y="6673"/>
                  </a:lnTo>
                  <a:lnTo>
                    <a:pt x="1493168" y="234180"/>
                  </a:lnTo>
                  <a:lnTo>
                    <a:pt x="1144521" y="234180"/>
                  </a:lnTo>
                  <a:lnTo>
                    <a:pt x="1144521" y="14312"/>
                  </a:lnTo>
                  <a:lnTo>
                    <a:pt x="795852" y="14312"/>
                  </a:lnTo>
                  <a:lnTo>
                    <a:pt x="795852" y="241610"/>
                  </a:lnTo>
                  <a:lnTo>
                    <a:pt x="469934" y="241610"/>
                  </a:lnTo>
                  <a:lnTo>
                    <a:pt x="469934" y="21954"/>
                  </a:lnTo>
                  <a:lnTo>
                    <a:pt x="144011" y="21954"/>
                  </a:lnTo>
                  <a:lnTo>
                    <a:pt x="144011" y="241610"/>
                  </a:lnTo>
                  <a:lnTo>
                    <a:pt x="0" y="24161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BA577C-A5E0-C26E-CD30-2249450305B5}"/>
                </a:ext>
              </a:extLst>
            </p:cNvPr>
            <p:cNvSpPr/>
            <p:nvPr/>
          </p:nvSpPr>
          <p:spPr>
            <a:xfrm>
              <a:off x="1931238" y="2154477"/>
              <a:ext cx="234965" cy="21222"/>
            </a:xfrm>
            <a:custGeom>
              <a:avLst/>
              <a:gdLst>
                <a:gd name="connsiteX0" fmla="*/ 0 w 234965"/>
                <a:gd name="connsiteY0" fmla="*/ -967 h 21222"/>
                <a:gd name="connsiteX1" fmla="*/ 234966 w 234965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65" h="21222">
                  <a:moveTo>
                    <a:pt x="0" y="-967"/>
                  </a:moveTo>
                  <a:cubicBezTo>
                    <a:pt x="227387" y="-967"/>
                    <a:pt x="234966" y="-967"/>
                    <a:pt x="234966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2B4A6-CB2B-711C-9E69-75FB02BD36F6}"/>
                </a:ext>
              </a:extLst>
            </p:cNvPr>
            <p:cNvSpPr/>
            <p:nvPr/>
          </p:nvSpPr>
          <p:spPr>
            <a:xfrm>
              <a:off x="1931238" y="2078712"/>
              <a:ext cx="227387" cy="21222"/>
            </a:xfrm>
            <a:custGeom>
              <a:avLst/>
              <a:gdLst>
                <a:gd name="connsiteX0" fmla="*/ 0 w 227387"/>
                <a:gd name="connsiteY0" fmla="*/ -967 h 21222"/>
                <a:gd name="connsiteX1" fmla="*/ 227387 w 22738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7" h="21222">
                  <a:moveTo>
                    <a:pt x="0" y="-967"/>
                  </a:moveTo>
                  <a:lnTo>
                    <a:pt x="227387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86B590C-7D36-374C-BB02-C9B2775AF770}"/>
                </a:ext>
              </a:extLst>
            </p:cNvPr>
            <p:cNvSpPr/>
            <p:nvPr/>
          </p:nvSpPr>
          <p:spPr>
            <a:xfrm>
              <a:off x="2044930" y="18968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38D365-E319-DEBB-4ACC-C5192774B78E}"/>
                </a:ext>
              </a:extLst>
            </p:cNvPr>
            <p:cNvSpPr txBox="1"/>
            <p:nvPr/>
          </p:nvSpPr>
          <p:spPr>
            <a:xfrm>
              <a:off x="1552113" y="1770884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WL8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4DC53AF-8B39-341A-9318-7659E98D18E1}"/>
                </a:ext>
              </a:extLst>
            </p:cNvPr>
            <p:cNvSpPr/>
            <p:nvPr/>
          </p:nvSpPr>
          <p:spPr>
            <a:xfrm>
              <a:off x="2575907" y="215341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7B74B6-F989-74E9-1598-45D34535C400}"/>
                </a:ext>
              </a:extLst>
            </p:cNvPr>
            <p:cNvSpPr/>
            <p:nvPr/>
          </p:nvSpPr>
          <p:spPr>
            <a:xfrm>
              <a:off x="2575907" y="207765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8737001-235D-708D-62F9-015F4C5A363A}"/>
                </a:ext>
              </a:extLst>
            </p:cNvPr>
            <p:cNvSpPr/>
            <p:nvPr/>
          </p:nvSpPr>
          <p:spPr>
            <a:xfrm>
              <a:off x="2689597" y="1895771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D8A7B1-3BE4-7DCA-6086-3CA2A05512B0}"/>
                </a:ext>
              </a:extLst>
            </p:cNvPr>
            <p:cNvSpPr txBox="1"/>
            <p:nvPr/>
          </p:nvSpPr>
          <p:spPr>
            <a:xfrm>
              <a:off x="2196787" y="1769761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WL7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53E48A9-C50D-3FE3-0867-DC56C2BA6D2F}"/>
                </a:ext>
              </a:extLst>
            </p:cNvPr>
            <p:cNvSpPr/>
            <p:nvPr/>
          </p:nvSpPr>
          <p:spPr>
            <a:xfrm>
              <a:off x="3273223" y="2145776"/>
              <a:ext cx="234957" cy="21222"/>
            </a:xfrm>
            <a:custGeom>
              <a:avLst/>
              <a:gdLst>
                <a:gd name="connsiteX0" fmla="*/ 0 w 234957"/>
                <a:gd name="connsiteY0" fmla="*/ -967 h 21222"/>
                <a:gd name="connsiteX1" fmla="*/ 234957 w 234957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57" h="21222">
                  <a:moveTo>
                    <a:pt x="0" y="-967"/>
                  </a:moveTo>
                  <a:cubicBezTo>
                    <a:pt x="227381" y="-967"/>
                    <a:pt x="234957" y="-967"/>
                    <a:pt x="234957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40F212B-693F-0B28-0A8A-F679AF09635E}"/>
                </a:ext>
              </a:extLst>
            </p:cNvPr>
            <p:cNvSpPr/>
            <p:nvPr/>
          </p:nvSpPr>
          <p:spPr>
            <a:xfrm>
              <a:off x="3273223" y="2070011"/>
              <a:ext cx="227380" cy="21222"/>
            </a:xfrm>
            <a:custGeom>
              <a:avLst/>
              <a:gdLst>
                <a:gd name="connsiteX0" fmla="*/ 0 w 227380"/>
                <a:gd name="connsiteY0" fmla="*/ -967 h 21222"/>
                <a:gd name="connsiteX1" fmla="*/ 227381 w 227380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80" h="21222">
                  <a:moveTo>
                    <a:pt x="0" y="-967"/>
                  </a:moveTo>
                  <a:lnTo>
                    <a:pt x="227381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5E5114-BAEE-A901-33CF-DECCCD3BA6BD}"/>
                </a:ext>
              </a:extLst>
            </p:cNvPr>
            <p:cNvSpPr/>
            <p:nvPr/>
          </p:nvSpPr>
          <p:spPr>
            <a:xfrm>
              <a:off x="3386914" y="1888132"/>
              <a:ext cx="21222" cy="174239"/>
            </a:xfrm>
            <a:custGeom>
              <a:avLst/>
              <a:gdLst>
                <a:gd name="connsiteX0" fmla="*/ 0 w 21222"/>
                <a:gd name="connsiteY0" fmla="*/ -967 h 174239"/>
                <a:gd name="connsiteX1" fmla="*/ 0 w 21222"/>
                <a:gd name="connsiteY1" fmla="*/ 173272 h 17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239">
                  <a:moveTo>
                    <a:pt x="0" y="-967"/>
                  </a:moveTo>
                  <a:lnTo>
                    <a:pt x="0" y="173272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14D4BE-E02B-62F7-3409-9C3EDD54D0DE}"/>
                </a:ext>
              </a:extLst>
            </p:cNvPr>
            <p:cNvSpPr txBox="1"/>
            <p:nvPr/>
          </p:nvSpPr>
          <p:spPr>
            <a:xfrm>
              <a:off x="2894095" y="1762186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WL6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AAB3E37-05AB-765C-13C5-29DB3DF82464}"/>
                </a:ext>
              </a:extLst>
            </p:cNvPr>
            <p:cNvSpPr/>
            <p:nvPr/>
          </p:nvSpPr>
          <p:spPr>
            <a:xfrm>
              <a:off x="3978117" y="2130708"/>
              <a:ext cx="234978" cy="21222"/>
            </a:xfrm>
            <a:custGeom>
              <a:avLst/>
              <a:gdLst>
                <a:gd name="connsiteX0" fmla="*/ 0 w 234978"/>
                <a:gd name="connsiteY0" fmla="*/ -967 h 21222"/>
                <a:gd name="connsiteX1" fmla="*/ 234978 w 234978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978" h="21222">
                  <a:moveTo>
                    <a:pt x="0" y="-967"/>
                  </a:moveTo>
                  <a:cubicBezTo>
                    <a:pt x="227402" y="-967"/>
                    <a:pt x="234978" y="-967"/>
                    <a:pt x="234978" y="-967"/>
                  </a:cubicBez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F3D8AF9-54D5-EF19-03B8-F7053A66F039}"/>
                </a:ext>
              </a:extLst>
            </p:cNvPr>
            <p:cNvSpPr/>
            <p:nvPr/>
          </p:nvSpPr>
          <p:spPr>
            <a:xfrm>
              <a:off x="3978117" y="2054942"/>
              <a:ext cx="227401" cy="21222"/>
            </a:xfrm>
            <a:custGeom>
              <a:avLst/>
              <a:gdLst>
                <a:gd name="connsiteX0" fmla="*/ 0 w 227401"/>
                <a:gd name="connsiteY0" fmla="*/ -967 h 21222"/>
                <a:gd name="connsiteX1" fmla="*/ 227402 w 227401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401" h="21222">
                  <a:moveTo>
                    <a:pt x="0" y="-967"/>
                  </a:moveTo>
                  <a:lnTo>
                    <a:pt x="227402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23AC8EC-4500-9EA1-6A44-DAA9619D7DDB}"/>
                </a:ext>
              </a:extLst>
            </p:cNvPr>
            <p:cNvSpPr/>
            <p:nvPr/>
          </p:nvSpPr>
          <p:spPr>
            <a:xfrm>
              <a:off x="4091807" y="1872936"/>
              <a:ext cx="21222" cy="174366"/>
            </a:xfrm>
            <a:custGeom>
              <a:avLst/>
              <a:gdLst>
                <a:gd name="connsiteX0" fmla="*/ 0 w 21222"/>
                <a:gd name="connsiteY0" fmla="*/ -967 h 174366"/>
                <a:gd name="connsiteX1" fmla="*/ 0 w 21222"/>
                <a:gd name="connsiteY1" fmla="*/ 173399 h 1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174366">
                  <a:moveTo>
                    <a:pt x="0" y="-967"/>
                  </a:moveTo>
                  <a:lnTo>
                    <a:pt x="0" y="173399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B38A7B-37CB-696D-FB59-D62F5A64370E}"/>
                </a:ext>
              </a:extLst>
            </p:cNvPr>
            <p:cNvSpPr txBox="1"/>
            <p:nvPr/>
          </p:nvSpPr>
          <p:spPr>
            <a:xfrm>
              <a:off x="3598994" y="1747013"/>
              <a:ext cx="538930" cy="298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WL5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07FE2F3-3B12-AF73-FB26-2EA304390479}"/>
                </a:ext>
              </a:extLst>
            </p:cNvPr>
            <p:cNvSpPr/>
            <p:nvPr/>
          </p:nvSpPr>
          <p:spPr>
            <a:xfrm>
              <a:off x="7653413" y="2105877"/>
              <a:ext cx="265284" cy="7427"/>
            </a:xfrm>
            <a:custGeom>
              <a:avLst/>
              <a:gdLst>
                <a:gd name="connsiteX0" fmla="*/ 0 w 265284"/>
                <a:gd name="connsiteY0" fmla="*/ -967 h 7427"/>
                <a:gd name="connsiteX1" fmla="*/ 265285 w 265284"/>
                <a:gd name="connsiteY1" fmla="*/ -967 h 7427"/>
                <a:gd name="connsiteX2" fmla="*/ 265285 w 265284"/>
                <a:gd name="connsiteY2" fmla="*/ 6460 h 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284" h="7427">
                  <a:moveTo>
                    <a:pt x="0" y="-967"/>
                  </a:moveTo>
                  <a:lnTo>
                    <a:pt x="265285" y="-967"/>
                  </a:lnTo>
                  <a:lnTo>
                    <a:pt x="265285" y="6460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1C42586-3F84-35DD-7C43-69AA10827A47}"/>
                </a:ext>
              </a:extLst>
            </p:cNvPr>
            <p:cNvSpPr/>
            <p:nvPr/>
          </p:nvSpPr>
          <p:spPr>
            <a:xfrm>
              <a:off x="7782256" y="1802604"/>
              <a:ext cx="21222" cy="310700"/>
            </a:xfrm>
            <a:custGeom>
              <a:avLst/>
              <a:gdLst>
                <a:gd name="connsiteX0" fmla="*/ 0 w 21222"/>
                <a:gd name="connsiteY0" fmla="*/ 309733 h 310700"/>
                <a:gd name="connsiteX1" fmla="*/ 0 w 21222"/>
                <a:gd name="connsiteY1" fmla="*/ -967 h 31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310700">
                  <a:moveTo>
                    <a:pt x="0" y="309733"/>
                  </a:moveTo>
                  <a:lnTo>
                    <a:pt x="0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7B42FC7-E858-5B79-448D-6852D2AD94DB}"/>
                </a:ext>
              </a:extLst>
            </p:cNvPr>
            <p:cNvSpPr/>
            <p:nvPr/>
          </p:nvSpPr>
          <p:spPr>
            <a:xfrm>
              <a:off x="763580" y="2185250"/>
              <a:ext cx="1015662" cy="515288"/>
            </a:xfrm>
            <a:custGeom>
              <a:avLst/>
              <a:gdLst>
                <a:gd name="connsiteX0" fmla="*/ 1015662 w 1015662"/>
                <a:gd name="connsiteY0" fmla="*/ 256676 h 515288"/>
                <a:gd name="connsiteX1" fmla="*/ 712480 w 1015662"/>
                <a:gd name="connsiteY1" fmla="*/ 256676 h 515288"/>
                <a:gd name="connsiteX2" fmla="*/ 712480 w 1015662"/>
                <a:gd name="connsiteY2" fmla="*/ -967 h 515288"/>
                <a:gd name="connsiteX3" fmla="*/ 386558 w 1015662"/>
                <a:gd name="connsiteY3" fmla="*/ -967 h 515288"/>
                <a:gd name="connsiteX4" fmla="*/ 386558 w 1015662"/>
                <a:gd name="connsiteY4" fmla="*/ 241396 h 515288"/>
                <a:gd name="connsiteX5" fmla="*/ 0 w 1015662"/>
                <a:gd name="connsiteY5" fmla="*/ 241396 h 515288"/>
                <a:gd name="connsiteX6" fmla="*/ 0 w 1015662"/>
                <a:gd name="connsiteY6" fmla="*/ 514321 h 51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662" h="515288">
                  <a:moveTo>
                    <a:pt x="1015662" y="256676"/>
                  </a:moveTo>
                  <a:lnTo>
                    <a:pt x="712480" y="256676"/>
                  </a:lnTo>
                  <a:lnTo>
                    <a:pt x="712480" y="-967"/>
                  </a:lnTo>
                  <a:lnTo>
                    <a:pt x="386558" y="-967"/>
                  </a:lnTo>
                  <a:lnTo>
                    <a:pt x="386558" y="241396"/>
                  </a:lnTo>
                  <a:lnTo>
                    <a:pt x="0" y="241396"/>
                  </a:lnTo>
                  <a:lnTo>
                    <a:pt x="0" y="514321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EE79C3D-7D59-9BCE-4012-533179A22179}"/>
                </a:ext>
              </a:extLst>
            </p:cNvPr>
            <p:cNvSpPr/>
            <p:nvPr/>
          </p:nvSpPr>
          <p:spPr>
            <a:xfrm>
              <a:off x="1165297" y="2101845"/>
              <a:ext cx="280444" cy="21222"/>
            </a:xfrm>
            <a:custGeom>
              <a:avLst/>
              <a:gdLst>
                <a:gd name="connsiteX0" fmla="*/ 0 w 280444"/>
                <a:gd name="connsiteY0" fmla="*/ -967 h 21222"/>
                <a:gd name="connsiteX1" fmla="*/ 280444 w 280444"/>
                <a:gd name="connsiteY1" fmla="*/ -967 h 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44" h="21222">
                  <a:moveTo>
                    <a:pt x="0" y="-967"/>
                  </a:moveTo>
                  <a:lnTo>
                    <a:pt x="280444" y="-967"/>
                  </a:lnTo>
                </a:path>
              </a:pathLst>
            </a:custGeom>
            <a:noFill/>
            <a:ln w="169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0E2BB0-D3C4-B0EA-20F4-1F22F3628265}"/>
                </a:ext>
              </a:extLst>
            </p:cNvPr>
            <p:cNvSpPr/>
            <p:nvPr/>
          </p:nvSpPr>
          <p:spPr>
            <a:xfrm>
              <a:off x="1309308" y="1855682"/>
              <a:ext cx="21222" cy="238522"/>
            </a:xfrm>
            <a:custGeom>
              <a:avLst/>
              <a:gdLst>
                <a:gd name="connsiteX0" fmla="*/ 0 w 21222"/>
                <a:gd name="connsiteY0" fmla="*/ 237556 h 238522"/>
                <a:gd name="connsiteX1" fmla="*/ 0 w 21222"/>
                <a:gd name="connsiteY1" fmla="*/ -967 h 2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22" h="238522">
                  <a:moveTo>
                    <a:pt x="0" y="237556"/>
                  </a:moveTo>
                  <a:lnTo>
                    <a:pt x="0" y="-967"/>
                  </a:lnTo>
                </a:path>
              </a:pathLst>
            </a:custGeom>
            <a:noFill/>
            <a:ln w="1283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1ACE6A-7CDC-643E-C9BD-0FCC14F6D2E9}"/>
                </a:ext>
              </a:extLst>
            </p:cNvPr>
            <p:cNvSpPr txBox="1"/>
            <p:nvPr/>
          </p:nvSpPr>
          <p:spPr>
            <a:xfrm>
              <a:off x="512051" y="1653750"/>
              <a:ext cx="761747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Ground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54D9D02-447C-E13F-01C7-23453803A6EC}"/>
                </a:ext>
              </a:extLst>
            </p:cNvPr>
            <p:cNvSpPr txBox="1"/>
            <p:nvPr/>
          </p:nvSpPr>
          <p:spPr>
            <a:xfrm>
              <a:off x="572178" y="1833343"/>
              <a:ext cx="636713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4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91E0FF4-3C0D-0BF6-8E76-3F9A84BDB2E9}"/>
                </a:ext>
              </a:extLst>
            </p:cNvPr>
            <p:cNvSpPr txBox="1"/>
            <p:nvPr/>
          </p:nvSpPr>
          <p:spPr>
            <a:xfrm>
              <a:off x="8113373" y="1265924"/>
              <a:ext cx="830677" cy="350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7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1B32285-9167-14FD-9278-A288D16A4CE4}"/>
                </a:ext>
              </a:extLst>
            </p:cNvPr>
            <p:cNvSpPr/>
            <p:nvPr/>
          </p:nvSpPr>
          <p:spPr>
            <a:xfrm>
              <a:off x="606336" y="2714546"/>
              <a:ext cx="321573" cy="171479"/>
            </a:xfrm>
            <a:custGeom>
              <a:avLst/>
              <a:gdLst>
                <a:gd name="connsiteX0" fmla="*/ 0 w 321573"/>
                <a:gd name="connsiteY0" fmla="*/ -967 h 171479"/>
                <a:gd name="connsiteX1" fmla="*/ 321574 w 321573"/>
                <a:gd name="connsiteY1" fmla="*/ -967 h 171479"/>
                <a:gd name="connsiteX2" fmla="*/ 150068 w 321573"/>
                <a:gd name="connsiteY2" fmla="*/ 170512 h 1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1573" h="171479">
                  <a:moveTo>
                    <a:pt x="0" y="-967"/>
                  </a:moveTo>
                  <a:lnTo>
                    <a:pt x="321574" y="-967"/>
                  </a:lnTo>
                  <a:lnTo>
                    <a:pt x="150068" y="170512"/>
                  </a:lnTo>
                  <a:close/>
                </a:path>
              </a:pathLst>
            </a:custGeom>
            <a:noFill/>
            <a:ln w="24410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039684F-5790-583A-FDCB-5582D000AD95}"/>
                </a:ext>
              </a:extLst>
            </p:cNvPr>
            <p:cNvSpPr/>
            <p:nvPr/>
          </p:nvSpPr>
          <p:spPr>
            <a:xfrm>
              <a:off x="3139649" y="932823"/>
              <a:ext cx="2042160" cy="50945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NAND Flash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2545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2592-897D-E095-2746-6DF52FF6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Flash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29D3F-718E-83D5-1F50-BD6C9A3B1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8D88-CFEC-8D7E-4ACC-EA555136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B1FF380-2030-8681-A29B-0F321FEF2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32" y="1002569"/>
            <a:ext cx="1062029" cy="994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91047A-68E3-A41C-AD0F-E3D216A71B3E}"/>
              </a:ext>
            </a:extLst>
          </p:cNvPr>
          <p:cNvSpPr txBox="1"/>
          <p:nvPr/>
        </p:nvSpPr>
        <p:spPr>
          <a:xfrm>
            <a:off x="3275276" y="1269119"/>
            <a:ext cx="4867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We can </a:t>
            </a:r>
            <a:r>
              <a:rPr lang="en-US" sz="2400" dirty="0">
                <a:solidFill>
                  <a:srgbClr val="0070C0"/>
                </a:solidFill>
              </a:rPr>
              <a:t>store</a:t>
            </a:r>
            <a:r>
              <a:rPr lang="en-US" sz="2400" dirty="0"/>
              <a:t> multiple bits per cell.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B4956-2256-1B93-6CDA-1AE34CDC4A66}"/>
              </a:ext>
            </a:extLst>
          </p:cNvPr>
          <p:cNvSpPr txBox="1"/>
          <p:nvPr/>
        </p:nvSpPr>
        <p:spPr>
          <a:xfrm>
            <a:off x="2384906" y="2519680"/>
            <a:ext cx="7767063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We can </a:t>
            </a:r>
            <a:r>
              <a:rPr lang="en-US" sz="2000" dirty="0">
                <a:solidFill>
                  <a:srgbClr val="00B050"/>
                </a:solidFill>
              </a:rPr>
              <a:t>store</a:t>
            </a:r>
            <a:r>
              <a:rPr lang="en-US" sz="2000" dirty="0"/>
              <a:t> 1-4 bits per </a:t>
            </a:r>
            <a:r>
              <a:rPr lang="en-US" sz="2000" dirty="0">
                <a:solidFill>
                  <a:srgbClr val="E21A23"/>
                </a:solidFill>
              </a:rPr>
              <a:t>cell</a:t>
            </a:r>
            <a:r>
              <a:rPr lang="en-US" sz="2000" dirty="0"/>
              <a:t>. For storing </a:t>
            </a:r>
            <a:r>
              <a:rPr lang="en-US" sz="2000" i="1" dirty="0"/>
              <a:t>n </a:t>
            </a:r>
            <a:r>
              <a:rPr lang="en-US" sz="2000" dirty="0"/>
              <a:t>bits, we need to realize</a:t>
            </a:r>
            <a:br>
              <a:rPr lang="en-US" sz="2000" dirty="0"/>
            </a:br>
            <a:r>
              <a:rPr lang="en-US" sz="2000" i="1" dirty="0"/>
              <a:t>2</a:t>
            </a:r>
            <a:r>
              <a:rPr lang="en-US" sz="2000" i="1" baseline="30000" dirty="0"/>
              <a:t>n</a:t>
            </a:r>
            <a:r>
              <a:rPr lang="en-US" sz="2000" i="1" dirty="0"/>
              <a:t> </a:t>
            </a:r>
            <a:r>
              <a:rPr lang="en-US" sz="2000" dirty="0"/>
              <a:t>distinct </a:t>
            </a:r>
            <a:r>
              <a:rPr lang="en-US" sz="2000" dirty="0">
                <a:solidFill>
                  <a:srgbClr val="9F2241"/>
                </a:solidFill>
              </a:rPr>
              <a:t>charge</a:t>
            </a:r>
            <a:r>
              <a:rPr lang="en-US" sz="2000" dirty="0"/>
              <a:t> levels.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151110-3A2B-D346-149E-478031D89D16}"/>
              </a:ext>
            </a:extLst>
          </p:cNvPr>
          <p:cNvSpPr/>
          <p:nvPr/>
        </p:nvSpPr>
        <p:spPr>
          <a:xfrm>
            <a:off x="2046932" y="3637280"/>
            <a:ext cx="2088189" cy="7078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Charge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FE0627B-6956-8CCF-7028-9745DFFAA208}"/>
              </a:ext>
            </a:extLst>
          </p:cNvPr>
          <p:cNvSpPr/>
          <p:nvPr/>
        </p:nvSpPr>
        <p:spPr>
          <a:xfrm>
            <a:off x="4450080" y="3755777"/>
            <a:ext cx="944880" cy="54532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DBFF48-8C6D-C706-117D-15BAF1A0EB77}"/>
              </a:ext>
            </a:extLst>
          </p:cNvPr>
          <p:cNvSpPr/>
          <p:nvPr/>
        </p:nvSpPr>
        <p:spPr>
          <a:xfrm>
            <a:off x="5623252" y="3674497"/>
            <a:ext cx="2088189" cy="7078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Threshold voltage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03516F5-5CCF-22C0-9934-4F9CE283EF45}"/>
              </a:ext>
            </a:extLst>
          </p:cNvPr>
          <p:cNvSpPr/>
          <p:nvPr/>
        </p:nvSpPr>
        <p:spPr>
          <a:xfrm>
            <a:off x="7467600" y="4649966"/>
            <a:ext cx="2550160" cy="1354595"/>
          </a:xfrm>
          <a:prstGeom prst="wedgeRoundRectCallout">
            <a:avLst>
              <a:gd name="adj1" fmla="val -44737"/>
              <a:gd name="adj2" fmla="val -92848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Accurately sense based on the current flow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9DF0118-F98B-AA64-5D33-AE4CA3263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4941293"/>
            <a:ext cx="515020" cy="513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F99EEC-2324-533F-B0BE-D43022090611}"/>
              </a:ext>
            </a:extLst>
          </p:cNvPr>
          <p:cNvSpPr txBox="1"/>
          <p:nvPr/>
        </p:nvSpPr>
        <p:spPr>
          <a:xfrm>
            <a:off x="2577945" y="4997888"/>
            <a:ext cx="384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Higher storage density</a:t>
            </a:r>
          </a:p>
        </p:txBody>
      </p:sp>
      <p:pic>
        <p:nvPicPr>
          <p:cNvPr id="15" name="Picture 14" descr="Background pattern, rectangle&#10;&#10;Description automatically generated">
            <a:extLst>
              <a:ext uri="{FF2B5EF4-FFF2-40B4-BE49-F238E27FC236}">
                <a16:creationId xmlns:a16="http://schemas.microsoft.com/office/drawing/2014/main" id="{B6AACAAC-B1AB-2642-9FC1-871535E11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10" y="5909146"/>
            <a:ext cx="768437" cy="1908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4AD6C9-48BF-5B86-CBDC-1D1FF9325F62}"/>
              </a:ext>
            </a:extLst>
          </p:cNvPr>
          <p:cNvSpPr txBox="1"/>
          <p:nvPr/>
        </p:nvSpPr>
        <p:spPr>
          <a:xfrm>
            <a:off x="2727608" y="5696777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Lower endurance and higher bit</a:t>
            </a:r>
            <a:br>
              <a:rPr lang="en-US" sz="2000" dirty="0"/>
            </a:br>
            <a:r>
              <a:rPr lang="en-US" sz="2000" dirty="0"/>
              <a:t>error rate (need more ECC).</a:t>
            </a:r>
          </a:p>
        </p:txBody>
      </p:sp>
    </p:spTree>
    <p:extLst>
      <p:ext uri="{BB962C8B-B14F-4D97-AF65-F5344CB8AC3E}">
        <p14:creationId xmlns:p14="http://schemas.microsoft.com/office/powerpoint/2010/main" val="13795946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E355-504B-2E94-A80D-10B77F66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Blocks and Pages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7ABD1-3134-2493-3319-59C5DD65A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C8336-59B1-1864-1319-AE37F732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84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3C1ACFF5-CDCF-256E-86C2-B794E02A4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10" y="1097281"/>
            <a:ext cx="641380" cy="641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39E1B0-48F6-3F3D-D592-644F9A2BD177}"/>
              </a:ext>
            </a:extLst>
          </p:cNvPr>
          <p:cNvSpPr txBox="1"/>
          <p:nvPr/>
        </p:nvSpPr>
        <p:spPr>
          <a:xfrm>
            <a:off x="3229865" y="1187139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These are </a:t>
            </a:r>
            <a:r>
              <a:rPr lang="en-US" sz="2400" dirty="0">
                <a:solidFill>
                  <a:srgbClr val="C00000"/>
                </a:solidFill>
              </a:rPr>
              <a:t>storage</a:t>
            </a:r>
            <a:r>
              <a:rPr lang="en-US" sz="2400" dirty="0"/>
              <a:t> devices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99773-671E-0742-E254-6E99AE6A80BE}"/>
              </a:ext>
            </a:extLst>
          </p:cNvPr>
          <p:cNvSpPr txBox="1"/>
          <p:nvPr/>
        </p:nvSpPr>
        <p:spPr>
          <a:xfrm>
            <a:off x="1880617" y="2464475"/>
            <a:ext cx="85892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Flash devices provide </a:t>
            </a:r>
            <a:r>
              <a:rPr lang="en-US" sz="2000" dirty="0">
                <a:solidFill>
                  <a:srgbClr val="0070C0"/>
                </a:solidFill>
              </a:rPr>
              <a:t>page-level</a:t>
            </a:r>
            <a:r>
              <a:rPr lang="en-US" sz="2000" dirty="0"/>
              <a:t> access. Page size = 512-4096 </a:t>
            </a:r>
            <a:r>
              <a:rPr lang="en-US" sz="2000" dirty="0">
                <a:solidFill>
                  <a:schemeClr val="accent4"/>
                </a:solidFill>
              </a:rPr>
              <a:t>bytes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There is a need to </a:t>
            </a:r>
            <a:r>
              <a:rPr lang="en-US" sz="2000" dirty="0">
                <a:solidFill>
                  <a:srgbClr val="9F2241"/>
                </a:solidFill>
              </a:rPr>
              <a:t>accumulate</a:t>
            </a:r>
            <a:r>
              <a:rPr lang="en-US" sz="2000" dirty="0"/>
              <a:t> writes, and then </a:t>
            </a:r>
            <a:r>
              <a:rPr lang="en-US" sz="2000" dirty="0">
                <a:solidFill>
                  <a:srgbClr val="00B050"/>
                </a:solidFill>
              </a:rPr>
              <a:t>sync</a:t>
            </a:r>
            <a:r>
              <a:rPr lang="en-US" sz="2000" dirty="0"/>
              <a:t> to the flash device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Pages are </a:t>
            </a:r>
            <a:r>
              <a:rPr lang="en-US" sz="2000" dirty="0">
                <a:solidFill>
                  <a:srgbClr val="7030A0"/>
                </a:solidFill>
              </a:rPr>
              <a:t>grouped</a:t>
            </a:r>
            <a:r>
              <a:rPr lang="en-US" sz="2000" dirty="0"/>
              <a:t> into </a:t>
            </a:r>
            <a:r>
              <a:rPr lang="en-US" sz="2000" b="1" dirty="0">
                <a:solidFill>
                  <a:srgbClr val="002060"/>
                </a:solidFill>
              </a:rPr>
              <a:t>blocks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Blocks </a:t>
            </a:r>
            <a:r>
              <a:rPr lang="en-US" sz="2000" dirty="0">
                <a:solidFill>
                  <a:srgbClr val="01708C"/>
                </a:solidFill>
              </a:rPr>
              <a:t>contain</a:t>
            </a:r>
            <a:r>
              <a:rPr lang="en-US" sz="2000" dirty="0"/>
              <a:t> 32-128 pages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6C1FD6-50D5-F291-0CB4-E54FF8AA31E1}"/>
              </a:ext>
            </a:extLst>
          </p:cNvPr>
          <p:cNvSpPr/>
          <p:nvPr/>
        </p:nvSpPr>
        <p:spPr>
          <a:xfrm>
            <a:off x="3417053" y="4630557"/>
            <a:ext cx="7132007" cy="50949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Read or write data at the level of pages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772897-0455-5511-E85B-7B16CE21DCB0}"/>
              </a:ext>
            </a:extLst>
          </p:cNvPr>
          <p:cNvSpPr/>
          <p:nvPr/>
        </p:nvSpPr>
        <p:spPr>
          <a:xfrm>
            <a:off x="3425154" y="5222042"/>
            <a:ext cx="7132007" cy="50949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 page once written, cannot be written again (unless erased)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07B66E-66B1-AAB1-4E43-A4F97878FF65}"/>
              </a:ext>
            </a:extLst>
          </p:cNvPr>
          <p:cNvSpPr/>
          <p:nvPr/>
        </p:nvSpPr>
        <p:spPr>
          <a:xfrm>
            <a:off x="3425154" y="5823687"/>
            <a:ext cx="7132007" cy="50949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There is a need to erase a </a:t>
            </a:r>
            <a:r>
              <a:rPr lang="en-US" sz="2000" b="1" dirty="0"/>
              <a:t>block</a:t>
            </a:r>
            <a:r>
              <a:rPr lang="en-US" sz="2000" dirty="0"/>
              <a:t> first and then write</a:t>
            </a:r>
          </a:p>
        </p:txBody>
      </p:sp>
      <p:pic>
        <p:nvPicPr>
          <p:cNvPr id="12" name="Picture 11" descr="A picture containing seat&#10;&#10;Description automatically generated">
            <a:extLst>
              <a:ext uri="{FF2B5EF4-FFF2-40B4-BE49-F238E27FC236}">
                <a16:creationId xmlns:a16="http://schemas.microsoft.com/office/drawing/2014/main" id="{C89AE361-9C3A-7A85-3534-A68A664D0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15" y="4863016"/>
            <a:ext cx="1826418" cy="19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39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38982-D8A5-359B-9E89-EAC7C98A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Program/Erase Cycle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5A2A4-744B-B43E-5468-FD3F366D2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8F380-BCFE-3928-C8FE-E23974F4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AFF22-DF6A-6E5A-C32E-6AEF77E16AFA}"/>
              </a:ext>
            </a:extLst>
          </p:cNvPr>
          <p:cNvSpPr/>
          <p:nvPr/>
        </p:nvSpPr>
        <p:spPr>
          <a:xfrm>
            <a:off x="2052320" y="1442720"/>
            <a:ext cx="2702560" cy="6299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Program phase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0B0B6F6-38EC-E8AD-7EC1-9F2AF1571775}"/>
              </a:ext>
            </a:extLst>
          </p:cNvPr>
          <p:cNvSpPr/>
          <p:nvPr/>
        </p:nvSpPr>
        <p:spPr>
          <a:xfrm>
            <a:off x="5055420" y="1539240"/>
            <a:ext cx="833120" cy="51816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8EDE1-9C4E-FDFF-19BA-20D4D7068EA0}"/>
              </a:ext>
            </a:extLst>
          </p:cNvPr>
          <p:cNvSpPr txBox="1"/>
          <p:nvPr/>
        </p:nvSpPr>
        <p:spPr>
          <a:xfrm>
            <a:off x="6185684" y="1442721"/>
            <a:ext cx="448231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Consider a </a:t>
            </a:r>
            <a:r>
              <a:rPr lang="en-US" sz="2000" dirty="0">
                <a:solidFill>
                  <a:srgbClr val="00B050"/>
                </a:solidFill>
              </a:rPr>
              <a:t>fresh</a:t>
            </a:r>
            <a:r>
              <a:rPr lang="en-US" sz="2000" dirty="0"/>
              <a:t> page </a:t>
            </a:r>
            <a:br>
              <a:rPr lang="en-US" sz="2000" dirty="0"/>
            </a:br>
            <a:r>
              <a:rPr lang="en-US" sz="2000" dirty="0"/>
              <a:t>(never written after being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erased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Programming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write a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By default, a </a:t>
            </a:r>
            <a:r>
              <a:rPr lang="en-US" sz="2000" dirty="0">
                <a:solidFill>
                  <a:srgbClr val="720F11"/>
                </a:solidFill>
                <a:sym typeface="Wingdings" panose="05000000000000000000" pitchFamily="2" charset="2"/>
              </a:rPr>
              <a:t>cell</a:t>
            </a:r>
            <a:r>
              <a:rPr lang="en-US" sz="2000" dirty="0">
                <a:sym typeface="Wingdings" panose="05000000000000000000" pitchFamily="2" charset="2"/>
              </a:rPr>
              <a:t> contains a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Cannot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convert</a:t>
            </a:r>
            <a:r>
              <a:rPr lang="en-US" sz="2000" dirty="0">
                <a:sym typeface="Wingdings" panose="05000000000000000000" pitchFamily="2" charset="2"/>
              </a:rPr>
              <a:t> from 0  1 without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erasing</a:t>
            </a:r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54396-1560-3241-600A-1920A16B29EE}"/>
              </a:ext>
            </a:extLst>
          </p:cNvPr>
          <p:cNvSpPr/>
          <p:nvPr/>
        </p:nvSpPr>
        <p:spPr>
          <a:xfrm>
            <a:off x="2052320" y="3689489"/>
            <a:ext cx="2702560" cy="6299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Erase phase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CFE50A-9C0B-49CF-ECA3-B831EE1AE94C}"/>
              </a:ext>
            </a:extLst>
          </p:cNvPr>
          <p:cNvSpPr/>
          <p:nvPr/>
        </p:nvSpPr>
        <p:spPr>
          <a:xfrm>
            <a:off x="5053721" y="3704729"/>
            <a:ext cx="833120" cy="51816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C3F2E-CD13-647D-216E-E59D930241A3}"/>
              </a:ext>
            </a:extLst>
          </p:cNvPr>
          <p:cNvSpPr txBox="1"/>
          <p:nvPr/>
        </p:nvSpPr>
        <p:spPr>
          <a:xfrm>
            <a:off x="6185684" y="3780520"/>
            <a:ext cx="38619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Set all the </a:t>
            </a:r>
            <a:r>
              <a:rPr lang="en-US" sz="2000" dirty="0">
                <a:solidFill>
                  <a:srgbClr val="0070C0"/>
                </a:solidFill>
              </a:rPr>
              <a:t>bits</a:t>
            </a:r>
            <a:r>
              <a:rPr lang="en-US" sz="2000" dirty="0"/>
              <a:t> in the </a:t>
            </a:r>
            <a:r>
              <a:rPr lang="en-US" sz="2000" dirty="0">
                <a:solidFill>
                  <a:srgbClr val="C00000"/>
                </a:solidFill>
              </a:rPr>
              <a:t>block</a:t>
            </a:r>
            <a:r>
              <a:rPr lang="en-US" sz="2000" dirty="0"/>
              <a:t> of </a:t>
            </a:r>
            <a:br>
              <a:rPr lang="en-US" sz="2000" dirty="0"/>
            </a:br>
            <a:r>
              <a:rPr lang="en-US" sz="2000" dirty="0">
                <a:solidFill>
                  <a:srgbClr val="00B050"/>
                </a:solidFill>
              </a:rPr>
              <a:t>pages</a:t>
            </a:r>
            <a:r>
              <a:rPr lang="en-US" sz="2000" dirty="0"/>
              <a:t> to 1 (not programmed)</a:t>
            </a:r>
          </a:p>
          <a:p>
            <a:pPr algn="l"/>
            <a:endParaRPr lang="en-US" sz="20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BF5DA6F-9354-5FA6-FFE6-F39FCC9C2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4744855"/>
            <a:ext cx="584418" cy="584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00F0D-C78A-54AC-1E0B-2E118A9A3E13}"/>
              </a:ext>
            </a:extLst>
          </p:cNvPr>
          <p:cNvSpPr txBox="1"/>
          <p:nvPr/>
        </p:nvSpPr>
        <p:spPr>
          <a:xfrm>
            <a:off x="2929578" y="4818220"/>
            <a:ext cx="5849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How do we </a:t>
            </a:r>
            <a:r>
              <a:rPr lang="en-US" sz="2000" dirty="0">
                <a:solidFill>
                  <a:srgbClr val="0070C0"/>
                </a:solidFill>
              </a:rPr>
              <a:t>write</a:t>
            </a:r>
            <a:r>
              <a:rPr lang="en-US" sz="2000" dirty="0"/>
              <a:t> to a </a:t>
            </a:r>
            <a:r>
              <a:rPr lang="en-US" sz="2000" dirty="0">
                <a:solidFill>
                  <a:srgbClr val="00B050"/>
                </a:solidFill>
              </a:rPr>
              <a:t>page</a:t>
            </a:r>
            <a:r>
              <a:rPr lang="en-US" sz="2000" dirty="0"/>
              <a:t> after writing to it once?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4EA66A-18C9-65C6-6F41-633DFFB138B2}"/>
              </a:ext>
            </a:extLst>
          </p:cNvPr>
          <p:cNvSpPr txBox="1"/>
          <p:nvPr/>
        </p:nvSpPr>
        <p:spPr>
          <a:xfrm>
            <a:off x="1578830" y="5315238"/>
            <a:ext cx="153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614F34-0F1B-20BF-B223-7C3DA26F7C9A}"/>
              </a:ext>
            </a:extLst>
          </p:cNvPr>
          <p:cNvSpPr txBox="1"/>
          <p:nvPr/>
        </p:nvSpPr>
        <p:spPr>
          <a:xfrm>
            <a:off x="2929579" y="5363624"/>
            <a:ext cx="75312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9F2241"/>
                </a:solidFill>
              </a:rPr>
              <a:t>Copy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B050"/>
                </a:solidFill>
              </a:rPr>
              <a:t>full</a:t>
            </a:r>
            <a:r>
              <a:rPr lang="en-US" sz="2000" dirty="0"/>
              <a:t> block to a </a:t>
            </a:r>
            <a:r>
              <a:rPr lang="en-US" sz="2000" dirty="0">
                <a:solidFill>
                  <a:srgbClr val="0070C0"/>
                </a:solidFill>
              </a:rPr>
              <a:t>fresh</a:t>
            </a:r>
            <a:r>
              <a:rPr lang="en-US" sz="2000" dirty="0"/>
              <a:t> block (</a:t>
            </a:r>
            <a:r>
              <a:rPr lang="en-US" sz="2000" dirty="0">
                <a:solidFill>
                  <a:srgbClr val="7030A0"/>
                </a:solidFill>
              </a:rPr>
              <a:t>non-programmed</a:t>
            </a:r>
            <a:r>
              <a:rPr lang="en-US" sz="2000" dirty="0"/>
              <a:t>) other than</a:t>
            </a:r>
          </a:p>
          <a:p>
            <a:pPr algn="l"/>
            <a:r>
              <a:rPr lang="en-US" sz="2000" dirty="0"/>
              <a:t>the </a:t>
            </a:r>
            <a:r>
              <a:rPr lang="en-US" sz="2000" dirty="0">
                <a:solidFill>
                  <a:srgbClr val="625D9C"/>
                </a:solidFill>
              </a:rPr>
              <a:t>page</a:t>
            </a:r>
            <a:r>
              <a:rPr lang="en-US" sz="2000" dirty="0"/>
              <a:t> that needs to be </a:t>
            </a:r>
            <a:r>
              <a:rPr lang="en-US" sz="2000" dirty="0">
                <a:solidFill>
                  <a:srgbClr val="FF0000"/>
                </a:solidFill>
              </a:rPr>
              <a:t>modified</a:t>
            </a:r>
            <a:r>
              <a:rPr lang="en-US" sz="2000" dirty="0"/>
              <a:t>. Replace its contents with the</a:t>
            </a:r>
          </a:p>
          <a:p>
            <a:pPr algn="l"/>
            <a:r>
              <a:rPr lang="en-US" sz="2000" dirty="0">
                <a:solidFill>
                  <a:srgbClr val="00B050"/>
                </a:solidFill>
              </a:rPr>
              <a:t>new</a:t>
            </a:r>
            <a:r>
              <a:rPr lang="en-US" sz="2000" dirty="0"/>
              <a:t> contents. 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04612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78DA-16A3-B896-C128-F33479CA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Issues: Wear Levelling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BC386-9532-AE7A-19C9-6EC33508B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106656"/>
            <a:ext cx="6858000" cy="63642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A flash device can endure a </a:t>
            </a:r>
            <a:r>
              <a:rPr lang="en-US" b="1" dirty="0">
                <a:solidFill>
                  <a:srgbClr val="00B050"/>
                </a:solidFill>
              </a:rPr>
              <a:t>finite</a:t>
            </a:r>
            <a:r>
              <a:rPr lang="en-US" dirty="0"/>
              <a:t> number of P/E cycles (50-150k). Then, the oxide layer </a:t>
            </a:r>
            <a:r>
              <a:rPr lang="en-US" b="1" dirty="0">
                <a:solidFill>
                  <a:schemeClr val="accent1"/>
                </a:solidFill>
              </a:rPr>
              <a:t>breaks</a:t>
            </a:r>
            <a:r>
              <a:rPr lang="en-US" dirty="0"/>
              <a:t> down.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43D79-0EBF-CF1A-C29D-C12BF2734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8B7B-DA0E-560F-427B-2BC738DB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 descr="A picture containing airplane&#10;&#10;Description automatically generated">
            <a:extLst>
              <a:ext uri="{FF2B5EF4-FFF2-40B4-BE49-F238E27FC236}">
                <a16:creationId xmlns:a16="http://schemas.microsoft.com/office/drawing/2014/main" id="{C5583B9E-2545-7A81-2C70-1510DFC7B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407462" y="951716"/>
            <a:ext cx="946308" cy="946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7CA40-60BF-1810-1013-D1E403E27D35}"/>
              </a:ext>
            </a:extLst>
          </p:cNvPr>
          <p:cNvSpPr txBox="1"/>
          <p:nvPr/>
        </p:nvSpPr>
        <p:spPr>
          <a:xfrm>
            <a:off x="2728780" y="2275840"/>
            <a:ext cx="680667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There is a need to </a:t>
            </a:r>
            <a:r>
              <a:rPr lang="en-US" sz="2000" dirty="0">
                <a:solidFill>
                  <a:srgbClr val="0070C0"/>
                </a:solidFill>
              </a:rPr>
              <a:t>ensure</a:t>
            </a:r>
            <a:r>
              <a:rPr lang="en-US" sz="2000" dirty="0"/>
              <a:t> that all blocks wear out equally.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DB405-B4F1-318E-F33F-A01D39427729}"/>
              </a:ext>
            </a:extLst>
          </p:cNvPr>
          <p:cNvSpPr txBox="1"/>
          <p:nvPr/>
        </p:nvSpPr>
        <p:spPr>
          <a:xfrm>
            <a:off x="2207805" y="3061438"/>
            <a:ext cx="78486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Maintain</a:t>
            </a:r>
            <a:r>
              <a:rPr lang="en-US" sz="2000" dirty="0"/>
              <a:t> a P/E counter for each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Assume that flash addresses are </a:t>
            </a:r>
            <a:r>
              <a:rPr lang="en-US" sz="2000" dirty="0">
                <a:solidFill>
                  <a:srgbClr val="0070C0"/>
                </a:solidFill>
              </a:rPr>
              <a:t>virtual</a:t>
            </a:r>
            <a:r>
              <a:rPr lang="en-US" sz="2000" dirty="0"/>
              <a:t> addresses, which</a:t>
            </a:r>
            <a:br>
              <a:rPr lang="en-US" sz="2000" dirty="0"/>
            </a:br>
            <a:r>
              <a:rPr lang="en-US" sz="2000" dirty="0"/>
              <a:t>are mapped to </a:t>
            </a:r>
            <a:r>
              <a:rPr lang="en-US" sz="2000" dirty="0">
                <a:solidFill>
                  <a:srgbClr val="00B050"/>
                </a:solidFill>
              </a:rPr>
              <a:t>physical</a:t>
            </a:r>
            <a:r>
              <a:rPr lang="en-US" sz="2000" dirty="0"/>
              <a:t> addresses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Maintain a </a:t>
            </a:r>
            <a:r>
              <a:rPr lang="en-US" sz="2000" dirty="0">
                <a:solidFill>
                  <a:srgbClr val="7030A0"/>
                </a:solidFill>
              </a:rPr>
              <a:t>mapping</a:t>
            </a:r>
            <a:r>
              <a:rPr lang="en-US" sz="2000" dirty="0"/>
              <a:t>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</a:t>
            </a:r>
            <a:r>
              <a:rPr lang="en-US" sz="2000" dirty="0">
                <a:solidFill>
                  <a:srgbClr val="00B050"/>
                </a:solidFill>
              </a:rPr>
              <a:t>decouples</a:t>
            </a:r>
            <a:r>
              <a:rPr lang="en-US" sz="2000" dirty="0"/>
              <a:t> the actual flash address from the address that is </a:t>
            </a:r>
            <a:br>
              <a:rPr lang="en-US" sz="2000" dirty="0"/>
            </a:br>
            <a:r>
              <a:rPr lang="en-US" sz="2000" dirty="0">
                <a:solidFill>
                  <a:srgbClr val="0070C0"/>
                </a:solidFill>
              </a:rPr>
              <a:t>visible</a:t>
            </a:r>
            <a:r>
              <a:rPr lang="en-US" sz="2000" dirty="0"/>
              <a:t> to software. Allows the hardware to </a:t>
            </a:r>
            <a:r>
              <a:rPr lang="en-US" sz="2000" dirty="0">
                <a:solidFill>
                  <a:srgbClr val="E21A23"/>
                </a:solidFill>
              </a:rPr>
              <a:t>remap</a:t>
            </a:r>
            <a:r>
              <a:rPr lang="en-US" sz="2000" dirty="0"/>
              <a:t> obliviously.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DD93B5-24FD-38D1-6101-BDE1F65B06D4}"/>
              </a:ext>
            </a:extLst>
          </p:cNvPr>
          <p:cNvSpPr/>
          <p:nvPr/>
        </p:nvSpPr>
        <p:spPr>
          <a:xfrm>
            <a:off x="2854960" y="5444321"/>
            <a:ext cx="2225040" cy="5486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Virtual flash address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3383BF6-83BE-DC88-38CC-2F16256C9A36}"/>
              </a:ext>
            </a:extLst>
          </p:cNvPr>
          <p:cNvSpPr/>
          <p:nvPr/>
        </p:nvSpPr>
        <p:spPr>
          <a:xfrm>
            <a:off x="5293360" y="5515441"/>
            <a:ext cx="934720" cy="406401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11FBA0-1C98-5EAD-2D6E-B1FE5AC75FB7}"/>
              </a:ext>
            </a:extLst>
          </p:cNvPr>
          <p:cNvSpPr/>
          <p:nvPr/>
        </p:nvSpPr>
        <p:spPr>
          <a:xfrm>
            <a:off x="6441440" y="5477025"/>
            <a:ext cx="2225040" cy="5486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Physical flash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0A996-E59B-87BD-0BA2-C64CF52B9A39}"/>
              </a:ext>
            </a:extLst>
          </p:cNvPr>
          <p:cNvSpPr txBox="1"/>
          <p:nvPr/>
        </p:nvSpPr>
        <p:spPr>
          <a:xfrm>
            <a:off x="5165850" y="5204122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mapping</a:t>
            </a:r>
          </a:p>
        </p:txBody>
      </p:sp>
    </p:spTree>
    <p:extLst>
      <p:ext uri="{BB962C8B-B14F-4D97-AF65-F5344CB8AC3E}">
        <p14:creationId xmlns:p14="http://schemas.microsoft.com/office/powerpoint/2010/main" val="25323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063E-19AB-90CF-B228-BF525FB0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115357"/>
            <a:ext cx="6858000" cy="822960"/>
          </a:xfrm>
        </p:spPr>
        <p:txBody>
          <a:bodyPr/>
          <a:lstStyle/>
          <a:p>
            <a:r>
              <a:rPr lang="en-US" dirty="0"/>
              <a:t>What can we achieve with remapping?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5B93D-6088-72D9-5D94-A6BE258A2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F0CB2-C58E-913C-20F1-DAF95C0E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72A1A-951D-2271-0962-B93EF0F43F8A}"/>
              </a:ext>
            </a:extLst>
          </p:cNvPr>
          <p:cNvSpPr/>
          <p:nvPr/>
        </p:nvSpPr>
        <p:spPr>
          <a:xfrm>
            <a:off x="3693563" y="5649311"/>
            <a:ext cx="4435365" cy="5565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Swap blocks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AA6FC-8043-ED64-5D5F-CA78D9F4C30C}"/>
              </a:ext>
            </a:extLst>
          </p:cNvPr>
          <p:cNvSpPr/>
          <p:nvPr/>
        </p:nvSpPr>
        <p:spPr>
          <a:xfrm>
            <a:off x="2468880" y="2677160"/>
            <a:ext cx="1889760" cy="129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High P/E count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D16349-3D10-6F5A-EE5B-9EF7D2ECCF0B}"/>
              </a:ext>
            </a:extLst>
          </p:cNvPr>
          <p:cNvSpPr/>
          <p:nvPr/>
        </p:nvSpPr>
        <p:spPr>
          <a:xfrm>
            <a:off x="6919976" y="2248327"/>
            <a:ext cx="1889760" cy="129527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Free block</a:t>
            </a: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5C9CCD26-5336-008D-8E08-74BEEFC8EF18}"/>
              </a:ext>
            </a:extLst>
          </p:cNvPr>
          <p:cNvSpPr/>
          <p:nvPr/>
        </p:nvSpPr>
        <p:spPr>
          <a:xfrm rot="15805881">
            <a:off x="5149602" y="29173"/>
            <a:ext cx="1136278" cy="3938378"/>
          </a:xfrm>
          <a:prstGeom prst="curvedLef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DC9EF-B1EF-344E-2F9A-D1E970DCFDF7}"/>
              </a:ext>
            </a:extLst>
          </p:cNvPr>
          <p:cNvSpPr txBox="1"/>
          <p:nvPr/>
        </p:nvSpPr>
        <p:spPr>
          <a:xfrm>
            <a:off x="3945937" y="742577"/>
            <a:ext cx="5009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1. </a:t>
            </a:r>
            <a:r>
              <a:rPr lang="en-US" sz="2000" dirty="0">
                <a:solidFill>
                  <a:schemeClr val="accent1"/>
                </a:solidFill>
              </a:rPr>
              <a:t>Copy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B050"/>
                </a:solidFill>
              </a:rPr>
              <a:t>contents</a:t>
            </a:r>
            <a:r>
              <a:rPr lang="en-US" sz="2000" dirty="0"/>
              <a:t> of a frequently</a:t>
            </a:r>
            <a:br>
              <a:rPr lang="en-US" sz="2000" dirty="0"/>
            </a:br>
            <a:r>
              <a:rPr lang="en-US" sz="2000" dirty="0"/>
              <a:t>accessed </a:t>
            </a:r>
            <a:r>
              <a:rPr lang="en-US" sz="2000" dirty="0">
                <a:solidFill>
                  <a:srgbClr val="0070C0"/>
                </a:solidFill>
              </a:rPr>
              <a:t>block</a:t>
            </a:r>
            <a:r>
              <a:rPr lang="en-US" sz="2000" dirty="0"/>
              <a:t> to a temporary (free) </a:t>
            </a:r>
            <a:r>
              <a:rPr lang="en-US" sz="2000" dirty="0">
                <a:solidFill>
                  <a:srgbClr val="7030A0"/>
                </a:solidFill>
              </a:rPr>
              <a:t>block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8E286-B48A-A6B8-00B2-3009A5AC2D50}"/>
              </a:ext>
            </a:extLst>
          </p:cNvPr>
          <p:cNvSpPr/>
          <p:nvPr/>
        </p:nvSpPr>
        <p:spPr>
          <a:xfrm>
            <a:off x="5252720" y="3984873"/>
            <a:ext cx="1889760" cy="129527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Low P/E 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CEDF5-95B9-7337-83BE-5EBAC2302872}"/>
              </a:ext>
            </a:extLst>
          </p:cNvPr>
          <p:cNvSpPr txBox="1"/>
          <p:nvPr/>
        </p:nvSpPr>
        <p:spPr>
          <a:xfrm>
            <a:off x="2230425" y="4054096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2. </a:t>
            </a:r>
            <a:r>
              <a:rPr lang="en-US" sz="2000" dirty="0">
                <a:solidFill>
                  <a:srgbClr val="0070C0"/>
                </a:solidFill>
              </a:rPr>
              <a:t>Erase</a:t>
            </a: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086CD111-9260-AB8D-9913-102D128F481D}"/>
              </a:ext>
            </a:extLst>
          </p:cNvPr>
          <p:cNvSpPr/>
          <p:nvPr/>
        </p:nvSpPr>
        <p:spPr>
          <a:xfrm rot="17658442" flipH="1" flipV="1">
            <a:off x="3872023" y="3189372"/>
            <a:ext cx="822492" cy="2237185"/>
          </a:xfrm>
          <a:prstGeom prst="curvedLef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8FA21-D5A3-CADA-C6D1-1C6E732F92B9}"/>
              </a:ext>
            </a:extLst>
          </p:cNvPr>
          <p:cNvSpPr txBox="1"/>
          <p:nvPr/>
        </p:nvSpPr>
        <p:spPr>
          <a:xfrm>
            <a:off x="2844534" y="469281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3. </a:t>
            </a:r>
            <a:r>
              <a:rPr lang="en-US" sz="2000" dirty="0">
                <a:solidFill>
                  <a:srgbClr val="E21A23"/>
                </a:solidFill>
              </a:rPr>
              <a:t>Copy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54E36A41-643A-C802-5B5E-B30B134AF45A}"/>
              </a:ext>
            </a:extLst>
          </p:cNvPr>
          <p:cNvSpPr/>
          <p:nvPr/>
        </p:nvSpPr>
        <p:spPr>
          <a:xfrm rot="12806299" flipH="1" flipV="1">
            <a:off x="7384683" y="3223065"/>
            <a:ext cx="757251" cy="1657853"/>
          </a:xfrm>
          <a:prstGeom prst="curvedLef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97631-8233-5F59-AB46-30F9F012A55B}"/>
              </a:ext>
            </a:extLst>
          </p:cNvPr>
          <p:cNvSpPr txBox="1"/>
          <p:nvPr/>
        </p:nvSpPr>
        <p:spPr>
          <a:xfrm>
            <a:off x="8060312" y="4037532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4. </a:t>
            </a:r>
            <a:r>
              <a:rPr lang="en-US" sz="2000" dirty="0">
                <a:solidFill>
                  <a:srgbClr val="0070C0"/>
                </a:solidFill>
              </a:rPr>
              <a:t>Erase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E21A23"/>
                </a:solidFill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37068736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FFBC-DF49-9D88-BFC6-5B96C8E0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536" y="170867"/>
            <a:ext cx="6858000" cy="822960"/>
          </a:xfrm>
        </p:spPr>
        <p:txBody>
          <a:bodyPr/>
          <a:lstStyle/>
          <a:p>
            <a:r>
              <a:rPr lang="en-US" dirty="0"/>
              <a:t>Read Disturbance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3B5AA-5A99-D4A9-8FA1-4503CF1ADB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70230" y="2808888"/>
                <a:ext cx="7451540" cy="1697072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Reason</a:t>
                </a:r>
                <a:r>
                  <a:rPr lang="en-US" dirty="0"/>
                  <a:t>: In NAND flash, the rest of the cells have to be </a:t>
                </a:r>
                <a:r>
                  <a:rPr lang="en-US" dirty="0">
                    <a:solidFill>
                      <a:srgbClr val="0070C0"/>
                    </a:solidFill>
                  </a:rPr>
                  <a:t>enabled</a:t>
                </a:r>
                <a:r>
                  <a:rPr lang="en-US" dirty="0"/>
                  <a:t> (</a:t>
                </a:r>
                <a:r>
                  <a:rPr lang="en-US" dirty="0">
                    <a:solidFill>
                      <a:srgbClr val="00B050"/>
                    </a:solidFill>
                  </a:rPr>
                  <a:t>voltage</a:t>
                </a:r>
                <a:r>
                  <a:rPr lang="en-US" dirty="0"/>
                  <a:t> at the gate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&gt;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 few </a:t>
                </a:r>
                <a:r>
                  <a:rPr lang="en-US" dirty="0">
                    <a:solidFill>
                      <a:srgbClr val="0070C0"/>
                    </a:solidFill>
                  </a:rPr>
                  <a:t>electrons</a:t>
                </a:r>
                <a:r>
                  <a:rPr lang="en-US" dirty="0"/>
                  <a:t> accumulate in the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floating</a:t>
                </a:r>
                <a:r>
                  <a:rPr lang="en-US" dirty="0"/>
                  <a:t> gate.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Over time, the cell gets </a:t>
                </a:r>
                <a:r>
                  <a:rPr lang="en-US" dirty="0">
                    <a:solidFill>
                      <a:srgbClr val="00B050"/>
                    </a:solidFill>
                  </a:rPr>
                  <a:t>programmed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13B5AA-5A99-D4A9-8FA1-4503CF1ADB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0230" y="2808888"/>
                <a:ext cx="7451540" cy="1697072"/>
              </a:xfrm>
              <a:blipFill>
                <a:blip r:embed="rId3"/>
                <a:stretch>
                  <a:fillRect l="-736" t="-1799" b="-21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55592-23FE-A329-48CC-1700E44BD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AE5A8-F810-2B5D-FF37-4BA6B838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C5BCF-92B2-21F7-2887-66D16516DD1B}"/>
              </a:ext>
            </a:extLst>
          </p:cNvPr>
          <p:cNvSpPr txBox="1"/>
          <p:nvPr/>
        </p:nvSpPr>
        <p:spPr>
          <a:xfrm>
            <a:off x="2728781" y="1635651"/>
            <a:ext cx="639649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we read a given cell </a:t>
            </a:r>
            <a:r>
              <a:rPr lang="en-US" sz="2000" dirty="0">
                <a:solidFill>
                  <a:schemeClr val="accent1"/>
                </a:solidFill>
              </a:rPr>
              <a:t>continuously</a:t>
            </a:r>
            <a:r>
              <a:rPr lang="en-US" sz="2000" dirty="0"/>
              <a:t>, the </a:t>
            </a:r>
            <a:r>
              <a:rPr lang="en-US" sz="2000" dirty="0">
                <a:solidFill>
                  <a:srgbClr val="00B050"/>
                </a:solidFill>
              </a:rPr>
              <a:t>neighboring</a:t>
            </a:r>
            <a:br>
              <a:rPr lang="en-US" sz="2000" dirty="0"/>
            </a:br>
            <a:r>
              <a:rPr lang="en-US" sz="2000" dirty="0"/>
              <a:t>cells start getting </a:t>
            </a:r>
            <a:r>
              <a:rPr lang="en-US" sz="2000" dirty="0">
                <a:solidFill>
                  <a:srgbClr val="0070C0"/>
                </a:solidFill>
              </a:rPr>
              <a:t>programmed</a:t>
            </a:r>
            <a:r>
              <a:rPr lang="en-US" sz="2000" dirty="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83A7F9-020A-A655-7C84-A6804C6FCA7A}"/>
              </a:ext>
            </a:extLst>
          </p:cNvPr>
          <p:cNvSpPr/>
          <p:nvPr/>
        </p:nvSpPr>
        <p:spPr>
          <a:xfrm>
            <a:off x="4988560" y="1226502"/>
            <a:ext cx="2184400" cy="3962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Definition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8DF78-7E45-6D5E-C956-B42245D48908}"/>
              </a:ext>
            </a:extLst>
          </p:cNvPr>
          <p:cNvSpPr txBox="1"/>
          <p:nvPr/>
        </p:nvSpPr>
        <p:spPr>
          <a:xfrm>
            <a:off x="2897753" y="5277556"/>
            <a:ext cx="7350089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Maintain a </a:t>
            </a:r>
            <a:r>
              <a:rPr lang="en-US" sz="2000" dirty="0">
                <a:solidFill>
                  <a:srgbClr val="E21A23"/>
                </a:solidFill>
              </a:rPr>
              <a:t>read</a:t>
            </a:r>
            <a:r>
              <a:rPr lang="en-US" sz="2000" dirty="0"/>
              <a:t> counter for each 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moment it </a:t>
            </a:r>
            <a:r>
              <a:rPr lang="en-US" sz="2000" dirty="0">
                <a:solidFill>
                  <a:srgbClr val="0070C0"/>
                </a:solidFill>
              </a:rPr>
              <a:t>exceeds</a:t>
            </a:r>
            <a:r>
              <a:rPr lang="en-US" sz="2000" dirty="0"/>
              <a:t> a threshold, </a:t>
            </a:r>
            <a:r>
              <a:rPr lang="en-US" sz="2000" dirty="0">
                <a:solidFill>
                  <a:srgbClr val="9F2241"/>
                </a:solidFill>
              </a:rPr>
              <a:t>copy</a:t>
            </a:r>
            <a:r>
              <a:rPr lang="en-US" sz="2000" dirty="0"/>
              <a:t> the block to a new</a:t>
            </a:r>
            <a:br>
              <a:rPr lang="en-US" sz="2000" dirty="0"/>
            </a:br>
            <a:r>
              <a:rPr lang="en-US" sz="2000" dirty="0"/>
              <a:t>location. It starts from a </a:t>
            </a:r>
            <a:r>
              <a:rPr lang="en-US" sz="2000" dirty="0">
                <a:solidFill>
                  <a:srgbClr val="00B050"/>
                </a:solidFill>
              </a:rPr>
              <a:t>fresh</a:t>
            </a:r>
            <a:r>
              <a:rPr lang="en-US" sz="2000" dirty="0"/>
              <a:t> state.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554EB1-ED9B-A76E-6FCB-AD076891220D}"/>
              </a:ext>
            </a:extLst>
          </p:cNvPr>
          <p:cNvSpPr/>
          <p:nvPr/>
        </p:nvSpPr>
        <p:spPr>
          <a:xfrm>
            <a:off x="5157532" y="4868406"/>
            <a:ext cx="2184400" cy="39624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2937245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Ferroelectric RAM (</a:t>
            </a:r>
            <a:r>
              <a:rPr lang="en-US" sz="4800" dirty="0" err="1"/>
              <a:t>FeRAM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9919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A254-5587-4BB6-8716-7D691007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Open Bit Line Array Architecture</a:t>
            </a:r>
            <a:endParaRPr lang="en-US" dirty="0"/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956808D1-1D7B-4C17-AEA9-CEF6D3AB48C8}"/>
              </a:ext>
            </a:extLst>
          </p:cNvPr>
          <p:cNvGrpSpPr/>
          <p:nvPr/>
        </p:nvGrpSpPr>
        <p:grpSpPr>
          <a:xfrm>
            <a:off x="1726344" y="1715661"/>
            <a:ext cx="5664767" cy="4423083"/>
            <a:chOff x="902312" y="1211065"/>
            <a:chExt cx="5664767" cy="442308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3482319-55D3-4287-AD8A-DBC3D48C1B26}"/>
                </a:ext>
              </a:extLst>
            </p:cNvPr>
            <p:cNvSpPr/>
            <p:nvPr/>
          </p:nvSpPr>
          <p:spPr>
            <a:xfrm>
              <a:off x="1893900" y="1914737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53B1375-F567-4098-8946-033AC31E6C11}"/>
                </a:ext>
              </a:extLst>
            </p:cNvPr>
            <p:cNvSpPr/>
            <p:nvPr/>
          </p:nvSpPr>
          <p:spPr>
            <a:xfrm>
              <a:off x="2100320" y="1755496"/>
              <a:ext cx="8256" cy="1209036"/>
            </a:xfrm>
            <a:custGeom>
              <a:avLst/>
              <a:gdLst>
                <a:gd name="connsiteX0" fmla="*/ 981 w 8256"/>
                <a:gd name="connsiteY0" fmla="*/ -658 h 1209036"/>
                <a:gd name="connsiteX1" fmla="*/ 981 w 8256"/>
                <a:gd name="connsiteY1" fmla="*/ 1208379 h 120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209036">
                  <a:moveTo>
                    <a:pt x="981" y="-658"/>
                  </a:moveTo>
                  <a:lnTo>
                    <a:pt x="981" y="1208379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1498E20-4BCF-4D6A-B230-33E8BC40BDFC}"/>
                </a:ext>
              </a:extLst>
            </p:cNvPr>
            <p:cNvSpPr/>
            <p:nvPr/>
          </p:nvSpPr>
          <p:spPr>
            <a:xfrm>
              <a:off x="2106216" y="2115254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C11CA6B-AFE2-415A-821E-43D9FD1837A4}"/>
                </a:ext>
              </a:extLst>
            </p:cNvPr>
            <p:cNvSpPr/>
            <p:nvPr/>
          </p:nvSpPr>
          <p:spPr>
            <a:xfrm>
              <a:off x="2253657" y="2020895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6C56FF-8756-4AB8-B2BC-E664FBBF4CE0}"/>
                </a:ext>
              </a:extLst>
            </p:cNvPr>
            <p:cNvSpPr txBox="1"/>
            <p:nvPr/>
          </p:nvSpPr>
          <p:spPr>
            <a:xfrm>
              <a:off x="2233767" y="1989857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B5C105-65E2-4C7B-BEBF-9ADB674CA990}"/>
                </a:ext>
              </a:extLst>
            </p:cNvPr>
            <p:cNvSpPr txBox="1"/>
            <p:nvPr/>
          </p:nvSpPr>
          <p:spPr>
            <a:xfrm>
              <a:off x="2233767" y="2113620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807BCD-F4B9-44CA-B3BC-5DFEAE4FC57C}"/>
                </a:ext>
              </a:extLst>
            </p:cNvPr>
            <p:cNvSpPr/>
            <p:nvPr/>
          </p:nvSpPr>
          <p:spPr>
            <a:xfrm>
              <a:off x="2465973" y="1908833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99227-C295-4258-AA3C-A59CE8F2547B}"/>
                </a:ext>
              </a:extLst>
            </p:cNvPr>
            <p:cNvSpPr/>
            <p:nvPr/>
          </p:nvSpPr>
          <p:spPr>
            <a:xfrm>
              <a:off x="2875717" y="2123956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AF8EDEE-E772-4B2D-910C-467268AC50CE}"/>
                </a:ext>
              </a:extLst>
            </p:cNvPr>
            <p:cNvSpPr/>
            <p:nvPr/>
          </p:nvSpPr>
          <p:spPr>
            <a:xfrm>
              <a:off x="3023159" y="2029589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FD3D45-C96A-4AF2-8C08-A0A3544D5BDF}"/>
                </a:ext>
              </a:extLst>
            </p:cNvPr>
            <p:cNvSpPr txBox="1"/>
            <p:nvPr/>
          </p:nvSpPr>
          <p:spPr>
            <a:xfrm>
              <a:off x="3003282" y="1998554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3F50DD-D4C1-449F-98B7-4005A50D2B42}"/>
                </a:ext>
              </a:extLst>
            </p:cNvPr>
            <p:cNvSpPr txBox="1"/>
            <p:nvPr/>
          </p:nvSpPr>
          <p:spPr>
            <a:xfrm>
              <a:off x="3003282" y="2122324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FA3439E-5239-4364-88B6-4FB05ECB5415}"/>
                </a:ext>
              </a:extLst>
            </p:cNvPr>
            <p:cNvSpPr/>
            <p:nvPr/>
          </p:nvSpPr>
          <p:spPr>
            <a:xfrm>
              <a:off x="3235482" y="1917536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D57E52-01DC-4158-BCE1-E43492F09F46}"/>
                </a:ext>
              </a:extLst>
            </p:cNvPr>
            <p:cNvSpPr/>
            <p:nvPr/>
          </p:nvSpPr>
          <p:spPr>
            <a:xfrm>
              <a:off x="2867022" y="1776138"/>
              <a:ext cx="8256" cy="1244416"/>
            </a:xfrm>
            <a:custGeom>
              <a:avLst/>
              <a:gdLst>
                <a:gd name="connsiteX0" fmla="*/ 981 w 8256"/>
                <a:gd name="connsiteY0" fmla="*/ -658 h 1244416"/>
                <a:gd name="connsiteX1" fmla="*/ 981 w 8256"/>
                <a:gd name="connsiteY1" fmla="*/ 1243759 h 12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244416">
                  <a:moveTo>
                    <a:pt x="981" y="-658"/>
                  </a:moveTo>
                  <a:lnTo>
                    <a:pt x="981" y="1243759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3590C6-E99B-400E-84FE-F5E76F5F0ACC}"/>
                </a:ext>
              </a:extLst>
            </p:cNvPr>
            <p:cNvSpPr/>
            <p:nvPr/>
          </p:nvSpPr>
          <p:spPr>
            <a:xfrm>
              <a:off x="3666843" y="2123956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7CB8680-1F4E-4CCD-A909-C5AE38E4D868}"/>
                </a:ext>
              </a:extLst>
            </p:cNvPr>
            <p:cNvSpPr/>
            <p:nvPr/>
          </p:nvSpPr>
          <p:spPr>
            <a:xfrm>
              <a:off x="3814285" y="2029589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4E4D92-F243-4346-8E4F-CF5163E0C719}"/>
                </a:ext>
              </a:extLst>
            </p:cNvPr>
            <p:cNvSpPr txBox="1"/>
            <p:nvPr/>
          </p:nvSpPr>
          <p:spPr>
            <a:xfrm>
              <a:off x="3794402" y="1998554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EBBB-CF9F-4105-BE2B-63F37C3CFD98}"/>
                </a:ext>
              </a:extLst>
            </p:cNvPr>
            <p:cNvSpPr txBox="1"/>
            <p:nvPr/>
          </p:nvSpPr>
          <p:spPr>
            <a:xfrm>
              <a:off x="3794402" y="2122324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4EBAF19-EC39-4797-BA43-54587DE3914D}"/>
                </a:ext>
              </a:extLst>
            </p:cNvPr>
            <p:cNvSpPr/>
            <p:nvPr/>
          </p:nvSpPr>
          <p:spPr>
            <a:xfrm>
              <a:off x="4026600" y="1917536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F3EFCB-AEE4-45DB-BC46-6537CE03612F}"/>
                </a:ext>
              </a:extLst>
            </p:cNvPr>
            <p:cNvSpPr/>
            <p:nvPr/>
          </p:nvSpPr>
          <p:spPr>
            <a:xfrm>
              <a:off x="3658140" y="1776138"/>
              <a:ext cx="8256" cy="1220826"/>
            </a:xfrm>
            <a:custGeom>
              <a:avLst/>
              <a:gdLst>
                <a:gd name="connsiteX0" fmla="*/ 981 w 8256"/>
                <a:gd name="connsiteY0" fmla="*/ -658 h 1220826"/>
                <a:gd name="connsiteX1" fmla="*/ 981 w 8256"/>
                <a:gd name="connsiteY1" fmla="*/ 1220169 h 1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220826">
                  <a:moveTo>
                    <a:pt x="981" y="-658"/>
                  </a:moveTo>
                  <a:lnTo>
                    <a:pt x="981" y="1220169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298DD0A-0F06-4E28-A999-CA2E825B104B}"/>
                </a:ext>
              </a:extLst>
            </p:cNvPr>
            <p:cNvSpPr/>
            <p:nvPr/>
          </p:nvSpPr>
          <p:spPr>
            <a:xfrm>
              <a:off x="4451240" y="2129852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47340E5-6AB2-433A-9BBB-E6764FD5C16B}"/>
                </a:ext>
              </a:extLst>
            </p:cNvPr>
            <p:cNvSpPr/>
            <p:nvPr/>
          </p:nvSpPr>
          <p:spPr>
            <a:xfrm>
              <a:off x="4598682" y="2035493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3DBECF-51E0-4241-BC53-970365AA4CD9}"/>
                </a:ext>
              </a:extLst>
            </p:cNvPr>
            <p:cNvSpPr txBox="1"/>
            <p:nvPr/>
          </p:nvSpPr>
          <p:spPr>
            <a:xfrm>
              <a:off x="4578802" y="200445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2144DD-6A7C-4D5F-BFE1-6189B954EAF0}"/>
                </a:ext>
              </a:extLst>
            </p:cNvPr>
            <p:cNvSpPr txBox="1"/>
            <p:nvPr/>
          </p:nvSpPr>
          <p:spPr>
            <a:xfrm>
              <a:off x="4578802" y="212821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B80ECCB-7537-4CB3-8641-AE04D00F8E5B}"/>
                </a:ext>
              </a:extLst>
            </p:cNvPr>
            <p:cNvSpPr/>
            <p:nvPr/>
          </p:nvSpPr>
          <p:spPr>
            <a:xfrm>
              <a:off x="4810997" y="1923432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FFE2CC6-D08B-414C-BC16-A3DB889EA722}"/>
                </a:ext>
              </a:extLst>
            </p:cNvPr>
            <p:cNvSpPr/>
            <p:nvPr/>
          </p:nvSpPr>
          <p:spPr>
            <a:xfrm>
              <a:off x="4442537" y="1782034"/>
              <a:ext cx="8256" cy="1232625"/>
            </a:xfrm>
            <a:custGeom>
              <a:avLst/>
              <a:gdLst>
                <a:gd name="connsiteX0" fmla="*/ 981 w 8256"/>
                <a:gd name="connsiteY0" fmla="*/ -658 h 1232625"/>
                <a:gd name="connsiteX1" fmla="*/ 981 w 8256"/>
                <a:gd name="connsiteY1" fmla="*/ 1231969 h 12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232625">
                  <a:moveTo>
                    <a:pt x="981" y="-658"/>
                  </a:moveTo>
                  <a:lnTo>
                    <a:pt x="981" y="1231969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5228BA7-C3F3-4B5F-9223-DDAAF67C41F0}"/>
                </a:ext>
              </a:extLst>
            </p:cNvPr>
            <p:cNvSpPr/>
            <p:nvPr/>
          </p:nvSpPr>
          <p:spPr>
            <a:xfrm>
              <a:off x="2110154" y="2669864"/>
              <a:ext cx="159232" cy="8256"/>
            </a:xfrm>
            <a:custGeom>
              <a:avLst/>
              <a:gdLst>
                <a:gd name="connsiteX0" fmla="*/ 981 w 159232"/>
                <a:gd name="connsiteY0" fmla="*/ -658 h 8256"/>
                <a:gd name="connsiteX1" fmla="*/ 160213 w 15923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32" h="8256">
                  <a:moveTo>
                    <a:pt x="981" y="-658"/>
                  </a:moveTo>
                  <a:lnTo>
                    <a:pt x="16021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E6B64B2-571E-46BA-A382-CC282B35B67E}"/>
                </a:ext>
              </a:extLst>
            </p:cNvPr>
            <p:cNvSpPr/>
            <p:nvPr/>
          </p:nvSpPr>
          <p:spPr>
            <a:xfrm>
              <a:off x="2257596" y="2575497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07AC05-9725-40B6-9EE9-73C583C50518}"/>
                </a:ext>
              </a:extLst>
            </p:cNvPr>
            <p:cNvSpPr txBox="1"/>
            <p:nvPr/>
          </p:nvSpPr>
          <p:spPr>
            <a:xfrm>
              <a:off x="2237705" y="2544468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15ED05-8B50-4EDF-90E6-341B6AD5ADEE}"/>
                </a:ext>
              </a:extLst>
            </p:cNvPr>
            <p:cNvSpPr txBox="1"/>
            <p:nvPr/>
          </p:nvSpPr>
          <p:spPr>
            <a:xfrm>
              <a:off x="2237705" y="2668230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08E9D5F-C825-4735-A0D6-EDD87739BCA4}"/>
                </a:ext>
              </a:extLst>
            </p:cNvPr>
            <p:cNvSpPr/>
            <p:nvPr/>
          </p:nvSpPr>
          <p:spPr>
            <a:xfrm>
              <a:off x="2469912" y="2463444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422CC6B-9A14-4662-8FFB-A7A860079DEA}"/>
                </a:ext>
              </a:extLst>
            </p:cNvPr>
            <p:cNvSpPr/>
            <p:nvPr/>
          </p:nvSpPr>
          <p:spPr>
            <a:xfrm>
              <a:off x="2867856" y="266794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14606B7-94AA-4171-A9A2-D9DD8E8C08FD}"/>
                </a:ext>
              </a:extLst>
            </p:cNvPr>
            <p:cNvSpPr/>
            <p:nvPr/>
          </p:nvSpPr>
          <p:spPr>
            <a:xfrm>
              <a:off x="3015298" y="2573581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C540A2-CF40-4DEA-9A4A-B67739E16040}"/>
                </a:ext>
              </a:extLst>
            </p:cNvPr>
            <p:cNvSpPr txBox="1"/>
            <p:nvPr/>
          </p:nvSpPr>
          <p:spPr>
            <a:xfrm>
              <a:off x="2995414" y="254255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157769A-7BC2-4A96-BA10-43AC0FF0E64D}"/>
                </a:ext>
              </a:extLst>
            </p:cNvPr>
            <p:cNvSpPr txBox="1"/>
            <p:nvPr/>
          </p:nvSpPr>
          <p:spPr>
            <a:xfrm>
              <a:off x="2995414" y="266631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7DA252A-1AC1-40A7-A5D2-561CE1C1D386}"/>
                </a:ext>
              </a:extLst>
            </p:cNvPr>
            <p:cNvSpPr/>
            <p:nvPr/>
          </p:nvSpPr>
          <p:spPr>
            <a:xfrm>
              <a:off x="3227622" y="2461528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626F2A8-218D-4262-B44C-BA0333A8F912}"/>
                </a:ext>
              </a:extLst>
            </p:cNvPr>
            <p:cNvSpPr/>
            <p:nvPr/>
          </p:nvSpPr>
          <p:spPr>
            <a:xfrm>
              <a:off x="3664878" y="266794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AD2FC68-FBB8-4E06-A3D4-6FC49437A13B}"/>
                </a:ext>
              </a:extLst>
            </p:cNvPr>
            <p:cNvSpPr/>
            <p:nvPr/>
          </p:nvSpPr>
          <p:spPr>
            <a:xfrm>
              <a:off x="3812320" y="2573581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40BA82-39C2-44FE-90EF-A5EE2AF6716F}"/>
                </a:ext>
              </a:extLst>
            </p:cNvPr>
            <p:cNvSpPr txBox="1"/>
            <p:nvPr/>
          </p:nvSpPr>
          <p:spPr>
            <a:xfrm>
              <a:off x="3792446" y="2542544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4EF6AE8-E5A5-4345-998F-8DA8FF934516}"/>
                </a:ext>
              </a:extLst>
            </p:cNvPr>
            <p:cNvSpPr txBox="1"/>
            <p:nvPr/>
          </p:nvSpPr>
          <p:spPr>
            <a:xfrm>
              <a:off x="3792446" y="266631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D3396F4-A5AE-43AB-87B8-79618F27B6CA}"/>
                </a:ext>
              </a:extLst>
            </p:cNvPr>
            <p:cNvSpPr/>
            <p:nvPr/>
          </p:nvSpPr>
          <p:spPr>
            <a:xfrm>
              <a:off x="4024644" y="2461528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52A3277-CB2D-4750-9610-FF7EC036B15A}"/>
                </a:ext>
              </a:extLst>
            </p:cNvPr>
            <p:cNvSpPr/>
            <p:nvPr/>
          </p:nvSpPr>
          <p:spPr>
            <a:xfrm>
              <a:off x="4455170" y="266794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9775C41-16E1-4560-8BA2-960D87605A05}"/>
                </a:ext>
              </a:extLst>
            </p:cNvPr>
            <p:cNvSpPr/>
            <p:nvPr/>
          </p:nvSpPr>
          <p:spPr>
            <a:xfrm>
              <a:off x="4602620" y="2573581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E3C1EE-CFC9-4036-89EC-5B628C945DF8}"/>
                </a:ext>
              </a:extLst>
            </p:cNvPr>
            <p:cNvSpPr txBox="1"/>
            <p:nvPr/>
          </p:nvSpPr>
          <p:spPr>
            <a:xfrm>
              <a:off x="4582740" y="2542544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12945D1-FAFA-479F-A3ED-AF98E0DAF2E9}"/>
                </a:ext>
              </a:extLst>
            </p:cNvPr>
            <p:cNvSpPr txBox="1"/>
            <p:nvPr/>
          </p:nvSpPr>
          <p:spPr>
            <a:xfrm>
              <a:off x="4582740" y="266631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A78A7C-183C-44CD-B033-94A798695B95}"/>
                </a:ext>
              </a:extLst>
            </p:cNvPr>
            <p:cNvSpPr/>
            <p:nvPr/>
          </p:nvSpPr>
          <p:spPr>
            <a:xfrm>
              <a:off x="4814936" y="2461528"/>
              <a:ext cx="8256" cy="112053"/>
            </a:xfrm>
            <a:custGeom>
              <a:avLst/>
              <a:gdLst>
                <a:gd name="connsiteX0" fmla="*/ 981 w 8256"/>
                <a:gd name="connsiteY0" fmla="*/ 111395 h 112053"/>
                <a:gd name="connsiteX1" fmla="*/ 981 w 8256"/>
                <a:gd name="connsiteY1" fmla="*/ -658 h 11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53">
                  <a:moveTo>
                    <a:pt x="981" y="111395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06489C2-C83E-4E9B-8D9D-FFBC0CA2A699}"/>
                </a:ext>
              </a:extLst>
            </p:cNvPr>
            <p:cNvSpPr/>
            <p:nvPr/>
          </p:nvSpPr>
          <p:spPr>
            <a:xfrm>
              <a:off x="1885049" y="2463220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BC1D9A1-C4D8-4F3F-B432-BD919FF2A72F}"/>
                </a:ext>
              </a:extLst>
            </p:cNvPr>
            <p:cNvSpPr/>
            <p:nvPr/>
          </p:nvSpPr>
          <p:spPr>
            <a:xfrm>
              <a:off x="2110641" y="3461683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7CB463A-9584-4B32-BE9A-10B57C74B0F8}"/>
                </a:ext>
              </a:extLst>
            </p:cNvPr>
            <p:cNvSpPr/>
            <p:nvPr/>
          </p:nvSpPr>
          <p:spPr>
            <a:xfrm>
              <a:off x="2258083" y="3367325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0A6036A-52AB-453F-9484-3736057D4264}"/>
                </a:ext>
              </a:extLst>
            </p:cNvPr>
            <p:cNvSpPr txBox="1"/>
            <p:nvPr/>
          </p:nvSpPr>
          <p:spPr>
            <a:xfrm>
              <a:off x="2238198" y="3336288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3B0B3FB-5619-474A-852A-5244C116E743}"/>
                </a:ext>
              </a:extLst>
            </p:cNvPr>
            <p:cNvSpPr txBox="1"/>
            <p:nvPr/>
          </p:nvSpPr>
          <p:spPr>
            <a:xfrm>
              <a:off x="2238198" y="3460050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8EB32B2-04EF-487F-BF68-A8E6AAB5B1B9}"/>
                </a:ext>
              </a:extLst>
            </p:cNvPr>
            <p:cNvSpPr/>
            <p:nvPr/>
          </p:nvSpPr>
          <p:spPr>
            <a:xfrm>
              <a:off x="2470407" y="3255263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5A9C867-F5B0-4585-9CE1-F650C509169F}"/>
                </a:ext>
              </a:extLst>
            </p:cNvPr>
            <p:cNvSpPr/>
            <p:nvPr/>
          </p:nvSpPr>
          <p:spPr>
            <a:xfrm>
              <a:off x="2868352" y="345976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6CA2600-7E83-4DB3-9B12-1B6DB1C5512D}"/>
                </a:ext>
              </a:extLst>
            </p:cNvPr>
            <p:cNvSpPr/>
            <p:nvPr/>
          </p:nvSpPr>
          <p:spPr>
            <a:xfrm>
              <a:off x="3015794" y="3365409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63E3BDE-C235-4F4B-8064-A40D5B786353}"/>
                </a:ext>
              </a:extLst>
            </p:cNvPr>
            <p:cNvSpPr txBox="1"/>
            <p:nvPr/>
          </p:nvSpPr>
          <p:spPr>
            <a:xfrm>
              <a:off x="2995916" y="333437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615A83D-649D-4DC5-BA3E-54D8A6DAA45C}"/>
                </a:ext>
              </a:extLst>
            </p:cNvPr>
            <p:cNvSpPr txBox="1"/>
            <p:nvPr/>
          </p:nvSpPr>
          <p:spPr>
            <a:xfrm>
              <a:off x="2995916" y="345813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1F423C2-5B87-47D6-A2C8-30237D582503}"/>
                </a:ext>
              </a:extLst>
            </p:cNvPr>
            <p:cNvSpPr/>
            <p:nvPr/>
          </p:nvSpPr>
          <p:spPr>
            <a:xfrm>
              <a:off x="3228118" y="3253348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99EAA0F-35CC-4ED8-9F6A-2E38963A7BEA}"/>
                </a:ext>
              </a:extLst>
            </p:cNvPr>
            <p:cNvSpPr/>
            <p:nvPr/>
          </p:nvSpPr>
          <p:spPr>
            <a:xfrm>
              <a:off x="3665373" y="345976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84F599B-66CC-4BF0-A7F7-7408403371E1}"/>
                </a:ext>
              </a:extLst>
            </p:cNvPr>
            <p:cNvSpPr/>
            <p:nvPr/>
          </p:nvSpPr>
          <p:spPr>
            <a:xfrm>
              <a:off x="3812815" y="3365409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907C0A2-299E-4256-AD85-74F1F39C77BA}"/>
                </a:ext>
              </a:extLst>
            </p:cNvPr>
            <p:cNvSpPr txBox="1"/>
            <p:nvPr/>
          </p:nvSpPr>
          <p:spPr>
            <a:xfrm>
              <a:off x="3792939" y="333437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3B0BE40-5F1C-41F5-9838-6094A54CB190}"/>
                </a:ext>
              </a:extLst>
            </p:cNvPr>
            <p:cNvSpPr txBox="1"/>
            <p:nvPr/>
          </p:nvSpPr>
          <p:spPr>
            <a:xfrm>
              <a:off x="3792939" y="345813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C6482B7-855B-49E7-8F41-C6B425B8B0B0}"/>
                </a:ext>
              </a:extLst>
            </p:cNvPr>
            <p:cNvSpPr/>
            <p:nvPr/>
          </p:nvSpPr>
          <p:spPr>
            <a:xfrm>
              <a:off x="4025131" y="3253348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91BBB8D-79AF-4D5D-8903-60DE07F8FA42}"/>
                </a:ext>
              </a:extLst>
            </p:cNvPr>
            <p:cNvSpPr/>
            <p:nvPr/>
          </p:nvSpPr>
          <p:spPr>
            <a:xfrm>
              <a:off x="4455666" y="345976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661A624-20D1-46D4-85FD-E578F0295566}"/>
                </a:ext>
              </a:extLst>
            </p:cNvPr>
            <p:cNvSpPr/>
            <p:nvPr/>
          </p:nvSpPr>
          <p:spPr>
            <a:xfrm>
              <a:off x="4603107" y="3365409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D9117A-C8E6-4CF0-B39C-83C56C0126C4}"/>
                </a:ext>
              </a:extLst>
            </p:cNvPr>
            <p:cNvSpPr txBox="1"/>
            <p:nvPr/>
          </p:nvSpPr>
          <p:spPr>
            <a:xfrm>
              <a:off x="4583233" y="333437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61D81DD-743F-42B7-8782-330305081F9F}"/>
                </a:ext>
              </a:extLst>
            </p:cNvPr>
            <p:cNvSpPr txBox="1"/>
            <p:nvPr/>
          </p:nvSpPr>
          <p:spPr>
            <a:xfrm>
              <a:off x="4583233" y="3458135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3CC1D22-AEBC-4FF5-B2A6-79AA38FBB3DD}"/>
                </a:ext>
              </a:extLst>
            </p:cNvPr>
            <p:cNvSpPr/>
            <p:nvPr/>
          </p:nvSpPr>
          <p:spPr>
            <a:xfrm>
              <a:off x="4815431" y="3253348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88CA5B0-2376-4BEA-A0AF-D83DA582CD8A}"/>
                </a:ext>
              </a:extLst>
            </p:cNvPr>
            <p:cNvSpPr/>
            <p:nvPr/>
          </p:nvSpPr>
          <p:spPr>
            <a:xfrm>
              <a:off x="1885544" y="3255048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E16D66E-97D0-4257-BF34-0D7C4CF1F262}"/>
                </a:ext>
              </a:extLst>
            </p:cNvPr>
            <p:cNvSpPr/>
            <p:nvPr/>
          </p:nvSpPr>
          <p:spPr>
            <a:xfrm>
              <a:off x="2110641" y="3981862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DB683D4-C7B9-477F-B401-5902EBD081F1}"/>
                </a:ext>
              </a:extLst>
            </p:cNvPr>
            <p:cNvSpPr/>
            <p:nvPr/>
          </p:nvSpPr>
          <p:spPr>
            <a:xfrm>
              <a:off x="2258083" y="3887503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8611808-FD88-4FB9-AC31-1EE99EFFB1B0}"/>
                </a:ext>
              </a:extLst>
            </p:cNvPr>
            <p:cNvSpPr txBox="1"/>
            <p:nvPr/>
          </p:nvSpPr>
          <p:spPr>
            <a:xfrm>
              <a:off x="2238198" y="3856497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6DDD1A8-0B2B-4BE2-8909-4CD27A51AE9B}"/>
                </a:ext>
              </a:extLst>
            </p:cNvPr>
            <p:cNvSpPr txBox="1"/>
            <p:nvPr/>
          </p:nvSpPr>
          <p:spPr>
            <a:xfrm>
              <a:off x="2238198" y="3980251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7C079E3-CC11-4618-A39B-94C73E202BB9}"/>
                </a:ext>
              </a:extLst>
            </p:cNvPr>
            <p:cNvSpPr/>
            <p:nvPr/>
          </p:nvSpPr>
          <p:spPr>
            <a:xfrm>
              <a:off x="2470407" y="3775442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AF6A3D6-3766-4B81-9E71-2CB039FF4491}"/>
                </a:ext>
              </a:extLst>
            </p:cNvPr>
            <p:cNvSpPr/>
            <p:nvPr/>
          </p:nvSpPr>
          <p:spPr>
            <a:xfrm>
              <a:off x="2868352" y="3979947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A6882F0-2D96-4C3E-A10D-53388F281D60}"/>
                </a:ext>
              </a:extLst>
            </p:cNvPr>
            <p:cNvSpPr/>
            <p:nvPr/>
          </p:nvSpPr>
          <p:spPr>
            <a:xfrm>
              <a:off x="3015794" y="3885588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FA6C1A2-2197-4A10-8CAF-EBB8A17A3106}"/>
                </a:ext>
              </a:extLst>
            </p:cNvPr>
            <p:cNvSpPr txBox="1"/>
            <p:nvPr/>
          </p:nvSpPr>
          <p:spPr>
            <a:xfrm>
              <a:off x="2995907" y="385457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F5441F6-DF01-4CC9-B98F-2EDA11E92480}"/>
                </a:ext>
              </a:extLst>
            </p:cNvPr>
            <p:cNvSpPr txBox="1"/>
            <p:nvPr/>
          </p:nvSpPr>
          <p:spPr>
            <a:xfrm>
              <a:off x="2995907" y="3978328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00B12A7-6C4B-4DB3-A166-5B10CE8DEED6}"/>
                </a:ext>
              </a:extLst>
            </p:cNvPr>
            <p:cNvSpPr/>
            <p:nvPr/>
          </p:nvSpPr>
          <p:spPr>
            <a:xfrm>
              <a:off x="3228118" y="3773527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F4AAD02-9345-4CE0-926C-3FE855C7A68D}"/>
                </a:ext>
              </a:extLst>
            </p:cNvPr>
            <p:cNvSpPr/>
            <p:nvPr/>
          </p:nvSpPr>
          <p:spPr>
            <a:xfrm>
              <a:off x="3665373" y="3979947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8DB2A2A-E206-49FB-BEEC-BE9CED3CA78A}"/>
                </a:ext>
              </a:extLst>
            </p:cNvPr>
            <p:cNvSpPr/>
            <p:nvPr/>
          </p:nvSpPr>
          <p:spPr>
            <a:xfrm>
              <a:off x="3812815" y="3885588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A16E7B9-AB63-46FD-92AA-F2419E24DDDC}"/>
                </a:ext>
              </a:extLst>
            </p:cNvPr>
            <p:cNvSpPr txBox="1"/>
            <p:nvPr/>
          </p:nvSpPr>
          <p:spPr>
            <a:xfrm>
              <a:off x="3792939" y="385457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6D7F26E-3AB0-409A-9800-6867CBC5F937}"/>
                </a:ext>
              </a:extLst>
            </p:cNvPr>
            <p:cNvSpPr txBox="1"/>
            <p:nvPr/>
          </p:nvSpPr>
          <p:spPr>
            <a:xfrm>
              <a:off x="3792939" y="3978328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200A986-BCA9-4988-BF30-F64045CA4D87}"/>
                </a:ext>
              </a:extLst>
            </p:cNvPr>
            <p:cNvSpPr/>
            <p:nvPr/>
          </p:nvSpPr>
          <p:spPr>
            <a:xfrm>
              <a:off x="4025131" y="3773527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5E978E3-F7BA-45D8-8B06-68B5BE708829}"/>
                </a:ext>
              </a:extLst>
            </p:cNvPr>
            <p:cNvSpPr/>
            <p:nvPr/>
          </p:nvSpPr>
          <p:spPr>
            <a:xfrm>
              <a:off x="4455666" y="3979947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F0B777F-3029-4706-B64D-EDC29F883607}"/>
                </a:ext>
              </a:extLst>
            </p:cNvPr>
            <p:cNvSpPr/>
            <p:nvPr/>
          </p:nvSpPr>
          <p:spPr>
            <a:xfrm>
              <a:off x="4603107" y="3885588"/>
              <a:ext cx="442328" cy="241806"/>
            </a:xfrm>
            <a:custGeom>
              <a:avLst/>
              <a:gdLst>
                <a:gd name="connsiteX0" fmla="*/ 981 w 442328"/>
                <a:gd name="connsiteY0" fmla="*/ -657 h 241806"/>
                <a:gd name="connsiteX1" fmla="*/ 443310 w 442328"/>
                <a:gd name="connsiteY1" fmla="*/ -657 h 241806"/>
                <a:gd name="connsiteX2" fmla="*/ 443310 w 442328"/>
                <a:gd name="connsiteY2" fmla="*/ 241149 h 241806"/>
                <a:gd name="connsiteX3" fmla="*/ 981 w 442328"/>
                <a:gd name="connsiteY3" fmla="*/ 241149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7"/>
                  </a:moveTo>
                  <a:lnTo>
                    <a:pt x="443310" y="-657"/>
                  </a:lnTo>
                  <a:lnTo>
                    <a:pt x="443310" y="241149"/>
                  </a:lnTo>
                  <a:lnTo>
                    <a:pt x="981" y="241149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83ADF3F-4E4B-4225-93FE-898246A05098}"/>
                </a:ext>
              </a:extLst>
            </p:cNvPr>
            <p:cNvSpPr txBox="1"/>
            <p:nvPr/>
          </p:nvSpPr>
          <p:spPr>
            <a:xfrm>
              <a:off x="4583233" y="385457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7E405AA-D78C-4C5D-90FA-2E949E155F88}"/>
                </a:ext>
              </a:extLst>
            </p:cNvPr>
            <p:cNvSpPr txBox="1"/>
            <p:nvPr/>
          </p:nvSpPr>
          <p:spPr>
            <a:xfrm>
              <a:off x="4583233" y="3978328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4ED6F9C-B032-4BD1-8846-2B18FFC8F5D0}"/>
                </a:ext>
              </a:extLst>
            </p:cNvPr>
            <p:cNvSpPr/>
            <p:nvPr/>
          </p:nvSpPr>
          <p:spPr>
            <a:xfrm>
              <a:off x="4815431" y="3773527"/>
              <a:ext cx="8256" cy="112061"/>
            </a:xfrm>
            <a:custGeom>
              <a:avLst/>
              <a:gdLst>
                <a:gd name="connsiteX0" fmla="*/ 981 w 8256"/>
                <a:gd name="connsiteY0" fmla="*/ 111404 h 112061"/>
                <a:gd name="connsiteX1" fmla="*/ 981 w 8256"/>
                <a:gd name="connsiteY1" fmla="*/ -658 h 11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61">
                  <a:moveTo>
                    <a:pt x="981" y="111404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A2131F-93B5-4B39-B3CB-5F85ABF36D0C}"/>
                </a:ext>
              </a:extLst>
            </p:cNvPr>
            <p:cNvSpPr/>
            <p:nvPr/>
          </p:nvSpPr>
          <p:spPr>
            <a:xfrm>
              <a:off x="1885544" y="3775227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7DC8ED1-EB34-4A1C-B5C2-5B5F47FA426E}"/>
                </a:ext>
              </a:extLst>
            </p:cNvPr>
            <p:cNvSpPr/>
            <p:nvPr/>
          </p:nvSpPr>
          <p:spPr>
            <a:xfrm>
              <a:off x="2104746" y="4755625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B3BDA5D-283B-4B06-94E8-FDD43428F564}"/>
                </a:ext>
              </a:extLst>
            </p:cNvPr>
            <p:cNvSpPr/>
            <p:nvPr/>
          </p:nvSpPr>
          <p:spPr>
            <a:xfrm>
              <a:off x="2252188" y="4661249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CA0A87E-2383-47A5-9A49-991038EABC60}"/>
                </a:ext>
              </a:extLst>
            </p:cNvPr>
            <p:cNvSpPr txBox="1"/>
            <p:nvPr/>
          </p:nvSpPr>
          <p:spPr>
            <a:xfrm>
              <a:off x="2232304" y="4630282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AB32A75-8015-4F96-9406-D6942A6D2CE9}"/>
                </a:ext>
              </a:extLst>
            </p:cNvPr>
            <p:cNvSpPr txBox="1"/>
            <p:nvPr/>
          </p:nvSpPr>
          <p:spPr>
            <a:xfrm>
              <a:off x="2232304" y="4754037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1CEE71B-F7FC-4809-BAB5-C29E80AB0097}"/>
                </a:ext>
              </a:extLst>
            </p:cNvPr>
            <p:cNvSpPr/>
            <p:nvPr/>
          </p:nvSpPr>
          <p:spPr>
            <a:xfrm>
              <a:off x="2464503" y="4549204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359241B-40AB-4C27-96FA-8549CB5C102B}"/>
                </a:ext>
              </a:extLst>
            </p:cNvPr>
            <p:cNvSpPr/>
            <p:nvPr/>
          </p:nvSpPr>
          <p:spPr>
            <a:xfrm>
              <a:off x="2862457" y="4753726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3817CC7-D8EE-4C4F-94D0-27DFD51544CB}"/>
                </a:ext>
              </a:extLst>
            </p:cNvPr>
            <p:cNvSpPr/>
            <p:nvPr/>
          </p:nvSpPr>
          <p:spPr>
            <a:xfrm>
              <a:off x="3009898" y="4659350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BF52B12-22EA-4515-97DA-A98D7EBC33F7}"/>
                </a:ext>
              </a:extLst>
            </p:cNvPr>
            <p:cNvSpPr txBox="1"/>
            <p:nvPr/>
          </p:nvSpPr>
          <p:spPr>
            <a:xfrm>
              <a:off x="2990013" y="4628359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1E57557-802F-4E57-8610-9B9D95C31439}"/>
                </a:ext>
              </a:extLst>
            </p:cNvPr>
            <p:cNvSpPr txBox="1"/>
            <p:nvPr/>
          </p:nvSpPr>
          <p:spPr>
            <a:xfrm>
              <a:off x="2990013" y="4752113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80A55A1-B175-4647-A054-5707EF991C0C}"/>
                </a:ext>
              </a:extLst>
            </p:cNvPr>
            <p:cNvSpPr/>
            <p:nvPr/>
          </p:nvSpPr>
          <p:spPr>
            <a:xfrm>
              <a:off x="3222214" y="4547306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232803C-E39A-43D5-A3AB-E102DDB27784}"/>
                </a:ext>
              </a:extLst>
            </p:cNvPr>
            <p:cNvSpPr/>
            <p:nvPr/>
          </p:nvSpPr>
          <p:spPr>
            <a:xfrm>
              <a:off x="3659478" y="4753726"/>
              <a:ext cx="159232" cy="8256"/>
            </a:xfrm>
            <a:custGeom>
              <a:avLst/>
              <a:gdLst>
                <a:gd name="connsiteX0" fmla="*/ 981 w 159232"/>
                <a:gd name="connsiteY0" fmla="*/ -658 h 8256"/>
                <a:gd name="connsiteX1" fmla="*/ 160214 w 15923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32" h="8256">
                  <a:moveTo>
                    <a:pt x="981" y="-658"/>
                  </a:moveTo>
                  <a:lnTo>
                    <a:pt x="160214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4EC0C01-8C5C-480F-BAD8-79088DCE2328}"/>
                </a:ext>
              </a:extLst>
            </p:cNvPr>
            <p:cNvSpPr/>
            <p:nvPr/>
          </p:nvSpPr>
          <p:spPr>
            <a:xfrm>
              <a:off x="3806920" y="4659350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C4CDB2A-CB1F-4E28-A81F-A87E0EB3F4C6}"/>
                </a:ext>
              </a:extLst>
            </p:cNvPr>
            <p:cNvSpPr txBox="1"/>
            <p:nvPr/>
          </p:nvSpPr>
          <p:spPr>
            <a:xfrm>
              <a:off x="3787036" y="4628359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77CA53E-9B3A-42FB-A818-3E85DB66FCDC}"/>
                </a:ext>
              </a:extLst>
            </p:cNvPr>
            <p:cNvSpPr txBox="1"/>
            <p:nvPr/>
          </p:nvSpPr>
          <p:spPr>
            <a:xfrm>
              <a:off x="3787036" y="4752113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304A40B-C14A-4DC8-B54F-EDBEE8B1DA4F}"/>
                </a:ext>
              </a:extLst>
            </p:cNvPr>
            <p:cNvSpPr/>
            <p:nvPr/>
          </p:nvSpPr>
          <p:spPr>
            <a:xfrm>
              <a:off x="4019236" y="4547306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B8BC53D-6932-4B3B-97F0-88460D4A558F}"/>
                </a:ext>
              </a:extLst>
            </p:cNvPr>
            <p:cNvSpPr/>
            <p:nvPr/>
          </p:nvSpPr>
          <p:spPr>
            <a:xfrm>
              <a:off x="4449770" y="4753726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E3FA9858-A6A8-4AF3-B87F-F769A8AD3FEC}"/>
                </a:ext>
              </a:extLst>
            </p:cNvPr>
            <p:cNvSpPr/>
            <p:nvPr/>
          </p:nvSpPr>
          <p:spPr>
            <a:xfrm>
              <a:off x="4597212" y="4659350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F1CE7A8-B42F-4E4B-97FF-F7AF088C84E4}"/>
                </a:ext>
              </a:extLst>
            </p:cNvPr>
            <p:cNvSpPr txBox="1"/>
            <p:nvPr/>
          </p:nvSpPr>
          <p:spPr>
            <a:xfrm>
              <a:off x="4577339" y="4628359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F692690-1FBB-4F99-9C2E-D81BD1A34404}"/>
                </a:ext>
              </a:extLst>
            </p:cNvPr>
            <p:cNvSpPr txBox="1"/>
            <p:nvPr/>
          </p:nvSpPr>
          <p:spPr>
            <a:xfrm>
              <a:off x="4577339" y="4752113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B56231B-B86A-4AED-A46F-2A5DD1E3EB0B}"/>
                </a:ext>
              </a:extLst>
            </p:cNvPr>
            <p:cNvSpPr/>
            <p:nvPr/>
          </p:nvSpPr>
          <p:spPr>
            <a:xfrm>
              <a:off x="4809528" y="4547306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29C877C-7C0C-493E-957F-5D10F8C78C48}"/>
                </a:ext>
              </a:extLst>
            </p:cNvPr>
            <p:cNvSpPr/>
            <p:nvPr/>
          </p:nvSpPr>
          <p:spPr>
            <a:xfrm>
              <a:off x="1879649" y="4549039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49C085B-902E-4018-A983-C8DC8B4C5850}"/>
                </a:ext>
              </a:extLst>
            </p:cNvPr>
            <p:cNvSpPr/>
            <p:nvPr/>
          </p:nvSpPr>
          <p:spPr>
            <a:xfrm>
              <a:off x="2110641" y="5317088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6233398-1040-4A55-B8FA-9D36FE897C6C}"/>
                </a:ext>
              </a:extLst>
            </p:cNvPr>
            <p:cNvSpPr/>
            <p:nvPr/>
          </p:nvSpPr>
          <p:spPr>
            <a:xfrm>
              <a:off x="2258083" y="5222712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6A30882-A64A-42EA-9A79-EAC78ABD86E0}"/>
                </a:ext>
              </a:extLst>
            </p:cNvPr>
            <p:cNvSpPr txBox="1"/>
            <p:nvPr/>
          </p:nvSpPr>
          <p:spPr>
            <a:xfrm>
              <a:off x="2238198" y="5191746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A336459-DCDE-4AF7-9205-96436421AB84}"/>
                </a:ext>
              </a:extLst>
            </p:cNvPr>
            <p:cNvSpPr txBox="1"/>
            <p:nvPr/>
          </p:nvSpPr>
          <p:spPr>
            <a:xfrm>
              <a:off x="2238198" y="5315500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09C3C9B-22E6-48BE-8D93-3FD49AB3B5BF}"/>
                </a:ext>
              </a:extLst>
            </p:cNvPr>
            <p:cNvSpPr/>
            <p:nvPr/>
          </p:nvSpPr>
          <p:spPr>
            <a:xfrm>
              <a:off x="2470407" y="5110667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8E1A77E-E9B4-43DC-9A59-07D6BF440F5D}"/>
                </a:ext>
              </a:extLst>
            </p:cNvPr>
            <p:cNvSpPr/>
            <p:nvPr/>
          </p:nvSpPr>
          <p:spPr>
            <a:xfrm>
              <a:off x="2868352" y="5315189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D668B-4001-4FA5-8FFC-213916D3008E}"/>
                </a:ext>
              </a:extLst>
            </p:cNvPr>
            <p:cNvSpPr/>
            <p:nvPr/>
          </p:nvSpPr>
          <p:spPr>
            <a:xfrm>
              <a:off x="3015794" y="5220813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E25426C-8359-4C08-846D-5AAF5B29FF42}"/>
                </a:ext>
              </a:extLst>
            </p:cNvPr>
            <p:cNvSpPr txBox="1"/>
            <p:nvPr/>
          </p:nvSpPr>
          <p:spPr>
            <a:xfrm>
              <a:off x="2995907" y="518982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802FB87-B8FF-4E55-BF71-08406BE28B7A}"/>
                </a:ext>
              </a:extLst>
            </p:cNvPr>
            <p:cNvSpPr txBox="1"/>
            <p:nvPr/>
          </p:nvSpPr>
          <p:spPr>
            <a:xfrm>
              <a:off x="2995907" y="5313577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0F147DB-E372-4E50-9175-ED513ED9CCA3}"/>
                </a:ext>
              </a:extLst>
            </p:cNvPr>
            <p:cNvSpPr/>
            <p:nvPr/>
          </p:nvSpPr>
          <p:spPr>
            <a:xfrm>
              <a:off x="3228118" y="5108768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A2991EB-1AE5-4F27-99BC-282D8913F1B2}"/>
                </a:ext>
              </a:extLst>
            </p:cNvPr>
            <p:cNvSpPr/>
            <p:nvPr/>
          </p:nvSpPr>
          <p:spPr>
            <a:xfrm>
              <a:off x="3665373" y="5315189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2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BA975C2-6BF2-4990-BCB6-A6E8F5D8E9A7}"/>
                </a:ext>
              </a:extLst>
            </p:cNvPr>
            <p:cNvSpPr/>
            <p:nvPr/>
          </p:nvSpPr>
          <p:spPr>
            <a:xfrm>
              <a:off x="3812815" y="5220813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63B473A-4ED8-41AA-836D-C62ED80B7385}"/>
                </a:ext>
              </a:extLst>
            </p:cNvPr>
            <p:cNvSpPr txBox="1"/>
            <p:nvPr/>
          </p:nvSpPr>
          <p:spPr>
            <a:xfrm>
              <a:off x="3792939" y="518982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F684A0E-3B6F-484E-A076-A4C3E83AC194}"/>
                </a:ext>
              </a:extLst>
            </p:cNvPr>
            <p:cNvSpPr txBox="1"/>
            <p:nvPr/>
          </p:nvSpPr>
          <p:spPr>
            <a:xfrm>
              <a:off x="3792939" y="5313577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909758-74DC-4B45-B927-00975619417C}"/>
                </a:ext>
              </a:extLst>
            </p:cNvPr>
            <p:cNvSpPr/>
            <p:nvPr/>
          </p:nvSpPr>
          <p:spPr>
            <a:xfrm>
              <a:off x="4025131" y="5108768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7EDA0AB-21B3-4E5C-8847-659B1DD9AEEA}"/>
                </a:ext>
              </a:extLst>
            </p:cNvPr>
            <p:cNvSpPr/>
            <p:nvPr/>
          </p:nvSpPr>
          <p:spPr>
            <a:xfrm>
              <a:off x="4455666" y="5315189"/>
              <a:ext cx="159240" cy="8256"/>
            </a:xfrm>
            <a:custGeom>
              <a:avLst/>
              <a:gdLst>
                <a:gd name="connsiteX0" fmla="*/ 981 w 159240"/>
                <a:gd name="connsiteY0" fmla="*/ -658 h 8256"/>
                <a:gd name="connsiteX1" fmla="*/ 160221 w 15924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240" h="8256">
                  <a:moveTo>
                    <a:pt x="981" y="-658"/>
                  </a:moveTo>
                  <a:lnTo>
                    <a:pt x="16022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5C1869D-CC2B-4D2C-85B7-6018D8A49569}"/>
                </a:ext>
              </a:extLst>
            </p:cNvPr>
            <p:cNvSpPr/>
            <p:nvPr/>
          </p:nvSpPr>
          <p:spPr>
            <a:xfrm>
              <a:off x="4603107" y="5220813"/>
              <a:ext cx="442328" cy="241806"/>
            </a:xfrm>
            <a:custGeom>
              <a:avLst/>
              <a:gdLst>
                <a:gd name="connsiteX0" fmla="*/ 981 w 442328"/>
                <a:gd name="connsiteY0" fmla="*/ -658 h 241806"/>
                <a:gd name="connsiteX1" fmla="*/ 443310 w 442328"/>
                <a:gd name="connsiteY1" fmla="*/ -658 h 241806"/>
                <a:gd name="connsiteX2" fmla="*/ 443310 w 442328"/>
                <a:gd name="connsiteY2" fmla="*/ 241148 h 241806"/>
                <a:gd name="connsiteX3" fmla="*/ 981 w 442328"/>
                <a:gd name="connsiteY3" fmla="*/ 241148 h 24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328" h="241806">
                  <a:moveTo>
                    <a:pt x="981" y="-658"/>
                  </a:moveTo>
                  <a:lnTo>
                    <a:pt x="443310" y="-658"/>
                  </a:lnTo>
                  <a:lnTo>
                    <a:pt x="443310" y="241148"/>
                  </a:lnTo>
                  <a:lnTo>
                    <a:pt x="981" y="241148"/>
                  </a:lnTo>
                  <a:close/>
                </a:path>
              </a:pathLst>
            </a:custGeom>
            <a:solidFill>
              <a:srgbClr val="FFE6D5"/>
            </a:solidFill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FA481A1-BF72-4732-9B0E-AD90EC9BAAF4}"/>
                </a:ext>
              </a:extLst>
            </p:cNvPr>
            <p:cNvSpPr txBox="1"/>
            <p:nvPr/>
          </p:nvSpPr>
          <p:spPr>
            <a:xfrm>
              <a:off x="4583233" y="5189823"/>
              <a:ext cx="47961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DRAM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9A11E15-2054-444B-8F1E-5FDC0F5CE9B6}"/>
                </a:ext>
              </a:extLst>
            </p:cNvPr>
            <p:cNvSpPr txBox="1"/>
            <p:nvPr/>
          </p:nvSpPr>
          <p:spPr>
            <a:xfrm>
              <a:off x="4583233" y="5313577"/>
              <a:ext cx="335348" cy="212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cell</a:t>
              </a: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F3643D5-DF96-4F61-88AB-A119C096F929}"/>
                </a:ext>
              </a:extLst>
            </p:cNvPr>
            <p:cNvSpPr/>
            <p:nvPr/>
          </p:nvSpPr>
          <p:spPr>
            <a:xfrm>
              <a:off x="4815431" y="5108768"/>
              <a:ext cx="8256" cy="112044"/>
            </a:xfrm>
            <a:custGeom>
              <a:avLst/>
              <a:gdLst>
                <a:gd name="connsiteX0" fmla="*/ 981 w 8256"/>
                <a:gd name="connsiteY0" fmla="*/ 111387 h 112044"/>
                <a:gd name="connsiteX1" fmla="*/ 981 w 8256"/>
                <a:gd name="connsiteY1" fmla="*/ -658 h 11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2044">
                  <a:moveTo>
                    <a:pt x="981" y="111387"/>
                  </a:moveTo>
                  <a:lnTo>
                    <a:pt x="98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72B99D1-33A1-49C3-90FA-FE7A9823C800}"/>
                </a:ext>
              </a:extLst>
            </p:cNvPr>
            <p:cNvSpPr/>
            <p:nvPr/>
          </p:nvSpPr>
          <p:spPr>
            <a:xfrm>
              <a:off x="1885544" y="5110502"/>
              <a:ext cx="3143482" cy="8256"/>
            </a:xfrm>
            <a:custGeom>
              <a:avLst/>
              <a:gdLst>
                <a:gd name="connsiteX0" fmla="*/ 981 w 3143482"/>
                <a:gd name="connsiteY0" fmla="*/ -658 h 8256"/>
                <a:gd name="connsiteX1" fmla="*/ 3144463 w 31434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482" h="8256">
                  <a:moveTo>
                    <a:pt x="981" y="-658"/>
                  </a:moveTo>
                  <a:lnTo>
                    <a:pt x="31444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B1B2D26-FBF3-40BC-9FBE-D46CA4728241}"/>
                </a:ext>
              </a:extLst>
            </p:cNvPr>
            <p:cNvSpPr/>
            <p:nvPr/>
          </p:nvSpPr>
          <p:spPr>
            <a:xfrm>
              <a:off x="2284637" y="2910129"/>
              <a:ext cx="178462" cy="280310"/>
            </a:xfrm>
            <a:custGeom>
              <a:avLst/>
              <a:gdLst>
                <a:gd name="connsiteX0" fmla="*/ 981 w 178462"/>
                <a:gd name="connsiteY0" fmla="*/ -658 h 280310"/>
                <a:gd name="connsiteX1" fmla="*/ 981 w 178462"/>
                <a:gd name="connsiteY1" fmla="*/ 279653 h 280310"/>
                <a:gd name="connsiteX2" fmla="*/ 179444 w 178462"/>
                <a:gd name="connsiteY2" fmla="*/ 131005 h 2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0">
                  <a:moveTo>
                    <a:pt x="981" y="-658"/>
                  </a:moveTo>
                  <a:lnTo>
                    <a:pt x="981" y="279653"/>
                  </a:lnTo>
                  <a:lnTo>
                    <a:pt x="179444" y="131005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9C4D3B6-B119-4936-9DC4-F318360FF0E9}"/>
                </a:ext>
              </a:extLst>
            </p:cNvPr>
            <p:cNvSpPr/>
            <p:nvPr/>
          </p:nvSpPr>
          <p:spPr>
            <a:xfrm>
              <a:off x="2097364" y="3088377"/>
              <a:ext cx="2955" cy="1211967"/>
            </a:xfrm>
            <a:custGeom>
              <a:avLst/>
              <a:gdLst>
                <a:gd name="connsiteX0" fmla="*/ 981 w 2955"/>
                <a:gd name="connsiteY0" fmla="*/ -658 h 1211967"/>
                <a:gd name="connsiteX1" fmla="*/ 3937 w 2955"/>
                <a:gd name="connsiteY1" fmla="*/ 1211310 h 121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5" h="1211967">
                  <a:moveTo>
                    <a:pt x="981" y="-658"/>
                  </a:moveTo>
                  <a:lnTo>
                    <a:pt x="3937" y="1211310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6A1F7D9-A15A-4DBE-A882-B44FA35D021D}"/>
                </a:ext>
              </a:extLst>
            </p:cNvPr>
            <p:cNvSpPr/>
            <p:nvPr/>
          </p:nvSpPr>
          <p:spPr>
            <a:xfrm>
              <a:off x="2100320" y="3088377"/>
              <a:ext cx="182822" cy="8256"/>
            </a:xfrm>
            <a:custGeom>
              <a:avLst/>
              <a:gdLst>
                <a:gd name="connsiteX0" fmla="*/ 981 w 182822"/>
                <a:gd name="connsiteY0" fmla="*/ -658 h 8256"/>
                <a:gd name="connsiteX1" fmla="*/ 183803 w 18282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22" h="8256">
                  <a:moveTo>
                    <a:pt x="981" y="-658"/>
                  </a:moveTo>
                  <a:lnTo>
                    <a:pt x="18380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C4480C9-D927-49C3-B454-7115D057D262}"/>
                </a:ext>
              </a:extLst>
            </p:cNvPr>
            <p:cNvSpPr/>
            <p:nvPr/>
          </p:nvSpPr>
          <p:spPr>
            <a:xfrm>
              <a:off x="2094417" y="2958629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768747C-AEF3-4EF6-8F2E-54544DDAED54}"/>
                </a:ext>
              </a:extLst>
            </p:cNvPr>
            <p:cNvSpPr/>
            <p:nvPr/>
          </p:nvSpPr>
          <p:spPr>
            <a:xfrm>
              <a:off x="3060727" y="2914018"/>
              <a:ext cx="178462" cy="280310"/>
            </a:xfrm>
            <a:custGeom>
              <a:avLst/>
              <a:gdLst>
                <a:gd name="connsiteX0" fmla="*/ 981 w 178462"/>
                <a:gd name="connsiteY0" fmla="*/ -658 h 280310"/>
                <a:gd name="connsiteX1" fmla="*/ 981 w 178462"/>
                <a:gd name="connsiteY1" fmla="*/ 279653 h 280310"/>
                <a:gd name="connsiteX2" fmla="*/ 179444 w 178462"/>
                <a:gd name="connsiteY2" fmla="*/ 131005 h 2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0">
                  <a:moveTo>
                    <a:pt x="981" y="-658"/>
                  </a:moveTo>
                  <a:lnTo>
                    <a:pt x="981" y="279653"/>
                  </a:lnTo>
                  <a:lnTo>
                    <a:pt x="179444" y="131005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31F4748-90F1-436A-ACF0-B0F160B40541}"/>
                </a:ext>
              </a:extLst>
            </p:cNvPr>
            <p:cNvSpPr/>
            <p:nvPr/>
          </p:nvSpPr>
          <p:spPr>
            <a:xfrm>
              <a:off x="2870507" y="3154200"/>
              <a:ext cx="2947" cy="1138217"/>
            </a:xfrm>
            <a:custGeom>
              <a:avLst/>
              <a:gdLst>
                <a:gd name="connsiteX0" fmla="*/ 3929 w 2947"/>
                <a:gd name="connsiteY0" fmla="*/ -658 h 1138217"/>
                <a:gd name="connsiteX1" fmla="*/ 981 w 2947"/>
                <a:gd name="connsiteY1" fmla="*/ 1137560 h 11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7" h="1138217">
                  <a:moveTo>
                    <a:pt x="3929" y="-658"/>
                  </a:moveTo>
                  <a:lnTo>
                    <a:pt x="981" y="1137560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565430C-26D1-4E27-B3A7-2652F9BBA5F5}"/>
                </a:ext>
              </a:extLst>
            </p:cNvPr>
            <p:cNvSpPr/>
            <p:nvPr/>
          </p:nvSpPr>
          <p:spPr>
            <a:xfrm>
              <a:off x="2870507" y="3151244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1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BC2C1D9-22A1-43C3-847E-C08545433ECC}"/>
                </a:ext>
              </a:extLst>
            </p:cNvPr>
            <p:cNvSpPr/>
            <p:nvPr/>
          </p:nvSpPr>
          <p:spPr>
            <a:xfrm>
              <a:off x="2864603" y="3021496"/>
              <a:ext cx="191682" cy="8256"/>
            </a:xfrm>
            <a:custGeom>
              <a:avLst/>
              <a:gdLst>
                <a:gd name="connsiteX0" fmla="*/ 981 w 191682"/>
                <a:gd name="connsiteY0" fmla="*/ -658 h 8256"/>
                <a:gd name="connsiteX1" fmla="*/ 192663 w 19168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682" h="8256">
                  <a:moveTo>
                    <a:pt x="981" y="-658"/>
                  </a:moveTo>
                  <a:lnTo>
                    <a:pt x="19266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8DCD09B-EEEF-49CB-9855-8F75DA3E6D5F}"/>
                </a:ext>
              </a:extLst>
            </p:cNvPr>
            <p:cNvSpPr/>
            <p:nvPr/>
          </p:nvSpPr>
          <p:spPr>
            <a:xfrm>
              <a:off x="3845124" y="2914018"/>
              <a:ext cx="178462" cy="280310"/>
            </a:xfrm>
            <a:custGeom>
              <a:avLst/>
              <a:gdLst>
                <a:gd name="connsiteX0" fmla="*/ 981 w 178462"/>
                <a:gd name="connsiteY0" fmla="*/ -658 h 280310"/>
                <a:gd name="connsiteX1" fmla="*/ 981 w 178462"/>
                <a:gd name="connsiteY1" fmla="*/ 279653 h 280310"/>
                <a:gd name="connsiteX2" fmla="*/ 179444 w 178462"/>
                <a:gd name="connsiteY2" fmla="*/ 131005 h 2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0">
                  <a:moveTo>
                    <a:pt x="981" y="-658"/>
                  </a:moveTo>
                  <a:lnTo>
                    <a:pt x="981" y="279653"/>
                  </a:lnTo>
                  <a:lnTo>
                    <a:pt x="179444" y="131005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643855B-A03C-46C2-9457-DB6DE2C0086E}"/>
                </a:ext>
              </a:extLst>
            </p:cNvPr>
            <p:cNvSpPr/>
            <p:nvPr/>
          </p:nvSpPr>
          <p:spPr>
            <a:xfrm>
              <a:off x="3660799" y="3130602"/>
              <a:ext cx="5895" cy="1164788"/>
            </a:xfrm>
            <a:custGeom>
              <a:avLst/>
              <a:gdLst>
                <a:gd name="connsiteX0" fmla="*/ 981 w 5895"/>
                <a:gd name="connsiteY0" fmla="*/ -658 h 1164788"/>
                <a:gd name="connsiteX1" fmla="*/ 6876 w 5895"/>
                <a:gd name="connsiteY1" fmla="*/ 1164131 h 11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5" h="1164788">
                  <a:moveTo>
                    <a:pt x="981" y="-658"/>
                  </a:moveTo>
                  <a:lnTo>
                    <a:pt x="6876" y="1164131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17C9789-FD57-48BA-94C6-7FE3749B40DA}"/>
                </a:ext>
              </a:extLst>
            </p:cNvPr>
            <p:cNvSpPr/>
            <p:nvPr/>
          </p:nvSpPr>
          <p:spPr>
            <a:xfrm>
              <a:off x="3660799" y="3127654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20DF9B5-39D8-4D5C-8C29-93D08213CDCB}"/>
                </a:ext>
              </a:extLst>
            </p:cNvPr>
            <p:cNvSpPr/>
            <p:nvPr/>
          </p:nvSpPr>
          <p:spPr>
            <a:xfrm>
              <a:off x="3654904" y="2997907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1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D3A4BC5-0F65-40A3-B3F3-6D71407775BD}"/>
                </a:ext>
              </a:extLst>
            </p:cNvPr>
            <p:cNvSpPr/>
            <p:nvPr/>
          </p:nvSpPr>
          <p:spPr>
            <a:xfrm>
              <a:off x="4628340" y="2914018"/>
              <a:ext cx="178462" cy="280310"/>
            </a:xfrm>
            <a:custGeom>
              <a:avLst/>
              <a:gdLst>
                <a:gd name="connsiteX0" fmla="*/ 981 w 178462"/>
                <a:gd name="connsiteY0" fmla="*/ -658 h 280310"/>
                <a:gd name="connsiteX1" fmla="*/ 981 w 178462"/>
                <a:gd name="connsiteY1" fmla="*/ 279653 h 280310"/>
                <a:gd name="connsiteX2" fmla="*/ 179444 w 178462"/>
                <a:gd name="connsiteY2" fmla="*/ 131005 h 28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0">
                  <a:moveTo>
                    <a:pt x="981" y="-658"/>
                  </a:moveTo>
                  <a:lnTo>
                    <a:pt x="981" y="279653"/>
                  </a:lnTo>
                  <a:lnTo>
                    <a:pt x="179444" y="131005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636B64D-15F8-43EA-8F06-891A9C18AA91}"/>
                </a:ext>
              </a:extLst>
            </p:cNvPr>
            <p:cNvSpPr/>
            <p:nvPr/>
          </p:nvSpPr>
          <p:spPr>
            <a:xfrm>
              <a:off x="4445196" y="3154200"/>
              <a:ext cx="8256" cy="1135327"/>
            </a:xfrm>
            <a:custGeom>
              <a:avLst/>
              <a:gdLst>
                <a:gd name="connsiteX0" fmla="*/ 981 w 8256"/>
                <a:gd name="connsiteY0" fmla="*/ -658 h 1135327"/>
                <a:gd name="connsiteX1" fmla="*/ 981 w 8256"/>
                <a:gd name="connsiteY1" fmla="*/ 1134670 h 113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56" h="1135327">
                  <a:moveTo>
                    <a:pt x="981" y="-658"/>
                  </a:moveTo>
                  <a:lnTo>
                    <a:pt x="981" y="1134670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A0745E95-BD6A-4E89-8955-567623CE80B4}"/>
                </a:ext>
              </a:extLst>
            </p:cNvPr>
            <p:cNvSpPr/>
            <p:nvPr/>
          </p:nvSpPr>
          <p:spPr>
            <a:xfrm>
              <a:off x="4445196" y="3151244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DFC0D36-8C55-40B9-9CB8-DF506C52A507}"/>
                </a:ext>
              </a:extLst>
            </p:cNvPr>
            <p:cNvSpPr/>
            <p:nvPr/>
          </p:nvSpPr>
          <p:spPr>
            <a:xfrm>
              <a:off x="4439301" y="3021496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1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1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17AACF8-BDBF-4C5A-9390-5E7C4E85AAE6}"/>
                </a:ext>
              </a:extLst>
            </p:cNvPr>
            <p:cNvSpPr/>
            <p:nvPr/>
          </p:nvSpPr>
          <p:spPr>
            <a:xfrm>
              <a:off x="2463025" y="3038249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C58F5C1-1E13-44BF-8A54-33CCED13F361}"/>
                </a:ext>
              </a:extLst>
            </p:cNvPr>
            <p:cNvSpPr/>
            <p:nvPr/>
          </p:nvSpPr>
          <p:spPr>
            <a:xfrm>
              <a:off x="3237101" y="3041197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EB861EC-2381-4D49-972E-B73CCEC037C6}"/>
                </a:ext>
              </a:extLst>
            </p:cNvPr>
            <p:cNvSpPr/>
            <p:nvPr/>
          </p:nvSpPr>
          <p:spPr>
            <a:xfrm>
              <a:off x="4027393" y="3047093"/>
              <a:ext cx="168091" cy="8256"/>
            </a:xfrm>
            <a:custGeom>
              <a:avLst/>
              <a:gdLst>
                <a:gd name="connsiteX0" fmla="*/ 981 w 168091"/>
                <a:gd name="connsiteY0" fmla="*/ -658 h 8256"/>
                <a:gd name="connsiteX1" fmla="*/ 169073 w 168091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91" h="8256">
                  <a:moveTo>
                    <a:pt x="981" y="-658"/>
                  </a:moveTo>
                  <a:lnTo>
                    <a:pt x="16907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8FDF8E4-A5DC-4F7B-B19E-DBF47FAE3F7B}"/>
                </a:ext>
              </a:extLst>
            </p:cNvPr>
            <p:cNvSpPr/>
            <p:nvPr/>
          </p:nvSpPr>
          <p:spPr>
            <a:xfrm>
              <a:off x="4808842" y="3047093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C8355E6-49A1-45CD-AA90-5EAF4D830BCF}"/>
                </a:ext>
              </a:extLst>
            </p:cNvPr>
            <p:cNvSpPr/>
            <p:nvPr/>
          </p:nvSpPr>
          <p:spPr>
            <a:xfrm>
              <a:off x="2288485" y="4243950"/>
              <a:ext cx="178471" cy="280318"/>
            </a:xfrm>
            <a:custGeom>
              <a:avLst/>
              <a:gdLst>
                <a:gd name="connsiteX0" fmla="*/ 981 w 178471"/>
                <a:gd name="connsiteY0" fmla="*/ -658 h 280318"/>
                <a:gd name="connsiteX1" fmla="*/ 981 w 178471"/>
                <a:gd name="connsiteY1" fmla="*/ 279661 h 280318"/>
                <a:gd name="connsiteX2" fmla="*/ 179452 w 178471"/>
                <a:gd name="connsiteY2" fmla="*/ 131039 h 2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71" h="280318">
                  <a:moveTo>
                    <a:pt x="981" y="-658"/>
                  </a:moveTo>
                  <a:lnTo>
                    <a:pt x="981" y="279661"/>
                  </a:lnTo>
                  <a:lnTo>
                    <a:pt x="179452" y="131039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5A34230-3935-43BD-A10F-1B6A61759B6B}"/>
                </a:ext>
              </a:extLst>
            </p:cNvPr>
            <p:cNvSpPr/>
            <p:nvPr/>
          </p:nvSpPr>
          <p:spPr>
            <a:xfrm>
              <a:off x="2101220" y="4422215"/>
              <a:ext cx="2947" cy="1211933"/>
            </a:xfrm>
            <a:custGeom>
              <a:avLst/>
              <a:gdLst>
                <a:gd name="connsiteX0" fmla="*/ 981 w 2947"/>
                <a:gd name="connsiteY0" fmla="*/ -658 h 1211933"/>
                <a:gd name="connsiteX1" fmla="*/ 3929 w 2947"/>
                <a:gd name="connsiteY1" fmla="*/ 1211276 h 1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7" h="1211933">
                  <a:moveTo>
                    <a:pt x="981" y="-658"/>
                  </a:moveTo>
                  <a:lnTo>
                    <a:pt x="3929" y="1211276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51AD7E3-0E06-4173-AE42-14684B66183A}"/>
                </a:ext>
              </a:extLst>
            </p:cNvPr>
            <p:cNvSpPr/>
            <p:nvPr/>
          </p:nvSpPr>
          <p:spPr>
            <a:xfrm>
              <a:off x="2104168" y="4422215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0B0C3D2-CD2C-465B-8138-F9B74DFA083B}"/>
                </a:ext>
              </a:extLst>
            </p:cNvPr>
            <p:cNvSpPr/>
            <p:nvPr/>
          </p:nvSpPr>
          <p:spPr>
            <a:xfrm>
              <a:off x="2098273" y="4292417"/>
              <a:ext cx="182822" cy="8256"/>
            </a:xfrm>
            <a:custGeom>
              <a:avLst/>
              <a:gdLst>
                <a:gd name="connsiteX0" fmla="*/ 981 w 182822"/>
                <a:gd name="connsiteY0" fmla="*/ -658 h 8256"/>
                <a:gd name="connsiteX1" fmla="*/ 183803 w 18282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22" h="8256">
                  <a:moveTo>
                    <a:pt x="981" y="-658"/>
                  </a:moveTo>
                  <a:lnTo>
                    <a:pt x="18380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8213002-CF79-474D-8E07-067F672CED37}"/>
                </a:ext>
              </a:extLst>
            </p:cNvPr>
            <p:cNvSpPr/>
            <p:nvPr/>
          </p:nvSpPr>
          <p:spPr>
            <a:xfrm>
              <a:off x="2466873" y="4372095"/>
              <a:ext cx="168091" cy="8256"/>
            </a:xfrm>
            <a:custGeom>
              <a:avLst/>
              <a:gdLst>
                <a:gd name="connsiteX0" fmla="*/ 981 w 168091"/>
                <a:gd name="connsiteY0" fmla="*/ -658 h 8256"/>
                <a:gd name="connsiteX1" fmla="*/ 169073 w 168091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91" h="8256">
                  <a:moveTo>
                    <a:pt x="981" y="-658"/>
                  </a:moveTo>
                  <a:lnTo>
                    <a:pt x="16907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F7FA753-CC9D-429A-9C21-DCD9E587DA31}"/>
                </a:ext>
              </a:extLst>
            </p:cNvPr>
            <p:cNvSpPr/>
            <p:nvPr/>
          </p:nvSpPr>
          <p:spPr>
            <a:xfrm>
              <a:off x="3043396" y="4243950"/>
              <a:ext cx="178462" cy="280318"/>
            </a:xfrm>
            <a:custGeom>
              <a:avLst/>
              <a:gdLst>
                <a:gd name="connsiteX0" fmla="*/ 981 w 178462"/>
                <a:gd name="connsiteY0" fmla="*/ -658 h 280318"/>
                <a:gd name="connsiteX1" fmla="*/ 981 w 178462"/>
                <a:gd name="connsiteY1" fmla="*/ 279661 h 280318"/>
                <a:gd name="connsiteX2" fmla="*/ 179444 w 178462"/>
                <a:gd name="connsiteY2" fmla="*/ 131039 h 2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8">
                  <a:moveTo>
                    <a:pt x="981" y="-658"/>
                  </a:moveTo>
                  <a:lnTo>
                    <a:pt x="981" y="279661"/>
                  </a:lnTo>
                  <a:lnTo>
                    <a:pt x="179444" y="131039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6284C2F-9A51-4DBB-8A1E-B315061346B0}"/>
                </a:ext>
              </a:extLst>
            </p:cNvPr>
            <p:cNvSpPr/>
            <p:nvPr/>
          </p:nvSpPr>
          <p:spPr>
            <a:xfrm>
              <a:off x="2856124" y="4422215"/>
              <a:ext cx="2947" cy="1211933"/>
            </a:xfrm>
            <a:custGeom>
              <a:avLst/>
              <a:gdLst>
                <a:gd name="connsiteX0" fmla="*/ 981 w 2947"/>
                <a:gd name="connsiteY0" fmla="*/ -658 h 1211933"/>
                <a:gd name="connsiteX1" fmla="*/ 3929 w 2947"/>
                <a:gd name="connsiteY1" fmla="*/ 1211276 h 1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7" h="1211933">
                  <a:moveTo>
                    <a:pt x="981" y="-658"/>
                  </a:moveTo>
                  <a:lnTo>
                    <a:pt x="3929" y="1211276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49248D8-182C-404B-A07A-F0DBF29B30EE}"/>
                </a:ext>
              </a:extLst>
            </p:cNvPr>
            <p:cNvSpPr/>
            <p:nvPr/>
          </p:nvSpPr>
          <p:spPr>
            <a:xfrm>
              <a:off x="2859072" y="4422215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6137FA-C521-4665-B38E-85320F837787}"/>
                </a:ext>
              </a:extLst>
            </p:cNvPr>
            <p:cNvSpPr/>
            <p:nvPr/>
          </p:nvSpPr>
          <p:spPr>
            <a:xfrm>
              <a:off x="2870870" y="4292417"/>
              <a:ext cx="165136" cy="8256"/>
            </a:xfrm>
            <a:custGeom>
              <a:avLst/>
              <a:gdLst>
                <a:gd name="connsiteX0" fmla="*/ 981 w 165136"/>
                <a:gd name="connsiteY0" fmla="*/ -658 h 8256"/>
                <a:gd name="connsiteX1" fmla="*/ 166117 w 165136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136" h="8256">
                  <a:moveTo>
                    <a:pt x="981" y="-658"/>
                  </a:moveTo>
                  <a:lnTo>
                    <a:pt x="166117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F741F29-A412-4570-B2C5-20AB930C91E7}"/>
                </a:ext>
              </a:extLst>
            </p:cNvPr>
            <p:cNvSpPr/>
            <p:nvPr/>
          </p:nvSpPr>
          <p:spPr>
            <a:xfrm>
              <a:off x="3221784" y="4372095"/>
              <a:ext cx="168084" cy="8256"/>
            </a:xfrm>
            <a:custGeom>
              <a:avLst/>
              <a:gdLst>
                <a:gd name="connsiteX0" fmla="*/ 981 w 168084"/>
                <a:gd name="connsiteY0" fmla="*/ -658 h 8256"/>
                <a:gd name="connsiteX1" fmla="*/ 169065 w 168084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4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30164B2-DA4D-4593-A677-500A4563B96A}"/>
                </a:ext>
              </a:extLst>
            </p:cNvPr>
            <p:cNvSpPr/>
            <p:nvPr/>
          </p:nvSpPr>
          <p:spPr>
            <a:xfrm>
              <a:off x="3839592" y="4243950"/>
              <a:ext cx="178462" cy="280318"/>
            </a:xfrm>
            <a:custGeom>
              <a:avLst/>
              <a:gdLst>
                <a:gd name="connsiteX0" fmla="*/ 981 w 178462"/>
                <a:gd name="connsiteY0" fmla="*/ -658 h 280318"/>
                <a:gd name="connsiteX1" fmla="*/ 981 w 178462"/>
                <a:gd name="connsiteY1" fmla="*/ 279661 h 280318"/>
                <a:gd name="connsiteX2" fmla="*/ 179444 w 178462"/>
                <a:gd name="connsiteY2" fmla="*/ 131039 h 2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8">
                  <a:moveTo>
                    <a:pt x="981" y="-658"/>
                  </a:moveTo>
                  <a:lnTo>
                    <a:pt x="981" y="279661"/>
                  </a:lnTo>
                  <a:lnTo>
                    <a:pt x="179444" y="131039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01DFB25-AEF1-4306-9DDC-370529A6A9AC}"/>
                </a:ext>
              </a:extLst>
            </p:cNvPr>
            <p:cNvSpPr/>
            <p:nvPr/>
          </p:nvSpPr>
          <p:spPr>
            <a:xfrm>
              <a:off x="3652319" y="4422215"/>
              <a:ext cx="2947" cy="1211933"/>
            </a:xfrm>
            <a:custGeom>
              <a:avLst/>
              <a:gdLst>
                <a:gd name="connsiteX0" fmla="*/ 981 w 2947"/>
                <a:gd name="connsiteY0" fmla="*/ -658 h 1211933"/>
                <a:gd name="connsiteX1" fmla="*/ 3929 w 2947"/>
                <a:gd name="connsiteY1" fmla="*/ 1211276 h 1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7" h="1211933">
                  <a:moveTo>
                    <a:pt x="981" y="-658"/>
                  </a:moveTo>
                  <a:lnTo>
                    <a:pt x="3929" y="1211276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59629EE-C53F-46E6-AD74-90ADDA5BB225}"/>
                </a:ext>
              </a:extLst>
            </p:cNvPr>
            <p:cNvSpPr/>
            <p:nvPr/>
          </p:nvSpPr>
          <p:spPr>
            <a:xfrm>
              <a:off x="3655267" y="4422215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3F2C9E1-BF4B-4E7A-8507-58C9594C1B2C}"/>
                </a:ext>
              </a:extLst>
            </p:cNvPr>
            <p:cNvSpPr/>
            <p:nvPr/>
          </p:nvSpPr>
          <p:spPr>
            <a:xfrm>
              <a:off x="3667066" y="4289528"/>
              <a:ext cx="165136" cy="2889"/>
            </a:xfrm>
            <a:custGeom>
              <a:avLst/>
              <a:gdLst>
                <a:gd name="connsiteX0" fmla="*/ 981 w 165136"/>
                <a:gd name="connsiteY0" fmla="*/ -658 h 2889"/>
                <a:gd name="connsiteX1" fmla="*/ 166117 w 165136"/>
                <a:gd name="connsiteY1" fmla="*/ 2232 h 2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136" h="2889">
                  <a:moveTo>
                    <a:pt x="981" y="-658"/>
                  </a:moveTo>
                  <a:lnTo>
                    <a:pt x="166117" y="2232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964DAD8-F12B-4BE3-8E48-0F0B328BE6E9}"/>
                </a:ext>
              </a:extLst>
            </p:cNvPr>
            <p:cNvSpPr/>
            <p:nvPr/>
          </p:nvSpPr>
          <p:spPr>
            <a:xfrm>
              <a:off x="4017980" y="4372095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7F58384-5DC5-4B11-AB15-AD339E452F65}"/>
                </a:ext>
              </a:extLst>
            </p:cNvPr>
            <p:cNvSpPr/>
            <p:nvPr/>
          </p:nvSpPr>
          <p:spPr>
            <a:xfrm>
              <a:off x="4635779" y="4243950"/>
              <a:ext cx="178462" cy="280318"/>
            </a:xfrm>
            <a:custGeom>
              <a:avLst/>
              <a:gdLst>
                <a:gd name="connsiteX0" fmla="*/ 981 w 178462"/>
                <a:gd name="connsiteY0" fmla="*/ -658 h 280318"/>
                <a:gd name="connsiteX1" fmla="*/ 981 w 178462"/>
                <a:gd name="connsiteY1" fmla="*/ 279661 h 280318"/>
                <a:gd name="connsiteX2" fmla="*/ 179444 w 178462"/>
                <a:gd name="connsiteY2" fmla="*/ 131039 h 28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62" h="280318">
                  <a:moveTo>
                    <a:pt x="981" y="-658"/>
                  </a:moveTo>
                  <a:lnTo>
                    <a:pt x="981" y="279661"/>
                  </a:lnTo>
                  <a:lnTo>
                    <a:pt x="179444" y="131039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811A251-66EC-4637-AE76-9AEC82A927A1}"/>
                </a:ext>
              </a:extLst>
            </p:cNvPr>
            <p:cNvSpPr/>
            <p:nvPr/>
          </p:nvSpPr>
          <p:spPr>
            <a:xfrm>
              <a:off x="4448507" y="4422215"/>
              <a:ext cx="2955" cy="1211933"/>
            </a:xfrm>
            <a:custGeom>
              <a:avLst/>
              <a:gdLst>
                <a:gd name="connsiteX0" fmla="*/ 981 w 2955"/>
                <a:gd name="connsiteY0" fmla="*/ -658 h 1211933"/>
                <a:gd name="connsiteX1" fmla="*/ 3937 w 2955"/>
                <a:gd name="connsiteY1" fmla="*/ 1211276 h 1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5" h="1211933">
                  <a:moveTo>
                    <a:pt x="981" y="-658"/>
                  </a:moveTo>
                  <a:lnTo>
                    <a:pt x="3937" y="1211276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281F62A-8DA7-4A9D-B029-669647030A97}"/>
                </a:ext>
              </a:extLst>
            </p:cNvPr>
            <p:cNvSpPr/>
            <p:nvPr/>
          </p:nvSpPr>
          <p:spPr>
            <a:xfrm>
              <a:off x="4451463" y="4422215"/>
              <a:ext cx="182822" cy="8256"/>
            </a:xfrm>
            <a:custGeom>
              <a:avLst/>
              <a:gdLst>
                <a:gd name="connsiteX0" fmla="*/ 981 w 182822"/>
                <a:gd name="connsiteY0" fmla="*/ -658 h 8256"/>
                <a:gd name="connsiteX1" fmla="*/ 183803 w 18282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22" h="8256">
                  <a:moveTo>
                    <a:pt x="981" y="-658"/>
                  </a:moveTo>
                  <a:lnTo>
                    <a:pt x="18380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94ACD4D-4AD5-40DB-A523-F9F9D043DBA6}"/>
                </a:ext>
              </a:extLst>
            </p:cNvPr>
            <p:cNvSpPr/>
            <p:nvPr/>
          </p:nvSpPr>
          <p:spPr>
            <a:xfrm>
              <a:off x="4445559" y="4292417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5757BBB-92D4-4518-9C31-09554A275BE2}"/>
                </a:ext>
              </a:extLst>
            </p:cNvPr>
            <p:cNvSpPr/>
            <p:nvPr/>
          </p:nvSpPr>
          <p:spPr>
            <a:xfrm>
              <a:off x="4814168" y="4372095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C242782-F262-4DC1-A925-4888609B02DA}"/>
                </a:ext>
              </a:extLst>
            </p:cNvPr>
            <p:cNvSpPr/>
            <p:nvPr/>
          </p:nvSpPr>
          <p:spPr>
            <a:xfrm>
              <a:off x="5878437" y="3525286"/>
              <a:ext cx="178470" cy="280302"/>
            </a:xfrm>
            <a:custGeom>
              <a:avLst/>
              <a:gdLst>
                <a:gd name="connsiteX0" fmla="*/ 981 w 178470"/>
                <a:gd name="connsiteY0" fmla="*/ -658 h 280302"/>
                <a:gd name="connsiteX1" fmla="*/ 981 w 178470"/>
                <a:gd name="connsiteY1" fmla="*/ 279645 h 280302"/>
                <a:gd name="connsiteX2" fmla="*/ 179452 w 178470"/>
                <a:gd name="connsiteY2" fmla="*/ 130997 h 28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470" h="280302">
                  <a:moveTo>
                    <a:pt x="981" y="-658"/>
                  </a:moveTo>
                  <a:lnTo>
                    <a:pt x="981" y="279645"/>
                  </a:lnTo>
                  <a:lnTo>
                    <a:pt x="179452" y="130997"/>
                  </a:lnTo>
                  <a:close/>
                </a:path>
              </a:pathLst>
            </a:custGeom>
            <a:solidFill>
              <a:srgbClr val="EEFFAA"/>
            </a:solidFill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3189EC0-8FA0-466E-8322-1E4DC33137DB}"/>
                </a:ext>
              </a:extLst>
            </p:cNvPr>
            <p:cNvSpPr/>
            <p:nvPr/>
          </p:nvSpPr>
          <p:spPr>
            <a:xfrm>
              <a:off x="5695301" y="3762512"/>
              <a:ext cx="182822" cy="8256"/>
            </a:xfrm>
            <a:custGeom>
              <a:avLst/>
              <a:gdLst>
                <a:gd name="connsiteX0" fmla="*/ 981 w 182822"/>
                <a:gd name="connsiteY0" fmla="*/ -658 h 8256"/>
                <a:gd name="connsiteX1" fmla="*/ 183803 w 182822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22" h="8256">
                  <a:moveTo>
                    <a:pt x="981" y="-658"/>
                  </a:moveTo>
                  <a:lnTo>
                    <a:pt x="183803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C1E3437-48F3-4A22-B567-0FC12EC54E21}"/>
                </a:ext>
              </a:extLst>
            </p:cNvPr>
            <p:cNvSpPr/>
            <p:nvPr/>
          </p:nvSpPr>
          <p:spPr>
            <a:xfrm>
              <a:off x="5689398" y="3632764"/>
              <a:ext cx="182830" cy="8256"/>
            </a:xfrm>
            <a:custGeom>
              <a:avLst/>
              <a:gdLst>
                <a:gd name="connsiteX0" fmla="*/ 981 w 182830"/>
                <a:gd name="connsiteY0" fmla="*/ -658 h 8256"/>
                <a:gd name="connsiteX1" fmla="*/ 183812 w 182830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30" h="8256">
                  <a:moveTo>
                    <a:pt x="981" y="-658"/>
                  </a:moveTo>
                  <a:lnTo>
                    <a:pt x="183812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F24E006-8467-4668-BBC6-E9012F36902B}"/>
                </a:ext>
              </a:extLst>
            </p:cNvPr>
            <p:cNvSpPr/>
            <p:nvPr/>
          </p:nvSpPr>
          <p:spPr>
            <a:xfrm>
              <a:off x="6058948" y="3658361"/>
              <a:ext cx="168083" cy="8256"/>
            </a:xfrm>
            <a:custGeom>
              <a:avLst/>
              <a:gdLst>
                <a:gd name="connsiteX0" fmla="*/ 981 w 168083"/>
                <a:gd name="connsiteY0" fmla="*/ -658 h 8256"/>
                <a:gd name="connsiteX1" fmla="*/ 169065 w 168083"/>
                <a:gd name="connsiteY1" fmla="*/ -658 h 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083" h="8256">
                  <a:moveTo>
                    <a:pt x="981" y="-658"/>
                  </a:moveTo>
                  <a:lnTo>
                    <a:pt x="169065" y="-658"/>
                  </a:lnTo>
                </a:path>
              </a:pathLst>
            </a:custGeom>
            <a:noFill/>
            <a:ln w="9502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84BDCDDD-A5B1-41C1-95E9-DA26B2E66982}"/>
                </a:ext>
              </a:extLst>
            </p:cNvPr>
            <p:cNvSpPr txBox="1"/>
            <p:nvPr/>
          </p:nvSpPr>
          <p:spPr>
            <a:xfrm>
              <a:off x="5357572" y="3290351"/>
              <a:ext cx="1122423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43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Sense Amplifier</a:t>
              </a: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5A25AA24-FC28-4141-BD25-E34067500B7B}"/>
                </a:ext>
              </a:extLst>
            </p:cNvPr>
            <p:cNvSpPr/>
            <p:nvPr/>
          </p:nvSpPr>
          <p:spPr>
            <a:xfrm>
              <a:off x="5307644" y="3257113"/>
              <a:ext cx="1259435" cy="608866"/>
            </a:xfrm>
            <a:custGeom>
              <a:avLst/>
              <a:gdLst>
                <a:gd name="connsiteX0" fmla="*/ 981 w 1259435"/>
                <a:gd name="connsiteY0" fmla="*/ -658 h 608866"/>
                <a:gd name="connsiteX1" fmla="*/ 1260416 w 1259435"/>
                <a:gd name="connsiteY1" fmla="*/ -658 h 608866"/>
                <a:gd name="connsiteX2" fmla="*/ 1260416 w 1259435"/>
                <a:gd name="connsiteY2" fmla="*/ 608209 h 608866"/>
                <a:gd name="connsiteX3" fmla="*/ 981 w 1259435"/>
                <a:gd name="connsiteY3" fmla="*/ 608209 h 60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435" h="608866">
                  <a:moveTo>
                    <a:pt x="981" y="-658"/>
                  </a:moveTo>
                  <a:lnTo>
                    <a:pt x="1260416" y="-658"/>
                  </a:lnTo>
                  <a:lnTo>
                    <a:pt x="1260416" y="608209"/>
                  </a:lnTo>
                  <a:lnTo>
                    <a:pt x="981" y="608209"/>
                  </a:lnTo>
                  <a:close/>
                </a:path>
              </a:pathLst>
            </a:custGeom>
            <a:noFill/>
            <a:ln w="1238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68F6C9C-245E-4F92-96DE-757BC197BFB2}"/>
                </a:ext>
              </a:extLst>
            </p:cNvPr>
            <p:cNvSpPr/>
            <p:nvPr/>
          </p:nvSpPr>
          <p:spPr>
            <a:xfrm>
              <a:off x="1483867" y="1852473"/>
              <a:ext cx="266092" cy="3501522"/>
            </a:xfrm>
            <a:custGeom>
              <a:avLst/>
              <a:gdLst>
                <a:gd name="connsiteX0" fmla="*/ 266033 w 266092"/>
                <a:gd name="connsiteY0" fmla="*/ -658 h 3501522"/>
                <a:gd name="connsiteX1" fmla="*/ 267073 w 266092"/>
                <a:gd name="connsiteY1" fmla="*/ 112197 h 3501522"/>
                <a:gd name="connsiteX2" fmla="*/ 244317 w 266092"/>
                <a:gd name="connsiteY2" fmla="*/ 112197 h 3501522"/>
                <a:gd name="connsiteX3" fmla="*/ 158240 w 266092"/>
                <a:gd name="connsiteY3" fmla="*/ 193609 h 3501522"/>
                <a:gd name="connsiteX4" fmla="*/ 144848 w 266092"/>
                <a:gd name="connsiteY4" fmla="*/ 698992 h 3501522"/>
                <a:gd name="connsiteX5" fmla="*/ 145929 w 266092"/>
                <a:gd name="connsiteY5" fmla="*/ 1148575 h 3501522"/>
                <a:gd name="connsiteX6" fmla="*/ 136178 w 266092"/>
                <a:gd name="connsiteY6" fmla="*/ 1540534 h 3501522"/>
                <a:gd name="connsiteX7" fmla="*/ 70074 w 266092"/>
                <a:gd name="connsiteY7" fmla="*/ 1750116 h 3501522"/>
                <a:gd name="connsiteX8" fmla="*/ 136178 w 266092"/>
                <a:gd name="connsiteY8" fmla="*/ 1959707 h 3501522"/>
                <a:gd name="connsiteX9" fmla="*/ 145929 w 266092"/>
                <a:gd name="connsiteY9" fmla="*/ 2351683 h 3501522"/>
                <a:gd name="connsiteX10" fmla="*/ 144848 w 266092"/>
                <a:gd name="connsiteY10" fmla="*/ 2801266 h 3501522"/>
                <a:gd name="connsiteX11" fmla="*/ 158240 w 266092"/>
                <a:gd name="connsiteY11" fmla="*/ 3306748 h 3501522"/>
                <a:gd name="connsiteX12" fmla="*/ 244317 w 266092"/>
                <a:gd name="connsiteY12" fmla="*/ 3388160 h 3501522"/>
                <a:gd name="connsiteX13" fmla="*/ 267073 w 266092"/>
                <a:gd name="connsiteY13" fmla="*/ 3388160 h 3501522"/>
                <a:gd name="connsiteX14" fmla="*/ 266033 w 266092"/>
                <a:gd name="connsiteY14" fmla="*/ 3500865 h 3501522"/>
                <a:gd name="connsiteX15" fmla="*/ 245284 w 266092"/>
                <a:gd name="connsiteY15" fmla="*/ 3500865 h 3501522"/>
                <a:gd name="connsiteX16" fmla="*/ 124833 w 266092"/>
                <a:gd name="connsiteY16" fmla="*/ 3367105 h 3501522"/>
                <a:gd name="connsiteX17" fmla="*/ 105215 w 266092"/>
                <a:gd name="connsiteY17" fmla="*/ 2817945 h 3501522"/>
                <a:gd name="connsiteX18" fmla="*/ 105215 w 266092"/>
                <a:gd name="connsiteY18" fmla="*/ 2375710 h 3501522"/>
                <a:gd name="connsiteX19" fmla="*/ 91319 w 266092"/>
                <a:gd name="connsiteY19" fmla="*/ 1960624 h 3501522"/>
                <a:gd name="connsiteX20" fmla="*/ 21416 w 266092"/>
                <a:gd name="connsiteY20" fmla="*/ 1856572 h 3501522"/>
                <a:gd name="connsiteX21" fmla="*/ 981 w 266092"/>
                <a:gd name="connsiteY21" fmla="*/ 1856572 h 3501522"/>
                <a:gd name="connsiteX22" fmla="*/ 981 w 266092"/>
                <a:gd name="connsiteY22" fmla="*/ 1750116 h 3501522"/>
                <a:gd name="connsiteX23" fmla="*/ 981 w 266092"/>
                <a:gd name="connsiteY23" fmla="*/ 1643785 h 3501522"/>
                <a:gd name="connsiteX24" fmla="*/ 21416 w 266092"/>
                <a:gd name="connsiteY24" fmla="*/ 1643785 h 3501522"/>
                <a:gd name="connsiteX25" fmla="*/ 91319 w 266092"/>
                <a:gd name="connsiteY25" fmla="*/ 1539617 h 3501522"/>
                <a:gd name="connsiteX26" fmla="*/ 105215 w 266092"/>
                <a:gd name="connsiteY26" fmla="*/ 1124564 h 3501522"/>
                <a:gd name="connsiteX27" fmla="*/ 105215 w 266092"/>
                <a:gd name="connsiteY27" fmla="*/ 682296 h 3501522"/>
                <a:gd name="connsiteX28" fmla="*/ 124833 w 266092"/>
                <a:gd name="connsiteY28" fmla="*/ 133235 h 3501522"/>
                <a:gd name="connsiteX29" fmla="*/ 245284 w 266092"/>
                <a:gd name="connsiteY29" fmla="*/ -658 h 3501522"/>
                <a:gd name="connsiteX30" fmla="*/ 266033 w 266092"/>
                <a:gd name="connsiteY30" fmla="*/ -658 h 350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66092" h="3501522">
                  <a:moveTo>
                    <a:pt x="266033" y="-658"/>
                  </a:moveTo>
                  <a:lnTo>
                    <a:pt x="267073" y="112197"/>
                  </a:lnTo>
                  <a:lnTo>
                    <a:pt x="244317" y="112197"/>
                  </a:lnTo>
                  <a:cubicBezTo>
                    <a:pt x="212809" y="112197"/>
                    <a:pt x="167843" y="139320"/>
                    <a:pt x="158240" y="193609"/>
                  </a:cubicBezTo>
                  <a:cubicBezTo>
                    <a:pt x="139068" y="241606"/>
                    <a:pt x="144435" y="525045"/>
                    <a:pt x="144848" y="698992"/>
                  </a:cubicBezTo>
                  <a:lnTo>
                    <a:pt x="145929" y="1148575"/>
                  </a:lnTo>
                  <a:cubicBezTo>
                    <a:pt x="146383" y="1341024"/>
                    <a:pt x="146235" y="1452937"/>
                    <a:pt x="136178" y="1540534"/>
                  </a:cubicBezTo>
                  <a:cubicBezTo>
                    <a:pt x="126129" y="1628130"/>
                    <a:pt x="94861" y="1716800"/>
                    <a:pt x="70074" y="1750116"/>
                  </a:cubicBezTo>
                  <a:cubicBezTo>
                    <a:pt x="94861" y="1783441"/>
                    <a:pt x="126129" y="1872102"/>
                    <a:pt x="136178" y="1959707"/>
                  </a:cubicBezTo>
                  <a:cubicBezTo>
                    <a:pt x="146235" y="2047304"/>
                    <a:pt x="146383" y="2159208"/>
                    <a:pt x="145929" y="2351683"/>
                  </a:cubicBezTo>
                  <a:lnTo>
                    <a:pt x="144848" y="2801266"/>
                  </a:lnTo>
                  <a:cubicBezTo>
                    <a:pt x="144435" y="2975154"/>
                    <a:pt x="139068" y="3258775"/>
                    <a:pt x="158240" y="3306748"/>
                  </a:cubicBezTo>
                  <a:cubicBezTo>
                    <a:pt x="167843" y="3360994"/>
                    <a:pt x="212809" y="3388160"/>
                    <a:pt x="244317" y="3388160"/>
                  </a:cubicBezTo>
                  <a:lnTo>
                    <a:pt x="267073" y="3388160"/>
                  </a:lnTo>
                  <a:lnTo>
                    <a:pt x="266033" y="3500865"/>
                  </a:lnTo>
                  <a:lnTo>
                    <a:pt x="245284" y="3500865"/>
                  </a:lnTo>
                  <a:cubicBezTo>
                    <a:pt x="189657" y="3500865"/>
                    <a:pt x="143824" y="3458425"/>
                    <a:pt x="124833" y="3367105"/>
                  </a:cubicBezTo>
                  <a:cubicBezTo>
                    <a:pt x="106065" y="3275785"/>
                    <a:pt x="105207" y="3090584"/>
                    <a:pt x="105215" y="2817945"/>
                  </a:cubicBezTo>
                  <a:lnTo>
                    <a:pt x="105215" y="2375710"/>
                  </a:lnTo>
                  <a:cubicBezTo>
                    <a:pt x="105207" y="2189370"/>
                    <a:pt x="103382" y="2032210"/>
                    <a:pt x="91319" y="1960624"/>
                  </a:cubicBezTo>
                  <a:cubicBezTo>
                    <a:pt x="79255" y="1889078"/>
                    <a:pt x="53139" y="1856572"/>
                    <a:pt x="21416" y="1856572"/>
                  </a:cubicBezTo>
                  <a:lnTo>
                    <a:pt x="981" y="1856572"/>
                  </a:lnTo>
                  <a:lnTo>
                    <a:pt x="981" y="1750116"/>
                  </a:lnTo>
                  <a:lnTo>
                    <a:pt x="981" y="1643785"/>
                  </a:lnTo>
                  <a:lnTo>
                    <a:pt x="21416" y="1643785"/>
                  </a:lnTo>
                  <a:cubicBezTo>
                    <a:pt x="53139" y="1643785"/>
                    <a:pt x="79255" y="1611154"/>
                    <a:pt x="91319" y="1539617"/>
                  </a:cubicBezTo>
                  <a:cubicBezTo>
                    <a:pt x="103382" y="1468031"/>
                    <a:pt x="105207" y="1310871"/>
                    <a:pt x="105215" y="1124564"/>
                  </a:cubicBezTo>
                  <a:lnTo>
                    <a:pt x="105215" y="682296"/>
                  </a:lnTo>
                  <a:cubicBezTo>
                    <a:pt x="105207" y="409640"/>
                    <a:pt x="106065" y="224539"/>
                    <a:pt x="124833" y="133235"/>
                  </a:cubicBezTo>
                  <a:cubicBezTo>
                    <a:pt x="143824" y="41939"/>
                    <a:pt x="189657" y="-658"/>
                    <a:pt x="245284" y="-658"/>
                  </a:cubicBezTo>
                  <a:lnTo>
                    <a:pt x="266033" y="-658"/>
                  </a:lnTo>
                  <a:close/>
                </a:path>
              </a:pathLst>
            </a:custGeom>
            <a:solidFill>
              <a:srgbClr val="000000"/>
            </a:solidFill>
            <a:ln w="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8A8B0A3-B06E-4846-9DCD-21B65F08FC04}"/>
                </a:ext>
              </a:extLst>
            </p:cNvPr>
            <p:cNvSpPr txBox="1"/>
            <p:nvPr/>
          </p:nvSpPr>
          <p:spPr>
            <a:xfrm>
              <a:off x="902312" y="3383408"/>
              <a:ext cx="561692" cy="283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4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Word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C4DFAB2-DEF7-4888-9D02-B067517FB16F}"/>
                </a:ext>
              </a:extLst>
            </p:cNvPr>
            <p:cNvSpPr txBox="1"/>
            <p:nvPr/>
          </p:nvSpPr>
          <p:spPr>
            <a:xfrm>
              <a:off x="902312" y="3553633"/>
              <a:ext cx="511679" cy="283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4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lines</a:t>
              </a: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24D1022-0451-4276-A8E9-F737DCD0C206}"/>
                </a:ext>
              </a:extLst>
            </p:cNvPr>
            <p:cNvSpPr/>
            <p:nvPr/>
          </p:nvSpPr>
          <p:spPr>
            <a:xfrm>
              <a:off x="1938784" y="1489305"/>
              <a:ext cx="2959413" cy="232726"/>
            </a:xfrm>
            <a:custGeom>
              <a:avLst/>
              <a:gdLst>
                <a:gd name="connsiteX0" fmla="*/ 2960394 w 2959413"/>
                <a:gd name="connsiteY0" fmla="*/ 231152 h 232726"/>
                <a:gd name="connsiteX1" fmla="*/ 2865020 w 2959413"/>
                <a:gd name="connsiteY1" fmla="*/ 232069 h 232726"/>
                <a:gd name="connsiteX2" fmla="*/ 2865020 w 2959413"/>
                <a:gd name="connsiteY2" fmla="*/ 212162 h 232726"/>
                <a:gd name="connsiteX3" fmla="*/ 2796208 w 2959413"/>
                <a:gd name="connsiteY3" fmla="*/ 136876 h 232726"/>
                <a:gd name="connsiteX4" fmla="*/ 2369075 w 2959413"/>
                <a:gd name="connsiteY4" fmla="*/ 125168 h 232726"/>
                <a:gd name="connsiteX5" fmla="*/ 1989096 w 2959413"/>
                <a:gd name="connsiteY5" fmla="*/ 126109 h 232726"/>
                <a:gd name="connsiteX6" fmla="*/ 1657825 w 2959413"/>
                <a:gd name="connsiteY6" fmla="*/ 117580 h 232726"/>
                <a:gd name="connsiteX7" fmla="*/ 1480692 w 2959413"/>
                <a:gd name="connsiteY7" fmla="*/ 59766 h 232726"/>
                <a:gd name="connsiteX8" fmla="*/ 1303550 w 2959413"/>
                <a:gd name="connsiteY8" fmla="*/ 117580 h 232726"/>
                <a:gd name="connsiteX9" fmla="*/ 972279 w 2959413"/>
                <a:gd name="connsiteY9" fmla="*/ 126109 h 232726"/>
                <a:gd name="connsiteX10" fmla="*/ 592300 w 2959413"/>
                <a:gd name="connsiteY10" fmla="*/ 125168 h 232726"/>
                <a:gd name="connsiteX11" fmla="*/ 165068 w 2959413"/>
                <a:gd name="connsiteY11" fmla="*/ 136876 h 232726"/>
                <a:gd name="connsiteX12" fmla="*/ 96264 w 2959413"/>
                <a:gd name="connsiteY12" fmla="*/ 212162 h 232726"/>
                <a:gd name="connsiteX13" fmla="*/ 96264 w 2959413"/>
                <a:gd name="connsiteY13" fmla="*/ 232069 h 232726"/>
                <a:gd name="connsiteX14" fmla="*/ 981 w 2959413"/>
                <a:gd name="connsiteY14" fmla="*/ 231152 h 232726"/>
                <a:gd name="connsiteX15" fmla="*/ 981 w 2959413"/>
                <a:gd name="connsiteY15" fmla="*/ 213013 h 232726"/>
                <a:gd name="connsiteX16" fmla="*/ 114041 w 2959413"/>
                <a:gd name="connsiteY16" fmla="*/ 107664 h 232726"/>
                <a:gd name="connsiteX17" fmla="*/ 578198 w 2959413"/>
                <a:gd name="connsiteY17" fmla="*/ 90506 h 232726"/>
                <a:gd name="connsiteX18" fmla="*/ 951992 w 2959413"/>
                <a:gd name="connsiteY18" fmla="*/ 90506 h 232726"/>
                <a:gd name="connsiteX19" fmla="*/ 1302782 w 2959413"/>
                <a:gd name="connsiteY19" fmla="*/ 78352 h 232726"/>
                <a:gd name="connsiteX20" fmla="*/ 1390717 w 2959413"/>
                <a:gd name="connsiteY20" fmla="*/ 17210 h 232726"/>
                <a:gd name="connsiteX21" fmla="*/ 1390717 w 2959413"/>
                <a:gd name="connsiteY21" fmla="*/ -658 h 232726"/>
                <a:gd name="connsiteX22" fmla="*/ 1480692 w 2959413"/>
                <a:gd name="connsiteY22" fmla="*/ -658 h 232726"/>
                <a:gd name="connsiteX23" fmla="*/ 1570559 w 2959413"/>
                <a:gd name="connsiteY23" fmla="*/ -658 h 232726"/>
                <a:gd name="connsiteX24" fmla="*/ 1570559 w 2959413"/>
                <a:gd name="connsiteY24" fmla="*/ 17210 h 232726"/>
                <a:gd name="connsiteX25" fmla="*/ 1658601 w 2959413"/>
                <a:gd name="connsiteY25" fmla="*/ 78352 h 232726"/>
                <a:gd name="connsiteX26" fmla="*/ 2009391 w 2959413"/>
                <a:gd name="connsiteY26" fmla="*/ 90506 h 232726"/>
                <a:gd name="connsiteX27" fmla="*/ 2383185 w 2959413"/>
                <a:gd name="connsiteY27" fmla="*/ 90506 h 232726"/>
                <a:gd name="connsiteX28" fmla="*/ 2847235 w 2959413"/>
                <a:gd name="connsiteY28" fmla="*/ 107664 h 232726"/>
                <a:gd name="connsiteX29" fmla="*/ 2960394 w 2959413"/>
                <a:gd name="connsiteY29" fmla="*/ 213013 h 232726"/>
                <a:gd name="connsiteX30" fmla="*/ 2960394 w 2959413"/>
                <a:gd name="connsiteY30" fmla="*/ 231152 h 23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59413" h="232726">
                  <a:moveTo>
                    <a:pt x="2960394" y="231152"/>
                  </a:moveTo>
                  <a:lnTo>
                    <a:pt x="2865020" y="232069"/>
                  </a:lnTo>
                  <a:lnTo>
                    <a:pt x="2865020" y="212162"/>
                  </a:lnTo>
                  <a:cubicBezTo>
                    <a:pt x="2865020" y="184609"/>
                    <a:pt x="2842091" y="145273"/>
                    <a:pt x="2796208" y="136876"/>
                  </a:cubicBezTo>
                  <a:cubicBezTo>
                    <a:pt x="2755642" y="120115"/>
                    <a:pt x="2516087" y="124805"/>
                    <a:pt x="2369075" y="125168"/>
                  </a:cubicBezTo>
                  <a:lnTo>
                    <a:pt x="1989096" y="126109"/>
                  </a:lnTo>
                  <a:cubicBezTo>
                    <a:pt x="1826446" y="126514"/>
                    <a:pt x="1731864" y="126374"/>
                    <a:pt x="1657825" y="117580"/>
                  </a:cubicBezTo>
                  <a:cubicBezTo>
                    <a:pt x="1583786" y="108795"/>
                    <a:pt x="1508847" y="81448"/>
                    <a:pt x="1480692" y="59766"/>
                  </a:cubicBezTo>
                  <a:cubicBezTo>
                    <a:pt x="1452528" y="81448"/>
                    <a:pt x="1377589" y="108795"/>
                    <a:pt x="1303550" y="117580"/>
                  </a:cubicBezTo>
                  <a:cubicBezTo>
                    <a:pt x="1229520" y="126374"/>
                    <a:pt x="1134938" y="126514"/>
                    <a:pt x="972279" y="126109"/>
                  </a:cubicBezTo>
                  <a:lnTo>
                    <a:pt x="592300" y="125168"/>
                  </a:lnTo>
                  <a:cubicBezTo>
                    <a:pt x="445288" y="124805"/>
                    <a:pt x="205642" y="120115"/>
                    <a:pt x="165068" y="136876"/>
                  </a:cubicBezTo>
                  <a:cubicBezTo>
                    <a:pt x="119194" y="145273"/>
                    <a:pt x="96264" y="184609"/>
                    <a:pt x="96264" y="212162"/>
                  </a:cubicBezTo>
                  <a:lnTo>
                    <a:pt x="96264" y="232069"/>
                  </a:lnTo>
                  <a:lnTo>
                    <a:pt x="981" y="231152"/>
                  </a:lnTo>
                  <a:lnTo>
                    <a:pt x="981" y="213013"/>
                  </a:lnTo>
                  <a:cubicBezTo>
                    <a:pt x="981" y="164355"/>
                    <a:pt x="36881" y="124268"/>
                    <a:pt x="114041" y="107664"/>
                  </a:cubicBezTo>
                  <a:cubicBezTo>
                    <a:pt x="191210" y="91249"/>
                    <a:pt x="347758" y="90498"/>
                    <a:pt x="578198" y="90506"/>
                  </a:cubicBezTo>
                  <a:lnTo>
                    <a:pt x="951992" y="90506"/>
                  </a:lnTo>
                  <a:cubicBezTo>
                    <a:pt x="1109449" y="90498"/>
                    <a:pt x="1242276" y="88904"/>
                    <a:pt x="1302782" y="78352"/>
                  </a:cubicBezTo>
                  <a:cubicBezTo>
                    <a:pt x="1363247" y="67800"/>
                    <a:pt x="1390717" y="44962"/>
                    <a:pt x="1390717" y="17210"/>
                  </a:cubicBezTo>
                  <a:lnTo>
                    <a:pt x="1390717" y="-658"/>
                  </a:lnTo>
                  <a:lnTo>
                    <a:pt x="1480692" y="-658"/>
                  </a:lnTo>
                  <a:lnTo>
                    <a:pt x="1570559" y="-658"/>
                  </a:lnTo>
                  <a:lnTo>
                    <a:pt x="1570559" y="17210"/>
                  </a:lnTo>
                  <a:cubicBezTo>
                    <a:pt x="1570559" y="44962"/>
                    <a:pt x="1598137" y="67800"/>
                    <a:pt x="1658601" y="78352"/>
                  </a:cubicBezTo>
                  <a:cubicBezTo>
                    <a:pt x="1719107" y="88904"/>
                    <a:pt x="1851934" y="90498"/>
                    <a:pt x="2009391" y="90506"/>
                  </a:cubicBezTo>
                  <a:lnTo>
                    <a:pt x="2383185" y="90506"/>
                  </a:lnTo>
                  <a:cubicBezTo>
                    <a:pt x="2613625" y="90498"/>
                    <a:pt x="2770067" y="91249"/>
                    <a:pt x="2847235" y="107664"/>
                  </a:cubicBezTo>
                  <a:cubicBezTo>
                    <a:pt x="2924394" y="124268"/>
                    <a:pt x="2960394" y="164355"/>
                    <a:pt x="2960394" y="213013"/>
                  </a:cubicBezTo>
                  <a:lnTo>
                    <a:pt x="2960394" y="231152"/>
                  </a:lnTo>
                  <a:close/>
                </a:path>
              </a:pathLst>
            </a:custGeom>
            <a:solidFill>
              <a:srgbClr val="000000"/>
            </a:solidFill>
            <a:ln w="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93B2794A-0A19-4F8C-9DC6-54F75F84841D}"/>
                </a:ext>
              </a:extLst>
            </p:cNvPr>
            <p:cNvSpPr txBox="1"/>
            <p:nvPr/>
          </p:nvSpPr>
          <p:spPr>
            <a:xfrm>
              <a:off x="3081002" y="1211065"/>
              <a:ext cx="737702" cy="282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3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lines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53CCD-DC7D-4F4B-BD16-7EBB3D2F0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F8711-8019-4E38-BFC0-24BD012F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AA8FD-451E-4886-BD14-78635D447800}"/>
              </a:ext>
            </a:extLst>
          </p:cNvPr>
          <p:cNvSpPr txBox="1"/>
          <p:nvPr/>
        </p:nvSpPr>
        <p:spPr>
          <a:xfrm>
            <a:off x="1817783" y="986124"/>
            <a:ext cx="8148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Problem</a:t>
            </a:r>
            <a:r>
              <a:rPr lang="en-IN" sz="2000" dirty="0"/>
              <a:t>: Unlike SRAM arrays, we cannot </a:t>
            </a:r>
            <a:r>
              <a:rPr lang="en-IN" sz="2000" dirty="0" err="1">
                <a:solidFill>
                  <a:srgbClr val="FF0000"/>
                </a:solidFill>
              </a:rPr>
              <a:t>precharge</a:t>
            </a:r>
            <a:r>
              <a:rPr lang="en-IN" sz="2000" dirty="0"/>
              <a:t> lines and </a:t>
            </a:r>
            <a:r>
              <a:rPr lang="en-IN" sz="2000" dirty="0">
                <a:solidFill>
                  <a:srgbClr val="7030A0"/>
                </a:solidFill>
              </a:rPr>
              <a:t>monitor</a:t>
            </a:r>
            <a:br>
              <a:rPr lang="en-IN" sz="2000" dirty="0"/>
            </a:br>
            <a:r>
              <a:rPr lang="en-IN" sz="2000" dirty="0"/>
              <a:t>the </a:t>
            </a:r>
            <a:r>
              <a:rPr lang="en-IN" sz="2000" dirty="0">
                <a:solidFill>
                  <a:srgbClr val="00B050"/>
                </a:solidFill>
              </a:rPr>
              <a:t>difference</a:t>
            </a:r>
            <a:r>
              <a:rPr lang="en-IN" sz="2000" dirty="0"/>
              <a:t>. We just have a </a:t>
            </a:r>
            <a:r>
              <a:rPr lang="en-IN" sz="2000" dirty="0">
                <a:solidFill>
                  <a:srgbClr val="720F11"/>
                </a:solidFill>
              </a:rPr>
              <a:t>single</a:t>
            </a:r>
            <a:r>
              <a:rPr lang="en-IN" sz="2000" dirty="0"/>
              <a:t> bit line. </a:t>
            </a:r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57F6EF-261A-43B6-8DBF-85C814515EC0}"/>
              </a:ext>
            </a:extLst>
          </p:cNvPr>
          <p:cNvSpPr/>
          <p:nvPr/>
        </p:nvSpPr>
        <p:spPr>
          <a:xfrm>
            <a:off x="7538066" y="2073290"/>
            <a:ext cx="2959413" cy="179671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sz="2000" dirty="0"/>
              <a:t>Divide a column into groups of cells. Connect the bit lines of adjacent groups to a single sense amplifier</a:t>
            </a:r>
            <a:endParaRPr lang="en-US" sz="2000" dirty="0"/>
          </a:p>
        </p:txBody>
      </p:sp>
      <p:pic>
        <p:nvPicPr>
          <p:cNvPr id="190" name="Picture 189" descr="Shape, rectangle&#10;&#10;Description automatically generated">
            <a:extLst>
              <a:ext uri="{FF2B5EF4-FFF2-40B4-BE49-F238E27FC236}">
                <a16:creationId xmlns:a16="http://schemas.microsoft.com/office/drawing/2014/main" id="{96B52A5F-251B-4A05-B71F-6269957430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54" y="1952386"/>
            <a:ext cx="1058230" cy="241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F95F5E-4C03-43EA-8185-57325ACEA416}"/>
              </a:ext>
            </a:extLst>
          </p:cNvPr>
          <p:cNvSpPr txBox="1"/>
          <p:nvPr/>
        </p:nvSpPr>
        <p:spPr>
          <a:xfrm>
            <a:off x="7653319" y="4058228"/>
            <a:ext cx="271260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rgbClr val="00B050"/>
                </a:solidFill>
              </a:rPr>
              <a:t>Compact</a:t>
            </a:r>
            <a:r>
              <a:rPr lang="en-IN" sz="2000" dirty="0"/>
              <a:t> </a:t>
            </a:r>
            <a:r>
              <a:rPr lang="en-IN" sz="2000" dirty="0">
                <a:solidFill>
                  <a:srgbClr val="00B050"/>
                </a:solidFill>
              </a:rPr>
              <a:t>design</a:t>
            </a:r>
            <a:r>
              <a:rPr lang="en-IN" sz="2000" dirty="0"/>
              <a:t>: 6F</a:t>
            </a:r>
            <a:r>
              <a:rPr lang="en-IN" sz="2000" baseline="30000" dirty="0"/>
              <a:t>2</a:t>
            </a:r>
          </a:p>
          <a:p>
            <a:pPr algn="l"/>
            <a:r>
              <a:rPr lang="en-IN" sz="2000" dirty="0"/>
              <a:t>area. F </a:t>
            </a:r>
            <a:r>
              <a:rPr lang="en-IN" sz="2000" dirty="0">
                <a:sym typeface="Wingdings" panose="05000000000000000000" pitchFamily="2" charset="2"/>
              </a:rPr>
              <a:t> feature size</a:t>
            </a:r>
            <a:endParaRPr lang="en-US" sz="2000" dirty="0"/>
          </a:p>
        </p:txBody>
      </p:sp>
      <p:pic>
        <p:nvPicPr>
          <p:cNvPr id="191" name="Picture 190" descr="Background pattern, rectangle&#10;&#10;Description automatically generated">
            <a:extLst>
              <a:ext uri="{FF2B5EF4-FFF2-40B4-BE49-F238E27FC236}">
                <a16:creationId xmlns:a16="http://schemas.microsoft.com/office/drawing/2014/main" id="{940D2C81-FE1A-41A3-904A-8773D5832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83" y="5457375"/>
            <a:ext cx="451183" cy="112044"/>
          </a:xfrm>
          <a:prstGeom prst="rect">
            <a:avLst/>
          </a:prstGeom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50E2E1AB-7B16-451A-9011-5F39B9EDBD60}"/>
              </a:ext>
            </a:extLst>
          </p:cNvPr>
          <p:cNvSpPr txBox="1"/>
          <p:nvPr/>
        </p:nvSpPr>
        <p:spPr>
          <a:xfrm>
            <a:off x="7653319" y="5228470"/>
            <a:ext cx="246734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IN" sz="2000" dirty="0">
                <a:solidFill>
                  <a:schemeClr val="tx1"/>
                </a:solidFill>
                <a:sym typeface="Wingdings" panose="05000000000000000000" pitchFamily="2" charset="2"/>
              </a:rPr>
              <a:t>Higher susceptibility</a:t>
            </a:r>
            <a:br>
              <a:rPr lang="en-IN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IN" sz="2000" dirty="0">
                <a:solidFill>
                  <a:schemeClr val="tx1"/>
                </a:solidFill>
                <a:sym typeface="Wingdings" panose="05000000000000000000" pitchFamily="2" charset="2"/>
              </a:rPr>
              <a:t>to </a:t>
            </a:r>
            <a:r>
              <a:rPr lang="en-IN" sz="2000" dirty="0">
                <a:solidFill>
                  <a:srgbClr val="7030A0"/>
                </a:solidFill>
                <a:sym typeface="Wingdings" panose="05000000000000000000" pitchFamily="2" charset="2"/>
              </a:rPr>
              <a:t>noise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59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0B37C-1FBF-ED03-B061-04A70BB3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Ferroelectric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6D8F-8AEA-54C3-7F87-3BB8B0817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308" y="1097281"/>
            <a:ext cx="8787384" cy="38811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polarization</a:t>
            </a:r>
            <a:r>
              <a:rPr lang="en-US" dirty="0"/>
              <a:t> is defined as the </a:t>
            </a:r>
            <a:r>
              <a:rPr lang="en-US" dirty="0">
                <a:solidFill>
                  <a:srgbClr val="0070C0"/>
                </a:solidFill>
              </a:rPr>
              <a:t>density</a:t>
            </a:r>
            <a:r>
              <a:rPr lang="en-US" dirty="0"/>
              <a:t> of dipole moment vectors in a </a:t>
            </a:r>
            <a:r>
              <a:rPr lang="en-US" dirty="0">
                <a:solidFill>
                  <a:srgbClr val="692146"/>
                </a:solidFill>
              </a:rPr>
              <a:t>material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polarization</a:t>
            </a:r>
            <a:r>
              <a:rPr lang="en-US" dirty="0"/>
              <a:t> is a function of the applied </a:t>
            </a:r>
            <a:r>
              <a:rPr lang="en-US" b="1" dirty="0">
                <a:solidFill>
                  <a:schemeClr val="accent3"/>
                </a:solidFill>
              </a:rPr>
              <a:t>electric</a:t>
            </a:r>
            <a:r>
              <a:rPr lang="en-US" dirty="0"/>
              <a:t> field.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Several </a:t>
            </a:r>
            <a:r>
              <a:rPr lang="en-US" dirty="0">
                <a:solidFill>
                  <a:schemeClr val="accent3"/>
                </a:solidFill>
              </a:rPr>
              <a:t>materials</a:t>
            </a:r>
            <a:r>
              <a:rPr lang="en-US" dirty="0"/>
              <a:t> exhibit a </a:t>
            </a:r>
            <a:r>
              <a:rPr lang="en-US" dirty="0">
                <a:solidFill>
                  <a:schemeClr val="accent1"/>
                </a:solidFill>
              </a:rPr>
              <a:t>ferroelectric</a:t>
            </a:r>
            <a:r>
              <a:rPr lang="en-US" dirty="0"/>
              <a:t> effect </a:t>
            </a:r>
            <a:r>
              <a:rPr lang="en-US" dirty="0">
                <a:sym typeface="Wingdings" panose="05000000000000000000" pitchFamily="2" charset="2"/>
              </a:rPr>
              <a:t> They have a </a:t>
            </a:r>
            <a:r>
              <a:rPr lang="en-US" dirty="0">
                <a:solidFill>
                  <a:srgbClr val="692146"/>
                </a:solidFill>
                <a:sym typeface="Wingdings" panose="05000000000000000000" pitchFamily="2" charset="2"/>
              </a:rPr>
              <a:t>memory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remember</a:t>
            </a:r>
            <a:r>
              <a:rPr lang="en-US" dirty="0">
                <a:sym typeface="Wingdings" panose="05000000000000000000" pitchFamily="2" charset="2"/>
              </a:rPr>
              <a:t> the polarization), even when the applied electric field is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zero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makes a </a:t>
            </a:r>
            <a:r>
              <a:rPr lang="en-US" dirty="0">
                <a:solidFill>
                  <a:srgbClr val="C00000"/>
                </a:solidFill>
              </a:rPr>
              <a:t>memory</a:t>
            </a:r>
            <a:r>
              <a:rPr lang="en-US" dirty="0"/>
              <a:t> cell? </a:t>
            </a:r>
          </a:p>
          <a:p>
            <a:pPr marL="573088" lvl="1" indent="-342900"/>
            <a:r>
              <a:rPr lang="en-US" dirty="0"/>
              <a:t>When the applied </a:t>
            </a:r>
            <a:r>
              <a:rPr lang="en-US" dirty="0">
                <a:solidFill>
                  <a:srgbClr val="0070C0"/>
                </a:solidFill>
              </a:rPr>
              <a:t>electric field </a:t>
            </a:r>
            <a:r>
              <a:rPr lang="en-US" dirty="0"/>
              <a:t>is </a:t>
            </a:r>
            <a:r>
              <a:rPr lang="en-US" dirty="0">
                <a:solidFill>
                  <a:srgbClr val="C00000"/>
                </a:solidFill>
              </a:rPr>
              <a:t>zero</a:t>
            </a:r>
            <a:r>
              <a:rPr lang="en-US" dirty="0"/>
              <a:t>, there are two values for the polarization (</a:t>
            </a:r>
            <a:r>
              <a:rPr lang="en-US" dirty="0">
                <a:solidFill>
                  <a:srgbClr val="E21A23"/>
                </a:solidFill>
              </a:rPr>
              <a:t>two</a:t>
            </a:r>
            <a:r>
              <a:rPr lang="en-US" dirty="0"/>
              <a:t> logical states)</a:t>
            </a:r>
          </a:p>
          <a:p>
            <a:pPr marL="573088" lvl="1" indent="-342900"/>
            <a:r>
              <a:rPr lang="en-US" dirty="0"/>
              <a:t>The polarization is dependent on the history of the applied electric field.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B903B-B590-948E-2D0D-D258F1A54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B5465-4B61-715E-2577-01E7FA37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1B42DC34-094E-8C53-78B4-F5B1E1BA6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958615"/>
            <a:ext cx="928187" cy="928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E8DD21-98E1-9259-C640-2750244EE655}"/>
              </a:ext>
            </a:extLst>
          </p:cNvPr>
          <p:cNvSpPr/>
          <p:nvPr/>
        </p:nvSpPr>
        <p:spPr>
          <a:xfrm>
            <a:off x="1988094" y="5244786"/>
            <a:ext cx="3847013" cy="4978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Popular Ferroelectric materials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F3656E1-C94F-8CA6-3155-3D7DBF8F6251}"/>
              </a:ext>
            </a:extLst>
          </p:cNvPr>
          <p:cNvSpPr/>
          <p:nvPr/>
        </p:nvSpPr>
        <p:spPr>
          <a:xfrm>
            <a:off x="6041936" y="4772345"/>
            <a:ext cx="314960" cy="1442719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94F5A-0A2C-A4F1-69AD-FC6E9089F0FA}"/>
              </a:ext>
            </a:extLst>
          </p:cNvPr>
          <p:cNvSpPr/>
          <p:nvPr/>
        </p:nvSpPr>
        <p:spPr>
          <a:xfrm>
            <a:off x="6497855" y="4637880"/>
            <a:ext cx="3332485" cy="49784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MMI10"/>
              </a:rPr>
              <a:t>PbZrO</a:t>
            </a:r>
            <a:r>
              <a:rPr lang="en-US" sz="2000" baseline="-25000" dirty="0">
                <a:latin typeface="CMR7"/>
              </a:rPr>
              <a:t>3</a:t>
            </a:r>
            <a:r>
              <a:rPr lang="en-US" sz="2000" dirty="0">
                <a:latin typeface="CMR7"/>
              </a:rPr>
              <a:t> </a:t>
            </a:r>
            <a:r>
              <a:rPr lang="en-US" sz="2000" dirty="0">
                <a:latin typeface="CMR10"/>
              </a:rPr>
              <a:t>+ </a:t>
            </a:r>
            <a:r>
              <a:rPr lang="en-US" sz="2000" dirty="0">
                <a:latin typeface="CMMI10"/>
              </a:rPr>
              <a:t>PbTiO</a:t>
            </a:r>
            <a:r>
              <a:rPr lang="en-US" sz="2000" baseline="-25000" dirty="0">
                <a:latin typeface="CMR7"/>
              </a:rPr>
              <a:t>3</a:t>
            </a:r>
            <a:endParaRPr lang="en-US" sz="2400" baseline="-25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12D45D-4254-99F1-B41E-0514532D1459}"/>
              </a:ext>
            </a:extLst>
          </p:cNvPr>
          <p:cNvSpPr/>
          <p:nvPr/>
        </p:nvSpPr>
        <p:spPr>
          <a:xfrm>
            <a:off x="9530080" y="4637880"/>
            <a:ext cx="779566" cy="49784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PZT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0B4F6-49ED-5457-646E-853E6100C136}"/>
              </a:ext>
            </a:extLst>
          </p:cNvPr>
          <p:cNvSpPr/>
          <p:nvPr/>
        </p:nvSpPr>
        <p:spPr>
          <a:xfrm>
            <a:off x="6497854" y="5303519"/>
            <a:ext cx="3332485" cy="49784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MMI10"/>
              </a:rPr>
              <a:t>BaTiO</a:t>
            </a:r>
            <a:r>
              <a:rPr lang="en-US" sz="2000" baseline="-25000" dirty="0">
                <a:latin typeface="CMR7"/>
              </a:rPr>
              <a:t>3</a:t>
            </a:r>
            <a:r>
              <a:rPr lang="en-US" sz="2000" dirty="0">
                <a:latin typeface="CMR7"/>
              </a:rPr>
              <a:t> </a:t>
            </a:r>
            <a:endParaRPr lang="en-US" sz="2400" baseline="-25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FA6B19-949B-CE1B-76FA-4608346A3586}"/>
              </a:ext>
            </a:extLst>
          </p:cNvPr>
          <p:cNvSpPr/>
          <p:nvPr/>
        </p:nvSpPr>
        <p:spPr>
          <a:xfrm>
            <a:off x="8738616" y="5303520"/>
            <a:ext cx="1846366" cy="55965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Barium Titanate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34D8B-A768-8994-2FE7-1560469A16C7}"/>
              </a:ext>
            </a:extLst>
          </p:cNvPr>
          <p:cNvSpPr/>
          <p:nvPr/>
        </p:nvSpPr>
        <p:spPr>
          <a:xfrm>
            <a:off x="6497853" y="5947075"/>
            <a:ext cx="3332485" cy="40245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MMI10"/>
              </a:rPr>
              <a:t>SrBi</a:t>
            </a:r>
            <a:r>
              <a:rPr lang="en-US" sz="2000" baseline="-25000" dirty="0">
                <a:latin typeface="CMMI10"/>
              </a:rPr>
              <a:t>2</a:t>
            </a:r>
            <a:r>
              <a:rPr lang="en-US" sz="2000" dirty="0">
                <a:latin typeface="CMMI10"/>
              </a:rPr>
              <a:t>Ta</a:t>
            </a:r>
            <a:r>
              <a:rPr lang="en-US" sz="2000" baseline="-25000" dirty="0">
                <a:latin typeface="CMMI10"/>
              </a:rPr>
              <a:t>2</a:t>
            </a:r>
            <a:r>
              <a:rPr lang="en-US" sz="2000" dirty="0">
                <a:latin typeface="CMMI10"/>
              </a:rPr>
              <a:t>O</a:t>
            </a:r>
            <a:r>
              <a:rPr lang="en-US" sz="2000" baseline="-25000" dirty="0">
                <a:latin typeface="CMMI10"/>
              </a:rPr>
              <a:t>9</a:t>
            </a:r>
            <a:endParaRPr lang="en-US" sz="2400" baseline="-25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C4C351-B828-6EA2-6678-259D14F0790D}"/>
              </a:ext>
            </a:extLst>
          </p:cNvPr>
          <p:cNvSpPr/>
          <p:nvPr/>
        </p:nvSpPr>
        <p:spPr>
          <a:xfrm>
            <a:off x="9530080" y="5939373"/>
            <a:ext cx="779566" cy="4101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SBT</a:t>
            </a:r>
          </a:p>
        </p:txBody>
      </p:sp>
    </p:spTree>
    <p:extLst>
      <p:ext uri="{BB962C8B-B14F-4D97-AF65-F5344CB8AC3E}">
        <p14:creationId xmlns:p14="http://schemas.microsoft.com/office/powerpoint/2010/main" val="21609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E00B-7809-4490-A307-089EBEF0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Hysteresis Curve</a:t>
            </a:r>
          </a:p>
        </p:txBody>
      </p:sp>
      <p:grpSp>
        <p:nvGrpSpPr>
          <p:cNvPr id="41" name="Content Placeholder 6">
            <a:extLst>
              <a:ext uri="{FF2B5EF4-FFF2-40B4-BE49-F238E27FC236}">
                <a16:creationId xmlns:a16="http://schemas.microsoft.com/office/drawing/2014/main" id="{373A8475-164B-4174-BBAF-B06F7163071D}"/>
              </a:ext>
            </a:extLst>
          </p:cNvPr>
          <p:cNvGrpSpPr/>
          <p:nvPr/>
        </p:nvGrpSpPr>
        <p:grpSpPr>
          <a:xfrm>
            <a:off x="3211697" y="505926"/>
            <a:ext cx="6276850" cy="4787435"/>
            <a:chOff x="1606417" y="1207109"/>
            <a:chExt cx="5252115" cy="3906913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0B08E1-02B6-4D6E-8B2E-F12DD8549FF1}"/>
                </a:ext>
              </a:extLst>
            </p:cNvPr>
            <p:cNvSpPr/>
            <p:nvPr/>
          </p:nvSpPr>
          <p:spPr>
            <a:xfrm>
              <a:off x="1606417" y="3349904"/>
              <a:ext cx="4487029" cy="18640"/>
            </a:xfrm>
            <a:custGeom>
              <a:avLst/>
              <a:gdLst>
                <a:gd name="connsiteX0" fmla="*/ 594 w 4487029"/>
                <a:gd name="connsiteY0" fmla="*/ -838 h 18640"/>
                <a:gd name="connsiteX1" fmla="*/ 4487623 w 4487029"/>
                <a:gd name="connsiteY1" fmla="*/ -838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87029" h="18640">
                  <a:moveTo>
                    <a:pt x="594" y="-838"/>
                  </a:moveTo>
                  <a:lnTo>
                    <a:pt x="4487623" y="-838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0DCA747-74A6-4515-AC39-08CB3FC00FE6}"/>
                </a:ext>
              </a:extLst>
            </p:cNvPr>
            <p:cNvSpPr/>
            <p:nvPr/>
          </p:nvSpPr>
          <p:spPr>
            <a:xfrm>
              <a:off x="3776693" y="1532455"/>
              <a:ext cx="18640" cy="3581567"/>
            </a:xfrm>
            <a:custGeom>
              <a:avLst/>
              <a:gdLst>
                <a:gd name="connsiteX0" fmla="*/ 594 w 18640"/>
                <a:gd name="connsiteY0" fmla="*/ -838 h 3581567"/>
                <a:gd name="connsiteX1" fmla="*/ 594 w 18640"/>
                <a:gd name="connsiteY1" fmla="*/ 3580730 h 358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3581567">
                  <a:moveTo>
                    <a:pt x="594" y="-838"/>
                  </a:moveTo>
                  <a:lnTo>
                    <a:pt x="594" y="3580730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7B27A32-5114-4141-BD87-1DF90C6EDC20}"/>
                </a:ext>
              </a:extLst>
            </p:cNvPr>
            <p:cNvSpPr/>
            <p:nvPr/>
          </p:nvSpPr>
          <p:spPr>
            <a:xfrm>
              <a:off x="5254616" y="3309952"/>
              <a:ext cx="133146" cy="119831"/>
            </a:xfrm>
            <a:custGeom>
              <a:avLst/>
              <a:gdLst>
                <a:gd name="connsiteX0" fmla="*/ 133740 w 133146"/>
                <a:gd name="connsiteY0" fmla="*/ 59078 h 119831"/>
                <a:gd name="connsiteX1" fmla="*/ 67167 w 133146"/>
                <a:gd name="connsiteY1" fmla="*/ 118994 h 119831"/>
                <a:gd name="connsiteX2" fmla="*/ 593 w 133146"/>
                <a:gd name="connsiteY2" fmla="*/ 59078 h 119831"/>
                <a:gd name="connsiteX3" fmla="*/ 67167 w 133146"/>
                <a:gd name="connsiteY3" fmla="*/ -838 h 119831"/>
                <a:gd name="connsiteX4" fmla="*/ 133740 w 133146"/>
                <a:gd name="connsiteY4" fmla="*/ 59078 h 11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46" h="119831">
                  <a:moveTo>
                    <a:pt x="133740" y="59078"/>
                  </a:moveTo>
                  <a:cubicBezTo>
                    <a:pt x="133740" y="92168"/>
                    <a:pt x="103935" y="118994"/>
                    <a:pt x="67167" y="118994"/>
                  </a:cubicBezTo>
                  <a:cubicBezTo>
                    <a:pt x="30399" y="118994"/>
                    <a:pt x="593" y="92168"/>
                    <a:pt x="593" y="59078"/>
                  </a:cubicBezTo>
                  <a:cubicBezTo>
                    <a:pt x="593" y="25987"/>
                    <a:pt x="30399" y="-838"/>
                    <a:pt x="67167" y="-838"/>
                  </a:cubicBezTo>
                  <a:cubicBezTo>
                    <a:pt x="103934" y="-838"/>
                    <a:pt x="133740" y="25987"/>
                    <a:pt x="133740" y="59078"/>
                  </a:cubicBezTo>
                  <a:close/>
                </a:path>
              </a:pathLst>
            </a:custGeom>
            <a:solidFill>
              <a:srgbClr val="800000"/>
            </a:solidFill>
            <a:ln w="21426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742021-254E-4804-8698-2C11DE3EF430}"/>
                </a:ext>
              </a:extLst>
            </p:cNvPr>
            <p:cNvSpPr txBox="1"/>
            <p:nvPr/>
          </p:nvSpPr>
          <p:spPr>
            <a:xfrm>
              <a:off x="5109928" y="3471948"/>
              <a:ext cx="717865" cy="40715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64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+V</a:t>
              </a:r>
              <a:r>
                <a:rPr lang="en-US" sz="2642" baseline="-1987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dd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7BCD6EF-6C04-4947-9A3B-5532BEAD2EDC}"/>
                </a:ext>
              </a:extLst>
            </p:cNvPr>
            <p:cNvSpPr/>
            <p:nvPr/>
          </p:nvSpPr>
          <p:spPr>
            <a:xfrm>
              <a:off x="2178784" y="3293530"/>
              <a:ext cx="133146" cy="119831"/>
            </a:xfrm>
            <a:custGeom>
              <a:avLst/>
              <a:gdLst>
                <a:gd name="connsiteX0" fmla="*/ 133740 w 133146"/>
                <a:gd name="connsiteY0" fmla="*/ 59078 h 119831"/>
                <a:gd name="connsiteX1" fmla="*/ 67167 w 133146"/>
                <a:gd name="connsiteY1" fmla="*/ 118994 h 119831"/>
                <a:gd name="connsiteX2" fmla="*/ 594 w 133146"/>
                <a:gd name="connsiteY2" fmla="*/ 59078 h 119831"/>
                <a:gd name="connsiteX3" fmla="*/ 67167 w 133146"/>
                <a:gd name="connsiteY3" fmla="*/ -838 h 119831"/>
                <a:gd name="connsiteX4" fmla="*/ 133740 w 133146"/>
                <a:gd name="connsiteY4" fmla="*/ 59078 h 11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46" h="119831">
                  <a:moveTo>
                    <a:pt x="133740" y="59078"/>
                  </a:moveTo>
                  <a:cubicBezTo>
                    <a:pt x="133740" y="92169"/>
                    <a:pt x="103934" y="118994"/>
                    <a:pt x="67167" y="118994"/>
                  </a:cubicBezTo>
                  <a:cubicBezTo>
                    <a:pt x="30399" y="118994"/>
                    <a:pt x="594" y="92169"/>
                    <a:pt x="594" y="59078"/>
                  </a:cubicBezTo>
                  <a:cubicBezTo>
                    <a:pt x="594" y="25987"/>
                    <a:pt x="30400" y="-838"/>
                    <a:pt x="67167" y="-838"/>
                  </a:cubicBezTo>
                  <a:cubicBezTo>
                    <a:pt x="103935" y="-838"/>
                    <a:pt x="133740" y="25987"/>
                    <a:pt x="133740" y="59078"/>
                  </a:cubicBezTo>
                  <a:close/>
                </a:path>
              </a:pathLst>
            </a:custGeom>
            <a:solidFill>
              <a:srgbClr val="800000"/>
            </a:solidFill>
            <a:ln w="21426" cap="flat">
              <a:solidFill>
                <a:srgbClr val="08080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DC4A13-52A5-42AA-BF14-FA713F841ABF}"/>
                </a:ext>
              </a:extLst>
            </p:cNvPr>
            <p:cNvSpPr txBox="1"/>
            <p:nvPr/>
          </p:nvSpPr>
          <p:spPr>
            <a:xfrm>
              <a:off x="2140608" y="2803109"/>
              <a:ext cx="646777" cy="40715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r>
                <a:rPr lang="en-US" sz="2642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-V</a:t>
              </a:r>
              <a:r>
                <a:rPr lang="en-US" sz="2642" baseline="-1987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dd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97DD171-9963-4630-BF65-C89CFC3C8264}"/>
                </a:ext>
              </a:extLst>
            </p:cNvPr>
            <p:cNvSpPr/>
            <p:nvPr/>
          </p:nvSpPr>
          <p:spPr>
            <a:xfrm>
              <a:off x="2232197" y="3323266"/>
              <a:ext cx="18640" cy="1424657"/>
            </a:xfrm>
            <a:custGeom>
              <a:avLst/>
              <a:gdLst>
                <a:gd name="connsiteX0" fmla="*/ 594 w 18640"/>
                <a:gd name="connsiteY0" fmla="*/ -838 h 1424657"/>
                <a:gd name="connsiteX1" fmla="*/ 594 w 18640"/>
                <a:gd name="connsiteY1" fmla="*/ 1423819 h 142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1424657">
                  <a:moveTo>
                    <a:pt x="594" y="-838"/>
                  </a:moveTo>
                  <a:lnTo>
                    <a:pt x="594" y="1423819"/>
                  </a:lnTo>
                </a:path>
              </a:pathLst>
            </a:custGeom>
            <a:noFill/>
            <a:ln w="25765" cap="flat">
              <a:solidFill>
                <a:srgbClr val="0000E8"/>
              </a:solidFill>
              <a:custDash>
                <a:ds d="311411" sp="311411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FCA2EBA-107D-4A6B-AB7E-C0BDCBB4F4F9}"/>
                </a:ext>
              </a:extLst>
            </p:cNvPr>
            <p:cNvSpPr/>
            <p:nvPr/>
          </p:nvSpPr>
          <p:spPr>
            <a:xfrm>
              <a:off x="5321189" y="1931883"/>
              <a:ext cx="18640" cy="1424675"/>
            </a:xfrm>
            <a:custGeom>
              <a:avLst/>
              <a:gdLst>
                <a:gd name="connsiteX0" fmla="*/ 594 w 18640"/>
                <a:gd name="connsiteY0" fmla="*/ -838 h 1424675"/>
                <a:gd name="connsiteX1" fmla="*/ 594 w 18640"/>
                <a:gd name="connsiteY1" fmla="*/ 1423838 h 142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1424675">
                  <a:moveTo>
                    <a:pt x="594" y="-838"/>
                  </a:moveTo>
                  <a:lnTo>
                    <a:pt x="594" y="1423838"/>
                  </a:lnTo>
                </a:path>
              </a:pathLst>
            </a:custGeom>
            <a:noFill/>
            <a:ln w="25765" cap="flat">
              <a:solidFill>
                <a:srgbClr val="0000E8"/>
              </a:solidFill>
              <a:custDash>
                <a:ds d="311411" sp="311411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A41AB59-C079-4F18-A28B-193DFAD97DA6}"/>
                </a:ext>
              </a:extLst>
            </p:cNvPr>
            <p:cNvSpPr/>
            <p:nvPr/>
          </p:nvSpPr>
          <p:spPr>
            <a:xfrm>
              <a:off x="2218888" y="1925228"/>
              <a:ext cx="3088991" cy="2822695"/>
            </a:xfrm>
            <a:custGeom>
              <a:avLst/>
              <a:gdLst>
                <a:gd name="connsiteX0" fmla="*/ 594 w 3088991"/>
                <a:gd name="connsiteY0" fmla="*/ 2821857 h 2822695"/>
                <a:gd name="connsiteX1" fmla="*/ 1398631 w 3088991"/>
                <a:gd name="connsiteY1" fmla="*/ 2275970 h 2822695"/>
                <a:gd name="connsiteX2" fmla="*/ 2530370 w 3088991"/>
                <a:gd name="connsiteY2" fmla="*/ 558377 h 2822695"/>
                <a:gd name="connsiteX3" fmla="*/ 3089586 w 3088991"/>
                <a:gd name="connsiteY3" fmla="*/ -838 h 282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8991" h="2822695">
                  <a:moveTo>
                    <a:pt x="594" y="2821857"/>
                  </a:moveTo>
                  <a:cubicBezTo>
                    <a:pt x="666320" y="2741889"/>
                    <a:pt x="852725" y="2701999"/>
                    <a:pt x="1398631" y="2275970"/>
                  </a:cubicBezTo>
                  <a:cubicBezTo>
                    <a:pt x="1944537" y="1849904"/>
                    <a:pt x="2304019" y="944498"/>
                    <a:pt x="2530370" y="558377"/>
                  </a:cubicBezTo>
                  <a:cubicBezTo>
                    <a:pt x="2756722" y="172258"/>
                    <a:pt x="3089586" y="-838"/>
                    <a:pt x="3089586" y="-838"/>
                  </a:cubicBez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EC14135-CD3D-4331-B186-854B037B9FDD}"/>
                </a:ext>
              </a:extLst>
            </p:cNvPr>
            <p:cNvSpPr/>
            <p:nvPr/>
          </p:nvSpPr>
          <p:spPr>
            <a:xfrm>
              <a:off x="2230370" y="1906551"/>
              <a:ext cx="3088992" cy="2822731"/>
            </a:xfrm>
            <a:custGeom>
              <a:avLst/>
              <a:gdLst>
                <a:gd name="connsiteX0" fmla="*/ 3089586 w 3088992"/>
                <a:gd name="connsiteY0" fmla="*/ -838 h 2822731"/>
                <a:gd name="connsiteX1" fmla="*/ 1691548 w 3088992"/>
                <a:gd name="connsiteY1" fmla="*/ 545049 h 2822731"/>
                <a:gd name="connsiteX2" fmla="*/ 559809 w 3088992"/>
                <a:gd name="connsiteY2" fmla="*/ 2262641 h 2822731"/>
                <a:gd name="connsiteX3" fmla="*/ 594 w 3088992"/>
                <a:gd name="connsiteY3" fmla="*/ 2821894 h 28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8992" h="2822731">
                  <a:moveTo>
                    <a:pt x="3089586" y="-838"/>
                  </a:moveTo>
                  <a:cubicBezTo>
                    <a:pt x="2423859" y="79036"/>
                    <a:pt x="2237454" y="118983"/>
                    <a:pt x="1691548" y="545049"/>
                  </a:cubicBezTo>
                  <a:cubicBezTo>
                    <a:pt x="1145642" y="971134"/>
                    <a:pt x="786160" y="1876522"/>
                    <a:pt x="559809" y="2262641"/>
                  </a:cubicBezTo>
                  <a:cubicBezTo>
                    <a:pt x="333457" y="2648723"/>
                    <a:pt x="594" y="2821894"/>
                    <a:pt x="594" y="2821894"/>
                  </a:cubicBez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F06BB0-946B-400D-8EAF-7A450995546A}"/>
                </a:ext>
              </a:extLst>
            </p:cNvPr>
            <p:cNvSpPr/>
            <p:nvPr/>
          </p:nvSpPr>
          <p:spPr>
            <a:xfrm>
              <a:off x="5254618" y="1858661"/>
              <a:ext cx="119831" cy="106517"/>
            </a:xfrm>
            <a:custGeom>
              <a:avLst/>
              <a:gdLst>
                <a:gd name="connsiteX0" fmla="*/ 120426 w 119831"/>
                <a:gd name="connsiteY0" fmla="*/ 52420 h 106517"/>
                <a:gd name="connsiteX1" fmla="*/ 60510 w 119831"/>
                <a:gd name="connsiteY1" fmla="*/ 105679 h 106517"/>
                <a:gd name="connsiteX2" fmla="*/ 593 w 119831"/>
                <a:gd name="connsiteY2" fmla="*/ 52420 h 106517"/>
                <a:gd name="connsiteX3" fmla="*/ 60510 w 119831"/>
                <a:gd name="connsiteY3" fmla="*/ -838 h 106517"/>
                <a:gd name="connsiteX4" fmla="*/ 120426 w 119831"/>
                <a:gd name="connsiteY4" fmla="*/ 52420 h 10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831" h="106517">
                  <a:moveTo>
                    <a:pt x="120426" y="52420"/>
                  </a:moveTo>
                  <a:cubicBezTo>
                    <a:pt x="120426" y="81834"/>
                    <a:pt x="93600" y="105679"/>
                    <a:pt x="60510" y="105679"/>
                  </a:cubicBezTo>
                  <a:cubicBezTo>
                    <a:pt x="27419" y="105679"/>
                    <a:pt x="593" y="81834"/>
                    <a:pt x="593" y="52420"/>
                  </a:cubicBezTo>
                  <a:cubicBezTo>
                    <a:pt x="593" y="23007"/>
                    <a:pt x="27419" y="-838"/>
                    <a:pt x="60510" y="-838"/>
                  </a:cubicBezTo>
                  <a:cubicBezTo>
                    <a:pt x="93600" y="-838"/>
                    <a:pt x="120426" y="23007"/>
                    <a:pt x="120426" y="52420"/>
                  </a:cubicBezTo>
                  <a:close/>
                </a:path>
              </a:pathLst>
            </a:custGeom>
            <a:solidFill>
              <a:srgbClr val="2B0000"/>
            </a:solidFill>
            <a:ln w="21426" cap="flat">
              <a:noFill/>
              <a:custDash>
                <a:ds d="258975" sp="258975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46D5817-1E32-4796-888E-D00863FB7BE9}"/>
                </a:ext>
              </a:extLst>
            </p:cNvPr>
            <p:cNvSpPr/>
            <p:nvPr/>
          </p:nvSpPr>
          <p:spPr>
            <a:xfrm>
              <a:off x="2183968" y="4674906"/>
              <a:ext cx="119831" cy="106517"/>
            </a:xfrm>
            <a:custGeom>
              <a:avLst/>
              <a:gdLst>
                <a:gd name="connsiteX0" fmla="*/ 120426 w 119831"/>
                <a:gd name="connsiteY0" fmla="*/ 52421 h 106517"/>
                <a:gd name="connsiteX1" fmla="*/ 60510 w 119831"/>
                <a:gd name="connsiteY1" fmla="*/ 105680 h 106517"/>
                <a:gd name="connsiteX2" fmla="*/ 594 w 119831"/>
                <a:gd name="connsiteY2" fmla="*/ 52422 h 106517"/>
                <a:gd name="connsiteX3" fmla="*/ 60510 w 119831"/>
                <a:gd name="connsiteY3" fmla="*/ -836 h 106517"/>
                <a:gd name="connsiteX4" fmla="*/ 120426 w 119831"/>
                <a:gd name="connsiteY4" fmla="*/ 52421 h 10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831" h="106517">
                  <a:moveTo>
                    <a:pt x="120426" y="52421"/>
                  </a:moveTo>
                  <a:cubicBezTo>
                    <a:pt x="120426" y="81836"/>
                    <a:pt x="93601" y="105680"/>
                    <a:pt x="60510" y="105680"/>
                  </a:cubicBezTo>
                  <a:cubicBezTo>
                    <a:pt x="27419" y="105680"/>
                    <a:pt x="594" y="81836"/>
                    <a:pt x="594" y="52422"/>
                  </a:cubicBezTo>
                  <a:cubicBezTo>
                    <a:pt x="594" y="23009"/>
                    <a:pt x="27419" y="-836"/>
                    <a:pt x="60510" y="-836"/>
                  </a:cubicBezTo>
                  <a:cubicBezTo>
                    <a:pt x="93601" y="-836"/>
                    <a:pt x="120426" y="23009"/>
                    <a:pt x="120426" y="52421"/>
                  </a:cubicBezTo>
                  <a:close/>
                </a:path>
              </a:pathLst>
            </a:custGeom>
            <a:solidFill>
              <a:srgbClr val="2B0000"/>
            </a:solidFill>
            <a:ln w="21426" cap="flat">
              <a:noFill/>
              <a:custDash>
                <a:ds d="258975" sp="258975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46BEF49-1F2D-4EA5-8F68-256C081CB34F}"/>
                </a:ext>
              </a:extLst>
            </p:cNvPr>
            <p:cNvSpPr txBox="1"/>
            <p:nvPr/>
          </p:nvSpPr>
          <p:spPr>
            <a:xfrm>
              <a:off x="3240199" y="1207109"/>
              <a:ext cx="1063921" cy="279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Polarisation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91C0D49-1038-4A0F-80FE-87FD86864A38}"/>
                </a:ext>
              </a:extLst>
            </p:cNvPr>
            <p:cNvSpPr txBox="1"/>
            <p:nvPr/>
          </p:nvSpPr>
          <p:spPr>
            <a:xfrm>
              <a:off x="6123444" y="3186920"/>
              <a:ext cx="735088" cy="279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Voltage</a:t>
              </a: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FC3CD26-F562-43B0-A758-87832778A805}"/>
                </a:ext>
              </a:extLst>
            </p:cNvPr>
            <p:cNvSpPr/>
            <p:nvPr/>
          </p:nvSpPr>
          <p:spPr>
            <a:xfrm>
              <a:off x="3618827" y="4050246"/>
              <a:ext cx="291872" cy="18640"/>
            </a:xfrm>
            <a:custGeom>
              <a:avLst/>
              <a:gdLst>
                <a:gd name="connsiteX0" fmla="*/ 594 w 291872"/>
                <a:gd name="connsiteY0" fmla="*/ -838 h 18640"/>
                <a:gd name="connsiteX1" fmla="*/ 292466 w 291872"/>
                <a:gd name="connsiteY1" fmla="*/ -838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872" h="18640">
                  <a:moveTo>
                    <a:pt x="594" y="-838"/>
                  </a:moveTo>
                  <a:lnTo>
                    <a:pt x="292466" y="-838"/>
                  </a:lnTo>
                </a:path>
              </a:pathLst>
            </a:custGeom>
            <a:solidFill>
              <a:srgbClr val="2B0000"/>
            </a:solidFill>
            <a:ln w="21426" cap="flat">
              <a:solidFill>
                <a:srgbClr val="1A1A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B8B147-CF08-441F-99D4-DB75F30B2983}"/>
                </a:ext>
              </a:extLst>
            </p:cNvPr>
            <p:cNvSpPr/>
            <p:nvPr/>
          </p:nvSpPr>
          <p:spPr>
            <a:xfrm>
              <a:off x="4011899" y="3884420"/>
              <a:ext cx="305980" cy="258905"/>
            </a:xfrm>
            <a:custGeom>
              <a:avLst/>
              <a:gdLst>
                <a:gd name="connsiteX0" fmla="*/ 306574 w 305980"/>
                <a:gd name="connsiteY0" fmla="*/ -838 h 258905"/>
                <a:gd name="connsiteX1" fmla="*/ 306574 w 305980"/>
                <a:gd name="connsiteY1" fmla="*/ 77435 h 258905"/>
                <a:gd name="connsiteX2" fmla="*/ 306574 w 305980"/>
                <a:gd name="connsiteY2" fmla="*/ 179793 h 258905"/>
                <a:gd name="connsiteX3" fmla="*/ 306574 w 305980"/>
                <a:gd name="connsiteY3" fmla="*/ 258066 h 258905"/>
                <a:gd name="connsiteX4" fmla="*/ 594 w 305980"/>
                <a:gd name="connsiteY4" fmla="*/ 258066 h 258905"/>
                <a:gd name="connsiteX5" fmla="*/ 594 w 305980"/>
                <a:gd name="connsiteY5" fmla="*/ 179793 h 258905"/>
                <a:gd name="connsiteX6" fmla="*/ 594 w 305980"/>
                <a:gd name="connsiteY6" fmla="*/ 77435 h 258905"/>
                <a:gd name="connsiteX7" fmla="*/ 594 w 305980"/>
                <a:gd name="connsiteY7" fmla="*/ -838 h 25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980" h="258905">
                  <a:moveTo>
                    <a:pt x="306574" y="-838"/>
                  </a:moveTo>
                  <a:cubicBezTo>
                    <a:pt x="306574" y="-838"/>
                    <a:pt x="306574" y="34206"/>
                    <a:pt x="306574" y="77435"/>
                  </a:cubicBezTo>
                  <a:lnTo>
                    <a:pt x="306574" y="179793"/>
                  </a:lnTo>
                  <a:cubicBezTo>
                    <a:pt x="306574" y="223022"/>
                    <a:pt x="306574" y="258066"/>
                    <a:pt x="306574" y="258066"/>
                  </a:cubicBezTo>
                  <a:lnTo>
                    <a:pt x="594" y="258066"/>
                  </a:lnTo>
                  <a:cubicBezTo>
                    <a:pt x="594" y="258066"/>
                    <a:pt x="594" y="223022"/>
                    <a:pt x="594" y="179793"/>
                  </a:cubicBezTo>
                  <a:lnTo>
                    <a:pt x="594" y="77435"/>
                  </a:lnTo>
                  <a:cubicBezTo>
                    <a:pt x="594" y="34206"/>
                    <a:pt x="594" y="-838"/>
                    <a:pt x="594" y="-838"/>
                  </a:cubicBezTo>
                  <a:close/>
                </a:path>
              </a:pathLst>
            </a:custGeom>
            <a:solidFill>
              <a:srgbClr val="FFE6D5"/>
            </a:solidFill>
            <a:ln w="1578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815805-12DC-49DF-BB61-A29CFDE53529}"/>
                </a:ext>
              </a:extLst>
            </p:cNvPr>
            <p:cNvSpPr txBox="1"/>
            <p:nvPr/>
          </p:nvSpPr>
          <p:spPr>
            <a:xfrm>
              <a:off x="3972911" y="3830280"/>
              <a:ext cx="279260" cy="337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9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679F9C7-C3C0-4847-97E1-266083920AAC}"/>
                </a:ext>
              </a:extLst>
            </p:cNvPr>
            <p:cNvSpPr/>
            <p:nvPr/>
          </p:nvSpPr>
          <p:spPr>
            <a:xfrm>
              <a:off x="3641568" y="2567394"/>
              <a:ext cx="291872" cy="18640"/>
            </a:xfrm>
            <a:custGeom>
              <a:avLst/>
              <a:gdLst>
                <a:gd name="connsiteX0" fmla="*/ 594 w 291872"/>
                <a:gd name="connsiteY0" fmla="*/ -838 h 18640"/>
                <a:gd name="connsiteX1" fmla="*/ 292466 w 291872"/>
                <a:gd name="connsiteY1" fmla="*/ -838 h 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872" h="18640">
                  <a:moveTo>
                    <a:pt x="594" y="-838"/>
                  </a:moveTo>
                  <a:lnTo>
                    <a:pt x="292466" y="-838"/>
                  </a:lnTo>
                </a:path>
              </a:pathLst>
            </a:custGeom>
            <a:solidFill>
              <a:srgbClr val="2B0000"/>
            </a:solidFill>
            <a:ln w="21426" cap="flat">
              <a:solidFill>
                <a:srgbClr val="1A1A2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FEFEF5C-A066-4C50-A5CC-AE1BA63E8C5A}"/>
                </a:ext>
              </a:extLst>
            </p:cNvPr>
            <p:cNvSpPr/>
            <p:nvPr/>
          </p:nvSpPr>
          <p:spPr>
            <a:xfrm>
              <a:off x="4034640" y="2461479"/>
              <a:ext cx="305980" cy="258905"/>
            </a:xfrm>
            <a:custGeom>
              <a:avLst/>
              <a:gdLst>
                <a:gd name="connsiteX0" fmla="*/ 306574 w 305980"/>
                <a:gd name="connsiteY0" fmla="*/ -838 h 258905"/>
                <a:gd name="connsiteX1" fmla="*/ 306574 w 305980"/>
                <a:gd name="connsiteY1" fmla="*/ 77435 h 258905"/>
                <a:gd name="connsiteX2" fmla="*/ 306574 w 305980"/>
                <a:gd name="connsiteY2" fmla="*/ 179793 h 258905"/>
                <a:gd name="connsiteX3" fmla="*/ 306574 w 305980"/>
                <a:gd name="connsiteY3" fmla="*/ 258066 h 258905"/>
                <a:gd name="connsiteX4" fmla="*/ 594 w 305980"/>
                <a:gd name="connsiteY4" fmla="*/ 258066 h 258905"/>
                <a:gd name="connsiteX5" fmla="*/ 594 w 305980"/>
                <a:gd name="connsiteY5" fmla="*/ 179793 h 258905"/>
                <a:gd name="connsiteX6" fmla="*/ 594 w 305980"/>
                <a:gd name="connsiteY6" fmla="*/ 77435 h 258905"/>
                <a:gd name="connsiteX7" fmla="*/ 594 w 305980"/>
                <a:gd name="connsiteY7" fmla="*/ -838 h 25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980" h="258905">
                  <a:moveTo>
                    <a:pt x="306574" y="-838"/>
                  </a:moveTo>
                  <a:cubicBezTo>
                    <a:pt x="306574" y="-838"/>
                    <a:pt x="306574" y="34206"/>
                    <a:pt x="306574" y="77435"/>
                  </a:cubicBezTo>
                  <a:lnTo>
                    <a:pt x="306574" y="179793"/>
                  </a:lnTo>
                  <a:cubicBezTo>
                    <a:pt x="306574" y="223022"/>
                    <a:pt x="306574" y="258066"/>
                    <a:pt x="306574" y="258066"/>
                  </a:cubicBezTo>
                  <a:lnTo>
                    <a:pt x="594" y="258066"/>
                  </a:lnTo>
                  <a:cubicBezTo>
                    <a:pt x="594" y="258066"/>
                    <a:pt x="594" y="223022"/>
                    <a:pt x="594" y="179793"/>
                  </a:cubicBezTo>
                  <a:lnTo>
                    <a:pt x="594" y="77435"/>
                  </a:lnTo>
                  <a:cubicBezTo>
                    <a:pt x="594" y="34206"/>
                    <a:pt x="594" y="-838"/>
                    <a:pt x="594" y="-838"/>
                  </a:cubicBezTo>
                  <a:close/>
                </a:path>
              </a:pathLst>
            </a:custGeom>
            <a:solidFill>
              <a:srgbClr val="FFE6D5"/>
            </a:solidFill>
            <a:ln w="1578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5075F03-E556-4804-8583-7EFA9196A353}"/>
                </a:ext>
              </a:extLst>
            </p:cNvPr>
            <p:cNvSpPr txBox="1"/>
            <p:nvPr/>
          </p:nvSpPr>
          <p:spPr>
            <a:xfrm>
              <a:off x="3995664" y="2407378"/>
              <a:ext cx="279260" cy="337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91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62D738-5112-4BBD-B8CB-951C0F3F5934}"/>
                </a:ext>
              </a:extLst>
            </p:cNvPr>
            <p:cNvSpPr txBox="1"/>
            <p:nvPr/>
          </p:nvSpPr>
          <p:spPr>
            <a:xfrm>
              <a:off x="2070217" y="4771451"/>
              <a:ext cx="281942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A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9DA089A-32C5-4598-B2AB-2104D55D80D7}"/>
                </a:ext>
              </a:extLst>
            </p:cNvPr>
            <p:cNvSpPr txBox="1"/>
            <p:nvPr/>
          </p:nvSpPr>
          <p:spPr>
            <a:xfrm>
              <a:off x="3709735" y="4014979"/>
              <a:ext cx="281942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47CB20C-B5C0-4D01-9EDA-E167C8AA087B}"/>
                </a:ext>
              </a:extLst>
            </p:cNvPr>
            <p:cNvSpPr txBox="1"/>
            <p:nvPr/>
          </p:nvSpPr>
          <p:spPr>
            <a:xfrm>
              <a:off x="5311937" y="1631476"/>
              <a:ext cx="292673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D</a:t>
              </a: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62C87AE-49A9-4F40-9A33-BDAA3E7D537C}"/>
                </a:ext>
              </a:extLst>
            </p:cNvPr>
            <p:cNvSpPr/>
            <p:nvPr/>
          </p:nvSpPr>
          <p:spPr>
            <a:xfrm>
              <a:off x="4291450" y="3219420"/>
              <a:ext cx="18640" cy="259624"/>
            </a:xfrm>
            <a:custGeom>
              <a:avLst/>
              <a:gdLst>
                <a:gd name="connsiteX0" fmla="*/ 594 w 18640"/>
                <a:gd name="connsiteY0" fmla="*/ -838 h 259624"/>
                <a:gd name="connsiteX1" fmla="*/ 594 w 18640"/>
                <a:gd name="connsiteY1" fmla="*/ 258787 h 25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259624">
                  <a:moveTo>
                    <a:pt x="594" y="-838"/>
                  </a:moveTo>
                  <a:lnTo>
                    <a:pt x="594" y="258787"/>
                  </a:lnTo>
                </a:path>
              </a:pathLst>
            </a:custGeom>
            <a:noFill/>
            <a:ln w="25287" cap="flat">
              <a:solidFill>
                <a:srgbClr val="230F1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D0B5940-D776-47AD-910B-42BD0982BFEC}"/>
                </a:ext>
              </a:extLst>
            </p:cNvPr>
            <p:cNvSpPr/>
            <p:nvPr/>
          </p:nvSpPr>
          <p:spPr>
            <a:xfrm>
              <a:off x="3219621" y="3236066"/>
              <a:ext cx="18640" cy="259624"/>
            </a:xfrm>
            <a:custGeom>
              <a:avLst/>
              <a:gdLst>
                <a:gd name="connsiteX0" fmla="*/ 594 w 18640"/>
                <a:gd name="connsiteY0" fmla="*/ -838 h 259624"/>
                <a:gd name="connsiteX1" fmla="*/ 594 w 18640"/>
                <a:gd name="connsiteY1" fmla="*/ 258787 h 25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40" h="259624">
                  <a:moveTo>
                    <a:pt x="594" y="-838"/>
                  </a:moveTo>
                  <a:lnTo>
                    <a:pt x="594" y="258787"/>
                  </a:lnTo>
                </a:path>
              </a:pathLst>
            </a:custGeom>
            <a:noFill/>
            <a:ln w="25287" cap="flat">
              <a:solidFill>
                <a:srgbClr val="230F1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4EA10D1-32AA-4FBA-B7F8-E1B2E7032DA8}"/>
                </a:ext>
              </a:extLst>
            </p:cNvPr>
            <p:cNvSpPr txBox="1"/>
            <p:nvPr/>
          </p:nvSpPr>
          <p:spPr>
            <a:xfrm>
              <a:off x="4231702" y="3322557"/>
              <a:ext cx="292673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57A2DE-D7D9-4393-AECE-2BD28E10AB6E}"/>
                </a:ext>
              </a:extLst>
            </p:cNvPr>
            <p:cNvSpPr txBox="1"/>
            <p:nvPr/>
          </p:nvSpPr>
          <p:spPr>
            <a:xfrm>
              <a:off x="3366856" y="2317287"/>
              <a:ext cx="281942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14968F3-69BE-4490-869E-69BEE240EA5E}"/>
                </a:ext>
              </a:extLst>
            </p:cNvPr>
            <p:cNvSpPr txBox="1"/>
            <p:nvPr/>
          </p:nvSpPr>
          <p:spPr>
            <a:xfrm>
              <a:off x="2919849" y="3049681"/>
              <a:ext cx="271212" cy="299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87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</a:t>
              </a: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B671D80-EED5-4CB0-8C42-14150439B02B}"/>
                </a:ext>
              </a:extLst>
            </p:cNvPr>
            <p:cNvSpPr/>
            <p:nvPr/>
          </p:nvSpPr>
          <p:spPr>
            <a:xfrm>
              <a:off x="3343972" y="4281929"/>
              <a:ext cx="139803" cy="159731"/>
            </a:xfrm>
            <a:custGeom>
              <a:avLst/>
              <a:gdLst>
                <a:gd name="connsiteX0" fmla="*/ 594 w 139803"/>
                <a:gd name="connsiteY0" fmla="*/ -838 h 159731"/>
                <a:gd name="connsiteX1" fmla="*/ 140397 w 139803"/>
                <a:gd name="connsiteY1" fmla="*/ 25800 h 159731"/>
                <a:gd name="connsiteX2" fmla="*/ 93796 w 139803"/>
                <a:gd name="connsiteY2" fmla="*/ 158893 h 15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803" h="159731">
                  <a:moveTo>
                    <a:pt x="594" y="-838"/>
                  </a:moveTo>
                  <a:lnTo>
                    <a:pt x="140397" y="25800"/>
                  </a:lnTo>
                  <a:lnTo>
                    <a:pt x="93796" y="158893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68AC9A4-A631-412A-9593-73AFE495066E}"/>
                </a:ext>
              </a:extLst>
            </p:cNvPr>
            <p:cNvSpPr/>
            <p:nvPr/>
          </p:nvSpPr>
          <p:spPr>
            <a:xfrm>
              <a:off x="4528986" y="2639552"/>
              <a:ext cx="169796" cy="134844"/>
            </a:xfrm>
            <a:custGeom>
              <a:avLst/>
              <a:gdLst>
                <a:gd name="connsiteX0" fmla="*/ 594 w 169796"/>
                <a:gd name="connsiteY0" fmla="*/ 60638 h 134844"/>
                <a:gd name="connsiteX1" fmla="*/ 128952 w 169796"/>
                <a:gd name="connsiteY1" fmla="*/ -838 h 134844"/>
                <a:gd name="connsiteX2" fmla="*/ 170390 w 169796"/>
                <a:gd name="connsiteY2" fmla="*/ 134007 h 13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96" h="134844">
                  <a:moveTo>
                    <a:pt x="594" y="60638"/>
                  </a:moveTo>
                  <a:lnTo>
                    <a:pt x="128952" y="-838"/>
                  </a:lnTo>
                  <a:lnTo>
                    <a:pt x="170390" y="134007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7941ACB-5985-4BD8-BC1B-C8CB4E521F81}"/>
                </a:ext>
              </a:extLst>
            </p:cNvPr>
            <p:cNvSpPr/>
            <p:nvPr/>
          </p:nvSpPr>
          <p:spPr>
            <a:xfrm>
              <a:off x="4275457" y="2059105"/>
              <a:ext cx="141388" cy="152442"/>
            </a:xfrm>
            <a:custGeom>
              <a:avLst/>
              <a:gdLst>
                <a:gd name="connsiteX0" fmla="*/ 141982 w 141388"/>
                <a:gd name="connsiteY0" fmla="*/ 151605 h 152442"/>
                <a:gd name="connsiteX1" fmla="*/ 594 w 141388"/>
                <a:gd name="connsiteY1" fmla="*/ 135388 h 152442"/>
                <a:gd name="connsiteX2" fmla="*/ 37204 w 141388"/>
                <a:gd name="connsiteY2" fmla="*/ -838 h 15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388" h="152442">
                  <a:moveTo>
                    <a:pt x="141982" y="151605"/>
                  </a:moveTo>
                  <a:lnTo>
                    <a:pt x="594" y="135388"/>
                  </a:lnTo>
                  <a:lnTo>
                    <a:pt x="37204" y="-838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A3DD246-4B99-49D1-B822-A03071D97864}"/>
                </a:ext>
              </a:extLst>
            </p:cNvPr>
            <p:cNvSpPr/>
            <p:nvPr/>
          </p:nvSpPr>
          <p:spPr>
            <a:xfrm>
              <a:off x="2863326" y="3844120"/>
              <a:ext cx="152144" cy="140344"/>
            </a:xfrm>
            <a:custGeom>
              <a:avLst/>
              <a:gdLst>
                <a:gd name="connsiteX0" fmla="*/ 152738 w 152144"/>
                <a:gd name="connsiteY0" fmla="*/ 104351 h 140344"/>
                <a:gd name="connsiteX1" fmla="*/ 14836 w 152144"/>
                <a:gd name="connsiteY1" fmla="*/ 139506 h 140344"/>
                <a:gd name="connsiteX2" fmla="*/ 594 w 152144"/>
                <a:gd name="connsiteY2" fmla="*/ -838 h 14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144" h="140344">
                  <a:moveTo>
                    <a:pt x="152738" y="104351"/>
                  </a:moveTo>
                  <a:lnTo>
                    <a:pt x="14836" y="139506"/>
                  </a:lnTo>
                  <a:lnTo>
                    <a:pt x="594" y="-838"/>
                  </a:lnTo>
                </a:path>
              </a:pathLst>
            </a:custGeom>
            <a:noFill/>
            <a:ln w="21426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D8033F-094A-4C63-8709-9027EF4BC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E2A6D-1BBD-4FCD-9747-32CC6CB6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91</a:t>
            </a:fld>
            <a:endParaRPr lang="en-US"/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2C4491F0-A50F-E1A5-CEF6-50FC6E719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03" y="5409526"/>
            <a:ext cx="597325" cy="597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8D2A1-E86B-0655-548D-BBF298448EFC}"/>
              </a:ext>
            </a:extLst>
          </p:cNvPr>
          <p:cNvSpPr txBox="1"/>
          <p:nvPr/>
        </p:nvSpPr>
        <p:spPr>
          <a:xfrm>
            <a:off x="2861546" y="5316580"/>
            <a:ext cx="761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Note the fact that the </a:t>
            </a:r>
            <a:r>
              <a:rPr lang="en-US" sz="2000" dirty="0">
                <a:solidFill>
                  <a:srgbClr val="0070C0"/>
                </a:solidFill>
              </a:rPr>
              <a:t>system</a:t>
            </a:r>
            <a:r>
              <a:rPr lang="en-US" sz="2000" dirty="0"/>
              <a:t> has </a:t>
            </a:r>
            <a:r>
              <a:rPr lang="en-US" sz="2000" dirty="0">
                <a:solidFill>
                  <a:srgbClr val="FF0000"/>
                </a:solidFill>
              </a:rPr>
              <a:t>memory</a:t>
            </a:r>
            <a:r>
              <a:rPr lang="en-US" sz="2000" dirty="0"/>
              <a:t>. The </a:t>
            </a:r>
            <a:r>
              <a:rPr lang="en-US" sz="2000" dirty="0">
                <a:solidFill>
                  <a:srgbClr val="00B050"/>
                </a:solidFill>
              </a:rPr>
              <a:t>path</a:t>
            </a:r>
            <a:r>
              <a:rPr lang="en-US" sz="2000" dirty="0"/>
              <a:t> from B </a:t>
            </a:r>
            <a:r>
              <a:rPr lang="en-US" sz="2000" dirty="0">
                <a:sym typeface="Wingdings" panose="05000000000000000000" pitchFamily="2" charset="2"/>
              </a:rPr>
              <a:t> D 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is 1-way. While reducing the </a:t>
            </a:r>
            <a:r>
              <a:rPr lang="en-US" sz="2000" dirty="0">
                <a:solidFill>
                  <a:srgbClr val="7030A0"/>
                </a:solidFill>
                <a:sym typeface="Wingdings" panose="05000000000000000000" pitchFamily="2" charset="2"/>
              </a:rPr>
              <a:t>voltage</a:t>
            </a:r>
            <a:r>
              <a:rPr lang="en-US" sz="2000" dirty="0">
                <a:sym typeface="Wingdings" panose="05000000000000000000" pitchFamily="2" charset="2"/>
              </a:rPr>
              <a:t>, the path is D  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22753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301E-7189-4361-963F-53C0108F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Diagram of a Ferroelectric Memory Cell </a:t>
            </a:r>
          </a:p>
        </p:txBody>
      </p:sp>
      <p:grpSp>
        <p:nvGrpSpPr>
          <p:cNvPr id="8" name="Content Placeholder 6">
            <a:extLst>
              <a:ext uri="{FF2B5EF4-FFF2-40B4-BE49-F238E27FC236}">
                <a16:creationId xmlns:a16="http://schemas.microsoft.com/office/drawing/2014/main" id="{E93CCC23-CAA0-4874-BC0E-977ED917D25E}"/>
              </a:ext>
            </a:extLst>
          </p:cNvPr>
          <p:cNvGrpSpPr/>
          <p:nvPr/>
        </p:nvGrpSpPr>
        <p:grpSpPr>
          <a:xfrm>
            <a:off x="3674004" y="1309815"/>
            <a:ext cx="4771413" cy="4635300"/>
            <a:chOff x="2150003" y="1309815"/>
            <a:chExt cx="4771413" cy="463530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10B114C-735C-4918-8240-5F247E1CB27E}"/>
                </a:ext>
              </a:extLst>
            </p:cNvPr>
            <p:cNvSpPr/>
            <p:nvPr/>
          </p:nvSpPr>
          <p:spPr>
            <a:xfrm>
              <a:off x="2190385" y="1994493"/>
              <a:ext cx="2818729" cy="14297"/>
            </a:xfrm>
            <a:custGeom>
              <a:avLst/>
              <a:gdLst>
                <a:gd name="connsiteX0" fmla="*/ 774 w 2818729"/>
                <a:gd name="connsiteY0" fmla="*/ -740 h 14297"/>
                <a:gd name="connsiteX1" fmla="*/ 2819504 w 2818729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8729" h="14297">
                  <a:moveTo>
                    <a:pt x="774" y="-740"/>
                  </a:moveTo>
                  <a:lnTo>
                    <a:pt x="2819504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7B725B-9373-4D78-9FB0-C1B7B229A128}"/>
                </a:ext>
              </a:extLst>
            </p:cNvPr>
            <p:cNvSpPr txBox="1"/>
            <p:nvPr/>
          </p:nvSpPr>
          <p:spPr>
            <a:xfrm>
              <a:off x="5019805" y="1771080"/>
              <a:ext cx="1901611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WL (Word line)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EA27066-5C75-4EE2-856A-57F1486860E1}"/>
                </a:ext>
              </a:extLst>
            </p:cNvPr>
            <p:cNvSpPr/>
            <p:nvPr/>
          </p:nvSpPr>
          <p:spPr>
            <a:xfrm>
              <a:off x="2558041" y="1739176"/>
              <a:ext cx="14297" cy="2992349"/>
            </a:xfrm>
            <a:custGeom>
              <a:avLst/>
              <a:gdLst>
                <a:gd name="connsiteX0" fmla="*/ 774 w 14297"/>
                <a:gd name="connsiteY0" fmla="*/ -740 h 2992349"/>
                <a:gd name="connsiteX1" fmla="*/ 774 w 14297"/>
                <a:gd name="connsiteY1" fmla="*/ 2991609 h 299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7" h="2992349">
                  <a:moveTo>
                    <a:pt x="774" y="-740"/>
                  </a:moveTo>
                  <a:lnTo>
                    <a:pt x="774" y="2991609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BC589-F9E5-4C16-B75C-5B0D0C63852C}"/>
                </a:ext>
              </a:extLst>
            </p:cNvPr>
            <p:cNvSpPr/>
            <p:nvPr/>
          </p:nvSpPr>
          <p:spPr>
            <a:xfrm>
              <a:off x="2169953" y="3934918"/>
              <a:ext cx="2818729" cy="14297"/>
            </a:xfrm>
            <a:custGeom>
              <a:avLst/>
              <a:gdLst>
                <a:gd name="connsiteX0" fmla="*/ 774 w 2818729"/>
                <a:gd name="connsiteY0" fmla="*/ -740 h 14297"/>
                <a:gd name="connsiteX1" fmla="*/ 2819504 w 2818729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8729" h="14297">
                  <a:moveTo>
                    <a:pt x="774" y="-740"/>
                  </a:moveTo>
                  <a:lnTo>
                    <a:pt x="2819504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1352913-9A98-4779-A6BD-ED36E168DF9B}"/>
                </a:ext>
              </a:extLst>
            </p:cNvPr>
            <p:cNvSpPr/>
            <p:nvPr/>
          </p:nvSpPr>
          <p:spPr>
            <a:xfrm>
              <a:off x="2568265" y="2484711"/>
              <a:ext cx="1950632" cy="765952"/>
            </a:xfrm>
            <a:custGeom>
              <a:avLst/>
              <a:gdLst>
                <a:gd name="connsiteX0" fmla="*/ 774 w 1950632"/>
                <a:gd name="connsiteY0" fmla="*/ 305636 h 765952"/>
                <a:gd name="connsiteX1" fmla="*/ 593107 w 1950632"/>
                <a:gd name="connsiteY1" fmla="*/ 305636 h 765952"/>
                <a:gd name="connsiteX2" fmla="*/ 593107 w 1950632"/>
                <a:gd name="connsiteY2" fmla="*/ -740 h 765952"/>
                <a:gd name="connsiteX3" fmla="*/ 1175231 w 1950632"/>
                <a:gd name="connsiteY3" fmla="*/ -740 h 765952"/>
                <a:gd name="connsiteX4" fmla="*/ 1175231 w 1950632"/>
                <a:gd name="connsiteY4" fmla="*/ 315858 h 765952"/>
                <a:gd name="connsiteX5" fmla="*/ 1951407 w 1950632"/>
                <a:gd name="connsiteY5" fmla="*/ 315858 h 765952"/>
                <a:gd name="connsiteX6" fmla="*/ 1951407 w 1950632"/>
                <a:gd name="connsiteY6" fmla="*/ 765212 h 7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632" h="765952">
                  <a:moveTo>
                    <a:pt x="774" y="305636"/>
                  </a:moveTo>
                  <a:lnTo>
                    <a:pt x="593107" y="305636"/>
                  </a:lnTo>
                  <a:lnTo>
                    <a:pt x="593107" y="-740"/>
                  </a:lnTo>
                  <a:lnTo>
                    <a:pt x="1175231" y="-740"/>
                  </a:lnTo>
                  <a:lnTo>
                    <a:pt x="1175231" y="315858"/>
                  </a:lnTo>
                  <a:lnTo>
                    <a:pt x="1951407" y="315858"/>
                  </a:lnTo>
                  <a:lnTo>
                    <a:pt x="1951407" y="765212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FC291A7-7A93-472C-948D-68E37A1C0147}"/>
                </a:ext>
              </a:extLst>
            </p:cNvPr>
            <p:cNvSpPr/>
            <p:nvPr/>
          </p:nvSpPr>
          <p:spPr>
            <a:xfrm>
              <a:off x="4212522" y="3240455"/>
              <a:ext cx="612764" cy="14297"/>
            </a:xfrm>
            <a:custGeom>
              <a:avLst/>
              <a:gdLst>
                <a:gd name="connsiteX0" fmla="*/ 774 w 612764"/>
                <a:gd name="connsiteY0" fmla="*/ -740 h 14297"/>
                <a:gd name="connsiteX1" fmla="*/ 613539 w 612764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2764" h="14297">
                  <a:moveTo>
                    <a:pt x="774" y="-740"/>
                  </a:moveTo>
                  <a:lnTo>
                    <a:pt x="613539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F1ADAA-BBAA-479A-A3A3-B9B725B57342}"/>
                </a:ext>
              </a:extLst>
            </p:cNvPr>
            <p:cNvSpPr/>
            <p:nvPr/>
          </p:nvSpPr>
          <p:spPr>
            <a:xfrm>
              <a:off x="4212522" y="3444715"/>
              <a:ext cx="612764" cy="14297"/>
            </a:xfrm>
            <a:custGeom>
              <a:avLst/>
              <a:gdLst>
                <a:gd name="connsiteX0" fmla="*/ 774 w 612764"/>
                <a:gd name="connsiteY0" fmla="*/ -740 h 14297"/>
                <a:gd name="connsiteX1" fmla="*/ 613539 w 612764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2764" h="14297">
                  <a:moveTo>
                    <a:pt x="774" y="-740"/>
                  </a:moveTo>
                  <a:lnTo>
                    <a:pt x="613539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3E7008-D23E-46C1-BA81-B6F6D5A17087}"/>
                </a:ext>
              </a:extLst>
            </p:cNvPr>
            <p:cNvSpPr/>
            <p:nvPr/>
          </p:nvSpPr>
          <p:spPr>
            <a:xfrm>
              <a:off x="4508689" y="3454923"/>
              <a:ext cx="14297" cy="490217"/>
            </a:xfrm>
            <a:custGeom>
              <a:avLst/>
              <a:gdLst>
                <a:gd name="connsiteX0" fmla="*/ 774 w 14297"/>
                <a:gd name="connsiteY0" fmla="*/ -740 h 490217"/>
                <a:gd name="connsiteX1" fmla="*/ 774 w 14297"/>
                <a:gd name="connsiteY1" fmla="*/ 489478 h 49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7" h="490217">
                  <a:moveTo>
                    <a:pt x="774" y="-740"/>
                  </a:moveTo>
                  <a:lnTo>
                    <a:pt x="774" y="489478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881089-B704-4AF3-B6BF-AC4FCD1AF7AC}"/>
                </a:ext>
              </a:extLst>
            </p:cNvPr>
            <p:cNvSpPr/>
            <p:nvPr/>
          </p:nvSpPr>
          <p:spPr>
            <a:xfrm>
              <a:off x="3160597" y="2372373"/>
              <a:ext cx="571915" cy="14297"/>
            </a:xfrm>
            <a:custGeom>
              <a:avLst/>
              <a:gdLst>
                <a:gd name="connsiteX0" fmla="*/ 774 w 571915"/>
                <a:gd name="connsiteY0" fmla="*/ -740 h 14297"/>
                <a:gd name="connsiteX1" fmla="*/ 572690 w 571915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915" h="14297">
                  <a:moveTo>
                    <a:pt x="774" y="-740"/>
                  </a:moveTo>
                  <a:lnTo>
                    <a:pt x="572690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D0AD62-87F0-4692-A328-DC1AF3374594}"/>
                </a:ext>
              </a:extLst>
            </p:cNvPr>
            <p:cNvSpPr/>
            <p:nvPr/>
          </p:nvSpPr>
          <p:spPr>
            <a:xfrm>
              <a:off x="3436347" y="1994493"/>
              <a:ext cx="14297" cy="377879"/>
            </a:xfrm>
            <a:custGeom>
              <a:avLst/>
              <a:gdLst>
                <a:gd name="connsiteX0" fmla="*/ 774 w 14297"/>
                <a:gd name="connsiteY0" fmla="*/ 377139 h 377879"/>
                <a:gd name="connsiteX1" fmla="*/ 774 w 14297"/>
                <a:gd name="connsiteY1" fmla="*/ -740 h 37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7" h="377879">
                  <a:moveTo>
                    <a:pt x="774" y="377139"/>
                  </a:moveTo>
                  <a:lnTo>
                    <a:pt x="774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3B6A5F-E401-4B5C-8EC1-02FFB120EC29}"/>
                </a:ext>
              </a:extLst>
            </p:cNvPr>
            <p:cNvSpPr/>
            <p:nvPr/>
          </p:nvSpPr>
          <p:spPr>
            <a:xfrm>
              <a:off x="2364005" y="4587989"/>
              <a:ext cx="429022" cy="247697"/>
            </a:xfrm>
            <a:custGeom>
              <a:avLst/>
              <a:gdLst>
                <a:gd name="connsiteX0" fmla="*/ 774 w 429022"/>
                <a:gd name="connsiteY0" fmla="*/ 246957 h 247697"/>
                <a:gd name="connsiteX1" fmla="*/ 429797 w 429022"/>
                <a:gd name="connsiteY1" fmla="*/ -740 h 247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9022" h="247697">
                  <a:moveTo>
                    <a:pt x="774" y="246957"/>
                  </a:moveTo>
                  <a:lnTo>
                    <a:pt x="429797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6AAF2-7698-4A51-B120-5EFDEFBF8387}"/>
                </a:ext>
              </a:extLst>
            </p:cNvPr>
            <p:cNvSpPr/>
            <p:nvPr/>
          </p:nvSpPr>
          <p:spPr>
            <a:xfrm>
              <a:off x="2394487" y="4811751"/>
              <a:ext cx="429236" cy="237830"/>
            </a:xfrm>
            <a:custGeom>
              <a:avLst/>
              <a:gdLst>
                <a:gd name="connsiteX0" fmla="*/ 774 w 429236"/>
                <a:gd name="connsiteY0" fmla="*/ 237091 h 237830"/>
                <a:gd name="connsiteX1" fmla="*/ 430011 w 429236"/>
                <a:gd name="connsiteY1" fmla="*/ -740 h 23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9236" h="237830">
                  <a:moveTo>
                    <a:pt x="774" y="237091"/>
                  </a:moveTo>
                  <a:lnTo>
                    <a:pt x="430011" y="-740"/>
                  </a:lnTo>
                </a:path>
              </a:pathLst>
            </a:custGeom>
            <a:noFill/>
            <a:ln w="16118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5BC7305-DF7C-4FB2-93E4-BD4EB0F2040E}"/>
                </a:ext>
              </a:extLst>
            </p:cNvPr>
            <p:cNvSpPr/>
            <p:nvPr/>
          </p:nvSpPr>
          <p:spPr>
            <a:xfrm>
              <a:off x="3365615" y="1952729"/>
              <a:ext cx="110808" cy="110808"/>
            </a:xfrm>
            <a:custGeom>
              <a:avLst/>
              <a:gdLst>
                <a:gd name="connsiteX0" fmla="*/ 111583 w 110808"/>
                <a:gd name="connsiteY0" fmla="*/ 54665 h 110808"/>
                <a:gd name="connsiteX1" fmla="*/ 56179 w 110808"/>
                <a:gd name="connsiteY1" fmla="*/ 110069 h 110808"/>
                <a:gd name="connsiteX2" fmla="*/ 774 w 110808"/>
                <a:gd name="connsiteY2" fmla="*/ 54665 h 110808"/>
                <a:gd name="connsiteX3" fmla="*/ 56179 w 110808"/>
                <a:gd name="connsiteY3" fmla="*/ -740 h 110808"/>
                <a:gd name="connsiteX4" fmla="*/ 111583 w 110808"/>
                <a:gd name="connsiteY4" fmla="*/ 54665 h 1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08" h="110808">
                  <a:moveTo>
                    <a:pt x="111583" y="54665"/>
                  </a:moveTo>
                  <a:cubicBezTo>
                    <a:pt x="111583" y="85264"/>
                    <a:pt x="86777" y="110069"/>
                    <a:pt x="56179" y="110069"/>
                  </a:cubicBezTo>
                  <a:cubicBezTo>
                    <a:pt x="25579" y="110069"/>
                    <a:pt x="774" y="85263"/>
                    <a:pt x="774" y="54665"/>
                  </a:cubicBezTo>
                  <a:cubicBezTo>
                    <a:pt x="774" y="24065"/>
                    <a:pt x="25580" y="-740"/>
                    <a:pt x="56179" y="-740"/>
                  </a:cubicBezTo>
                  <a:cubicBezTo>
                    <a:pt x="86778" y="-740"/>
                    <a:pt x="111583" y="24066"/>
                    <a:pt x="111583" y="54665"/>
                  </a:cubicBezTo>
                  <a:close/>
                </a:path>
              </a:pathLst>
            </a:custGeom>
            <a:solidFill>
              <a:srgbClr val="100F18"/>
            </a:solidFill>
            <a:ln w="11303" cap="flat">
              <a:solidFill>
                <a:srgbClr val="080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98C3481-02FA-4D8A-B940-6B638C91CA92}"/>
                </a:ext>
              </a:extLst>
            </p:cNvPr>
            <p:cNvSpPr/>
            <p:nvPr/>
          </p:nvSpPr>
          <p:spPr>
            <a:xfrm>
              <a:off x="2502637" y="2713578"/>
              <a:ext cx="110808" cy="110808"/>
            </a:xfrm>
            <a:custGeom>
              <a:avLst/>
              <a:gdLst>
                <a:gd name="connsiteX0" fmla="*/ 111583 w 110808"/>
                <a:gd name="connsiteY0" fmla="*/ 54665 h 110808"/>
                <a:gd name="connsiteX1" fmla="*/ 56179 w 110808"/>
                <a:gd name="connsiteY1" fmla="*/ 110069 h 110808"/>
                <a:gd name="connsiteX2" fmla="*/ 774 w 110808"/>
                <a:gd name="connsiteY2" fmla="*/ 54665 h 110808"/>
                <a:gd name="connsiteX3" fmla="*/ 56179 w 110808"/>
                <a:gd name="connsiteY3" fmla="*/ -740 h 110808"/>
                <a:gd name="connsiteX4" fmla="*/ 111583 w 110808"/>
                <a:gd name="connsiteY4" fmla="*/ 54665 h 1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08" h="110808">
                  <a:moveTo>
                    <a:pt x="111583" y="54665"/>
                  </a:moveTo>
                  <a:cubicBezTo>
                    <a:pt x="111583" y="85264"/>
                    <a:pt x="86777" y="110069"/>
                    <a:pt x="56179" y="110069"/>
                  </a:cubicBezTo>
                  <a:cubicBezTo>
                    <a:pt x="25579" y="110069"/>
                    <a:pt x="774" y="85263"/>
                    <a:pt x="774" y="54665"/>
                  </a:cubicBezTo>
                  <a:cubicBezTo>
                    <a:pt x="774" y="24065"/>
                    <a:pt x="25580" y="-740"/>
                    <a:pt x="56179" y="-740"/>
                  </a:cubicBezTo>
                  <a:cubicBezTo>
                    <a:pt x="86778" y="-740"/>
                    <a:pt x="111583" y="24066"/>
                    <a:pt x="111583" y="54665"/>
                  </a:cubicBezTo>
                  <a:close/>
                </a:path>
              </a:pathLst>
            </a:custGeom>
            <a:solidFill>
              <a:srgbClr val="100F18"/>
            </a:solidFill>
            <a:ln w="11303" cap="flat">
              <a:solidFill>
                <a:srgbClr val="080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0C52477-B16B-412D-A9A3-189323841ED5}"/>
                </a:ext>
              </a:extLst>
            </p:cNvPr>
            <p:cNvSpPr/>
            <p:nvPr/>
          </p:nvSpPr>
          <p:spPr>
            <a:xfrm>
              <a:off x="4443075" y="3898258"/>
              <a:ext cx="110808" cy="110808"/>
            </a:xfrm>
            <a:custGeom>
              <a:avLst/>
              <a:gdLst>
                <a:gd name="connsiteX0" fmla="*/ 111583 w 110808"/>
                <a:gd name="connsiteY0" fmla="*/ 54664 h 110808"/>
                <a:gd name="connsiteX1" fmla="*/ 56179 w 110808"/>
                <a:gd name="connsiteY1" fmla="*/ 110069 h 110808"/>
                <a:gd name="connsiteX2" fmla="*/ 775 w 110808"/>
                <a:gd name="connsiteY2" fmla="*/ 54664 h 110808"/>
                <a:gd name="connsiteX3" fmla="*/ 56179 w 110808"/>
                <a:gd name="connsiteY3" fmla="*/ -740 h 110808"/>
                <a:gd name="connsiteX4" fmla="*/ 111583 w 110808"/>
                <a:gd name="connsiteY4" fmla="*/ 54664 h 1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08" h="110808">
                  <a:moveTo>
                    <a:pt x="111583" y="54664"/>
                  </a:moveTo>
                  <a:cubicBezTo>
                    <a:pt x="111583" y="85264"/>
                    <a:pt x="86778" y="110069"/>
                    <a:pt x="56179" y="110069"/>
                  </a:cubicBezTo>
                  <a:cubicBezTo>
                    <a:pt x="25580" y="110069"/>
                    <a:pt x="775" y="85263"/>
                    <a:pt x="775" y="54664"/>
                  </a:cubicBezTo>
                  <a:cubicBezTo>
                    <a:pt x="775" y="24065"/>
                    <a:pt x="25581" y="-740"/>
                    <a:pt x="56179" y="-740"/>
                  </a:cubicBezTo>
                  <a:cubicBezTo>
                    <a:pt x="86779" y="-740"/>
                    <a:pt x="111583" y="24066"/>
                    <a:pt x="111583" y="54664"/>
                  </a:cubicBezTo>
                  <a:close/>
                </a:path>
              </a:pathLst>
            </a:custGeom>
            <a:solidFill>
              <a:srgbClr val="100F18"/>
            </a:solidFill>
            <a:ln w="11303" cap="flat">
              <a:solidFill>
                <a:srgbClr val="080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45CC16-8860-4C9D-B920-45159ACCE8F1}"/>
                </a:ext>
              </a:extLst>
            </p:cNvPr>
            <p:cNvSpPr txBox="1"/>
            <p:nvPr/>
          </p:nvSpPr>
          <p:spPr>
            <a:xfrm>
              <a:off x="5001546" y="3719125"/>
              <a:ext cx="1805302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PL (Plate line)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84A72F-7AB6-4E1A-90CB-AF10477610E2}"/>
                </a:ext>
              </a:extLst>
            </p:cNvPr>
            <p:cNvSpPr txBox="1"/>
            <p:nvPr/>
          </p:nvSpPr>
          <p:spPr>
            <a:xfrm>
              <a:off x="2150003" y="1309815"/>
              <a:ext cx="1516762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BL (Bit line)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5A66928-C591-4710-BD5C-26AB1E7BC876}"/>
                </a:ext>
              </a:extLst>
            </p:cNvPr>
            <p:cNvSpPr/>
            <p:nvPr/>
          </p:nvSpPr>
          <p:spPr>
            <a:xfrm>
              <a:off x="2547833" y="4964724"/>
              <a:ext cx="14297" cy="980391"/>
            </a:xfrm>
            <a:custGeom>
              <a:avLst/>
              <a:gdLst>
                <a:gd name="connsiteX0" fmla="*/ 774 w 14297"/>
                <a:gd name="connsiteY0" fmla="*/ -740 h 980391"/>
                <a:gd name="connsiteX1" fmla="*/ 774 w 14297"/>
                <a:gd name="connsiteY1" fmla="*/ 979652 h 98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7" h="980391">
                  <a:moveTo>
                    <a:pt x="774" y="-740"/>
                  </a:moveTo>
                  <a:lnTo>
                    <a:pt x="774" y="979652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6D5F1A3-9ABD-4270-89E9-9FB85F9CAFEF}"/>
                </a:ext>
              </a:extLst>
            </p:cNvPr>
            <p:cNvSpPr/>
            <p:nvPr/>
          </p:nvSpPr>
          <p:spPr>
            <a:xfrm>
              <a:off x="2547833" y="5454985"/>
              <a:ext cx="694462" cy="14297"/>
            </a:xfrm>
            <a:custGeom>
              <a:avLst/>
              <a:gdLst>
                <a:gd name="connsiteX0" fmla="*/ 774 w 694462"/>
                <a:gd name="connsiteY0" fmla="*/ -740 h 14297"/>
                <a:gd name="connsiteX1" fmla="*/ 695237 w 694462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62" h="14297">
                  <a:moveTo>
                    <a:pt x="774" y="-740"/>
                  </a:moveTo>
                  <a:lnTo>
                    <a:pt x="695237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1CA0CD3-178B-4948-93FC-5F92C2272CDD}"/>
                </a:ext>
              </a:extLst>
            </p:cNvPr>
            <p:cNvSpPr/>
            <p:nvPr/>
          </p:nvSpPr>
          <p:spPr>
            <a:xfrm>
              <a:off x="3242295" y="5230221"/>
              <a:ext cx="1613617" cy="531065"/>
            </a:xfrm>
            <a:custGeom>
              <a:avLst/>
              <a:gdLst>
                <a:gd name="connsiteX0" fmla="*/ 774 w 1613617"/>
                <a:gd name="connsiteY0" fmla="*/ -740 h 531065"/>
                <a:gd name="connsiteX1" fmla="*/ 1614391 w 1613617"/>
                <a:gd name="connsiteY1" fmla="*/ -740 h 531065"/>
                <a:gd name="connsiteX2" fmla="*/ 1614391 w 1613617"/>
                <a:gd name="connsiteY2" fmla="*/ 530325 h 531065"/>
                <a:gd name="connsiteX3" fmla="*/ 774 w 1613617"/>
                <a:gd name="connsiteY3" fmla="*/ 530325 h 53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3617" h="531065">
                  <a:moveTo>
                    <a:pt x="774" y="-740"/>
                  </a:moveTo>
                  <a:lnTo>
                    <a:pt x="1614391" y="-740"/>
                  </a:lnTo>
                  <a:lnTo>
                    <a:pt x="1614391" y="530325"/>
                  </a:lnTo>
                  <a:lnTo>
                    <a:pt x="774" y="530325"/>
                  </a:lnTo>
                  <a:close/>
                </a:path>
              </a:pathLst>
            </a:custGeom>
            <a:solidFill>
              <a:srgbClr val="FFE6D5"/>
            </a:solidFill>
            <a:ln w="2143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35DF8AE-0556-4CBD-9FD0-A8914A6FE3C1}"/>
                </a:ext>
              </a:extLst>
            </p:cNvPr>
            <p:cNvSpPr/>
            <p:nvPr/>
          </p:nvSpPr>
          <p:spPr>
            <a:xfrm>
              <a:off x="4866136" y="5495734"/>
              <a:ext cx="694462" cy="14297"/>
            </a:xfrm>
            <a:custGeom>
              <a:avLst/>
              <a:gdLst>
                <a:gd name="connsiteX0" fmla="*/ 774 w 694462"/>
                <a:gd name="connsiteY0" fmla="*/ -740 h 14297"/>
                <a:gd name="connsiteX1" fmla="*/ 695237 w 694462"/>
                <a:gd name="connsiteY1" fmla="*/ -740 h 1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4462" h="14297">
                  <a:moveTo>
                    <a:pt x="774" y="-740"/>
                  </a:moveTo>
                  <a:lnTo>
                    <a:pt x="695237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961F29-40AC-407F-953F-B32A4224AC1B}"/>
                </a:ext>
              </a:extLst>
            </p:cNvPr>
            <p:cNvSpPr txBox="1"/>
            <p:nvPr/>
          </p:nvSpPr>
          <p:spPr>
            <a:xfrm>
              <a:off x="3232568" y="5282585"/>
              <a:ext cx="1569660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Sense amp.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F3C1C24-D6D7-43CA-B4E2-7CBC60A49D60}"/>
                </a:ext>
              </a:extLst>
            </p:cNvPr>
            <p:cNvSpPr/>
            <p:nvPr/>
          </p:nvSpPr>
          <p:spPr>
            <a:xfrm>
              <a:off x="2502637" y="5399580"/>
              <a:ext cx="110808" cy="110808"/>
            </a:xfrm>
            <a:custGeom>
              <a:avLst/>
              <a:gdLst>
                <a:gd name="connsiteX0" fmla="*/ 111583 w 110808"/>
                <a:gd name="connsiteY0" fmla="*/ 54665 h 110808"/>
                <a:gd name="connsiteX1" fmla="*/ 56179 w 110808"/>
                <a:gd name="connsiteY1" fmla="*/ 110070 h 110808"/>
                <a:gd name="connsiteX2" fmla="*/ 774 w 110808"/>
                <a:gd name="connsiteY2" fmla="*/ 54665 h 110808"/>
                <a:gd name="connsiteX3" fmla="*/ 56179 w 110808"/>
                <a:gd name="connsiteY3" fmla="*/ -739 h 110808"/>
                <a:gd name="connsiteX4" fmla="*/ 111583 w 110808"/>
                <a:gd name="connsiteY4" fmla="*/ 54665 h 1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808" h="110808">
                  <a:moveTo>
                    <a:pt x="111583" y="54665"/>
                  </a:moveTo>
                  <a:cubicBezTo>
                    <a:pt x="111583" y="85265"/>
                    <a:pt x="86777" y="110070"/>
                    <a:pt x="56179" y="110070"/>
                  </a:cubicBezTo>
                  <a:cubicBezTo>
                    <a:pt x="25579" y="110070"/>
                    <a:pt x="774" y="85265"/>
                    <a:pt x="774" y="54665"/>
                  </a:cubicBezTo>
                  <a:cubicBezTo>
                    <a:pt x="774" y="24066"/>
                    <a:pt x="25580" y="-739"/>
                    <a:pt x="56179" y="-739"/>
                  </a:cubicBezTo>
                  <a:cubicBezTo>
                    <a:pt x="86778" y="-739"/>
                    <a:pt x="111583" y="24067"/>
                    <a:pt x="111583" y="54665"/>
                  </a:cubicBezTo>
                  <a:close/>
                </a:path>
              </a:pathLst>
            </a:custGeom>
            <a:solidFill>
              <a:srgbClr val="100F18"/>
            </a:solidFill>
            <a:ln w="11303" cap="flat">
              <a:solidFill>
                <a:srgbClr val="080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563BBEE-F607-4823-A3FD-64B87967D076}"/>
                </a:ext>
              </a:extLst>
            </p:cNvPr>
            <p:cNvSpPr/>
            <p:nvPr/>
          </p:nvSpPr>
          <p:spPr>
            <a:xfrm>
              <a:off x="4151241" y="3105998"/>
              <a:ext cx="704686" cy="469785"/>
            </a:xfrm>
            <a:custGeom>
              <a:avLst/>
              <a:gdLst>
                <a:gd name="connsiteX0" fmla="*/ 774 w 704686"/>
                <a:gd name="connsiteY0" fmla="*/ 469046 h 469785"/>
                <a:gd name="connsiteX1" fmla="*/ 194811 w 704686"/>
                <a:gd name="connsiteY1" fmla="*/ 469046 h 469785"/>
                <a:gd name="connsiteX2" fmla="*/ 542050 w 704686"/>
                <a:gd name="connsiteY2" fmla="*/ -740 h 469785"/>
                <a:gd name="connsiteX3" fmla="*/ 705460 w 704686"/>
                <a:gd name="connsiteY3" fmla="*/ -740 h 46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686" h="469785">
                  <a:moveTo>
                    <a:pt x="774" y="469046"/>
                  </a:moveTo>
                  <a:lnTo>
                    <a:pt x="194811" y="469046"/>
                  </a:lnTo>
                  <a:lnTo>
                    <a:pt x="542050" y="-740"/>
                  </a:lnTo>
                  <a:lnTo>
                    <a:pt x="705460" y="-740"/>
                  </a:lnTo>
                </a:path>
              </a:pathLst>
            </a:custGeom>
            <a:noFill/>
            <a:ln w="16445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FC1975-783E-4909-95C6-9F8EEC9C7E43}"/>
                </a:ext>
              </a:extLst>
            </p:cNvPr>
            <p:cNvSpPr txBox="1"/>
            <p:nvPr/>
          </p:nvSpPr>
          <p:spPr>
            <a:xfrm>
              <a:off x="4907466" y="2892792"/>
              <a:ext cx="1627369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Ferroelectric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0F172E-8ED0-430F-9090-FDF2F45A53D6}"/>
                </a:ext>
              </a:extLst>
            </p:cNvPr>
            <p:cNvSpPr txBox="1"/>
            <p:nvPr/>
          </p:nvSpPr>
          <p:spPr>
            <a:xfrm>
              <a:off x="4907466" y="3214495"/>
              <a:ext cx="1237839" cy="404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26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capacitor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304C1-1FB7-48DD-AB61-A32301782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0B509-E1D0-40E5-85F5-E29E141A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92</a:t>
            </a:fld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75DD4ED-B8E7-2893-6FC6-EA59330E4384}"/>
              </a:ext>
            </a:extLst>
          </p:cNvPr>
          <p:cNvSpPr/>
          <p:nvPr/>
        </p:nvSpPr>
        <p:spPr>
          <a:xfrm>
            <a:off x="6916870" y="4409440"/>
            <a:ext cx="3273610" cy="952843"/>
          </a:xfrm>
          <a:prstGeom prst="wedgeRoundRectCallout">
            <a:avLst>
              <a:gd name="adj1" fmla="val -29011"/>
              <a:gd name="adj2" fmla="val -81518"/>
              <a:gd name="adj3" fmla="val 16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Needed to create +</a:t>
            </a:r>
            <a:r>
              <a:rPr lang="en-US" sz="2400" dirty="0" err="1"/>
              <a:t>ve</a:t>
            </a:r>
            <a:r>
              <a:rPr lang="en-US" sz="2400" dirty="0"/>
              <a:t> and –</a:t>
            </a:r>
            <a:r>
              <a:rPr lang="en-US" sz="2400" dirty="0" err="1"/>
              <a:t>ve</a:t>
            </a:r>
            <a:r>
              <a:rPr lang="en-US" sz="2400" dirty="0"/>
              <a:t> voltages</a:t>
            </a:r>
          </a:p>
        </p:txBody>
      </p:sp>
    </p:spTree>
    <p:extLst>
      <p:ext uri="{BB962C8B-B14F-4D97-AF65-F5344CB8AC3E}">
        <p14:creationId xmlns:p14="http://schemas.microsoft.com/office/powerpoint/2010/main" val="11401337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D44DF-31AA-822F-FDC7-3DA74537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to a Cell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EBBC2-5ACB-EDBC-6DAE-D984EF292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AB7CB-C3AB-F47D-3CD2-DB96152E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326110-D060-5D77-3EF2-734BC15A6C19}"/>
              </a:ext>
            </a:extLst>
          </p:cNvPr>
          <p:cNvSpPr/>
          <p:nvPr/>
        </p:nvSpPr>
        <p:spPr>
          <a:xfrm>
            <a:off x="2972339" y="3129281"/>
            <a:ext cx="6624320" cy="246888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Just </a:t>
            </a:r>
            <a:r>
              <a:rPr lang="en-US" sz="2000" dirty="0">
                <a:solidFill>
                  <a:srgbClr val="FF0000"/>
                </a:solidFill>
              </a:rPr>
              <a:t>set</a:t>
            </a:r>
            <a:r>
              <a:rPr lang="en-US" sz="2000" dirty="0"/>
              <a:t> the voltage to –</a:t>
            </a:r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for a logical 1</a:t>
            </a:r>
            <a:br>
              <a:rPr lang="en-US" sz="2000" dirty="0"/>
            </a:br>
            <a:r>
              <a:rPr lang="en-US" sz="2000" dirty="0"/>
              <a:t>and + </a:t>
            </a:r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for a </a:t>
            </a:r>
            <a:r>
              <a:rPr lang="en-US" sz="2000" dirty="0">
                <a:solidFill>
                  <a:srgbClr val="0070C0"/>
                </a:solidFill>
              </a:rPr>
              <a:t>logical</a:t>
            </a:r>
            <a:r>
              <a:rPr lang="en-US" sz="2000" dirty="0"/>
              <a:t> 0 (plate line voltage </a:t>
            </a:r>
            <a:r>
              <a:rPr lang="en-US" sz="2000" dirty="0" err="1"/>
              <a:t>w.r.t.</a:t>
            </a:r>
            <a:r>
              <a:rPr lang="en-US" sz="2000" dirty="0"/>
              <a:t> to the bit line voltage.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When the cell is </a:t>
            </a:r>
            <a:r>
              <a:rPr lang="en-US" sz="2000" dirty="0">
                <a:solidFill>
                  <a:srgbClr val="FF0000"/>
                </a:solidFill>
              </a:rPr>
              <a:t>disabled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00B0F0"/>
                </a:solidFill>
              </a:rPr>
              <a:t>word</a:t>
            </a:r>
            <a:r>
              <a:rPr lang="en-US" sz="2000" dirty="0"/>
              <a:t> line set to 0), the cell </a:t>
            </a:r>
            <a:r>
              <a:rPr lang="en-US" sz="2000" dirty="0">
                <a:solidFill>
                  <a:srgbClr val="692146"/>
                </a:solidFill>
              </a:rPr>
              <a:t>reverts</a:t>
            </a:r>
            <a:r>
              <a:rPr lang="en-US" sz="2000" dirty="0"/>
              <a:t> to a </a:t>
            </a:r>
            <a:r>
              <a:rPr lang="en-US" sz="2000" dirty="0">
                <a:solidFill>
                  <a:srgbClr val="7030A0"/>
                </a:solidFill>
              </a:rPr>
              <a:t>stable point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0B050"/>
                </a:solidFill>
              </a:rPr>
              <a:t>Point</a:t>
            </a:r>
            <a:r>
              <a:rPr lang="en-US" sz="2000" dirty="0"/>
              <a:t> B or 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1AE48-D3D3-E202-6B9D-7417ABFEC086}"/>
              </a:ext>
            </a:extLst>
          </p:cNvPr>
          <p:cNvSpPr/>
          <p:nvPr/>
        </p:nvSpPr>
        <p:spPr>
          <a:xfrm>
            <a:off x="5238300" y="3009975"/>
            <a:ext cx="2458720" cy="4474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Writing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AD8A6F87-A53A-5B60-19B9-EE49A72FA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12" y="5597293"/>
            <a:ext cx="698848" cy="69884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CA7667C-5DFA-5E5C-626D-38BA94FFAB67}"/>
              </a:ext>
            </a:extLst>
          </p:cNvPr>
          <p:cNvSpPr txBox="1"/>
          <p:nvPr/>
        </p:nvSpPr>
        <p:spPr>
          <a:xfrm>
            <a:off x="2769256" y="5735321"/>
            <a:ext cx="3326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 read operation is </a:t>
            </a:r>
            <a:r>
              <a:rPr lang="en-US" sz="2000" dirty="0">
                <a:solidFill>
                  <a:srgbClr val="E21A23"/>
                </a:solidFill>
              </a:rPr>
              <a:t>tricky</a:t>
            </a:r>
            <a:r>
              <a:rPr lang="en-US" sz="2000" dirty="0"/>
              <a:t>.</a:t>
            </a:r>
          </a:p>
        </p:txBody>
      </p:sp>
      <p:pic>
        <p:nvPicPr>
          <p:cNvPr id="76" name="Content Placeholder 39" descr="Diagram&#10;&#10;Description automatically generated">
            <a:extLst>
              <a:ext uri="{FF2B5EF4-FFF2-40B4-BE49-F238E27FC236}">
                <a16:creationId xmlns:a16="http://schemas.microsoft.com/office/drawing/2014/main" id="{84B5B511-04B1-5D18-E536-A0446487A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0"/>
            <a:ext cx="5120640" cy="2854960"/>
          </a:xfrm>
        </p:spPr>
      </p:pic>
    </p:spTree>
    <p:extLst>
      <p:ext uri="{BB962C8B-B14F-4D97-AF65-F5344CB8AC3E}">
        <p14:creationId xmlns:p14="http://schemas.microsoft.com/office/powerpoint/2010/main" val="34005737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DFBB-37ED-0627-2052-A3C3B918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from a Cell</a:t>
            </a:r>
          </a:p>
        </p:txBody>
      </p:sp>
      <p:pic>
        <p:nvPicPr>
          <p:cNvPr id="40" name="Content Placeholder 39" descr="Diagram&#10;&#10;Description automatically generated">
            <a:extLst>
              <a:ext uri="{FF2B5EF4-FFF2-40B4-BE49-F238E27FC236}">
                <a16:creationId xmlns:a16="http://schemas.microsoft.com/office/drawing/2014/main" id="{F33A677B-AA2C-AF66-51F1-7274B7DA3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006" y="425705"/>
            <a:ext cx="5120640" cy="285496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6205-744A-D649-5BCD-A1945F0DB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EE759-F077-2E19-46BB-DFB10F946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94</a:t>
            </a:fld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53D884-5161-623C-6A58-23788080D013}"/>
              </a:ext>
            </a:extLst>
          </p:cNvPr>
          <p:cNvSpPr txBox="1"/>
          <p:nvPr/>
        </p:nvSpPr>
        <p:spPr>
          <a:xfrm>
            <a:off x="2001521" y="1402080"/>
            <a:ext cx="31245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21A23"/>
                </a:solidFill>
              </a:rPr>
              <a:t>Set</a:t>
            </a:r>
            <a:r>
              <a:rPr lang="en-US" sz="2000" dirty="0"/>
              <a:t> PL=</a:t>
            </a:r>
            <a:r>
              <a:rPr lang="en-US" sz="2000" dirty="0" err="1"/>
              <a:t>V</a:t>
            </a:r>
            <a:r>
              <a:rPr lang="en-US" sz="2000" baseline="-25000" dirty="0" err="1"/>
              <a:t>dd</a:t>
            </a:r>
            <a:r>
              <a:rPr lang="en-US" sz="2000" dirty="0"/>
              <a:t> and the </a:t>
            </a:r>
            <a:br>
              <a:rPr lang="en-US" sz="2000" dirty="0"/>
            </a:br>
            <a:r>
              <a:rPr lang="en-US" sz="2000" dirty="0"/>
              <a:t>bit line to 0 Volts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are two </a:t>
            </a:r>
            <a:r>
              <a:rPr lang="en-US" sz="2000" dirty="0">
                <a:solidFill>
                  <a:srgbClr val="0070C0"/>
                </a:solidFill>
              </a:rPr>
              <a:t>possible</a:t>
            </a:r>
            <a:br>
              <a:rPr lang="en-US" sz="2000" dirty="0"/>
            </a:br>
            <a:r>
              <a:rPr lang="en-US" sz="2000" dirty="0"/>
              <a:t>movements: E </a:t>
            </a:r>
            <a:r>
              <a:rPr lang="en-US" sz="2000" dirty="0">
                <a:sym typeface="Wingdings" panose="05000000000000000000" pitchFamily="2" charset="2"/>
              </a:rPr>
              <a:t> D or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B  D</a:t>
            </a:r>
            <a:endParaRPr lang="en-US" sz="2000" dirty="0"/>
          </a:p>
        </p:txBody>
      </p:sp>
      <p:pic>
        <p:nvPicPr>
          <p:cNvPr id="42" name="Picture 41" descr="A picture containing airplane&#10;&#10;Description automatically generated">
            <a:extLst>
              <a:ext uri="{FF2B5EF4-FFF2-40B4-BE49-F238E27FC236}">
                <a16:creationId xmlns:a16="http://schemas.microsoft.com/office/drawing/2014/main" id="{A7B5A7B5-3274-36EF-235F-F61AA6F6C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936">
            <a:off x="1844367" y="3328910"/>
            <a:ext cx="946308" cy="94630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D6A3C77-5066-728F-5A51-68724DA5758C}"/>
              </a:ext>
            </a:extLst>
          </p:cNvPr>
          <p:cNvSpPr txBox="1"/>
          <p:nvPr/>
        </p:nvSpPr>
        <p:spPr>
          <a:xfrm>
            <a:off x="3158129" y="3529236"/>
            <a:ext cx="6672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The </a:t>
            </a:r>
            <a:r>
              <a:rPr lang="en-US" sz="2000" dirty="0">
                <a:solidFill>
                  <a:srgbClr val="E21A23"/>
                </a:solidFill>
              </a:rPr>
              <a:t>magnitude</a:t>
            </a:r>
            <a:r>
              <a:rPr lang="en-US" sz="2000" dirty="0"/>
              <a:t> of the current flow into the bit line will be </a:t>
            </a:r>
            <a:br>
              <a:rPr lang="en-US" sz="2000" dirty="0"/>
            </a:br>
            <a:r>
              <a:rPr lang="en-US" sz="2000" dirty="0">
                <a:solidFill>
                  <a:srgbClr val="00B050"/>
                </a:solidFill>
              </a:rPr>
              <a:t>different</a:t>
            </a:r>
            <a:r>
              <a:rPr lang="en-US" sz="2000" dirty="0"/>
              <a:t> for both the cases. Its </a:t>
            </a:r>
            <a:r>
              <a:rPr lang="en-US" sz="2000" dirty="0">
                <a:solidFill>
                  <a:srgbClr val="0070C0"/>
                </a:solidFill>
              </a:rPr>
              <a:t>potential</a:t>
            </a:r>
            <a:r>
              <a:rPr lang="en-US" sz="2000" dirty="0"/>
              <a:t> will also increase</a:t>
            </a:r>
            <a:br>
              <a:rPr lang="en-US" sz="2000" dirty="0"/>
            </a:br>
            <a:r>
              <a:rPr lang="en-US" sz="2000" dirty="0"/>
              <a:t>differently.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8A2B2D4-53CE-0459-568C-5E4CC7267350}"/>
                  </a:ext>
                </a:extLst>
              </p:cNvPr>
              <p:cNvSpPr txBox="1"/>
              <p:nvPr/>
            </p:nvSpPr>
            <p:spPr>
              <a:xfrm>
                <a:off x="4883815" y="4641907"/>
                <a:ext cx="1500667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8A2B2D4-53CE-0459-568C-5E4CC7267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815" y="4641907"/>
                <a:ext cx="1500667" cy="369332"/>
              </a:xfrm>
              <a:prstGeom prst="rect">
                <a:avLst/>
              </a:prstGeom>
              <a:blipFill>
                <a:blip r:embed="rId5"/>
                <a:stretch>
                  <a:fillRect l="-3226" r="-403" b="-1428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93C97C5-EFA1-C7F3-D129-4AB92482F1CA}"/>
              </a:ext>
            </a:extLst>
          </p:cNvPr>
          <p:cNvSpPr/>
          <p:nvPr/>
        </p:nvSpPr>
        <p:spPr>
          <a:xfrm>
            <a:off x="6750073" y="4585407"/>
            <a:ext cx="3159760" cy="455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Expected result</a:t>
            </a: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9B1C9283-FEDB-27B9-5799-0AA6FDFBA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1879576" y="4939835"/>
            <a:ext cx="875888" cy="87588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5958195-09A0-FAC8-E4B8-FC665DCE9093}"/>
              </a:ext>
            </a:extLst>
          </p:cNvPr>
          <p:cNvSpPr txBox="1"/>
          <p:nvPr/>
        </p:nvSpPr>
        <p:spPr>
          <a:xfrm>
            <a:off x="2737309" y="5241786"/>
            <a:ext cx="6242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Can be </a:t>
            </a:r>
            <a:r>
              <a:rPr lang="en-US" sz="2000" dirty="0">
                <a:solidFill>
                  <a:srgbClr val="0070C0"/>
                </a:solidFill>
              </a:rPr>
              <a:t>sensed</a:t>
            </a:r>
            <a:r>
              <a:rPr lang="en-US" sz="2000" dirty="0"/>
              <a:t> using sense amplifiers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Note if the cell was storing a </a:t>
            </a:r>
            <a:r>
              <a:rPr lang="en-US" sz="2000" dirty="0">
                <a:solidFill>
                  <a:srgbClr val="C00000"/>
                </a:solidFill>
              </a:rPr>
              <a:t>logical</a:t>
            </a:r>
            <a:r>
              <a:rPr lang="en-US" sz="2000" dirty="0"/>
              <a:t> 1, it will </a:t>
            </a:r>
            <a:r>
              <a:rPr lang="en-US" sz="2000" dirty="0">
                <a:solidFill>
                  <a:srgbClr val="00B050"/>
                </a:solidFill>
              </a:rPr>
              <a:t>revert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to E (</a:t>
            </a:r>
            <a:r>
              <a:rPr lang="en-US" sz="2000" dirty="0">
                <a:solidFill>
                  <a:srgbClr val="E21A23"/>
                </a:solidFill>
              </a:rPr>
              <a:t>destructive</a:t>
            </a:r>
            <a:r>
              <a:rPr lang="en-US" sz="2000" dirty="0"/>
              <a:t> read)</a:t>
            </a:r>
          </a:p>
        </p:txBody>
      </p:sp>
    </p:spTree>
    <p:extLst>
      <p:ext uri="{BB962C8B-B14F-4D97-AF65-F5344CB8AC3E}">
        <p14:creationId xmlns:p14="http://schemas.microsoft.com/office/powerpoint/2010/main" val="41019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FEB6-CBCF-F7F8-F94E-277FCE7A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FeRAM</a:t>
            </a:r>
            <a:r>
              <a:rPr lang="en-US" dirty="0"/>
              <a:t> vs DRAM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EA24B65-DD97-E3A0-CA8C-9A1EED1C1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889838"/>
              </p:ext>
            </p:extLst>
          </p:nvPr>
        </p:nvGraphicFramePr>
        <p:xfrm>
          <a:off x="1881188" y="1279525"/>
          <a:ext cx="854297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CCBF1-B755-E1B3-269A-CC2AF5F21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ED78F-BBAF-2136-D6C0-6072E7F7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408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237A6-6ABA-91EB-080B-862A2B4C1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DACC1-883E-4422-6660-B4E1430E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FA043C-CBD0-7EAA-B7DD-631B15183C78}"/>
              </a:ext>
            </a:extLst>
          </p:cNvPr>
          <p:cNvSpPr/>
          <p:nvPr/>
        </p:nvSpPr>
        <p:spPr>
          <a:xfrm>
            <a:off x="2728780" y="1747520"/>
            <a:ext cx="6283140" cy="25704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Magnetoresistive</a:t>
            </a:r>
            <a:r>
              <a:rPr lang="en-US" sz="4800" dirty="0"/>
              <a:t> RAM (MRAM)</a:t>
            </a:r>
          </a:p>
        </p:txBody>
      </p:sp>
    </p:spTree>
    <p:extLst>
      <p:ext uri="{BB962C8B-B14F-4D97-AF65-F5344CB8AC3E}">
        <p14:creationId xmlns:p14="http://schemas.microsoft.com/office/powerpoint/2010/main" val="7030245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B91D-CC67-5837-D3B1-A9B5ED15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MRAM Memories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D4E75-D10E-B4A5-45C3-1ABFA5BC5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570" y="2895046"/>
            <a:ext cx="8360860" cy="27673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Ferromagnet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Iron-based material that has a natural magnetic dipole moment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One of the layers (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pinned</a:t>
            </a:r>
            <a:r>
              <a:rPr lang="en-US" dirty="0">
                <a:sym typeface="Wingdings" panose="05000000000000000000" pitchFamily="2" charset="2"/>
              </a:rPr>
              <a:t> layer) has a fixed direction of magnetization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 direction for the other layer (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free</a:t>
            </a:r>
            <a:r>
              <a:rPr lang="en-US" dirty="0">
                <a:sym typeface="Wingdings" panose="05000000000000000000" pitchFamily="2" charset="2"/>
              </a:rPr>
              <a:t> layer) can be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reversed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They are separated by a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thin</a:t>
            </a:r>
            <a:r>
              <a:rPr lang="en-US" dirty="0">
                <a:sym typeface="Wingdings" panose="05000000000000000000" pitchFamily="2" charset="2"/>
              </a:rPr>
              <a:t> (1-2 nm)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insulating</a:t>
            </a:r>
            <a:r>
              <a:rPr lang="en-US" dirty="0">
                <a:sym typeface="Wingdings" panose="05000000000000000000" pitchFamily="2" charset="2"/>
              </a:rPr>
              <a:t> layer made of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MgO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thus two </a:t>
            </a:r>
            <a:r>
              <a:rPr lang="en-US" dirty="0">
                <a:solidFill>
                  <a:srgbClr val="0070C0"/>
                </a:solidFill>
              </a:rPr>
              <a:t>states</a:t>
            </a:r>
            <a:r>
              <a:rPr lang="en-US" dirty="0"/>
              <a:t> for the cell in terms of the magnetizations: </a:t>
            </a:r>
            <a:r>
              <a:rPr lang="en-US" dirty="0">
                <a:solidFill>
                  <a:srgbClr val="00B050"/>
                </a:solidFill>
              </a:rPr>
              <a:t>parallel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anti-parallel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BEC10-F07A-7E1C-45B7-E4ECB014C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54720-4E4B-1AA4-737F-DF15785C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97</a:t>
            </a:fld>
            <a:endParaRPr lang="en-US"/>
          </a:p>
        </p:txBody>
      </p:sp>
      <p:grpSp>
        <p:nvGrpSpPr>
          <p:cNvPr id="6" name="Content Placeholder 6">
            <a:extLst>
              <a:ext uri="{FF2B5EF4-FFF2-40B4-BE49-F238E27FC236}">
                <a16:creationId xmlns:a16="http://schemas.microsoft.com/office/drawing/2014/main" id="{CFD0F004-ED18-7419-7E39-3AB106420B87}"/>
              </a:ext>
            </a:extLst>
          </p:cNvPr>
          <p:cNvGrpSpPr/>
          <p:nvPr/>
        </p:nvGrpSpPr>
        <p:grpSpPr>
          <a:xfrm>
            <a:off x="5030057" y="725049"/>
            <a:ext cx="2632490" cy="1916697"/>
            <a:chOff x="1220057" y="3419723"/>
            <a:chExt cx="2632490" cy="191669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4E1D4E1-5C56-FD6A-765D-73B97A9A1E3E}"/>
                </a:ext>
              </a:extLst>
            </p:cNvPr>
            <p:cNvSpPr/>
            <p:nvPr/>
          </p:nvSpPr>
          <p:spPr>
            <a:xfrm>
              <a:off x="1222505" y="4221066"/>
              <a:ext cx="2630042" cy="341032"/>
            </a:xfrm>
            <a:custGeom>
              <a:avLst/>
              <a:gdLst>
                <a:gd name="connsiteX0" fmla="*/ 664 w 2630042"/>
                <a:gd name="connsiteY0" fmla="*/ -796 h 341032"/>
                <a:gd name="connsiteX1" fmla="*/ 2630706 w 2630042"/>
                <a:gd name="connsiteY1" fmla="*/ -796 h 341032"/>
                <a:gd name="connsiteX2" fmla="*/ 2630706 w 2630042"/>
                <a:gd name="connsiteY2" fmla="*/ 340236 h 341032"/>
                <a:gd name="connsiteX3" fmla="*/ 664 w 2630042"/>
                <a:gd name="connsiteY3" fmla="*/ 340236 h 34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0042" h="341032">
                  <a:moveTo>
                    <a:pt x="664" y="-796"/>
                  </a:moveTo>
                  <a:lnTo>
                    <a:pt x="2630706" y="-796"/>
                  </a:lnTo>
                  <a:lnTo>
                    <a:pt x="2630706" y="340236"/>
                  </a:lnTo>
                  <a:lnTo>
                    <a:pt x="664" y="340236"/>
                  </a:lnTo>
                  <a:close/>
                </a:path>
              </a:pathLst>
            </a:custGeom>
            <a:solidFill>
              <a:srgbClr val="A2D0D9"/>
            </a:solidFill>
            <a:ln w="22443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CAC6FC-FCB7-0E22-DFCE-F829DDE62D41}"/>
                </a:ext>
              </a:extLst>
            </p:cNvPr>
            <p:cNvSpPr/>
            <p:nvPr/>
          </p:nvSpPr>
          <p:spPr>
            <a:xfrm>
              <a:off x="1220057" y="4559646"/>
              <a:ext cx="2630042" cy="776774"/>
            </a:xfrm>
            <a:custGeom>
              <a:avLst/>
              <a:gdLst>
                <a:gd name="connsiteX0" fmla="*/ 664 w 2630042"/>
                <a:gd name="connsiteY0" fmla="*/ -797 h 776774"/>
                <a:gd name="connsiteX1" fmla="*/ 2630707 w 2630042"/>
                <a:gd name="connsiteY1" fmla="*/ -797 h 776774"/>
                <a:gd name="connsiteX2" fmla="*/ 2630707 w 2630042"/>
                <a:gd name="connsiteY2" fmla="*/ 775978 h 776774"/>
                <a:gd name="connsiteX3" fmla="*/ 664 w 2630042"/>
                <a:gd name="connsiteY3" fmla="*/ 775978 h 7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0042" h="776774">
                  <a:moveTo>
                    <a:pt x="664" y="-797"/>
                  </a:moveTo>
                  <a:lnTo>
                    <a:pt x="2630707" y="-797"/>
                  </a:lnTo>
                  <a:lnTo>
                    <a:pt x="2630707" y="775978"/>
                  </a:lnTo>
                  <a:lnTo>
                    <a:pt x="664" y="775978"/>
                  </a:lnTo>
                  <a:close/>
                </a:path>
              </a:pathLst>
            </a:custGeom>
            <a:solidFill>
              <a:srgbClr val="D5F6FF"/>
            </a:solidFill>
            <a:ln w="3057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B8F9DEB-139F-0EDD-0B35-ED06CB908AAB}"/>
                </a:ext>
              </a:extLst>
            </p:cNvPr>
            <p:cNvSpPr/>
            <p:nvPr/>
          </p:nvSpPr>
          <p:spPr>
            <a:xfrm>
              <a:off x="2016380" y="4644840"/>
              <a:ext cx="925652" cy="274474"/>
            </a:xfrm>
            <a:custGeom>
              <a:avLst/>
              <a:gdLst>
                <a:gd name="connsiteX0" fmla="*/ 233602 w 925652"/>
                <a:gd name="connsiteY0" fmla="*/ 68279 h 274474"/>
                <a:gd name="connsiteX1" fmla="*/ 466558 w 925652"/>
                <a:gd name="connsiteY1" fmla="*/ 68078 h 274474"/>
                <a:gd name="connsiteX2" fmla="*/ 467235 w 925652"/>
                <a:gd name="connsiteY2" fmla="*/ 33650 h 274474"/>
                <a:gd name="connsiteX3" fmla="*/ 467911 w 925652"/>
                <a:gd name="connsiteY3" fmla="*/ -796 h 274474"/>
                <a:gd name="connsiteX4" fmla="*/ 699095 w 925652"/>
                <a:gd name="connsiteY4" fmla="*/ 67439 h 274474"/>
                <a:gd name="connsiteX5" fmla="*/ 926131 w 925652"/>
                <a:gd name="connsiteY5" fmla="*/ 137373 h 274474"/>
                <a:gd name="connsiteX6" fmla="*/ 695605 w 925652"/>
                <a:gd name="connsiteY6" fmla="*/ 206357 h 274474"/>
                <a:gd name="connsiteX7" fmla="*/ 469227 w 925652"/>
                <a:gd name="connsiteY7" fmla="*/ 273678 h 274474"/>
                <a:gd name="connsiteX8" fmla="*/ 468221 w 925652"/>
                <a:gd name="connsiteY8" fmla="*/ 239122 h 274474"/>
                <a:gd name="connsiteX9" fmla="*/ 467216 w 925652"/>
                <a:gd name="connsiteY9" fmla="*/ 204566 h 274474"/>
                <a:gd name="connsiteX10" fmla="*/ 234260 w 925652"/>
                <a:gd name="connsiteY10" fmla="*/ 204767 h 274474"/>
                <a:gd name="connsiteX11" fmla="*/ 1322 w 925652"/>
                <a:gd name="connsiteY11" fmla="*/ 204950 h 274474"/>
                <a:gd name="connsiteX12" fmla="*/ 993 w 925652"/>
                <a:gd name="connsiteY12" fmla="*/ 136715 h 274474"/>
                <a:gd name="connsiteX13" fmla="*/ 664 w 925652"/>
                <a:gd name="connsiteY13" fmla="*/ 68462 h 274474"/>
                <a:gd name="connsiteX14" fmla="*/ 233602 w 925652"/>
                <a:gd name="connsiteY14" fmla="*/ 68279 h 2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5652" h="274474">
                  <a:moveTo>
                    <a:pt x="233602" y="68279"/>
                  </a:moveTo>
                  <a:lnTo>
                    <a:pt x="466558" y="68078"/>
                  </a:lnTo>
                  <a:lnTo>
                    <a:pt x="467235" y="33650"/>
                  </a:lnTo>
                  <a:lnTo>
                    <a:pt x="467911" y="-796"/>
                  </a:lnTo>
                  <a:lnTo>
                    <a:pt x="699095" y="67439"/>
                  </a:lnTo>
                  <a:cubicBezTo>
                    <a:pt x="887847" y="123155"/>
                    <a:pt x="929512" y="135984"/>
                    <a:pt x="926131" y="137373"/>
                  </a:cubicBezTo>
                  <a:cubicBezTo>
                    <a:pt x="923847" y="138286"/>
                    <a:pt x="820123" y="169334"/>
                    <a:pt x="695605" y="206357"/>
                  </a:cubicBezTo>
                  <a:lnTo>
                    <a:pt x="469227" y="273678"/>
                  </a:lnTo>
                  <a:lnTo>
                    <a:pt x="468221" y="239122"/>
                  </a:lnTo>
                  <a:lnTo>
                    <a:pt x="467216" y="204566"/>
                  </a:lnTo>
                  <a:lnTo>
                    <a:pt x="234260" y="204767"/>
                  </a:lnTo>
                  <a:lnTo>
                    <a:pt x="1322" y="204950"/>
                  </a:lnTo>
                  <a:lnTo>
                    <a:pt x="993" y="136715"/>
                  </a:lnTo>
                  <a:lnTo>
                    <a:pt x="664" y="68462"/>
                  </a:lnTo>
                  <a:lnTo>
                    <a:pt x="233602" y="68279"/>
                  </a:lnTo>
                  <a:close/>
                </a:path>
              </a:pathLst>
            </a:custGeom>
            <a:solidFill>
              <a:srgbClr val="1B0675"/>
            </a:solidFill>
            <a:ln w="2350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764585-378C-99F4-1BC2-0C067BAFAE21}"/>
                </a:ext>
              </a:extLst>
            </p:cNvPr>
            <p:cNvSpPr txBox="1"/>
            <p:nvPr/>
          </p:nvSpPr>
          <p:spPr>
            <a:xfrm>
              <a:off x="1556317" y="4897745"/>
              <a:ext cx="1721946" cy="42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59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Pinned layer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34C25F-27F7-4B05-0FA7-1698510C54A4}"/>
                </a:ext>
              </a:extLst>
            </p:cNvPr>
            <p:cNvSpPr txBox="1"/>
            <p:nvPr/>
          </p:nvSpPr>
          <p:spPr>
            <a:xfrm>
              <a:off x="1345918" y="4175146"/>
              <a:ext cx="2047355" cy="425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65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Insulating layer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06E41B-53BC-71B3-E792-C6E2A58FCD79}"/>
                </a:ext>
              </a:extLst>
            </p:cNvPr>
            <p:cNvSpPr/>
            <p:nvPr/>
          </p:nvSpPr>
          <p:spPr>
            <a:xfrm>
              <a:off x="1222505" y="3444277"/>
              <a:ext cx="2630042" cy="776774"/>
            </a:xfrm>
            <a:custGeom>
              <a:avLst/>
              <a:gdLst>
                <a:gd name="connsiteX0" fmla="*/ 664 w 2630042"/>
                <a:gd name="connsiteY0" fmla="*/ -796 h 776774"/>
                <a:gd name="connsiteX1" fmla="*/ 2630706 w 2630042"/>
                <a:gd name="connsiteY1" fmla="*/ -796 h 776774"/>
                <a:gd name="connsiteX2" fmla="*/ 2630706 w 2630042"/>
                <a:gd name="connsiteY2" fmla="*/ 775979 h 776774"/>
                <a:gd name="connsiteX3" fmla="*/ 664 w 2630042"/>
                <a:gd name="connsiteY3" fmla="*/ 775979 h 7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0042" h="776774">
                  <a:moveTo>
                    <a:pt x="664" y="-796"/>
                  </a:moveTo>
                  <a:lnTo>
                    <a:pt x="2630706" y="-796"/>
                  </a:lnTo>
                  <a:lnTo>
                    <a:pt x="2630706" y="775979"/>
                  </a:lnTo>
                  <a:lnTo>
                    <a:pt x="664" y="775979"/>
                  </a:lnTo>
                  <a:close/>
                </a:path>
              </a:pathLst>
            </a:custGeom>
            <a:solidFill>
              <a:srgbClr val="D5F6FF"/>
            </a:solidFill>
            <a:ln w="30570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863A045-EDE8-E189-F0DE-1E42829BDA8A}"/>
                </a:ext>
              </a:extLst>
            </p:cNvPr>
            <p:cNvSpPr/>
            <p:nvPr/>
          </p:nvSpPr>
          <p:spPr>
            <a:xfrm>
              <a:off x="2067091" y="3533398"/>
              <a:ext cx="925651" cy="274475"/>
            </a:xfrm>
            <a:custGeom>
              <a:avLst/>
              <a:gdLst>
                <a:gd name="connsiteX0" fmla="*/ 233602 w 925651"/>
                <a:gd name="connsiteY0" fmla="*/ 68280 h 274475"/>
                <a:gd name="connsiteX1" fmla="*/ 466558 w 925651"/>
                <a:gd name="connsiteY1" fmla="*/ 68079 h 274475"/>
                <a:gd name="connsiteX2" fmla="*/ 467234 w 925651"/>
                <a:gd name="connsiteY2" fmla="*/ 33650 h 274475"/>
                <a:gd name="connsiteX3" fmla="*/ 467910 w 925651"/>
                <a:gd name="connsiteY3" fmla="*/ -796 h 274475"/>
                <a:gd name="connsiteX4" fmla="*/ 699094 w 925651"/>
                <a:gd name="connsiteY4" fmla="*/ 67439 h 274475"/>
                <a:gd name="connsiteX5" fmla="*/ 926130 w 925651"/>
                <a:gd name="connsiteY5" fmla="*/ 137355 h 274475"/>
                <a:gd name="connsiteX6" fmla="*/ 695604 w 925651"/>
                <a:gd name="connsiteY6" fmla="*/ 206357 h 274475"/>
                <a:gd name="connsiteX7" fmla="*/ 469226 w 925651"/>
                <a:gd name="connsiteY7" fmla="*/ 273679 h 274475"/>
                <a:gd name="connsiteX8" fmla="*/ 468221 w 925651"/>
                <a:gd name="connsiteY8" fmla="*/ 239123 h 274475"/>
                <a:gd name="connsiteX9" fmla="*/ 467216 w 925651"/>
                <a:gd name="connsiteY9" fmla="*/ 204567 h 274475"/>
                <a:gd name="connsiteX10" fmla="*/ 234260 w 925651"/>
                <a:gd name="connsiteY10" fmla="*/ 204768 h 274475"/>
                <a:gd name="connsiteX11" fmla="*/ 1322 w 925651"/>
                <a:gd name="connsiteY11" fmla="*/ 204951 h 274475"/>
                <a:gd name="connsiteX12" fmla="*/ 993 w 925651"/>
                <a:gd name="connsiteY12" fmla="*/ 136716 h 274475"/>
                <a:gd name="connsiteX13" fmla="*/ 664 w 925651"/>
                <a:gd name="connsiteY13" fmla="*/ 68463 h 274475"/>
                <a:gd name="connsiteX14" fmla="*/ 233602 w 925651"/>
                <a:gd name="connsiteY14" fmla="*/ 68280 h 2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5651" h="274475">
                  <a:moveTo>
                    <a:pt x="233602" y="68280"/>
                  </a:moveTo>
                  <a:lnTo>
                    <a:pt x="466558" y="68079"/>
                  </a:lnTo>
                  <a:lnTo>
                    <a:pt x="467234" y="33650"/>
                  </a:lnTo>
                  <a:lnTo>
                    <a:pt x="467910" y="-796"/>
                  </a:lnTo>
                  <a:lnTo>
                    <a:pt x="699094" y="67439"/>
                  </a:lnTo>
                  <a:cubicBezTo>
                    <a:pt x="887864" y="123156"/>
                    <a:pt x="929511" y="135985"/>
                    <a:pt x="926130" y="137355"/>
                  </a:cubicBezTo>
                  <a:cubicBezTo>
                    <a:pt x="923846" y="138287"/>
                    <a:pt x="820123" y="169334"/>
                    <a:pt x="695604" y="206357"/>
                  </a:cubicBezTo>
                  <a:lnTo>
                    <a:pt x="469226" y="273679"/>
                  </a:lnTo>
                  <a:lnTo>
                    <a:pt x="468221" y="239123"/>
                  </a:lnTo>
                  <a:lnTo>
                    <a:pt x="467216" y="204567"/>
                  </a:lnTo>
                  <a:lnTo>
                    <a:pt x="234260" y="204768"/>
                  </a:lnTo>
                  <a:lnTo>
                    <a:pt x="1322" y="204951"/>
                  </a:lnTo>
                  <a:lnTo>
                    <a:pt x="993" y="136716"/>
                  </a:lnTo>
                  <a:lnTo>
                    <a:pt x="664" y="68463"/>
                  </a:lnTo>
                  <a:lnTo>
                    <a:pt x="233602" y="68280"/>
                  </a:lnTo>
                  <a:close/>
                </a:path>
              </a:pathLst>
            </a:custGeom>
            <a:solidFill>
              <a:srgbClr val="1B0675"/>
            </a:solidFill>
            <a:ln w="2350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4F3BD0-458D-48E2-6155-C0BC0DAC2CB7}"/>
                </a:ext>
              </a:extLst>
            </p:cNvPr>
            <p:cNvSpPr/>
            <p:nvPr/>
          </p:nvSpPr>
          <p:spPr>
            <a:xfrm>
              <a:off x="1961100" y="3847035"/>
              <a:ext cx="925669" cy="274475"/>
            </a:xfrm>
            <a:custGeom>
              <a:avLst/>
              <a:gdLst>
                <a:gd name="connsiteX0" fmla="*/ 693377 w 925669"/>
                <a:gd name="connsiteY0" fmla="*/ 204603 h 274475"/>
                <a:gd name="connsiteX1" fmla="*/ 460421 w 925669"/>
                <a:gd name="connsiteY1" fmla="*/ 204804 h 274475"/>
                <a:gd name="connsiteX2" fmla="*/ 459745 w 925669"/>
                <a:gd name="connsiteY2" fmla="*/ 239232 h 274475"/>
                <a:gd name="connsiteX3" fmla="*/ 459068 w 925669"/>
                <a:gd name="connsiteY3" fmla="*/ 273679 h 274475"/>
                <a:gd name="connsiteX4" fmla="*/ 227903 w 925669"/>
                <a:gd name="connsiteY4" fmla="*/ 205444 h 274475"/>
                <a:gd name="connsiteX5" fmla="*/ 849 w 925669"/>
                <a:gd name="connsiteY5" fmla="*/ 135509 h 274475"/>
                <a:gd name="connsiteX6" fmla="*/ 231375 w 925669"/>
                <a:gd name="connsiteY6" fmla="*/ 66525 h 274475"/>
                <a:gd name="connsiteX7" fmla="*/ 457753 w 925669"/>
                <a:gd name="connsiteY7" fmla="*/ -796 h 274475"/>
                <a:gd name="connsiteX8" fmla="*/ 458758 w 925669"/>
                <a:gd name="connsiteY8" fmla="*/ 33760 h 274475"/>
                <a:gd name="connsiteX9" fmla="*/ 459780 w 925669"/>
                <a:gd name="connsiteY9" fmla="*/ 68315 h 274475"/>
                <a:gd name="connsiteX10" fmla="*/ 692719 w 925669"/>
                <a:gd name="connsiteY10" fmla="*/ 68115 h 274475"/>
                <a:gd name="connsiteX11" fmla="*/ 925675 w 925669"/>
                <a:gd name="connsiteY11" fmla="*/ 67932 h 274475"/>
                <a:gd name="connsiteX12" fmla="*/ 926004 w 925669"/>
                <a:gd name="connsiteY12" fmla="*/ 136167 h 274475"/>
                <a:gd name="connsiteX13" fmla="*/ 926333 w 925669"/>
                <a:gd name="connsiteY13" fmla="*/ 204420 h 274475"/>
                <a:gd name="connsiteX14" fmla="*/ 693377 w 925669"/>
                <a:gd name="connsiteY14" fmla="*/ 204603 h 27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5669" h="274475">
                  <a:moveTo>
                    <a:pt x="693377" y="204603"/>
                  </a:moveTo>
                  <a:lnTo>
                    <a:pt x="460421" y="204804"/>
                  </a:lnTo>
                  <a:lnTo>
                    <a:pt x="459745" y="239232"/>
                  </a:lnTo>
                  <a:lnTo>
                    <a:pt x="459068" y="273679"/>
                  </a:lnTo>
                  <a:lnTo>
                    <a:pt x="227903" y="205444"/>
                  </a:lnTo>
                  <a:cubicBezTo>
                    <a:pt x="39133" y="149726"/>
                    <a:pt x="-2532" y="136897"/>
                    <a:pt x="849" y="135509"/>
                  </a:cubicBezTo>
                  <a:cubicBezTo>
                    <a:pt x="3133" y="134595"/>
                    <a:pt x="106856" y="103548"/>
                    <a:pt x="231375" y="66525"/>
                  </a:cubicBezTo>
                  <a:lnTo>
                    <a:pt x="457753" y="-796"/>
                  </a:lnTo>
                  <a:lnTo>
                    <a:pt x="458758" y="33760"/>
                  </a:lnTo>
                  <a:lnTo>
                    <a:pt x="459780" y="68315"/>
                  </a:lnTo>
                  <a:lnTo>
                    <a:pt x="692719" y="68115"/>
                  </a:lnTo>
                  <a:lnTo>
                    <a:pt x="925675" y="67932"/>
                  </a:lnTo>
                  <a:lnTo>
                    <a:pt x="926004" y="136167"/>
                  </a:lnTo>
                  <a:lnTo>
                    <a:pt x="926333" y="204420"/>
                  </a:lnTo>
                  <a:lnTo>
                    <a:pt x="693377" y="204603"/>
                  </a:lnTo>
                  <a:close/>
                </a:path>
              </a:pathLst>
            </a:custGeom>
            <a:solidFill>
              <a:srgbClr val="1B0675"/>
            </a:solidFill>
            <a:ln w="2350" cap="flat">
              <a:solidFill>
                <a:srgbClr val="07070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EADFD0-6F5E-70F9-918D-447654892244}"/>
                </a:ext>
              </a:extLst>
            </p:cNvPr>
            <p:cNvSpPr txBox="1"/>
            <p:nvPr/>
          </p:nvSpPr>
          <p:spPr>
            <a:xfrm>
              <a:off x="2979698" y="3419723"/>
              <a:ext cx="83227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6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Free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8E4371-0261-8183-3B40-97B26B7CB0C3}"/>
                </a:ext>
              </a:extLst>
            </p:cNvPr>
            <p:cNvSpPr txBox="1"/>
            <p:nvPr/>
          </p:nvSpPr>
          <p:spPr>
            <a:xfrm>
              <a:off x="2979698" y="3780298"/>
              <a:ext cx="78418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6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2012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AF8B-E936-4576-A424-587B2BD0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429030" cy="822960"/>
          </a:xfrm>
        </p:spPr>
        <p:txBody>
          <a:bodyPr/>
          <a:lstStyle/>
          <a:p>
            <a:r>
              <a:rPr lang="en-US" dirty="0"/>
              <a:t>Basic Insights behind Spin-Transfer Torque (STT) MRAM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C6B0B-DEF2-F328-6867-A4BFB5EC3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93D3E-D086-59ED-7FEC-E2980043E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B44C44-FACA-7816-4CFF-2DF6E91FB45D}"/>
              </a:ext>
            </a:extLst>
          </p:cNvPr>
          <p:cNvSpPr/>
          <p:nvPr/>
        </p:nvSpPr>
        <p:spPr>
          <a:xfrm>
            <a:off x="1656080" y="1371600"/>
            <a:ext cx="2143760" cy="8229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Parallel state (P)</a:t>
            </a:r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9D790C81-CDCD-DCF9-B89E-01BC11AE572A}"/>
              </a:ext>
            </a:extLst>
          </p:cNvPr>
          <p:cNvSpPr/>
          <p:nvPr/>
        </p:nvSpPr>
        <p:spPr>
          <a:xfrm>
            <a:off x="3891280" y="1645920"/>
            <a:ext cx="934720" cy="335280"/>
          </a:xfrm>
          <a:prstGeom prst="left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887482-0950-B4EA-48C4-8542524DA741}"/>
              </a:ext>
            </a:extLst>
          </p:cNvPr>
          <p:cNvSpPr/>
          <p:nvPr/>
        </p:nvSpPr>
        <p:spPr>
          <a:xfrm>
            <a:off x="4989576" y="1371600"/>
            <a:ext cx="2479040" cy="8229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Low resistance (LRS)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D305A655-75F3-5398-BEAF-40B9320CE6D1}"/>
              </a:ext>
            </a:extLst>
          </p:cNvPr>
          <p:cNvSpPr/>
          <p:nvPr/>
        </p:nvSpPr>
        <p:spPr>
          <a:xfrm>
            <a:off x="7632192" y="1605280"/>
            <a:ext cx="934720" cy="335280"/>
          </a:xfrm>
          <a:prstGeom prst="left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659E2E-996E-7DA1-A10B-7F564CE2D05F}"/>
              </a:ext>
            </a:extLst>
          </p:cNvPr>
          <p:cNvSpPr/>
          <p:nvPr/>
        </p:nvSpPr>
        <p:spPr>
          <a:xfrm>
            <a:off x="8738616" y="1371600"/>
            <a:ext cx="1797304" cy="8229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Logical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0D1089-B53A-4E3D-B3FB-B4A172BC15BC}"/>
              </a:ext>
            </a:extLst>
          </p:cNvPr>
          <p:cNvSpPr/>
          <p:nvPr/>
        </p:nvSpPr>
        <p:spPr>
          <a:xfrm>
            <a:off x="1656080" y="2537145"/>
            <a:ext cx="2143760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Anti-parallel state (AP)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B69BC393-20C7-4456-9E64-A040BCE000F9}"/>
              </a:ext>
            </a:extLst>
          </p:cNvPr>
          <p:cNvSpPr/>
          <p:nvPr/>
        </p:nvSpPr>
        <p:spPr>
          <a:xfrm>
            <a:off x="3891280" y="2811465"/>
            <a:ext cx="934720" cy="335280"/>
          </a:xfrm>
          <a:prstGeom prst="left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551FB6-7B19-9F83-7B8E-48E97E925497}"/>
              </a:ext>
            </a:extLst>
          </p:cNvPr>
          <p:cNvSpPr/>
          <p:nvPr/>
        </p:nvSpPr>
        <p:spPr>
          <a:xfrm>
            <a:off x="4989576" y="2537145"/>
            <a:ext cx="2479040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 resistance (HRS)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9E8C3A6F-8513-2F2A-C634-4C4A34B99DF4}"/>
              </a:ext>
            </a:extLst>
          </p:cNvPr>
          <p:cNvSpPr/>
          <p:nvPr/>
        </p:nvSpPr>
        <p:spPr>
          <a:xfrm>
            <a:off x="7632192" y="2770825"/>
            <a:ext cx="934720" cy="335280"/>
          </a:xfrm>
          <a:prstGeom prst="left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4A5428-7DC8-4241-B737-9DF7784FB7BE}"/>
              </a:ext>
            </a:extLst>
          </p:cNvPr>
          <p:cNvSpPr/>
          <p:nvPr/>
        </p:nvSpPr>
        <p:spPr>
          <a:xfrm>
            <a:off x="8738616" y="2537145"/>
            <a:ext cx="1797304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Logical 0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4FFA901-14EB-B741-A552-A2EAAB2F5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70" y="3963434"/>
            <a:ext cx="625051" cy="6250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F5D115-06C3-679B-7961-E9408A2B58B9}"/>
              </a:ext>
            </a:extLst>
          </p:cNvPr>
          <p:cNvSpPr txBox="1"/>
          <p:nvPr/>
        </p:nvSpPr>
        <p:spPr>
          <a:xfrm>
            <a:off x="2848680" y="4013193"/>
            <a:ext cx="571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How do we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reverse</a:t>
            </a:r>
            <a:r>
              <a:rPr lang="en-US" sz="2400" dirty="0">
                <a:latin typeface="Comic Sans MS" panose="030F0702030302020204" pitchFamily="66" charset="0"/>
              </a:rPr>
              <a:t> the magnetization?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F65D35-6B3A-5D79-820C-4729202767CB}"/>
              </a:ext>
            </a:extLst>
          </p:cNvPr>
          <p:cNvSpPr txBox="1"/>
          <p:nvPr/>
        </p:nvSpPr>
        <p:spPr>
          <a:xfrm>
            <a:off x="1609110" y="4897112"/>
            <a:ext cx="9058890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Pass</a:t>
            </a:r>
            <a:r>
              <a:rPr lang="en-US" sz="2000" dirty="0"/>
              <a:t> current through the pinned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Produces </a:t>
            </a:r>
            <a:r>
              <a:rPr lang="en-US" sz="2000" dirty="0">
                <a:solidFill>
                  <a:srgbClr val="7030A0"/>
                </a:solidFill>
              </a:rPr>
              <a:t>spin-polarized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current</a:t>
            </a:r>
            <a:r>
              <a:rPr lang="en-US" sz="2000" dirty="0"/>
              <a:t> (most of the </a:t>
            </a:r>
            <a:r>
              <a:rPr lang="en-US" sz="2000" dirty="0">
                <a:solidFill>
                  <a:srgbClr val="0070C0"/>
                </a:solidFill>
              </a:rPr>
              <a:t>electrons</a:t>
            </a:r>
            <a:r>
              <a:rPr lang="en-US" sz="2000" dirty="0"/>
              <a:t> have the same spin)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Now, if this current passes through the </a:t>
            </a:r>
            <a:r>
              <a:rPr lang="en-US" sz="2000" dirty="0">
                <a:solidFill>
                  <a:srgbClr val="00B050"/>
                </a:solidFill>
              </a:rPr>
              <a:t>free</a:t>
            </a:r>
            <a:r>
              <a:rPr lang="en-US" sz="2000" dirty="0"/>
              <a:t> layer, it can </a:t>
            </a:r>
            <a:r>
              <a:rPr lang="en-US" sz="2000" dirty="0">
                <a:solidFill>
                  <a:srgbClr val="002060"/>
                </a:solidFill>
              </a:rPr>
              <a:t>transfer</a:t>
            </a:r>
            <a:br>
              <a:rPr lang="en-US" sz="2000" dirty="0"/>
            </a:br>
            <a:r>
              <a:rPr lang="en-US" sz="2000" dirty="0"/>
              <a:t>its </a:t>
            </a:r>
            <a:r>
              <a:rPr lang="en-US" sz="2000" dirty="0">
                <a:solidFill>
                  <a:srgbClr val="C00000"/>
                </a:solidFill>
              </a:rPr>
              <a:t>momentum</a:t>
            </a:r>
            <a:r>
              <a:rPr lang="en-US" sz="2000" dirty="0"/>
              <a:t> (spin) to the electrons and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flip</a:t>
            </a:r>
            <a:r>
              <a:rPr lang="en-US" sz="2000" dirty="0"/>
              <a:t> the direction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magnetization</a:t>
            </a:r>
            <a:r>
              <a:rPr lang="en-US" sz="2000" dirty="0"/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D4F110-FC5D-4830-946A-021E50F08A59}"/>
              </a:ext>
            </a:extLst>
          </p:cNvPr>
          <p:cNvSpPr/>
          <p:nvPr/>
        </p:nvSpPr>
        <p:spPr>
          <a:xfrm>
            <a:off x="8566912" y="4013192"/>
            <a:ext cx="1742734" cy="731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STT-MRAM</a:t>
            </a:r>
          </a:p>
        </p:txBody>
      </p:sp>
    </p:spTree>
    <p:extLst>
      <p:ext uri="{BB962C8B-B14F-4D97-AF65-F5344CB8AC3E}">
        <p14:creationId xmlns:p14="http://schemas.microsoft.com/office/powerpoint/2010/main" val="14457313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2B106-9123-4666-ADBC-E604182F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Read and Write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46E37-199A-5406-B55C-CF73C6C1B5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37896" y="884301"/>
            <a:ext cx="5737431" cy="54031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241"/>
                </a:solidFill>
              </a:rPr>
              <a:t>Reading</a:t>
            </a:r>
            <a:r>
              <a:rPr lang="en-US" dirty="0"/>
              <a:t> is trivial: For a given </a:t>
            </a:r>
            <a:r>
              <a:rPr lang="en-US" dirty="0">
                <a:solidFill>
                  <a:srgbClr val="0070C0"/>
                </a:solidFill>
              </a:rPr>
              <a:t>voltage</a:t>
            </a:r>
            <a:r>
              <a:rPr lang="en-US" dirty="0"/>
              <a:t> measure the </a:t>
            </a:r>
            <a:r>
              <a:rPr lang="en-US" dirty="0">
                <a:solidFill>
                  <a:srgbClr val="FF0000"/>
                </a:solidFill>
              </a:rPr>
              <a:t>current</a:t>
            </a:r>
            <a:r>
              <a:rPr lang="en-US" dirty="0"/>
              <a:t>. Effectively, we are </a:t>
            </a:r>
            <a:r>
              <a:rPr lang="en-US" dirty="0">
                <a:solidFill>
                  <a:srgbClr val="625D9C"/>
                </a:solidFill>
              </a:rPr>
              <a:t>measuring</a:t>
            </a:r>
            <a:r>
              <a:rPr lang="en-US" dirty="0"/>
              <a:t> the </a:t>
            </a:r>
            <a:r>
              <a:rPr lang="en-US" dirty="0">
                <a:solidFill>
                  <a:srgbClr val="7030A0"/>
                </a:solidFill>
              </a:rPr>
              <a:t>resistance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Writing: AP </a:t>
            </a:r>
            <a:r>
              <a:rPr lang="en-US" dirty="0">
                <a:sym typeface="Wingdings" panose="05000000000000000000" pitchFamily="2" charset="2"/>
              </a:rPr>
              <a:t> P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Electrons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flow</a:t>
            </a:r>
            <a:r>
              <a:rPr lang="en-US" dirty="0">
                <a:sym typeface="Wingdings" panose="05000000000000000000" pitchFamily="2" charset="2"/>
              </a:rPr>
              <a:t> from the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pinned</a:t>
            </a:r>
            <a:r>
              <a:rPr lang="en-US" dirty="0">
                <a:sym typeface="Wingdings" panose="05000000000000000000" pitchFamily="2" charset="2"/>
              </a:rPr>
              <a:t> layer to the free layer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spin gets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polarized</a:t>
            </a:r>
            <a:r>
              <a:rPr lang="en-US" dirty="0">
                <a:sym typeface="Wingdings" panose="05000000000000000000" pitchFamily="2" charset="2"/>
              </a:rPr>
              <a:t> in a single direction 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free layer is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magnetized</a:t>
            </a:r>
            <a:r>
              <a:rPr lang="en-US" dirty="0">
                <a:sym typeface="Wingdings" panose="05000000000000000000" pitchFamily="2" charset="2"/>
              </a:rPr>
              <a:t> in the same direction as the pinned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Writing: P  AP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Electrons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flow</a:t>
            </a:r>
            <a:r>
              <a:rPr lang="en-US" dirty="0">
                <a:sym typeface="Wingdings" panose="05000000000000000000" pitchFamily="2" charset="2"/>
              </a:rPr>
              <a:t> from the free  pinned layer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Some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electrons</a:t>
            </a:r>
            <a:r>
              <a:rPr lang="en-US" dirty="0">
                <a:sym typeface="Wingdings" panose="05000000000000000000" pitchFamily="2" charset="2"/>
              </a:rPr>
              <a:t> with the wrong spin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bounce</a:t>
            </a:r>
            <a:r>
              <a:rPr lang="en-US" dirty="0">
                <a:sym typeface="Wingdings" panose="05000000000000000000" pitchFamily="2" charset="2"/>
              </a:rPr>
              <a:t> back and </a:t>
            </a:r>
            <a:r>
              <a:rPr lang="en-US" dirty="0">
                <a:solidFill>
                  <a:srgbClr val="625D9C"/>
                </a:solidFill>
                <a:sym typeface="Wingdings" panose="05000000000000000000" pitchFamily="2" charset="2"/>
              </a:rPr>
              <a:t>accumulate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They ultimately 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reverse</a:t>
            </a:r>
            <a:r>
              <a:rPr lang="en-US" dirty="0">
                <a:sym typeface="Wingdings" panose="05000000000000000000" pitchFamily="2" charset="2"/>
              </a:rPr>
              <a:t> the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magnetization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62D3D-1671-4832-B548-44A2B75BF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08DC75-A34E-4C68-8EF1-D5800466D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</p:spPr>
        <p:txBody>
          <a:bodyPr/>
          <a:lstStyle/>
          <a:p>
            <a:r>
              <a:rPr lang="en-US" dirty="0"/>
              <a:t>Next-Gen Computer Architecture | Smruti R. Sarangi</a:t>
            </a:r>
          </a:p>
        </p:txBody>
      </p:sp>
      <p:grpSp>
        <p:nvGrpSpPr>
          <p:cNvPr id="21" name="Graphic 8">
            <a:extLst>
              <a:ext uri="{FF2B5EF4-FFF2-40B4-BE49-F238E27FC236}">
                <a16:creationId xmlns:a16="http://schemas.microsoft.com/office/drawing/2014/main" id="{7C28A6F4-A68A-409D-980A-67FF2DFA0B3C}"/>
              </a:ext>
            </a:extLst>
          </p:cNvPr>
          <p:cNvGrpSpPr/>
          <p:nvPr/>
        </p:nvGrpSpPr>
        <p:grpSpPr>
          <a:xfrm>
            <a:off x="7444124" y="693675"/>
            <a:ext cx="2965782" cy="5145327"/>
            <a:chOff x="4589164" y="859184"/>
            <a:chExt cx="2965782" cy="514532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DECC76D-691D-4261-BE57-F6188251745A}"/>
                </a:ext>
              </a:extLst>
            </p:cNvPr>
            <p:cNvSpPr/>
            <p:nvPr/>
          </p:nvSpPr>
          <p:spPr>
            <a:xfrm>
              <a:off x="5320606" y="1212543"/>
              <a:ext cx="2234340" cy="15719"/>
            </a:xfrm>
            <a:custGeom>
              <a:avLst/>
              <a:gdLst>
                <a:gd name="connsiteX0" fmla="*/ 821 w 2234340"/>
                <a:gd name="connsiteY0" fmla="*/ -726 h 15719"/>
                <a:gd name="connsiteX1" fmla="*/ 2235162 w 2234340"/>
                <a:gd name="connsiteY1" fmla="*/ -726 h 1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4340" h="15719">
                  <a:moveTo>
                    <a:pt x="821" y="-726"/>
                  </a:moveTo>
                  <a:lnTo>
                    <a:pt x="2235162" y="-726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CE4F5A-B236-456B-8363-66DE1C302297}"/>
                </a:ext>
              </a:extLst>
            </p:cNvPr>
            <p:cNvSpPr/>
            <p:nvPr/>
          </p:nvSpPr>
          <p:spPr>
            <a:xfrm>
              <a:off x="6376016" y="1212543"/>
              <a:ext cx="15719" cy="1032978"/>
            </a:xfrm>
            <a:custGeom>
              <a:avLst/>
              <a:gdLst>
                <a:gd name="connsiteX0" fmla="*/ 821 w 15719"/>
                <a:gd name="connsiteY0" fmla="*/ -726 h 1032978"/>
                <a:gd name="connsiteX1" fmla="*/ 821 w 15719"/>
                <a:gd name="connsiteY1" fmla="*/ 1032253 h 103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9" h="1032978">
                  <a:moveTo>
                    <a:pt x="821" y="-726"/>
                  </a:moveTo>
                  <a:lnTo>
                    <a:pt x="821" y="1032253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DF2EEB-6BFE-47FD-B79C-B48B6C453337}"/>
                </a:ext>
              </a:extLst>
            </p:cNvPr>
            <p:cNvSpPr txBox="1"/>
            <p:nvPr/>
          </p:nvSpPr>
          <p:spPr>
            <a:xfrm>
              <a:off x="5150571" y="859184"/>
              <a:ext cx="1045479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Bit line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7593E98-41AA-4EE4-A566-FFCEF0C7ADD3}"/>
                </a:ext>
              </a:extLst>
            </p:cNvPr>
            <p:cNvSpPr/>
            <p:nvPr/>
          </p:nvSpPr>
          <p:spPr>
            <a:xfrm>
              <a:off x="6319876" y="1167640"/>
              <a:ext cx="112279" cy="123506"/>
            </a:xfrm>
            <a:custGeom>
              <a:avLst/>
              <a:gdLst>
                <a:gd name="connsiteX0" fmla="*/ 113100 w 112279"/>
                <a:gd name="connsiteY0" fmla="*/ 61027 h 123506"/>
                <a:gd name="connsiteX1" fmla="*/ 56961 w 112279"/>
                <a:gd name="connsiteY1" fmla="*/ 122781 h 123506"/>
                <a:gd name="connsiteX2" fmla="*/ 822 w 112279"/>
                <a:gd name="connsiteY2" fmla="*/ 61027 h 123506"/>
                <a:gd name="connsiteX3" fmla="*/ 56961 w 112279"/>
                <a:gd name="connsiteY3" fmla="*/ -726 h 123506"/>
                <a:gd name="connsiteX4" fmla="*/ 113100 w 112279"/>
                <a:gd name="connsiteY4" fmla="*/ 61027 h 12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79" h="123506">
                  <a:moveTo>
                    <a:pt x="113100" y="61027"/>
                  </a:moveTo>
                  <a:cubicBezTo>
                    <a:pt x="113100" y="95133"/>
                    <a:pt x="87966" y="122781"/>
                    <a:pt x="56961" y="122781"/>
                  </a:cubicBezTo>
                  <a:cubicBezTo>
                    <a:pt x="25956" y="122781"/>
                    <a:pt x="822" y="95133"/>
                    <a:pt x="822" y="61027"/>
                  </a:cubicBezTo>
                  <a:cubicBezTo>
                    <a:pt x="822" y="26922"/>
                    <a:pt x="25957" y="-726"/>
                    <a:pt x="56961" y="-726"/>
                  </a:cubicBezTo>
                  <a:cubicBezTo>
                    <a:pt x="87966" y="-726"/>
                    <a:pt x="113100" y="26922"/>
                    <a:pt x="113100" y="61027"/>
                  </a:cubicBezTo>
                  <a:close/>
                </a:path>
              </a:pathLst>
            </a:custGeom>
            <a:solidFill>
              <a:srgbClr val="1A0E12"/>
            </a:solidFill>
            <a:ln w="14931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8519F8C-EB05-4C7D-9DB3-99DE3CC18C2F}"/>
                </a:ext>
              </a:extLst>
            </p:cNvPr>
            <p:cNvSpPr/>
            <p:nvPr/>
          </p:nvSpPr>
          <p:spPr>
            <a:xfrm>
              <a:off x="5511467" y="2245522"/>
              <a:ext cx="1818917" cy="471572"/>
            </a:xfrm>
            <a:custGeom>
              <a:avLst/>
              <a:gdLst>
                <a:gd name="connsiteX0" fmla="*/ 821 w 1818917"/>
                <a:gd name="connsiteY0" fmla="*/ -726 h 471572"/>
                <a:gd name="connsiteX1" fmla="*/ 1819739 w 1818917"/>
                <a:gd name="connsiteY1" fmla="*/ -726 h 471572"/>
                <a:gd name="connsiteX2" fmla="*/ 1819739 w 1818917"/>
                <a:gd name="connsiteY2" fmla="*/ 470846 h 471572"/>
                <a:gd name="connsiteX3" fmla="*/ 821 w 1818917"/>
                <a:gd name="connsiteY3" fmla="*/ 470846 h 47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8917" h="471572">
                  <a:moveTo>
                    <a:pt x="821" y="-726"/>
                  </a:moveTo>
                  <a:lnTo>
                    <a:pt x="1819739" y="-726"/>
                  </a:lnTo>
                  <a:lnTo>
                    <a:pt x="1819739" y="470846"/>
                  </a:lnTo>
                  <a:lnTo>
                    <a:pt x="821" y="470846"/>
                  </a:lnTo>
                  <a:close/>
                </a:path>
              </a:pathLst>
            </a:custGeom>
            <a:solidFill>
              <a:srgbClr val="FFE6D5"/>
            </a:solidFill>
            <a:ln w="235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79B08-A8CC-4002-BB55-B674490E850B}"/>
                </a:ext>
              </a:extLst>
            </p:cNvPr>
            <p:cNvSpPr txBox="1"/>
            <p:nvPr/>
          </p:nvSpPr>
          <p:spPr>
            <a:xfrm>
              <a:off x="5670198" y="2279971"/>
              <a:ext cx="1327608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Free layer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D77A2AA-310A-4658-84DD-26A8D6EAFDC3}"/>
                </a:ext>
              </a:extLst>
            </p:cNvPr>
            <p:cNvSpPr/>
            <p:nvPr/>
          </p:nvSpPr>
          <p:spPr>
            <a:xfrm>
              <a:off x="5509125" y="2692289"/>
              <a:ext cx="1823617" cy="105746"/>
            </a:xfrm>
            <a:custGeom>
              <a:avLst/>
              <a:gdLst>
                <a:gd name="connsiteX0" fmla="*/ 822 w 1823617"/>
                <a:gd name="connsiteY0" fmla="*/ -726 h 105746"/>
                <a:gd name="connsiteX1" fmla="*/ 1824439 w 1823617"/>
                <a:gd name="connsiteY1" fmla="*/ -726 h 105746"/>
                <a:gd name="connsiteX2" fmla="*/ 1824439 w 1823617"/>
                <a:gd name="connsiteY2" fmla="*/ 105021 h 105746"/>
                <a:gd name="connsiteX3" fmla="*/ 822 w 1823617"/>
                <a:gd name="connsiteY3" fmla="*/ 105021 h 10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3617" h="105746">
                  <a:moveTo>
                    <a:pt x="822" y="-726"/>
                  </a:moveTo>
                  <a:lnTo>
                    <a:pt x="1824439" y="-726"/>
                  </a:lnTo>
                  <a:lnTo>
                    <a:pt x="1824439" y="105021"/>
                  </a:lnTo>
                  <a:lnTo>
                    <a:pt x="822" y="105021"/>
                  </a:lnTo>
                  <a:close/>
                </a:path>
              </a:pathLst>
            </a:custGeom>
            <a:solidFill>
              <a:srgbClr val="1D0F05"/>
            </a:solidFill>
            <a:ln w="1886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5C14FE2-AC3A-4F06-B60A-82968F3F5553}"/>
                </a:ext>
              </a:extLst>
            </p:cNvPr>
            <p:cNvSpPr/>
            <p:nvPr/>
          </p:nvSpPr>
          <p:spPr>
            <a:xfrm>
              <a:off x="5511467" y="2818136"/>
              <a:ext cx="1818917" cy="471572"/>
            </a:xfrm>
            <a:custGeom>
              <a:avLst/>
              <a:gdLst>
                <a:gd name="connsiteX0" fmla="*/ 821 w 1818917"/>
                <a:gd name="connsiteY0" fmla="*/ -726 h 471572"/>
                <a:gd name="connsiteX1" fmla="*/ 1819739 w 1818917"/>
                <a:gd name="connsiteY1" fmla="*/ -726 h 471572"/>
                <a:gd name="connsiteX2" fmla="*/ 1819739 w 1818917"/>
                <a:gd name="connsiteY2" fmla="*/ 470846 h 471572"/>
                <a:gd name="connsiteX3" fmla="*/ 821 w 1818917"/>
                <a:gd name="connsiteY3" fmla="*/ 470846 h 471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8917" h="471572">
                  <a:moveTo>
                    <a:pt x="821" y="-726"/>
                  </a:moveTo>
                  <a:lnTo>
                    <a:pt x="1819739" y="-726"/>
                  </a:lnTo>
                  <a:lnTo>
                    <a:pt x="1819739" y="470846"/>
                  </a:lnTo>
                  <a:lnTo>
                    <a:pt x="821" y="470846"/>
                  </a:lnTo>
                  <a:close/>
                </a:path>
              </a:pathLst>
            </a:custGeom>
            <a:solidFill>
              <a:srgbClr val="FFE6D5"/>
            </a:solidFill>
            <a:ln w="23551" cap="flat">
              <a:solidFill>
                <a:srgbClr val="15111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2784AC-E3E0-47AC-8086-5F86494E80A0}"/>
                </a:ext>
              </a:extLst>
            </p:cNvPr>
            <p:cNvSpPr txBox="1"/>
            <p:nvPr/>
          </p:nvSpPr>
          <p:spPr>
            <a:xfrm>
              <a:off x="5557923" y="2852580"/>
              <a:ext cx="1595309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98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Pinned layer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B8B640-446D-4168-ABDE-626F3E7509C0}"/>
                </a:ext>
              </a:extLst>
            </p:cNvPr>
            <p:cNvSpPr/>
            <p:nvPr/>
          </p:nvSpPr>
          <p:spPr>
            <a:xfrm>
              <a:off x="6376016" y="3300947"/>
              <a:ext cx="15719" cy="819624"/>
            </a:xfrm>
            <a:custGeom>
              <a:avLst/>
              <a:gdLst>
                <a:gd name="connsiteX0" fmla="*/ 821 w 15719"/>
                <a:gd name="connsiteY0" fmla="*/ -726 h 819624"/>
                <a:gd name="connsiteX1" fmla="*/ 821 w 15719"/>
                <a:gd name="connsiteY1" fmla="*/ 818899 h 81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9" h="819624">
                  <a:moveTo>
                    <a:pt x="821" y="-726"/>
                  </a:moveTo>
                  <a:lnTo>
                    <a:pt x="821" y="818899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53C8C64-5CC1-477A-9E21-2012AF80F788}"/>
                </a:ext>
              </a:extLst>
            </p:cNvPr>
            <p:cNvSpPr/>
            <p:nvPr/>
          </p:nvSpPr>
          <p:spPr>
            <a:xfrm>
              <a:off x="5971816" y="4120572"/>
              <a:ext cx="404200" cy="550167"/>
            </a:xfrm>
            <a:custGeom>
              <a:avLst/>
              <a:gdLst>
                <a:gd name="connsiteX0" fmla="*/ 405022 w 404200"/>
                <a:gd name="connsiteY0" fmla="*/ -726 h 550167"/>
                <a:gd name="connsiteX1" fmla="*/ 821 w 404200"/>
                <a:gd name="connsiteY1" fmla="*/ -726 h 550167"/>
                <a:gd name="connsiteX2" fmla="*/ 821 w 404200"/>
                <a:gd name="connsiteY2" fmla="*/ 549442 h 550167"/>
                <a:gd name="connsiteX3" fmla="*/ 393798 w 404200"/>
                <a:gd name="connsiteY3" fmla="*/ 549442 h 55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200" h="550167">
                  <a:moveTo>
                    <a:pt x="405022" y="-726"/>
                  </a:moveTo>
                  <a:lnTo>
                    <a:pt x="821" y="-726"/>
                  </a:lnTo>
                  <a:lnTo>
                    <a:pt x="821" y="549442"/>
                  </a:lnTo>
                  <a:lnTo>
                    <a:pt x="393798" y="549442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718159E-08E0-4E1B-BE0A-A69D21D5FE06}"/>
                </a:ext>
              </a:extLst>
            </p:cNvPr>
            <p:cNvSpPr/>
            <p:nvPr/>
          </p:nvSpPr>
          <p:spPr>
            <a:xfrm>
              <a:off x="5859534" y="4120572"/>
              <a:ext cx="15719" cy="550167"/>
            </a:xfrm>
            <a:custGeom>
              <a:avLst/>
              <a:gdLst>
                <a:gd name="connsiteX0" fmla="*/ 821 w 15719"/>
                <a:gd name="connsiteY0" fmla="*/ -726 h 550167"/>
                <a:gd name="connsiteX1" fmla="*/ 821 w 15719"/>
                <a:gd name="connsiteY1" fmla="*/ 549442 h 55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9" h="550167">
                  <a:moveTo>
                    <a:pt x="821" y="-726"/>
                  </a:moveTo>
                  <a:cubicBezTo>
                    <a:pt x="821" y="44199"/>
                    <a:pt x="821" y="549442"/>
                    <a:pt x="821" y="549442"/>
                  </a:cubicBez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A832D9B-D5EA-4264-9C50-E98D1BD03BBB}"/>
                </a:ext>
              </a:extLst>
            </p:cNvPr>
            <p:cNvSpPr/>
            <p:nvPr/>
          </p:nvSpPr>
          <p:spPr>
            <a:xfrm>
              <a:off x="5253234" y="4401283"/>
              <a:ext cx="606300" cy="15719"/>
            </a:xfrm>
            <a:custGeom>
              <a:avLst/>
              <a:gdLst>
                <a:gd name="connsiteX0" fmla="*/ 607122 w 606300"/>
                <a:gd name="connsiteY0" fmla="*/ -726 h 15719"/>
                <a:gd name="connsiteX1" fmla="*/ 821 w 606300"/>
                <a:gd name="connsiteY1" fmla="*/ -726 h 1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300" h="15719">
                  <a:moveTo>
                    <a:pt x="607122" y="-726"/>
                  </a:moveTo>
                  <a:lnTo>
                    <a:pt x="821" y="-726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F3A8C7B-C440-4D99-B9C3-4AF86091E203}"/>
                </a:ext>
              </a:extLst>
            </p:cNvPr>
            <p:cNvSpPr/>
            <p:nvPr/>
          </p:nvSpPr>
          <p:spPr>
            <a:xfrm>
              <a:off x="6364793" y="4670740"/>
              <a:ext cx="15719" cy="572629"/>
            </a:xfrm>
            <a:custGeom>
              <a:avLst/>
              <a:gdLst>
                <a:gd name="connsiteX0" fmla="*/ 821 w 15719"/>
                <a:gd name="connsiteY0" fmla="*/ -726 h 572629"/>
                <a:gd name="connsiteX1" fmla="*/ 821 w 15719"/>
                <a:gd name="connsiteY1" fmla="*/ 571904 h 57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19" h="572629">
                  <a:moveTo>
                    <a:pt x="821" y="-726"/>
                  </a:moveTo>
                  <a:lnTo>
                    <a:pt x="821" y="571904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589CA6-E9C8-4804-8336-1B6AE1F7633A}"/>
                </a:ext>
              </a:extLst>
            </p:cNvPr>
            <p:cNvSpPr/>
            <p:nvPr/>
          </p:nvSpPr>
          <p:spPr>
            <a:xfrm>
              <a:off x="5303755" y="5226534"/>
              <a:ext cx="2234356" cy="15719"/>
            </a:xfrm>
            <a:custGeom>
              <a:avLst/>
              <a:gdLst>
                <a:gd name="connsiteX0" fmla="*/ 821 w 2234356"/>
                <a:gd name="connsiteY0" fmla="*/ -726 h 15719"/>
                <a:gd name="connsiteX1" fmla="*/ 2235178 w 2234356"/>
                <a:gd name="connsiteY1" fmla="*/ -726 h 1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4356" h="15719">
                  <a:moveTo>
                    <a:pt x="821" y="-726"/>
                  </a:moveTo>
                  <a:lnTo>
                    <a:pt x="2235178" y="-726"/>
                  </a:lnTo>
                </a:path>
              </a:pathLst>
            </a:custGeom>
            <a:noFill/>
            <a:ln w="18071" cap="flat">
              <a:solidFill>
                <a:srgbClr val="0000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28006C7-BFC7-4017-89B2-71CE68D1BADB}"/>
                </a:ext>
              </a:extLst>
            </p:cNvPr>
            <p:cNvSpPr/>
            <p:nvPr/>
          </p:nvSpPr>
          <p:spPr>
            <a:xfrm>
              <a:off x="6303041" y="5181616"/>
              <a:ext cx="112279" cy="123506"/>
            </a:xfrm>
            <a:custGeom>
              <a:avLst/>
              <a:gdLst>
                <a:gd name="connsiteX0" fmla="*/ 113101 w 112279"/>
                <a:gd name="connsiteY0" fmla="*/ 61027 h 123506"/>
                <a:gd name="connsiteX1" fmla="*/ 56961 w 112279"/>
                <a:gd name="connsiteY1" fmla="*/ 122781 h 123506"/>
                <a:gd name="connsiteX2" fmla="*/ 822 w 112279"/>
                <a:gd name="connsiteY2" fmla="*/ 61027 h 123506"/>
                <a:gd name="connsiteX3" fmla="*/ 56961 w 112279"/>
                <a:gd name="connsiteY3" fmla="*/ -726 h 123506"/>
                <a:gd name="connsiteX4" fmla="*/ 113101 w 112279"/>
                <a:gd name="connsiteY4" fmla="*/ 61027 h 12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79" h="123506">
                  <a:moveTo>
                    <a:pt x="113101" y="61027"/>
                  </a:moveTo>
                  <a:cubicBezTo>
                    <a:pt x="113101" y="95133"/>
                    <a:pt x="87966" y="122781"/>
                    <a:pt x="56961" y="122781"/>
                  </a:cubicBezTo>
                  <a:cubicBezTo>
                    <a:pt x="25956" y="122781"/>
                    <a:pt x="822" y="95133"/>
                    <a:pt x="822" y="61027"/>
                  </a:cubicBezTo>
                  <a:cubicBezTo>
                    <a:pt x="822" y="26922"/>
                    <a:pt x="25957" y="-726"/>
                    <a:pt x="56961" y="-726"/>
                  </a:cubicBezTo>
                  <a:cubicBezTo>
                    <a:pt x="87967" y="-726"/>
                    <a:pt x="113101" y="26922"/>
                    <a:pt x="113101" y="61027"/>
                  </a:cubicBezTo>
                  <a:close/>
                </a:path>
              </a:pathLst>
            </a:custGeom>
            <a:solidFill>
              <a:srgbClr val="1A0E12"/>
            </a:solidFill>
            <a:ln w="14931" cap="flat">
              <a:solidFill>
                <a:srgbClr val="1914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56F493-BD79-4868-A6AC-CDA421EB1EAD}"/>
                </a:ext>
              </a:extLst>
            </p:cNvPr>
            <p:cNvSpPr txBox="1"/>
            <p:nvPr/>
          </p:nvSpPr>
          <p:spPr>
            <a:xfrm>
              <a:off x="5049513" y="5215648"/>
              <a:ext cx="979755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Select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DFB3E4-D9E2-47B0-9288-AA094BB2EC70}"/>
                </a:ext>
              </a:extLst>
            </p:cNvPr>
            <p:cNvSpPr txBox="1"/>
            <p:nvPr/>
          </p:nvSpPr>
          <p:spPr>
            <a:xfrm>
              <a:off x="5049513" y="5569327"/>
              <a:ext cx="630301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C7A58E-8D6F-419C-A93D-E2B7E9CE09E4}"/>
                </a:ext>
              </a:extLst>
            </p:cNvPr>
            <p:cNvSpPr txBox="1"/>
            <p:nvPr/>
          </p:nvSpPr>
          <p:spPr>
            <a:xfrm>
              <a:off x="4589164" y="4002999"/>
              <a:ext cx="860748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Word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9C00F0-083B-4BC6-8DE0-C65441190A90}"/>
                </a:ext>
              </a:extLst>
            </p:cNvPr>
            <p:cNvSpPr txBox="1"/>
            <p:nvPr/>
          </p:nvSpPr>
          <p:spPr>
            <a:xfrm>
              <a:off x="4589164" y="4356679"/>
              <a:ext cx="630301" cy="435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28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111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DFFE5A-C502-4C70-BB7F-E202020796FE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20372</TotalTime>
  <Words>8775</Words>
  <Application>Microsoft Office PowerPoint</Application>
  <PresentationFormat>Widescreen</PresentationFormat>
  <Paragraphs>1751</Paragraphs>
  <Slides>122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7" baseType="lpstr">
      <vt:lpstr>Arial</vt:lpstr>
      <vt:lpstr>Bitstream Vera Sans</vt:lpstr>
      <vt:lpstr>Calibri</vt:lpstr>
      <vt:lpstr>Cambria Math</vt:lpstr>
      <vt:lpstr>Caveat</vt:lpstr>
      <vt:lpstr>CMMI10</vt:lpstr>
      <vt:lpstr>CMR10</vt:lpstr>
      <vt:lpstr>CMR7</vt:lpstr>
      <vt:lpstr>Comic Sans MS</vt:lpstr>
      <vt:lpstr>Freestyle Script</vt:lpstr>
      <vt:lpstr>Lato Light</vt:lpstr>
      <vt:lpstr>Poppins</vt:lpstr>
      <vt:lpstr>sans-serif</vt:lpstr>
      <vt:lpstr>Wingdings</vt:lpstr>
      <vt:lpstr>Office Theme</vt:lpstr>
      <vt:lpstr>PowerPoint Presentation</vt:lpstr>
      <vt:lpstr>Background Required to Understand this Chapter</vt:lpstr>
      <vt:lpstr>PowerPoint Presentation</vt:lpstr>
      <vt:lpstr>DRAM – Dynamic RAM</vt:lpstr>
      <vt:lpstr>Destructive Reads and Refresh</vt:lpstr>
      <vt:lpstr>Capacitors Used in DRAM Cells</vt:lpstr>
      <vt:lpstr>Stacked Capacitors</vt:lpstr>
      <vt:lpstr>DRAM Array</vt:lpstr>
      <vt:lpstr>Open Bit Line Array Architecture</vt:lpstr>
      <vt:lpstr>Folded Bit Line Array Architecture</vt:lpstr>
      <vt:lpstr>Design of a Sense Amplifier</vt:lpstr>
      <vt:lpstr>Sense Amplifier</vt:lpstr>
      <vt:lpstr>The Full Circuit</vt:lpstr>
      <vt:lpstr>Process of Reading</vt:lpstr>
      <vt:lpstr>Process of Writing and Refreshing</vt:lpstr>
      <vt:lpstr>Memory Hierarchy </vt:lpstr>
      <vt:lpstr>DIMM Modules</vt:lpstr>
      <vt:lpstr>Adding DIMM Modules to the Motherboard</vt:lpstr>
      <vt:lpstr>Structure of a DIMM</vt:lpstr>
      <vt:lpstr>Structure of a DIMM</vt:lpstr>
      <vt:lpstr>Some more information about DRAMs</vt:lpstr>
      <vt:lpstr>Information Sent on a Channel</vt:lpstr>
      <vt:lpstr>Data Bus and Address Bus</vt:lpstr>
      <vt:lpstr>Double Data Rate DRAM Devices</vt:lpstr>
      <vt:lpstr>PowerPoint Presentation</vt:lpstr>
      <vt:lpstr>DRAM Access Protocols</vt:lpstr>
      <vt:lpstr>The Strobe Signal</vt:lpstr>
      <vt:lpstr>Timing Diagram of Asynchronous Memory</vt:lpstr>
      <vt:lpstr>Extended Data Out (EDO)</vt:lpstr>
      <vt:lpstr>Burst Extended Data Out (BEDO)</vt:lpstr>
      <vt:lpstr>Synchronous Memory</vt:lpstr>
      <vt:lpstr>DDR (Double Data Rate) Transfer</vt:lpstr>
      <vt:lpstr>DDR Commands</vt:lpstr>
      <vt:lpstr>Subtle Aspects of the Communication between the Memory Controller (MC) and DRAMs</vt:lpstr>
      <vt:lpstr>DDR Generations and Timing</vt:lpstr>
      <vt:lpstr>Some DDR Math</vt:lpstr>
      <vt:lpstr>The Equation for the Transfer Rate</vt:lpstr>
      <vt:lpstr>Fully Buffered DIMMs: Problems with DDR Memory</vt:lpstr>
      <vt:lpstr>FB-DIMMs: Advanced Memory  Buffer (AMB) </vt:lpstr>
      <vt:lpstr>Architecture of the System</vt:lpstr>
      <vt:lpstr>Role of an AMB</vt:lpstr>
      <vt:lpstr>Features of FB-DIMMs</vt:lpstr>
      <vt:lpstr>High Speed Transmission</vt:lpstr>
      <vt:lpstr>Resample, Resync, and Reliability</vt:lpstr>
      <vt:lpstr>Registered DIMMs</vt:lpstr>
      <vt:lpstr>PowerPoint Presentation</vt:lpstr>
      <vt:lpstr>Lifecycle of a DRAM Operation</vt:lpstr>
      <vt:lpstr>Simplified State Diagram</vt:lpstr>
      <vt:lpstr>Discussion of the State Diagram</vt:lpstr>
      <vt:lpstr>DRAM Timing</vt:lpstr>
      <vt:lpstr>DDR4: DRAM Commands Activate Command</vt:lpstr>
      <vt:lpstr>Breakup of the Timeline of a Read Access</vt:lpstr>
      <vt:lpstr>Precharge Command</vt:lpstr>
      <vt:lpstr>Constraints w.r.t. Power Consumption</vt:lpstr>
      <vt:lpstr>Read Operation</vt:lpstr>
      <vt:lpstr>Read Commands</vt:lpstr>
      <vt:lpstr>Burst of Read Commands</vt:lpstr>
      <vt:lpstr>Write Command (Timing)</vt:lpstr>
      <vt:lpstr>Read-to-Write Delay</vt:lpstr>
      <vt:lpstr>Interaction between Read, Write, and Precharge Operations</vt:lpstr>
      <vt:lpstr>Refresh Commands</vt:lpstr>
      <vt:lpstr>Parameters of the DDR-1600 Protocol</vt:lpstr>
      <vt:lpstr>Parameters of the DDR-1600 Protocol – II </vt:lpstr>
      <vt:lpstr>PowerPoint Presentation</vt:lpstr>
      <vt:lpstr>Schematic of the Memory Controller</vt:lpstr>
      <vt:lpstr>DRAM Transaction Scheduling</vt:lpstr>
      <vt:lpstr>Access Policies</vt:lpstr>
      <vt:lpstr>Address Mapping</vt:lpstr>
      <vt:lpstr>Addressing for the Open-Page Policy</vt:lpstr>
      <vt:lpstr>Addressing for the Close-Page Policy</vt:lpstr>
      <vt:lpstr>Command Scheduling</vt:lpstr>
      <vt:lpstr>PowerPoint Presentation</vt:lpstr>
      <vt:lpstr>Memories as Storage Devices</vt:lpstr>
      <vt:lpstr>Basic Idea of NVMs</vt:lpstr>
      <vt:lpstr>Types of NVMs</vt:lpstr>
      <vt:lpstr>PowerPoint Presentation</vt:lpstr>
      <vt:lpstr>Floating Gate Transistors</vt:lpstr>
      <vt:lpstr>Impact on the Threshold Voltage</vt:lpstr>
      <vt:lpstr>Writing to a Floating Gate Transistor</vt:lpstr>
      <vt:lpstr>Two Configurations of Flash Cells</vt:lpstr>
      <vt:lpstr>NOR Flash</vt:lpstr>
      <vt:lpstr>NAND Flash Cell</vt:lpstr>
      <vt:lpstr>Multi-Level Flash</vt:lpstr>
      <vt:lpstr>Blocks and Pages</vt:lpstr>
      <vt:lpstr>Program/Erase Cycle</vt:lpstr>
      <vt:lpstr>Reliability Issues: Wear Levelling</vt:lpstr>
      <vt:lpstr>What can we achieve with remapping?</vt:lpstr>
      <vt:lpstr>Read Disturbance</vt:lpstr>
      <vt:lpstr>PowerPoint Presentation</vt:lpstr>
      <vt:lpstr>Ferroelectric Effect</vt:lpstr>
      <vt:lpstr>Hysteresis Curve</vt:lpstr>
      <vt:lpstr>Diagram of a Ferroelectric Memory Cell </vt:lpstr>
      <vt:lpstr>Writing to a Cell</vt:lpstr>
      <vt:lpstr>Reading from a Cell</vt:lpstr>
      <vt:lpstr>FeRAM vs DRAM</vt:lpstr>
      <vt:lpstr>PowerPoint Presentation</vt:lpstr>
      <vt:lpstr>MRAM Memories</vt:lpstr>
      <vt:lpstr>Basic Insights behind Spin-Transfer Torque (STT) MRAM</vt:lpstr>
      <vt:lpstr>The Read and Write Operations</vt:lpstr>
      <vt:lpstr>PowerPoint Presentation</vt:lpstr>
      <vt:lpstr>Basic Idea</vt:lpstr>
      <vt:lpstr>Phase Chage Memory (PCM)</vt:lpstr>
      <vt:lpstr>Structure of a PCM Cell</vt:lpstr>
      <vt:lpstr>Dealing with Slow Writes and Reliability</vt:lpstr>
      <vt:lpstr>PowerPoint Presentation</vt:lpstr>
      <vt:lpstr>Basic Physics</vt:lpstr>
      <vt:lpstr>Redox ReRAMs</vt:lpstr>
      <vt:lpstr>Formation of a Conductive Filament</vt:lpstr>
      <vt:lpstr>Reset Process</vt:lpstr>
      <vt:lpstr>CBRAMs: Conductive Bridging RAM </vt:lpstr>
      <vt:lpstr>Programming the Cell</vt:lpstr>
      <vt:lpstr>PowerPoint Presentation</vt:lpstr>
      <vt:lpstr>Hybrid Memory Cubes (HMC) and High Bandwidth Memory (HBM)</vt:lpstr>
      <vt:lpstr>PowerPoint Presentation</vt:lpstr>
      <vt:lpstr>A Basic Question</vt:lpstr>
      <vt:lpstr>Relation between these Three Quantities</vt:lpstr>
      <vt:lpstr>Some Basic Math leading to the Roofline Diagram</vt:lpstr>
      <vt:lpstr>Bandwidth Ceilings</vt:lpstr>
      <vt:lpstr>Different Bandwidth and Computational Ceilings</vt:lpstr>
      <vt:lpstr>Use Case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Smruti Ranjan Sarangi</dc:creator>
  <cp:lastModifiedBy>Smruti Ranjan Sarangi</cp:lastModifiedBy>
  <cp:revision>387</cp:revision>
  <dcterms:created xsi:type="dcterms:W3CDTF">2020-09-30T13:31:44Z</dcterms:created>
  <dcterms:modified xsi:type="dcterms:W3CDTF">2024-07-15T13:53:11Z</dcterms:modified>
</cp:coreProperties>
</file>