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19" r:id="rId3"/>
    <p:sldId id="262" r:id="rId4"/>
    <p:sldId id="257" r:id="rId5"/>
    <p:sldId id="263" r:id="rId6"/>
    <p:sldId id="258" r:id="rId7"/>
    <p:sldId id="261" r:id="rId8"/>
    <p:sldId id="264" r:id="rId9"/>
    <p:sldId id="318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88" r:id="rId23"/>
    <p:sldId id="317" r:id="rId24"/>
    <p:sldId id="259" r:id="rId25"/>
    <p:sldId id="277" r:id="rId26"/>
    <p:sldId id="278" r:id="rId27"/>
    <p:sldId id="279" r:id="rId28"/>
    <p:sldId id="283" r:id="rId29"/>
    <p:sldId id="280" r:id="rId30"/>
    <p:sldId id="281" r:id="rId31"/>
    <p:sldId id="282" r:id="rId32"/>
    <p:sldId id="284" r:id="rId33"/>
    <p:sldId id="285" r:id="rId34"/>
    <p:sldId id="286" r:id="rId35"/>
    <p:sldId id="315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14" r:id="rId50"/>
    <p:sldId id="302" r:id="rId51"/>
    <p:sldId id="312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881F9-2604-4DE1-A708-4D2F34A0BAA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2EB0342-AE8F-4111-BAD6-450228109191}">
      <dgm:prSet phldrT="[Text]"/>
      <dgm:spPr/>
      <dgm:t>
        <a:bodyPr/>
        <a:lstStyle/>
        <a:p>
          <a:r>
            <a:rPr lang="en-US" dirty="0" smtClean="0"/>
            <a:t>occurrence</a:t>
          </a:r>
          <a:endParaRPr lang="en-IN" dirty="0"/>
        </a:p>
      </dgm:t>
    </dgm:pt>
    <dgm:pt modelId="{B1CFFD40-28B9-4854-88C6-DD901E91EF3E}" type="parTrans" cxnId="{F4BDF802-793F-4839-9852-CF3C5E7851FF}">
      <dgm:prSet/>
      <dgm:spPr/>
      <dgm:t>
        <a:bodyPr/>
        <a:lstStyle/>
        <a:p>
          <a:endParaRPr lang="en-IN"/>
        </a:p>
      </dgm:t>
    </dgm:pt>
    <dgm:pt modelId="{5593ABF5-8C2D-402B-A8B7-8BBF57BC91D3}" type="sibTrans" cxnId="{F4BDF802-793F-4839-9852-CF3C5E7851FF}">
      <dgm:prSet/>
      <dgm:spPr/>
      <dgm:t>
        <a:bodyPr/>
        <a:lstStyle/>
        <a:p>
          <a:endParaRPr lang="en-IN"/>
        </a:p>
      </dgm:t>
    </dgm:pt>
    <dgm:pt modelId="{F7F28C34-B327-467F-BFCA-296D2139C58A}">
      <dgm:prSet phldrT="[Text]"/>
      <dgm:spPr/>
      <dgm:t>
        <a:bodyPr/>
        <a:lstStyle/>
        <a:p>
          <a:r>
            <a:rPr lang="en-US" dirty="0" smtClean="0"/>
            <a:t>detection</a:t>
          </a:r>
          <a:endParaRPr lang="en-IN" dirty="0"/>
        </a:p>
      </dgm:t>
    </dgm:pt>
    <dgm:pt modelId="{85852225-87FE-4518-944B-54C595C8CB42}" type="parTrans" cxnId="{DBED6912-2196-4B98-B409-AE44B8C98DEA}">
      <dgm:prSet/>
      <dgm:spPr/>
      <dgm:t>
        <a:bodyPr/>
        <a:lstStyle/>
        <a:p>
          <a:endParaRPr lang="en-IN"/>
        </a:p>
      </dgm:t>
    </dgm:pt>
    <dgm:pt modelId="{40E059FD-A2F6-4F56-8034-9566E401DB35}" type="sibTrans" cxnId="{DBED6912-2196-4B98-B409-AE44B8C98DEA}">
      <dgm:prSet/>
      <dgm:spPr/>
      <dgm:t>
        <a:bodyPr/>
        <a:lstStyle/>
        <a:p>
          <a:endParaRPr lang="en-IN"/>
        </a:p>
      </dgm:t>
    </dgm:pt>
    <dgm:pt modelId="{644E98F8-BFDF-4E9B-BB66-1848FC1C1001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IN" dirty="0"/>
        </a:p>
      </dgm:t>
    </dgm:pt>
    <dgm:pt modelId="{987FF622-76E9-488F-AFCA-3B884A592DD1}" type="parTrans" cxnId="{084DE242-B259-4B25-A30C-E49D1AB1E7F9}">
      <dgm:prSet/>
      <dgm:spPr/>
      <dgm:t>
        <a:bodyPr/>
        <a:lstStyle/>
        <a:p>
          <a:endParaRPr lang="en-IN"/>
        </a:p>
      </dgm:t>
    </dgm:pt>
    <dgm:pt modelId="{08A24A59-A855-438E-9424-23D38EBB1163}" type="sibTrans" cxnId="{084DE242-B259-4B25-A30C-E49D1AB1E7F9}">
      <dgm:prSet/>
      <dgm:spPr/>
      <dgm:t>
        <a:bodyPr/>
        <a:lstStyle/>
        <a:p>
          <a:endParaRPr lang="en-IN"/>
        </a:p>
      </dgm:t>
    </dgm:pt>
    <dgm:pt modelId="{F8FEB09A-9E96-4988-831A-FC5ABF83678C}" type="pres">
      <dgm:prSet presAssocID="{F86881F9-2604-4DE1-A708-4D2F34A0BAAC}" presName="linearFlow" presStyleCnt="0">
        <dgm:presLayoutVars>
          <dgm:dir/>
          <dgm:resizeHandles val="exact"/>
        </dgm:presLayoutVars>
      </dgm:prSet>
      <dgm:spPr/>
    </dgm:pt>
    <dgm:pt modelId="{6DC0A62D-DB87-4CC7-AAA8-5580C8023037}" type="pres">
      <dgm:prSet presAssocID="{D2EB0342-AE8F-4111-BAD6-450228109191}" presName="composite" presStyleCnt="0"/>
      <dgm:spPr/>
    </dgm:pt>
    <dgm:pt modelId="{6C74C7BA-C967-4E63-A499-0A52DED61C9D}" type="pres">
      <dgm:prSet presAssocID="{D2EB0342-AE8F-4111-BAD6-450228109191}" presName="imgShp" presStyleLbl="fgImgPlace1" presStyleIdx="0" presStyleCnt="3"/>
      <dgm:spPr/>
    </dgm:pt>
    <dgm:pt modelId="{417B7889-0550-435D-A562-AF525C20C676}" type="pres">
      <dgm:prSet presAssocID="{D2EB0342-AE8F-4111-BAD6-45022810919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3397CF-0375-484B-A999-78BD6942588A}" type="pres">
      <dgm:prSet presAssocID="{5593ABF5-8C2D-402B-A8B7-8BBF57BC91D3}" presName="spacing" presStyleCnt="0"/>
      <dgm:spPr/>
    </dgm:pt>
    <dgm:pt modelId="{F1BC6B97-7961-4B2B-B673-AFE96834EEF4}" type="pres">
      <dgm:prSet presAssocID="{F7F28C34-B327-467F-BFCA-296D2139C58A}" presName="composite" presStyleCnt="0"/>
      <dgm:spPr/>
    </dgm:pt>
    <dgm:pt modelId="{971F6B6E-33F1-4B1E-8D25-A4A1C7E5C9AD}" type="pres">
      <dgm:prSet presAssocID="{F7F28C34-B327-467F-BFCA-296D2139C58A}" presName="imgShp" presStyleLbl="fgImgPlace1" presStyleIdx="1" presStyleCnt="3"/>
      <dgm:spPr/>
    </dgm:pt>
    <dgm:pt modelId="{E46D1EB2-3DE0-42A8-8347-66317CE3D5DE}" type="pres">
      <dgm:prSet presAssocID="{F7F28C34-B327-467F-BFCA-296D2139C58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C8BE57-94DB-499F-9AD0-0F990EA1E27D}" type="pres">
      <dgm:prSet presAssocID="{40E059FD-A2F6-4F56-8034-9566E401DB35}" presName="spacing" presStyleCnt="0"/>
      <dgm:spPr/>
    </dgm:pt>
    <dgm:pt modelId="{7E937476-24C0-4D0A-A710-4DF46C377258}" type="pres">
      <dgm:prSet presAssocID="{644E98F8-BFDF-4E9B-BB66-1848FC1C1001}" presName="composite" presStyleCnt="0"/>
      <dgm:spPr/>
    </dgm:pt>
    <dgm:pt modelId="{1127C2CB-B5B4-4AD7-9398-5E3D154D1A01}" type="pres">
      <dgm:prSet presAssocID="{644E98F8-BFDF-4E9B-BB66-1848FC1C1001}" presName="imgShp" presStyleLbl="fgImgPlace1" presStyleIdx="2" presStyleCnt="3"/>
      <dgm:spPr/>
    </dgm:pt>
    <dgm:pt modelId="{9CF73E5F-2286-4759-B761-D0C5F0F71033}" type="pres">
      <dgm:prSet presAssocID="{644E98F8-BFDF-4E9B-BB66-1848FC1C10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9A3F81-38D0-4F70-9867-66D1EF066E43}" type="presOf" srcId="{F86881F9-2604-4DE1-A708-4D2F34A0BAAC}" destId="{F8FEB09A-9E96-4988-831A-FC5ABF83678C}" srcOrd="0" destOrd="0" presId="urn:microsoft.com/office/officeart/2005/8/layout/vList3#1"/>
    <dgm:cxn modelId="{084DE242-B259-4B25-A30C-E49D1AB1E7F9}" srcId="{F86881F9-2604-4DE1-A708-4D2F34A0BAAC}" destId="{644E98F8-BFDF-4E9B-BB66-1848FC1C1001}" srcOrd="2" destOrd="0" parTransId="{987FF622-76E9-488F-AFCA-3B884A592DD1}" sibTransId="{08A24A59-A855-438E-9424-23D38EBB1163}"/>
    <dgm:cxn modelId="{7E08035D-71BD-4C3A-A370-CD75ECCD02D3}" type="presOf" srcId="{644E98F8-BFDF-4E9B-BB66-1848FC1C1001}" destId="{9CF73E5F-2286-4759-B761-D0C5F0F71033}" srcOrd="0" destOrd="0" presId="urn:microsoft.com/office/officeart/2005/8/layout/vList3#1"/>
    <dgm:cxn modelId="{D470C39B-9F65-4F10-9FB2-BB2EC2992160}" type="presOf" srcId="{F7F28C34-B327-467F-BFCA-296D2139C58A}" destId="{E46D1EB2-3DE0-42A8-8347-66317CE3D5DE}" srcOrd="0" destOrd="0" presId="urn:microsoft.com/office/officeart/2005/8/layout/vList3#1"/>
    <dgm:cxn modelId="{F4BDF802-793F-4839-9852-CF3C5E7851FF}" srcId="{F86881F9-2604-4DE1-A708-4D2F34A0BAAC}" destId="{D2EB0342-AE8F-4111-BAD6-450228109191}" srcOrd="0" destOrd="0" parTransId="{B1CFFD40-28B9-4854-88C6-DD901E91EF3E}" sibTransId="{5593ABF5-8C2D-402B-A8B7-8BBF57BC91D3}"/>
    <dgm:cxn modelId="{FFA1C7D2-6BDE-4825-BDB5-F132A01619AB}" type="presOf" srcId="{D2EB0342-AE8F-4111-BAD6-450228109191}" destId="{417B7889-0550-435D-A562-AF525C20C676}" srcOrd="0" destOrd="0" presId="urn:microsoft.com/office/officeart/2005/8/layout/vList3#1"/>
    <dgm:cxn modelId="{DBED6912-2196-4B98-B409-AE44B8C98DEA}" srcId="{F86881F9-2604-4DE1-A708-4D2F34A0BAAC}" destId="{F7F28C34-B327-467F-BFCA-296D2139C58A}" srcOrd="1" destOrd="0" parTransId="{85852225-87FE-4518-944B-54C595C8CB42}" sibTransId="{40E059FD-A2F6-4F56-8034-9566E401DB35}"/>
    <dgm:cxn modelId="{86404040-59BE-4606-82FD-A1E00A216E67}" type="presParOf" srcId="{F8FEB09A-9E96-4988-831A-FC5ABF83678C}" destId="{6DC0A62D-DB87-4CC7-AAA8-5580C8023037}" srcOrd="0" destOrd="0" presId="urn:microsoft.com/office/officeart/2005/8/layout/vList3#1"/>
    <dgm:cxn modelId="{466A0F9E-0232-4FC1-94FF-43C8BD6AC672}" type="presParOf" srcId="{6DC0A62D-DB87-4CC7-AAA8-5580C8023037}" destId="{6C74C7BA-C967-4E63-A499-0A52DED61C9D}" srcOrd="0" destOrd="0" presId="urn:microsoft.com/office/officeart/2005/8/layout/vList3#1"/>
    <dgm:cxn modelId="{D921F9D2-9187-487C-8CC3-C5087E7D1473}" type="presParOf" srcId="{6DC0A62D-DB87-4CC7-AAA8-5580C8023037}" destId="{417B7889-0550-435D-A562-AF525C20C676}" srcOrd="1" destOrd="0" presId="urn:microsoft.com/office/officeart/2005/8/layout/vList3#1"/>
    <dgm:cxn modelId="{B3093BA1-3EFC-4A18-98B2-618238F2EAEB}" type="presParOf" srcId="{F8FEB09A-9E96-4988-831A-FC5ABF83678C}" destId="{113397CF-0375-484B-A999-78BD6942588A}" srcOrd="1" destOrd="0" presId="urn:microsoft.com/office/officeart/2005/8/layout/vList3#1"/>
    <dgm:cxn modelId="{FAA5699A-24DE-47B7-8041-CC7AEEA087F4}" type="presParOf" srcId="{F8FEB09A-9E96-4988-831A-FC5ABF83678C}" destId="{F1BC6B97-7961-4B2B-B673-AFE96834EEF4}" srcOrd="2" destOrd="0" presId="urn:microsoft.com/office/officeart/2005/8/layout/vList3#1"/>
    <dgm:cxn modelId="{22D4F4C7-A9C6-44BB-9AB1-F3DB78FB260A}" type="presParOf" srcId="{F1BC6B97-7961-4B2B-B673-AFE96834EEF4}" destId="{971F6B6E-33F1-4B1E-8D25-A4A1C7E5C9AD}" srcOrd="0" destOrd="0" presId="urn:microsoft.com/office/officeart/2005/8/layout/vList3#1"/>
    <dgm:cxn modelId="{503C5D27-C4D3-4886-9671-6D154E310561}" type="presParOf" srcId="{F1BC6B97-7961-4B2B-B673-AFE96834EEF4}" destId="{E46D1EB2-3DE0-42A8-8347-66317CE3D5DE}" srcOrd="1" destOrd="0" presId="urn:microsoft.com/office/officeart/2005/8/layout/vList3#1"/>
    <dgm:cxn modelId="{AB0267D8-0CE8-4A90-9C02-499F75E16A67}" type="presParOf" srcId="{F8FEB09A-9E96-4988-831A-FC5ABF83678C}" destId="{D1C8BE57-94DB-499F-9AD0-0F990EA1E27D}" srcOrd="3" destOrd="0" presId="urn:microsoft.com/office/officeart/2005/8/layout/vList3#1"/>
    <dgm:cxn modelId="{E0FBE7C7-E557-4B2F-89B2-47736392D0FC}" type="presParOf" srcId="{F8FEB09A-9E96-4988-831A-FC5ABF83678C}" destId="{7E937476-24C0-4D0A-A710-4DF46C377258}" srcOrd="4" destOrd="0" presId="urn:microsoft.com/office/officeart/2005/8/layout/vList3#1"/>
    <dgm:cxn modelId="{D579663E-6332-4C3C-98B4-C2D7713A8BA0}" type="presParOf" srcId="{7E937476-24C0-4D0A-A710-4DF46C377258}" destId="{1127C2CB-B5B4-4AD7-9398-5E3D154D1A01}" srcOrd="0" destOrd="0" presId="urn:microsoft.com/office/officeart/2005/8/layout/vList3#1"/>
    <dgm:cxn modelId="{B7AFA57B-1EAD-4248-AEFF-3CC2D8233757}" type="presParOf" srcId="{7E937476-24C0-4D0A-A710-4DF46C377258}" destId="{9CF73E5F-2286-4759-B761-D0C5F0F71033}" srcOrd="1" destOrd="0" presId="urn:microsoft.com/office/officeart/2005/8/layout/vList3#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7889-0550-435D-A562-AF525C20C676}">
      <dsp:nvSpPr>
        <dsp:cNvPr id="0" name=""/>
        <dsp:cNvSpPr/>
      </dsp:nvSpPr>
      <dsp:spPr>
        <a:xfrm rot="10800000">
          <a:off x="1073486" y="120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occurrence</a:t>
          </a:r>
          <a:endParaRPr lang="en-IN" sz="2900" kern="1200" dirty="0"/>
        </a:p>
      </dsp:txBody>
      <dsp:txXfrm rot="10800000">
        <a:off x="1229593" y="120"/>
        <a:ext cx="3486026" cy="624427"/>
      </dsp:txXfrm>
    </dsp:sp>
    <dsp:sp modelId="{6C74C7BA-C967-4E63-A499-0A52DED61C9D}">
      <dsp:nvSpPr>
        <dsp:cNvPr id="0" name=""/>
        <dsp:cNvSpPr/>
      </dsp:nvSpPr>
      <dsp:spPr>
        <a:xfrm>
          <a:off x="761272" y="120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1EB2-3DE0-42A8-8347-66317CE3D5DE}">
      <dsp:nvSpPr>
        <dsp:cNvPr id="0" name=""/>
        <dsp:cNvSpPr/>
      </dsp:nvSpPr>
      <dsp:spPr>
        <a:xfrm rot="10800000">
          <a:off x="1073486" y="810943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detection</a:t>
          </a:r>
          <a:endParaRPr lang="en-IN" sz="2900" kern="1200" dirty="0"/>
        </a:p>
      </dsp:txBody>
      <dsp:txXfrm rot="10800000">
        <a:off x="1229593" y="810943"/>
        <a:ext cx="3486026" cy="624427"/>
      </dsp:txXfrm>
    </dsp:sp>
    <dsp:sp modelId="{971F6B6E-33F1-4B1E-8D25-A4A1C7E5C9AD}">
      <dsp:nvSpPr>
        <dsp:cNvPr id="0" name=""/>
        <dsp:cNvSpPr/>
      </dsp:nvSpPr>
      <dsp:spPr>
        <a:xfrm>
          <a:off x="761272" y="810943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73E5F-2286-4759-B761-D0C5F0F71033}">
      <dsp:nvSpPr>
        <dsp:cNvPr id="0" name=""/>
        <dsp:cNvSpPr/>
      </dsp:nvSpPr>
      <dsp:spPr>
        <a:xfrm rot="10800000">
          <a:off x="1073486" y="1621766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resolution</a:t>
          </a:r>
          <a:endParaRPr lang="en-IN" sz="2900" kern="1200" dirty="0"/>
        </a:p>
      </dsp:txBody>
      <dsp:txXfrm rot="10800000">
        <a:off x="1229593" y="1621766"/>
        <a:ext cx="3486026" cy="624427"/>
      </dsp:txXfrm>
    </dsp:sp>
    <dsp:sp modelId="{1127C2CB-B5B4-4AD7-9398-5E3D154D1A01}">
      <dsp:nvSpPr>
        <dsp:cNvPr id="0" name=""/>
        <dsp:cNvSpPr/>
      </dsp:nvSpPr>
      <dsp:spPr>
        <a:xfrm>
          <a:off x="761272" y="1621766"/>
          <a:ext cx="624427" cy="6244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A060F-E32D-4805-8220-8875430033D1}" type="datetimeFigureOut">
              <a:rPr lang="en-US" smtClean="0"/>
              <a:pPr/>
              <a:t>5/1/2016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FC45-58C2-4189-A319-57178D7037B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96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3FC45-58C2-4189-A319-57178D7037B0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19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5/1/2016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Novel Paradigms of Parallel Programming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4071942"/>
            <a:ext cx="7406640" cy="1752600"/>
          </a:xfrm>
        </p:spPr>
        <p:txBody>
          <a:bodyPr/>
          <a:lstStyle/>
          <a:p>
            <a:r>
              <a:rPr lang="en-US" dirty="0" smtClean="0"/>
              <a:t>Prof. Smruti R. Sarangi</a:t>
            </a:r>
          </a:p>
          <a:p>
            <a:r>
              <a:rPr lang="en-US" dirty="0" smtClean="0"/>
              <a:t>IIT Delhi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00166" y="1714488"/>
            <a:ext cx="4572032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Lock-Based Programming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857364"/>
            <a:ext cx="37385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 </a:t>
            </a:r>
            <a:r>
              <a:rPr lang="en-US" sz="2400" dirty="0" smtClean="0">
                <a:solidFill>
                  <a:schemeClr val="accent6"/>
                </a:solidFill>
              </a:rPr>
              <a:t>= account.balance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>newval = val + 100;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account.balance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= newval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85852" y="3929066"/>
            <a:ext cx="54292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this code be executed in parallel by multiple threads? </a:t>
            </a:r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857364"/>
            <a:ext cx="2514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929066"/>
            <a:ext cx="7498080" cy="2319334"/>
          </a:xfrm>
        </p:spPr>
        <p:txBody>
          <a:bodyPr/>
          <a:lstStyle/>
          <a:p>
            <a:r>
              <a:rPr lang="en-US" dirty="0" smtClean="0"/>
              <a:t>We need to clearly order one computation before the other</a:t>
            </a:r>
          </a:p>
          <a:p>
            <a:r>
              <a:rPr lang="en-US" dirty="0" smtClean="0"/>
              <a:t>Otherwise, the result will be </a:t>
            </a:r>
            <a:r>
              <a:rPr lang="en-US" dirty="0" smtClean="0">
                <a:solidFill>
                  <a:srgbClr val="FF0000"/>
                </a:solidFill>
              </a:rPr>
              <a:t>incorrect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5852" y="1357298"/>
            <a:ext cx="371477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714488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 = </a:t>
            </a:r>
            <a:r>
              <a:rPr lang="en-US" sz="2000" dirty="0" smtClean="0">
                <a:solidFill>
                  <a:srgbClr val="0070C0"/>
                </a:solidFill>
              </a:rPr>
              <a:t>account.balance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newval = val + 100;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account.balance = newval</a:t>
            </a:r>
            <a:endParaRPr lang="en-US" sz="2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5214911" y="1357298"/>
            <a:ext cx="371477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286349" y="1725910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 = </a:t>
            </a:r>
            <a:r>
              <a:rPr lang="en-US" sz="2000" dirty="0" smtClean="0">
                <a:solidFill>
                  <a:srgbClr val="0070C0"/>
                </a:solidFill>
              </a:rPr>
              <a:t>account.balance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newval = val + 100;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account.balance = newval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285852" y="178592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214942" y="171448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285852" y="214311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214942" y="207167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285852" y="250030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214942" y="242886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Locks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143512"/>
            <a:ext cx="7498080" cy="1104888"/>
          </a:xfrm>
        </p:spPr>
        <p:txBody>
          <a:bodyPr/>
          <a:lstStyle/>
          <a:p>
            <a:r>
              <a:rPr lang="en-US" dirty="0" smtClean="0"/>
              <a:t>Problems with Locks</a:t>
            </a:r>
          </a:p>
          <a:p>
            <a:pPr lvl="1"/>
            <a:r>
              <a:rPr lang="en-US" dirty="0" smtClean="0"/>
              <a:t>Does not allow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disjoint access parallelism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2285992"/>
            <a:ext cx="1695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571604" y="2071678"/>
            <a:ext cx="5715040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42886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lock();</a:t>
            </a:r>
          </a:p>
          <a:p>
            <a:r>
              <a:rPr lang="en-US" sz="2400" dirty="0" smtClean="0"/>
              <a:t>	val =</a:t>
            </a:r>
            <a:r>
              <a:rPr lang="en-US" sz="2400" dirty="0" smtClean="0">
                <a:solidFill>
                  <a:srgbClr val="0070C0"/>
                </a:solidFill>
              </a:rPr>
              <a:t> account.balance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	newval = val + 100;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	account.balance</a:t>
            </a:r>
            <a:r>
              <a:rPr lang="en-US" sz="2400" dirty="0" smtClean="0"/>
              <a:t> = newval;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unlock();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disjoint access parallelism?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2428892" cy="34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00166" y="4857760"/>
            <a:ext cx="7072362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Allows code from different threads to run in parallel if they do not </a:t>
            </a:r>
          </a:p>
          <a:p>
            <a:pPr algn="ctr"/>
            <a:r>
              <a:rPr lang="en-US" sz="2800" dirty="0" smtClean="0"/>
              <a:t>access the same data.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 with locks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UNIX futex based implementation</a:t>
            </a:r>
          </a:p>
          <a:p>
            <a:pPr lvl="1"/>
            <a:r>
              <a:rPr lang="en-US" dirty="0" smtClean="0"/>
              <a:t>If a thread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cannot get a lock for 100 µs</a:t>
            </a:r>
            <a:r>
              <a:rPr lang="en-US" dirty="0" smtClean="0"/>
              <a:t>, it invokes the kernel and goes to sleep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System calls </a:t>
            </a:r>
            <a:r>
              <a:rPr lang="en-US" dirty="0" smtClean="0"/>
              <a:t>have an additional overhead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They lead to OS jitter, which can be as high as tens of milliseconds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[Sarangi and Kallurkar]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OS jitter slows down parallel applications by more than 10%</a:t>
            </a:r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rid of locks?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38390"/>
          </a:xfrm>
        </p:spPr>
        <p:txBody>
          <a:bodyPr/>
          <a:lstStyle/>
          <a:p>
            <a:r>
              <a:rPr lang="en-US" dirty="0" smtClean="0"/>
              <a:t>Use the HW instruction</a:t>
            </a:r>
          </a:p>
          <a:p>
            <a:pPr lvl="1"/>
            <a:r>
              <a:rPr lang="en-US" dirty="0" smtClean="0"/>
              <a:t>CAS (atomic compare and set)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CAS a, 10, 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500430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929058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357686" y="4286256"/>
            <a:ext cx="50006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643174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071802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072198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214942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643570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179885" y="51784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86248" y="5286388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464711" y="360759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1868" y="371475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321967" y="410766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00562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72066" y="3571876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5319510" y="3538746"/>
            <a:ext cx="1588" cy="35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43504" y="392906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72132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620" y="30718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.16767 " pathEditMode="relative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33" grpId="0" animBg="1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free Algorithm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1571604" y="1285860"/>
            <a:ext cx="7143800" cy="3857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/>
              <a:t>while(</a:t>
            </a:r>
            <a:r>
              <a:rPr lang="en-US" sz="2400" dirty="0" smtClean="0">
                <a:solidFill>
                  <a:srgbClr val="0070C0"/>
                </a:solidFill>
              </a:rPr>
              <a:t>true</a:t>
            </a:r>
            <a:r>
              <a:rPr lang="en-US" sz="2400" dirty="0" smtClean="0"/>
              <a:t>) { </a:t>
            </a:r>
          </a:p>
          <a:p>
            <a:r>
              <a:rPr lang="en-US" sz="2400" dirty="0" smtClean="0"/>
              <a:t>	&lt;val, ts&gt; = account.balance;</a:t>
            </a:r>
          </a:p>
          <a:p>
            <a:r>
              <a:rPr lang="en-US" sz="2400" dirty="0" smtClean="0"/>
              <a:t>	newval  = val + 100;</a:t>
            </a:r>
          </a:p>
          <a:p>
            <a:r>
              <a:rPr lang="en-US" sz="2400" dirty="0" smtClean="0"/>
              <a:t>	newts  = ts + 1;</a:t>
            </a:r>
          </a:p>
          <a:p>
            <a:r>
              <a:rPr lang="en-US" sz="2400" dirty="0" smtClean="0"/>
              <a:t>	if (CAS (account.balance, &lt;val,ts&gt;, 			&lt;newval,newts&gt;) ) 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  <a:endParaRPr lang="en-IN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8662" y="20716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28662" y="4357694"/>
            <a:ext cx="92869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-213552" y="3213892"/>
            <a:ext cx="228601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3240" y="5857892"/>
            <a:ext cx="200026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5143504" y="5857892"/>
            <a:ext cx="1428760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timestamp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3500430" y="521495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account.balance</a:t>
            </a:r>
            <a:endParaRPr lang="en-IN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3174" y="5357826"/>
            <a:ext cx="4143404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the Lockfree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6952"/>
          </a:xfrm>
        </p:spPr>
        <p:txBody>
          <a:bodyPr/>
          <a:lstStyle/>
          <a:p>
            <a:r>
              <a:rPr lang="en-US" dirty="0" smtClean="0"/>
              <a:t>The loop might never </a:t>
            </a:r>
            <a:r>
              <a:rPr lang="en-US" dirty="0" smtClean="0">
                <a:solidFill>
                  <a:srgbClr val="FF0000"/>
                </a:solidFill>
              </a:rPr>
              <a:t>terminate</a:t>
            </a:r>
          </a:p>
          <a:p>
            <a:r>
              <a:rPr lang="en-US" dirty="0" smtClean="0"/>
              <a:t>Can lead to </a:t>
            </a:r>
            <a:r>
              <a:rPr lang="en-US" dirty="0" smtClean="0">
                <a:solidFill>
                  <a:srgbClr val="FF0000"/>
                </a:solidFill>
              </a:rPr>
              <a:t>starvation</a:t>
            </a:r>
          </a:p>
          <a:p>
            <a:r>
              <a:rPr lang="en-US" dirty="0" smtClean="0"/>
              <a:t> There are two metrics that we need to optimize</a:t>
            </a:r>
          </a:p>
          <a:p>
            <a:pPr lvl="1"/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929066"/>
            <a:ext cx="314327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714752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000232" y="6072206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fairness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786446" y="6000768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speed</a:t>
            </a:r>
            <a:endParaRPr lang="en-IN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05539" y="382428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962134" y="389572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smtClean="0"/>
              <a:t>How to increase the balance?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192"/>
          </a:xfrm>
        </p:spPr>
        <p:txBody>
          <a:bodyPr/>
          <a:lstStyle/>
          <a:p>
            <a:r>
              <a:rPr lang="en-US" dirty="0" smtClean="0"/>
              <a:t>Wait free algorithms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143240" y="250030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Basic Idea</a:t>
            </a:r>
            <a:endParaRPr lang="en-IN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728" y="3357562"/>
            <a:ext cx="7498080" cy="2928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request</a:t>
            </a:r>
            <a:r>
              <a:rPr lang="en-US" sz="3200" baseline="0" dirty="0" smtClean="0"/>
              <a:t>,</a:t>
            </a:r>
            <a:r>
              <a:rPr lang="en-US" sz="3200" dirty="0" smtClean="0"/>
              <a:t> T,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finds another request, R, that is</a:t>
            </a:r>
            <a:r>
              <a:rPr lang="en-US" sz="3200" dirty="0" smtClean="0"/>
              <a:t> waiting for a long time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T decides to </a:t>
            </a:r>
            <a:r>
              <a:rPr lang="en-US" sz="3200" dirty="0" smtClean="0">
                <a:solidFill>
                  <a:srgbClr val="00B0F0"/>
                </a:solidFill>
              </a:rPr>
              <a:t>help</a:t>
            </a:r>
            <a:r>
              <a:rPr lang="en-US" sz="3200" dirty="0" smtClean="0"/>
              <a:t> 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This strategy ensures that no request is left behind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Also known as an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altruistic algorithm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785794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Required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09696"/>
          </a:xfrm>
        </p:spPr>
        <p:txBody>
          <a:bodyPr/>
          <a:lstStyle/>
          <a:p>
            <a:r>
              <a:rPr lang="en-US" i="1" dirty="0" smtClean="0"/>
              <a:t>dcas</a:t>
            </a:r>
            <a:r>
              <a:rPr lang="en-US" dirty="0" smtClean="0"/>
              <a:t> (double CAS) instruction</a:t>
            </a:r>
          </a:p>
          <a:p>
            <a:r>
              <a:rPr lang="en-US" i="1" dirty="0" smtClean="0"/>
              <a:t>dcas</a:t>
            </a:r>
            <a:r>
              <a:rPr lang="en-US" dirty="0" smtClean="0"/>
              <a:t>(a, v1, v2, b, v3, v4)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357422" y="3571876"/>
            <a:ext cx="542928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3200" dirty="0" smtClean="0"/>
              <a:t>if  ((a = v1), and (b = v3))</a:t>
            </a:r>
          </a:p>
          <a:p>
            <a:r>
              <a:rPr lang="en-US" sz="3200" dirty="0" smtClean="0"/>
              <a:t>	set a = v2</a:t>
            </a:r>
          </a:p>
          <a:p>
            <a:r>
              <a:rPr lang="en-US" sz="3200" dirty="0" smtClean="0"/>
              <a:t>	set b = v4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1934" y="3214686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Atomic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871543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Implementation of a Wait Free Algorithm</a:t>
            </a:r>
            <a:endParaRPr lang="en-IN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285852" y="2928934"/>
            <a:ext cx="7429552" cy="3643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while(</a:t>
            </a:r>
            <a:r>
              <a:rPr lang="en-US" sz="2400" dirty="0" smtClean="0">
                <a:solidFill>
                  <a:srgbClr val="0070C0"/>
                </a:solidFill>
              </a:rPr>
              <a:t>true</a:t>
            </a:r>
            <a:r>
              <a:rPr lang="en-US" sz="2400" dirty="0" smtClean="0"/>
              <a:t>) { </a:t>
            </a:r>
          </a:p>
          <a:p>
            <a:r>
              <a:rPr lang="en-US" sz="2400" dirty="0" smtClean="0"/>
              <a:t>	&lt;val, ts&gt; = T.account.balance;</a:t>
            </a:r>
          </a:p>
          <a:p>
            <a:r>
              <a:rPr lang="en-US" sz="2400" dirty="0" smtClean="0"/>
              <a:t>	newval  = val + 100;</a:t>
            </a:r>
          </a:p>
          <a:p>
            <a:r>
              <a:rPr lang="en-US" sz="2400" dirty="0" smtClean="0"/>
              <a:t>	newts  = ts + 1;</a:t>
            </a:r>
          </a:p>
          <a:p>
            <a:r>
              <a:rPr lang="en-US" sz="2400" dirty="0" smtClean="0"/>
              <a:t>	if (</a:t>
            </a:r>
            <a:r>
              <a:rPr lang="en-US" sz="2400" b="1" dirty="0" smtClean="0">
                <a:solidFill>
                  <a:srgbClr val="002060"/>
                </a:solidFill>
              </a:rPr>
              <a:t>dcas</a:t>
            </a:r>
            <a:r>
              <a:rPr lang="en-US" sz="2400" dirty="0" smtClean="0"/>
              <a:t> (</a:t>
            </a:r>
            <a:r>
              <a:rPr lang="en-US" sz="2400" u="sng" dirty="0" smtClean="0"/>
              <a:t>T.account.balance</a:t>
            </a:r>
            <a:r>
              <a:rPr lang="en-US" sz="2400" dirty="0" smtClean="0"/>
              <a:t>, &lt;val,ts&gt;, 			&lt;newval,newts&gt;, </a:t>
            </a:r>
            <a:r>
              <a:rPr lang="en-US" sz="2400" u="sng" dirty="0" smtClean="0"/>
              <a:t>T.status</a:t>
            </a:r>
            <a:r>
              <a:rPr lang="en-US" sz="2400" dirty="0" smtClean="0"/>
              <a:t>, 0, 1) )  </a:t>
            </a:r>
          </a:p>
          <a:p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	if(T.status == 1)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85852" y="1000108"/>
            <a:ext cx="7143800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repeat</a:t>
            </a:r>
            <a:r>
              <a:rPr lang="en-US" sz="2400" dirty="0" smtClean="0"/>
              <a:t> until (R = null)</a:t>
            </a:r>
          </a:p>
          <a:p>
            <a:r>
              <a:rPr lang="en-US" sz="2400" dirty="0" smtClean="0"/>
              <a:t>	R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needsHelp</a:t>
            </a:r>
            <a:r>
              <a:rPr lang="en-US" sz="2400" dirty="0" smtClean="0"/>
              <a:t>();</a:t>
            </a:r>
          </a:p>
          <a:p>
            <a:r>
              <a:rPr lang="en-US" sz="2400" dirty="0" smtClean="0"/>
              <a:t>	if (R != null) </a:t>
            </a:r>
            <a:r>
              <a:rPr lang="en-US" sz="2400" dirty="0" smtClean="0">
                <a:solidFill>
                  <a:srgbClr val="FF0000"/>
                </a:solidFill>
              </a:rPr>
              <a:t>help (R)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help (T)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0496" y="2643182"/>
            <a:ext cx="1931684" cy="58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help(T)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in implementing a wait free 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dcas</a:t>
            </a:r>
            <a:r>
              <a:rPr lang="en-US" sz="2800" dirty="0" smtClean="0"/>
              <a:t> instruction is not available on most machines</a:t>
            </a:r>
          </a:p>
          <a:p>
            <a:r>
              <a:rPr lang="en-US" sz="2800" dirty="0" smtClean="0"/>
              <a:t>Possible to implement it with regular </a:t>
            </a:r>
            <a:r>
              <a:rPr lang="en-US" sz="2800" dirty="0" smtClean="0">
                <a:solidFill>
                  <a:srgbClr val="00B0F0"/>
                </a:solidFill>
              </a:rPr>
              <a:t>cas</a:t>
            </a:r>
            <a:r>
              <a:rPr lang="en-US" sz="2800" dirty="0" smtClean="0"/>
              <a:t> instructions</a:t>
            </a:r>
          </a:p>
          <a:p>
            <a:r>
              <a:rPr lang="en-US" sz="2400" dirty="0" smtClean="0"/>
              <a:t>Wait free algorithms </a:t>
            </a:r>
            <a:r>
              <a:rPr lang="en-US" sz="2400" u="sng" dirty="0" smtClean="0"/>
              <a:t>are thus very complicated</a:t>
            </a:r>
            <a:endParaRPr lang="en-IN" sz="2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314327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929066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928794" y="6072206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fairness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8" y="6000768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speed</a:t>
            </a:r>
            <a:endParaRPr lang="en-IN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62134" y="389572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48852" y="3480974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448852" y="5052610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wait free algorithm is the same as …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4071966" cy="403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43042" y="5929330"/>
            <a:ext cx="6643734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black belt in programming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Paradigms</a:t>
            </a:r>
          </a:p>
          <a:p>
            <a:r>
              <a:rPr lang="en-US" dirty="0" smtClean="0"/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Transactional Memory (TM)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3839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What is the best way to achieve both speed and </a:t>
            </a:r>
            <a:r>
              <a:rPr lang="en-US" dirty="0" smtClean="0"/>
              <a:t>fairness?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</a:t>
            </a:r>
            <a:r>
              <a:rPr lang="en-US" dirty="0" smtClean="0">
                <a:solidFill>
                  <a:srgbClr val="0070C0"/>
                </a:solidFill>
              </a:rPr>
              <a:t>transactional memory</a:t>
            </a:r>
            <a:r>
              <a:rPr lang="en-US" dirty="0" smtClean="0"/>
              <a:t>: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1847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857356" y="3929066"/>
            <a:ext cx="6143668" cy="242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begin(atomic) {</a:t>
            </a:r>
          </a:p>
          <a:p>
            <a:r>
              <a:rPr lang="en-US" sz="2800" dirty="0" smtClean="0"/>
              <a:t>	val </a:t>
            </a:r>
            <a:r>
              <a:rPr lang="en-US" sz="2800" dirty="0" smtClean="0">
                <a:solidFill>
                  <a:schemeClr val="accent6"/>
                </a:solidFill>
              </a:rPr>
              <a:t>= account.balance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	newval = val + 100;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	account.balance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= newval;</a:t>
            </a:r>
          </a:p>
          <a:p>
            <a:r>
              <a:rPr lang="en-US" sz="28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285860"/>
            <a:ext cx="7708392" cy="26955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Easy to program</a:t>
            </a:r>
          </a:p>
          <a:p>
            <a:r>
              <a:rPr lang="en-US" dirty="0" smtClean="0"/>
              <a:t>Tries to provide the optimal </a:t>
            </a:r>
            <a:r>
              <a:rPr lang="en-US" dirty="0" smtClean="0"/>
              <a:t>fairness and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Similar to database transactions</a:t>
            </a:r>
          </a:p>
          <a:p>
            <a:pPr lvl="1"/>
            <a:r>
              <a:rPr lang="en-US" dirty="0" smtClean="0"/>
              <a:t>ACID </a:t>
            </a:r>
            <a:r>
              <a:rPr lang="en-US" dirty="0" smtClean="0">
                <a:sym typeface="Wingdings" pitchFamily="2" charset="2"/>
              </a:rPr>
              <a:t>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atomic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consistent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isolated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durable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42976" y="4357694"/>
            <a:ext cx="3500462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Hardware TM</a:t>
            </a:r>
            <a:endParaRPr lang="en-IN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214942" y="4286256"/>
            <a:ext cx="350046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Software TM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Transactional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09894"/>
          </a:xfrm>
        </p:spPr>
        <p:txBody>
          <a:bodyPr>
            <a:normAutofit/>
          </a:bodyPr>
          <a:lstStyle/>
          <a:p>
            <a:r>
              <a:rPr lang="en-US" dirty="0" smtClean="0"/>
              <a:t>Notion of a </a:t>
            </a:r>
            <a:r>
              <a:rPr lang="en-US" dirty="0" smtClean="0">
                <a:solidFill>
                  <a:srgbClr val="FF0000"/>
                </a:solidFill>
              </a:rPr>
              <a:t>conflict</a:t>
            </a:r>
          </a:p>
          <a:p>
            <a:r>
              <a:rPr lang="en-US" dirty="0" smtClean="0"/>
              <a:t>Two transactions conflict, when there is a possibility of an error, if they execute in parallel</a:t>
            </a:r>
          </a:p>
          <a:p>
            <a:r>
              <a:rPr lang="en-US" dirty="0" smtClean="0"/>
              <a:t>Formally: 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14382" y="4929198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of  variables that are</a:t>
            </a:r>
          </a:p>
          <a:p>
            <a:pPr algn="ctr"/>
            <a:r>
              <a:rPr lang="en-US" sz="2400" dirty="0" smtClean="0"/>
              <a:t>read by the transaction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286348" y="4929198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of  variables that are</a:t>
            </a:r>
          </a:p>
          <a:p>
            <a:pPr algn="ctr"/>
            <a:r>
              <a:rPr lang="en-US" sz="2400" dirty="0" smtClean="0"/>
              <a:t>written by the transaction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2285984" y="4572008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read set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6215074" y="4500570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write set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transactions conflict?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R</a:t>
            </a:r>
            <a:r>
              <a:rPr lang="en-US" baseline="-25000" dirty="0" smtClean="0"/>
              <a:t>i</a:t>
            </a:r>
            <a:r>
              <a:rPr lang="en-US" dirty="0" smtClean="0"/>
              <a:t> and W</a:t>
            </a:r>
            <a:r>
              <a:rPr lang="en-US" baseline="-25000" dirty="0" smtClean="0"/>
              <a:t>i</a:t>
            </a:r>
            <a:r>
              <a:rPr lang="en-US" dirty="0" smtClean="0"/>
              <a:t>, be the read and write sets of transaction, i</a:t>
            </a:r>
          </a:p>
          <a:p>
            <a:r>
              <a:rPr lang="en-US" dirty="0" smtClean="0"/>
              <a:t>Similarly, let R</a:t>
            </a:r>
            <a:r>
              <a:rPr lang="en-US" baseline="-25000" dirty="0" smtClean="0"/>
              <a:t>j</a:t>
            </a:r>
            <a:r>
              <a:rPr lang="en-US" dirty="0" smtClean="0"/>
              <a:t> and W</a:t>
            </a:r>
            <a:r>
              <a:rPr lang="en-US" baseline="-25000" dirty="0" smtClean="0"/>
              <a:t>j</a:t>
            </a:r>
            <a:r>
              <a:rPr lang="en-US" dirty="0" smtClean="0"/>
              <a:t> be the read and write sets of transaction, j</a:t>
            </a:r>
          </a:p>
          <a:p>
            <a:r>
              <a:rPr lang="en-US" dirty="0" smtClean="0"/>
              <a:t>There is a conflict iff: </a:t>
            </a:r>
          </a:p>
          <a:p>
            <a:pPr lvl="1"/>
            <a:endParaRPr lang="en-US" dirty="0" smtClean="0"/>
          </a:p>
          <a:p>
            <a:endParaRPr lang="en-IN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1357290" y="4500570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W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5643570" y="4500570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R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3571868" y="5715016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∩ W</a:t>
            </a:r>
            <a:r>
              <a:rPr lang="en-US" sz="2800" baseline="-25000" dirty="0" smtClean="0">
                <a:latin typeface="Times New Roman"/>
                <a:cs typeface="Times New Roman"/>
              </a:rPr>
              <a:t>j</a:t>
            </a:r>
            <a:r>
              <a:rPr lang="en-US" sz="2800" dirty="0" smtClean="0">
                <a:latin typeface="Times New Roman"/>
                <a:cs typeface="Times New Roman"/>
              </a:rPr>
              <a:t> ≠ </a:t>
            </a:r>
            <a:r>
              <a:rPr lang="el-GR" sz="2800" dirty="0" smtClean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92919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3" y="495884"/>
            <a:ext cx="1785918" cy="167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095" y="4286256"/>
            <a:ext cx="1866905" cy="17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and Commit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212407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Commit</a:t>
            </a:r>
          </a:p>
          <a:p>
            <a:pPr lvl="1"/>
            <a:r>
              <a:rPr lang="en-US" dirty="0" smtClean="0"/>
              <a:t>A transaction completed without any conflicts</a:t>
            </a:r>
          </a:p>
          <a:p>
            <a:pPr lvl="1"/>
            <a:r>
              <a:rPr lang="en-US" dirty="0" smtClean="0"/>
              <a:t>Finished writing its data to main memory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28" y="4214818"/>
            <a:ext cx="7498080" cy="2124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transaction could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complete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due to </a:t>
            </a:r>
            <a:r>
              <a:rPr lang="en-US" sz="2800" baseline="0" dirty="0" smtClean="0"/>
              <a:t>conflicts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make any of its writes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Basics of Concurrency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14422"/>
            <a:ext cx="8643998" cy="32147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conflict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occurs</a:t>
            </a:r>
            <a:r>
              <a:rPr lang="en-US" sz="2800" dirty="0" smtClean="0"/>
              <a:t> when the read-write sets overlap</a:t>
            </a:r>
          </a:p>
          <a:p>
            <a:r>
              <a:rPr lang="en-US" sz="2800" dirty="0" smtClean="0"/>
              <a:t>A conflict is </a:t>
            </a:r>
            <a:r>
              <a:rPr lang="en-US" sz="2800" dirty="0" smtClean="0">
                <a:solidFill>
                  <a:srgbClr val="FF0000"/>
                </a:solidFill>
              </a:rPr>
              <a:t>detected</a:t>
            </a:r>
            <a:r>
              <a:rPr lang="en-US" sz="2800" dirty="0" smtClean="0"/>
              <a:t> when the TM system </a:t>
            </a:r>
          </a:p>
          <a:p>
            <a:pPr>
              <a:buNone/>
            </a:pPr>
            <a:r>
              <a:rPr lang="en-US" sz="2800" dirty="0" smtClean="0"/>
              <a:t>	becomes aware of it</a:t>
            </a:r>
          </a:p>
          <a:p>
            <a:r>
              <a:rPr lang="en-US" sz="2800" dirty="0" smtClean="0"/>
              <a:t>A conflict is </a:t>
            </a:r>
            <a:r>
              <a:rPr lang="en-US" sz="2800" dirty="0" smtClean="0">
                <a:solidFill>
                  <a:srgbClr val="00B050"/>
                </a:solidFill>
              </a:rPr>
              <a:t>resolved</a:t>
            </a:r>
            <a:r>
              <a:rPr lang="en-US" sz="2800" dirty="0" smtClean="0"/>
              <a:t> when the TM system either</a:t>
            </a:r>
          </a:p>
          <a:p>
            <a:pPr lvl="1"/>
            <a:r>
              <a:rPr lang="en-US" dirty="0" smtClean="0"/>
              <a:t>delays a transaction</a:t>
            </a:r>
          </a:p>
          <a:p>
            <a:pPr lvl="1"/>
            <a:r>
              <a:rPr lang="en-US" dirty="0" smtClean="0"/>
              <a:t>aborts it</a:t>
            </a:r>
          </a:p>
          <a:p>
            <a:endParaRPr lang="en-IN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357554" y="4214818"/>
          <a:ext cx="5476892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Multicores in the last Five Years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962678" cy="34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592933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Intel IDF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Pessimistic vs Optimistic Concurrency Control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43174" y="2857496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214414" y="2428868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pessimistic</a:t>
            </a:r>
          </a:p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86446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86314" y="1785926"/>
            <a:ext cx="257176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occurrence,</a:t>
            </a:r>
          </a:p>
          <a:p>
            <a:pPr algn="ctr"/>
            <a:r>
              <a:rPr lang="en-US" dirty="0" smtClean="0"/>
              <a:t>detection,</a:t>
            </a:r>
          </a:p>
          <a:p>
            <a:pPr algn="ctr"/>
            <a:r>
              <a:rPr lang="en-US" dirty="0" smtClean="0"/>
              <a:t>resolution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14612" y="4714884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85852" y="428625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optimistic</a:t>
            </a:r>
          </a:p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4000496" y="3786190"/>
            <a:ext cx="185738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715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15670" y="47140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644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29388" y="3643314"/>
            <a:ext cx="200026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detection</a:t>
            </a:r>
          </a:p>
          <a:p>
            <a:pPr algn="ctr"/>
            <a:r>
              <a:rPr lang="en-US" dirty="0" smtClean="0"/>
              <a:t>resolution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215206" y="4714884"/>
            <a:ext cx="42862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/>
          <a:lstStyle/>
          <a:p>
            <a:r>
              <a:rPr lang="en-US" dirty="0" smtClean="0"/>
              <a:t>Eager version management</a:t>
            </a:r>
          </a:p>
          <a:p>
            <a:pPr lvl="1"/>
            <a:r>
              <a:rPr lang="en-US" dirty="0" smtClean="0"/>
              <a:t>Write directly to memory</a:t>
            </a:r>
          </a:p>
          <a:p>
            <a:pPr lvl="1"/>
            <a:r>
              <a:rPr lang="en-US" dirty="0" smtClean="0"/>
              <a:t>Maintain an undo log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Lazy version management</a:t>
            </a:r>
          </a:p>
          <a:p>
            <a:pPr lvl="1"/>
            <a:r>
              <a:rPr lang="en-US" dirty="0" smtClean="0"/>
              <a:t>Write to a buffer (redo log)</a:t>
            </a:r>
          </a:p>
          <a:p>
            <a:pPr lvl="1"/>
            <a:r>
              <a:rPr lang="en-US" dirty="0" smtClean="0"/>
              <a:t>Transfer the buffer to memory on a commit </a:t>
            </a:r>
          </a:p>
          <a:p>
            <a:pPr lvl="1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71538" y="3214686"/>
            <a:ext cx="185738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500694" y="3214686"/>
            <a:ext cx="128588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abort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40" y="3214686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flush undo log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6929422" y="3143248"/>
            <a:ext cx="221457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writeback undo log</a:t>
            </a:r>
            <a:endParaRPr lang="en-IN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928694" y="5857892"/>
            <a:ext cx="185738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</a:t>
            </a:r>
            <a:endParaRPr lang="en-IN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357850" y="5857892"/>
            <a:ext cx="128588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abort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96" y="5857892"/>
            <a:ext cx="221457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writeback </a:t>
            </a:r>
          </a:p>
          <a:p>
            <a:pPr algn="ctr"/>
            <a:r>
              <a:rPr lang="en-US" sz="2400" dirty="0" smtClean="0"/>
              <a:t>redo log</a:t>
            </a:r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6786578" y="5786454"/>
            <a:ext cx="221457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flush redo log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Eager</a:t>
            </a:r>
          </a:p>
          <a:p>
            <a:pPr lvl="1"/>
            <a:r>
              <a:rPr lang="en-US" dirty="0" smtClean="0"/>
              <a:t>Check for conflicts as soon as a transaction accesses a memory location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Lazy</a:t>
            </a:r>
          </a:p>
          <a:p>
            <a:pPr lvl="1"/>
            <a:r>
              <a:rPr lang="en-US" dirty="0" smtClean="0"/>
              <a:t>Check at the time of</a:t>
            </a:r>
          </a:p>
          <a:p>
            <a:pPr lvl="1">
              <a:buNone/>
            </a:pPr>
            <a:r>
              <a:rPr lang="en-US" dirty="0" smtClean="0"/>
              <a:t> committing a transaction</a:t>
            </a: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500330" cy="225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876"/>
            <a:ext cx="2414594" cy="2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Transactions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24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Serializable</a:t>
            </a:r>
          </a:p>
          <a:p>
            <a:pPr lvl="1"/>
            <a:r>
              <a:rPr lang="en-US" dirty="0" smtClean="0"/>
              <a:t>Transactions can be ordered sequentially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Strictly Serializable</a:t>
            </a:r>
          </a:p>
          <a:p>
            <a:pPr lvl="1"/>
            <a:r>
              <a:rPr lang="en-US" dirty="0" smtClean="0"/>
              <a:t>The sequential ordering is consistent with the real time ordering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Linearizable</a:t>
            </a:r>
          </a:p>
          <a:p>
            <a:pPr lvl="1"/>
            <a:r>
              <a:rPr lang="en-US" dirty="0" smtClean="0"/>
              <a:t>A transaction appears to execute instantaneously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Opacity </a:t>
            </a:r>
          </a:p>
          <a:p>
            <a:pPr lvl="1"/>
            <a:r>
              <a:rPr lang="en-US" dirty="0" smtClean="0"/>
              <a:t>A transaction is strictly serializable with respect to non-transactional accesses also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after an </a:t>
            </a:r>
            <a:r>
              <a:rPr lang="en-US" dirty="0" smtClean="0">
                <a:solidFill>
                  <a:srgbClr val="FF0000"/>
                </a:solidFill>
              </a:rPr>
              <a:t>abort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95844"/>
          </a:xfrm>
        </p:spPr>
        <p:txBody>
          <a:bodyPr>
            <a:normAutofit/>
          </a:bodyPr>
          <a:lstStyle/>
          <a:p>
            <a:r>
              <a:rPr lang="en-US" dirty="0" smtClean="0"/>
              <a:t>The transaction restarts and re-executes</a:t>
            </a:r>
          </a:p>
          <a:p>
            <a:r>
              <a:rPr lang="en-US" dirty="0" smtClean="0"/>
              <a:t>Might wait for a random duration of time to minimize future conflicts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do {</a:t>
            </a:r>
          </a:p>
          <a:p>
            <a:pPr lvl="2">
              <a:buNone/>
            </a:pPr>
            <a:r>
              <a:rPr lang="en-US" dirty="0" smtClean="0"/>
              <a:t>	…</a:t>
            </a:r>
          </a:p>
          <a:p>
            <a:pPr lvl="2">
              <a:buNone/>
            </a:pPr>
            <a:r>
              <a:rPr lang="en-US" dirty="0" smtClean="0"/>
              <a:t>   …</a:t>
            </a:r>
          </a:p>
          <a:p>
            <a:pPr lvl="2">
              <a:buNone/>
            </a:pPr>
            <a:r>
              <a:rPr lang="en-US" dirty="0" smtClean="0"/>
              <a:t>}	 while (! Tx.commit()) 	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/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Transactional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928934"/>
            <a:ext cx="7498080" cy="33385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Concurrency Control</a:t>
            </a:r>
          </a:p>
          <a:p>
            <a:pPr lvl="1"/>
            <a:r>
              <a:rPr lang="en-US" dirty="0" smtClean="0"/>
              <a:t>Optimistic or Pessimistic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Version Management</a:t>
            </a:r>
          </a:p>
          <a:p>
            <a:pPr lvl="1"/>
            <a:r>
              <a:rPr lang="en-US" dirty="0" smtClean="0"/>
              <a:t>Lazy or Eager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Conflict Detection</a:t>
            </a:r>
          </a:p>
          <a:p>
            <a:pPr lvl="1"/>
            <a:r>
              <a:rPr lang="en-US" dirty="0" smtClean="0"/>
              <a:t>Lazy or Eager</a:t>
            </a:r>
          </a:p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2786050" y="1285860"/>
            <a:ext cx="4071966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choices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Required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6820"/>
          </a:xfrm>
        </p:spPr>
        <p:txBody>
          <a:bodyPr/>
          <a:lstStyle/>
          <a:p>
            <a:r>
              <a:rPr lang="en-US" dirty="0" smtClean="0"/>
              <a:t>Augment every transactional object/ variable with meta data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571868" y="2786058"/>
            <a:ext cx="29289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object</a:t>
            </a:r>
            <a:endParaRPr lang="en-IN" sz="3600" dirty="0"/>
          </a:p>
        </p:txBody>
      </p:sp>
      <p:sp>
        <p:nvSpPr>
          <p:cNvPr id="5" name="Rectangle 4"/>
          <p:cNvSpPr/>
          <p:nvPr/>
        </p:nvSpPr>
        <p:spPr>
          <a:xfrm>
            <a:off x="2643174" y="5357826"/>
            <a:ext cx="29289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object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5572132" y="5357826"/>
            <a:ext cx="214314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metadata</a:t>
            </a:r>
            <a:endParaRPr lang="en-IN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162836" y="3909602"/>
            <a:ext cx="1604145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000364" y="3071810"/>
            <a:ext cx="4857784" cy="1571636"/>
          </a:xfrm>
          <a:prstGeom prst="wedgeEllipseCallout">
            <a:avLst>
              <a:gd name="adj1" fmla="val 39522"/>
              <a:gd name="adj2" fmla="val 1077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/>
              <a:t>Transaction that has locked the object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Read or write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Read –Write Sets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transaction maintains a list of locations that it has 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in the read-set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written in the write-set</a:t>
            </a:r>
          </a:p>
          <a:p>
            <a:r>
              <a:rPr lang="en-US" dirty="0" smtClean="0"/>
              <a:t>Every memory read or write operation is augmented</a:t>
            </a:r>
          </a:p>
          <a:p>
            <a:pPr lvl="1"/>
            <a:r>
              <a:rPr lang="en-US" dirty="0" smtClean="0"/>
              <a:t>readTX (read, and enter in the read set)</a:t>
            </a:r>
          </a:p>
          <a:p>
            <a:pPr lvl="1"/>
            <a:r>
              <a:rPr lang="en-US" dirty="0" smtClean="0"/>
              <a:t>writeTX(write, and enter in the write set, make changes to the undo/redo log)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Bartok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6952"/>
          </a:xfrm>
        </p:spPr>
        <p:txBody>
          <a:bodyPr/>
          <a:lstStyle/>
          <a:p>
            <a:r>
              <a:rPr lang="en-US" dirty="0" smtClean="0"/>
              <a:t>Every variable has the following fields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version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value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lock 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926" y="4214818"/>
            <a:ext cx="207170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000628" y="4214818"/>
            <a:ext cx="16430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572264" y="4214818"/>
            <a:ext cx="8572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714380" cy="10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29058" y="5072074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 Variable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Rise and Rise of Multicore Processors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Moore’s Law, the number of cores are doubling each year. 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7072362" cy="38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648866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extremetech.com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623878"/>
          </a:xfrm>
        </p:spPr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 the version of the variable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variable to the read set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71868" y="450057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the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5143504" y="400050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the variable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Abort </a:t>
            </a:r>
            <a:r>
              <a:rPr lang="en-US" dirty="0" smtClean="0"/>
              <a:t>if it is already locked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the old value to the undo log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71868" y="450057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the new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5143504" y="400050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smtClean="0"/>
              <a:t>Commit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643306" y="250030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if the version of the variable is still the same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000232" y="1428736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read set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4714876" y="207167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5786446" y="3571876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4357686" y="328612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own Arrow 13"/>
          <p:cNvSpPr/>
          <p:nvPr/>
        </p:nvSpPr>
        <p:spPr>
          <a:xfrm>
            <a:off x="6143636" y="328612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 flipV="1">
            <a:off x="3143240" y="2071678"/>
            <a:ext cx="285752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214678" y="3786190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929058" y="3571876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857356" y="4429132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19" name="Down Arrow 18"/>
          <p:cNvSpPr/>
          <p:nvPr/>
        </p:nvSpPr>
        <p:spPr>
          <a:xfrm>
            <a:off x="2214546" y="2143116"/>
            <a:ext cx="285752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3786182" y="5357826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Increment the version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3786182" y="6143644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Release the lock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4643438" y="50720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4643438" y="592933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Snip Single Corner Rectangle 24"/>
          <p:cNvSpPr/>
          <p:nvPr/>
        </p:nvSpPr>
        <p:spPr>
          <a:xfrm>
            <a:off x="7358082" y="3571876"/>
            <a:ext cx="1143008" cy="71438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>
            <a:off x="6786578" y="378619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71604" y="3143248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571604" y="3929066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reads are simple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1571604" y="4714884"/>
            <a:ext cx="228601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 a strong</a:t>
            </a:r>
          </a:p>
          <a:p>
            <a:pPr algn="ctr"/>
            <a:r>
              <a:rPr lang="en-US" dirty="0" smtClean="0"/>
              <a:t>semantics for</a:t>
            </a:r>
          </a:p>
          <a:p>
            <a:pPr algn="ctr"/>
            <a:r>
              <a:rPr lang="en-US" dirty="0" smtClean="0"/>
              <a:t>transactions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5929322" y="3071810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</a:t>
            </a:r>
          </a:p>
          <a:p>
            <a:pPr algn="ctr"/>
            <a:r>
              <a:rPr lang="en-US" dirty="0" smtClean="0"/>
              <a:t>provide opacity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929322" y="3929066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786314" y="1643050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TL2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 lazy version management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redo log</a:t>
            </a:r>
          </a:p>
          <a:p>
            <a:r>
              <a:rPr lang="en-US" sz="2800" dirty="0" smtClean="0">
                <a:sym typeface="Wingdings" pitchFamily="2" charset="2"/>
              </a:rPr>
              <a:t>Uses a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global timestamp</a:t>
            </a:r>
          </a:p>
          <a:p>
            <a:r>
              <a:rPr lang="en-US" sz="2800" dirty="0" smtClean="0">
                <a:sym typeface="Wingdings" pitchFamily="2" charset="2"/>
              </a:rPr>
              <a:t>Provides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strong guarantees </a:t>
            </a:r>
            <a:r>
              <a:rPr lang="en-US" sz="2800" dirty="0" smtClean="0">
                <a:sym typeface="Wingdings" pitchFamily="2" charset="2"/>
              </a:rPr>
              <a:t>with respect to other transactions, and even operations that are not within the context of a transaction</a:t>
            </a:r>
          </a:p>
          <a:p>
            <a:r>
              <a:rPr lang="en-US" sz="2800" dirty="0" smtClean="0">
                <a:sym typeface="Wingdings" pitchFamily="2" charset="2"/>
              </a:rPr>
              <a:t>Locks variables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only at commit time</a:t>
            </a:r>
          </a:p>
          <a:p>
            <a:r>
              <a:rPr lang="en-US" sz="2800" dirty="0" smtClean="0">
                <a:sym typeface="Wingdings" pitchFamily="2" charset="2"/>
              </a:rPr>
              <a:t>Every transaction tX has a unique version </a:t>
            </a:r>
            <a:r>
              <a:rPr lang="en-US" sz="2800" dirty="0" smtClean="0">
                <a:solidFill>
                  <a:srgbClr val="00B0F0"/>
                </a:solidFill>
                <a:sym typeface="Wingdings" pitchFamily="2" charset="2"/>
              </a:rPr>
              <a:t>(tx.V) </a:t>
            </a:r>
            <a:r>
              <a:rPr lang="en-US" sz="2800" dirty="0" smtClean="0">
                <a:sym typeface="Wingdings" pitchFamily="2" charset="2"/>
              </a:rPr>
              <a:t>that is assigned to it when it starts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8381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Operation</a:t>
            </a:r>
          </a:p>
          <a:p>
            <a:r>
              <a:rPr lang="en-US" dirty="0" smtClean="0"/>
              <a:t>read (tX, obj)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85748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 in the redo log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714612" y="4357694"/>
            <a:ext cx="4000528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v1 = </a:t>
            </a:r>
            <a:r>
              <a:rPr lang="en-US" dirty="0" smtClean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 smtClean="0"/>
              <a:t>result = </a:t>
            </a:r>
            <a:r>
              <a:rPr lang="en-US" dirty="0" smtClean="0">
                <a:solidFill>
                  <a:srgbClr val="0070C0"/>
                </a:solidFill>
              </a:rPr>
              <a:t>obj.value</a:t>
            </a:r>
          </a:p>
          <a:p>
            <a:r>
              <a:rPr lang="en-US" dirty="0" smtClean="0"/>
              <a:t>v2 = </a:t>
            </a:r>
            <a:r>
              <a:rPr lang="en-US" dirty="0" smtClean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 smtClean="0"/>
              <a:t>if( (v1 != v2) || (v1 &gt; tX.V) || 		obj.lock) </a:t>
            </a:r>
            <a:r>
              <a:rPr lang="en-US" dirty="0" smtClean="0">
                <a:solidFill>
                  <a:srgbClr val="FF0000"/>
                </a:solidFill>
              </a:rPr>
              <a:t>abort();</a:t>
            </a:r>
          </a:p>
          <a:p>
            <a:r>
              <a:rPr lang="en-US" u="sng" dirty="0" smtClean="0"/>
              <a:t>addToReadSet(obj);</a:t>
            </a:r>
          </a:p>
          <a:p>
            <a:r>
              <a:rPr lang="en-US" dirty="0" smtClean="0"/>
              <a:t>return result;</a:t>
            </a:r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3428992" y="3214686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5214942" y="3214686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6286512" y="342900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3857620" y="278605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3857620" y="392906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5643570" y="278605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6929454" y="3286124"/>
            <a:ext cx="185738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value in the redo log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571868" y="2000240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entry to the redo log if required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571868" y="3214686"/>
            <a:ext cx="357190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 the write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5143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357214"/>
            <a:ext cx="7498080" cy="1143000"/>
          </a:xfrm>
        </p:spPr>
        <p:txBody>
          <a:bodyPr/>
          <a:lstStyle/>
          <a:p>
            <a:r>
              <a:rPr lang="en-US" dirty="0" smtClean="0"/>
              <a:t>Commit Operation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43042" y="714356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643306" y="1643050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object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4500562" y="135729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6143636" y="178592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6929454" y="1571612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1714480" y="2357430"/>
            <a:ext cx="335758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 </a:t>
            </a:r>
            <a:r>
              <a:rPr lang="en-US" dirty="0" smtClean="0">
                <a:sym typeface="Wingdings" pitchFamily="2" charset="2"/>
              </a:rPr>
              <a:t> globalClock + 1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2357422" y="1357298"/>
            <a:ext cx="21431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643042" y="3143248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e in the read set</a:t>
            </a:r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>
            <a:off x="2357422" y="292893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3143240" y="4143380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(e.version &gt; tx.V)</a:t>
            </a:r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4000496" y="385762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ight Arrow 17"/>
          <p:cNvSpPr/>
          <p:nvPr/>
        </p:nvSpPr>
        <p:spPr>
          <a:xfrm>
            <a:off x="5643570" y="428625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6429388" y="4071942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1500166" y="4929198"/>
            <a:ext cx="250033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writeback redo log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2000232" y="3786190"/>
            <a:ext cx="21431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1714480" y="5786454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entry in the write set</a:t>
            </a:r>
            <a:endParaRPr lang="en-IN" dirty="0"/>
          </a:p>
        </p:txBody>
      </p:sp>
      <p:sp>
        <p:nvSpPr>
          <p:cNvPr id="25" name="Down Arrow 24"/>
          <p:cNvSpPr/>
          <p:nvPr/>
        </p:nvSpPr>
        <p:spPr>
          <a:xfrm>
            <a:off x="1928794" y="550070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6000760" y="5786454"/>
            <a:ext cx="242889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the version, </a:t>
            </a:r>
          </a:p>
          <a:p>
            <a:pPr algn="ctr"/>
            <a:r>
              <a:rPr lang="en-US" dirty="0" smtClean="0"/>
              <a:t>undo lock</a:t>
            </a:r>
            <a:endParaRPr lang="en-IN" dirty="0"/>
          </a:p>
        </p:txBody>
      </p:sp>
      <p:sp>
        <p:nvSpPr>
          <p:cNvPr id="27" name="Right Arrow 26"/>
          <p:cNvSpPr/>
          <p:nvPr/>
        </p:nvSpPr>
        <p:spPr>
          <a:xfrm>
            <a:off x="5072066" y="6000768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71604" y="3143248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571604" y="3929066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provides opacity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5929322" y="3071810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redo log is slower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929322" y="3929066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786314" y="1643050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500166" y="4786322"/>
            <a:ext cx="242889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holds locks for a </a:t>
            </a:r>
          </a:p>
          <a:p>
            <a:pPr algn="ctr"/>
            <a:r>
              <a:rPr lang="en-US" dirty="0" smtClean="0"/>
              <a:t>lesser amount of time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Parallel Programming Pardigms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/>
              <a:t>Hardware Transactional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Multicores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43044"/>
            <a:ext cx="7498080" cy="4800600"/>
          </a:xfrm>
        </p:spPr>
        <p:txBody>
          <a:bodyPr/>
          <a:lstStyle/>
          <a:p>
            <a:r>
              <a:rPr lang="en-US" dirty="0" smtClean="0"/>
              <a:t>Cores doubling every two years</a:t>
            </a:r>
          </a:p>
          <a:p>
            <a:pPr lvl="1"/>
            <a:r>
              <a:rPr lang="en-US" dirty="0" smtClean="0"/>
              <a:t>16 cores by 2014</a:t>
            </a:r>
          </a:p>
          <a:p>
            <a:pPr lvl="1"/>
            <a:r>
              <a:rPr lang="en-US" dirty="0" smtClean="0"/>
              <a:t>32 cores by 2016 </a:t>
            </a:r>
          </a:p>
          <a:p>
            <a:pPr lvl="1"/>
            <a:r>
              <a:rPr lang="en-US" dirty="0" smtClean="0"/>
              <a:t>64 cores by 2018 </a:t>
            </a:r>
            <a:endParaRPr lang="en-IN" dirty="0" smtClean="0"/>
          </a:p>
          <a:p>
            <a:r>
              <a:rPr lang="en-US" dirty="0" smtClean="0"/>
              <a:t>Increasing number of threads per core</a:t>
            </a:r>
          </a:p>
          <a:p>
            <a:pPr lvl="1"/>
            <a:r>
              <a:rPr lang="en-US" dirty="0" smtClean="0"/>
              <a:t>Intel processors – 2 threads (hyperthreading mode)</a:t>
            </a:r>
          </a:p>
          <a:p>
            <a:pPr lvl="1"/>
            <a:r>
              <a:rPr lang="en-US" dirty="0" smtClean="0"/>
              <a:t>IBM Power 7 – upto 4 threads per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Transactional Memory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643042" y="1500174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pessimistic concurrency control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857752" y="1500174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eager conflict detection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00430" y="2357430"/>
            <a:ext cx="300039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lazy version management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214414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714744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215206" y="3429000"/>
            <a:ext cx="178595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5929322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6357950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6786578" y="3857628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285852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4" name="Up-Down Arrow 13"/>
          <p:cNvSpPr/>
          <p:nvPr/>
        </p:nvSpPr>
        <p:spPr>
          <a:xfrm>
            <a:off x="1857356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3929058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6" name="Up-Down Arrow 15"/>
          <p:cNvSpPr/>
          <p:nvPr/>
        </p:nvSpPr>
        <p:spPr>
          <a:xfrm>
            <a:off x="4500562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7429520" y="4857760"/>
            <a:ext cx="135732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Cache</a:t>
            </a:r>
            <a:endParaRPr lang="en-IN" dirty="0"/>
          </a:p>
        </p:txBody>
      </p:sp>
      <p:sp>
        <p:nvSpPr>
          <p:cNvPr id="18" name="Up-Down Arrow 17"/>
          <p:cNvSpPr/>
          <p:nvPr/>
        </p:nvSpPr>
        <p:spPr>
          <a:xfrm>
            <a:off x="8001024" y="4429132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1214414" y="6072206"/>
            <a:ext cx="778674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 Cache</a:t>
            </a:r>
            <a:endParaRPr lang="en-IN" dirty="0"/>
          </a:p>
        </p:txBody>
      </p:sp>
      <p:sp>
        <p:nvSpPr>
          <p:cNvPr id="20" name="Up-Down Arrow 19"/>
          <p:cNvSpPr/>
          <p:nvPr/>
        </p:nvSpPr>
        <p:spPr>
          <a:xfrm>
            <a:off x="1857356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Up-Down Arrow 20"/>
          <p:cNvSpPr/>
          <p:nvPr/>
        </p:nvSpPr>
        <p:spPr>
          <a:xfrm>
            <a:off x="4500562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Up-Down Arrow 21"/>
          <p:cNvSpPr/>
          <p:nvPr/>
        </p:nvSpPr>
        <p:spPr>
          <a:xfrm>
            <a:off x="8001024" y="5572140"/>
            <a:ext cx="214314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148064" y="4857760"/>
            <a:ext cx="1383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2511549" y="4857760"/>
            <a:ext cx="1383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8648526" y="4869207"/>
            <a:ext cx="1383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ounded Rectangular Callout 24"/>
          <p:cNvSpPr/>
          <p:nvPr/>
        </p:nvSpPr>
        <p:spPr>
          <a:xfrm>
            <a:off x="5657058" y="4569158"/>
            <a:ext cx="1723254" cy="720080"/>
          </a:xfrm>
          <a:prstGeom prst="wedgeRoundRectCallout">
            <a:avLst>
              <a:gd name="adj1" fmla="val -77949"/>
              <a:gd name="adj2" fmla="val 253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Augment with a speculative bit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Hardware </a:t>
            </a:r>
            <a:r>
              <a:rPr lang="en-US" dirty="0" smtClean="0"/>
              <a:t>Transactions – Extend the Directory Protocol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42976" y="1500174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Transaction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5143504" y="1428736"/>
            <a:ext cx="364333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back all the modified lines in the L1 cache to the lower level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4357686" y="171448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142976" y="2500306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Operation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5143504" y="2428868"/>
            <a:ext cx="3892992" cy="1360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</a:t>
            </a:r>
            <a:r>
              <a:rPr lang="en-US" dirty="0" smtClean="0"/>
              <a:t>If not in the </a:t>
            </a:r>
            <a:r>
              <a:rPr lang="en-US" i="1" dirty="0" smtClean="0"/>
              <a:t>M </a:t>
            </a:r>
            <a:r>
              <a:rPr lang="en-US" dirty="0" smtClean="0"/>
              <a:t>state, broadcast </a:t>
            </a:r>
            <a:r>
              <a:rPr lang="en-US" dirty="0" smtClean="0"/>
              <a:t>the write to all the processors</a:t>
            </a:r>
          </a:p>
          <a:p>
            <a:r>
              <a:rPr lang="en-US" dirty="0" smtClean="0"/>
              <a:t>2. If any processor has </a:t>
            </a:r>
            <a:r>
              <a:rPr lang="en-US" dirty="0" smtClean="0"/>
              <a:t>speculatively written to the location</a:t>
            </a:r>
            <a:r>
              <a:rPr lang="en-US" dirty="0" smtClean="0"/>
              <a:t>, then </a:t>
            </a:r>
            <a:r>
              <a:rPr lang="en-US" dirty="0" smtClean="0"/>
              <a:t>one </a:t>
            </a:r>
            <a:r>
              <a:rPr lang="en-US" dirty="0" err="1" smtClean="0"/>
              <a:t>Tx</a:t>
            </a:r>
            <a:r>
              <a:rPr lang="en-US" dirty="0" smtClean="0"/>
              <a:t> aborts else mark line as speculative.</a:t>
            </a:r>
            <a:endParaRPr lang="en-US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4357686" y="271462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71538" y="4000504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Operation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072066" y="3863328"/>
            <a:ext cx="3861622" cy="11316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Broadcast the read to all the </a:t>
            </a:r>
            <a:r>
              <a:rPr lang="en-US" dirty="0" smtClean="0"/>
              <a:t>processors (to change to the </a:t>
            </a:r>
            <a:r>
              <a:rPr lang="en-US" i="1" dirty="0" smtClean="0"/>
              <a:t>S </a:t>
            </a:r>
            <a:r>
              <a:rPr lang="en-US" dirty="0" smtClean="0"/>
              <a:t>state). </a:t>
            </a:r>
            <a:r>
              <a:rPr lang="en-US" dirty="0"/>
              <a:t> </a:t>
            </a:r>
            <a:r>
              <a:rPr lang="en-US" dirty="0" smtClean="0"/>
              <a:t>Abort a </a:t>
            </a:r>
            <a:r>
              <a:rPr lang="en-US" dirty="0" err="1" smtClean="0"/>
              <a:t>Tx</a:t>
            </a:r>
            <a:r>
              <a:rPr lang="en-US" dirty="0" smtClean="0"/>
              <a:t> if another processor is speculatively writing to that line.</a:t>
            </a:r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4286248" y="421481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071538" y="5000636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 Operation 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5072066" y="5069224"/>
            <a:ext cx="371477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Convert all speculative data to </a:t>
            </a:r>
            <a:r>
              <a:rPr lang="en-US" dirty="0" smtClean="0"/>
              <a:t>non-speculative (gang </a:t>
            </a:r>
            <a:r>
              <a:rPr lang="en-US" smtClean="0"/>
              <a:t>clear mechanism)</a:t>
            </a:r>
            <a:endParaRPr lang="en-US" dirty="0" smtClean="0"/>
          </a:p>
        </p:txBody>
      </p:sp>
      <p:sp>
        <p:nvSpPr>
          <p:cNvPr id="15" name="Right Arrow 14"/>
          <p:cNvSpPr/>
          <p:nvPr/>
        </p:nvSpPr>
        <p:spPr>
          <a:xfrm>
            <a:off x="4286248" y="521495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1071538" y="6000768"/>
            <a:ext cx="321471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Abort Operation 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5072066" y="5929330"/>
            <a:ext cx="371477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1. Convert all speculative data to invalid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286248" y="621508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42984"/>
            <a:ext cx="46863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214422"/>
            <a:ext cx="7422672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and Scaling</a:t>
            </a:r>
          </a:p>
          <a:p>
            <a:r>
              <a:rPr lang="en-US" sz="2800" dirty="0" smtClean="0"/>
              <a:t>How to design a system that </a:t>
            </a:r>
            <a:r>
              <a:rPr lang="en-US" sz="2800" dirty="0" smtClean="0">
                <a:solidFill>
                  <a:srgbClr val="FF0000"/>
                </a:solidFill>
              </a:rPr>
              <a:t>scales</a:t>
            </a:r>
            <a:r>
              <a:rPr lang="en-US" sz="2800" dirty="0" smtClean="0"/>
              <a:t> to hundreds of cores?</a:t>
            </a:r>
          </a:p>
          <a:p>
            <a:r>
              <a:rPr lang="en-US" sz="2800" dirty="0" smtClean="0"/>
              <a:t>How to program it effectively? </a:t>
            </a:r>
          </a:p>
          <a:p>
            <a:endParaRPr lang="en-IN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071670" y="3214686"/>
            <a:ext cx="235745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Scaling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000760" y="3214686"/>
            <a:ext cx="235745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Programming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39172"/>
            <a:ext cx="2500330" cy="236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00166" y="6286520"/>
            <a:ext cx="3357586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Architects are working on it …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1714512" cy="22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500694" y="6286520"/>
            <a:ext cx="3357586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need to work on it …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Leveraging Multicore Processors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core does a separate job </a:t>
            </a:r>
            <a:r>
              <a:rPr lang="en-US" dirty="0" smtClean="0">
                <a:sym typeface="Wingdings" pitchFamily="2" charset="2"/>
              </a:rPr>
              <a:t> email, editor, music player, video player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4286280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Sequential Access Storage 5"/>
          <p:cNvSpPr/>
          <p:nvPr/>
        </p:nvSpPr>
        <p:spPr>
          <a:xfrm>
            <a:off x="2714612" y="2214554"/>
            <a:ext cx="5286412" cy="3143272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Suitable for  only desktop applications</a:t>
            </a:r>
            <a:endParaRPr lang="en-IN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Enterprise/ Scientific Applications?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support for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parallel programming</a:t>
            </a:r>
          </a:p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Lock based</a:t>
            </a:r>
          </a:p>
          <a:p>
            <a:r>
              <a:rPr lang="en-US" dirty="0" smtClean="0"/>
              <a:t>Non-traditional methods</a:t>
            </a:r>
          </a:p>
          <a:p>
            <a:pPr lvl="1"/>
            <a:r>
              <a:rPr lang="en-US" dirty="0" smtClean="0"/>
              <a:t>Non-blocking methods (lock free/ wait free)</a:t>
            </a:r>
          </a:p>
          <a:p>
            <a:pPr lvl="1"/>
            <a:r>
              <a:rPr lang="en-US" dirty="0" smtClean="0"/>
              <a:t>Transactional Memory</a:t>
            </a:r>
          </a:p>
          <a:p>
            <a:pPr lvl="2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Multicore Processors</a:t>
            </a:r>
          </a:p>
          <a:p>
            <a:r>
              <a:rPr lang="en-US" dirty="0" smtClean="0"/>
              <a:t>Parallel Programming Paradigms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Transactional Memory: Basics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Software Transactional Memory(STM)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Hardware Transactional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3613</TotalTime>
  <Words>1599</Words>
  <Application>Microsoft Office PowerPoint</Application>
  <PresentationFormat>On-screen Show (4:3)</PresentationFormat>
  <Paragraphs>400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Calibri</vt:lpstr>
      <vt:lpstr>Comic Sans MS</vt:lpstr>
      <vt:lpstr>Cordia New</vt:lpstr>
      <vt:lpstr>Gill Sans MT</vt:lpstr>
      <vt:lpstr>Times New Roman</vt:lpstr>
      <vt:lpstr>Verdana</vt:lpstr>
      <vt:lpstr>Wingdings</vt:lpstr>
      <vt:lpstr>Wingdings 2</vt:lpstr>
      <vt:lpstr>Solstice</vt:lpstr>
      <vt:lpstr>Novel Paradigms of Parallel Programming</vt:lpstr>
      <vt:lpstr>Outline</vt:lpstr>
      <vt:lpstr>Multicores in the last Five Years</vt:lpstr>
      <vt:lpstr>Rise and Rise of Multicore Processors</vt:lpstr>
      <vt:lpstr>Future of Multicores</vt:lpstr>
      <vt:lpstr>Main Challenges</vt:lpstr>
      <vt:lpstr>Leveraging Multicore Processors</vt:lpstr>
      <vt:lpstr>What about Enterprise/ Scientific Applications? </vt:lpstr>
      <vt:lpstr>Outline</vt:lpstr>
      <vt:lpstr>Conventional Lock-Based Programming</vt:lpstr>
      <vt:lpstr>What is the problem? </vt:lpstr>
      <vt:lpstr>Solution: Use Locks</vt:lpstr>
      <vt:lpstr>What is disjoint access parallelism?</vt:lpstr>
      <vt:lpstr>Other problems with locks</vt:lpstr>
      <vt:lpstr>How to get rid of locks?</vt:lpstr>
      <vt:lpstr>Lock free Algorithm</vt:lpstr>
      <vt:lpstr>Issues with the Lockfree Algorithm</vt:lpstr>
      <vt:lpstr>How to increase the balance?</vt:lpstr>
      <vt:lpstr>Support Required</vt:lpstr>
      <vt:lpstr>Implementation of a Wait Free Algorithm</vt:lpstr>
      <vt:lpstr>Issues in implementing a wait free algorithm</vt:lpstr>
      <vt:lpstr>Implementing a wait free algorithm is the same as …</vt:lpstr>
      <vt:lpstr>Outline</vt:lpstr>
      <vt:lpstr>Transactional Memory (TM)</vt:lpstr>
      <vt:lpstr>Advantages</vt:lpstr>
      <vt:lpstr>Basics of Transactional Memory</vt:lpstr>
      <vt:lpstr>When do transactions conflict?</vt:lpstr>
      <vt:lpstr>Abort and Commit</vt:lpstr>
      <vt:lpstr>Basics of Concurrency Control</vt:lpstr>
      <vt:lpstr>Pessimistic vs Optimistic Concurrency Control</vt:lpstr>
      <vt:lpstr>Version Management</vt:lpstr>
      <vt:lpstr>Conflict Detection</vt:lpstr>
      <vt:lpstr>Semantics of Transactions</vt:lpstr>
      <vt:lpstr>What happens after an abort?</vt:lpstr>
      <vt:lpstr>Outline</vt:lpstr>
      <vt:lpstr>Software Transactional Memory</vt:lpstr>
      <vt:lpstr>Support Required</vt:lpstr>
      <vt:lpstr>Maintaining Read –Write Sets</vt:lpstr>
      <vt:lpstr>Bartok STM</vt:lpstr>
      <vt:lpstr>Read Operation</vt:lpstr>
      <vt:lpstr>Write Operation</vt:lpstr>
      <vt:lpstr>Commit Operation</vt:lpstr>
      <vt:lpstr>Pros and Cons</vt:lpstr>
      <vt:lpstr>TL2 STM</vt:lpstr>
      <vt:lpstr>Read Operation</vt:lpstr>
      <vt:lpstr>Write Operation</vt:lpstr>
      <vt:lpstr>Commit Operation</vt:lpstr>
      <vt:lpstr>Pros and Cons</vt:lpstr>
      <vt:lpstr>Outline</vt:lpstr>
      <vt:lpstr>Hardware Transactional Memory</vt:lpstr>
      <vt:lpstr>Basics of Hardware Transactions – Extend the Directory Protocol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Smruti Sarangi</cp:lastModifiedBy>
  <cp:revision>88</cp:revision>
  <dcterms:created xsi:type="dcterms:W3CDTF">2013-08-07T06:11:33Z</dcterms:created>
  <dcterms:modified xsi:type="dcterms:W3CDTF">2016-05-01T11:24:08Z</dcterms:modified>
</cp:coreProperties>
</file>