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E5224-6848-466E-AA94-3BD57A9A5833}" type="datetimeFigureOut">
              <a:rPr lang="en-IN" smtClean="0"/>
              <a:t>17-03-2016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22027-DCFC-418F-A50B-0F2EAD6E0D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4828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E5224-6848-466E-AA94-3BD57A9A5833}" type="datetimeFigureOut">
              <a:rPr lang="en-IN" smtClean="0"/>
              <a:t>17-03-2016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22027-DCFC-418F-A50B-0F2EAD6E0D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2154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E5224-6848-466E-AA94-3BD57A9A5833}" type="datetimeFigureOut">
              <a:rPr lang="en-IN" smtClean="0"/>
              <a:t>17-03-2016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22027-DCFC-418F-A50B-0F2EAD6E0D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9453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E5224-6848-466E-AA94-3BD57A9A5833}" type="datetimeFigureOut">
              <a:rPr lang="en-IN" smtClean="0"/>
              <a:t>17-03-2016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22027-DCFC-418F-A50B-0F2EAD6E0D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5806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E5224-6848-466E-AA94-3BD57A9A5833}" type="datetimeFigureOut">
              <a:rPr lang="en-IN" smtClean="0"/>
              <a:t>17-03-2016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22027-DCFC-418F-A50B-0F2EAD6E0D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9945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E5224-6848-466E-AA94-3BD57A9A5833}" type="datetimeFigureOut">
              <a:rPr lang="en-IN" smtClean="0"/>
              <a:t>17-03-2016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22027-DCFC-418F-A50B-0F2EAD6E0D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6480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E5224-6848-466E-AA94-3BD57A9A5833}" type="datetimeFigureOut">
              <a:rPr lang="en-IN" smtClean="0"/>
              <a:t>17-03-2016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22027-DCFC-418F-A50B-0F2EAD6E0D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1989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E5224-6848-466E-AA94-3BD57A9A5833}" type="datetimeFigureOut">
              <a:rPr lang="en-IN" smtClean="0"/>
              <a:t>17-03-2016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22027-DCFC-418F-A50B-0F2EAD6E0D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6908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E5224-6848-466E-AA94-3BD57A9A5833}" type="datetimeFigureOut">
              <a:rPr lang="en-IN" smtClean="0"/>
              <a:t>17-03-2016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22027-DCFC-418F-A50B-0F2EAD6E0D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5638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E5224-6848-466E-AA94-3BD57A9A5833}" type="datetimeFigureOut">
              <a:rPr lang="en-IN" smtClean="0"/>
              <a:t>17-03-2016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22027-DCFC-418F-A50B-0F2EAD6E0D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097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E5224-6848-466E-AA94-3BD57A9A5833}" type="datetimeFigureOut">
              <a:rPr lang="en-IN" smtClean="0"/>
              <a:t>17-03-2016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22027-DCFC-418F-A50B-0F2EAD6E0D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6691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E5224-6848-466E-AA94-3BD57A9A5833}" type="datetimeFigureOut">
              <a:rPr lang="en-IN" smtClean="0"/>
              <a:t>17-03-2016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22027-DCFC-418F-A50B-0F2EAD6E0D9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9145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Prefetching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Smruti</a:t>
            </a:r>
            <a:r>
              <a:rPr lang="en-US" dirty="0" smtClean="0"/>
              <a:t> R. Sarangi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7473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Before </a:t>
            </a:r>
            <a:r>
              <a:rPr lang="en-US" dirty="0" smtClean="0">
                <a:solidFill>
                  <a:srgbClr val="00B050"/>
                </a:solidFill>
              </a:rPr>
              <a:t>entering</a:t>
            </a:r>
            <a:r>
              <a:rPr lang="en-US" dirty="0" smtClean="0"/>
              <a:t> the </a:t>
            </a:r>
            <a:r>
              <a:rPr lang="en-US" dirty="0" err="1" smtClean="0"/>
              <a:t>runahead</a:t>
            </a:r>
            <a:r>
              <a:rPr lang="en-US" dirty="0" smtClean="0"/>
              <a:t> mode</a:t>
            </a:r>
          </a:p>
          <a:p>
            <a:pPr lvl="1"/>
            <a:r>
              <a:rPr lang="en-US" dirty="0" smtClean="0"/>
              <a:t>Take a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checkpoint</a:t>
            </a:r>
            <a:r>
              <a:rPr lang="en-US" dirty="0" smtClean="0"/>
              <a:t> of the architectural register file</a:t>
            </a:r>
          </a:p>
          <a:p>
            <a:pPr lvl="1"/>
            <a:r>
              <a:rPr lang="en-US" dirty="0" smtClean="0"/>
              <a:t>Also, of the branch history register and return address stack</a:t>
            </a:r>
          </a:p>
          <a:p>
            <a:r>
              <a:rPr lang="en-US" dirty="0" smtClean="0"/>
              <a:t>Start the </a:t>
            </a:r>
            <a:r>
              <a:rPr lang="en-US" dirty="0" err="1" smtClean="0">
                <a:solidFill>
                  <a:srgbClr val="FF0000"/>
                </a:solidFill>
              </a:rPr>
              <a:t>runahead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mode</a:t>
            </a:r>
          </a:p>
          <a:p>
            <a:pPr lvl="1"/>
            <a:r>
              <a:rPr lang="en-US" dirty="0" smtClean="0"/>
              <a:t>Add an </a:t>
            </a:r>
            <a:r>
              <a:rPr lang="en-US" dirty="0" smtClean="0">
                <a:solidFill>
                  <a:srgbClr val="002060"/>
                </a:solidFill>
              </a:rPr>
              <a:t>invalid </a:t>
            </a:r>
            <a:r>
              <a:rPr lang="en-US" dirty="0" smtClean="0"/>
              <a:t>(INV) bit to each register</a:t>
            </a:r>
          </a:p>
          <a:p>
            <a:pPr lvl="1"/>
            <a:r>
              <a:rPr lang="en-US" dirty="0" smtClean="0"/>
              <a:t>The L2 miss generates an INV value</a:t>
            </a:r>
          </a:p>
          <a:p>
            <a:pPr lvl="1"/>
            <a:r>
              <a:rPr lang="en-US" dirty="0" smtClean="0"/>
              <a:t>All the instructions in its </a:t>
            </a:r>
            <a:r>
              <a:rPr lang="en-US" dirty="0" err="1" smtClean="0"/>
              <a:t>foward</a:t>
            </a:r>
            <a:r>
              <a:rPr lang="en-US" dirty="0" smtClean="0"/>
              <a:t> slice have an INV </a:t>
            </a:r>
            <a:r>
              <a:rPr lang="en-US" dirty="0" smtClean="0">
                <a:solidFill>
                  <a:srgbClr val="00B050"/>
                </a:solidFill>
              </a:rPr>
              <a:t>value</a:t>
            </a:r>
          </a:p>
          <a:p>
            <a:pPr lvl="1"/>
            <a:r>
              <a:rPr lang="en-US" dirty="0" smtClean="0"/>
              <a:t>The INV value is same as the </a:t>
            </a:r>
            <a:r>
              <a:rPr lang="en-US" dirty="0" smtClean="0">
                <a:solidFill>
                  <a:srgbClr val="0070C0"/>
                </a:solidFill>
              </a:rPr>
              <a:t>poison</a:t>
            </a:r>
            <a:r>
              <a:rPr lang="en-US" dirty="0" smtClean="0"/>
              <a:t> bit (learnt earlier)</a:t>
            </a:r>
          </a:p>
          <a:p>
            <a:pPr lvl="1"/>
            <a:r>
              <a:rPr lang="en-US" dirty="0" smtClean="0"/>
              <a:t>Question:</a:t>
            </a:r>
          </a:p>
          <a:p>
            <a:pPr lvl="2"/>
            <a:r>
              <a:rPr lang="en-US" dirty="0" smtClean="0"/>
              <a:t>Do we </a:t>
            </a:r>
            <a:r>
              <a:rPr lang="en-US" dirty="0" smtClean="0">
                <a:solidFill>
                  <a:srgbClr val="FF0000"/>
                </a:solidFill>
              </a:rPr>
              <a:t>restrict</a:t>
            </a:r>
            <a:r>
              <a:rPr lang="en-US" dirty="0" smtClean="0"/>
              <a:t> invalid values to the pipeline or let them </a:t>
            </a:r>
            <a:r>
              <a:rPr lang="en-US" dirty="0" smtClean="0">
                <a:solidFill>
                  <a:srgbClr val="0070C0"/>
                </a:solidFill>
              </a:rPr>
              <a:t>propagate</a:t>
            </a:r>
            <a:r>
              <a:rPr lang="en-US" dirty="0" smtClean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94787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Propagation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083491"/>
            <a:ext cx="10515600" cy="2093472"/>
          </a:xfrm>
        </p:spPr>
        <p:txBody>
          <a:bodyPr/>
          <a:lstStyle/>
          <a:p>
            <a:r>
              <a:rPr lang="en-US" dirty="0" smtClean="0"/>
              <a:t>If till the </a:t>
            </a:r>
            <a:r>
              <a:rPr lang="en-US" dirty="0" smtClean="0">
                <a:solidFill>
                  <a:srgbClr val="00B050"/>
                </a:solidFill>
              </a:rPr>
              <a:t>pipeline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nullify all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stores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If till the L1  do not evict INV data from the L1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Preferably not till the L2 (massive amount of state management)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19082" y="1690688"/>
            <a:ext cx="7353836" cy="7856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Pipeline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5795493" y="2892196"/>
            <a:ext cx="2135746" cy="5409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L1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8620258" y="2881982"/>
            <a:ext cx="2305319" cy="6292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L2</a:t>
            </a:r>
            <a:endParaRPr lang="en-US" sz="2800" dirty="0"/>
          </a:p>
        </p:txBody>
      </p:sp>
      <p:sp>
        <p:nvSpPr>
          <p:cNvPr id="7" name="Down Arrow 6"/>
          <p:cNvSpPr/>
          <p:nvPr/>
        </p:nvSpPr>
        <p:spPr>
          <a:xfrm>
            <a:off x="7044744" y="2476299"/>
            <a:ext cx="373487" cy="4158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 rot="16200000">
            <a:off x="8080012" y="2809148"/>
            <a:ext cx="373487" cy="7070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18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 us take INV values till the L1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772133"/>
          </a:xfrm>
        </p:spPr>
        <p:txBody>
          <a:bodyPr/>
          <a:lstStyle/>
          <a:p>
            <a:r>
              <a:rPr lang="en-US" dirty="0" smtClean="0"/>
              <a:t>If we use the </a:t>
            </a:r>
            <a:r>
              <a:rPr lang="en-US" dirty="0" smtClean="0">
                <a:solidFill>
                  <a:srgbClr val="0070C0"/>
                </a:solidFill>
              </a:rPr>
              <a:t>traditional</a:t>
            </a:r>
            <a:r>
              <a:rPr lang="en-US" dirty="0" smtClean="0"/>
              <a:t> L1 cache, there will be some </a:t>
            </a:r>
            <a:r>
              <a:rPr lang="en-US" dirty="0" smtClean="0">
                <a:solidFill>
                  <a:srgbClr val="00B050"/>
                </a:solidFill>
              </a:rPr>
              <a:t>problems</a:t>
            </a:r>
          </a:p>
          <a:p>
            <a:pPr lvl="1"/>
            <a:r>
              <a:rPr lang="en-US" dirty="0" smtClean="0"/>
              <a:t>We need to </a:t>
            </a:r>
            <a:r>
              <a:rPr lang="en-US" dirty="0" smtClean="0">
                <a:solidFill>
                  <a:srgbClr val="FF0000"/>
                </a:solidFill>
              </a:rPr>
              <a:t>maintain</a:t>
            </a:r>
            <a:r>
              <a:rPr lang="en-US" dirty="0" smtClean="0"/>
              <a:t> both INV and non-INV data together</a:t>
            </a:r>
          </a:p>
          <a:p>
            <a:pPr lvl="1"/>
            <a:r>
              <a:rPr lang="en-US" dirty="0" smtClean="0"/>
              <a:t>What if they are on the same </a:t>
            </a:r>
            <a:r>
              <a:rPr lang="en-US" dirty="0" smtClean="0">
                <a:solidFill>
                  <a:srgbClr val="FF0000"/>
                </a:solidFill>
              </a:rPr>
              <a:t>line</a:t>
            </a:r>
            <a:r>
              <a:rPr lang="en-US" dirty="0" smtClean="0"/>
              <a:t> (additional state required)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Solution</a:t>
            </a:r>
            <a:r>
              <a:rPr lang="en-US" dirty="0" smtClean="0"/>
              <a:t>: have an additional </a:t>
            </a:r>
            <a:r>
              <a:rPr lang="en-US" dirty="0" err="1" smtClean="0"/>
              <a:t>runahead</a:t>
            </a:r>
            <a:r>
              <a:rPr lang="en-US" dirty="0" smtClean="0"/>
              <a:t> cache that contains only </a:t>
            </a:r>
            <a:r>
              <a:rPr lang="en-US" dirty="0" smtClean="0">
                <a:solidFill>
                  <a:srgbClr val="00B050"/>
                </a:solidFill>
              </a:rPr>
              <a:t>INV</a:t>
            </a:r>
            <a:r>
              <a:rPr lang="en-US" dirty="0" smtClean="0"/>
              <a:t> data.</a:t>
            </a:r>
          </a:p>
          <a:p>
            <a:pPr lvl="1"/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485623" y="5151549"/>
            <a:ext cx="2524259" cy="10689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Pipeline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692462" y="4855335"/>
            <a:ext cx="1661375" cy="72121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Runahead</a:t>
            </a:r>
            <a:r>
              <a:rPr lang="en-US" sz="2400" dirty="0" smtClean="0"/>
              <a:t> L1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5692462" y="5859887"/>
            <a:ext cx="1661375" cy="721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L1</a:t>
            </a:r>
            <a:endParaRPr lang="en-US" sz="2800" dirty="0"/>
          </a:p>
        </p:txBody>
      </p:sp>
      <p:sp>
        <p:nvSpPr>
          <p:cNvPr id="7" name="Left-Right Arrow 6"/>
          <p:cNvSpPr/>
          <p:nvPr/>
        </p:nvSpPr>
        <p:spPr>
          <a:xfrm>
            <a:off x="5009882" y="5215943"/>
            <a:ext cx="682580" cy="315532"/>
          </a:xfrm>
          <a:prstGeom prst="left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-Right Arrow 7"/>
          <p:cNvSpPr/>
          <p:nvPr/>
        </p:nvSpPr>
        <p:spPr>
          <a:xfrm>
            <a:off x="5009882" y="5853445"/>
            <a:ext cx="682580" cy="315532"/>
          </a:xfrm>
          <a:prstGeom prst="left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5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Runahead</a:t>
            </a:r>
            <a:r>
              <a:rPr lang="en-US" dirty="0" smtClean="0"/>
              <a:t> L1 Cache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56607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store</a:t>
            </a:r>
            <a:r>
              <a:rPr lang="en-US" dirty="0" smtClean="0"/>
              <a:t> might have the </a:t>
            </a:r>
            <a:r>
              <a:rPr lang="en-US" dirty="0" smtClean="0">
                <a:solidFill>
                  <a:srgbClr val="00B050"/>
                </a:solidFill>
              </a:rPr>
              <a:t>INV</a:t>
            </a:r>
            <a:r>
              <a:rPr lang="en-US" dirty="0" smtClean="0"/>
              <a:t> flag set for two reasons</a:t>
            </a:r>
          </a:p>
          <a:p>
            <a:pPr lvl="1"/>
            <a:r>
              <a:rPr lang="en-US" dirty="0" smtClean="0"/>
              <a:t>Its address is </a:t>
            </a:r>
            <a:r>
              <a:rPr lang="en-US" dirty="0" smtClean="0">
                <a:solidFill>
                  <a:srgbClr val="00B050"/>
                </a:solidFill>
              </a:rPr>
              <a:t>INV</a:t>
            </a:r>
            <a:r>
              <a:rPr lang="en-US" dirty="0" smtClean="0"/>
              <a:t>. Ignore. Assume that the address is </a:t>
            </a:r>
            <a:r>
              <a:rPr lang="en-US" dirty="0" smtClean="0">
                <a:solidFill>
                  <a:srgbClr val="FF0000"/>
                </a:solidFill>
              </a:rPr>
              <a:t>correct</a:t>
            </a:r>
            <a:r>
              <a:rPr lang="en-US" dirty="0" smtClean="0"/>
              <a:t> and access the </a:t>
            </a:r>
            <a:r>
              <a:rPr lang="en-US" dirty="0" err="1" smtClean="0"/>
              <a:t>runahead</a:t>
            </a:r>
            <a:r>
              <a:rPr lang="en-US" dirty="0" smtClean="0"/>
              <a:t> cache. </a:t>
            </a:r>
          </a:p>
          <a:p>
            <a:pPr lvl="1"/>
            <a:r>
              <a:rPr lang="en-US" dirty="0" smtClean="0"/>
              <a:t>A stores data is </a:t>
            </a:r>
            <a:r>
              <a:rPr lang="en-US" dirty="0" smtClean="0">
                <a:solidFill>
                  <a:srgbClr val="00B050"/>
                </a:solidFill>
              </a:rPr>
              <a:t>INV</a:t>
            </a:r>
            <a:r>
              <a:rPr lang="en-US" dirty="0" smtClean="0"/>
              <a:t>. Access the </a:t>
            </a:r>
            <a:r>
              <a:rPr lang="en-US" dirty="0" err="1" smtClean="0"/>
              <a:t>runahead</a:t>
            </a:r>
            <a:r>
              <a:rPr lang="en-US" dirty="0" smtClean="0"/>
              <a:t> cache</a:t>
            </a:r>
          </a:p>
          <a:p>
            <a:r>
              <a:rPr lang="en-US" dirty="0" smtClean="0"/>
              <a:t>Perform the </a:t>
            </a:r>
            <a:r>
              <a:rPr lang="en-US" dirty="0" smtClean="0">
                <a:solidFill>
                  <a:schemeClr val="accent5"/>
                </a:solidFill>
              </a:rPr>
              <a:t>store</a:t>
            </a:r>
          </a:p>
          <a:p>
            <a:pPr lvl="1"/>
            <a:r>
              <a:rPr lang="en-US" dirty="0" smtClean="0"/>
              <a:t>Let us keep some additional </a:t>
            </a:r>
            <a:r>
              <a:rPr lang="en-US" dirty="0" smtClean="0">
                <a:solidFill>
                  <a:schemeClr val="accent1"/>
                </a:solidFill>
              </a:rPr>
              <a:t>state</a:t>
            </a:r>
            <a:r>
              <a:rPr lang="en-US" dirty="0" smtClean="0"/>
              <a:t> per line. Let us mark those words written by an </a:t>
            </a:r>
            <a:r>
              <a:rPr lang="en-US" dirty="0" smtClean="0">
                <a:solidFill>
                  <a:srgbClr val="00B050"/>
                </a:solidFill>
              </a:rPr>
              <a:t>INV</a:t>
            </a:r>
            <a:r>
              <a:rPr lang="en-US" dirty="0" smtClean="0"/>
              <a:t> store as </a:t>
            </a:r>
            <a:r>
              <a:rPr lang="en-US" dirty="0" smtClean="0">
                <a:solidFill>
                  <a:srgbClr val="00B050"/>
                </a:solidFill>
              </a:rPr>
              <a:t>INV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00777" y="4739425"/>
            <a:ext cx="1712891" cy="5022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713668" y="4739425"/>
            <a:ext cx="1712891" cy="5022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426559" y="4739425"/>
            <a:ext cx="1712891" cy="5022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139450" y="4739425"/>
            <a:ext cx="1712891" cy="5022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17431" y="4718481"/>
            <a:ext cx="17475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Cache Line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5859887" y="6040192"/>
            <a:ext cx="1160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INV Stores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5872766" y="5241701"/>
            <a:ext cx="798490" cy="6181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7" idx="2"/>
          </p:cNvCxnSpPr>
          <p:nvPr/>
        </p:nvCxnSpPr>
        <p:spPr>
          <a:xfrm flipV="1">
            <a:off x="6722772" y="5241701"/>
            <a:ext cx="2273124" cy="6568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953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Loading a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try </a:t>
            </a:r>
            <a:r>
              <a:rPr lang="en-US" dirty="0" smtClean="0">
                <a:solidFill>
                  <a:srgbClr val="00B050"/>
                </a:solidFill>
              </a:rPr>
              <a:t>forwarding</a:t>
            </a:r>
            <a:r>
              <a:rPr lang="en-US" dirty="0" smtClean="0"/>
              <a:t> in the LSQ</a:t>
            </a:r>
          </a:p>
          <a:p>
            <a:r>
              <a:rPr lang="en-US" dirty="0" smtClean="0"/>
              <a:t>If not possible: </a:t>
            </a:r>
          </a:p>
          <a:p>
            <a:pPr lvl="1"/>
            <a:r>
              <a:rPr lang="en-US" dirty="0" smtClean="0"/>
              <a:t>Access the </a:t>
            </a:r>
            <a:r>
              <a:rPr lang="en-US" dirty="0" err="1" smtClean="0">
                <a:solidFill>
                  <a:srgbClr val="FF0000"/>
                </a:solidFill>
              </a:rPr>
              <a:t>runahead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cache and L1 cache in parallel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runahead</a:t>
            </a:r>
            <a:r>
              <a:rPr lang="en-US" dirty="0" smtClean="0"/>
              <a:t> cache gets </a:t>
            </a:r>
            <a:r>
              <a:rPr lang="en-US" dirty="0" smtClean="0">
                <a:solidFill>
                  <a:srgbClr val="00B050"/>
                </a:solidFill>
              </a:rPr>
              <a:t>preference</a:t>
            </a:r>
          </a:p>
          <a:p>
            <a:pPr lvl="1"/>
            <a:r>
              <a:rPr lang="en-US" dirty="0" smtClean="0">
                <a:solidFill>
                  <a:schemeClr val="accent5"/>
                </a:solidFill>
              </a:rPr>
              <a:t>Load </a:t>
            </a:r>
            <a:r>
              <a:rPr lang="en-US" dirty="0" smtClean="0"/>
              <a:t>the data. If the data is marked as </a:t>
            </a:r>
            <a:r>
              <a:rPr lang="en-US" dirty="0" smtClean="0">
                <a:solidFill>
                  <a:srgbClr val="00B050"/>
                </a:solidFill>
              </a:rPr>
              <a:t>INV</a:t>
            </a:r>
            <a:r>
              <a:rPr lang="en-US" dirty="0" smtClean="0"/>
              <a:t>, marked the load data as </a:t>
            </a:r>
            <a:r>
              <a:rPr lang="en-US" dirty="0" smtClean="0">
                <a:solidFill>
                  <a:srgbClr val="00B050"/>
                </a:solidFill>
              </a:rPr>
              <a:t>INV</a:t>
            </a:r>
          </a:p>
          <a:p>
            <a:pPr lvl="1"/>
            <a:r>
              <a:rPr lang="en-US" dirty="0" smtClean="0"/>
              <a:t>Otherwise, load data from the L1 cache</a:t>
            </a:r>
          </a:p>
          <a:p>
            <a:pPr lvl="1"/>
            <a:r>
              <a:rPr lang="en-US" dirty="0" smtClean="0"/>
              <a:t>If there is a </a:t>
            </a:r>
            <a:r>
              <a:rPr lang="en-US" dirty="0" smtClean="0">
                <a:solidFill>
                  <a:srgbClr val="FF0000"/>
                </a:solidFill>
              </a:rPr>
              <a:t>miss</a:t>
            </a:r>
            <a:r>
              <a:rPr lang="en-US" dirty="0" smtClean="0"/>
              <a:t>, load data from the L2 (acts as prefetching)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40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 (Contd...)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Keep </a:t>
            </a:r>
            <a:r>
              <a:rPr lang="en-US" dirty="0" smtClean="0">
                <a:solidFill>
                  <a:srgbClr val="00B050"/>
                </a:solidFill>
              </a:rPr>
              <a:t>fetching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retiring</a:t>
            </a:r>
            <a:r>
              <a:rPr lang="en-US" dirty="0" smtClean="0"/>
              <a:t> (in </a:t>
            </a:r>
            <a:r>
              <a:rPr lang="en-US" dirty="0" err="1" smtClean="0"/>
              <a:t>runahead</a:t>
            </a:r>
            <a:r>
              <a:rPr lang="en-US" dirty="0" smtClean="0"/>
              <a:t> mode) instructions</a:t>
            </a:r>
          </a:p>
          <a:p>
            <a:r>
              <a:rPr lang="en-US" dirty="0" smtClean="0"/>
              <a:t>All the instructions before the </a:t>
            </a:r>
            <a:r>
              <a:rPr lang="en-US" dirty="0" smtClean="0">
                <a:solidFill>
                  <a:srgbClr val="0070C0"/>
                </a:solidFill>
              </a:rPr>
              <a:t>speculated</a:t>
            </a:r>
            <a:r>
              <a:rPr lang="en-US" dirty="0" smtClean="0"/>
              <a:t> load (in program order) will retire</a:t>
            </a:r>
          </a:p>
          <a:p>
            <a:r>
              <a:rPr lang="en-US" dirty="0" smtClean="0"/>
              <a:t>After that, all </a:t>
            </a:r>
            <a:r>
              <a:rPr lang="en-US" dirty="0" err="1" smtClean="0"/>
              <a:t>insts</a:t>
            </a:r>
            <a:r>
              <a:rPr lang="en-US" dirty="0" smtClean="0"/>
              <a:t>. are in </a:t>
            </a:r>
            <a:r>
              <a:rPr lang="en-US" dirty="0" err="1" smtClean="0">
                <a:solidFill>
                  <a:srgbClr val="FF0000"/>
                </a:solidFill>
              </a:rPr>
              <a:t>runahead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mode (will </a:t>
            </a:r>
            <a:r>
              <a:rPr lang="en-US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retire)</a:t>
            </a:r>
          </a:p>
          <a:p>
            <a:r>
              <a:rPr lang="en-US" dirty="0" smtClean="0"/>
              <a:t>As we fetch and execute more and more instructions, we in effect do more </a:t>
            </a:r>
            <a:r>
              <a:rPr lang="en-US" dirty="0" smtClean="0">
                <a:solidFill>
                  <a:srgbClr val="00B050"/>
                </a:solidFill>
              </a:rPr>
              <a:t>prefetching</a:t>
            </a:r>
          </a:p>
          <a:p>
            <a:r>
              <a:rPr lang="en-US" dirty="0" smtClean="0"/>
              <a:t>What about updating branch predictors? </a:t>
            </a:r>
          </a:p>
          <a:p>
            <a:pPr lvl="1"/>
            <a:r>
              <a:rPr lang="en-US" dirty="0" smtClean="0"/>
              <a:t>Best option: Treat </a:t>
            </a:r>
            <a:r>
              <a:rPr lang="en-US" dirty="0" err="1" smtClean="0"/>
              <a:t>runahead</a:t>
            </a:r>
            <a:r>
              <a:rPr lang="en-US" dirty="0" smtClean="0"/>
              <a:t> instructions as </a:t>
            </a:r>
            <a:r>
              <a:rPr lang="en-US" dirty="0" smtClean="0">
                <a:solidFill>
                  <a:srgbClr val="0070C0"/>
                </a:solidFill>
              </a:rPr>
              <a:t>normal</a:t>
            </a:r>
            <a:r>
              <a:rPr lang="en-US" dirty="0" smtClean="0"/>
              <a:t> instructions</a:t>
            </a:r>
          </a:p>
          <a:p>
            <a:r>
              <a:rPr lang="en-US" dirty="0" smtClean="0"/>
              <a:t>Return from </a:t>
            </a:r>
            <a:r>
              <a:rPr lang="en-US" dirty="0" err="1" smtClean="0">
                <a:solidFill>
                  <a:srgbClr val="FF0000"/>
                </a:solidFill>
              </a:rPr>
              <a:t>runahead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mode</a:t>
            </a:r>
          </a:p>
          <a:p>
            <a:pPr lvl="1"/>
            <a:r>
              <a:rPr lang="en-US" dirty="0" smtClean="0"/>
              <a:t>Similar to a branch </a:t>
            </a:r>
            <a:r>
              <a:rPr lang="en-US" dirty="0" err="1" smtClean="0"/>
              <a:t>misprediction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70C0"/>
                </a:solidFill>
              </a:rPr>
              <a:t>restore</a:t>
            </a:r>
            <a:r>
              <a:rPr lang="en-US" dirty="0" smtClean="0"/>
              <a:t> the checkpoint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53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69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Prefetching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Instead of </a:t>
            </a:r>
            <a:r>
              <a:rPr lang="en-US" dirty="0" smtClean="0">
                <a:solidFill>
                  <a:schemeClr val="accent1"/>
                </a:solidFill>
              </a:rPr>
              <a:t>instructions </a:t>
            </a:r>
            <a:r>
              <a:rPr lang="en-US" dirty="0" smtClean="0"/>
              <a:t>let us now </a:t>
            </a:r>
            <a:r>
              <a:rPr lang="en-US" dirty="0" err="1" smtClean="0">
                <a:solidFill>
                  <a:srgbClr val="00B050"/>
                </a:solidFill>
              </a:rPr>
              <a:t>prefetch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data</a:t>
            </a:r>
          </a:p>
          <a:p>
            <a:r>
              <a:rPr lang="en-US" dirty="0" smtClean="0"/>
              <a:t>Important distinction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Instructions</a:t>
            </a:r>
            <a:r>
              <a:rPr lang="en-US" dirty="0" smtClean="0"/>
              <a:t> are fetched into the in-order part of the OOO pipeline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Data</a:t>
            </a:r>
            <a:r>
              <a:rPr lang="en-US" dirty="0" smtClean="0"/>
              <a:t> is fetched into the OOO pipeline</a:t>
            </a:r>
          </a:p>
          <a:p>
            <a:pPr lvl="2"/>
            <a:r>
              <a:rPr lang="en-US" dirty="0" smtClean="0"/>
              <a:t>As a result the </a:t>
            </a:r>
            <a:r>
              <a:rPr lang="en-US" dirty="0" smtClean="0">
                <a:solidFill>
                  <a:schemeClr val="accent5"/>
                </a:solidFill>
              </a:rPr>
              <a:t>IPC</a:t>
            </a:r>
            <a:r>
              <a:rPr lang="en-US" dirty="0" smtClean="0"/>
              <a:t> is slightly more resilient to data cache misses</a:t>
            </a:r>
          </a:p>
          <a:p>
            <a:pPr lvl="2"/>
            <a:r>
              <a:rPr lang="en-US" dirty="0" smtClean="0"/>
              <a:t>Nevertheless, prefetching is </a:t>
            </a:r>
            <a:r>
              <a:rPr lang="en-US" dirty="0" smtClean="0">
                <a:solidFill>
                  <a:srgbClr val="FF0000"/>
                </a:solidFill>
              </a:rPr>
              <a:t>useful</a:t>
            </a:r>
          </a:p>
          <a:p>
            <a:pPr lvl="1"/>
            <a:r>
              <a:rPr lang="en-US" dirty="0" smtClean="0"/>
              <a:t>On the other hand</a:t>
            </a:r>
          </a:p>
          <a:p>
            <a:pPr lvl="2"/>
            <a:r>
              <a:rPr lang="en-US" dirty="0" smtClean="0"/>
              <a:t>x86 has instructions where a </a:t>
            </a:r>
            <a:r>
              <a:rPr lang="en-US" dirty="0" smtClean="0">
                <a:solidFill>
                  <a:schemeClr val="accent5"/>
                </a:solidFill>
              </a:rPr>
              <a:t>single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instruction</a:t>
            </a:r>
            <a:r>
              <a:rPr lang="en-US" dirty="0" smtClean="0"/>
              <a:t> (with the </a:t>
            </a:r>
            <a:r>
              <a:rPr lang="en-US" i="1" dirty="0" smtClean="0"/>
              <a:t>rep</a:t>
            </a:r>
            <a:r>
              <a:rPr lang="en-US" dirty="0"/>
              <a:t> </a:t>
            </a:r>
            <a:r>
              <a:rPr lang="en-US" dirty="0" smtClean="0">
                <a:solidFill>
                  <a:srgbClr val="FF0000"/>
                </a:solidFill>
              </a:rPr>
              <a:t>prefix</a:t>
            </a:r>
            <a:r>
              <a:rPr lang="en-US" dirty="0" smtClean="0"/>
              <a:t>) can be used to load or store </a:t>
            </a:r>
            <a:r>
              <a:rPr lang="en-US" dirty="0" smtClean="0">
                <a:solidFill>
                  <a:schemeClr val="accent5"/>
                </a:solidFill>
              </a:rPr>
              <a:t>multiple</a:t>
            </a:r>
            <a:r>
              <a:rPr lang="en-US" dirty="0" smtClean="0"/>
              <a:t> bytes from </a:t>
            </a:r>
            <a:r>
              <a:rPr lang="en-US" dirty="0" smtClean="0">
                <a:solidFill>
                  <a:srgbClr val="FF0000"/>
                </a:solidFill>
              </a:rPr>
              <a:t>memory</a:t>
            </a:r>
          </a:p>
          <a:p>
            <a:pPr lvl="2"/>
            <a:r>
              <a:rPr lang="en-US" dirty="0" smtClean="0"/>
              <a:t>Small </a:t>
            </a:r>
            <a:r>
              <a:rPr lang="en-US" dirty="0" err="1" smtClean="0"/>
              <a:t>i</a:t>
            </a:r>
            <a:r>
              <a:rPr lang="en-US" dirty="0" smtClean="0"/>
              <a:t>-cache footprint, yet large d-cache </a:t>
            </a:r>
            <a:r>
              <a:rPr lang="en-US" dirty="0" smtClean="0">
                <a:solidFill>
                  <a:srgbClr val="0070C0"/>
                </a:solidFill>
              </a:rPr>
              <a:t>footprint</a:t>
            </a:r>
            <a:endParaRPr lang="en-IN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70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Stride based Prefetching</a:t>
            </a:r>
          </a:p>
          <a:p>
            <a:r>
              <a:rPr lang="en-US" dirty="0" smtClean="0"/>
              <a:t>Prefetching based </a:t>
            </a:r>
            <a:r>
              <a:rPr lang="en-US" dirty="0" err="1" smtClean="0"/>
              <a:t>Runahead</a:t>
            </a:r>
            <a:r>
              <a:rPr lang="en-US" dirty="0" smtClean="0"/>
              <a:t> Execution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12" y="1756591"/>
            <a:ext cx="783488" cy="548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7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0199"/>
            <a:ext cx="10515600" cy="1325563"/>
          </a:xfrm>
        </p:spPr>
        <p:txBody>
          <a:bodyPr/>
          <a:lstStyle/>
          <a:p>
            <a:r>
              <a:rPr lang="en-US" dirty="0" smtClean="0"/>
              <a:t>History based Prefetching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491" y="3048001"/>
            <a:ext cx="10892481" cy="309742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Consider the following </a:t>
            </a:r>
            <a:r>
              <a:rPr lang="en-US" dirty="0" smtClean="0">
                <a:solidFill>
                  <a:schemeClr val="accent5"/>
                </a:solidFill>
              </a:rPr>
              <a:t>piece</a:t>
            </a:r>
            <a:r>
              <a:rPr lang="en-US" dirty="0" smtClean="0"/>
              <a:t> of code</a:t>
            </a:r>
          </a:p>
          <a:p>
            <a:pPr lvl="1"/>
            <a:r>
              <a:rPr lang="en-US" dirty="0" smtClean="0"/>
              <a:t>For the arrays </a:t>
            </a:r>
            <a:r>
              <a:rPr lang="en-US" i="1" dirty="0" smtClean="0"/>
              <a:t>A </a:t>
            </a:r>
            <a:r>
              <a:rPr lang="en-US" dirty="0" smtClean="0"/>
              <a:t>and </a:t>
            </a:r>
            <a:r>
              <a:rPr lang="en-US" i="1" dirty="0" smtClean="0"/>
              <a:t>B</a:t>
            </a:r>
            <a:r>
              <a:rPr lang="en-US" dirty="0" smtClean="0"/>
              <a:t>, the </a:t>
            </a:r>
            <a:r>
              <a:rPr lang="en-US" dirty="0" smtClean="0">
                <a:solidFill>
                  <a:srgbClr val="0070C0"/>
                </a:solidFill>
              </a:rPr>
              <a:t>addresses</a:t>
            </a:r>
            <a:r>
              <a:rPr lang="en-US" dirty="0" smtClean="0"/>
              <a:t> in each </a:t>
            </a:r>
            <a:r>
              <a:rPr lang="en-US" dirty="0" smtClean="0">
                <a:solidFill>
                  <a:srgbClr val="FF0000"/>
                </a:solidFill>
              </a:rPr>
              <a:t>iteration</a:t>
            </a:r>
            <a:r>
              <a:rPr lang="en-US" dirty="0" smtClean="0"/>
              <a:t> differ by 4 bytes (assumed to be the </a:t>
            </a:r>
            <a:r>
              <a:rPr lang="en-US" dirty="0" smtClean="0">
                <a:solidFill>
                  <a:schemeClr val="accent6"/>
                </a:solidFill>
              </a:rPr>
              <a:t>size</a:t>
            </a:r>
            <a:r>
              <a:rPr lang="en-US" dirty="0" smtClean="0"/>
              <a:t> of an integer)</a:t>
            </a:r>
          </a:p>
          <a:p>
            <a:pPr lvl="1"/>
            <a:r>
              <a:rPr lang="en-US" dirty="0" smtClean="0"/>
              <a:t>For the array, </a:t>
            </a:r>
            <a:r>
              <a:rPr lang="en-US" i="1" dirty="0" smtClean="0"/>
              <a:t>C,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2060"/>
                </a:solidFill>
              </a:rPr>
              <a:t>consecutive </a:t>
            </a:r>
            <a:r>
              <a:rPr lang="en-US" dirty="0" smtClean="0"/>
              <a:t>accesses differ by 8 bytes </a:t>
            </a:r>
          </a:p>
          <a:p>
            <a:pPr lvl="1"/>
            <a:r>
              <a:rPr lang="en-US" dirty="0" smtClean="0"/>
              <a:t>This </a:t>
            </a:r>
            <a:r>
              <a:rPr lang="en-US" dirty="0" smtClean="0">
                <a:solidFill>
                  <a:schemeClr val="accent5"/>
                </a:solidFill>
              </a:rPr>
              <a:t>instruction </a:t>
            </a:r>
            <a:r>
              <a:rPr lang="en-US" dirty="0" smtClean="0"/>
              <a:t>will </a:t>
            </a:r>
            <a:r>
              <a:rPr lang="en-US" dirty="0" smtClean="0">
                <a:solidFill>
                  <a:srgbClr val="FF0000"/>
                </a:solidFill>
              </a:rPr>
              <a:t>translate</a:t>
            </a:r>
            <a:r>
              <a:rPr lang="en-US" dirty="0" smtClean="0"/>
              <a:t> into multiple load/store RISC instruction</a:t>
            </a:r>
          </a:p>
          <a:p>
            <a:pPr lvl="2"/>
            <a:r>
              <a:rPr lang="en-US" dirty="0" smtClean="0"/>
              <a:t>There will be only on </a:t>
            </a:r>
            <a:r>
              <a:rPr lang="en-US" dirty="0" smtClean="0">
                <a:solidFill>
                  <a:srgbClr val="FF0000"/>
                </a:solidFill>
              </a:rPr>
              <a:t>memory</a:t>
            </a:r>
            <a:r>
              <a:rPr lang="en-US" dirty="0" smtClean="0"/>
              <a:t> access per instruction</a:t>
            </a:r>
          </a:p>
          <a:p>
            <a:pPr lvl="1"/>
            <a:r>
              <a:rPr lang="en-US" dirty="0" smtClean="0"/>
              <a:t>The hardware will observe that for the same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PC</a:t>
            </a:r>
          </a:p>
          <a:p>
            <a:pPr lvl="2"/>
            <a:r>
              <a:rPr lang="en-US" dirty="0" smtClean="0"/>
              <a:t>The memory </a:t>
            </a:r>
            <a:r>
              <a:rPr lang="en-US" dirty="0" smtClean="0">
                <a:solidFill>
                  <a:srgbClr val="0070C0"/>
                </a:solidFill>
              </a:rPr>
              <a:t>address</a:t>
            </a:r>
            <a:r>
              <a:rPr lang="en-US" dirty="0" smtClean="0"/>
              <a:t> keeps getting incremented by a certain value (4 or 8 bytes in this case)</a:t>
            </a:r>
          </a:p>
          <a:p>
            <a:pPr lvl="2"/>
            <a:r>
              <a:rPr lang="en-US" dirty="0" smtClean="0"/>
              <a:t>This fixed increment is called a </a:t>
            </a:r>
            <a:r>
              <a:rPr lang="en-US" dirty="0" smtClean="0">
                <a:solidFill>
                  <a:srgbClr val="FF0000"/>
                </a:solidFill>
              </a:rPr>
              <a:t>stride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3196281" y="1515762"/>
            <a:ext cx="5189838" cy="13510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N; </a:t>
            </a:r>
            <a:r>
              <a:rPr lang="en-US" dirty="0" err="1" smtClean="0"/>
              <a:t>i</a:t>
            </a:r>
            <a:r>
              <a:rPr lang="en-US" dirty="0" smtClean="0"/>
              <a:t>++ ) {</a:t>
            </a:r>
          </a:p>
          <a:p>
            <a:r>
              <a:rPr lang="en-US" dirty="0" smtClean="0"/>
              <a:t>...</a:t>
            </a:r>
          </a:p>
          <a:p>
            <a:r>
              <a:rPr lang="en-US" dirty="0"/>
              <a:t>	</a:t>
            </a:r>
            <a:r>
              <a:rPr lang="en-US" dirty="0" smtClean="0"/>
              <a:t>A [</a:t>
            </a:r>
            <a:r>
              <a:rPr lang="en-US" dirty="0" err="1" smtClean="0"/>
              <a:t>i</a:t>
            </a:r>
            <a:r>
              <a:rPr lang="en-US" dirty="0" smtClean="0"/>
              <a:t>] = B[</a:t>
            </a:r>
            <a:r>
              <a:rPr lang="en-US" dirty="0" err="1" smtClean="0"/>
              <a:t>i</a:t>
            </a:r>
            <a:r>
              <a:rPr lang="en-US" dirty="0" smtClean="0"/>
              <a:t>] + C[2*</a:t>
            </a:r>
            <a:r>
              <a:rPr lang="en-US" dirty="0" err="1" smtClean="0"/>
              <a:t>i</a:t>
            </a:r>
            <a:r>
              <a:rPr lang="en-US" dirty="0" smtClean="0"/>
              <a:t>];</a:t>
            </a:r>
          </a:p>
          <a:p>
            <a:r>
              <a:rPr lang="en-US" dirty="0" smtClean="0"/>
              <a:t>}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2729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887" y="0"/>
            <a:ext cx="10515600" cy="1325563"/>
          </a:xfrm>
        </p:spPr>
        <p:txBody>
          <a:bodyPr/>
          <a:lstStyle/>
          <a:p>
            <a:r>
              <a:rPr lang="en-US" dirty="0" smtClean="0"/>
              <a:t>Reference Prediction Table (RPT)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022" y="5156887"/>
            <a:ext cx="10515600" cy="1185541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For each </a:t>
            </a:r>
            <a:r>
              <a:rPr lang="en-US" dirty="0" smtClean="0">
                <a:solidFill>
                  <a:srgbClr val="00B050"/>
                </a:solidFill>
              </a:rPr>
              <a:t>instruction</a:t>
            </a:r>
          </a:p>
          <a:p>
            <a:pPr lvl="1"/>
            <a:r>
              <a:rPr lang="en-US" dirty="0" smtClean="0"/>
              <a:t>keep trace of the </a:t>
            </a:r>
            <a:r>
              <a:rPr lang="en-US" dirty="0" smtClean="0">
                <a:solidFill>
                  <a:srgbClr val="0070C0"/>
                </a:solidFill>
              </a:rPr>
              <a:t>address</a:t>
            </a:r>
            <a:r>
              <a:rPr lang="en-US" dirty="0" smtClean="0"/>
              <a:t> and the </a:t>
            </a:r>
            <a:r>
              <a:rPr lang="en-US" dirty="0" smtClean="0">
                <a:solidFill>
                  <a:srgbClr val="FF0000"/>
                </a:solidFill>
              </a:rPr>
              <a:t>stride</a:t>
            </a:r>
          </a:p>
          <a:p>
            <a:pPr lvl="1"/>
            <a:r>
              <a:rPr lang="en-US" dirty="0" smtClean="0"/>
              <a:t>You can decide to </a:t>
            </a:r>
            <a:r>
              <a:rPr lang="en-US" dirty="0" err="1" smtClean="0">
                <a:solidFill>
                  <a:srgbClr val="0070C0"/>
                </a:solidFill>
              </a:rPr>
              <a:t>prefetch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N </a:t>
            </a:r>
            <a:r>
              <a:rPr lang="en-US" dirty="0" err="1" smtClean="0"/>
              <a:t>interations</a:t>
            </a:r>
            <a:r>
              <a:rPr lang="en-US" dirty="0" smtClean="0"/>
              <a:t> in advance</a:t>
            </a:r>
          </a:p>
          <a:p>
            <a:pPr lvl="1"/>
            <a:r>
              <a:rPr lang="en-US" dirty="0" smtClean="0"/>
              <a:t>State: initial </a:t>
            </a:r>
            <a:r>
              <a:rPr lang="en-US" dirty="0" smtClean="0">
                <a:sym typeface="Wingdings" panose="05000000000000000000" pitchFamily="2" charset="2"/>
              </a:rPr>
              <a:t> transient (not sure about the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stride</a:t>
            </a:r>
            <a:r>
              <a:rPr lang="en-US" dirty="0" smtClean="0">
                <a:sym typeface="Wingdings" panose="05000000000000000000" pitchFamily="2" charset="2"/>
              </a:rPr>
              <a:t>)  steady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1491048" y="2183027"/>
            <a:ext cx="2067698" cy="4118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Instruction Tag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3558746" y="2183027"/>
            <a:ext cx="2067698" cy="4118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Previous Address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5626444" y="2183027"/>
            <a:ext cx="1128583" cy="4118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Stride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6755027" y="2183027"/>
            <a:ext cx="1128583" cy="4118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State</a:t>
            </a:r>
            <a:endParaRPr lang="en-IN" dirty="0"/>
          </a:p>
        </p:txBody>
      </p:sp>
      <p:sp>
        <p:nvSpPr>
          <p:cNvPr id="8" name="Rectangle 7"/>
          <p:cNvSpPr/>
          <p:nvPr/>
        </p:nvSpPr>
        <p:spPr>
          <a:xfrm>
            <a:off x="1491048" y="2594919"/>
            <a:ext cx="2067698" cy="4118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9" name="Rectangle 8"/>
          <p:cNvSpPr/>
          <p:nvPr/>
        </p:nvSpPr>
        <p:spPr>
          <a:xfrm>
            <a:off x="3558746" y="2594919"/>
            <a:ext cx="2067698" cy="4118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0" name="Rectangle 9"/>
          <p:cNvSpPr/>
          <p:nvPr/>
        </p:nvSpPr>
        <p:spPr>
          <a:xfrm>
            <a:off x="5626444" y="2594919"/>
            <a:ext cx="1128583" cy="4118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1" name="Rectangle 10"/>
          <p:cNvSpPr/>
          <p:nvPr/>
        </p:nvSpPr>
        <p:spPr>
          <a:xfrm>
            <a:off x="6755027" y="2594919"/>
            <a:ext cx="1128583" cy="4118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2" name="Rectangle 11"/>
          <p:cNvSpPr/>
          <p:nvPr/>
        </p:nvSpPr>
        <p:spPr>
          <a:xfrm>
            <a:off x="1491048" y="3006811"/>
            <a:ext cx="2067698" cy="4118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3" name="Rectangle 12"/>
          <p:cNvSpPr/>
          <p:nvPr/>
        </p:nvSpPr>
        <p:spPr>
          <a:xfrm>
            <a:off x="3558746" y="3006811"/>
            <a:ext cx="2067698" cy="4118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4" name="Rectangle 13"/>
          <p:cNvSpPr/>
          <p:nvPr/>
        </p:nvSpPr>
        <p:spPr>
          <a:xfrm>
            <a:off x="5626444" y="3006811"/>
            <a:ext cx="1128583" cy="4118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5" name="Rectangle 14"/>
          <p:cNvSpPr/>
          <p:nvPr/>
        </p:nvSpPr>
        <p:spPr>
          <a:xfrm>
            <a:off x="6755027" y="3006811"/>
            <a:ext cx="1128583" cy="4118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6" name="Rectangle 15"/>
          <p:cNvSpPr/>
          <p:nvPr/>
        </p:nvSpPr>
        <p:spPr>
          <a:xfrm>
            <a:off x="1491048" y="3418703"/>
            <a:ext cx="2067698" cy="4118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7" name="Rectangle 16"/>
          <p:cNvSpPr/>
          <p:nvPr/>
        </p:nvSpPr>
        <p:spPr>
          <a:xfrm>
            <a:off x="3558746" y="3418703"/>
            <a:ext cx="2067698" cy="4118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8" name="Rectangle 17"/>
          <p:cNvSpPr/>
          <p:nvPr/>
        </p:nvSpPr>
        <p:spPr>
          <a:xfrm>
            <a:off x="5626444" y="3418703"/>
            <a:ext cx="1128583" cy="4118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9" name="Rectangle 18"/>
          <p:cNvSpPr/>
          <p:nvPr/>
        </p:nvSpPr>
        <p:spPr>
          <a:xfrm>
            <a:off x="6755027" y="3418703"/>
            <a:ext cx="1128583" cy="4118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0" name="Rectangle 19"/>
          <p:cNvSpPr/>
          <p:nvPr/>
        </p:nvSpPr>
        <p:spPr>
          <a:xfrm>
            <a:off x="1491048" y="3830595"/>
            <a:ext cx="2067698" cy="4118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1" name="Rectangle 20"/>
          <p:cNvSpPr/>
          <p:nvPr/>
        </p:nvSpPr>
        <p:spPr>
          <a:xfrm>
            <a:off x="3558746" y="3830595"/>
            <a:ext cx="2067698" cy="4118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2" name="Rectangle 21"/>
          <p:cNvSpPr/>
          <p:nvPr/>
        </p:nvSpPr>
        <p:spPr>
          <a:xfrm>
            <a:off x="5626444" y="3830595"/>
            <a:ext cx="1128583" cy="4118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3" name="Rectangle 22"/>
          <p:cNvSpPr/>
          <p:nvPr/>
        </p:nvSpPr>
        <p:spPr>
          <a:xfrm>
            <a:off x="6755027" y="3830595"/>
            <a:ext cx="1128583" cy="4118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2" name="Rounded Rectangle 31"/>
          <p:cNvSpPr/>
          <p:nvPr/>
        </p:nvSpPr>
        <p:spPr>
          <a:xfrm>
            <a:off x="296562" y="2800865"/>
            <a:ext cx="642552" cy="5728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</a:t>
            </a:r>
            <a:endParaRPr lang="en-IN" dirty="0"/>
          </a:p>
        </p:txBody>
      </p:sp>
      <p:cxnSp>
        <p:nvCxnSpPr>
          <p:cNvPr id="34" name="Straight Arrow Connector 33"/>
          <p:cNvCxnSpPr>
            <a:stCxn id="32" idx="3"/>
          </p:cNvCxnSpPr>
          <p:nvPr/>
        </p:nvCxnSpPr>
        <p:spPr>
          <a:xfrm flipV="1">
            <a:off x="939114" y="3080951"/>
            <a:ext cx="551934" cy="6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3558746" y="1210235"/>
            <a:ext cx="2150076" cy="3130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 address</a:t>
            </a:r>
            <a:endParaRPr lang="en-IN" dirty="0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4366054" y="1532239"/>
            <a:ext cx="0" cy="6507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37"/>
          <p:cNvSpPr/>
          <p:nvPr/>
        </p:nvSpPr>
        <p:spPr>
          <a:xfrm>
            <a:off x="5272216" y="4712043"/>
            <a:ext cx="1804087" cy="4283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Adder</a:t>
            </a:r>
            <a:endParaRPr lang="en-IN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5461687" y="4233520"/>
            <a:ext cx="0" cy="4785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6203092" y="4233519"/>
            <a:ext cx="0" cy="4785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6862119" y="4242487"/>
            <a:ext cx="0" cy="4695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8" idx="3"/>
          </p:cNvCxnSpPr>
          <p:nvPr/>
        </p:nvCxnSpPr>
        <p:spPr>
          <a:xfrm>
            <a:off x="7076303" y="4926227"/>
            <a:ext cx="2075935" cy="164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46"/>
          <p:cNvSpPr/>
          <p:nvPr/>
        </p:nvSpPr>
        <p:spPr>
          <a:xfrm>
            <a:off x="7677665" y="4604951"/>
            <a:ext cx="2215978" cy="26361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Prefetched</a:t>
            </a:r>
            <a:r>
              <a:rPr lang="en-US" dirty="0" smtClean="0"/>
              <a:t> address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508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 iterations to </a:t>
            </a:r>
            <a:r>
              <a:rPr lang="en-US" dirty="0" err="1" smtClean="0"/>
              <a:t>prefetch</a:t>
            </a:r>
            <a:r>
              <a:rPr lang="en-US" dirty="0" smtClean="0"/>
              <a:t> in advance? </a:t>
            </a:r>
          </a:p>
          <a:p>
            <a:pPr lvl="1"/>
            <a:r>
              <a:rPr lang="en-US" dirty="0" smtClean="0"/>
              <a:t>This depends upon the rest of the instructions in the </a:t>
            </a:r>
            <a:r>
              <a:rPr lang="en-US" i="1" dirty="0" smtClean="0"/>
              <a:t>for</a:t>
            </a:r>
            <a:r>
              <a:rPr lang="en-US" dirty="0" smtClean="0"/>
              <a:t> loop</a:t>
            </a:r>
          </a:p>
          <a:p>
            <a:pPr lvl="1"/>
            <a:r>
              <a:rPr lang="en-US" dirty="0" smtClean="0"/>
              <a:t>This ideally should be </a:t>
            </a:r>
            <a:r>
              <a:rPr lang="en-US" dirty="0" smtClean="0">
                <a:solidFill>
                  <a:schemeClr val="accent6"/>
                </a:solidFill>
              </a:rPr>
              <a:t>dynamically</a:t>
            </a:r>
            <a:r>
              <a:rPr lang="en-US" dirty="0" smtClean="0"/>
              <a:t> adjusted</a:t>
            </a:r>
          </a:p>
          <a:p>
            <a:pPr lvl="1"/>
            <a:r>
              <a:rPr lang="en-US" dirty="0" smtClean="0"/>
              <a:t>For a subset of </a:t>
            </a:r>
            <a:r>
              <a:rPr lang="en-US" dirty="0" err="1" smtClean="0"/>
              <a:t>prefetches</a:t>
            </a:r>
            <a:endParaRPr lang="en-US" dirty="0" smtClean="0"/>
          </a:p>
          <a:p>
            <a:pPr lvl="2"/>
            <a:r>
              <a:rPr lang="en-US" dirty="0" smtClean="0"/>
              <a:t>Monitor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number</a:t>
            </a:r>
            <a:r>
              <a:rPr lang="en-US" dirty="0" smtClean="0"/>
              <a:t> of cycles between when a line is </a:t>
            </a:r>
            <a:r>
              <a:rPr lang="en-US" dirty="0" err="1" smtClean="0">
                <a:solidFill>
                  <a:schemeClr val="accent1"/>
                </a:solidFill>
              </a:rPr>
              <a:t>prefetched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and it is actually used for the </a:t>
            </a:r>
            <a:r>
              <a:rPr lang="en-US" i="1" dirty="0" smtClean="0"/>
              <a:t>steady</a:t>
            </a:r>
            <a:r>
              <a:rPr lang="en-US" dirty="0"/>
              <a:t> </a:t>
            </a:r>
            <a:r>
              <a:rPr lang="en-US" dirty="0" smtClean="0"/>
              <a:t>state</a:t>
            </a:r>
          </a:p>
          <a:p>
            <a:pPr lvl="2"/>
            <a:r>
              <a:rPr lang="en-US" dirty="0" smtClean="0"/>
              <a:t>Should not be </a:t>
            </a:r>
            <a:r>
              <a:rPr lang="en-US" dirty="0" smtClean="0">
                <a:solidFill>
                  <a:schemeClr val="accent5"/>
                </a:solidFill>
              </a:rPr>
              <a:t>negative</a:t>
            </a:r>
          </a:p>
          <a:p>
            <a:pPr lvl="2"/>
            <a:r>
              <a:rPr lang="en-US" dirty="0" smtClean="0"/>
              <a:t>Should be a </a:t>
            </a:r>
            <a:r>
              <a:rPr lang="en-US" dirty="0" smtClean="0">
                <a:solidFill>
                  <a:srgbClr val="FF0000"/>
                </a:solidFill>
              </a:rPr>
              <a:t>small</a:t>
            </a:r>
            <a:r>
              <a:rPr lang="en-US" dirty="0" smtClean="0"/>
              <a:t> positive number</a:t>
            </a:r>
          </a:p>
          <a:p>
            <a:r>
              <a:rPr lang="en-US" dirty="0" smtClean="0"/>
              <a:t>Extensions to the RPT scheme</a:t>
            </a:r>
          </a:p>
          <a:p>
            <a:pPr lvl="1"/>
            <a:r>
              <a:rPr lang="en-US" dirty="0" smtClean="0"/>
              <a:t>Track the next address for a linked list (If </a:t>
            </a:r>
            <a:r>
              <a:rPr lang="en-US" i="1" dirty="0" smtClean="0"/>
              <a:t>p </a:t>
            </a:r>
            <a:r>
              <a:rPr lang="en-US" dirty="0" smtClean="0"/>
              <a:t>is </a:t>
            </a:r>
            <a:r>
              <a:rPr lang="en-US" dirty="0" err="1" smtClean="0"/>
              <a:t>prefetched</a:t>
            </a:r>
            <a:r>
              <a:rPr lang="en-US" dirty="0" smtClean="0"/>
              <a:t>, </a:t>
            </a:r>
            <a:r>
              <a:rPr lang="en-US" dirty="0" err="1" smtClean="0"/>
              <a:t>prefetch</a:t>
            </a:r>
            <a:r>
              <a:rPr lang="en-US" dirty="0" smtClean="0"/>
              <a:t> *(p-&gt;next))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0959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Stride based Prefetching</a:t>
            </a:r>
          </a:p>
          <a:p>
            <a:r>
              <a:rPr lang="en-US" dirty="0" smtClean="0"/>
              <a:t>Prefetching based </a:t>
            </a:r>
            <a:r>
              <a:rPr lang="en-US" dirty="0" err="1" smtClean="0"/>
              <a:t>Runahead</a:t>
            </a:r>
            <a:r>
              <a:rPr lang="en-US" dirty="0" smtClean="0"/>
              <a:t> Execution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12" y="2308526"/>
            <a:ext cx="783488" cy="548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75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Runahead</a:t>
            </a:r>
            <a:r>
              <a:rPr lang="en-IN" dirty="0" smtClean="0"/>
              <a:t> Mode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What happens when we do bad </a:t>
            </a:r>
            <a:r>
              <a:rPr lang="en-IN" dirty="0" smtClean="0">
                <a:solidFill>
                  <a:srgbClr val="0070C0"/>
                </a:solidFill>
              </a:rPr>
              <a:t>prefetching</a:t>
            </a:r>
            <a:r>
              <a:rPr lang="en-IN" dirty="0" smtClean="0"/>
              <a:t>? </a:t>
            </a:r>
          </a:p>
          <a:p>
            <a:pPr lvl="1"/>
            <a:r>
              <a:rPr lang="en-IN" dirty="0" smtClean="0"/>
              <a:t>We have </a:t>
            </a:r>
            <a:r>
              <a:rPr lang="en-IN" dirty="0" smtClean="0">
                <a:solidFill>
                  <a:srgbClr val="FF0000"/>
                </a:solidFill>
              </a:rPr>
              <a:t>misses</a:t>
            </a:r>
            <a:r>
              <a:rPr lang="en-IN" dirty="0" smtClean="0"/>
              <a:t>. L1 misses can more or less be taken care of by an OOO pipeline</a:t>
            </a:r>
          </a:p>
          <a:p>
            <a:pPr lvl="1"/>
            <a:r>
              <a:rPr lang="en-IN" dirty="0" smtClean="0"/>
              <a:t>L2 </a:t>
            </a:r>
            <a:r>
              <a:rPr lang="en-IN" dirty="0" smtClean="0">
                <a:solidFill>
                  <a:srgbClr val="FF0000"/>
                </a:solidFill>
              </a:rPr>
              <a:t>misses</a:t>
            </a:r>
            <a:r>
              <a:rPr lang="en-IN" dirty="0" smtClean="0"/>
              <a:t> are bigger problems</a:t>
            </a:r>
          </a:p>
          <a:p>
            <a:r>
              <a:rPr lang="en-IN" dirty="0" smtClean="0"/>
              <a:t>What happens on an L2 </a:t>
            </a:r>
            <a:r>
              <a:rPr lang="en-IN" dirty="0" smtClean="0">
                <a:solidFill>
                  <a:schemeClr val="accent5"/>
                </a:solidFill>
              </a:rPr>
              <a:t>miss</a:t>
            </a:r>
          </a:p>
          <a:p>
            <a:pPr lvl="1"/>
            <a:r>
              <a:rPr lang="en-IN" dirty="0" smtClean="0"/>
              <a:t>You go to </a:t>
            </a:r>
            <a:r>
              <a:rPr lang="en-IN" dirty="0" smtClean="0">
                <a:solidFill>
                  <a:schemeClr val="accent2">
                    <a:lumMod val="50000"/>
                  </a:schemeClr>
                </a:solidFill>
              </a:rPr>
              <a:t>main memory </a:t>
            </a:r>
            <a:r>
              <a:rPr lang="en-IN" dirty="0" smtClean="0"/>
              <a:t>(200-400) cycles</a:t>
            </a:r>
          </a:p>
          <a:p>
            <a:pPr lvl="1"/>
            <a:r>
              <a:rPr lang="en-IN" dirty="0" smtClean="0"/>
              <a:t>What does the OOO </a:t>
            </a:r>
            <a:r>
              <a:rPr lang="en-IN" dirty="0" smtClean="0">
                <a:solidFill>
                  <a:schemeClr val="accent1">
                    <a:lumMod val="50000"/>
                  </a:schemeClr>
                </a:solidFill>
              </a:rPr>
              <a:t>pipeline</a:t>
            </a:r>
            <a:r>
              <a:rPr lang="en-IN" dirty="0" smtClean="0"/>
              <a:t> do? </a:t>
            </a:r>
          </a:p>
          <a:p>
            <a:pPr lvl="2"/>
            <a:r>
              <a:rPr lang="en-IN" dirty="0" smtClean="0"/>
              <a:t>The IW and ROB fill up</a:t>
            </a:r>
          </a:p>
          <a:p>
            <a:pPr lvl="2"/>
            <a:r>
              <a:rPr lang="en-IN" dirty="0" smtClean="0"/>
              <a:t>It pretty much stalls </a:t>
            </a:r>
          </a:p>
          <a:p>
            <a:r>
              <a:rPr lang="en-IN" b="1" dirty="0" smtClean="0">
                <a:solidFill>
                  <a:srgbClr val="C00000"/>
                </a:solidFill>
              </a:rPr>
              <a:t>Idea</a:t>
            </a:r>
            <a:r>
              <a:rPr lang="en-IN" dirty="0" smtClean="0"/>
              <a:t>: Do some work during the stalled period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2971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you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Enter </a:t>
            </a:r>
            <a:r>
              <a:rPr lang="en-US" dirty="0" err="1" smtClean="0">
                <a:solidFill>
                  <a:srgbClr val="FF0000"/>
                </a:solidFill>
              </a:rPr>
              <a:t>runahead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mode</a:t>
            </a:r>
          </a:p>
          <a:p>
            <a:pPr lvl="1"/>
            <a:r>
              <a:rPr lang="en-US" dirty="0" smtClean="0"/>
              <a:t>Return a </a:t>
            </a:r>
            <a:r>
              <a:rPr lang="en-US" i="1" dirty="0" smtClean="0"/>
              <a:t>junk</a:t>
            </a:r>
            <a:r>
              <a:rPr lang="en-US" dirty="0" smtClean="0"/>
              <a:t> value for the L2 miss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Restart</a:t>
            </a:r>
            <a:r>
              <a:rPr lang="en-US" dirty="0" smtClean="0"/>
              <a:t> execution</a:t>
            </a:r>
          </a:p>
          <a:p>
            <a:pPr lvl="1"/>
            <a:r>
              <a:rPr lang="en-US" dirty="0" smtClean="0"/>
              <a:t>You will produce junk </a:t>
            </a:r>
            <a:r>
              <a:rPr lang="en-US" dirty="0" smtClean="0">
                <a:solidFill>
                  <a:srgbClr val="FF0000"/>
                </a:solidFill>
              </a:rPr>
              <a:t>values (in the forward slice)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That is still okay. Why</a:t>
            </a:r>
          </a:p>
          <a:p>
            <a:pPr lvl="2"/>
            <a:r>
              <a:rPr lang="en-US" dirty="0" smtClean="0"/>
              <a:t>You will </a:t>
            </a:r>
            <a:r>
              <a:rPr lang="en-US" dirty="0" err="1" smtClean="0">
                <a:solidFill>
                  <a:srgbClr val="00B050"/>
                </a:solidFill>
              </a:rPr>
              <a:t>prefetch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data into the caches</a:t>
            </a:r>
          </a:p>
          <a:p>
            <a:r>
              <a:rPr lang="en-US" dirty="0" smtClean="0"/>
              <a:t>Once when the L2 miss </a:t>
            </a:r>
            <a:r>
              <a:rPr lang="en-US" dirty="0" smtClean="0">
                <a:solidFill>
                  <a:srgbClr val="FF0000"/>
                </a:solidFill>
              </a:rPr>
              <a:t>returns</a:t>
            </a:r>
          </a:p>
          <a:p>
            <a:pPr lvl="1"/>
            <a:r>
              <a:rPr lang="en-US" dirty="0" smtClean="0"/>
              <a:t>Flush the </a:t>
            </a:r>
            <a:r>
              <a:rPr lang="en-US" dirty="0" smtClean="0">
                <a:solidFill>
                  <a:srgbClr val="00B050"/>
                </a:solidFill>
              </a:rPr>
              <a:t>instructions</a:t>
            </a:r>
            <a:r>
              <a:rPr lang="en-US" dirty="0" smtClean="0"/>
              <a:t> in the forward slice of the L2 miss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Re-execute</a:t>
            </a:r>
            <a:r>
              <a:rPr lang="en-US" dirty="0" smtClean="0"/>
              <a:t> them</a:t>
            </a:r>
          </a:p>
          <a:p>
            <a:pPr lvl="1"/>
            <a:r>
              <a:rPr lang="en-US" dirty="0" smtClean="0"/>
              <a:t>Very </a:t>
            </a:r>
            <a:r>
              <a:rPr lang="en-US" dirty="0" smtClean="0">
                <a:solidFill>
                  <a:srgbClr val="FF0000"/>
                </a:solidFill>
              </a:rPr>
              <a:t>effective</a:t>
            </a:r>
            <a:r>
              <a:rPr lang="en-US" dirty="0" smtClean="0"/>
              <a:t> prefetching technique</a:t>
            </a:r>
          </a:p>
        </p:txBody>
      </p:sp>
    </p:spTree>
    <p:extLst>
      <p:ext uri="{BB962C8B-B14F-4D97-AF65-F5344CB8AC3E}">
        <p14:creationId xmlns:p14="http://schemas.microsoft.com/office/powerpoint/2010/main" val="254070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913</Words>
  <Application>Microsoft Office PowerPoint</Application>
  <PresentationFormat>Widescreen</PresentationFormat>
  <Paragraphs>130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Theme</vt:lpstr>
      <vt:lpstr>Data Prefetching</vt:lpstr>
      <vt:lpstr>Data Prefetching</vt:lpstr>
      <vt:lpstr>Outline</vt:lpstr>
      <vt:lpstr>History based Prefetching</vt:lpstr>
      <vt:lpstr>Reference Prediction Table (RPT)</vt:lpstr>
      <vt:lpstr>Extensions</vt:lpstr>
      <vt:lpstr>Outline</vt:lpstr>
      <vt:lpstr>Runahead Mode</vt:lpstr>
      <vt:lpstr>What can you do?</vt:lpstr>
      <vt:lpstr>Operation</vt:lpstr>
      <vt:lpstr>Value Propagation</vt:lpstr>
      <vt:lpstr>Let us take INV values till the L1</vt:lpstr>
      <vt:lpstr>Runahead L1 Cache</vt:lpstr>
      <vt:lpstr>Loading a Value</vt:lpstr>
      <vt:lpstr>Operation (Contd...)</vt:lpstr>
      <vt:lpstr>THE END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Prefetching</dc:title>
  <dc:creator>Dr. R Sarangi</dc:creator>
  <cp:lastModifiedBy>Dell</cp:lastModifiedBy>
  <cp:revision>36</cp:revision>
  <dcterms:created xsi:type="dcterms:W3CDTF">2016-03-16T12:57:21Z</dcterms:created>
  <dcterms:modified xsi:type="dcterms:W3CDTF">2016-03-17T06:31:16Z</dcterms:modified>
</cp:coreProperties>
</file>