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75" r:id="rId6"/>
    <p:sldId id="270" r:id="rId7"/>
    <p:sldId id="271" r:id="rId8"/>
    <p:sldId id="272" r:id="rId9"/>
    <p:sldId id="274" r:id="rId10"/>
    <p:sldId id="277" r:id="rId11"/>
    <p:sldId id="278" r:id="rId12"/>
    <p:sldId id="276" r:id="rId13"/>
    <p:sldId id="279" r:id="rId14"/>
    <p:sldId id="280" r:id="rId15"/>
    <p:sldId id="273" r:id="rId16"/>
    <p:sldId id="281" r:id="rId17"/>
    <p:sldId id="282" r:id="rId18"/>
    <p:sldId id="283" r:id="rId19"/>
    <p:sldId id="287" r:id="rId20"/>
    <p:sldId id="288" r:id="rId21"/>
    <p:sldId id="289" r:id="rId22"/>
    <p:sldId id="290" r:id="rId23"/>
    <p:sldId id="286" r:id="rId24"/>
    <p:sldId id="284" r:id="rId25"/>
    <p:sldId id="285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9" r:id="rId34"/>
    <p:sldId id="298" r:id="rId35"/>
    <p:sldId id="300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r.%20R%20Sarangi\Desktop\cacti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r.%20R%20Sarangi\Desktop\cactida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r.%20R%20Sarangi\Desktop\cactidat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Access Time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4096</c:v>
                </c:pt>
                <c:pt idx="1">
                  <c:v>8192</c:v>
                </c:pt>
                <c:pt idx="2">
                  <c:v>16384</c:v>
                </c:pt>
                <c:pt idx="3">
                  <c:v>32768</c:v>
                </c:pt>
                <c:pt idx="4">
                  <c:v>65536</c:v>
                </c:pt>
                <c:pt idx="5">
                  <c:v>131072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0.42</c:v>
                </c:pt>
                <c:pt idx="1">
                  <c:v>0.43</c:v>
                </c:pt>
                <c:pt idx="2">
                  <c:v>0.44</c:v>
                </c:pt>
                <c:pt idx="3">
                  <c:v>0.46</c:v>
                </c:pt>
                <c:pt idx="4">
                  <c:v>0.5</c:v>
                </c:pt>
                <c:pt idx="5">
                  <c:v>0.55000000000000004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1605968"/>
        <c:axId val="531606528"/>
      </c:scatterChart>
      <c:valAx>
        <c:axId val="5316059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Cache Size (bytes)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1606528"/>
        <c:crosses val="autoZero"/>
        <c:crossBetween val="midCat"/>
      </c:valAx>
      <c:valAx>
        <c:axId val="531606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dirty="0"/>
                  <a:t>Access Time (ns)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160596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4081414400152788E-2"/>
          <c:y val="9.1142809986685669E-2"/>
          <c:w val="0.87061395361845784"/>
          <c:h val="0.77553553934778185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Area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4096</c:v>
                </c:pt>
                <c:pt idx="1">
                  <c:v>8192</c:v>
                </c:pt>
                <c:pt idx="2">
                  <c:v>16384</c:v>
                </c:pt>
                <c:pt idx="3">
                  <c:v>32768</c:v>
                </c:pt>
                <c:pt idx="4">
                  <c:v>65536</c:v>
                </c:pt>
                <c:pt idx="5">
                  <c:v>131072</c:v>
                </c:pt>
              </c:numCache>
            </c:numRef>
          </c:xVal>
          <c:yVal>
            <c:numRef>
              <c:f>Sheet1!$C$2:$C$7</c:f>
              <c:numCache>
                <c:formatCode>General</c:formatCode>
                <c:ptCount val="6"/>
                <c:pt idx="0">
                  <c:v>0.14000000000000001</c:v>
                </c:pt>
                <c:pt idx="1">
                  <c:v>0.17</c:v>
                </c:pt>
                <c:pt idx="2">
                  <c:v>0.187</c:v>
                </c:pt>
                <c:pt idx="3">
                  <c:v>0.22</c:v>
                </c:pt>
                <c:pt idx="4">
                  <c:v>0.28000000000000003</c:v>
                </c:pt>
                <c:pt idx="5">
                  <c:v>0.56000000000000005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1608768"/>
        <c:axId val="531609328"/>
      </c:scatterChart>
      <c:valAx>
        <c:axId val="5316087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Cache Size (bytes)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1609328"/>
        <c:crosses val="autoZero"/>
        <c:crossBetween val="midCat"/>
      </c:valAx>
      <c:valAx>
        <c:axId val="531609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Area</a:t>
                </a:r>
                <a:r>
                  <a:rPr lang="en-IN" baseline="0"/>
                  <a:t> (mm</a:t>
                </a:r>
                <a:r>
                  <a:rPr lang="en-IN" baseline="30000"/>
                  <a:t>2</a:t>
                </a:r>
                <a:r>
                  <a:rPr lang="en-IN" baseline="0"/>
                  <a:t>)</a:t>
                </a:r>
                <a:endParaRPr lang="en-IN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160876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Power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4096</c:v>
                </c:pt>
                <c:pt idx="1">
                  <c:v>8192</c:v>
                </c:pt>
                <c:pt idx="2">
                  <c:v>16384</c:v>
                </c:pt>
                <c:pt idx="3">
                  <c:v>32768</c:v>
                </c:pt>
                <c:pt idx="4">
                  <c:v>65536</c:v>
                </c:pt>
                <c:pt idx="5">
                  <c:v>131072</c:v>
                </c:pt>
              </c:numCache>
            </c:numRef>
          </c:xVal>
          <c:yVal>
            <c:numRef>
              <c:f>Sheet1!$D$2:$D$7</c:f>
              <c:numCache>
                <c:formatCode>General</c:formatCode>
                <c:ptCount val="6"/>
                <c:pt idx="0">
                  <c:v>0.14899999999999999</c:v>
                </c:pt>
                <c:pt idx="1">
                  <c:v>0.15</c:v>
                </c:pt>
                <c:pt idx="2">
                  <c:v>0.155</c:v>
                </c:pt>
                <c:pt idx="3">
                  <c:v>0.17</c:v>
                </c:pt>
                <c:pt idx="4">
                  <c:v>0.19</c:v>
                </c:pt>
                <c:pt idx="5">
                  <c:v>0.25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1611568"/>
        <c:axId val="531612128"/>
      </c:scatterChart>
      <c:valAx>
        <c:axId val="5316115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Cache Size (bytes)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1612128"/>
        <c:crosses val="autoZero"/>
        <c:crossBetween val="midCat"/>
      </c:valAx>
      <c:valAx>
        <c:axId val="531612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Power (W), Max. Frequency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161156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9DFCF-FCEE-43A0-9C43-21554CF35819}" type="datetimeFigureOut">
              <a:rPr lang="en-IN" smtClean="0"/>
              <a:t>02-04-2016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C1AC1-03D1-488E-974B-AB6045A733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103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1E2E-AB33-4AFD-8B93-3C4E1F1A0C04}" type="datetimeFigureOut">
              <a:rPr lang="en-IN" smtClean="0"/>
              <a:t>02-04-2016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0D9E-4940-4177-9365-4A15940E48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741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1E2E-AB33-4AFD-8B93-3C4E1F1A0C04}" type="datetimeFigureOut">
              <a:rPr lang="en-IN" smtClean="0"/>
              <a:t>02-04-2016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0D9E-4940-4177-9365-4A15940E48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8804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1E2E-AB33-4AFD-8B93-3C4E1F1A0C04}" type="datetimeFigureOut">
              <a:rPr lang="en-IN" smtClean="0"/>
              <a:t>02-04-2016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0D9E-4940-4177-9365-4A15940E48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8929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1E2E-AB33-4AFD-8B93-3C4E1F1A0C04}" type="datetimeFigureOut">
              <a:rPr lang="en-IN" smtClean="0"/>
              <a:t>02-04-2016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0D9E-4940-4177-9365-4A15940E48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960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1E2E-AB33-4AFD-8B93-3C4E1F1A0C04}" type="datetimeFigureOut">
              <a:rPr lang="en-IN" smtClean="0"/>
              <a:t>02-04-2016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0D9E-4940-4177-9365-4A15940E48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9403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1E2E-AB33-4AFD-8B93-3C4E1F1A0C04}" type="datetimeFigureOut">
              <a:rPr lang="en-IN" smtClean="0"/>
              <a:t>02-04-2016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0D9E-4940-4177-9365-4A15940E48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3944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1E2E-AB33-4AFD-8B93-3C4E1F1A0C04}" type="datetimeFigureOut">
              <a:rPr lang="en-IN" smtClean="0"/>
              <a:t>02-04-2016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0D9E-4940-4177-9365-4A15940E48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1176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1E2E-AB33-4AFD-8B93-3C4E1F1A0C04}" type="datetimeFigureOut">
              <a:rPr lang="en-IN" smtClean="0"/>
              <a:t>02-04-2016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0D9E-4940-4177-9365-4A15940E48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3215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1E2E-AB33-4AFD-8B93-3C4E1F1A0C04}" type="datetimeFigureOut">
              <a:rPr lang="en-IN" smtClean="0"/>
              <a:t>02-04-2016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0D9E-4940-4177-9365-4A15940E48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7840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1E2E-AB33-4AFD-8B93-3C4E1F1A0C04}" type="datetimeFigureOut">
              <a:rPr lang="en-IN" smtClean="0"/>
              <a:t>02-04-2016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0D9E-4940-4177-9365-4A15940E48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817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1E2E-AB33-4AFD-8B93-3C4E1F1A0C04}" type="datetimeFigureOut">
              <a:rPr lang="en-IN" smtClean="0"/>
              <a:t>02-04-2016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40D9E-4940-4177-9365-4A15940E48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0160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71E2E-AB33-4AFD-8B93-3C4E1F1A0C04}" type="datetimeFigureOut">
              <a:rPr lang="en-IN" smtClean="0"/>
              <a:t>02-04-2016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40D9E-4940-4177-9365-4A15940E48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2842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quid.hpl.hp.com:9081/cacti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Advanced Caches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Smruti</a:t>
            </a:r>
            <a:r>
              <a:rPr lang="en-US" dirty="0" smtClean="0"/>
              <a:t> R. Sarangi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3800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Banks and Sub-arrays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large cache can be split into </a:t>
            </a:r>
            <a:r>
              <a:rPr lang="en-US" dirty="0" smtClean="0">
                <a:solidFill>
                  <a:srgbClr val="FF0000"/>
                </a:solidFill>
              </a:rPr>
              <a:t>multiple</a:t>
            </a:r>
            <a:r>
              <a:rPr lang="en-US" dirty="0" smtClean="0"/>
              <a:t> banks</a:t>
            </a:r>
          </a:p>
          <a:p>
            <a:pPr lvl="1"/>
            <a:r>
              <a:rPr lang="en-US" dirty="0" smtClean="0"/>
              <a:t>A bank is a cache in its own right. It has its own </a:t>
            </a:r>
            <a:r>
              <a:rPr lang="en-US" dirty="0" smtClean="0">
                <a:solidFill>
                  <a:srgbClr val="FF0000"/>
                </a:solidFill>
              </a:rPr>
              <a:t>tag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B050"/>
                </a:solidFill>
              </a:rPr>
              <a:t>data</a:t>
            </a:r>
            <a:r>
              <a:rPr lang="en-US" dirty="0" smtClean="0"/>
              <a:t> array.</a:t>
            </a:r>
          </a:p>
          <a:p>
            <a:pPr lvl="1"/>
            <a:r>
              <a:rPr lang="en-US" dirty="0" smtClean="0"/>
              <a:t>Different banks can be accessed </a:t>
            </a:r>
            <a:r>
              <a:rPr lang="en-US" dirty="0" smtClean="0">
                <a:solidFill>
                  <a:srgbClr val="FF0000"/>
                </a:solidFill>
              </a:rPr>
              <a:t>simultaneously</a:t>
            </a:r>
          </a:p>
          <a:p>
            <a:pPr lvl="1"/>
            <a:r>
              <a:rPr lang="en-US" dirty="0" smtClean="0"/>
              <a:t>Given an </a:t>
            </a:r>
            <a:r>
              <a:rPr lang="en-US" dirty="0" smtClean="0">
                <a:solidFill>
                  <a:srgbClr val="00B050"/>
                </a:solidFill>
              </a:rPr>
              <a:t>address</a:t>
            </a:r>
            <a:r>
              <a:rPr lang="en-US" dirty="0" smtClean="0"/>
              <a:t>, we first need to map it to a bank, and then access that specific bank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Advantage</a:t>
            </a:r>
            <a:r>
              <a:rPr lang="en-US" dirty="0" smtClean="0"/>
              <a:t> of banking </a:t>
            </a:r>
            <a:r>
              <a:rPr lang="en-US" dirty="0" smtClean="0">
                <a:sym typeface="Wingdings" panose="05000000000000000000" pitchFamily="2" charset="2"/>
              </a:rPr>
              <a:t>  faster banks and more parallel access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Disadvantage</a:t>
            </a:r>
            <a:r>
              <a:rPr lang="en-US" dirty="0" smtClean="0">
                <a:sym typeface="Wingdings" panose="05000000000000000000" pitchFamily="2" charset="2"/>
              </a:rPr>
              <a:t> of banking  Higher area, and additional delay in deciding the bank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Each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bank</a:t>
            </a:r>
            <a:r>
              <a:rPr lang="en-US" dirty="0" smtClean="0">
                <a:sym typeface="Wingdings" panose="05000000000000000000" pitchFamily="2" charset="2"/>
              </a:rPr>
              <a:t> can then be split into sub-arrays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Subarrays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do not allow parallel(concurrent)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access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Multilevel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hierarchical</a:t>
            </a:r>
            <a:r>
              <a:rPr lang="en-US" dirty="0" smtClean="0">
                <a:sym typeface="Wingdings" panose="05000000000000000000" pitchFamily="2" charset="2"/>
              </a:rPr>
              <a:t> organizations are also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possible</a:t>
            </a:r>
            <a:r>
              <a:rPr lang="en-US" dirty="0" smtClean="0">
                <a:sym typeface="Wingdings" panose="05000000000000000000" pitchFamily="2" charset="2"/>
              </a:rPr>
              <a:t> (Cacti 5.0 +)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Bank  sub-banks Mats  4 sub-arrays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Wire routing </a:t>
            </a:r>
            <a:r>
              <a:rPr lang="en-US" dirty="0" smtClean="0">
                <a:sym typeface="Wingdings" panose="05000000000000000000" pitchFamily="2" charset="2"/>
              </a:rPr>
              <a:t>delay and SRAM array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access</a:t>
            </a:r>
            <a:r>
              <a:rPr lang="en-US" dirty="0" smtClean="0">
                <a:sym typeface="Wingdings" panose="05000000000000000000" pitchFamily="2" charset="2"/>
              </a:rPr>
              <a:t> delay determine the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degree</a:t>
            </a:r>
            <a:r>
              <a:rPr lang="en-US" dirty="0" smtClean="0">
                <a:sym typeface="Wingdings" panose="05000000000000000000" pitchFamily="2" charset="2"/>
              </a:rPr>
              <a:t> of hierarchy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pPr lvl="1"/>
            <a:endParaRPr lang="en-US" dirty="0" smtClean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2036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Multi-Ported Structures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55266"/>
          </a:xfrm>
        </p:spPr>
        <p:txBody>
          <a:bodyPr/>
          <a:lstStyle/>
          <a:p>
            <a:r>
              <a:rPr lang="en-US" dirty="0" smtClean="0"/>
              <a:t>Approach 1: Change the SRAM Cell </a:t>
            </a:r>
            <a:r>
              <a:rPr lang="en-US" dirty="0" smtClean="0">
                <a:sym typeface="Wingdings" panose="05000000000000000000" pitchFamily="2" charset="2"/>
              </a:rPr>
              <a:t> Area intensive &amp; slow</a:t>
            </a:r>
            <a:endParaRPr lang="en-IN" dirty="0"/>
          </a:p>
        </p:txBody>
      </p:sp>
      <p:sp>
        <p:nvSpPr>
          <p:cNvPr id="5" name="Isosceles Triangle 4"/>
          <p:cNvSpPr/>
          <p:nvPr/>
        </p:nvSpPr>
        <p:spPr>
          <a:xfrm rot="5400000">
            <a:off x="4830792" y="2984739"/>
            <a:ext cx="664234" cy="4485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Oval 5"/>
          <p:cNvSpPr/>
          <p:nvPr/>
        </p:nvSpPr>
        <p:spPr>
          <a:xfrm>
            <a:off x="5387196" y="3114135"/>
            <a:ext cx="189781" cy="1897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Isosceles Triangle 6"/>
          <p:cNvSpPr/>
          <p:nvPr/>
        </p:nvSpPr>
        <p:spPr>
          <a:xfrm rot="16049446">
            <a:off x="4845117" y="3708482"/>
            <a:ext cx="664234" cy="4485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Oval 7"/>
          <p:cNvSpPr/>
          <p:nvPr/>
        </p:nvSpPr>
        <p:spPr>
          <a:xfrm rot="10649446">
            <a:off x="4788157" y="3866068"/>
            <a:ext cx="189781" cy="1897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0" name="Elbow Connector 9"/>
          <p:cNvCxnSpPr>
            <a:stCxn id="8" idx="6"/>
            <a:endCxn id="5" idx="3"/>
          </p:cNvCxnSpPr>
          <p:nvPr/>
        </p:nvCxnSpPr>
        <p:spPr>
          <a:xfrm rot="10800000" flipH="1">
            <a:off x="4788248" y="3209026"/>
            <a:ext cx="150374" cy="756086"/>
          </a:xfrm>
          <a:prstGeom prst="bentConnector3">
            <a:avLst>
              <a:gd name="adj1" fmla="val -15208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6" idx="6"/>
            <a:endCxn id="7" idx="3"/>
          </p:cNvCxnSpPr>
          <p:nvPr/>
        </p:nvCxnSpPr>
        <p:spPr>
          <a:xfrm flipH="1">
            <a:off x="5401306" y="3209026"/>
            <a:ext cx="175671" cy="713924"/>
          </a:xfrm>
          <a:prstGeom prst="bentConnector3">
            <a:avLst>
              <a:gd name="adj1" fmla="val -13013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907102" y="3587069"/>
            <a:ext cx="6469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3562709" y="3303916"/>
            <a:ext cx="0" cy="283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920705" y="3587068"/>
            <a:ext cx="6469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3920705" y="3303915"/>
            <a:ext cx="0" cy="283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562709" y="3303915"/>
            <a:ext cx="3579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557676" y="3214774"/>
            <a:ext cx="3579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736674" y="2876909"/>
            <a:ext cx="5033" cy="332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802702" y="3587069"/>
            <a:ext cx="6469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6458309" y="3303916"/>
            <a:ext cx="0" cy="283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816305" y="3587068"/>
            <a:ext cx="6469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6816305" y="3303915"/>
            <a:ext cx="0" cy="283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458309" y="3303915"/>
            <a:ext cx="3579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453276" y="3214774"/>
            <a:ext cx="3579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632274" y="2876909"/>
            <a:ext cx="5033" cy="332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078966" y="2876909"/>
            <a:ext cx="45533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907102" y="2615199"/>
            <a:ext cx="0" cy="1660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463286" y="2620949"/>
            <a:ext cx="0" cy="1660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689533" y="5271782"/>
            <a:ext cx="6469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3345140" y="4988629"/>
            <a:ext cx="0" cy="283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703136" y="5271781"/>
            <a:ext cx="6469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3703136" y="4988628"/>
            <a:ext cx="0" cy="283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345140" y="4988628"/>
            <a:ext cx="3579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340107" y="4899487"/>
            <a:ext cx="3579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519105" y="4561622"/>
            <a:ext cx="5033" cy="332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585133" y="5271782"/>
            <a:ext cx="6469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6240740" y="4988629"/>
            <a:ext cx="0" cy="283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598736" y="5271781"/>
            <a:ext cx="6469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6598736" y="4988628"/>
            <a:ext cx="0" cy="2831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240740" y="4988628"/>
            <a:ext cx="3579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235707" y="4899487"/>
            <a:ext cx="3579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414705" y="4561622"/>
            <a:ext cx="5033" cy="332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861397" y="4561622"/>
            <a:ext cx="45533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4355150" y="3587068"/>
            <a:ext cx="17280" cy="1687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7223638" y="3584507"/>
            <a:ext cx="17280" cy="1687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703910" y="4893738"/>
            <a:ext cx="0" cy="1660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585133" y="4893737"/>
            <a:ext cx="0" cy="1660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ounded Rectangle 64"/>
          <p:cNvSpPr/>
          <p:nvPr/>
        </p:nvSpPr>
        <p:spPr>
          <a:xfrm>
            <a:off x="8264106" y="3772863"/>
            <a:ext cx="3260785" cy="197176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Approach 2: Use banking</a:t>
            </a:r>
          </a:p>
          <a:p>
            <a:r>
              <a:rPr lang="en-US" dirty="0"/>
              <a:t>	</a:t>
            </a:r>
            <a:r>
              <a:rPr lang="en-US" dirty="0" smtClean="0"/>
              <a:t>Better</a:t>
            </a:r>
            <a:r>
              <a:rPr lang="en-US" dirty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faster, and does not need more area.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3665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(2-way </a:t>
            </a:r>
            <a:r>
              <a:rPr lang="en-US" dirty="0" err="1" smtClean="0"/>
              <a:t>assoc</a:t>
            </a:r>
            <a:r>
              <a:rPr lang="en-US" dirty="0" smtClean="0"/>
              <a:t>,  64B line size, 1 sub-bank, 32 nm) Access Time </a:t>
            </a:r>
            <a:r>
              <a:rPr lang="en-US" dirty="0" err="1" smtClean="0"/>
              <a:t>vs</a:t>
            </a:r>
            <a:r>
              <a:rPr lang="en-US" dirty="0" smtClean="0"/>
              <a:t> Cache Size </a:t>
            </a:r>
            <a:endParaRPr lang="en-IN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2042549"/>
              </p:ext>
            </p:extLst>
          </p:nvPr>
        </p:nvGraphicFramePr>
        <p:xfrm>
          <a:off x="2096219" y="2057400"/>
          <a:ext cx="6285781" cy="3843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613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 </a:t>
            </a:r>
            <a:r>
              <a:rPr lang="en-US" dirty="0" err="1" smtClean="0"/>
              <a:t>vs</a:t>
            </a:r>
            <a:r>
              <a:rPr lang="en-US" dirty="0" smtClean="0"/>
              <a:t> Cache Size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8413069"/>
              </p:ext>
            </p:extLst>
          </p:nvPr>
        </p:nvGraphicFramePr>
        <p:xfrm>
          <a:off x="2294626" y="2048773"/>
          <a:ext cx="7079411" cy="4610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25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Size </a:t>
            </a:r>
            <a:r>
              <a:rPr lang="en-US" dirty="0" err="1" smtClean="0"/>
              <a:t>vs</a:t>
            </a:r>
            <a:r>
              <a:rPr lang="en-US" dirty="0" smtClean="0"/>
              <a:t> Power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402691"/>
              </p:ext>
            </p:extLst>
          </p:nvPr>
        </p:nvGraphicFramePr>
        <p:xfrm>
          <a:off x="2656937" y="1928004"/>
          <a:ext cx="6786113" cy="4550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623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Modeling and simulating caches</a:t>
            </a:r>
          </a:p>
          <a:p>
            <a:r>
              <a:rPr lang="en-US" dirty="0"/>
              <a:t>Structure of a </a:t>
            </a:r>
            <a:r>
              <a:rPr lang="en-US" dirty="0" smtClean="0"/>
              <a:t>large L2 cache</a:t>
            </a:r>
            <a:endParaRPr lang="en-US" dirty="0"/>
          </a:p>
          <a:p>
            <a:r>
              <a:rPr lang="en-US" dirty="0"/>
              <a:t>Non-uniform Caches</a:t>
            </a:r>
          </a:p>
          <a:p>
            <a:pPr lvl="1"/>
            <a:r>
              <a:rPr lang="en-US" dirty="0"/>
              <a:t>S-NUCA</a:t>
            </a:r>
            <a:endParaRPr lang="en-IN" dirty="0"/>
          </a:p>
          <a:p>
            <a:pPr lvl="1"/>
            <a:r>
              <a:rPr lang="en-US" dirty="0"/>
              <a:t>D-NUCA</a:t>
            </a:r>
          </a:p>
          <a:p>
            <a:pPr lvl="1"/>
            <a:r>
              <a:rPr lang="en-US" dirty="0"/>
              <a:t>R-NUCA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01" y="2300078"/>
            <a:ext cx="771799" cy="53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31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a Modern Processor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85658"/>
          </a:xfrm>
        </p:spPr>
        <p:txBody>
          <a:bodyPr/>
          <a:lstStyle/>
          <a:p>
            <a:r>
              <a:rPr lang="en-US" dirty="0" smtClean="0"/>
              <a:t>Typical L2 caches in a chip are fairly </a:t>
            </a:r>
            <a:r>
              <a:rPr lang="en-US" dirty="0" smtClean="0">
                <a:solidFill>
                  <a:srgbClr val="FF0000"/>
                </a:solidFill>
              </a:rPr>
              <a:t>large</a:t>
            </a:r>
            <a:r>
              <a:rPr lang="en-US" dirty="0" smtClean="0"/>
              <a:t>: order of MBs</a:t>
            </a:r>
          </a:p>
          <a:p>
            <a:pPr lvl="1"/>
            <a:r>
              <a:rPr lang="en-US" dirty="0" smtClean="0"/>
              <a:t>It is thus </a:t>
            </a:r>
            <a:r>
              <a:rPr lang="en-US" dirty="0" smtClean="0">
                <a:solidFill>
                  <a:srgbClr val="00B050"/>
                </a:solidFill>
              </a:rPr>
              <a:t>necessary</a:t>
            </a:r>
            <a:r>
              <a:rPr lang="en-US" dirty="0" smtClean="0"/>
              <a:t> to divide them into many banks</a:t>
            </a:r>
          </a:p>
          <a:p>
            <a:pPr lvl="1"/>
            <a:r>
              <a:rPr lang="en-US" dirty="0" smtClean="0"/>
              <a:t>We thus have an array of </a:t>
            </a:r>
            <a:r>
              <a:rPr lang="en-US" dirty="0" smtClean="0">
                <a:solidFill>
                  <a:schemeClr val="accent1"/>
                </a:solidFill>
              </a:rPr>
              <a:t>banks</a:t>
            </a:r>
          </a:p>
          <a:p>
            <a:pPr lvl="1"/>
            <a:r>
              <a:rPr lang="en-US" dirty="0" smtClean="0"/>
              <a:t>A lot of modern chips have many </a:t>
            </a:r>
            <a:r>
              <a:rPr lang="en-US" dirty="0" smtClean="0">
                <a:solidFill>
                  <a:srgbClr val="FF0000"/>
                </a:solidFill>
              </a:rPr>
              <a:t>cores</a:t>
            </a:r>
            <a:r>
              <a:rPr lang="en-US" dirty="0" smtClean="0"/>
              <a:t> (OOO pipelines) also  (more later)</a:t>
            </a:r>
          </a:p>
          <a:p>
            <a:pPr lvl="1"/>
            <a:r>
              <a:rPr lang="en-US" dirty="0" smtClean="0"/>
              <a:t>There are many ways to organize </a:t>
            </a:r>
            <a:r>
              <a:rPr lang="en-US" dirty="0" smtClean="0">
                <a:solidFill>
                  <a:srgbClr val="FF0000"/>
                </a:solidFill>
              </a:rPr>
              <a:t>cores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6"/>
                </a:solidFill>
              </a:rPr>
              <a:t>cache banks</a:t>
            </a:r>
            <a:endParaRPr lang="en-IN" dirty="0">
              <a:solidFill>
                <a:schemeClr val="accent6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56781" y="4554747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3096883" y="4554747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3336985" y="4554747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577087" y="4554747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3778371" y="4554747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4018473" y="4554747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4258575" y="4554747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4498677" y="4554747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4498677" y="4813539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2856781" y="4813539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3096883" y="4813539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3336985" y="4813539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3538269" y="4813539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/>
          <p:cNvSpPr/>
          <p:nvPr/>
        </p:nvSpPr>
        <p:spPr>
          <a:xfrm>
            <a:off x="3778371" y="4813539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Rectangle 17"/>
          <p:cNvSpPr/>
          <p:nvPr/>
        </p:nvSpPr>
        <p:spPr>
          <a:xfrm>
            <a:off x="4018473" y="4813539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Rectangle 18"/>
          <p:cNvSpPr/>
          <p:nvPr/>
        </p:nvSpPr>
        <p:spPr>
          <a:xfrm>
            <a:off x="4258575" y="4813539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ectangle 19"/>
          <p:cNvSpPr/>
          <p:nvPr/>
        </p:nvSpPr>
        <p:spPr>
          <a:xfrm>
            <a:off x="2856781" y="5072331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 20"/>
          <p:cNvSpPr/>
          <p:nvPr/>
        </p:nvSpPr>
        <p:spPr>
          <a:xfrm>
            <a:off x="3096883" y="5072331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ectangle 21"/>
          <p:cNvSpPr/>
          <p:nvPr/>
        </p:nvSpPr>
        <p:spPr>
          <a:xfrm>
            <a:off x="3336985" y="5072331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ectangle 22"/>
          <p:cNvSpPr/>
          <p:nvPr/>
        </p:nvSpPr>
        <p:spPr>
          <a:xfrm>
            <a:off x="3577087" y="5072331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Rectangle 23"/>
          <p:cNvSpPr/>
          <p:nvPr/>
        </p:nvSpPr>
        <p:spPr>
          <a:xfrm>
            <a:off x="3778371" y="5072331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Rectangle 24"/>
          <p:cNvSpPr/>
          <p:nvPr/>
        </p:nvSpPr>
        <p:spPr>
          <a:xfrm>
            <a:off x="4018473" y="5072331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Rectangle 25"/>
          <p:cNvSpPr/>
          <p:nvPr/>
        </p:nvSpPr>
        <p:spPr>
          <a:xfrm>
            <a:off x="4258575" y="5072331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Rectangle 26"/>
          <p:cNvSpPr/>
          <p:nvPr/>
        </p:nvSpPr>
        <p:spPr>
          <a:xfrm>
            <a:off x="4498677" y="5072331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" name="Rectangle 27"/>
          <p:cNvSpPr/>
          <p:nvPr/>
        </p:nvSpPr>
        <p:spPr>
          <a:xfrm>
            <a:off x="4498677" y="5331123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Rectangle 28"/>
          <p:cNvSpPr/>
          <p:nvPr/>
        </p:nvSpPr>
        <p:spPr>
          <a:xfrm>
            <a:off x="2856781" y="5331123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" name="Rectangle 29"/>
          <p:cNvSpPr/>
          <p:nvPr/>
        </p:nvSpPr>
        <p:spPr>
          <a:xfrm>
            <a:off x="3096883" y="5331123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Rectangle 30"/>
          <p:cNvSpPr/>
          <p:nvPr/>
        </p:nvSpPr>
        <p:spPr>
          <a:xfrm>
            <a:off x="3336985" y="5331123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Rectangle 31"/>
          <p:cNvSpPr/>
          <p:nvPr/>
        </p:nvSpPr>
        <p:spPr>
          <a:xfrm>
            <a:off x="3538269" y="5331123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Rectangle 32"/>
          <p:cNvSpPr/>
          <p:nvPr/>
        </p:nvSpPr>
        <p:spPr>
          <a:xfrm>
            <a:off x="3778371" y="5331123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Rectangle 33"/>
          <p:cNvSpPr/>
          <p:nvPr/>
        </p:nvSpPr>
        <p:spPr>
          <a:xfrm>
            <a:off x="4018473" y="5331123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" name="Rectangle 34"/>
          <p:cNvSpPr/>
          <p:nvPr/>
        </p:nvSpPr>
        <p:spPr>
          <a:xfrm>
            <a:off x="4258575" y="5331123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" name="Rectangle 35"/>
          <p:cNvSpPr/>
          <p:nvPr/>
        </p:nvSpPr>
        <p:spPr>
          <a:xfrm>
            <a:off x="2856781" y="5589915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7" name="Rectangle 36"/>
          <p:cNvSpPr/>
          <p:nvPr/>
        </p:nvSpPr>
        <p:spPr>
          <a:xfrm>
            <a:off x="3096883" y="5589915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8" name="Rectangle 37"/>
          <p:cNvSpPr/>
          <p:nvPr/>
        </p:nvSpPr>
        <p:spPr>
          <a:xfrm>
            <a:off x="3336985" y="5589915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" name="Rectangle 38"/>
          <p:cNvSpPr/>
          <p:nvPr/>
        </p:nvSpPr>
        <p:spPr>
          <a:xfrm>
            <a:off x="3577087" y="5589915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0" name="Rectangle 39"/>
          <p:cNvSpPr/>
          <p:nvPr/>
        </p:nvSpPr>
        <p:spPr>
          <a:xfrm>
            <a:off x="3778371" y="5589915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1" name="Rectangle 40"/>
          <p:cNvSpPr/>
          <p:nvPr/>
        </p:nvSpPr>
        <p:spPr>
          <a:xfrm>
            <a:off x="4018473" y="5589915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2" name="Rectangle 41"/>
          <p:cNvSpPr/>
          <p:nvPr/>
        </p:nvSpPr>
        <p:spPr>
          <a:xfrm>
            <a:off x="4258575" y="5589915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3" name="Rectangle 42"/>
          <p:cNvSpPr/>
          <p:nvPr/>
        </p:nvSpPr>
        <p:spPr>
          <a:xfrm>
            <a:off x="4498677" y="5589915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4" name="Rectangle 43"/>
          <p:cNvSpPr/>
          <p:nvPr/>
        </p:nvSpPr>
        <p:spPr>
          <a:xfrm>
            <a:off x="4498677" y="5848707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5" name="Rectangle 44"/>
          <p:cNvSpPr/>
          <p:nvPr/>
        </p:nvSpPr>
        <p:spPr>
          <a:xfrm>
            <a:off x="2856781" y="5848707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6" name="Rectangle 45"/>
          <p:cNvSpPr/>
          <p:nvPr/>
        </p:nvSpPr>
        <p:spPr>
          <a:xfrm>
            <a:off x="3096883" y="5848707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7" name="Rectangle 46"/>
          <p:cNvSpPr/>
          <p:nvPr/>
        </p:nvSpPr>
        <p:spPr>
          <a:xfrm>
            <a:off x="3336985" y="5848707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8" name="Rectangle 47"/>
          <p:cNvSpPr/>
          <p:nvPr/>
        </p:nvSpPr>
        <p:spPr>
          <a:xfrm>
            <a:off x="3538269" y="5848707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9" name="Rectangle 48"/>
          <p:cNvSpPr/>
          <p:nvPr/>
        </p:nvSpPr>
        <p:spPr>
          <a:xfrm>
            <a:off x="3778371" y="5848707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0" name="Rectangle 49"/>
          <p:cNvSpPr/>
          <p:nvPr/>
        </p:nvSpPr>
        <p:spPr>
          <a:xfrm>
            <a:off x="4018473" y="5848707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1" name="Rectangle 50"/>
          <p:cNvSpPr/>
          <p:nvPr/>
        </p:nvSpPr>
        <p:spPr>
          <a:xfrm>
            <a:off x="4258575" y="5848707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2" name="Rectangle 51"/>
          <p:cNvSpPr/>
          <p:nvPr/>
        </p:nvSpPr>
        <p:spPr>
          <a:xfrm>
            <a:off x="2856781" y="6107499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3" name="Rectangle 52"/>
          <p:cNvSpPr/>
          <p:nvPr/>
        </p:nvSpPr>
        <p:spPr>
          <a:xfrm>
            <a:off x="3096883" y="6107499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4" name="Rectangle 53"/>
          <p:cNvSpPr/>
          <p:nvPr/>
        </p:nvSpPr>
        <p:spPr>
          <a:xfrm>
            <a:off x="3336985" y="6107499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5" name="Rectangle 54"/>
          <p:cNvSpPr/>
          <p:nvPr/>
        </p:nvSpPr>
        <p:spPr>
          <a:xfrm>
            <a:off x="3577087" y="6107499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6" name="Rectangle 55"/>
          <p:cNvSpPr/>
          <p:nvPr/>
        </p:nvSpPr>
        <p:spPr>
          <a:xfrm>
            <a:off x="3778371" y="6107499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7" name="Rectangle 56"/>
          <p:cNvSpPr/>
          <p:nvPr/>
        </p:nvSpPr>
        <p:spPr>
          <a:xfrm>
            <a:off x="4018473" y="6107499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8" name="Rectangle 57"/>
          <p:cNvSpPr/>
          <p:nvPr/>
        </p:nvSpPr>
        <p:spPr>
          <a:xfrm>
            <a:off x="4258575" y="6107499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9" name="Rectangle 58"/>
          <p:cNvSpPr/>
          <p:nvPr/>
        </p:nvSpPr>
        <p:spPr>
          <a:xfrm>
            <a:off x="4498677" y="6107499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0" name="Rectangle 59"/>
          <p:cNvSpPr/>
          <p:nvPr/>
        </p:nvSpPr>
        <p:spPr>
          <a:xfrm>
            <a:off x="4498677" y="6366291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1" name="Rectangle 60"/>
          <p:cNvSpPr/>
          <p:nvPr/>
        </p:nvSpPr>
        <p:spPr>
          <a:xfrm>
            <a:off x="2856781" y="6366291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2" name="Rectangle 61"/>
          <p:cNvSpPr/>
          <p:nvPr/>
        </p:nvSpPr>
        <p:spPr>
          <a:xfrm>
            <a:off x="3096883" y="6366291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3" name="Rectangle 62"/>
          <p:cNvSpPr/>
          <p:nvPr/>
        </p:nvSpPr>
        <p:spPr>
          <a:xfrm>
            <a:off x="3336985" y="6366291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4" name="Rectangle 63"/>
          <p:cNvSpPr/>
          <p:nvPr/>
        </p:nvSpPr>
        <p:spPr>
          <a:xfrm>
            <a:off x="3538269" y="6366291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5" name="Rectangle 64"/>
          <p:cNvSpPr/>
          <p:nvPr/>
        </p:nvSpPr>
        <p:spPr>
          <a:xfrm>
            <a:off x="3778371" y="6366291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6" name="Rectangle 65"/>
          <p:cNvSpPr/>
          <p:nvPr/>
        </p:nvSpPr>
        <p:spPr>
          <a:xfrm>
            <a:off x="4018473" y="6366291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7" name="Rectangle 66"/>
          <p:cNvSpPr/>
          <p:nvPr/>
        </p:nvSpPr>
        <p:spPr>
          <a:xfrm>
            <a:off x="4258575" y="6366291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8" name="Rounded Rectangle 67"/>
          <p:cNvSpPr/>
          <p:nvPr/>
        </p:nvSpPr>
        <p:spPr>
          <a:xfrm>
            <a:off x="2769079" y="4011283"/>
            <a:ext cx="2251494" cy="4313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Checkerboard Layout</a:t>
            </a:r>
            <a:endParaRPr lang="en-IN" dirty="0"/>
          </a:p>
        </p:txBody>
      </p:sp>
      <p:sp>
        <p:nvSpPr>
          <p:cNvPr id="69" name="Rectangle 68"/>
          <p:cNvSpPr/>
          <p:nvPr/>
        </p:nvSpPr>
        <p:spPr>
          <a:xfrm>
            <a:off x="6436745" y="4554746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0" name="Rectangle 69"/>
          <p:cNvSpPr/>
          <p:nvPr/>
        </p:nvSpPr>
        <p:spPr>
          <a:xfrm>
            <a:off x="6676847" y="4554746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1" name="Rectangle 70"/>
          <p:cNvSpPr/>
          <p:nvPr/>
        </p:nvSpPr>
        <p:spPr>
          <a:xfrm>
            <a:off x="6916949" y="4554746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2" name="Rectangle 71"/>
          <p:cNvSpPr/>
          <p:nvPr/>
        </p:nvSpPr>
        <p:spPr>
          <a:xfrm>
            <a:off x="7157051" y="4554746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3" name="Rectangle 72"/>
          <p:cNvSpPr/>
          <p:nvPr/>
        </p:nvSpPr>
        <p:spPr>
          <a:xfrm>
            <a:off x="7397153" y="4554746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4" name="Rectangle 73"/>
          <p:cNvSpPr/>
          <p:nvPr/>
        </p:nvSpPr>
        <p:spPr>
          <a:xfrm>
            <a:off x="7637255" y="4554746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5" name="Rectangle 74"/>
          <p:cNvSpPr/>
          <p:nvPr/>
        </p:nvSpPr>
        <p:spPr>
          <a:xfrm>
            <a:off x="6436745" y="5773946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6" name="Rectangle 75"/>
          <p:cNvSpPr/>
          <p:nvPr/>
        </p:nvSpPr>
        <p:spPr>
          <a:xfrm>
            <a:off x="6676847" y="5773946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7" name="Rectangle 76"/>
          <p:cNvSpPr/>
          <p:nvPr/>
        </p:nvSpPr>
        <p:spPr>
          <a:xfrm>
            <a:off x="6916949" y="5773946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8" name="Rectangle 77"/>
          <p:cNvSpPr/>
          <p:nvPr/>
        </p:nvSpPr>
        <p:spPr>
          <a:xfrm>
            <a:off x="7157051" y="5773946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9" name="Rectangle 78"/>
          <p:cNvSpPr/>
          <p:nvPr/>
        </p:nvSpPr>
        <p:spPr>
          <a:xfrm>
            <a:off x="7397153" y="5773946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0" name="Rectangle 79"/>
          <p:cNvSpPr/>
          <p:nvPr/>
        </p:nvSpPr>
        <p:spPr>
          <a:xfrm>
            <a:off x="7637255" y="5773946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85" name="Group 84"/>
          <p:cNvGrpSpPr/>
          <p:nvPr/>
        </p:nvGrpSpPr>
        <p:grpSpPr>
          <a:xfrm rot="5400000">
            <a:off x="6076592" y="5173691"/>
            <a:ext cx="960408" cy="240102"/>
            <a:chOff x="8580409" y="5063703"/>
            <a:chExt cx="960408" cy="258792"/>
          </a:xfrm>
        </p:grpSpPr>
        <p:sp>
          <p:nvSpPr>
            <p:cNvPr id="81" name="Rectangle 80"/>
            <p:cNvSpPr/>
            <p:nvPr/>
          </p:nvSpPr>
          <p:spPr>
            <a:xfrm>
              <a:off x="8580409" y="5063703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8820511" y="5063703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9060613" y="5063703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9300715" y="5063703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86" name="Group 85"/>
          <p:cNvGrpSpPr/>
          <p:nvPr/>
        </p:nvGrpSpPr>
        <p:grpSpPr>
          <a:xfrm rot="5400000">
            <a:off x="7277102" y="5173691"/>
            <a:ext cx="960408" cy="240102"/>
            <a:chOff x="8580409" y="5063703"/>
            <a:chExt cx="960408" cy="258792"/>
          </a:xfrm>
        </p:grpSpPr>
        <p:sp>
          <p:nvSpPr>
            <p:cNvPr id="87" name="Rectangle 86"/>
            <p:cNvSpPr/>
            <p:nvPr/>
          </p:nvSpPr>
          <p:spPr>
            <a:xfrm>
              <a:off x="8580409" y="5063703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8820511" y="5063703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9060613" y="5063703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9300715" y="5063703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96" name="Rectangle 95"/>
          <p:cNvSpPr/>
          <p:nvPr/>
        </p:nvSpPr>
        <p:spPr>
          <a:xfrm>
            <a:off x="6676847" y="4794848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7" name="Rectangle 96"/>
          <p:cNvSpPr/>
          <p:nvPr/>
        </p:nvSpPr>
        <p:spPr>
          <a:xfrm>
            <a:off x="6916949" y="4794848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8" name="Rectangle 97"/>
          <p:cNvSpPr/>
          <p:nvPr/>
        </p:nvSpPr>
        <p:spPr>
          <a:xfrm>
            <a:off x="7164964" y="4794848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9" name="Rectangle 98"/>
          <p:cNvSpPr/>
          <p:nvPr/>
        </p:nvSpPr>
        <p:spPr>
          <a:xfrm>
            <a:off x="7412979" y="4790534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0" name="Rectangle 99"/>
          <p:cNvSpPr/>
          <p:nvPr/>
        </p:nvSpPr>
        <p:spPr>
          <a:xfrm>
            <a:off x="6676847" y="5062265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1" name="Rectangle 100"/>
          <p:cNvSpPr/>
          <p:nvPr/>
        </p:nvSpPr>
        <p:spPr>
          <a:xfrm>
            <a:off x="6916949" y="5062265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2" name="Rectangle 101"/>
          <p:cNvSpPr/>
          <p:nvPr/>
        </p:nvSpPr>
        <p:spPr>
          <a:xfrm>
            <a:off x="7164964" y="5062265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3" name="Rectangle 102"/>
          <p:cNvSpPr/>
          <p:nvPr/>
        </p:nvSpPr>
        <p:spPr>
          <a:xfrm>
            <a:off x="7412979" y="5057951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4" name="Rectangle 103"/>
          <p:cNvSpPr/>
          <p:nvPr/>
        </p:nvSpPr>
        <p:spPr>
          <a:xfrm>
            <a:off x="6676847" y="5325368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5" name="Rectangle 104"/>
          <p:cNvSpPr/>
          <p:nvPr/>
        </p:nvSpPr>
        <p:spPr>
          <a:xfrm>
            <a:off x="6916949" y="5325368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6" name="Rectangle 105"/>
          <p:cNvSpPr/>
          <p:nvPr/>
        </p:nvSpPr>
        <p:spPr>
          <a:xfrm>
            <a:off x="7164964" y="5325368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7" name="Rectangle 106"/>
          <p:cNvSpPr/>
          <p:nvPr/>
        </p:nvSpPr>
        <p:spPr>
          <a:xfrm>
            <a:off x="7412979" y="5321054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8" name="Rectangle 107"/>
          <p:cNvSpPr/>
          <p:nvPr/>
        </p:nvSpPr>
        <p:spPr>
          <a:xfrm>
            <a:off x="6676847" y="5592785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9" name="Rectangle 108"/>
          <p:cNvSpPr/>
          <p:nvPr/>
        </p:nvSpPr>
        <p:spPr>
          <a:xfrm>
            <a:off x="6916949" y="5592785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0" name="Rectangle 109"/>
          <p:cNvSpPr/>
          <p:nvPr/>
        </p:nvSpPr>
        <p:spPr>
          <a:xfrm>
            <a:off x="7164964" y="5592785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1" name="Rectangle 110"/>
          <p:cNvSpPr/>
          <p:nvPr/>
        </p:nvSpPr>
        <p:spPr>
          <a:xfrm>
            <a:off x="7412979" y="5588471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2" name="Rounded Rectangle 111"/>
          <p:cNvSpPr/>
          <p:nvPr/>
        </p:nvSpPr>
        <p:spPr>
          <a:xfrm>
            <a:off x="6096000" y="4001217"/>
            <a:ext cx="2251494" cy="4313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Rim Layout</a:t>
            </a:r>
            <a:endParaRPr lang="en-IN" dirty="0"/>
          </a:p>
        </p:txBody>
      </p:sp>
      <p:sp>
        <p:nvSpPr>
          <p:cNvPr id="113" name="Rectangle 112"/>
          <p:cNvSpPr/>
          <p:nvPr/>
        </p:nvSpPr>
        <p:spPr>
          <a:xfrm>
            <a:off x="438510" y="4652511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4" name="Rectangle 113"/>
          <p:cNvSpPr/>
          <p:nvPr/>
        </p:nvSpPr>
        <p:spPr>
          <a:xfrm>
            <a:off x="438510" y="5111950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5" name="TextBox 114"/>
          <p:cNvSpPr txBox="1"/>
          <p:nvPr/>
        </p:nvSpPr>
        <p:spPr>
          <a:xfrm>
            <a:off x="733337" y="4605868"/>
            <a:ext cx="622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Core</a:t>
            </a:r>
            <a:endParaRPr lang="en-IN" dirty="0"/>
          </a:p>
        </p:txBody>
      </p:sp>
      <p:sp>
        <p:nvSpPr>
          <p:cNvPr id="116" name="TextBox 115"/>
          <p:cNvSpPr txBox="1"/>
          <p:nvPr/>
        </p:nvSpPr>
        <p:spPr>
          <a:xfrm>
            <a:off x="686525" y="5049326"/>
            <a:ext cx="126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Cache bank</a:t>
            </a:r>
            <a:endParaRPr lang="en-IN" dirty="0"/>
          </a:p>
        </p:txBody>
      </p:sp>
      <p:sp>
        <p:nvSpPr>
          <p:cNvPr id="117" name="Rectangle 116"/>
          <p:cNvSpPr/>
          <p:nvPr/>
        </p:nvSpPr>
        <p:spPr>
          <a:xfrm>
            <a:off x="301925" y="4554746"/>
            <a:ext cx="1785667" cy="9790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911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pass messages in such a system?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an </a:t>
            </a:r>
            <a:r>
              <a:rPr lang="en-US" dirty="0" smtClean="0">
                <a:solidFill>
                  <a:schemeClr val="accent1"/>
                </a:solidFill>
              </a:rPr>
              <a:t>on-chip network</a:t>
            </a:r>
          </a:p>
          <a:p>
            <a:pPr lvl="1"/>
            <a:r>
              <a:rPr lang="en-US" dirty="0" smtClean="0"/>
              <a:t>Also called Network-on-chip (</a:t>
            </a:r>
            <a:r>
              <a:rPr lang="en-US" dirty="0" err="1" smtClean="0"/>
              <a:t>NoC</a:t>
            </a:r>
            <a:r>
              <a:rPr lang="en-US" dirty="0" smtClean="0"/>
              <a:t>)</a:t>
            </a:r>
          </a:p>
          <a:p>
            <a:r>
              <a:rPr lang="en-US" dirty="0" smtClean="0"/>
              <a:t>First create </a:t>
            </a:r>
            <a:r>
              <a:rPr lang="en-US" dirty="0" smtClean="0">
                <a:solidFill>
                  <a:srgbClr val="FF0000"/>
                </a:solidFill>
              </a:rPr>
              <a:t>groups</a:t>
            </a:r>
            <a:r>
              <a:rPr lang="en-US" dirty="0" smtClean="0"/>
              <a:t> of co-located cores and cache banks</a:t>
            </a:r>
          </a:p>
          <a:p>
            <a:pPr lvl="1"/>
            <a:r>
              <a:rPr lang="en-US" dirty="0" smtClean="0"/>
              <a:t>Called a </a:t>
            </a:r>
            <a:r>
              <a:rPr lang="en-US" dirty="0" smtClean="0">
                <a:solidFill>
                  <a:srgbClr val="0070C0"/>
                </a:solidFill>
              </a:rPr>
              <a:t>tile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Associate a network element (</a:t>
            </a:r>
            <a:r>
              <a:rPr lang="en-US" dirty="0" smtClean="0">
                <a:solidFill>
                  <a:srgbClr val="FF0000"/>
                </a:solidFill>
              </a:rPr>
              <a:t>router</a:t>
            </a:r>
            <a:r>
              <a:rPr lang="en-US" dirty="0" smtClean="0"/>
              <a:t>) with each tile. Elements in each tile are connected to each other using regular electrical links. All of them are also connected to the router (one per each </a:t>
            </a:r>
            <a:r>
              <a:rPr lang="en-US" dirty="0" smtClean="0">
                <a:solidFill>
                  <a:srgbClr val="FF0000"/>
                </a:solidFill>
              </a:rPr>
              <a:t>tile</a:t>
            </a:r>
            <a:r>
              <a:rPr lang="en-US" dirty="0" smtClean="0"/>
              <a:t>).  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3348486" y="3441937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3588588" y="3441937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3348486" y="3700729"/>
            <a:ext cx="240102" cy="25879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588588" y="3700729"/>
            <a:ext cx="240102" cy="2587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5" name="Group 14"/>
          <p:cNvGrpSpPr/>
          <p:nvPr/>
        </p:nvGrpSpPr>
        <p:grpSpPr>
          <a:xfrm>
            <a:off x="5079519" y="5518026"/>
            <a:ext cx="1131499" cy="1124313"/>
            <a:chOff x="4708584" y="5578412"/>
            <a:chExt cx="480204" cy="517584"/>
          </a:xfrm>
        </p:grpSpPr>
        <p:sp>
          <p:nvSpPr>
            <p:cNvPr id="11" name="Rectangle 10"/>
            <p:cNvSpPr/>
            <p:nvPr/>
          </p:nvSpPr>
          <p:spPr>
            <a:xfrm>
              <a:off x="4708584" y="5578412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948686" y="5578412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708584" y="583720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948686" y="583720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16" name="Oval 15"/>
          <p:cNvSpPr/>
          <p:nvPr/>
        </p:nvSpPr>
        <p:spPr>
          <a:xfrm>
            <a:off x="5280444" y="5725779"/>
            <a:ext cx="163901" cy="1466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Oval 16"/>
          <p:cNvSpPr/>
          <p:nvPr/>
        </p:nvSpPr>
        <p:spPr>
          <a:xfrm>
            <a:off x="5280444" y="6283726"/>
            <a:ext cx="163901" cy="1466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Oval 17"/>
          <p:cNvSpPr/>
          <p:nvPr/>
        </p:nvSpPr>
        <p:spPr>
          <a:xfrm>
            <a:off x="5874049" y="6283725"/>
            <a:ext cx="163901" cy="1466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Oval 18"/>
          <p:cNvSpPr/>
          <p:nvPr/>
        </p:nvSpPr>
        <p:spPr>
          <a:xfrm>
            <a:off x="5873510" y="5721568"/>
            <a:ext cx="163901" cy="1466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1" name="Straight Connector 20"/>
          <p:cNvCxnSpPr>
            <a:endCxn id="19" idx="2"/>
          </p:cNvCxnSpPr>
          <p:nvPr/>
        </p:nvCxnSpPr>
        <p:spPr>
          <a:xfrm>
            <a:off x="5444345" y="5794892"/>
            <a:ext cx="429165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441468" y="6357048"/>
            <a:ext cx="429165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9" idx="4"/>
            <a:endCxn id="18" idx="0"/>
          </p:cNvCxnSpPr>
          <p:nvPr/>
        </p:nvCxnSpPr>
        <p:spPr>
          <a:xfrm>
            <a:off x="5955461" y="5868217"/>
            <a:ext cx="539" cy="4155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356193" y="5878644"/>
            <a:ext cx="539" cy="4155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538158" y="5952226"/>
            <a:ext cx="215661" cy="224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9" name="Straight Connector 28"/>
          <p:cNvCxnSpPr>
            <a:stCxn id="17" idx="7"/>
            <a:endCxn id="28" idx="2"/>
          </p:cNvCxnSpPr>
          <p:nvPr/>
        </p:nvCxnSpPr>
        <p:spPr>
          <a:xfrm flipV="1">
            <a:off x="5420342" y="6176963"/>
            <a:ext cx="225647" cy="12823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5728014" y="5837535"/>
            <a:ext cx="225647" cy="12823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18" idx="1"/>
          </p:cNvCxnSpPr>
          <p:nvPr/>
        </p:nvCxnSpPr>
        <p:spPr>
          <a:xfrm>
            <a:off x="5740917" y="6194592"/>
            <a:ext cx="157135" cy="1106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419564" y="5856042"/>
            <a:ext cx="157135" cy="1106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6694817" y="5585438"/>
            <a:ext cx="163901" cy="1466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" name="Rectangle 38"/>
          <p:cNvSpPr/>
          <p:nvPr/>
        </p:nvSpPr>
        <p:spPr>
          <a:xfrm>
            <a:off x="6668938" y="5912172"/>
            <a:ext cx="215661" cy="224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0" name="TextBox 39"/>
          <p:cNvSpPr txBox="1"/>
          <p:nvPr/>
        </p:nvSpPr>
        <p:spPr>
          <a:xfrm>
            <a:off x="6884599" y="5825260"/>
            <a:ext cx="818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Router</a:t>
            </a:r>
            <a:endParaRPr lang="en-IN" dirty="0"/>
          </a:p>
        </p:txBody>
      </p:sp>
      <p:sp>
        <p:nvSpPr>
          <p:cNvPr id="41" name="TextBox 40"/>
          <p:cNvSpPr txBox="1"/>
          <p:nvPr/>
        </p:nvSpPr>
        <p:spPr>
          <a:xfrm>
            <a:off x="6880177" y="5486710"/>
            <a:ext cx="2502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Communication Element</a:t>
            </a:r>
            <a:endParaRPr lang="en-IN" dirty="0"/>
          </a:p>
        </p:txBody>
      </p:sp>
      <p:sp>
        <p:nvSpPr>
          <p:cNvPr id="42" name="Rectangle 41"/>
          <p:cNvSpPr/>
          <p:nvPr/>
        </p:nvSpPr>
        <p:spPr>
          <a:xfrm>
            <a:off x="6521209" y="5446795"/>
            <a:ext cx="3149002" cy="8031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984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Messages - II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Connect all the routers with an on-chip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network</a:t>
            </a:r>
          </a:p>
          <a:p>
            <a:r>
              <a:rPr lang="en-US" dirty="0" smtClean="0"/>
              <a:t>Routers are connected by </a:t>
            </a:r>
            <a:r>
              <a:rPr lang="en-US" dirty="0" smtClean="0">
                <a:solidFill>
                  <a:srgbClr val="0070C0"/>
                </a:solidFill>
              </a:rPr>
              <a:t>electrical</a:t>
            </a:r>
            <a:r>
              <a:rPr lang="en-US" dirty="0" smtClean="0"/>
              <a:t> links (or </a:t>
            </a:r>
            <a:r>
              <a:rPr lang="en-US" dirty="0" smtClean="0">
                <a:solidFill>
                  <a:srgbClr val="00B050"/>
                </a:solidFill>
              </a:rPr>
              <a:t>hops</a:t>
            </a:r>
            <a:r>
              <a:rPr lang="en-US" dirty="0" smtClean="0"/>
              <a:t>)</a:t>
            </a:r>
            <a:endParaRPr lang="en-IN" dirty="0"/>
          </a:p>
        </p:txBody>
      </p:sp>
      <p:grpSp>
        <p:nvGrpSpPr>
          <p:cNvPr id="68" name="Group 67"/>
          <p:cNvGrpSpPr/>
          <p:nvPr/>
        </p:nvGrpSpPr>
        <p:grpSpPr>
          <a:xfrm>
            <a:off x="3382992" y="3114137"/>
            <a:ext cx="3173083" cy="2878586"/>
            <a:chOff x="3331234" y="3433314"/>
            <a:chExt cx="1881998" cy="2070336"/>
          </a:xfrm>
        </p:grpSpPr>
        <p:sp>
          <p:nvSpPr>
            <p:cNvPr id="4" name="Rectangle 3"/>
            <p:cNvSpPr/>
            <p:nvPr/>
          </p:nvSpPr>
          <p:spPr>
            <a:xfrm>
              <a:off x="3331234" y="343331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571336" y="343331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811438" y="343331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051540" y="343331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252824" y="343331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492926" y="343331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33028" y="343331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973130" y="343331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973130" y="369210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331234" y="369210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571336" y="369210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811438" y="369210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012722" y="369210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252824" y="369210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492926" y="369210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733028" y="369210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331234" y="395089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571336" y="395089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811438" y="395089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051540" y="395089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252824" y="395089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492926" y="395089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733028" y="395089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973130" y="395089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973130" y="4209690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331234" y="4209690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571336" y="4209690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811438" y="4209690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012722" y="4209690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252824" y="4209690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492926" y="4209690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733028" y="4209690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331234" y="4468482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571336" y="4468482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811438" y="4468482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051540" y="4468482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252824" y="4468482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492926" y="4468482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733028" y="4468482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973130" y="4468482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973130" y="472727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331234" y="472727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571336" y="472727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811438" y="472727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012722" y="472727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252824" y="472727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492926" y="472727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733028" y="472727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331234" y="498606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571336" y="498606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811438" y="498606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051540" y="498606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252824" y="498606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492926" y="498606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733028" y="498606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973130" y="498606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973130" y="524485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331234" y="524485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571336" y="524485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811438" y="524485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012722" y="524485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252824" y="524485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492926" y="524485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733028" y="524485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cxnSp>
        <p:nvCxnSpPr>
          <p:cNvPr id="86" name="Straight Connector 85"/>
          <p:cNvCxnSpPr/>
          <p:nvPr/>
        </p:nvCxnSpPr>
        <p:spPr>
          <a:xfrm>
            <a:off x="3787808" y="3473960"/>
            <a:ext cx="2363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3658410" y="3349176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0" name="Oval 69"/>
          <p:cNvSpPr/>
          <p:nvPr/>
        </p:nvSpPr>
        <p:spPr>
          <a:xfrm>
            <a:off x="4439069" y="3345658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1" name="Oval 70"/>
          <p:cNvSpPr/>
          <p:nvPr/>
        </p:nvSpPr>
        <p:spPr>
          <a:xfrm>
            <a:off x="5239704" y="3345658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2" name="Oval 71"/>
          <p:cNvSpPr/>
          <p:nvPr/>
        </p:nvSpPr>
        <p:spPr>
          <a:xfrm>
            <a:off x="6021861" y="3338483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88" name="Straight Connector 87"/>
          <p:cNvCxnSpPr/>
          <p:nvPr/>
        </p:nvCxnSpPr>
        <p:spPr>
          <a:xfrm>
            <a:off x="3787808" y="4913253"/>
            <a:ext cx="2363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3787808" y="4193607"/>
            <a:ext cx="2363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3820532" y="5686606"/>
            <a:ext cx="2363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3685100" y="5528964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2" name="Oval 81"/>
          <p:cNvSpPr/>
          <p:nvPr/>
        </p:nvSpPr>
        <p:spPr>
          <a:xfrm>
            <a:off x="4465759" y="5525446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3" name="Oval 82"/>
          <p:cNvSpPr/>
          <p:nvPr/>
        </p:nvSpPr>
        <p:spPr>
          <a:xfrm>
            <a:off x="5266394" y="5525446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4" name="Oval 83"/>
          <p:cNvSpPr/>
          <p:nvPr/>
        </p:nvSpPr>
        <p:spPr>
          <a:xfrm>
            <a:off x="6048551" y="5518271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92" name="Straight Connector 91"/>
          <p:cNvCxnSpPr>
            <a:stCxn id="69" idx="4"/>
            <a:endCxn id="81" idx="0"/>
          </p:cNvCxnSpPr>
          <p:nvPr/>
        </p:nvCxnSpPr>
        <p:spPr>
          <a:xfrm>
            <a:off x="3787807" y="3598742"/>
            <a:ext cx="26690" cy="19302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3658410" y="4070651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7" name="Oval 76"/>
          <p:cNvSpPr/>
          <p:nvPr/>
        </p:nvSpPr>
        <p:spPr>
          <a:xfrm>
            <a:off x="3658410" y="4790297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95" name="Straight Connector 94"/>
          <p:cNvCxnSpPr/>
          <p:nvPr/>
        </p:nvCxnSpPr>
        <p:spPr>
          <a:xfrm>
            <a:off x="5341305" y="3595224"/>
            <a:ext cx="26690" cy="19302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6159793" y="3588049"/>
            <a:ext cx="26690" cy="19302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4551211" y="3595224"/>
            <a:ext cx="26690" cy="19302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6021861" y="4059958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0" name="Oval 79"/>
          <p:cNvSpPr/>
          <p:nvPr/>
        </p:nvSpPr>
        <p:spPr>
          <a:xfrm>
            <a:off x="6021861" y="4779604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5" name="Oval 74"/>
          <p:cNvSpPr/>
          <p:nvPr/>
        </p:nvSpPr>
        <p:spPr>
          <a:xfrm>
            <a:off x="5239704" y="4067133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9" name="Oval 78"/>
          <p:cNvSpPr/>
          <p:nvPr/>
        </p:nvSpPr>
        <p:spPr>
          <a:xfrm>
            <a:off x="5239704" y="4786779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4" name="Oval 73"/>
          <p:cNvSpPr/>
          <p:nvPr/>
        </p:nvSpPr>
        <p:spPr>
          <a:xfrm>
            <a:off x="4439069" y="4067133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8" name="Oval 77"/>
          <p:cNvSpPr/>
          <p:nvPr/>
        </p:nvSpPr>
        <p:spPr>
          <a:xfrm>
            <a:off x="4439069" y="4786779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7" name="Rounded Rectangle 96"/>
          <p:cNvSpPr/>
          <p:nvPr/>
        </p:nvSpPr>
        <p:spPr>
          <a:xfrm>
            <a:off x="7962181" y="3595224"/>
            <a:ext cx="3278038" cy="4719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Sending a message</a:t>
            </a:r>
            <a:endParaRPr lang="en-IN" dirty="0"/>
          </a:p>
        </p:txBody>
      </p:sp>
      <p:sp>
        <p:nvSpPr>
          <p:cNvPr id="98" name="Oval Callout 97"/>
          <p:cNvSpPr/>
          <p:nvPr/>
        </p:nvSpPr>
        <p:spPr>
          <a:xfrm>
            <a:off x="1544128" y="4786779"/>
            <a:ext cx="1224951" cy="731492"/>
          </a:xfrm>
          <a:prstGeom prst="wedgeEllipseCallout">
            <a:avLst>
              <a:gd name="adj1" fmla="val 122829"/>
              <a:gd name="adj2" fmla="val 63679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</a:t>
            </a:r>
            <a:endParaRPr lang="en-IN" dirty="0"/>
          </a:p>
        </p:txBody>
      </p:sp>
      <p:sp>
        <p:nvSpPr>
          <p:cNvPr id="99" name="Oval Callout 98"/>
          <p:cNvSpPr/>
          <p:nvPr/>
        </p:nvSpPr>
        <p:spPr>
          <a:xfrm>
            <a:off x="7063918" y="2841641"/>
            <a:ext cx="2149093" cy="731492"/>
          </a:xfrm>
          <a:prstGeom prst="wedgeEllipseCallout">
            <a:avLst>
              <a:gd name="adj1" fmla="val -89630"/>
              <a:gd name="adj2" fmla="val 2948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Destination</a:t>
            </a:r>
            <a:endParaRPr lang="en-IN" dirty="0"/>
          </a:p>
        </p:txBody>
      </p:sp>
      <p:pic>
        <p:nvPicPr>
          <p:cNvPr id="100" name="Picture 9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5624" y="5414443"/>
            <a:ext cx="476590" cy="462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87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04167E-6 -4.44444E-6 L 6.04167E-6 -4.44444E-6 C 0.00313 0.00023 0.0181 0.0007 0.02396 0.00255 C 0.02592 0.00301 0.02774 0.0044 0.02969 0.0051 C 0.04037 0.0088 0.02709 0.00394 0.03607 0.00764 C 0.03725 0.0081 0.03842 0.00834 0.03959 0.0088 C 0.04024 0.00926 0.04089 0.00996 0.04167 0.01019 C 0.04376 0.01065 0.04597 0.01088 0.04805 0.01135 C 0.04949 0.01181 0.05092 0.01227 0.05235 0.01273 L 0.0629 0.01135 C 0.06498 0.01111 0.06719 0.01135 0.06928 0.01019 C 0.07032 0.00949 0.0711 0.00417 0.07136 0.00255 C 0.07162 -0.00046 0.07214 -0.00324 0.07214 -0.00625 C 0.07214 -0.01319 0.07175 -0.02963 0.07071 -0.03889 C 0.07032 -0.04236 0.06993 -0.04583 0.06928 -0.04907 C 0.06902 -0.05023 0.06876 -0.05162 0.0685 -0.05278 C 0.06824 -0.05486 0.0681 -0.05694 0.06784 -0.05903 C 0.06745 -0.06157 0.0668 -0.06412 0.06641 -0.06666 C 0.06615 -0.06828 0.06589 -0.0699 0.06576 -0.07176 C 0.0655 -0.07384 0.06537 -0.07592 0.06498 -0.07801 C 0.06459 -0.08055 0.06355 -0.08541 0.06355 -0.08541 C 0.06381 -0.09398 0.06264 -0.10278 0.06433 -0.11065 C 0.06485 -0.11342 0.06758 -0.11203 0.06928 -0.11203 C 0.07683 -0.11203 0.08438 -0.11111 0.09193 -0.11065 C 0.0948 -0.10995 0.09909 -0.10856 0.10183 -0.1081 C 0.10795 -0.10764 0.11407 -0.1074 0.12019 -0.10694 C 0.13047 -0.10903 0.13191 -0.10278 0.13438 -0.11435 C 0.13464 -0.11597 0.13477 -0.11782 0.13503 -0.11944 C 0.13529 -0.125 0.13581 -0.13032 0.13581 -0.13588 C 0.13581 -0.14699 0.13542 -0.14791 0.13438 -0.15602 C 0.13412 -0.17893 0.13399 -0.20208 0.1336 -0.22523 C 0.13347 -0.23194 0.13308 -0.23865 0.13295 -0.24537 C 0.13256 -0.26203 0.13243 -0.27893 0.13217 -0.2956 C 0.13269 -0.30393 0.13074 -0.31412 0.1336 -0.32083 C 0.13568 -0.32546 0.14024 -0.32199 0.1435 -0.32199 C 0.14571 -0.32199 0.15079 -0.3206 0.15339 -0.31944 C 0.15417 -0.31921 0.15482 -0.31852 0.1556 -0.31828 C 0.15886 -0.31759 0.16212 -0.31736 0.1655 -0.31713 C 0.18529 -0.31898 0.17396 -0.31828 0.19949 -0.31828 L 0.19949 -0.31828 " pathEditMode="relative" ptsTypes="AAAAAAAAAAAAAAAAAAAAAAAAAAAAAAAAAAAAAAAA">
                                      <p:cBhvr>
                                        <p:cTn id="1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Network Router</a:t>
            </a:r>
            <a:endParaRPr lang="en-IN" dirty="0"/>
          </a:p>
        </p:txBody>
      </p:sp>
      <p:sp>
        <p:nvSpPr>
          <p:cNvPr id="5" name="Rounded Rectangle 4"/>
          <p:cNvSpPr/>
          <p:nvPr/>
        </p:nvSpPr>
        <p:spPr>
          <a:xfrm>
            <a:off x="4727276" y="3131389"/>
            <a:ext cx="2406770" cy="12335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Router</a:t>
            </a:r>
            <a:endParaRPr lang="en-IN" dirty="0"/>
          </a:p>
        </p:txBody>
      </p:sp>
      <p:sp>
        <p:nvSpPr>
          <p:cNvPr id="7" name="Rounded Rectangle 6"/>
          <p:cNvSpPr/>
          <p:nvPr/>
        </p:nvSpPr>
        <p:spPr>
          <a:xfrm>
            <a:off x="713118" y="3109818"/>
            <a:ext cx="2406770" cy="12335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Router</a:t>
            </a:r>
            <a:endParaRPr lang="en-IN" dirty="0"/>
          </a:p>
        </p:txBody>
      </p:sp>
      <p:sp>
        <p:nvSpPr>
          <p:cNvPr id="8" name="Rounded Rectangle 7"/>
          <p:cNvSpPr/>
          <p:nvPr/>
        </p:nvSpPr>
        <p:spPr>
          <a:xfrm>
            <a:off x="8741434" y="3109820"/>
            <a:ext cx="2406770" cy="12335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Router</a:t>
            </a:r>
            <a:endParaRPr lang="en-IN" dirty="0"/>
          </a:p>
        </p:txBody>
      </p:sp>
      <p:sp>
        <p:nvSpPr>
          <p:cNvPr id="9" name="Rounded Rectangle 8"/>
          <p:cNvSpPr/>
          <p:nvPr/>
        </p:nvSpPr>
        <p:spPr>
          <a:xfrm>
            <a:off x="4735902" y="1381661"/>
            <a:ext cx="2406770" cy="12335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Router</a:t>
            </a:r>
            <a:endParaRPr lang="en-IN" dirty="0"/>
          </a:p>
        </p:txBody>
      </p:sp>
      <p:sp>
        <p:nvSpPr>
          <p:cNvPr id="10" name="Rounded Rectangle 9"/>
          <p:cNvSpPr/>
          <p:nvPr/>
        </p:nvSpPr>
        <p:spPr>
          <a:xfrm>
            <a:off x="4727276" y="5027759"/>
            <a:ext cx="2406770" cy="12335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Router</a:t>
            </a:r>
            <a:endParaRPr lang="en-IN" dirty="0"/>
          </a:p>
        </p:txBody>
      </p:sp>
      <p:sp>
        <p:nvSpPr>
          <p:cNvPr id="11" name="Left-Right Arrow 10"/>
          <p:cNvSpPr/>
          <p:nvPr/>
        </p:nvSpPr>
        <p:spPr>
          <a:xfrm>
            <a:off x="7157049" y="3506634"/>
            <a:ext cx="1561381" cy="439947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Left-Right Arrow 11"/>
          <p:cNvSpPr/>
          <p:nvPr/>
        </p:nvSpPr>
        <p:spPr>
          <a:xfrm>
            <a:off x="3119888" y="3506634"/>
            <a:ext cx="1561381" cy="439947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Left-Right Arrow 12"/>
          <p:cNvSpPr/>
          <p:nvPr/>
        </p:nvSpPr>
        <p:spPr>
          <a:xfrm rot="5400000">
            <a:off x="5602134" y="4460573"/>
            <a:ext cx="717436" cy="483079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Left-Right Arrow 13"/>
          <p:cNvSpPr/>
          <p:nvPr/>
        </p:nvSpPr>
        <p:spPr>
          <a:xfrm rot="5400000">
            <a:off x="5653178" y="2681373"/>
            <a:ext cx="494580" cy="362310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Left-Right Arrow 14"/>
          <p:cNvSpPr/>
          <p:nvPr/>
        </p:nvSpPr>
        <p:spPr>
          <a:xfrm rot="18865229">
            <a:off x="6849374" y="2434088"/>
            <a:ext cx="1466491" cy="405441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ounded Rectangle 15"/>
          <p:cNvSpPr/>
          <p:nvPr/>
        </p:nvSpPr>
        <p:spPr>
          <a:xfrm>
            <a:off x="8117457" y="1487375"/>
            <a:ext cx="1966822" cy="70956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Local Tile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227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to go deeper into the memory system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3502326" y="2191020"/>
            <a:ext cx="4494362" cy="1095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Processor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5180162" y="3881887"/>
            <a:ext cx="1293962" cy="51758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L1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4048664" y="4960367"/>
            <a:ext cx="3582837" cy="51758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IN" dirty="0"/>
          </a:p>
        </p:txBody>
      </p:sp>
      <p:sp>
        <p:nvSpPr>
          <p:cNvPr id="3" name="Up-Down Arrow 2"/>
          <p:cNvSpPr/>
          <p:nvPr/>
        </p:nvSpPr>
        <p:spPr>
          <a:xfrm>
            <a:off x="5684808" y="3286664"/>
            <a:ext cx="310550" cy="595223"/>
          </a:xfrm>
          <a:prstGeom prst="up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Up-Down Arrow 8"/>
          <p:cNvSpPr/>
          <p:nvPr/>
        </p:nvSpPr>
        <p:spPr>
          <a:xfrm>
            <a:off x="5684808" y="4382308"/>
            <a:ext cx="310550" cy="595223"/>
          </a:xfrm>
          <a:prstGeom prst="up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Up-Down Arrow 9"/>
          <p:cNvSpPr/>
          <p:nvPr/>
        </p:nvSpPr>
        <p:spPr>
          <a:xfrm>
            <a:off x="5684808" y="5477952"/>
            <a:ext cx="310550" cy="595223"/>
          </a:xfrm>
          <a:prstGeom prst="up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2898476" y="6073175"/>
            <a:ext cx="5572664" cy="51758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Main Memory</a:t>
            </a:r>
            <a:endParaRPr lang="en-IN" dirty="0"/>
          </a:p>
        </p:txBody>
      </p:sp>
      <p:sp>
        <p:nvSpPr>
          <p:cNvPr id="7" name="Oval Callout 6"/>
          <p:cNvSpPr/>
          <p:nvPr/>
        </p:nvSpPr>
        <p:spPr>
          <a:xfrm>
            <a:off x="9100868" y="3519577"/>
            <a:ext cx="2329132" cy="1362974"/>
          </a:xfrm>
          <a:prstGeom prst="wedgeEllipseCallout">
            <a:avLst>
              <a:gd name="adj1" fmla="val -134166"/>
              <a:gd name="adj2" fmla="val 7389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Let us mainly focus on the L2 cache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0618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Delays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</a:t>
            </a:r>
            <a:r>
              <a:rPr lang="en-US" dirty="0" smtClean="0">
                <a:solidFill>
                  <a:srgbClr val="FF0000"/>
                </a:solidFill>
              </a:rPr>
              <a:t>routers</a:t>
            </a:r>
            <a:r>
              <a:rPr lang="en-US" dirty="0" smtClean="0"/>
              <a:t> are connected with a set of wires</a:t>
            </a:r>
          </a:p>
          <a:p>
            <a:pPr lvl="1"/>
            <a:r>
              <a:rPr lang="en-US" dirty="0" smtClean="0"/>
              <a:t>We cannot have many wires in </a:t>
            </a:r>
            <a:r>
              <a:rPr lang="en-US" dirty="0" smtClean="0">
                <a:solidFill>
                  <a:srgbClr val="00B050"/>
                </a:solidFill>
              </a:rPr>
              <a:t>parallel</a:t>
            </a:r>
          </a:p>
          <a:p>
            <a:pPr lvl="1"/>
            <a:r>
              <a:rPr lang="en-US" dirty="0" smtClean="0"/>
              <a:t>We typically cannot have more than 64-128 wires in </a:t>
            </a:r>
            <a:r>
              <a:rPr lang="en-US" dirty="0" smtClean="0">
                <a:solidFill>
                  <a:srgbClr val="00B050"/>
                </a:solidFill>
              </a:rPr>
              <a:t>parallel</a:t>
            </a:r>
          </a:p>
          <a:p>
            <a:pPr lvl="1"/>
            <a:r>
              <a:rPr lang="en-US" dirty="0" smtClean="0"/>
              <a:t>Means, we cannot </a:t>
            </a:r>
            <a:r>
              <a:rPr lang="en-US" dirty="0" smtClean="0">
                <a:solidFill>
                  <a:srgbClr val="00B050"/>
                </a:solidFill>
              </a:rPr>
              <a:t>send</a:t>
            </a:r>
            <a:r>
              <a:rPr lang="en-US" dirty="0" smtClean="0"/>
              <a:t> more than 64-128 bits at a </a:t>
            </a:r>
            <a:r>
              <a:rPr lang="en-US" dirty="0" smtClean="0">
                <a:solidFill>
                  <a:srgbClr val="FF0000"/>
                </a:solidFill>
              </a:rPr>
              <a:t>time</a:t>
            </a:r>
          </a:p>
          <a:p>
            <a:pPr lvl="1"/>
            <a:r>
              <a:rPr lang="en-US" dirty="0" smtClean="0"/>
              <a:t>64-128 bits </a:t>
            </a:r>
            <a:r>
              <a:rPr lang="en-US" dirty="0" smtClean="0">
                <a:sym typeface="Wingdings" panose="05000000000000000000" pitchFamily="2" charset="2"/>
              </a:rPr>
              <a:t> 8-16 bytes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Each such packet is also called a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flit</a:t>
            </a:r>
            <a:r>
              <a:rPr lang="en-US" dirty="0" smtClean="0">
                <a:sym typeface="Wingdings" panose="05000000000000000000" pitchFamily="2" charset="2"/>
              </a:rPr>
              <a:t> in an </a:t>
            </a:r>
            <a:r>
              <a:rPr lang="en-US" dirty="0" err="1" smtClean="0">
                <a:sym typeface="Wingdings" panose="05000000000000000000" pitchFamily="2" charset="2"/>
              </a:rPr>
              <a:t>NoC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If we are reading a 64 byte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cache line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We need to break it into 4-8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flits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Send one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flit</a:t>
            </a:r>
            <a:r>
              <a:rPr lang="en-US" dirty="0" smtClean="0">
                <a:sym typeface="Wingdings" panose="05000000000000000000" pitchFamily="2" charset="2"/>
              </a:rPr>
              <a:t> after the other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 lot of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networks</a:t>
            </a:r>
            <a:r>
              <a:rPr lang="en-US" dirty="0" smtClean="0">
                <a:sym typeface="Wingdings" panose="05000000000000000000" pitchFamily="2" charset="2"/>
              </a:rPr>
              <a:t> typically a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head</a:t>
            </a:r>
            <a:r>
              <a:rPr lang="en-US" dirty="0" smtClean="0">
                <a:sym typeface="Wingdings" panose="05000000000000000000" pitchFamily="2" charset="2"/>
              </a:rPr>
              <a:t> flit and a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tail</a:t>
            </a:r>
            <a:r>
              <a:rPr lang="en-US" dirty="0" smtClean="0">
                <a:sym typeface="Wingdings" panose="05000000000000000000" pitchFamily="2" charset="2"/>
              </a:rPr>
              <a:t> flit also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2156604" y="6100552"/>
            <a:ext cx="1406105" cy="4226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 flit</a:t>
            </a:r>
            <a:endParaRPr lang="en-IN" dirty="0"/>
          </a:p>
        </p:txBody>
      </p:sp>
      <p:sp>
        <p:nvSpPr>
          <p:cNvPr id="7" name="Rounded Rectangle 6"/>
          <p:cNvSpPr/>
          <p:nvPr/>
        </p:nvSpPr>
        <p:spPr>
          <a:xfrm>
            <a:off x="3956650" y="6100551"/>
            <a:ext cx="1406105" cy="4226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Body flit</a:t>
            </a:r>
            <a:endParaRPr lang="en-IN" dirty="0"/>
          </a:p>
        </p:txBody>
      </p:sp>
      <p:sp>
        <p:nvSpPr>
          <p:cNvPr id="8" name="Right Arrow 7"/>
          <p:cNvSpPr/>
          <p:nvPr/>
        </p:nvSpPr>
        <p:spPr>
          <a:xfrm>
            <a:off x="3561272" y="6206224"/>
            <a:ext cx="396816" cy="211348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ounded Rectangle 8"/>
          <p:cNvSpPr/>
          <p:nvPr/>
        </p:nvSpPr>
        <p:spPr>
          <a:xfrm>
            <a:off x="5758133" y="6119480"/>
            <a:ext cx="1406105" cy="4226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Body flit</a:t>
            </a:r>
            <a:endParaRPr lang="en-IN" dirty="0"/>
          </a:p>
        </p:txBody>
      </p:sp>
      <p:sp>
        <p:nvSpPr>
          <p:cNvPr id="10" name="Right Arrow 9"/>
          <p:cNvSpPr/>
          <p:nvPr/>
        </p:nvSpPr>
        <p:spPr>
          <a:xfrm>
            <a:off x="5362755" y="6225153"/>
            <a:ext cx="396816" cy="211348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ounded Rectangle 10"/>
          <p:cNvSpPr/>
          <p:nvPr/>
        </p:nvSpPr>
        <p:spPr>
          <a:xfrm>
            <a:off x="7556741" y="6127495"/>
            <a:ext cx="1406105" cy="4226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Tail flit</a:t>
            </a:r>
            <a:endParaRPr lang="en-IN" dirty="0"/>
          </a:p>
        </p:txBody>
      </p:sp>
      <p:sp>
        <p:nvSpPr>
          <p:cNvPr id="12" name="Right Arrow 11"/>
          <p:cNvSpPr/>
          <p:nvPr/>
        </p:nvSpPr>
        <p:spPr>
          <a:xfrm>
            <a:off x="7161363" y="6233168"/>
            <a:ext cx="396816" cy="211348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137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Delays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Flits typically 1 cycle to traverse a hop</a:t>
            </a:r>
          </a:p>
          <a:p>
            <a:pPr lvl="1"/>
            <a:r>
              <a:rPr lang="en-US" dirty="0" smtClean="0"/>
              <a:t>Sending delay by the transmitter</a:t>
            </a:r>
          </a:p>
          <a:p>
            <a:pPr lvl="1"/>
            <a:r>
              <a:rPr lang="en-US" dirty="0" smtClean="0"/>
              <a:t>Signal propagation time</a:t>
            </a:r>
          </a:p>
          <a:p>
            <a:pPr lvl="1"/>
            <a:r>
              <a:rPr lang="en-US" dirty="0" smtClean="0"/>
              <a:t>Receiving delay</a:t>
            </a:r>
          </a:p>
          <a:p>
            <a:r>
              <a:rPr lang="en-US" dirty="0" smtClean="0"/>
              <a:t>What does the router do?</a:t>
            </a:r>
          </a:p>
          <a:p>
            <a:pPr lvl="1"/>
            <a:r>
              <a:rPr lang="en-US" dirty="0" smtClean="0"/>
              <a:t>If the flit belongs to the local time </a:t>
            </a:r>
            <a:r>
              <a:rPr lang="en-US" dirty="0" smtClean="0">
                <a:sym typeface="Wingdings" panose="05000000000000000000" pitchFamily="2" charset="2"/>
              </a:rPr>
              <a:t> send it to the local tile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Figure out the next router to send the packet to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Take congestion and deadlocks into account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Router has a delay of 2-3 cycles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Total delay: at least 3-4 cycles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7448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Delays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long will it take to go from one end to the other in this network?</a:t>
            </a:r>
            <a:endParaRPr lang="en-IN" dirty="0"/>
          </a:p>
        </p:txBody>
      </p:sp>
      <p:grpSp>
        <p:nvGrpSpPr>
          <p:cNvPr id="4" name="Group 3"/>
          <p:cNvGrpSpPr/>
          <p:nvPr/>
        </p:nvGrpSpPr>
        <p:grpSpPr>
          <a:xfrm>
            <a:off x="3866071" y="2665563"/>
            <a:ext cx="3173083" cy="2878586"/>
            <a:chOff x="3331234" y="3433314"/>
            <a:chExt cx="1881998" cy="2070336"/>
          </a:xfrm>
        </p:grpSpPr>
        <p:sp>
          <p:nvSpPr>
            <p:cNvPr id="5" name="Rectangle 4"/>
            <p:cNvSpPr/>
            <p:nvPr/>
          </p:nvSpPr>
          <p:spPr>
            <a:xfrm>
              <a:off x="3331234" y="343331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71336" y="343331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811438" y="343331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051540" y="343331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252824" y="343331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492926" y="343331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733028" y="343331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973130" y="343331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973130" y="369210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31234" y="369210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71336" y="369210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811438" y="369210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012722" y="369210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252824" y="369210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492926" y="369210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733028" y="369210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331234" y="395089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571336" y="395089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811438" y="395089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051540" y="395089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252824" y="395089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492926" y="395089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733028" y="395089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973130" y="395089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973130" y="4209690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331234" y="4209690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71336" y="4209690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811438" y="4209690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012722" y="4209690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252824" y="4209690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492926" y="4209690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733028" y="4209690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331234" y="4468482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571336" y="4468482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811438" y="4468482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051540" y="4468482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252824" y="4468482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492926" y="4468482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733028" y="4468482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973130" y="4468482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973130" y="472727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331234" y="472727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571336" y="472727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811438" y="472727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012722" y="472727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252824" y="472727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492926" y="472727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733028" y="472727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331234" y="498606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571336" y="498606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811438" y="498606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051540" y="498606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252824" y="498606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492926" y="498606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733028" y="498606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973130" y="498606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973130" y="524485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331234" y="524485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571336" y="524485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811438" y="524485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012722" y="524485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252824" y="524485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492926" y="524485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733028" y="524485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cxnSp>
        <p:nvCxnSpPr>
          <p:cNvPr id="69" name="Straight Connector 68"/>
          <p:cNvCxnSpPr/>
          <p:nvPr/>
        </p:nvCxnSpPr>
        <p:spPr>
          <a:xfrm>
            <a:off x="4270887" y="3025386"/>
            <a:ext cx="2363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4141489" y="2900602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1" name="Oval 70"/>
          <p:cNvSpPr/>
          <p:nvPr/>
        </p:nvSpPr>
        <p:spPr>
          <a:xfrm>
            <a:off x="4922148" y="2897084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2" name="Oval 71"/>
          <p:cNvSpPr/>
          <p:nvPr/>
        </p:nvSpPr>
        <p:spPr>
          <a:xfrm>
            <a:off x="5722783" y="2897084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3" name="Oval 72"/>
          <p:cNvSpPr/>
          <p:nvPr/>
        </p:nvSpPr>
        <p:spPr>
          <a:xfrm>
            <a:off x="6504940" y="2889909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4" name="Straight Connector 73"/>
          <p:cNvCxnSpPr/>
          <p:nvPr/>
        </p:nvCxnSpPr>
        <p:spPr>
          <a:xfrm>
            <a:off x="4270887" y="4464679"/>
            <a:ext cx="2363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270887" y="3745033"/>
            <a:ext cx="2363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303611" y="5238032"/>
            <a:ext cx="2363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4168179" y="5080390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8" name="Oval 77"/>
          <p:cNvSpPr/>
          <p:nvPr/>
        </p:nvSpPr>
        <p:spPr>
          <a:xfrm>
            <a:off x="4948838" y="5076872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9" name="Oval 78"/>
          <p:cNvSpPr/>
          <p:nvPr/>
        </p:nvSpPr>
        <p:spPr>
          <a:xfrm>
            <a:off x="5749473" y="5076872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0" name="Oval 79"/>
          <p:cNvSpPr/>
          <p:nvPr/>
        </p:nvSpPr>
        <p:spPr>
          <a:xfrm>
            <a:off x="6531630" y="5069697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81" name="Straight Connector 80"/>
          <p:cNvCxnSpPr>
            <a:stCxn id="70" idx="4"/>
            <a:endCxn id="77" idx="0"/>
          </p:cNvCxnSpPr>
          <p:nvPr/>
        </p:nvCxnSpPr>
        <p:spPr>
          <a:xfrm>
            <a:off x="4270886" y="3150168"/>
            <a:ext cx="26690" cy="19302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 81"/>
          <p:cNvSpPr/>
          <p:nvPr/>
        </p:nvSpPr>
        <p:spPr>
          <a:xfrm>
            <a:off x="4141489" y="3622077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3" name="Oval 82"/>
          <p:cNvSpPr/>
          <p:nvPr/>
        </p:nvSpPr>
        <p:spPr>
          <a:xfrm>
            <a:off x="4141489" y="4341723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84" name="Straight Connector 83"/>
          <p:cNvCxnSpPr/>
          <p:nvPr/>
        </p:nvCxnSpPr>
        <p:spPr>
          <a:xfrm>
            <a:off x="5824384" y="3146650"/>
            <a:ext cx="26690" cy="19302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6642872" y="3139475"/>
            <a:ext cx="26690" cy="19302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5034290" y="3146650"/>
            <a:ext cx="26690" cy="19302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6504940" y="3611384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8" name="Oval 87"/>
          <p:cNvSpPr/>
          <p:nvPr/>
        </p:nvSpPr>
        <p:spPr>
          <a:xfrm>
            <a:off x="6504940" y="4331030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9" name="Oval 88"/>
          <p:cNvSpPr/>
          <p:nvPr/>
        </p:nvSpPr>
        <p:spPr>
          <a:xfrm>
            <a:off x="5722783" y="3618559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0" name="Oval 89"/>
          <p:cNvSpPr/>
          <p:nvPr/>
        </p:nvSpPr>
        <p:spPr>
          <a:xfrm>
            <a:off x="5722783" y="4338205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1" name="Oval 90"/>
          <p:cNvSpPr/>
          <p:nvPr/>
        </p:nvSpPr>
        <p:spPr>
          <a:xfrm>
            <a:off x="4922148" y="3618559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2" name="Oval 91"/>
          <p:cNvSpPr/>
          <p:nvPr/>
        </p:nvSpPr>
        <p:spPr>
          <a:xfrm>
            <a:off x="4922148" y="4338205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4" name="Rounded Rectangle 93"/>
          <p:cNvSpPr/>
          <p:nvPr/>
        </p:nvSpPr>
        <p:spPr>
          <a:xfrm>
            <a:off x="1708030" y="5762445"/>
            <a:ext cx="8522898" cy="6987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6 hops, assume 4 cycles per hop </a:t>
            </a:r>
            <a:r>
              <a:rPr lang="en-US" sz="2800" dirty="0" smtClean="0">
                <a:sym typeface="Wingdings" panose="05000000000000000000" pitchFamily="2" charset="2"/>
              </a:rPr>
              <a:t> 24 cycles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57719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Uniform Caches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L2/L3 caches are </a:t>
            </a:r>
            <a:r>
              <a:rPr lang="en-US" dirty="0" smtClean="0">
                <a:solidFill>
                  <a:srgbClr val="00B050"/>
                </a:solidFill>
              </a:rPr>
              <a:t>large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If you find data in a </a:t>
            </a:r>
            <a:r>
              <a:rPr lang="en-US" dirty="0" smtClean="0">
                <a:solidFill>
                  <a:srgbClr val="0070C0"/>
                </a:solidFill>
              </a:rPr>
              <a:t>nearby</a:t>
            </a:r>
            <a:r>
              <a:rPr lang="en-US" dirty="0" smtClean="0"/>
              <a:t> bank </a:t>
            </a:r>
            <a:r>
              <a:rPr lang="en-US" dirty="0" smtClean="0">
                <a:sym typeface="Wingdings" panose="05000000000000000000" pitchFamily="2" charset="2"/>
              </a:rPr>
              <a:t> a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couple</a:t>
            </a:r>
            <a:r>
              <a:rPr lang="en-US" dirty="0" smtClean="0">
                <a:sym typeface="Wingdings" panose="05000000000000000000" pitchFamily="2" charset="2"/>
              </a:rPr>
              <a:t> of cycles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If it is a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remote </a:t>
            </a:r>
            <a:r>
              <a:rPr lang="en-US" dirty="0" smtClean="0">
                <a:sym typeface="Wingdings" panose="05000000000000000000" pitchFamily="2" charset="2"/>
              </a:rPr>
              <a:t>bank  20-50 cycles (depending on the size of the network and the degree of congestion)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Cache access times can be very variable depending on where the data is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This is called a non-uniform cache (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NUCA</a:t>
            </a:r>
            <a:r>
              <a:rPr lang="en-US" dirty="0" smtClean="0">
                <a:sym typeface="Wingdings" panose="05000000000000000000" pitchFamily="2" charset="2"/>
              </a:rPr>
              <a:t> cache)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Can we take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advantage</a:t>
            </a:r>
            <a:r>
              <a:rPr lang="en-US" dirty="0" smtClean="0">
                <a:sym typeface="Wingdings" panose="05000000000000000000" pitchFamily="2" charset="2"/>
              </a:rPr>
              <a:t> of this non-uniformity?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ANSWER: </a:t>
            </a:r>
            <a:r>
              <a:rPr lang="en-US" dirty="0" smtClean="0">
                <a:sym typeface="Wingdings" panose="05000000000000000000" pitchFamily="2" charset="2"/>
              </a:rPr>
              <a:t>Place frequently used data closer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9004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Modeling and simulating caches</a:t>
            </a:r>
          </a:p>
          <a:p>
            <a:r>
              <a:rPr lang="en-US" dirty="0"/>
              <a:t>Structure of a </a:t>
            </a:r>
            <a:r>
              <a:rPr lang="en-US" dirty="0" smtClean="0"/>
              <a:t>large L2 cache</a:t>
            </a:r>
            <a:endParaRPr lang="en-US" dirty="0"/>
          </a:p>
          <a:p>
            <a:r>
              <a:rPr lang="en-US" dirty="0"/>
              <a:t>Non-uniform Caches</a:t>
            </a:r>
          </a:p>
          <a:p>
            <a:pPr lvl="1"/>
            <a:r>
              <a:rPr lang="en-US" dirty="0"/>
              <a:t>S-NUCA</a:t>
            </a:r>
            <a:endParaRPr lang="en-IN" dirty="0"/>
          </a:p>
          <a:p>
            <a:pPr lvl="1"/>
            <a:r>
              <a:rPr lang="en-US" dirty="0"/>
              <a:t>D-NUCA</a:t>
            </a:r>
          </a:p>
          <a:p>
            <a:pPr lvl="1"/>
            <a:r>
              <a:rPr lang="en-US" dirty="0"/>
              <a:t>R-NUCA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061" y="3205852"/>
            <a:ext cx="771799" cy="53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40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S-NUCA (static NUCA)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IN" dirty="0" smtClean="0"/>
              <a:t>Simplest scheme: </a:t>
            </a:r>
          </a:p>
          <a:p>
            <a:pPr lvl="1"/>
            <a:r>
              <a:rPr lang="en-IN" dirty="0" smtClean="0"/>
              <a:t>Map cache lines to cache banks</a:t>
            </a:r>
          </a:p>
          <a:p>
            <a:pPr lvl="1"/>
            <a:r>
              <a:rPr lang="en-IN" dirty="0" smtClean="0"/>
              <a:t>Give a cache line </a:t>
            </a:r>
            <a:r>
              <a:rPr lang="en-IN" dirty="0" smtClean="0">
                <a:sym typeface="Wingdings" panose="05000000000000000000" pitchFamily="2" charset="2"/>
              </a:rPr>
              <a:t> we know which cache bank it maps to </a:t>
            </a:r>
          </a:p>
          <a:p>
            <a:r>
              <a:rPr lang="en-IN" dirty="0" smtClean="0">
                <a:sym typeface="Wingdings" panose="05000000000000000000" pitchFamily="2" charset="2"/>
              </a:rPr>
              <a:t>How to do the mapping</a:t>
            </a:r>
          </a:p>
          <a:p>
            <a:pPr lvl="1"/>
            <a:r>
              <a:rPr lang="en-IN" dirty="0" smtClean="0">
                <a:sym typeface="Wingdings" panose="05000000000000000000" pitchFamily="2" charset="2"/>
              </a:rPr>
              <a:t>Solution 1: </a:t>
            </a:r>
          </a:p>
          <a:p>
            <a:pPr lvl="1"/>
            <a:endParaRPr lang="en-IN" dirty="0">
              <a:sym typeface="Wingdings" panose="05000000000000000000" pitchFamily="2" charset="2"/>
            </a:endParaRPr>
          </a:p>
          <a:p>
            <a:pPr lvl="1"/>
            <a:endParaRPr lang="en-IN" dirty="0" smtClean="0">
              <a:sym typeface="Wingdings" panose="05000000000000000000" pitchFamily="2" charset="2"/>
            </a:endParaRPr>
          </a:p>
          <a:p>
            <a:pPr lvl="1"/>
            <a:endParaRPr lang="en-IN" dirty="0">
              <a:sym typeface="Wingdings" panose="05000000000000000000" pitchFamily="2" charset="2"/>
            </a:endParaRPr>
          </a:p>
          <a:p>
            <a:pPr lvl="1"/>
            <a:r>
              <a:rPr lang="en-IN" dirty="0" smtClean="0">
                <a:sym typeface="Wingdings" panose="05000000000000000000" pitchFamily="2" charset="2"/>
              </a:rPr>
              <a:t>Solution 2:</a:t>
            </a:r>
          </a:p>
          <a:p>
            <a:pPr lvl="1"/>
            <a:endParaRPr lang="en-IN" dirty="0">
              <a:sym typeface="Wingdings" panose="05000000000000000000" pitchFamily="2" charset="2"/>
            </a:endParaRPr>
          </a:p>
          <a:p>
            <a:pPr lvl="1"/>
            <a:endParaRPr lang="en-IN" dirty="0" smtClean="0">
              <a:sym typeface="Wingdings" panose="05000000000000000000" pitchFamily="2" charset="2"/>
            </a:endParaRPr>
          </a:p>
          <a:p>
            <a:pPr lvl="1"/>
            <a:r>
              <a:rPr lang="en-IN" dirty="0" err="1" smtClean="0">
                <a:sym typeface="Wingdings" panose="05000000000000000000" pitchFamily="2" charset="2"/>
              </a:rPr>
              <a:t>Tradeoffs</a:t>
            </a:r>
            <a:r>
              <a:rPr lang="en-IN" dirty="0" smtClean="0">
                <a:sym typeface="Wingdings" panose="05000000000000000000" pitchFamily="2" charset="2"/>
              </a:rPr>
              <a:t>: Bank locality </a:t>
            </a:r>
            <a:r>
              <a:rPr lang="en-IN" dirty="0" err="1" smtClean="0">
                <a:sym typeface="Wingdings" panose="05000000000000000000" pitchFamily="2" charset="2"/>
              </a:rPr>
              <a:t>vs</a:t>
            </a:r>
            <a:r>
              <a:rPr lang="en-IN" dirty="0" smtClean="0">
                <a:sym typeface="Wingdings" panose="05000000000000000000" pitchFamily="2" charset="2"/>
              </a:rPr>
              <a:t> homogenizing bank accesses</a:t>
            </a:r>
          </a:p>
          <a:p>
            <a:pPr lvl="1"/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8284192" y="4244454"/>
            <a:ext cx="1665027" cy="532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Byte within a block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400801" y="4244454"/>
            <a:ext cx="1883391" cy="532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 id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17410" y="4244454"/>
            <a:ext cx="1883391" cy="532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 id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34019" y="4244453"/>
            <a:ext cx="1883391" cy="532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Tag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284192" y="5644701"/>
            <a:ext cx="1665027" cy="532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Byte within a block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400801" y="5644701"/>
            <a:ext cx="1883391" cy="532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 id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17410" y="5644701"/>
            <a:ext cx="1883391" cy="532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 id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634019" y="5644700"/>
            <a:ext cx="1883391" cy="532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40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D-NUCA (Dynamic NUCA)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us now look at a method of bringing frequently used data closer</a:t>
            </a:r>
          </a:p>
          <a:p>
            <a:r>
              <a:rPr lang="en-US" dirty="0" smtClean="0"/>
              <a:t>Bank set </a:t>
            </a:r>
            <a:r>
              <a:rPr lang="en-US" dirty="0" smtClean="0">
                <a:sym typeface="Wingdings" panose="05000000000000000000" pitchFamily="2" charset="2"/>
              </a:rPr>
              <a:t> sets of banks</a:t>
            </a:r>
            <a:endParaRPr lang="en-US" dirty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825128" y="3730088"/>
            <a:ext cx="3173083" cy="2878586"/>
            <a:chOff x="3331234" y="3433314"/>
            <a:chExt cx="1881998" cy="2070336"/>
          </a:xfrm>
        </p:grpSpPr>
        <p:sp>
          <p:nvSpPr>
            <p:cNvPr id="5" name="Rectangle 4"/>
            <p:cNvSpPr/>
            <p:nvPr/>
          </p:nvSpPr>
          <p:spPr>
            <a:xfrm>
              <a:off x="3331234" y="343331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571336" y="343331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811438" y="343331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051540" y="343331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252824" y="343331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492926" y="343331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733028" y="343331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973130" y="343331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973130" y="369210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31234" y="369210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71336" y="369210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811438" y="369210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012722" y="369210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252824" y="369210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492926" y="369210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733028" y="369210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331234" y="395089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571336" y="395089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811438" y="395089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051540" y="395089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252824" y="395089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492926" y="395089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733028" y="395089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973130" y="395089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973130" y="4209690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331234" y="4209690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71336" y="4209690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811438" y="4209690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012722" y="4209690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252824" y="4209690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492926" y="4209690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733028" y="4209690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331234" y="4468482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571336" y="4468482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811438" y="4468482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051540" y="4468482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252824" y="4468482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492926" y="4468482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733028" y="4468482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973130" y="4468482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973130" y="472727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331234" y="472727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571336" y="472727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811438" y="472727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012722" y="472727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252824" y="472727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492926" y="4727274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733028" y="4727274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331234" y="498606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571336" y="498606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811438" y="498606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051540" y="498606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252824" y="498606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492926" y="498606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733028" y="4986066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973130" y="4986066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973130" y="524485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331234" y="524485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571336" y="524485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811438" y="524485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012722" y="524485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252824" y="524485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4492926" y="5244858"/>
              <a:ext cx="240102" cy="2587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733028" y="5244858"/>
              <a:ext cx="240102" cy="25879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cxnSp>
        <p:nvCxnSpPr>
          <p:cNvPr id="69" name="Straight Connector 68"/>
          <p:cNvCxnSpPr/>
          <p:nvPr/>
        </p:nvCxnSpPr>
        <p:spPr>
          <a:xfrm>
            <a:off x="4229944" y="4089911"/>
            <a:ext cx="2363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4100546" y="3965127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1" name="Oval 70"/>
          <p:cNvSpPr/>
          <p:nvPr/>
        </p:nvSpPr>
        <p:spPr>
          <a:xfrm>
            <a:off x="4881205" y="3961609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2" name="Oval 71"/>
          <p:cNvSpPr/>
          <p:nvPr/>
        </p:nvSpPr>
        <p:spPr>
          <a:xfrm>
            <a:off x="5681840" y="3961609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3" name="Oval 72"/>
          <p:cNvSpPr/>
          <p:nvPr/>
        </p:nvSpPr>
        <p:spPr>
          <a:xfrm>
            <a:off x="6463997" y="3954434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4" name="Straight Connector 73"/>
          <p:cNvCxnSpPr/>
          <p:nvPr/>
        </p:nvCxnSpPr>
        <p:spPr>
          <a:xfrm>
            <a:off x="4229944" y="5529204"/>
            <a:ext cx="2363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229944" y="4809558"/>
            <a:ext cx="2363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262668" y="6302557"/>
            <a:ext cx="23634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4127236" y="6144915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8" name="Oval 77"/>
          <p:cNvSpPr/>
          <p:nvPr/>
        </p:nvSpPr>
        <p:spPr>
          <a:xfrm>
            <a:off x="4907895" y="6141397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9" name="Oval 78"/>
          <p:cNvSpPr/>
          <p:nvPr/>
        </p:nvSpPr>
        <p:spPr>
          <a:xfrm>
            <a:off x="5708530" y="6141397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0" name="Oval 79"/>
          <p:cNvSpPr/>
          <p:nvPr/>
        </p:nvSpPr>
        <p:spPr>
          <a:xfrm>
            <a:off x="6490687" y="6134222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81" name="Straight Connector 80"/>
          <p:cNvCxnSpPr>
            <a:stCxn id="70" idx="4"/>
            <a:endCxn id="77" idx="0"/>
          </p:cNvCxnSpPr>
          <p:nvPr/>
        </p:nvCxnSpPr>
        <p:spPr>
          <a:xfrm>
            <a:off x="4229943" y="4214693"/>
            <a:ext cx="26690" cy="19302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 81"/>
          <p:cNvSpPr/>
          <p:nvPr/>
        </p:nvSpPr>
        <p:spPr>
          <a:xfrm>
            <a:off x="4100546" y="4686602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3" name="Oval 82"/>
          <p:cNvSpPr/>
          <p:nvPr/>
        </p:nvSpPr>
        <p:spPr>
          <a:xfrm>
            <a:off x="4100546" y="5406248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84" name="Straight Connector 83"/>
          <p:cNvCxnSpPr/>
          <p:nvPr/>
        </p:nvCxnSpPr>
        <p:spPr>
          <a:xfrm>
            <a:off x="5783441" y="4211175"/>
            <a:ext cx="26690" cy="19302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6601929" y="4204000"/>
            <a:ext cx="26690" cy="19302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4993347" y="4211175"/>
            <a:ext cx="26690" cy="19302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6463997" y="4675909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8" name="Oval 87"/>
          <p:cNvSpPr/>
          <p:nvPr/>
        </p:nvSpPr>
        <p:spPr>
          <a:xfrm>
            <a:off x="6463997" y="5395555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9" name="Oval 88"/>
          <p:cNvSpPr/>
          <p:nvPr/>
        </p:nvSpPr>
        <p:spPr>
          <a:xfrm>
            <a:off x="5681840" y="4683084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0" name="Oval 89"/>
          <p:cNvSpPr/>
          <p:nvPr/>
        </p:nvSpPr>
        <p:spPr>
          <a:xfrm>
            <a:off x="5681840" y="5402730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1" name="Oval 90"/>
          <p:cNvSpPr/>
          <p:nvPr/>
        </p:nvSpPr>
        <p:spPr>
          <a:xfrm>
            <a:off x="4881205" y="4683084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2" name="Oval 91"/>
          <p:cNvSpPr/>
          <p:nvPr/>
        </p:nvSpPr>
        <p:spPr>
          <a:xfrm>
            <a:off x="4881205" y="5402730"/>
            <a:ext cx="258793" cy="2495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3" name="Rectangle 92"/>
          <p:cNvSpPr/>
          <p:nvPr/>
        </p:nvSpPr>
        <p:spPr>
          <a:xfrm>
            <a:off x="3534770" y="3411940"/>
            <a:ext cx="851259" cy="3446060"/>
          </a:xfrm>
          <a:prstGeom prst="rect">
            <a:avLst/>
          </a:prstGeom>
          <a:solidFill>
            <a:srgbClr val="5B9BD5">
              <a:alpha val="2117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/>
          <p:cNvSpPr txBox="1"/>
          <p:nvPr/>
        </p:nvSpPr>
        <p:spPr>
          <a:xfrm>
            <a:off x="3385370" y="3072821"/>
            <a:ext cx="1150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Bank set 1</a:t>
            </a:r>
            <a:endParaRPr lang="en-US" dirty="0"/>
          </a:p>
        </p:txBody>
      </p:sp>
      <p:sp>
        <p:nvSpPr>
          <p:cNvPr id="95" name="Rectangle 94"/>
          <p:cNvSpPr/>
          <p:nvPr/>
        </p:nvSpPr>
        <p:spPr>
          <a:xfrm>
            <a:off x="6312629" y="3406651"/>
            <a:ext cx="851259" cy="3446060"/>
          </a:xfrm>
          <a:prstGeom prst="rect">
            <a:avLst/>
          </a:prstGeom>
          <a:solidFill>
            <a:srgbClr val="5B9BD5">
              <a:alpha val="2117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6163230" y="3088731"/>
            <a:ext cx="1150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Bank set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73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 of the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Given an address </a:t>
            </a:r>
            <a:r>
              <a:rPr lang="en-US" dirty="0" smtClean="0">
                <a:sym typeface="Wingdings" panose="05000000000000000000" pitchFamily="2" charset="2"/>
              </a:rPr>
              <a:t> Map it to a bank set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Search the bank set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If you find the line, </a:t>
            </a:r>
            <a:r>
              <a:rPr lang="en-US" dirty="0" smtClean="0">
                <a:solidFill>
                  <a:schemeClr val="tx2"/>
                </a:solidFill>
                <a:sym typeface="Wingdings" panose="05000000000000000000" pitchFamily="2" charset="2"/>
              </a:rPr>
              <a:t>declare</a:t>
            </a:r>
            <a:r>
              <a:rPr lang="en-US" dirty="0" smtClean="0">
                <a:sym typeface="Wingdings" panose="05000000000000000000" pitchFamily="2" charset="2"/>
              </a:rPr>
              <a:t> a cache hit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Otherwise </a:t>
            </a:r>
            <a:r>
              <a:rPr lang="en-US" dirty="0" smtClean="0">
                <a:solidFill>
                  <a:schemeClr val="tx2"/>
                </a:solidFill>
                <a:sym typeface="Wingdings" panose="05000000000000000000" pitchFamily="2" charset="2"/>
              </a:rPr>
              <a:t>declare</a:t>
            </a:r>
            <a:r>
              <a:rPr lang="en-US" dirty="0" smtClean="0">
                <a:sym typeface="Wingdings" panose="05000000000000000000" pitchFamily="2" charset="2"/>
              </a:rPr>
              <a:t> a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miss</a:t>
            </a:r>
            <a:r>
              <a:rPr lang="en-US" dirty="0" smtClean="0">
                <a:sym typeface="Wingdings" panose="05000000000000000000" pitchFamily="2" charset="2"/>
              </a:rPr>
              <a:t> and fetch it from the lower level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Three search strategies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Sequential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Two-way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Broadcast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06270" y="2511188"/>
            <a:ext cx="1665027" cy="532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Byte within a block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22879" y="2511188"/>
            <a:ext cx="1883391" cy="532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 id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39488" y="2511188"/>
            <a:ext cx="1883391" cy="532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 set id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56097" y="2511187"/>
            <a:ext cx="1883391" cy="532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77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Strategies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59558" y="1690688"/>
            <a:ext cx="3603009" cy="684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Sequential Search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6400800" y="1690688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38749" y="1690688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457364" y="1690688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995313" y="1690688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494594" y="1690688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032543" y="1690688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420134" y="2524836"/>
            <a:ext cx="3131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59557" y="3016251"/>
            <a:ext cx="3603009" cy="684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Two-way Search</a:t>
            </a:r>
            <a:endParaRPr lang="en-US" sz="2800" dirty="0"/>
          </a:p>
        </p:txBody>
      </p:sp>
      <p:sp>
        <p:nvSpPr>
          <p:cNvPr id="18" name="Rectangle 17"/>
          <p:cNvSpPr/>
          <p:nvPr/>
        </p:nvSpPr>
        <p:spPr>
          <a:xfrm>
            <a:off x="6381466" y="2892509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919415" y="2892509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438030" y="2892509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975979" y="2892509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475260" y="2892509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9013209" y="2892509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724633" y="3700273"/>
            <a:ext cx="18265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6400800" y="3807725"/>
            <a:ext cx="13784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59557" y="4478836"/>
            <a:ext cx="3603009" cy="684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Broadcast Search</a:t>
            </a:r>
            <a:endParaRPr lang="en-US" sz="2800" dirty="0"/>
          </a:p>
        </p:txBody>
      </p:sp>
      <p:sp>
        <p:nvSpPr>
          <p:cNvPr id="36" name="Rectangle 35"/>
          <p:cNvSpPr/>
          <p:nvPr/>
        </p:nvSpPr>
        <p:spPr>
          <a:xfrm>
            <a:off x="6420134" y="4478836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958083" y="4478836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476698" y="4478836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014647" y="4478836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8513928" y="4478836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9051877" y="4478836"/>
            <a:ext cx="518615" cy="479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>
            <a:off x="6564573" y="5527343"/>
            <a:ext cx="29672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9551158" y="5162858"/>
            <a:ext cx="0" cy="364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8830102" y="5162858"/>
            <a:ext cx="0" cy="364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8341057" y="5162858"/>
            <a:ext cx="0" cy="364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7779224" y="5162858"/>
            <a:ext cx="0" cy="364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7249236" y="5162858"/>
            <a:ext cx="0" cy="364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6569122" y="5162858"/>
            <a:ext cx="0" cy="364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939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a Hit/Miss Decision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624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Hit</a:t>
            </a:r>
            <a:r>
              <a:rPr lang="en-US" dirty="0" smtClean="0"/>
              <a:t> decision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Send</a:t>
            </a:r>
            <a:r>
              <a:rPr lang="en-US" dirty="0" smtClean="0"/>
              <a:t> the block to the requesting core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Promote</a:t>
            </a:r>
            <a:r>
              <a:rPr lang="en-US" dirty="0" smtClean="0"/>
              <a:t> the block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Move</a:t>
            </a:r>
            <a:r>
              <a:rPr lang="en-US" dirty="0" smtClean="0">
                <a:sym typeface="Wingdings" panose="05000000000000000000" pitchFamily="2" charset="2"/>
              </a:rPr>
              <a:t> it closer to the requesting core (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Migration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Bring it to a nearer bank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If there is an </a:t>
            </a:r>
            <a:r>
              <a:rPr lang="en-US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empty</a:t>
            </a:r>
            <a:r>
              <a:rPr lang="en-US" dirty="0" smtClean="0">
                <a:sym typeface="Wingdings" panose="05000000000000000000" pitchFamily="2" charset="2"/>
              </a:rPr>
              <a:t> block in the set  no problem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Otherwise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swap</a:t>
            </a:r>
            <a:r>
              <a:rPr lang="en-US" dirty="0" smtClean="0">
                <a:sym typeface="Wingdings" panose="05000000000000000000" pitchFamily="2" charset="2"/>
              </a:rPr>
              <a:t> the blocks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Bringing blocks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closer</a:t>
            </a:r>
            <a:r>
              <a:rPr lang="en-US" dirty="0" smtClean="0">
                <a:sym typeface="Wingdings" panose="05000000000000000000" pitchFamily="2" charset="2"/>
              </a:rPr>
              <a:t> (consistent with temporal locality)</a:t>
            </a:r>
          </a:p>
          <a:p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Miss</a:t>
            </a:r>
            <a:r>
              <a:rPr lang="en-US" dirty="0" smtClean="0">
                <a:sym typeface="Wingdings" panose="05000000000000000000" pitchFamily="2" charset="2"/>
              </a:rPr>
              <a:t> decision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Fetch</a:t>
            </a:r>
            <a:r>
              <a:rPr lang="en-US" dirty="0" smtClean="0">
                <a:sym typeface="Wingdings" panose="05000000000000000000" pitchFamily="2" charset="2"/>
              </a:rPr>
              <a:t> the block from the lower level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Either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insert </a:t>
            </a:r>
            <a:r>
              <a:rPr lang="en-US" dirty="0" smtClean="0">
                <a:sym typeface="Wingdings" panose="05000000000000000000" pitchFamily="2" charset="2"/>
              </a:rPr>
              <a:t>it into the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nearest</a:t>
            </a:r>
            <a:r>
              <a:rPr lang="en-US" dirty="0" smtClean="0">
                <a:sym typeface="Wingdings" panose="05000000000000000000" pitchFamily="2" charset="2"/>
              </a:rPr>
              <a:t> bank or the </a:t>
            </a:r>
            <a:r>
              <a:rPr lang="en-US" dirty="0" smtClean="0">
                <a:solidFill>
                  <a:srgbClr val="7030A0"/>
                </a:solidFill>
                <a:sym typeface="Wingdings" panose="05000000000000000000" pitchFamily="2" charset="2"/>
              </a:rPr>
              <a:t>farthest</a:t>
            </a:r>
            <a:r>
              <a:rPr lang="en-US" dirty="0" smtClean="0">
                <a:sym typeface="Wingdings" panose="05000000000000000000" pitchFamily="2" charset="2"/>
              </a:rPr>
              <a:t> bank (depends on the strategy)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Modeling and simulating caches</a:t>
            </a:r>
          </a:p>
          <a:p>
            <a:r>
              <a:rPr lang="en-US" dirty="0" smtClean="0"/>
              <a:t>Structure of a large L2 Cache</a:t>
            </a:r>
          </a:p>
          <a:p>
            <a:r>
              <a:rPr lang="en-US" dirty="0" smtClean="0"/>
              <a:t>Non-uniform Caches</a:t>
            </a:r>
          </a:p>
          <a:p>
            <a:pPr lvl="1"/>
            <a:r>
              <a:rPr lang="en-US" dirty="0" smtClean="0"/>
              <a:t>S-NUCA</a:t>
            </a:r>
            <a:endParaRPr lang="en-IN" dirty="0"/>
          </a:p>
          <a:p>
            <a:pPr lvl="1"/>
            <a:r>
              <a:rPr lang="en-US" dirty="0" smtClean="0"/>
              <a:t>D-NUCA</a:t>
            </a:r>
          </a:p>
          <a:p>
            <a:pPr lvl="1"/>
            <a:r>
              <a:rPr lang="en-US" dirty="0" smtClean="0"/>
              <a:t>R-NUCA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5625"/>
            <a:ext cx="771799" cy="53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17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Eviction and 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Assume that a block needs to be evicted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Solution 1</a:t>
            </a:r>
            <a:r>
              <a:rPr lang="en-US" dirty="0" smtClean="0"/>
              <a:t>: Move it to the lower level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Solution 2</a:t>
            </a:r>
            <a:r>
              <a:rPr lang="en-US" dirty="0" smtClean="0"/>
              <a:t>: Move it towards/away from its requesting core. Need to </a:t>
            </a:r>
            <a:r>
              <a:rPr lang="en-US" dirty="0" smtClean="0">
                <a:solidFill>
                  <a:srgbClr val="FF0000"/>
                </a:solidFill>
              </a:rPr>
              <a:t>tag</a:t>
            </a:r>
            <a:r>
              <a:rPr lang="en-US" dirty="0" smtClean="0"/>
              <a:t> each line with the id of the requesting core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Advantages</a:t>
            </a:r>
          </a:p>
          <a:p>
            <a:pPr lvl="1"/>
            <a:r>
              <a:rPr lang="en-US" dirty="0" smtClean="0"/>
              <a:t>Keeps data </a:t>
            </a:r>
            <a:r>
              <a:rPr lang="en-US" dirty="0" smtClean="0">
                <a:solidFill>
                  <a:schemeClr val="accent1"/>
                </a:solidFill>
              </a:rPr>
              <a:t>close</a:t>
            </a:r>
            <a:r>
              <a:rPr lang="en-US" dirty="0" smtClean="0"/>
              <a:t> to requesting cores</a:t>
            </a:r>
          </a:p>
          <a:p>
            <a:pPr lvl="1"/>
            <a:r>
              <a:rPr lang="en-US" dirty="0" smtClean="0"/>
              <a:t>Brings data </a:t>
            </a:r>
            <a:r>
              <a:rPr lang="en-US" dirty="0" smtClean="0">
                <a:solidFill>
                  <a:srgbClr val="00B050"/>
                </a:solidFill>
              </a:rPr>
              <a:t>closer</a:t>
            </a:r>
            <a:r>
              <a:rPr lang="en-US" dirty="0" smtClean="0"/>
              <a:t> depending upon usage</a:t>
            </a:r>
          </a:p>
          <a:p>
            <a:pPr lvl="1"/>
            <a:r>
              <a:rPr lang="en-US" dirty="0" smtClean="0"/>
              <a:t>Gives a block </a:t>
            </a:r>
            <a:r>
              <a:rPr lang="en-US" dirty="0" smtClean="0">
                <a:solidFill>
                  <a:srgbClr val="FF0000"/>
                </a:solidFill>
              </a:rPr>
              <a:t>multiple</a:t>
            </a:r>
            <a:r>
              <a:rPr lang="en-US" dirty="0" smtClean="0"/>
              <a:t> chances </a:t>
            </a:r>
            <a:r>
              <a:rPr lang="en-US" dirty="0" smtClean="0">
                <a:sym typeface="Wingdings" panose="05000000000000000000" pitchFamily="2" charset="2"/>
              </a:rPr>
              <a:t> Upon an eviction move it to block slightly further away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Search policy, location, migration and eviction are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important</a:t>
            </a:r>
            <a:r>
              <a:rPr lang="en-US" dirty="0" smtClean="0">
                <a:sym typeface="Wingdings" panose="05000000000000000000" pitchFamily="2" charset="2"/>
              </a:rPr>
              <a:t> design decisions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02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R-NUCA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Break down </a:t>
            </a:r>
            <a:r>
              <a:rPr lang="en-US" dirty="0" smtClean="0">
                <a:solidFill>
                  <a:schemeClr val="accent1"/>
                </a:solidFill>
              </a:rPr>
              <a:t>accesses</a:t>
            </a:r>
            <a:r>
              <a:rPr lang="en-US" dirty="0" smtClean="0"/>
              <a:t> into three types</a:t>
            </a:r>
          </a:p>
          <a:p>
            <a:pPr lvl="1"/>
            <a:r>
              <a:rPr lang="en-US" dirty="0" smtClean="0"/>
              <a:t>Instructions (read only)</a:t>
            </a:r>
          </a:p>
          <a:p>
            <a:pPr lvl="1"/>
            <a:r>
              <a:rPr lang="en-US" dirty="0" smtClean="0"/>
              <a:t>Data-private</a:t>
            </a:r>
          </a:p>
          <a:p>
            <a:pPr lvl="1"/>
            <a:r>
              <a:rPr lang="en-US" dirty="0" smtClean="0"/>
              <a:t>Data-shared</a:t>
            </a:r>
          </a:p>
          <a:p>
            <a:r>
              <a:rPr lang="en-US" dirty="0" smtClean="0"/>
              <a:t>Since </a:t>
            </a:r>
            <a:r>
              <a:rPr lang="en-US" dirty="0" smtClean="0">
                <a:solidFill>
                  <a:schemeClr val="accent1"/>
                </a:solidFill>
              </a:rPr>
              <a:t>instructions</a:t>
            </a:r>
            <a:r>
              <a:rPr lang="en-US" dirty="0" smtClean="0"/>
              <a:t> are read-only, thus they can be replicated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Data</a:t>
            </a:r>
            <a:r>
              <a:rPr lang="en-US" dirty="0" smtClean="0"/>
              <a:t> cannot be replicated (very complex)</a:t>
            </a:r>
          </a:p>
          <a:p>
            <a:r>
              <a:rPr lang="en-US" dirty="0" smtClean="0"/>
              <a:t>Use </a:t>
            </a:r>
            <a:r>
              <a:rPr lang="en-US" dirty="0" smtClean="0">
                <a:solidFill>
                  <a:srgbClr val="C00000"/>
                </a:solidFill>
              </a:rPr>
              <a:t>OS</a:t>
            </a:r>
            <a:r>
              <a:rPr lang="en-US" dirty="0" smtClean="0"/>
              <a:t> mechanisms to map pages as: instruction, data-private, and data-shared</a:t>
            </a:r>
          </a:p>
          <a:p>
            <a:pPr lvl="1"/>
            <a:r>
              <a:rPr lang="en-US" dirty="0" smtClean="0"/>
              <a:t>Save this information in the </a:t>
            </a:r>
            <a:r>
              <a:rPr lang="en-US" dirty="0" smtClean="0">
                <a:solidFill>
                  <a:srgbClr val="FF0000"/>
                </a:solidFill>
              </a:rPr>
              <a:t>TLBs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58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6244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Create</a:t>
            </a:r>
            <a:r>
              <a:rPr lang="en-US" dirty="0" smtClean="0"/>
              <a:t> small clusters of 4 tiles</a:t>
            </a:r>
          </a:p>
          <a:p>
            <a:pPr lvl="1"/>
            <a:r>
              <a:rPr lang="en-US" dirty="0" smtClean="0"/>
              <a:t>Can be overlapping or non-overlapping</a:t>
            </a:r>
          </a:p>
          <a:p>
            <a:r>
              <a:rPr lang="en-US" dirty="0" smtClean="0"/>
              <a:t>If they are </a:t>
            </a:r>
            <a:r>
              <a:rPr lang="en-US" dirty="0" smtClean="0">
                <a:solidFill>
                  <a:schemeClr val="accent1"/>
                </a:solidFill>
              </a:rPr>
              <a:t>overlapping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tile can be a part of multiple clusters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Search protocol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Consider</a:t>
            </a:r>
            <a:r>
              <a:rPr lang="en-US" dirty="0" smtClean="0"/>
              <a:t> the 2 bits in the block address above the set index bits</a:t>
            </a:r>
          </a:p>
          <a:p>
            <a:pPr lvl="1"/>
            <a:r>
              <a:rPr lang="en-US" dirty="0" smtClean="0"/>
              <a:t>2 bits </a:t>
            </a:r>
            <a:r>
              <a:rPr lang="en-US" dirty="0" smtClean="0">
                <a:sym typeface="Wingdings" panose="05000000000000000000" pitchFamily="2" charset="2"/>
              </a:rPr>
              <a:t> 4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combinations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For each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combination</a:t>
            </a:r>
            <a:r>
              <a:rPr lang="en-US" dirty="0" smtClean="0">
                <a:sym typeface="Wingdings" panose="05000000000000000000" pitchFamily="2" charset="2"/>
              </a:rPr>
              <a:t> store the id of the cluster that we need to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search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Note that a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tile</a:t>
            </a:r>
            <a:r>
              <a:rPr lang="en-US" dirty="0" smtClean="0">
                <a:sym typeface="Wingdings" panose="05000000000000000000" pitchFamily="2" charset="2"/>
              </a:rPr>
              <a:t> can be a part of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multiple</a:t>
            </a:r>
            <a:r>
              <a:rPr lang="en-US" dirty="0" smtClean="0">
                <a:sym typeface="Wingdings" panose="05000000000000000000" pitchFamily="2" charset="2"/>
              </a:rPr>
              <a:t> clusters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Ensure that for all the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tiles</a:t>
            </a:r>
            <a:r>
              <a:rPr lang="en-US" dirty="0" smtClean="0">
                <a:sym typeface="Wingdings" panose="05000000000000000000" pitchFamily="2" charset="2"/>
              </a:rPr>
              <a:t> in the cluster that we search  all the blocks with the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same value </a:t>
            </a:r>
            <a:r>
              <a:rPr lang="en-US" dirty="0" smtClean="0">
                <a:sym typeface="Wingdings" panose="05000000000000000000" pitchFamily="2" charset="2"/>
              </a:rPr>
              <a:t>of the 2 bits map to the same cluster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If there is a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miss</a:t>
            </a:r>
            <a:r>
              <a:rPr lang="en-US" dirty="0" smtClean="0">
                <a:sym typeface="Wingdings" panose="05000000000000000000" pitchFamily="2" charset="2"/>
              </a:rPr>
              <a:t> in the cluster search in a designated remote bank (SNUCA) 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7246961" y="713579"/>
            <a:ext cx="573206" cy="476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820167" y="713579"/>
            <a:ext cx="573206" cy="476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393373" y="711945"/>
            <a:ext cx="573206" cy="476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820167" y="233456"/>
            <a:ext cx="573206" cy="476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93373" y="710311"/>
            <a:ext cx="573206" cy="476037"/>
          </a:xfrm>
          <a:prstGeom prst="rect">
            <a:avLst/>
          </a:prstGeom>
          <a:solidFill>
            <a:srgbClr val="FFFF00">
              <a:alpha val="3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966579" y="710311"/>
            <a:ext cx="573206" cy="476037"/>
          </a:xfrm>
          <a:prstGeom prst="rect">
            <a:avLst/>
          </a:prstGeom>
          <a:solidFill>
            <a:srgbClr val="FFFF00">
              <a:alpha val="3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539785" y="708677"/>
            <a:ext cx="573206" cy="476037"/>
          </a:xfrm>
          <a:prstGeom prst="rect">
            <a:avLst/>
          </a:prstGeom>
          <a:solidFill>
            <a:srgbClr val="FFFF00">
              <a:alpha val="3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66579" y="230188"/>
            <a:ext cx="573206" cy="476037"/>
          </a:xfrm>
          <a:prstGeom prst="rect">
            <a:avLst/>
          </a:prstGeom>
          <a:solidFill>
            <a:srgbClr val="FFFF00">
              <a:alpha val="3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478973" y="1227389"/>
            <a:ext cx="27279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Overlapping clusters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5050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Clusters in R-NUCA – Rotational Interleaving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43143"/>
            <a:ext cx="10515600" cy="228297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RIDs are </a:t>
            </a:r>
            <a:r>
              <a:rPr lang="en-US" dirty="0" smtClean="0">
                <a:solidFill>
                  <a:srgbClr val="0070C0"/>
                </a:solidFill>
              </a:rPr>
              <a:t>contiguous</a:t>
            </a:r>
            <a:r>
              <a:rPr lang="en-US" dirty="0" smtClean="0"/>
              <a:t> along each row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Differ </a:t>
            </a:r>
            <a:r>
              <a:rPr lang="en-US" dirty="0" smtClean="0"/>
              <a:t>by n/2 (for n = 4) across a column</a:t>
            </a:r>
          </a:p>
          <a:p>
            <a:r>
              <a:rPr lang="en-US" dirty="0" smtClean="0"/>
              <a:t>Let </a:t>
            </a:r>
            <a:r>
              <a:rPr lang="en-US" i="1" dirty="0" smtClean="0"/>
              <a:t>A</a:t>
            </a:r>
            <a:r>
              <a:rPr lang="en-US" dirty="0" smtClean="0"/>
              <a:t> = (a1, a2) be 2 bits in the block </a:t>
            </a:r>
            <a:r>
              <a:rPr lang="en-US" dirty="0" smtClean="0">
                <a:solidFill>
                  <a:srgbClr val="0070C0"/>
                </a:solidFill>
              </a:rPr>
              <a:t>address</a:t>
            </a:r>
            <a:r>
              <a:rPr lang="en-US" dirty="0" smtClean="0"/>
              <a:t> to the left (more significant) of the set index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Compute</a:t>
            </a:r>
            <a:r>
              <a:rPr lang="en-US" dirty="0" smtClean="0"/>
              <a:t> </a:t>
            </a:r>
            <a:r>
              <a:rPr lang="en-US" i="1" dirty="0" smtClean="0"/>
              <a:t>( RID - A )</a:t>
            </a:r>
          </a:p>
          <a:p>
            <a:r>
              <a:rPr lang="en-US" i="1" dirty="0"/>
              <a:t> </a:t>
            </a:r>
            <a:r>
              <a:rPr lang="en-US" i="1" dirty="0" smtClean="0">
                <a:solidFill>
                  <a:srgbClr val="FF0000"/>
                </a:solidFill>
              </a:rPr>
              <a:t>Result</a:t>
            </a:r>
            <a:r>
              <a:rPr lang="en-US" i="1" dirty="0" smtClean="0"/>
              <a:t>: </a:t>
            </a:r>
            <a:r>
              <a:rPr lang="en-US" dirty="0" smtClean="0"/>
              <a:t> 0 </a:t>
            </a:r>
            <a:r>
              <a:rPr lang="en-US" dirty="0" smtClean="0"/>
              <a:t>(cluster in which the current tile is the center of the lower row), </a:t>
            </a:r>
            <a:r>
              <a:rPr lang="en-US" dirty="0" smtClean="0"/>
              <a:t>-1 (right), 1 (left), 2 or -2 (down)</a:t>
            </a:r>
            <a:endParaRPr lang="en-US" i="1" dirty="0" smtClean="0"/>
          </a:p>
          <a:p>
            <a:endParaRPr lang="en-IN" i="1" dirty="0"/>
          </a:p>
        </p:txBody>
      </p:sp>
      <p:grpSp>
        <p:nvGrpSpPr>
          <p:cNvPr id="20" name="Group 19"/>
          <p:cNvGrpSpPr/>
          <p:nvPr/>
        </p:nvGrpSpPr>
        <p:grpSpPr>
          <a:xfrm>
            <a:off x="4252823" y="1690688"/>
            <a:ext cx="3562708" cy="2510287"/>
            <a:chOff x="3717985" y="2156604"/>
            <a:chExt cx="2104844" cy="1863304"/>
          </a:xfrm>
        </p:grpSpPr>
        <p:sp>
          <p:nvSpPr>
            <p:cNvPr id="4" name="Rectangle 3"/>
            <p:cNvSpPr/>
            <p:nvPr/>
          </p:nvSpPr>
          <p:spPr>
            <a:xfrm>
              <a:off x="3717985" y="2156604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11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4244196" y="2156604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00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770407" y="2156604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01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296618" y="2156604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10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717985" y="2622430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01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244196" y="2622430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10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70407" y="2622430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11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296618" y="2622430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00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717985" y="3088256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11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244196" y="3088256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00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770407" y="3088256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01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296618" y="3088256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10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717985" y="3554082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01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244196" y="3554082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10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770407" y="3554082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11</a:t>
              </a:r>
              <a:endParaRPr lang="en-IN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296618" y="3554082"/>
              <a:ext cx="526211" cy="465826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00</a:t>
              </a:r>
              <a:endParaRPr lang="en-IN" dirty="0">
                <a:solidFill>
                  <a:schemeClr val="tx1"/>
                </a:solidFill>
              </a:endParaRPr>
            </a:p>
          </p:txBody>
        </p:sp>
      </p:grpSp>
      <p:sp>
        <p:nvSpPr>
          <p:cNvPr id="21" name="Oval 20"/>
          <p:cNvSpPr/>
          <p:nvPr/>
        </p:nvSpPr>
        <p:spPr>
          <a:xfrm>
            <a:off x="5296619" y="2945832"/>
            <a:ext cx="621102" cy="62757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3496934" y="3330830"/>
            <a:ext cx="1781353" cy="6890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1515015" y="3629239"/>
            <a:ext cx="2122098" cy="65832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Randomly assign a RID of 00 to a tile</a:t>
            </a:r>
            <a:endParaRPr lang="en-IN" dirty="0"/>
          </a:p>
        </p:txBody>
      </p:sp>
      <p:grpSp>
        <p:nvGrpSpPr>
          <p:cNvPr id="50" name="Group 49"/>
          <p:cNvGrpSpPr/>
          <p:nvPr/>
        </p:nvGrpSpPr>
        <p:grpSpPr>
          <a:xfrm>
            <a:off x="5143499" y="2354401"/>
            <a:ext cx="2672031" cy="1244368"/>
            <a:chOff x="8326317" y="2512370"/>
            <a:chExt cx="2672031" cy="1244368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8326317" y="3756737"/>
              <a:ext cx="2672031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8335109" y="3073330"/>
              <a:ext cx="0" cy="68340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10998348" y="3073330"/>
              <a:ext cx="0" cy="68340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8335109" y="3067130"/>
              <a:ext cx="881885" cy="620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0093570" y="3078434"/>
              <a:ext cx="904778" cy="7028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9223131" y="2512370"/>
              <a:ext cx="0" cy="55682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10093570" y="2512370"/>
              <a:ext cx="0" cy="55682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9223131" y="2512370"/>
              <a:ext cx="870439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Rounded Rectangle 50"/>
          <p:cNvSpPr/>
          <p:nvPr/>
        </p:nvSpPr>
        <p:spPr>
          <a:xfrm>
            <a:off x="8220808" y="2699238"/>
            <a:ext cx="2066192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Cluster</a:t>
            </a:r>
            <a:endParaRPr lang="en-IN" dirty="0"/>
          </a:p>
        </p:txBody>
      </p:sp>
      <p:cxnSp>
        <p:nvCxnSpPr>
          <p:cNvPr id="53" name="Straight Arrow Connector 52"/>
          <p:cNvCxnSpPr>
            <a:endCxn id="15" idx="3"/>
          </p:cNvCxnSpPr>
          <p:nvPr/>
        </p:nvCxnSpPr>
        <p:spPr>
          <a:xfrm flipH="1">
            <a:off x="7815531" y="3042138"/>
            <a:ext cx="387692" cy="217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161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4" grpId="0" animBg="1"/>
      <p:bldP spid="24" grpId="1" animBg="1"/>
      <p:bldP spid="5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Private data </a:t>
            </a:r>
            <a:r>
              <a:rPr lang="en-US" dirty="0" smtClean="0">
                <a:sym typeface="Wingdings" panose="05000000000000000000" pitchFamily="2" charset="2"/>
              </a:rPr>
              <a:t> Store it only within the bank in the tile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Shared data  Use SNUCA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Advantages: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Limited replication ensures good instruction hit rates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Does not add the complexity of maintaining replicas for read-write data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31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END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521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and Simulating Caches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Should</a:t>
            </a:r>
            <a:r>
              <a:rPr lang="en-US" dirty="0" smtClean="0"/>
              <a:t> I use a 4KB, 2-way </a:t>
            </a:r>
            <a:r>
              <a:rPr lang="en-US" dirty="0" err="1" smtClean="0"/>
              <a:t>assoc</a:t>
            </a:r>
            <a:r>
              <a:rPr lang="en-US" dirty="0" smtClean="0"/>
              <a:t> cache or 8KB, 1-way </a:t>
            </a:r>
            <a:r>
              <a:rPr lang="en-US" dirty="0" err="1" smtClean="0"/>
              <a:t>assoc</a:t>
            </a:r>
            <a:r>
              <a:rPr lang="en-US" dirty="0" smtClean="0"/>
              <a:t> cache? 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First</a:t>
            </a:r>
            <a:r>
              <a:rPr lang="en-US" dirty="0" smtClean="0"/>
              <a:t>, we need to find the access times of both caches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Convert</a:t>
            </a:r>
            <a:r>
              <a:rPr lang="en-US" dirty="0" smtClean="0"/>
              <a:t> access time into clock cycles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Simulate</a:t>
            </a:r>
            <a:r>
              <a:rPr lang="en-US" dirty="0" smtClean="0"/>
              <a:t> both the configurations: find the faster one</a:t>
            </a:r>
          </a:p>
          <a:p>
            <a:r>
              <a:rPr lang="en-US" dirty="0" smtClean="0"/>
              <a:t>To find the time it takes to access a cache</a:t>
            </a:r>
          </a:p>
          <a:p>
            <a:pPr lvl="1"/>
            <a:r>
              <a:rPr lang="en-US" dirty="0" smtClean="0"/>
              <a:t>We </a:t>
            </a:r>
            <a:r>
              <a:rPr lang="en-US" dirty="0" smtClean="0">
                <a:solidFill>
                  <a:srgbClr val="92D050"/>
                </a:solidFill>
              </a:rPr>
              <a:t>need</a:t>
            </a:r>
            <a:r>
              <a:rPr lang="en-US" dirty="0" smtClean="0"/>
              <a:t> to use a simulation tool</a:t>
            </a:r>
          </a:p>
          <a:p>
            <a:pPr lvl="1"/>
            <a:r>
              <a:rPr lang="en-US" dirty="0" smtClean="0"/>
              <a:t>Most </a:t>
            </a:r>
            <a:r>
              <a:rPr lang="en-US" dirty="0" smtClean="0">
                <a:solidFill>
                  <a:schemeClr val="accent5"/>
                </a:solidFill>
              </a:rPr>
              <a:t>popular</a:t>
            </a:r>
            <a:r>
              <a:rPr lang="en-US" dirty="0" smtClean="0"/>
              <a:t> simulation tool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Cacti</a:t>
            </a:r>
            <a:r>
              <a:rPr lang="en-US" dirty="0" smtClean="0">
                <a:sym typeface="Wingdings" panose="05000000000000000000" pitchFamily="2" charset="2"/>
              </a:rPr>
              <a:t> (designed by HP labs)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Along with that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We need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power</a:t>
            </a:r>
            <a:r>
              <a:rPr lang="en-US" dirty="0" smtClean="0">
                <a:sym typeface="Wingdings" panose="05000000000000000000" pitchFamily="2" charset="2"/>
              </a:rPr>
              <a:t> and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area</a:t>
            </a:r>
            <a:r>
              <a:rPr lang="en-US" dirty="0" smtClean="0">
                <a:sym typeface="Wingdings" panose="05000000000000000000" pitchFamily="2" charset="2"/>
              </a:rPr>
              <a:t> data as well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Cacti 6.0 provides all of these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It has a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web</a:t>
            </a:r>
            <a:r>
              <a:rPr lang="en-US" dirty="0" smtClean="0">
                <a:sym typeface="Wingdings" panose="05000000000000000000" pitchFamily="2" charset="2"/>
              </a:rPr>
              <a:t> interface also:    </a:t>
            </a:r>
            <a:r>
              <a:rPr lang="en-US" dirty="0" smtClean="0">
                <a:sym typeface="Wingdings" panose="05000000000000000000" pitchFamily="2" charset="2"/>
                <a:hlinkClick r:id="rId2"/>
              </a:rPr>
              <a:t>http</a:t>
            </a:r>
            <a:r>
              <a:rPr lang="en-US" dirty="0">
                <a:sym typeface="Wingdings" panose="05000000000000000000" pitchFamily="2" charset="2"/>
                <a:hlinkClick r:id="rId2"/>
              </a:rPr>
              <a:t>://quid.hpl.hp.com:9081/cacti/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745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Rectangle 157"/>
          <p:cNvSpPr/>
          <p:nvPr/>
        </p:nvSpPr>
        <p:spPr>
          <a:xfrm>
            <a:off x="1785064" y="5714746"/>
            <a:ext cx="2526270" cy="3536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24" name="Rectangle 123"/>
          <p:cNvSpPr/>
          <p:nvPr/>
        </p:nvSpPr>
        <p:spPr>
          <a:xfrm>
            <a:off x="1721727" y="5616340"/>
            <a:ext cx="2526270" cy="3536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17" y="-233209"/>
            <a:ext cx="10515600" cy="1325563"/>
          </a:xfrm>
        </p:spPr>
        <p:txBody>
          <a:bodyPr/>
          <a:lstStyle/>
          <a:p>
            <a:r>
              <a:rPr lang="en-US" dirty="0" smtClean="0"/>
              <a:t>Structure of a Cache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5329517" y="1675652"/>
            <a:ext cx="1065323" cy="26861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Decoder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5146555" y="954332"/>
            <a:ext cx="933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Address</a:t>
            </a:r>
            <a:endParaRPr lang="en-IN" dirty="0"/>
          </a:p>
        </p:txBody>
      </p:sp>
      <p:sp>
        <p:nvSpPr>
          <p:cNvPr id="6" name="Down Arrow 5"/>
          <p:cNvSpPr/>
          <p:nvPr/>
        </p:nvSpPr>
        <p:spPr>
          <a:xfrm>
            <a:off x="5548052" y="1373008"/>
            <a:ext cx="310551" cy="289590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1614409" y="1690213"/>
            <a:ext cx="2208363" cy="25108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8288379" y="1675653"/>
            <a:ext cx="3462068" cy="250806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2307964" y="1102011"/>
            <a:ext cx="1050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Tag Array</a:t>
            </a:r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10518933" y="1320197"/>
            <a:ext cx="1172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Array</a:t>
            </a:r>
            <a:endParaRPr lang="en-IN" dirty="0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465720" y="2001533"/>
            <a:ext cx="48637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65719" y="2188439"/>
            <a:ext cx="48637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65718" y="2401223"/>
            <a:ext cx="48637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6080019" y="1975654"/>
            <a:ext cx="59292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6080018" y="2162561"/>
            <a:ext cx="5911968" cy="258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080017" y="2375344"/>
            <a:ext cx="59292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51434" y="1675653"/>
            <a:ext cx="1121433" cy="3000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wordlines</a:t>
            </a:r>
            <a:endParaRPr lang="en-IN" dirty="0"/>
          </a:p>
        </p:txBody>
      </p:sp>
      <p:grpSp>
        <p:nvGrpSpPr>
          <p:cNvPr id="116" name="Group 115"/>
          <p:cNvGrpSpPr/>
          <p:nvPr/>
        </p:nvGrpSpPr>
        <p:grpSpPr>
          <a:xfrm>
            <a:off x="2033754" y="1501708"/>
            <a:ext cx="86226" cy="2954262"/>
            <a:chOff x="2019339" y="738999"/>
            <a:chExt cx="100641" cy="3716971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2019339" y="738999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119980" y="738999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2630941" y="1501708"/>
            <a:ext cx="97362" cy="2962675"/>
            <a:chOff x="2412008" y="1498122"/>
            <a:chExt cx="100641" cy="3716971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2412008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512649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3626729" y="1501708"/>
            <a:ext cx="93514" cy="2991551"/>
            <a:chOff x="2412008" y="1498122"/>
            <a:chExt cx="100641" cy="3716971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2412008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2512649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 116"/>
          <p:cNvGrpSpPr/>
          <p:nvPr/>
        </p:nvGrpSpPr>
        <p:grpSpPr>
          <a:xfrm>
            <a:off x="8592261" y="1501708"/>
            <a:ext cx="99677" cy="2916972"/>
            <a:chOff x="8592261" y="701709"/>
            <a:chExt cx="100641" cy="3716971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8592261" y="701709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8692902" y="701709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9123252" y="1501708"/>
            <a:ext cx="107197" cy="2906258"/>
            <a:chOff x="2412008" y="1498122"/>
            <a:chExt cx="100641" cy="3716971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2412008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2512649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10199651" y="1501708"/>
            <a:ext cx="99308" cy="2954261"/>
            <a:chOff x="2412008" y="1498122"/>
            <a:chExt cx="100641" cy="3716971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2412008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2512649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rapezoid 44"/>
          <p:cNvSpPr/>
          <p:nvPr/>
        </p:nvSpPr>
        <p:spPr>
          <a:xfrm rot="10800000">
            <a:off x="1721727" y="4464383"/>
            <a:ext cx="595223" cy="15527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6" name="Trapezoid 45"/>
          <p:cNvSpPr/>
          <p:nvPr/>
        </p:nvSpPr>
        <p:spPr>
          <a:xfrm rot="10800000">
            <a:off x="2356695" y="4481292"/>
            <a:ext cx="595223" cy="15527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7" name="Trapezoid 46"/>
          <p:cNvSpPr/>
          <p:nvPr/>
        </p:nvSpPr>
        <p:spPr>
          <a:xfrm rot="10800000">
            <a:off x="3336147" y="4498948"/>
            <a:ext cx="595223" cy="15527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8" name="Trapezoid 47"/>
          <p:cNvSpPr/>
          <p:nvPr/>
        </p:nvSpPr>
        <p:spPr>
          <a:xfrm rot="10800000">
            <a:off x="8287618" y="4416380"/>
            <a:ext cx="595223" cy="15527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9" name="Trapezoid 48"/>
          <p:cNvSpPr/>
          <p:nvPr/>
        </p:nvSpPr>
        <p:spPr>
          <a:xfrm rot="10800000">
            <a:off x="8942506" y="4407966"/>
            <a:ext cx="595223" cy="15527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0" name="Trapezoid 49"/>
          <p:cNvSpPr/>
          <p:nvPr/>
        </p:nvSpPr>
        <p:spPr>
          <a:xfrm rot="10800000">
            <a:off x="9902038" y="4450945"/>
            <a:ext cx="595223" cy="15527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1" name="Rounded Rectangle 50"/>
          <p:cNvSpPr/>
          <p:nvPr/>
        </p:nvSpPr>
        <p:spPr>
          <a:xfrm>
            <a:off x="120550" y="4183722"/>
            <a:ext cx="1121433" cy="4705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column </a:t>
            </a:r>
            <a:r>
              <a:rPr lang="en-US" dirty="0" err="1" smtClean="0"/>
              <a:t>muxes</a:t>
            </a:r>
            <a:endParaRPr lang="en-IN" dirty="0"/>
          </a:p>
        </p:txBody>
      </p:sp>
      <p:sp>
        <p:nvSpPr>
          <p:cNvPr id="52" name="Rectangle 51"/>
          <p:cNvSpPr/>
          <p:nvPr/>
        </p:nvSpPr>
        <p:spPr>
          <a:xfrm>
            <a:off x="1899080" y="1915268"/>
            <a:ext cx="336430" cy="1811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3" name="Oval Callout 52"/>
          <p:cNvSpPr/>
          <p:nvPr/>
        </p:nvSpPr>
        <p:spPr>
          <a:xfrm>
            <a:off x="175388" y="913505"/>
            <a:ext cx="1412341" cy="440781"/>
          </a:xfrm>
          <a:prstGeom prst="wedgeEllipseCallout">
            <a:avLst>
              <a:gd name="adj1" fmla="val 74685"/>
              <a:gd name="adj2" fmla="val 1822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SRAM cell</a:t>
            </a:r>
            <a:endParaRPr lang="en-IN" dirty="0"/>
          </a:p>
        </p:txBody>
      </p:sp>
      <p:grpSp>
        <p:nvGrpSpPr>
          <p:cNvPr id="54" name="Group 53"/>
          <p:cNvGrpSpPr/>
          <p:nvPr/>
        </p:nvGrpSpPr>
        <p:grpSpPr>
          <a:xfrm>
            <a:off x="1766555" y="1501708"/>
            <a:ext cx="96996" cy="2949237"/>
            <a:chOff x="2412008" y="1498122"/>
            <a:chExt cx="100641" cy="3716971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2412008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2512649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2376411" y="1501708"/>
            <a:ext cx="86559" cy="2962675"/>
            <a:chOff x="2412008" y="1498122"/>
            <a:chExt cx="100641" cy="3716971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2412008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2512649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3399267" y="1501708"/>
            <a:ext cx="93477" cy="3026875"/>
            <a:chOff x="2412008" y="1498122"/>
            <a:chExt cx="100641" cy="3716971"/>
          </a:xfrm>
        </p:grpSpPr>
        <p:cxnSp>
          <p:nvCxnSpPr>
            <p:cNvPr id="61" name="Straight Connector 60"/>
            <p:cNvCxnSpPr/>
            <p:nvPr/>
          </p:nvCxnSpPr>
          <p:spPr>
            <a:xfrm>
              <a:off x="2412008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2512649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8348529" y="1501708"/>
            <a:ext cx="93805" cy="2916972"/>
            <a:chOff x="2412008" y="1498122"/>
            <a:chExt cx="100641" cy="3716971"/>
          </a:xfrm>
        </p:grpSpPr>
        <p:cxnSp>
          <p:nvCxnSpPr>
            <p:cNvPr id="64" name="Straight Connector 63"/>
            <p:cNvCxnSpPr/>
            <p:nvPr/>
          </p:nvCxnSpPr>
          <p:spPr>
            <a:xfrm>
              <a:off x="2412008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2512649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9364434" y="1501708"/>
            <a:ext cx="99454" cy="2906257"/>
            <a:chOff x="2412008" y="1498122"/>
            <a:chExt cx="100641" cy="3716971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2412008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2512649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9949081" y="1501708"/>
            <a:ext cx="100642" cy="2949236"/>
            <a:chOff x="2412008" y="1498122"/>
            <a:chExt cx="100641" cy="3716971"/>
          </a:xfrm>
        </p:grpSpPr>
        <p:cxnSp>
          <p:nvCxnSpPr>
            <p:cNvPr id="70" name="Straight Connector 69"/>
            <p:cNvCxnSpPr/>
            <p:nvPr/>
          </p:nvCxnSpPr>
          <p:spPr>
            <a:xfrm>
              <a:off x="2412008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2512649" y="1498122"/>
              <a:ext cx="0" cy="3716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Rectangle 71"/>
          <p:cNvSpPr/>
          <p:nvPr/>
        </p:nvSpPr>
        <p:spPr>
          <a:xfrm>
            <a:off x="1614409" y="4822167"/>
            <a:ext cx="702541" cy="28467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3" name="Rectangle 72"/>
          <p:cNvSpPr/>
          <p:nvPr/>
        </p:nvSpPr>
        <p:spPr>
          <a:xfrm>
            <a:off x="2380310" y="4822167"/>
            <a:ext cx="702541" cy="28467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4" name="Rectangle 73"/>
          <p:cNvSpPr/>
          <p:nvPr/>
        </p:nvSpPr>
        <p:spPr>
          <a:xfrm>
            <a:off x="3290478" y="4809772"/>
            <a:ext cx="702541" cy="28467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76" name="Straight Connector 75"/>
          <p:cNvCxnSpPr/>
          <p:nvPr/>
        </p:nvCxnSpPr>
        <p:spPr>
          <a:xfrm>
            <a:off x="1899081" y="4636568"/>
            <a:ext cx="0" cy="185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1971430" y="4636568"/>
            <a:ext cx="0" cy="185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2608298" y="4624173"/>
            <a:ext cx="0" cy="185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680647" y="4624173"/>
            <a:ext cx="0" cy="185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3606218" y="4636568"/>
            <a:ext cx="0" cy="185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3678567" y="4636568"/>
            <a:ext cx="0" cy="185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8247261" y="4770365"/>
            <a:ext cx="702541" cy="28467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3" name="Rectangle 82"/>
          <p:cNvSpPr/>
          <p:nvPr/>
        </p:nvSpPr>
        <p:spPr>
          <a:xfrm>
            <a:off x="9013162" y="4770365"/>
            <a:ext cx="702541" cy="28467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4" name="Rectangle 83"/>
          <p:cNvSpPr/>
          <p:nvPr/>
        </p:nvSpPr>
        <p:spPr>
          <a:xfrm>
            <a:off x="9923330" y="4757970"/>
            <a:ext cx="702541" cy="28467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85" name="Straight Connector 84"/>
          <p:cNvCxnSpPr/>
          <p:nvPr/>
        </p:nvCxnSpPr>
        <p:spPr>
          <a:xfrm>
            <a:off x="8531933" y="4584766"/>
            <a:ext cx="0" cy="185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8604282" y="4584766"/>
            <a:ext cx="0" cy="185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9241150" y="4572371"/>
            <a:ext cx="0" cy="185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9313499" y="4572371"/>
            <a:ext cx="0" cy="185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10239070" y="4584766"/>
            <a:ext cx="0" cy="185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10311419" y="4584766"/>
            <a:ext cx="0" cy="185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ounded Rectangle 90"/>
          <p:cNvSpPr/>
          <p:nvPr/>
        </p:nvSpPr>
        <p:spPr>
          <a:xfrm>
            <a:off x="19317" y="4779809"/>
            <a:ext cx="1387465" cy="3270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sense amps</a:t>
            </a:r>
            <a:endParaRPr lang="en-IN" dirty="0"/>
          </a:p>
        </p:txBody>
      </p:sp>
      <p:cxnSp>
        <p:nvCxnSpPr>
          <p:cNvPr id="119" name="Straight Connector 118"/>
          <p:cNvCxnSpPr>
            <a:stCxn id="72" idx="2"/>
          </p:cNvCxnSpPr>
          <p:nvPr/>
        </p:nvCxnSpPr>
        <p:spPr>
          <a:xfrm>
            <a:off x="1965680" y="5106838"/>
            <a:ext cx="5750" cy="41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2678529" y="5094443"/>
            <a:ext cx="5750" cy="41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3670699" y="5106838"/>
            <a:ext cx="5750" cy="41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tangle 122"/>
          <p:cNvSpPr/>
          <p:nvPr/>
        </p:nvSpPr>
        <p:spPr>
          <a:xfrm>
            <a:off x="1614409" y="5520906"/>
            <a:ext cx="2526270" cy="3536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Comparators</a:t>
            </a:r>
            <a:endParaRPr lang="en-IN" dirty="0"/>
          </a:p>
        </p:txBody>
      </p:sp>
      <p:cxnSp>
        <p:nvCxnSpPr>
          <p:cNvPr id="126" name="Straight Connector 125"/>
          <p:cNvCxnSpPr/>
          <p:nvPr/>
        </p:nvCxnSpPr>
        <p:spPr>
          <a:xfrm flipH="1">
            <a:off x="1965679" y="5970023"/>
            <a:ext cx="1" cy="724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ounded Rectangle 126"/>
          <p:cNvSpPr/>
          <p:nvPr/>
        </p:nvSpPr>
        <p:spPr>
          <a:xfrm>
            <a:off x="812150" y="6436723"/>
            <a:ext cx="1635463" cy="36230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valid output</a:t>
            </a:r>
            <a:endParaRPr lang="en-IN" dirty="0"/>
          </a:p>
        </p:txBody>
      </p:sp>
      <p:sp>
        <p:nvSpPr>
          <p:cNvPr id="128" name="Rectangle 127"/>
          <p:cNvSpPr/>
          <p:nvPr/>
        </p:nvSpPr>
        <p:spPr>
          <a:xfrm>
            <a:off x="4515764" y="5750147"/>
            <a:ext cx="768325" cy="3105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9" name="Rectangle 128"/>
          <p:cNvSpPr/>
          <p:nvPr/>
        </p:nvSpPr>
        <p:spPr>
          <a:xfrm>
            <a:off x="4618293" y="5616568"/>
            <a:ext cx="768325" cy="3105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4" name="Rectangle 133"/>
          <p:cNvSpPr/>
          <p:nvPr/>
        </p:nvSpPr>
        <p:spPr>
          <a:xfrm>
            <a:off x="8202278" y="5657043"/>
            <a:ext cx="765901" cy="272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5" name="Rectangle 134"/>
          <p:cNvSpPr/>
          <p:nvPr/>
        </p:nvSpPr>
        <p:spPr>
          <a:xfrm>
            <a:off x="9080937" y="5657043"/>
            <a:ext cx="765901" cy="272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37" name="Straight Connector 136"/>
          <p:cNvCxnSpPr>
            <a:stCxn id="124" idx="3"/>
            <a:endCxn id="134" idx="1"/>
          </p:cNvCxnSpPr>
          <p:nvPr/>
        </p:nvCxnSpPr>
        <p:spPr>
          <a:xfrm flipV="1">
            <a:off x="4247997" y="5793181"/>
            <a:ext cx="395428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V="1">
            <a:off x="4247996" y="5891588"/>
            <a:ext cx="395428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stCxn id="82" idx="2"/>
            <a:endCxn id="134" idx="0"/>
          </p:cNvCxnSpPr>
          <p:nvPr/>
        </p:nvCxnSpPr>
        <p:spPr>
          <a:xfrm flipH="1">
            <a:off x="8585229" y="5055036"/>
            <a:ext cx="13303" cy="602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H="1">
            <a:off x="9357780" y="5044012"/>
            <a:ext cx="13303" cy="602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8790317" y="5874589"/>
            <a:ext cx="5231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8816196" y="5779155"/>
            <a:ext cx="4973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Rectangle 149"/>
          <p:cNvSpPr/>
          <p:nvPr/>
        </p:nvSpPr>
        <p:spPr>
          <a:xfrm>
            <a:off x="9949081" y="5646019"/>
            <a:ext cx="765901" cy="272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52" name="Straight Connector 151"/>
          <p:cNvCxnSpPr/>
          <p:nvPr/>
        </p:nvCxnSpPr>
        <p:spPr>
          <a:xfrm>
            <a:off x="9779429" y="5845581"/>
            <a:ext cx="5231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9805308" y="5750147"/>
            <a:ext cx="4973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flipH="1">
            <a:off x="10312230" y="5048604"/>
            <a:ext cx="13303" cy="602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flipV="1">
            <a:off x="4253437" y="5682078"/>
            <a:ext cx="395428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8821636" y="5668052"/>
            <a:ext cx="4973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9810748" y="5664922"/>
            <a:ext cx="4973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Rectangle 158"/>
          <p:cNvSpPr/>
          <p:nvPr/>
        </p:nvSpPr>
        <p:spPr>
          <a:xfrm>
            <a:off x="4737418" y="5468796"/>
            <a:ext cx="768325" cy="3105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1" name="Rounded Rectangle 160"/>
          <p:cNvSpPr/>
          <p:nvPr/>
        </p:nvSpPr>
        <p:spPr>
          <a:xfrm>
            <a:off x="4184723" y="6233146"/>
            <a:ext cx="1635463" cy="36230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mux drivers</a:t>
            </a:r>
            <a:endParaRPr lang="en-IN" dirty="0"/>
          </a:p>
        </p:txBody>
      </p:sp>
      <p:sp>
        <p:nvSpPr>
          <p:cNvPr id="162" name="Rectangle 161"/>
          <p:cNvSpPr/>
          <p:nvPr/>
        </p:nvSpPr>
        <p:spPr>
          <a:xfrm>
            <a:off x="1721727" y="6198360"/>
            <a:ext cx="634967" cy="133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64" name="Straight Connector 163"/>
          <p:cNvCxnSpPr>
            <a:stCxn id="150" idx="3"/>
          </p:cNvCxnSpPr>
          <p:nvPr/>
        </p:nvCxnSpPr>
        <p:spPr>
          <a:xfrm>
            <a:off x="10714982" y="5782157"/>
            <a:ext cx="577998" cy="11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>
            <a:off x="10714982" y="5863565"/>
            <a:ext cx="577998" cy="11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10714982" y="5692235"/>
            <a:ext cx="577998" cy="11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>
            <a:stCxn id="134" idx="2"/>
          </p:cNvCxnSpPr>
          <p:nvPr/>
        </p:nvCxnSpPr>
        <p:spPr>
          <a:xfrm>
            <a:off x="8585229" y="5929319"/>
            <a:ext cx="13302" cy="303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>
            <a:off x="9476823" y="5918295"/>
            <a:ext cx="13302" cy="303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>
            <a:off x="10318882" y="5927119"/>
            <a:ext cx="13302" cy="303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Oval Callout 171"/>
          <p:cNvSpPr/>
          <p:nvPr/>
        </p:nvSpPr>
        <p:spPr>
          <a:xfrm>
            <a:off x="43324" y="5508860"/>
            <a:ext cx="1329807" cy="612648"/>
          </a:xfrm>
          <a:prstGeom prst="wedgeEllipseCallout">
            <a:avLst>
              <a:gd name="adj1" fmla="val 97794"/>
              <a:gd name="adj2" fmla="val 751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 driver</a:t>
            </a:r>
            <a:endParaRPr lang="en-IN" dirty="0"/>
          </a:p>
        </p:txBody>
      </p:sp>
      <p:sp>
        <p:nvSpPr>
          <p:cNvPr id="173" name="Rounded Rectangle 172"/>
          <p:cNvSpPr/>
          <p:nvPr/>
        </p:nvSpPr>
        <p:spPr>
          <a:xfrm>
            <a:off x="8639138" y="6239170"/>
            <a:ext cx="1410586" cy="36230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data output</a:t>
            </a:r>
            <a:endParaRPr lang="en-IN" dirty="0"/>
          </a:p>
        </p:txBody>
      </p:sp>
      <p:sp>
        <p:nvSpPr>
          <p:cNvPr id="174" name="Rounded Rectangle 173"/>
          <p:cNvSpPr/>
          <p:nvPr/>
        </p:nvSpPr>
        <p:spPr>
          <a:xfrm>
            <a:off x="11186765" y="5088212"/>
            <a:ext cx="938727" cy="56883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output drivers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634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298" y="77367"/>
            <a:ext cx="10515600" cy="1325563"/>
          </a:xfrm>
        </p:spPr>
        <p:txBody>
          <a:bodyPr/>
          <a:lstStyle/>
          <a:p>
            <a:r>
              <a:rPr lang="en-US" dirty="0" smtClean="0"/>
              <a:t>Usage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2930"/>
            <a:ext cx="10515600" cy="320357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cacti C B A</a:t>
            </a:r>
          </a:p>
          <a:p>
            <a:pPr lvl="1"/>
            <a:r>
              <a:rPr lang="en-US" dirty="0" smtClean="0"/>
              <a:t>C </a:t>
            </a:r>
            <a:r>
              <a:rPr lang="en-US" dirty="0" smtClean="0">
                <a:sym typeface="Wingdings" panose="05000000000000000000" pitchFamily="2" charset="2"/>
              </a:rPr>
              <a:t> cache size in bytes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  block size in bytes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  associativity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Number of sub-banks (a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bank</a:t>
            </a:r>
            <a:r>
              <a:rPr lang="en-US" dirty="0" smtClean="0">
                <a:sym typeface="Wingdings" panose="05000000000000000000" pitchFamily="2" charset="2"/>
              </a:rPr>
              <a:t> is a sub-cache) (more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later</a:t>
            </a:r>
            <a:r>
              <a:rPr lang="en-US" dirty="0" smtClean="0">
                <a:sym typeface="Wingdings" panose="05000000000000000000" pitchFamily="2" charset="2"/>
              </a:rPr>
              <a:t> ..., assume 1 for now)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Hidden inputs 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b</a:t>
            </a:r>
            <a:r>
              <a:rPr lang="en-US" baseline="-25000" dirty="0" err="1" smtClean="0">
                <a:sym typeface="Wingdings" panose="05000000000000000000" pitchFamily="2" charset="2"/>
              </a:rPr>
              <a:t>o</a:t>
            </a:r>
            <a:r>
              <a:rPr lang="en-US" dirty="0" smtClean="0">
                <a:sym typeface="Wingdings" panose="05000000000000000000" pitchFamily="2" charset="2"/>
              </a:rPr>
              <a:t>  output width (differs for 32/64 bit machines)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b</a:t>
            </a:r>
            <a:r>
              <a:rPr lang="en-US" baseline="-25000" dirty="0" err="1" smtClean="0">
                <a:sym typeface="Wingdings" panose="05000000000000000000" pitchFamily="2" charset="2"/>
              </a:rPr>
              <a:t>width</a:t>
            </a:r>
            <a:r>
              <a:rPr lang="en-US" dirty="0" smtClean="0">
                <a:sym typeface="Wingdings" panose="05000000000000000000" pitchFamily="2" charset="2"/>
              </a:rPr>
              <a:t>  input address width </a:t>
            </a:r>
            <a:r>
              <a:rPr lang="en-US" dirty="0">
                <a:sym typeface="Wingdings" panose="05000000000000000000" pitchFamily="2" charset="2"/>
              </a:rPr>
              <a:t>(differs for 32/64 bit machines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pPr lvl="1"/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4295955" y="5391509"/>
            <a:ext cx="2717320" cy="114731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Cacti</a:t>
            </a:r>
            <a:endParaRPr lang="en-IN" sz="2800" dirty="0"/>
          </a:p>
        </p:txBody>
      </p:sp>
      <p:sp>
        <p:nvSpPr>
          <p:cNvPr id="5" name="Right Arrow 4"/>
          <p:cNvSpPr/>
          <p:nvPr/>
        </p:nvSpPr>
        <p:spPr>
          <a:xfrm>
            <a:off x="2691442" y="5822830"/>
            <a:ext cx="1604513" cy="284672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ight Arrow 5"/>
          <p:cNvSpPr/>
          <p:nvPr/>
        </p:nvSpPr>
        <p:spPr>
          <a:xfrm>
            <a:off x="7013275" y="5822830"/>
            <a:ext cx="1604513" cy="284672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ounded Rectangle 6"/>
          <p:cNvSpPr/>
          <p:nvPr/>
        </p:nvSpPr>
        <p:spPr>
          <a:xfrm>
            <a:off x="2484408" y="5538158"/>
            <a:ext cx="1293962" cy="2846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inputs</a:t>
            </a:r>
            <a:endParaRPr lang="en-IN" dirty="0"/>
          </a:p>
        </p:txBody>
      </p:sp>
      <p:sp>
        <p:nvSpPr>
          <p:cNvPr id="8" name="Rounded Rectangle 7"/>
          <p:cNvSpPr/>
          <p:nvPr/>
        </p:nvSpPr>
        <p:spPr>
          <a:xfrm>
            <a:off x="7424468" y="5512279"/>
            <a:ext cx="2133599" cy="2846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area,time,power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4680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input</a:t>
            </a:r>
            <a:br>
              <a:rPr lang="en-US" dirty="0" smtClean="0"/>
            </a:br>
            <a:r>
              <a:rPr lang="en-US" dirty="0" smtClean="0"/>
              <a:t>and output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6238" y="172528"/>
            <a:ext cx="7027562" cy="6451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44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Cacti work?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the </a:t>
            </a:r>
            <a:r>
              <a:rPr lang="en-US" dirty="0" smtClean="0">
                <a:solidFill>
                  <a:srgbClr val="00B050"/>
                </a:solidFill>
              </a:rPr>
              <a:t>inputs</a:t>
            </a:r>
            <a:r>
              <a:rPr lang="en-US" dirty="0" smtClean="0"/>
              <a:t> it tries to create the most optimal (often fastest) cache</a:t>
            </a:r>
          </a:p>
          <a:p>
            <a:r>
              <a:rPr lang="en-US" dirty="0" smtClean="0"/>
              <a:t>What can happen? </a:t>
            </a:r>
          </a:p>
          <a:p>
            <a:r>
              <a:rPr lang="en-US" dirty="0" smtClean="0"/>
              <a:t>Caches can get very asymmetric. rows &gt;&gt; columns, or columns &gt;&gt; rows (&gt;&gt; </a:t>
            </a:r>
            <a:r>
              <a:rPr lang="en-US" dirty="0" smtClean="0">
                <a:sym typeface="Wingdings" panose="05000000000000000000" pitchFamily="2" charset="2"/>
              </a:rPr>
              <a:t> significantly more than)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3579962" y="4071669"/>
            <a:ext cx="733245" cy="2674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ounded Rectangle 4"/>
          <p:cNvSpPr/>
          <p:nvPr/>
        </p:nvSpPr>
        <p:spPr>
          <a:xfrm>
            <a:off x="983410" y="5029201"/>
            <a:ext cx="2147978" cy="37956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slow design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9231701" y="4641012"/>
            <a:ext cx="1249393" cy="11559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ounded Rectangle 6"/>
          <p:cNvSpPr/>
          <p:nvPr/>
        </p:nvSpPr>
        <p:spPr>
          <a:xfrm>
            <a:off x="6626523" y="5029201"/>
            <a:ext cx="2147978" cy="37956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fast design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8107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make it fast?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</a:t>
            </a:r>
            <a:r>
              <a:rPr lang="en-US" dirty="0" smtClean="0">
                <a:solidFill>
                  <a:srgbClr val="C00000"/>
                </a:solidFill>
              </a:rPr>
              <a:t>sub-arrays</a:t>
            </a:r>
            <a:r>
              <a:rPr lang="en-US" dirty="0" smtClean="0"/>
              <a:t> of SRAM cells</a:t>
            </a:r>
          </a:p>
          <a:p>
            <a:pPr lvl="1"/>
            <a:r>
              <a:rPr lang="en-US" dirty="0" err="1" smtClean="0"/>
              <a:t>N</a:t>
            </a:r>
            <a:r>
              <a:rPr lang="en-US" baseline="-25000" dirty="0" err="1" smtClean="0"/>
              <a:t>dwl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Number of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vertical</a:t>
            </a:r>
            <a:r>
              <a:rPr lang="en-US" dirty="0" smtClean="0">
                <a:sym typeface="Wingdings" panose="05000000000000000000" pitchFamily="2" charset="2"/>
              </a:rPr>
              <a:t> cut lines</a:t>
            </a:r>
          </a:p>
          <a:p>
            <a:pPr lvl="1"/>
            <a:r>
              <a:rPr lang="en-US" dirty="0" err="1" smtClean="0"/>
              <a:t>N</a:t>
            </a:r>
            <a:r>
              <a:rPr lang="en-US" baseline="-25000" dirty="0" err="1" smtClean="0"/>
              <a:t>dbl</a:t>
            </a:r>
            <a:r>
              <a:rPr lang="en-US" dirty="0" smtClean="0"/>
              <a:t> </a:t>
            </a:r>
            <a:r>
              <a:rPr lang="en-US" dirty="0">
                <a:sym typeface="Wingdings" panose="05000000000000000000" pitchFamily="2" charset="2"/>
              </a:rPr>
              <a:t> Number of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horizontal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cut </a:t>
            </a:r>
            <a:r>
              <a:rPr lang="en-US" dirty="0" smtClean="0">
                <a:sym typeface="Wingdings" panose="05000000000000000000" pitchFamily="2" charset="2"/>
              </a:rPr>
              <a:t>lines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Total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number</a:t>
            </a:r>
            <a:r>
              <a:rPr lang="en-US" dirty="0" smtClean="0">
                <a:sym typeface="Wingdings" panose="05000000000000000000" pitchFamily="2" charset="2"/>
              </a:rPr>
              <a:t> of </a:t>
            </a:r>
            <a:r>
              <a:rPr lang="en-US" dirty="0" err="1" smtClean="0">
                <a:sym typeface="Wingdings" panose="05000000000000000000" pitchFamily="2" charset="2"/>
              </a:rPr>
              <a:t>subarrays</a:t>
            </a:r>
            <a:r>
              <a:rPr lang="en-US" dirty="0" smtClean="0">
                <a:sym typeface="Wingdings" panose="05000000000000000000" pitchFamily="2" charset="2"/>
              </a:rPr>
              <a:t> created  </a:t>
            </a:r>
            <a:r>
              <a:rPr lang="en-US" dirty="0" err="1"/>
              <a:t>N</a:t>
            </a:r>
            <a:r>
              <a:rPr lang="en-US" baseline="-25000" dirty="0" err="1"/>
              <a:t>dwl</a:t>
            </a:r>
            <a:r>
              <a:rPr lang="en-US" dirty="0"/>
              <a:t> </a:t>
            </a:r>
            <a:r>
              <a:rPr lang="en-US" dirty="0" smtClean="0"/>
              <a:t> * </a:t>
            </a:r>
            <a:r>
              <a:rPr lang="en-US" dirty="0" err="1"/>
              <a:t>N</a:t>
            </a:r>
            <a:r>
              <a:rPr lang="en-US" baseline="-25000" dirty="0" err="1"/>
              <a:t>dbl</a:t>
            </a:r>
            <a:r>
              <a:rPr lang="en-US" dirty="0"/>
              <a:t> 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 smtClean="0"/>
              <a:t>Also to improve the aspect ratio, map more sets per </a:t>
            </a:r>
            <a:r>
              <a:rPr lang="en-US" dirty="0" err="1" smtClean="0"/>
              <a:t>wordline</a:t>
            </a:r>
            <a:endParaRPr lang="en-US" dirty="0" smtClean="0"/>
          </a:p>
          <a:p>
            <a:pPr lvl="2"/>
            <a:r>
              <a:rPr lang="en-US" dirty="0" smtClean="0"/>
              <a:t>It will </a:t>
            </a:r>
            <a:r>
              <a:rPr lang="en-US" dirty="0" smtClean="0">
                <a:solidFill>
                  <a:srgbClr val="FF0000"/>
                </a:solidFill>
              </a:rPr>
              <a:t>increase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00B050"/>
                </a:solidFill>
              </a:rPr>
              <a:t>number</a:t>
            </a:r>
            <a:r>
              <a:rPr lang="en-US" dirty="0" smtClean="0"/>
              <a:t> of column multiplexers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slowdown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/>
              <a:t>Will </a:t>
            </a:r>
            <a:r>
              <a:rPr lang="en-US" dirty="0" smtClean="0">
                <a:solidFill>
                  <a:srgbClr val="0070C0"/>
                </a:solidFill>
              </a:rPr>
              <a:t>decrease</a:t>
            </a:r>
            <a:r>
              <a:rPr lang="en-US" dirty="0" smtClean="0"/>
              <a:t> the number of rows, and thus the size of the address decoder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speedup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Number of sets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mapped</a:t>
            </a:r>
            <a:r>
              <a:rPr lang="en-US" dirty="0" smtClean="0">
                <a:sym typeface="Wingdings" panose="05000000000000000000" pitchFamily="2" charset="2"/>
              </a:rPr>
              <a:t> to a </a:t>
            </a:r>
            <a:r>
              <a:rPr lang="en-US" dirty="0" err="1" smtClean="0">
                <a:sym typeface="Wingdings" panose="05000000000000000000" pitchFamily="2" charset="2"/>
              </a:rPr>
              <a:t>wordline</a:t>
            </a:r>
            <a:r>
              <a:rPr lang="en-US" dirty="0" smtClean="0">
                <a:sym typeface="Wingdings" panose="05000000000000000000" pitchFamily="2" charset="2"/>
              </a:rPr>
              <a:t>  </a:t>
            </a:r>
            <a:r>
              <a:rPr lang="en-US" dirty="0" err="1" smtClean="0">
                <a:sym typeface="Wingdings" panose="05000000000000000000" pitchFamily="2" charset="2"/>
              </a:rPr>
              <a:t>N</a:t>
            </a:r>
            <a:r>
              <a:rPr lang="en-US" baseline="-25000" dirty="0" err="1" smtClean="0">
                <a:sym typeface="Wingdings" panose="05000000000000000000" pitchFamily="2" charset="2"/>
              </a:rPr>
              <a:t>spd</a:t>
            </a:r>
            <a:endParaRPr lang="en-US" baseline="-25000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The optimal values of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dwl</a:t>
            </a:r>
            <a:r>
              <a:rPr lang="en-US" dirty="0" smtClean="0"/>
              <a:t> ,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dbl</a:t>
            </a:r>
            <a:r>
              <a:rPr lang="en-US" baseline="-25000" dirty="0" smtClean="0"/>
              <a:t>, </a:t>
            </a:r>
            <a:r>
              <a:rPr lang="en-US" dirty="0" smtClean="0"/>
              <a:t>and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spd</a:t>
            </a:r>
            <a:r>
              <a:rPr lang="en-US" dirty="0"/>
              <a:t> </a:t>
            </a:r>
            <a:r>
              <a:rPr lang="en-US" dirty="0" smtClean="0"/>
              <a:t>are found out by </a:t>
            </a:r>
            <a:r>
              <a:rPr lang="en-US" dirty="0" smtClean="0">
                <a:solidFill>
                  <a:srgbClr val="FF0000"/>
                </a:solidFill>
              </a:rPr>
              <a:t>Cacti</a:t>
            </a:r>
          </a:p>
          <a:p>
            <a:pPr lvl="2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172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1549</TotalTime>
  <Words>1750</Words>
  <Application>Microsoft Office PowerPoint</Application>
  <PresentationFormat>Widescreen</PresentationFormat>
  <Paragraphs>304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Wingdings</vt:lpstr>
      <vt:lpstr>Office Theme</vt:lpstr>
      <vt:lpstr>Advanced Caches</vt:lpstr>
      <vt:lpstr>Time to go deeper into the memory system</vt:lpstr>
      <vt:lpstr>Outline</vt:lpstr>
      <vt:lpstr>Modeling and Simulating Caches</vt:lpstr>
      <vt:lpstr>Structure of a Cache</vt:lpstr>
      <vt:lpstr>Usage</vt:lpstr>
      <vt:lpstr>Sample input and output</vt:lpstr>
      <vt:lpstr>How does Cacti work? </vt:lpstr>
      <vt:lpstr>How to make it fast? </vt:lpstr>
      <vt:lpstr>Banks and Sub-arrays</vt:lpstr>
      <vt:lpstr>Multi-Ported Structures</vt:lpstr>
      <vt:lpstr>Examples: (2-way assoc,  64B line size, 1 sub-bank, 32 nm) Access Time vs Cache Size </vt:lpstr>
      <vt:lpstr>Area vs Cache Size</vt:lpstr>
      <vt:lpstr>Cache Size vs Power</vt:lpstr>
      <vt:lpstr>Outline</vt:lpstr>
      <vt:lpstr>Structure of a Modern Processor</vt:lpstr>
      <vt:lpstr>How do you pass messages in such a system?</vt:lpstr>
      <vt:lpstr>Passing Messages - II</vt:lpstr>
      <vt:lpstr>A Network Router</vt:lpstr>
      <vt:lpstr>Network Delays</vt:lpstr>
      <vt:lpstr>Network Delays</vt:lpstr>
      <vt:lpstr>Network Delays</vt:lpstr>
      <vt:lpstr>Non Uniform Caches</vt:lpstr>
      <vt:lpstr>Outline</vt:lpstr>
      <vt:lpstr>S-NUCA (static NUCA)</vt:lpstr>
      <vt:lpstr>D-NUCA (Dynamic NUCA)</vt:lpstr>
      <vt:lpstr>Operation of the Protocol</vt:lpstr>
      <vt:lpstr>Search Strategies</vt:lpstr>
      <vt:lpstr>After a Hit/Miss Decision</vt:lpstr>
      <vt:lpstr>Eviction and Migration</vt:lpstr>
      <vt:lpstr>R-NUCA </vt:lpstr>
      <vt:lpstr>Instructions</vt:lpstr>
      <vt:lpstr>Mapping Clusters in R-NUCA – Rotational Interleaving</vt:lpstr>
      <vt:lpstr>Data</vt:lpstr>
      <vt:lpstr>THE 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Cacti: Area, Power, Latency Modeling of Caches</dc:title>
  <dc:creator>Dr. R Sarangi</dc:creator>
  <cp:lastModifiedBy>Dell</cp:lastModifiedBy>
  <cp:revision>72</cp:revision>
  <dcterms:created xsi:type="dcterms:W3CDTF">2016-03-25T06:55:45Z</dcterms:created>
  <dcterms:modified xsi:type="dcterms:W3CDTF">2016-04-02T11:16:58Z</dcterms:modified>
</cp:coreProperties>
</file>