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76" r:id="rId7"/>
    <p:sldId id="260" r:id="rId8"/>
    <p:sldId id="262" r:id="rId9"/>
    <p:sldId id="266" r:id="rId10"/>
    <p:sldId id="267" r:id="rId11"/>
    <p:sldId id="268" r:id="rId12"/>
    <p:sldId id="269" r:id="rId13"/>
    <p:sldId id="277" r:id="rId14"/>
    <p:sldId id="264" r:id="rId15"/>
    <p:sldId id="271" r:id="rId16"/>
    <p:sldId id="272" r:id="rId17"/>
    <p:sldId id="273" r:id="rId18"/>
    <p:sldId id="274" r:id="rId19"/>
    <p:sldId id="275" r:id="rId20"/>
    <p:sldId id="278" r:id="rId21"/>
    <p:sldId id="279" r:id="rId22"/>
    <p:sldId id="281" r:id="rId23"/>
    <p:sldId id="280" r:id="rId24"/>
    <p:sldId id="270" r:id="rId25"/>
    <p:sldId id="282" r:id="rId26"/>
    <p:sldId id="283" r:id="rId27"/>
    <p:sldId id="287" r:id="rId28"/>
    <p:sldId id="284" r:id="rId29"/>
    <p:sldId id="285" r:id="rId30"/>
    <p:sldId id="286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F90BA-1FBC-4F54-A896-4C0A111F88B5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BE198-F921-4A5A-8909-426C988E2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825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F90BA-1FBC-4F54-A896-4C0A111F88B5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BE198-F921-4A5A-8909-426C988E2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085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F90BA-1FBC-4F54-A896-4C0A111F88B5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BE198-F921-4A5A-8909-426C988E2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682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F90BA-1FBC-4F54-A896-4C0A111F88B5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BE198-F921-4A5A-8909-426C988E2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653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F90BA-1FBC-4F54-A896-4C0A111F88B5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BE198-F921-4A5A-8909-426C988E2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606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F90BA-1FBC-4F54-A896-4C0A111F88B5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BE198-F921-4A5A-8909-426C988E2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145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F90BA-1FBC-4F54-A896-4C0A111F88B5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BE198-F921-4A5A-8909-426C988E2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383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F90BA-1FBC-4F54-A896-4C0A111F88B5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BE198-F921-4A5A-8909-426C988E2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159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F90BA-1FBC-4F54-A896-4C0A111F88B5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BE198-F921-4A5A-8909-426C988E2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328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F90BA-1FBC-4F54-A896-4C0A111F88B5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BE198-F921-4A5A-8909-426C988E2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438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F90BA-1FBC-4F54-A896-4C0A111F88B5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BE198-F921-4A5A-8909-426C988E2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54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F90BA-1FBC-4F54-A896-4C0A111F88B5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BE198-F921-4A5A-8909-426C988E2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59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Power and Temperature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Smruti</a:t>
            </a:r>
            <a:r>
              <a:rPr lang="en-US" dirty="0" smtClean="0"/>
              <a:t> R. </a:t>
            </a:r>
            <a:r>
              <a:rPr lang="en-US" dirty="0" smtClean="0"/>
              <a:t>Sarangi</a:t>
            </a:r>
          </a:p>
          <a:p>
            <a:r>
              <a:rPr lang="en-US" dirty="0" smtClean="0"/>
              <a:t>IIT Delhi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98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</a:t>
            </a:r>
            <a:r>
              <a:rPr lang="en-US" dirty="0" err="1" smtClean="0"/>
              <a:t>vs</a:t>
            </a:r>
            <a:r>
              <a:rPr lang="en-US" dirty="0" smtClean="0"/>
              <a:t> 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Power = Energy per unit time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72353" y="2474259"/>
            <a:ext cx="5486400" cy="5109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For a given clock cycle</a:t>
            </a:r>
            <a:endParaRPr lang="en-US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954306" y="3675528"/>
                <a:ext cx="9251576" cy="8468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P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𝐸𝑛𝑒𝑟𝑔𝑦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𝐶𝑦𝑐𝑙𝑒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𝑇𝑖𝑚𝑒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𝐸𝑛𝑒𝑟𝑔𝑦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∗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𝑓𝑟𝑒𝑞𝑢𝑒𝑛𝑐𝑦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∝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4306" y="3675528"/>
                <a:ext cx="9251576" cy="84689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3415553" y="4952444"/>
                <a:ext cx="5630709" cy="15696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 smtClean="0"/>
                  <a:t>Let C refer to a lumped capacitance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2400" dirty="0" smtClean="0"/>
                  <a:t> is the activity factor (varies from 0 to 1)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 smtClean="0"/>
                  <a:t>V is the supply voltage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 smtClean="0"/>
                  <a:t>f is the frequency</a:t>
                </a:r>
                <a:endParaRPr lang="en-US" sz="24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5553" y="4952444"/>
                <a:ext cx="5630709" cy="1569660"/>
              </a:xfrm>
              <a:prstGeom prst="rect">
                <a:avLst/>
              </a:prstGeom>
              <a:blipFill rotWithShape="0">
                <a:blip r:embed="rId3"/>
                <a:stretch>
                  <a:fillRect l="-1407" t="-3101" r="-649" b="-7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064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V and f related?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Let us look at some textbook results. 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45458" y="2465295"/>
            <a:ext cx="4150659" cy="5558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Alpha Power Law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5047129" y="3281083"/>
                <a:ext cx="2491323" cy="8034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∝ 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− 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𝑡h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sup>
                          </m:sSup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7129" y="3281083"/>
                <a:ext cx="2491323" cy="80342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2720787" y="4338918"/>
                <a:ext cx="8654357" cy="9909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800" dirty="0" smtClean="0"/>
                  <a:t>For older processes (late nineties) (V &gt;&gt; </a:t>
                </a:r>
                <a:r>
                  <a:rPr lang="en-US" sz="2800" dirty="0" err="1" smtClean="0"/>
                  <a:t>V</a:t>
                </a:r>
                <a:r>
                  <a:rPr lang="en-US" sz="2800" baseline="-25000" dirty="0" err="1" smtClean="0"/>
                  <a:t>th</a:t>
                </a:r>
                <a:r>
                  <a:rPr lang="en-US" sz="2800" dirty="0" smtClean="0"/>
                  <a:t>) and (</a:t>
                </a:r>
                <a:r>
                  <a:rPr lang="el-GR" sz="2800" dirty="0" smtClean="0"/>
                  <a:t>α</a:t>
                </a:r>
                <a:r>
                  <a:rPr lang="en-US" sz="2800" dirty="0" smtClean="0"/>
                  <a:t> = 2)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800" dirty="0" smtClean="0"/>
                  <a:t>Thus, we could say: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∝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sz="2800" dirty="0" smtClean="0"/>
                  <a:t>, this will make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P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∝ 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sz="28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0787" y="4338918"/>
                <a:ext cx="8654357" cy="990977"/>
              </a:xfrm>
              <a:prstGeom prst="rect">
                <a:avLst/>
              </a:prstGeom>
              <a:blipFill rotWithShape="0">
                <a:blip r:embed="rId3"/>
                <a:stretch>
                  <a:fillRect l="-1268" t="-6173" r="-493" b="-135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ounded Rectangle 6"/>
          <p:cNvSpPr/>
          <p:nvPr/>
        </p:nvSpPr>
        <p:spPr>
          <a:xfrm>
            <a:off x="645458" y="4446988"/>
            <a:ext cx="1721224" cy="6449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Olden Days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645458" y="5649472"/>
            <a:ext cx="1721224" cy="6449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Nowadays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2699443" y="5612150"/>
                <a:ext cx="8402941" cy="9909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800" dirty="0" smtClean="0"/>
                  <a:t>V is 2-3 times </a:t>
                </a:r>
                <a:r>
                  <a:rPr lang="en-US" sz="2800" dirty="0" err="1" smtClean="0"/>
                  <a:t>V</a:t>
                </a:r>
                <a:r>
                  <a:rPr lang="en-US" sz="2800" baseline="-25000" dirty="0" err="1" smtClean="0"/>
                  <a:t>th</a:t>
                </a:r>
                <a:r>
                  <a:rPr lang="en-US" sz="2800" dirty="0" smtClean="0"/>
                  <a:t> , and </a:t>
                </a:r>
                <a:r>
                  <a:rPr lang="el-GR" sz="2800" dirty="0" smtClean="0"/>
                  <a:t>α</a:t>
                </a:r>
                <a:r>
                  <a:rPr lang="en-US" sz="2800" dirty="0" smtClean="0"/>
                  <a:t> is between 1.1 and 1.3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800" dirty="0" smtClean="0"/>
                  <a:t>Thus, this statement would be more correct: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P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∝ 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sup>
                    </m:sSup>
                  </m:oMath>
                </a14:m>
                <a:endParaRPr lang="en-US" sz="2800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443" y="5612150"/>
                <a:ext cx="8402941" cy="990977"/>
              </a:xfrm>
              <a:prstGeom prst="rect">
                <a:avLst/>
              </a:prstGeom>
              <a:blipFill rotWithShape="0">
                <a:blip r:embed="rId4"/>
                <a:stretch>
                  <a:fillRect l="-1306" t="-6173" b="-135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238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Voltage-Frequency Scaling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happens if we increase the voltage</a:t>
            </a:r>
          </a:p>
          <a:p>
            <a:pPr lvl="1"/>
            <a:r>
              <a:rPr lang="en-US" dirty="0" smtClean="0"/>
              <a:t>We can also increase the frequency</a:t>
            </a:r>
          </a:p>
          <a:p>
            <a:pPr lvl="1"/>
            <a:r>
              <a:rPr lang="en-US" dirty="0" smtClean="0"/>
              <a:t>The power will also increase significantly</a:t>
            </a:r>
          </a:p>
          <a:p>
            <a:pPr lvl="1"/>
            <a:r>
              <a:rPr lang="en-US" dirty="0" smtClean="0"/>
              <a:t>We already know the relation between </a:t>
            </a:r>
            <a:r>
              <a:rPr lang="en-US" i="1" dirty="0" smtClean="0"/>
              <a:t>V</a:t>
            </a:r>
            <a:r>
              <a:rPr lang="en-US" dirty="0" smtClean="0"/>
              <a:t> and </a:t>
            </a:r>
            <a:r>
              <a:rPr lang="en-US" i="1" dirty="0" smtClean="0"/>
              <a:t>f</a:t>
            </a:r>
          </a:p>
          <a:p>
            <a:r>
              <a:rPr lang="en-US" dirty="0" smtClean="0"/>
              <a:t>Quad-core AMD Opteron scaling levels: </a:t>
            </a:r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6396"/>
              </p:ext>
            </p:extLst>
          </p:nvPr>
        </p:nvGraphicFramePr>
        <p:xfrm>
          <a:off x="3789082" y="4159623"/>
          <a:ext cx="4117788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8894"/>
                <a:gridCol w="2058894"/>
              </a:tblGrid>
              <a:tr h="348843">
                <a:tc>
                  <a:txBody>
                    <a:bodyPr/>
                    <a:lstStyle/>
                    <a:p>
                      <a:r>
                        <a:rPr lang="en-US" dirty="0" smtClean="0"/>
                        <a:t>Voltage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Frequency</a:t>
                      </a:r>
                      <a:endParaRPr lang="en-US" dirty="0"/>
                    </a:p>
                  </a:txBody>
                  <a:tcPr/>
                </a:tc>
              </a:tr>
              <a:tr h="348843">
                <a:tc>
                  <a:txBody>
                    <a:bodyPr/>
                    <a:lstStyle/>
                    <a:p>
                      <a:r>
                        <a:rPr lang="en-US" dirty="0" smtClean="0"/>
                        <a:t>1.25 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2.6 GHz</a:t>
                      </a:r>
                      <a:endParaRPr lang="en-US" dirty="0"/>
                    </a:p>
                  </a:txBody>
                  <a:tcPr/>
                </a:tc>
              </a:tr>
              <a:tr h="348843">
                <a:tc>
                  <a:txBody>
                    <a:bodyPr/>
                    <a:lstStyle/>
                    <a:p>
                      <a:r>
                        <a:rPr lang="en-US" dirty="0" smtClean="0"/>
                        <a:t>1.15 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1.9 GHz </a:t>
                      </a:r>
                      <a:endParaRPr lang="en-US" dirty="0"/>
                    </a:p>
                  </a:txBody>
                  <a:tcPr/>
                </a:tc>
              </a:tr>
              <a:tr h="348843">
                <a:tc>
                  <a:txBody>
                    <a:bodyPr/>
                    <a:lstStyle/>
                    <a:p>
                      <a:r>
                        <a:rPr lang="en-US" dirty="0" smtClean="0"/>
                        <a:t>1.05 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1.4 GHz</a:t>
                      </a:r>
                      <a:endParaRPr lang="en-US" dirty="0"/>
                    </a:p>
                  </a:txBody>
                  <a:tcPr/>
                </a:tc>
              </a:tr>
              <a:tr h="348843">
                <a:tc>
                  <a:txBody>
                    <a:bodyPr/>
                    <a:lstStyle/>
                    <a:p>
                      <a:r>
                        <a:rPr lang="en-US" dirty="0" smtClean="0"/>
                        <a:t>0.9 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 GHz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231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2061882" y="2510118"/>
            <a:ext cx="8256494" cy="24832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Leakage Power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40570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/>
          <p:cNvSpPr/>
          <p:nvPr/>
        </p:nvSpPr>
        <p:spPr>
          <a:xfrm>
            <a:off x="3147148" y="3031400"/>
            <a:ext cx="5244353" cy="1066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706" y="0"/>
            <a:ext cx="10515600" cy="1325563"/>
          </a:xfrm>
        </p:spPr>
        <p:txBody>
          <a:bodyPr/>
          <a:lstStyle/>
          <a:p>
            <a:r>
              <a:rPr lang="en-US" dirty="0" smtClean="0"/>
              <a:t>Leakage Power: Sources of Leakage Current</a:t>
            </a:r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3909149" y="3039034"/>
            <a:ext cx="1272988" cy="5109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36" name="Rounded Rectangle 35"/>
          <p:cNvSpPr/>
          <p:nvPr/>
        </p:nvSpPr>
        <p:spPr>
          <a:xfrm>
            <a:off x="6562702" y="3039034"/>
            <a:ext cx="1272988" cy="5109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4984913" y="2868705"/>
            <a:ext cx="2115670" cy="17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/>
          <p:cNvSpPr/>
          <p:nvPr/>
        </p:nvSpPr>
        <p:spPr>
          <a:xfrm>
            <a:off x="5469007" y="2725270"/>
            <a:ext cx="1093695" cy="1524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5917242" y="2652339"/>
            <a:ext cx="268941" cy="6396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>
            <a:stCxn id="39" idx="0"/>
          </p:cNvCxnSpPr>
          <p:nvPr/>
        </p:nvCxnSpPr>
        <p:spPr>
          <a:xfrm flipH="1" flipV="1">
            <a:off x="6042748" y="1913358"/>
            <a:ext cx="8965" cy="7389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042748" y="1906331"/>
            <a:ext cx="165847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7109547" y="2967435"/>
            <a:ext cx="268941" cy="6396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Connector 44"/>
          <p:cNvCxnSpPr>
            <a:stCxn id="44" idx="0"/>
          </p:cNvCxnSpPr>
          <p:nvPr/>
        </p:nvCxnSpPr>
        <p:spPr>
          <a:xfrm flipV="1">
            <a:off x="7244018" y="2652339"/>
            <a:ext cx="0" cy="3150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7244018" y="2641555"/>
            <a:ext cx="73510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4339453" y="2978219"/>
            <a:ext cx="268941" cy="6396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Connector 49"/>
          <p:cNvCxnSpPr>
            <a:stCxn id="49" idx="0"/>
          </p:cNvCxnSpPr>
          <p:nvPr/>
        </p:nvCxnSpPr>
        <p:spPr>
          <a:xfrm flipV="1">
            <a:off x="4473924" y="2663123"/>
            <a:ext cx="0" cy="3150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3738817" y="2663123"/>
            <a:ext cx="73510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6186183" y="1565830"/>
            <a:ext cx="587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gate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7746041" y="2608887"/>
            <a:ext cx="667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drain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3313632" y="2598103"/>
            <a:ext cx="808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5648301" y="4087415"/>
            <a:ext cx="268941" cy="6396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5769860" y="4151381"/>
            <a:ext cx="0" cy="3150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769324" y="4466477"/>
            <a:ext cx="73510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6015854" y="4488044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bulk</a:t>
            </a:r>
            <a:endParaRPr lang="en-US" dirty="0"/>
          </a:p>
        </p:txBody>
      </p:sp>
      <p:sp>
        <p:nvSpPr>
          <p:cNvPr id="60" name="Right Arrow 59"/>
          <p:cNvSpPr/>
          <p:nvPr/>
        </p:nvSpPr>
        <p:spPr>
          <a:xfrm rot="10800000">
            <a:off x="5036460" y="3201729"/>
            <a:ext cx="1761564" cy="124174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4814315" y="3397867"/>
            <a:ext cx="2456866" cy="31957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1. </a:t>
            </a:r>
            <a:r>
              <a:rPr lang="en-US" dirty="0" err="1" smtClean="0"/>
              <a:t>subthreshold</a:t>
            </a:r>
            <a:r>
              <a:rPr lang="en-US" dirty="0" smtClean="0"/>
              <a:t> current</a:t>
            </a:r>
            <a:endParaRPr lang="en-US" dirty="0"/>
          </a:p>
        </p:txBody>
      </p:sp>
      <p:sp>
        <p:nvSpPr>
          <p:cNvPr id="62" name="Right Arrow 61"/>
          <p:cNvSpPr/>
          <p:nvPr/>
        </p:nvSpPr>
        <p:spPr>
          <a:xfrm rot="10800000">
            <a:off x="5036460" y="3190877"/>
            <a:ext cx="1761564" cy="124174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4778458" y="3385929"/>
            <a:ext cx="2456866" cy="5430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  <a:r>
              <a:rPr lang="en-US" dirty="0" smtClean="0"/>
              <a:t>. Drain induced barrier lowering</a:t>
            </a:r>
            <a:endParaRPr lang="en-US" dirty="0"/>
          </a:p>
        </p:txBody>
      </p:sp>
      <p:sp>
        <p:nvSpPr>
          <p:cNvPr id="64" name="Down Arrow 63"/>
          <p:cNvSpPr/>
          <p:nvPr/>
        </p:nvSpPr>
        <p:spPr>
          <a:xfrm>
            <a:off x="5769324" y="2809887"/>
            <a:ext cx="147918" cy="1264873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6006891" y="3294528"/>
            <a:ext cx="2406384" cy="63448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3. Gate oxide tunneling</a:t>
            </a:r>
            <a:endParaRPr lang="en-US" dirty="0"/>
          </a:p>
        </p:txBody>
      </p:sp>
      <p:sp>
        <p:nvSpPr>
          <p:cNvPr id="70" name="Down Arrow 69"/>
          <p:cNvSpPr/>
          <p:nvPr/>
        </p:nvSpPr>
        <p:spPr>
          <a:xfrm rot="2498738">
            <a:off x="6089520" y="3033168"/>
            <a:ext cx="153002" cy="1365986"/>
          </a:xfrm>
          <a:prstGeom prst="down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ounded Rectangle 70"/>
          <p:cNvSpPr/>
          <p:nvPr/>
        </p:nvSpPr>
        <p:spPr>
          <a:xfrm>
            <a:off x="6406623" y="3526205"/>
            <a:ext cx="1613112" cy="286267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4. GIDL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88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70" grpId="0" animBg="1"/>
      <p:bldP spid="70" grpId="1" animBg="1"/>
      <p:bldP spid="71" grpId="0" animBg="1"/>
      <p:bldP spid="71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/>
          <p:cNvSpPr/>
          <p:nvPr/>
        </p:nvSpPr>
        <p:spPr>
          <a:xfrm>
            <a:off x="3147148" y="3031400"/>
            <a:ext cx="5244353" cy="1066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706" y="0"/>
            <a:ext cx="10515600" cy="1325563"/>
          </a:xfrm>
        </p:spPr>
        <p:txBody>
          <a:bodyPr/>
          <a:lstStyle/>
          <a:p>
            <a:r>
              <a:rPr lang="en-US" dirty="0" smtClean="0"/>
              <a:t>Leakage Power: Sources of Leakage Current</a:t>
            </a:r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3909149" y="3039034"/>
            <a:ext cx="1272988" cy="5109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36" name="Rounded Rectangle 35"/>
          <p:cNvSpPr/>
          <p:nvPr/>
        </p:nvSpPr>
        <p:spPr>
          <a:xfrm>
            <a:off x="6562702" y="3039034"/>
            <a:ext cx="1272988" cy="5109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4984913" y="2868705"/>
            <a:ext cx="2115670" cy="17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/>
          <p:cNvSpPr/>
          <p:nvPr/>
        </p:nvSpPr>
        <p:spPr>
          <a:xfrm>
            <a:off x="5469007" y="2725270"/>
            <a:ext cx="1093695" cy="1524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5917242" y="2652339"/>
            <a:ext cx="268941" cy="6396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>
            <a:stCxn id="39" idx="0"/>
          </p:cNvCxnSpPr>
          <p:nvPr/>
        </p:nvCxnSpPr>
        <p:spPr>
          <a:xfrm flipH="1" flipV="1">
            <a:off x="6042748" y="1913358"/>
            <a:ext cx="8965" cy="7389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042748" y="1906331"/>
            <a:ext cx="165847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7109547" y="2967435"/>
            <a:ext cx="268941" cy="6396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Connector 44"/>
          <p:cNvCxnSpPr>
            <a:stCxn id="44" idx="0"/>
          </p:cNvCxnSpPr>
          <p:nvPr/>
        </p:nvCxnSpPr>
        <p:spPr>
          <a:xfrm flipV="1">
            <a:off x="7244018" y="2652339"/>
            <a:ext cx="0" cy="3150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7244018" y="2641555"/>
            <a:ext cx="73510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4339453" y="2978219"/>
            <a:ext cx="268941" cy="6396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Connector 49"/>
          <p:cNvCxnSpPr>
            <a:stCxn id="49" idx="0"/>
          </p:cNvCxnSpPr>
          <p:nvPr/>
        </p:nvCxnSpPr>
        <p:spPr>
          <a:xfrm flipV="1">
            <a:off x="4473924" y="2663123"/>
            <a:ext cx="0" cy="3150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3738817" y="2663123"/>
            <a:ext cx="73510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6186183" y="1565830"/>
            <a:ext cx="587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gate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7746041" y="2608887"/>
            <a:ext cx="667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drain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3313632" y="2598103"/>
            <a:ext cx="808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5648301" y="4087415"/>
            <a:ext cx="268941" cy="6396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5769860" y="4151381"/>
            <a:ext cx="0" cy="3150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769324" y="4466477"/>
            <a:ext cx="73510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6015854" y="4488044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bulk</a:t>
            </a:r>
            <a:endParaRPr lang="en-US" dirty="0"/>
          </a:p>
        </p:txBody>
      </p:sp>
      <p:sp>
        <p:nvSpPr>
          <p:cNvPr id="3" name="Down Arrow 2"/>
          <p:cNvSpPr/>
          <p:nvPr/>
        </p:nvSpPr>
        <p:spPr>
          <a:xfrm>
            <a:off x="6639974" y="3390709"/>
            <a:ext cx="267868" cy="621719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4608395" y="3513252"/>
            <a:ext cx="1954308" cy="45932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5. p-n junction current</a:t>
            </a:r>
            <a:endParaRPr lang="en-US" dirty="0"/>
          </a:p>
        </p:txBody>
      </p:sp>
      <p:sp>
        <p:nvSpPr>
          <p:cNvPr id="5" name="Down Arrow 4"/>
          <p:cNvSpPr/>
          <p:nvPr/>
        </p:nvSpPr>
        <p:spPr>
          <a:xfrm>
            <a:off x="5648301" y="2487100"/>
            <a:ext cx="233082" cy="920210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348417" y="2104161"/>
            <a:ext cx="2291557" cy="48421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6. hot carrier injection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120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Description of the Mechanisms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Sub-threshold leakage</a:t>
            </a:r>
          </a:p>
          <a:p>
            <a:pPr lvl="1"/>
            <a:r>
              <a:rPr lang="en-US" dirty="0" smtClean="0"/>
              <a:t>When a transistor is turned </a:t>
            </a:r>
            <a:r>
              <a:rPr lang="en-US" dirty="0" smtClean="0">
                <a:solidFill>
                  <a:srgbClr val="FF0000"/>
                </a:solidFill>
              </a:rPr>
              <a:t>off</a:t>
            </a:r>
            <a:r>
              <a:rPr lang="en-US" dirty="0" smtClean="0"/>
              <a:t>, there should be no current flowing between the </a:t>
            </a:r>
            <a:r>
              <a:rPr lang="en-US" b="1" dirty="0" smtClean="0">
                <a:solidFill>
                  <a:srgbClr val="002060"/>
                </a:solidFill>
              </a:rPr>
              <a:t>source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B050"/>
                </a:solidFill>
              </a:rPr>
              <a:t>drain </a:t>
            </a:r>
          </a:p>
          <a:p>
            <a:pPr lvl="1"/>
            <a:r>
              <a:rPr lang="en-US" dirty="0" smtClean="0"/>
              <a:t>This is the ideal case, and life is never </a:t>
            </a:r>
            <a:r>
              <a:rPr lang="en-US" dirty="0" smtClean="0">
                <a:solidFill>
                  <a:srgbClr val="FF0000"/>
                </a:solidFill>
              </a:rPr>
              <a:t>ideal</a:t>
            </a:r>
          </a:p>
          <a:p>
            <a:pPr lvl="1"/>
            <a:r>
              <a:rPr lang="en-US" dirty="0" smtClean="0"/>
              <a:t>Little bit of leakage is there even in the </a:t>
            </a:r>
            <a:r>
              <a:rPr lang="en-US" dirty="0" smtClean="0">
                <a:solidFill>
                  <a:srgbClr val="00B050"/>
                </a:solidFill>
              </a:rPr>
              <a:t>off state</a:t>
            </a:r>
          </a:p>
          <a:p>
            <a:pPr lvl="1"/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194612" y="5091953"/>
            <a:ext cx="4123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606988" y="4769223"/>
            <a:ext cx="0" cy="7799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606988" y="4778188"/>
            <a:ext cx="2151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6822141" y="4728882"/>
            <a:ext cx="125506" cy="986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6947647" y="4634753"/>
            <a:ext cx="0" cy="2868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037294" y="4572000"/>
            <a:ext cx="0" cy="4303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037294" y="4634753"/>
            <a:ext cx="3406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46258" y="4921624"/>
            <a:ext cx="3406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47647" y="5396753"/>
            <a:ext cx="0" cy="2868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37294" y="5334000"/>
            <a:ext cx="0" cy="4303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037294" y="5396753"/>
            <a:ext cx="3406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046258" y="5683624"/>
            <a:ext cx="3406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6606988" y="5549153"/>
            <a:ext cx="3406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386917" y="4921624"/>
            <a:ext cx="0" cy="4751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386917" y="5159188"/>
            <a:ext cx="2599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7386917" y="4446494"/>
            <a:ext cx="0" cy="1882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037294" y="4446494"/>
            <a:ext cx="60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7386917" y="4320988"/>
            <a:ext cx="0" cy="1255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7342094" y="4204446"/>
            <a:ext cx="125506" cy="12550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Connector 36"/>
          <p:cNvCxnSpPr/>
          <p:nvPr/>
        </p:nvCxnSpPr>
        <p:spPr>
          <a:xfrm>
            <a:off x="7386917" y="5683623"/>
            <a:ext cx="0" cy="2375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073153" y="5921188"/>
            <a:ext cx="5378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53833" y="5997388"/>
            <a:ext cx="3854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279339" y="6104965"/>
            <a:ext cx="1972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ounded Rectangle 45"/>
          <p:cNvSpPr/>
          <p:nvPr/>
        </p:nvSpPr>
        <p:spPr>
          <a:xfrm>
            <a:off x="5244352" y="4939553"/>
            <a:ext cx="878542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input</a:t>
            </a:r>
            <a:endParaRPr lang="en-US" dirty="0"/>
          </a:p>
        </p:txBody>
      </p:sp>
      <p:sp>
        <p:nvSpPr>
          <p:cNvPr id="47" name="Rounded Rectangle 46"/>
          <p:cNvSpPr/>
          <p:nvPr/>
        </p:nvSpPr>
        <p:spPr>
          <a:xfrm>
            <a:off x="7727577" y="4939553"/>
            <a:ext cx="878542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output</a:t>
            </a:r>
            <a:endParaRPr lang="en-US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7476560" y="5235388"/>
            <a:ext cx="0" cy="56701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3" name="Rounded Rectangle 52"/>
          <p:cNvSpPr/>
          <p:nvPr/>
        </p:nvSpPr>
        <p:spPr>
          <a:xfrm>
            <a:off x="7676027" y="5379290"/>
            <a:ext cx="3478306" cy="63677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small amount of current flow even if the transistor is off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39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DIBL and Gate Tunneling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DIBL (drain induced barrier lower)</a:t>
            </a:r>
          </a:p>
          <a:p>
            <a:pPr lvl="1"/>
            <a:r>
              <a:rPr lang="en-US" dirty="0" smtClean="0"/>
              <a:t>As the drain voltage </a:t>
            </a:r>
            <a:r>
              <a:rPr lang="en-US" dirty="0" smtClean="0">
                <a:solidFill>
                  <a:srgbClr val="FF0000"/>
                </a:solidFill>
              </a:rPr>
              <a:t>increases</a:t>
            </a:r>
            <a:r>
              <a:rPr lang="en-US" dirty="0" smtClean="0"/>
              <a:t>, the threshold voltage </a:t>
            </a:r>
            <a:r>
              <a:rPr lang="en-US" dirty="0" smtClean="0">
                <a:solidFill>
                  <a:srgbClr val="00B0F0"/>
                </a:solidFill>
              </a:rPr>
              <a:t>decreases</a:t>
            </a:r>
            <a:r>
              <a:rPr lang="en-US" dirty="0" smtClean="0"/>
              <a:t> (</a:t>
            </a:r>
            <a:r>
              <a:rPr lang="en-US" dirty="0" err="1" smtClean="0"/>
              <a:t>V</a:t>
            </a:r>
            <a:r>
              <a:rPr lang="en-US" baseline="-25000" dirty="0" err="1" smtClean="0"/>
              <a:t>th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Lower the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th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more</a:t>
            </a:r>
            <a:r>
              <a:rPr lang="en-US" dirty="0" smtClean="0"/>
              <a:t> is the leakage</a:t>
            </a:r>
          </a:p>
          <a:p>
            <a:pPr lvl="1"/>
            <a:r>
              <a:rPr lang="en-US" dirty="0" smtClean="0"/>
              <a:t>The current </a:t>
            </a:r>
            <a:r>
              <a:rPr lang="en-US" dirty="0" smtClean="0">
                <a:solidFill>
                  <a:srgbClr val="0070C0"/>
                </a:solidFill>
              </a:rPr>
              <a:t>flows</a:t>
            </a:r>
            <a:r>
              <a:rPr lang="en-US" dirty="0" smtClean="0"/>
              <a:t> between the drain-to-source terminals</a:t>
            </a:r>
          </a:p>
          <a:p>
            <a:r>
              <a:rPr lang="en-US" dirty="0" smtClean="0"/>
              <a:t>Thin-oxide Gate </a:t>
            </a:r>
            <a:r>
              <a:rPr lang="en-US" dirty="0" err="1" smtClean="0"/>
              <a:t>Tuneling</a:t>
            </a:r>
            <a:endParaRPr lang="en-US" dirty="0" smtClean="0"/>
          </a:p>
          <a:p>
            <a:pPr lvl="1"/>
            <a:r>
              <a:rPr lang="en-US" dirty="0" smtClean="0"/>
              <a:t>The gate oxide is very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thin</a:t>
            </a:r>
            <a:r>
              <a:rPr lang="en-US" dirty="0" smtClean="0"/>
              <a:t> (&lt;2 nm)</a:t>
            </a:r>
          </a:p>
          <a:p>
            <a:pPr lvl="1"/>
            <a:r>
              <a:rPr lang="en-US" dirty="0" smtClean="0"/>
              <a:t>Since the oxide layer is so thin, current </a:t>
            </a:r>
            <a:r>
              <a:rPr lang="en-US" b="1" dirty="0" smtClean="0">
                <a:solidFill>
                  <a:srgbClr val="FF0000"/>
                </a:solidFill>
              </a:rPr>
              <a:t>tunnels</a:t>
            </a:r>
            <a:r>
              <a:rPr lang="en-US" dirty="0" smtClean="0"/>
              <a:t> from the gate to the body of the transistor</a:t>
            </a:r>
          </a:p>
          <a:p>
            <a:pPr lvl="1"/>
            <a:r>
              <a:rPr lang="en-US" dirty="0" smtClean="0"/>
              <a:t>NMOS leakage is much more than PMOS leakage (3-10X more)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09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Mechanisms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90328"/>
          </a:xfrm>
        </p:spPr>
        <p:txBody>
          <a:bodyPr>
            <a:normAutofit/>
          </a:bodyPr>
          <a:lstStyle/>
          <a:p>
            <a:r>
              <a:rPr lang="en-US" dirty="0" smtClean="0"/>
              <a:t>Gate-Induced Drain Leakage (GIDL)</a:t>
            </a:r>
          </a:p>
          <a:p>
            <a:pPr lvl="1"/>
            <a:r>
              <a:rPr lang="en-US" dirty="0" smtClean="0"/>
              <a:t>Current flows from the drain terminal into the body of the transistor</a:t>
            </a:r>
          </a:p>
          <a:p>
            <a:pPr lvl="1"/>
            <a:r>
              <a:rPr lang="en-US" dirty="0" smtClean="0"/>
              <a:t>Can happen when the gate voltage is high (in NMOS)</a:t>
            </a:r>
          </a:p>
          <a:p>
            <a:pPr lvl="1"/>
            <a:r>
              <a:rPr lang="en-US" dirty="0" smtClean="0"/>
              <a:t>A high gate voltage increases the charge concentration in the areas near the gate.</a:t>
            </a:r>
          </a:p>
          <a:p>
            <a:r>
              <a:rPr lang="en-US" dirty="0" smtClean="0"/>
              <a:t>P-N Junction Leakage</a:t>
            </a:r>
          </a:p>
          <a:p>
            <a:pPr lvl="1"/>
            <a:r>
              <a:rPr lang="en-US" dirty="0" smtClean="0"/>
              <a:t>Current </a:t>
            </a:r>
            <a:r>
              <a:rPr lang="en-US" dirty="0" smtClean="0">
                <a:solidFill>
                  <a:srgbClr val="00B050"/>
                </a:solidFill>
              </a:rPr>
              <a:t>flowing</a:t>
            </a:r>
            <a:r>
              <a:rPr lang="en-US" dirty="0" smtClean="0"/>
              <a:t> between the source-and-body and drain-and-body</a:t>
            </a:r>
          </a:p>
          <a:p>
            <a:r>
              <a:rPr lang="en-US" dirty="0" smtClean="0"/>
              <a:t>Hot Carrier Injection</a:t>
            </a:r>
          </a:p>
          <a:p>
            <a:pPr lvl="1"/>
            <a:r>
              <a:rPr lang="en-US" dirty="0" smtClean="0"/>
              <a:t>Hot carriers are fast electrons that get trapped in the gate oxide</a:t>
            </a:r>
          </a:p>
          <a:p>
            <a:pPr lvl="1"/>
            <a:r>
              <a:rPr lang="en-US" dirty="0" smtClean="0"/>
              <a:t>This causes a </a:t>
            </a:r>
            <a:r>
              <a:rPr lang="en-US" dirty="0" smtClean="0">
                <a:solidFill>
                  <a:srgbClr val="FF0000"/>
                </a:solidFill>
              </a:rPr>
              <a:t>shift</a:t>
            </a:r>
            <a:r>
              <a:rPr lang="en-US" dirty="0" smtClean="0"/>
              <a:t> in the threshold voltage,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th</a:t>
            </a:r>
            <a:endParaRPr lang="en-US" baseline="-25000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Affects</a:t>
            </a:r>
            <a:r>
              <a:rPr lang="en-US" dirty="0" smtClean="0"/>
              <a:t> leakage current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71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2949387"/>
            <a:ext cx="10887635" cy="3227575"/>
          </a:xfrm>
        </p:spPr>
        <p:txBody>
          <a:bodyPr>
            <a:normAutofit/>
          </a:bodyPr>
          <a:lstStyle/>
          <a:p>
            <a:r>
              <a:rPr lang="en-US" dirty="0" smtClean="0"/>
              <a:t>Most commonly used </a:t>
            </a:r>
            <a:r>
              <a:rPr lang="en-US" dirty="0" smtClean="0">
                <a:solidFill>
                  <a:srgbClr val="C00000"/>
                </a:solidFill>
              </a:rPr>
              <a:t>equation</a:t>
            </a:r>
            <a:r>
              <a:rPr lang="en-US" dirty="0" smtClean="0"/>
              <a:t> for leakage current (mainly sub-threshold leakage)</a:t>
            </a:r>
          </a:p>
          <a:p>
            <a:pPr lvl="1"/>
            <a:r>
              <a:rPr lang="en-US" dirty="0" err="1" smtClean="0"/>
              <a:t>v</a:t>
            </a:r>
            <a:r>
              <a:rPr lang="en-US" baseline="-25000" dirty="0" err="1" smtClean="0"/>
              <a:t>T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kT</a:t>
            </a:r>
            <a:r>
              <a:rPr lang="en-US" dirty="0" smtClean="0">
                <a:sym typeface="Wingdings" panose="05000000000000000000" pitchFamily="2" charset="2"/>
              </a:rPr>
              <a:t>/q (k  Boltzmann’s constant, q  Coulomb’s constant, T  Temperature)</a:t>
            </a:r>
          </a:p>
          <a:p>
            <a:pPr lvl="1"/>
            <a:r>
              <a:rPr lang="en-US" dirty="0" err="1" smtClean="0">
                <a:sym typeface="Wingdings" panose="05000000000000000000" pitchFamily="2" charset="2"/>
              </a:rPr>
              <a:t>V</a:t>
            </a:r>
            <a:r>
              <a:rPr lang="en-US" baseline="-25000" dirty="0" err="1" smtClean="0">
                <a:sym typeface="Wingdings" panose="05000000000000000000" pitchFamily="2" charset="2"/>
              </a:rPr>
              <a:t>th</a:t>
            </a:r>
            <a:r>
              <a:rPr lang="en-US" dirty="0" smtClean="0">
                <a:sym typeface="Wingdings" panose="05000000000000000000" pitchFamily="2" charset="2"/>
              </a:rPr>
              <a:t> has a temperature dependence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Typically reduces by 2.5 mV for every degree C rise in temperature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Conclusion</a:t>
            </a:r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: Leakage power </a:t>
            </a:r>
            <a:r>
              <a:rPr lang="en-US" dirty="0" smtClean="0">
                <a:sym typeface="Wingdings" panose="05000000000000000000" pitchFamily="2" charset="2"/>
              </a:rPr>
              <a:t>is </a:t>
            </a:r>
            <a:r>
              <a:rPr lang="en-US" dirty="0" err="1" smtClean="0">
                <a:sym typeface="Wingdings" panose="05000000000000000000" pitchFamily="2" charset="2"/>
              </a:rPr>
              <a:t>superlinearly</a:t>
            </a:r>
            <a:r>
              <a:rPr lang="en-US" dirty="0" smtClean="0">
                <a:sym typeface="Wingdings" panose="05000000000000000000" pitchFamily="2" charset="2"/>
              </a:rPr>
              <a:t> dependent on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temperature</a:t>
            </a:r>
          </a:p>
          <a:p>
            <a:pPr lvl="1"/>
            <a:endParaRPr lang="en-US" dirty="0" smtClean="0">
              <a:sym typeface="Wingdings" panose="05000000000000000000" pitchFamily="2" charset="2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7" y="1466850"/>
            <a:ext cx="7324725" cy="11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94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powe</a:t>
            </a:r>
            <a:r>
              <a:rPr lang="en-US" dirty="0" smtClean="0"/>
              <a:t>r consumption important? </a:t>
            </a:r>
            <a:endParaRPr lang="en-US" dirty="0"/>
          </a:p>
        </p:txBody>
      </p:sp>
      <p:pic>
        <p:nvPicPr>
          <p:cNvPr id="1026" name="Picture 2" descr="Image result for processor boiling an eg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3392" y="1690688"/>
            <a:ext cx="5328744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285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2061882" y="2510118"/>
            <a:ext cx="8256494" cy="24832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Short Circuit Power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34025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 a CMOS Inverter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881659"/>
            <a:ext cx="10515600" cy="147457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When the input is 0: T1 is </a:t>
            </a:r>
            <a:r>
              <a:rPr lang="en-US" dirty="0" smtClean="0">
                <a:solidFill>
                  <a:srgbClr val="FF0000"/>
                </a:solidFill>
              </a:rPr>
              <a:t>off</a:t>
            </a:r>
            <a:r>
              <a:rPr lang="en-US" dirty="0" smtClean="0"/>
              <a:t>, and T1 is </a:t>
            </a:r>
            <a:r>
              <a:rPr lang="en-US" dirty="0" smtClean="0">
                <a:solidFill>
                  <a:srgbClr val="00B050"/>
                </a:solidFill>
              </a:rPr>
              <a:t>on</a:t>
            </a:r>
          </a:p>
          <a:p>
            <a:r>
              <a:rPr lang="en-US" dirty="0" smtClean="0"/>
              <a:t>When the input is 1: T1 is </a:t>
            </a:r>
            <a:r>
              <a:rPr lang="en-US" dirty="0" smtClean="0">
                <a:solidFill>
                  <a:srgbClr val="00B050"/>
                </a:solidFill>
              </a:rPr>
              <a:t>on</a:t>
            </a:r>
            <a:r>
              <a:rPr lang="en-US" dirty="0" smtClean="0"/>
              <a:t>, and T2 is </a:t>
            </a:r>
            <a:r>
              <a:rPr lang="en-US" dirty="0" smtClean="0">
                <a:solidFill>
                  <a:srgbClr val="FF0000"/>
                </a:solidFill>
              </a:rPr>
              <a:t>off</a:t>
            </a:r>
          </a:p>
          <a:p>
            <a:r>
              <a:rPr lang="en-US" dirty="0" smtClean="0"/>
              <a:t>During the transition: For a brief period, both are on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3572375" y="3207121"/>
            <a:ext cx="6982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270665" y="2704758"/>
            <a:ext cx="0" cy="12140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270665" y="2718713"/>
            <a:ext cx="3643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4634990" y="2641963"/>
            <a:ext cx="212523" cy="153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847514" y="2495442"/>
            <a:ext cx="0" cy="446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999316" y="2397761"/>
            <a:ext cx="0" cy="6698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999316" y="2495442"/>
            <a:ext cx="57684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014495" y="2941986"/>
            <a:ext cx="57684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847514" y="3681573"/>
            <a:ext cx="0" cy="446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999316" y="3583892"/>
            <a:ext cx="0" cy="6698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999316" y="3681573"/>
            <a:ext cx="57684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014495" y="4128117"/>
            <a:ext cx="57684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4270665" y="3918800"/>
            <a:ext cx="57684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591344" y="2941986"/>
            <a:ext cx="0" cy="739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591344" y="3311779"/>
            <a:ext cx="4402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5591344" y="2202398"/>
            <a:ext cx="0" cy="2930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999316" y="2202398"/>
            <a:ext cx="10322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5591344" y="2007035"/>
            <a:ext cx="0" cy="1953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5515444" y="1825625"/>
            <a:ext cx="212523" cy="19536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5591344" y="4128116"/>
            <a:ext cx="0" cy="369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060037" y="4497910"/>
            <a:ext cx="9108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196655" y="4616523"/>
            <a:ext cx="65274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409178" y="4783978"/>
            <a:ext cx="3339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535699" y="3374023"/>
            <a:ext cx="457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2992899" y="3033364"/>
            <a:ext cx="215152" cy="34065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208051" y="3033364"/>
            <a:ext cx="43030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0800000">
            <a:off x="6031571" y="3045622"/>
            <a:ext cx="457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475323" y="3045622"/>
            <a:ext cx="210437" cy="34065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10800000">
            <a:off x="6685760" y="3386281"/>
            <a:ext cx="43030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2" name="Rounded Rectangle 41"/>
          <p:cNvSpPr/>
          <p:nvPr/>
        </p:nvSpPr>
        <p:spPr>
          <a:xfrm>
            <a:off x="5196655" y="2580285"/>
            <a:ext cx="440226" cy="2965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T2</a:t>
            </a:r>
            <a:endParaRPr lang="en-US" dirty="0"/>
          </a:p>
        </p:txBody>
      </p:sp>
      <p:sp>
        <p:nvSpPr>
          <p:cNvPr id="46" name="Rounded Rectangle 45"/>
          <p:cNvSpPr/>
          <p:nvPr/>
        </p:nvSpPr>
        <p:spPr>
          <a:xfrm>
            <a:off x="5153381" y="3746738"/>
            <a:ext cx="440226" cy="2965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99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Ballpark Figures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159623"/>
            <a:ext cx="10515600" cy="201733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631576" y="1690688"/>
            <a:ext cx="2716306" cy="496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Dynamic Power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921624" y="1690688"/>
            <a:ext cx="1389529" cy="496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40-60%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631576" y="2365703"/>
            <a:ext cx="2716306" cy="496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Short Circuit Power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921624" y="2400720"/>
            <a:ext cx="1389529" cy="496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5-10 %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1631576" y="3040718"/>
            <a:ext cx="2716306" cy="496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Leakage Power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921623" y="3040718"/>
            <a:ext cx="1389529" cy="496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20-40 %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70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2061882" y="2510118"/>
            <a:ext cx="8256494" cy="24832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Temperature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34260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and Temperature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477434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Methods</a:t>
            </a:r>
            <a:r>
              <a:rPr lang="en-US" dirty="0" smtClean="0"/>
              <a:t> of heat transfer</a:t>
            </a:r>
          </a:p>
          <a:p>
            <a:pPr lvl="1"/>
            <a:r>
              <a:rPr lang="en-US" dirty="0" smtClean="0"/>
              <a:t>Conduction</a:t>
            </a:r>
          </a:p>
          <a:p>
            <a:pPr lvl="2"/>
            <a:r>
              <a:rPr lang="en-US" dirty="0" smtClean="0"/>
              <a:t>Heat transferred between two objects when they are in contact</a:t>
            </a:r>
          </a:p>
          <a:p>
            <a:pPr lvl="1"/>
            <a:r>
              <a:rPr lang="en-US" dirty="0" smtClean="0"/>
              <a:t>Convection</a:t>
            </a:r>
          </a:p>
          <a:p>
            <a:pPr lvl="2"/>
            <a:r>
              <a:rPr lang="en-US" dirty="0" smtClean="0"/>
              <a:t>Heat transferred between an object and a flowing fluid</a:t>
            </a:r>
          </a:p>
          <a:p>
            <a:pPr lvl="1"/>
            <a:r>
              <a:rPr lang="en-US" dirty="0" smtClean="0"/>
              <a:t>Radiation (</a:t>
            </a:r>
            <a:r>
              <a:rPr lang="en-US" dirty="0" smtClean="0">
                <a:solidFill>
                  <a:srgbClr val="FF0000"/>
                </a:solidFill>
              </a:rPr>
              <a:t>Not relevant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0900" y="4812085"/>
            <a:ext cx="6735670" cy="1347134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4720758" y="4142394"/>
            <a:ext cx="6695795" cy="5912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Rate of change of temperature (u)  is proportional to the second derivative of temperature over space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59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176272" y="-807008"/>
            <a:ext cx="10515600" cy="1325563"/>
          </a:xfrm>
        </p:spPr>
        <p:txBody>
          <a:bodyPr/>
          <a:lstStyle/>
          <a:p>
            <a:r>
              <a:rPr lang="en-US" dirty="0" smtClean="0"/>
              <a:t>Chip’s Package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625787"/>
            <a:ext cx="10515600" cy="1551175"/>
          </a:xfrm>
        </p:spPr>
        <p:txBody>
          <a:bodyPr/>
          <a:lstStyle/>
          <a:p>
            <a:r>
              <a:rPr lang="en-US" dirty="0" smtClean="0"/>
              <a:t>The spreader helps to avoid temperature hot spots</a:t>
            </a:r>
          </a:p>
          <a:p>
            <a:r>
              <a:rPr lang="en-US" dirty="0" smtClean="0"/>
              <a:t>The fan blows air over the heat sink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54071" y="3128682"/>
            <a:ext cx="1048870" cy="152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54071" y="3030071"/>
            <a:ext cx="1048870" cy="986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052047" y="2922494"/>
            <a:ext cx="2079812" cy="10757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487271" y="1798623"/>
            <a:ext cx="98611" cy="675994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675530" y="1807588"/>
            <a:ext cx="98611" cy="675994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863789" y="1814731"/>
            <a:ext cx="98611" cy="675994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052048" y="1798623"/>
            <a:ext cx="98611" cy="675994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240307" y="1807588"/>
            <a:ext cx="98611" cy="675994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428566" y="1816553"/>
            <a:ext cx="98611" cy="675994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616825" y="1823696"/>
            <a:ext cx="98611" cy="675994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805084" y="1807588"/>
            <a:ext cx="98611" cy="675994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979894" y="1814731"/>
            <a:ext cx="98611" cy="675994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168153" y="1823696"/>
            <a:ext cx="98611" cy="675994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5356412" y="1830839"/>
            <a:ext cx="98611" cy="675994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5544671" y="1814731"/>
            <a:ext cx="98611" cy="675994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5732930" y="1823696"/>
            <a:ext cx="98611" cy="675994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921189" y="1832661"/>
            <a:ext cx="98611" cy="675994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109448" y="1821516"/>
            <a:ext cx="98611" cy="675994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6297707" y="1814552"/>
            <a:ext cx="98611" cy="675994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6474759" y="1807580"/>
            <a:ext cx="98611" cy="675994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6663018" y="1814731"/>
            <a:ext cx="98611" cy="675994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4611266" y="3279619"/>
            <a:ext cx="109728" cy="762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4763666" y="3285715"/>
            <a:ext cx="109728" cy="762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4926105" y="3285741"/>
            <a:ext cx="109728" cy="762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5096793" y="3282693"/>
            <a:ext cx="109728" cy="762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5254574" y="3282910"/>
            <a:ext cx="109728" cy="762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5417013" y="3282936"/>
            <a:ext cx="109728" cy="762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2889504" y="3355819"/>
            <a:ext cx="4407408" cy="137189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487271" y="2400604"/>
            <a:ext cx="3274358" cy="448235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4053659" y="2834794"/>
            <a:ext cx="2078199" cy="830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ounded Rectangle 48"/>
          <p:cNvSpPr/>
          <p:nvPr/>
        </p:nvSpPr>
        <p:spPr>
          <a:xfrm>
            <a:off x="8119872" y="3493008"/>
            <a:ext cx="1097280" cy="365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PCB</a:t>
            </a:r>
            <a:endParaRPr lang="en-US" dirty="0"/>
          </a:p>
        </p:txBody>
      </p:sp>
      <p:cxnSp>
        <p:nvCxnSpPr>
          <p:cNvPr id="51" name="Straight Arrow Connector 50"/>
          <p:cNvCxnSpPr>
            <a:stCxn id="49" idx="1"/>
            <a:endCxn id="47" idx="3"/>
          </p:cNvCxnSpPr>
          <p:nvPr/>
        </p:nvCxnSpPr>
        <p:spPr>
          <a:xfrm flipH="1" flipV="1">
            <a:off x="7296912" y="3424414"/>
            <a:ext cx="822960" cy="2514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ounded Rectangle 51"/>
          <p:cNvSpPr/>
          <p:nvPr/>
        </p:nvSpPr>
        <p:spPr>
          <a:xfrm>
            <a:off x="7708392" y="2848839"/>
            <a:ext cx="1188720" cy="2798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Silicon die</a:t>
            </a:r>
            <a:endParaRPr lang="en-US" dirty="0"/>
          </a:p>
        </p:txBody>
      </p:sp>
      <p:cxnSp>
        <p:nvCxnSpPr>
          <p:cNvPr id="54" name="Straight Arrow Connector 53"/>
          <p:cNvCxnSpPr>
            <a:stCxn id="52" idx="1"/>
            <a:endCxn id="4" idx="3"/>
          </p:cNvCxnSpPr>
          <p:nvPr/>
        </p:nvCxnSpPr>
        <p:spPr>
          <a:xfrm flipH="1">
            <a:off x="5602941" y="2988761"/>
            <a:ext cx="2105451" cy="2161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ounded Rectangle 54"/>
          <p:cNvSpPr/>
          <p:nvPr/>
        </p:nvSpPr>
        <p:spPr>
          <a:xfrm>
            <a:off x="7859358" y="2094046"/>
            <a:ext cx="1188720" cy="2798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Heat sink</a:t>
            </a:r>
            <a:endParaRPr lang="en-US" dirty="0"/>
          </a:p>
        </p:txBody>
      </p:sp>
      <p:cxnSp>
        <p:nvCxnSpPr>
          <p:cNvPr id="57" name="Straight Arrow Connector 56"/>
          <p:cNvCxnSpPr>
            <a:stCxn id="55" idx="1"/>
          </p:cNvCxnSpPr>
          <p:nvPr/>
        </p:nvCxnSpPr>
        <p:spPr>
          <a:xfrm flipH="1">
            <a:off x="6761629" y="2233968"/>
            <a:ext cx="1097729" cy="2405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ounded Rectangle 57"/>
          <p:cNvSpPr/>
          <p:nvPr/>
        </p:nvSpPr>
        <p:spPr>
          <a:xfrm>
            <a:off x="676789" y="2834794"/>
            <a:ext cx="2022215" cy="2931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Heat spreader</a:t>
            </a:r>
            <a:endParaRPr lang="en-US" dirty="0"/>
          </a:p>
        </p:txBody>
      </p:sp>
      <p:cxnSp>
        <p:nvCxnSpPr>
          <p:cNvPr id="60" name="Straight Arrow Connector 59"/>
          <p:cNvCxnSpPr>
            <a:endCxn id="10" idx="1"/>
          </p:cNvCxnSpPr>
          <p:nvPr/>
        </p:nvCxnSpPr>
        <p:spPr>
          <a:xfrm flipV="1">
            <a:off x="2688336" y="2976283"/>
            <a:ext cx="1363711" cy="124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ounded Rectangle 61"/>
          <p:cNvSpPr/>
          <p:nvPr/>
        </p:nvSpPr>
        <p:spPr>
          <a:xfrm>
            <a:off x="539497" y="2079163"/>
            <a:ext cx="2350008" cy="4276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Thermal interface material</a:t>
            </a:r>
            <a:endParaRPr lang="en-US" dirty="0"/>
          </a:p>
        </p:txBody>
      </p:sp>
      <p:cxnSp>
        <p:nvCxnSpPr>
          <p:cNvPr id="64" name="Straight Arrow Connector 63"/>
          <p:cNvCxnSpPr>
            <a:stCxn id="62" idx="3"/>
          </p:cNvCxnSpPr>
          <p:nvPr/>
        </p:nvCxnSpPr>
        <p:spPr>
          <a:xfrm>
            <a:off x="2889505" y="2292998"/>
            <a:ext cx="1785253" cy="53088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62" idx="3"/>
            <a:endCxn id="7" idx="1"/>
          </p:cNvCxnSpPr>
          <p:nvPr/>
        </p:nvCxnSpPr>
        <p:spPr>
          <a:xfrm>
            <a:off x="2889505" y="2292998"/>
            <a:ext cx="1664566" cy="78637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081528" y="1170432"/>
            <a:ext cx="4215384" cy="4572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60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Image result for chip with fa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423" y="534708"/>
            <a:ext cx="7708711" cy="5668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487270" y="6488668"/>
            <a:ext cx="2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www.alamy.com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30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146" name="Picture 2" descr="Image result for server fan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494" y="777943"/>
            <a:ext cx="7362224" cy="5632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871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</a:t>
            </a:r>
            <a:r>
              <a:rPr lang="en-US" dirty="0" err="1" smtClean="0"/>
              <a:t>Maths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9954" y="365125"/>
            <a:ext cx="1440205" cy="1775292"/>
          </a:xfrm>
        </p:spPr>
      </p:pic>
      <p:sp>
        <p:nvSpPr>
          <p:cNvPr id="5" name="TextBox 4"/>
          <p:cNvSpPr txBox="1"/>
          <p:nvPr/>
        </p:nvSpPr>
        <p:spPr>
          <a:xfrm>
            <a:off x="3854824" y="1873624"/>
            <a:ext cx="148790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T= AP</a:t>
            </a:r>
            <a:endParaRPr lang="en-US" sz="44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2826001"/>
            <a:ext cx="10515600" cy="29973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Let us divide the surface of the die into a M * M grid</a:t>
            </a:r>
          </a:p>
          <a:p>
            <a:r>
              <a:rPr lang="en-US" dirty="0" smtClean="0"/>
              <a:t>Let N = M</a:t>
            </a:r>
            <a:r>
              <a:rPr lang="en-US" baseline="30000" dirty="0" smtClean="0"/>
              <a:t>2 </a:t>
            </a:r>
            <a:endParaRPr lang="en-US" dirty="0"/>
          </a:p>
          <a:p>
            <a:r>
              <a:rPr lang="en-US" dirty="0" smtClean="0"/>
              <a:t>Let the vector P be a N*1 vector.</a:t>
            </a:r>
          </a:p>
          <a:p>
            <a:pPr lvl="1"/>
            <a:r>
              <a:rPr lang="en-US" dirty="0" smtClean="0"/>
              <a:t>P[</a:t>
            </a:r>
            <a:r>
              <a:rPr lang="en-US" dirty="0" err="1" smtClean="0"/>
              <a:t>i</a:t>
            </a:r>
            <a:r>
              <a:rPr lang="en-US" dirty="0" smtClean="0"/>
              <a:t>] is the power dissipated at the </a:t>
            </a:r>
            <a:r>
              <a:rPr lang="en-US" dirty="0" err="1" smtClean="0"/>
              <a:t>i</a:t>
            </a:r>
            <a:r>
              <a:rPr lang="en-US" baseline="30000" dirty="0" err="1" smtClean="0"/>
              <a:t>th</a:t>
            </a:r>
            <a:r>
              <a:rPr lang="en-US" dirty="0" smtClean="0"/>
              <a:t> grid point</a:t>
            </a:r>
          </a:p>
          <a:p>
            <a:r>
              <a:rPr lang="en-US" dirty="0" smtClean="0"/>
              <a:t>Similarly, let T be a N*1 vector for temperature</a:t>
            </a:r>
          </a:p>
          <a:p>
            <a:r>
              <a:rPr lang="en-US" dirty="0" smtClean="0"/>
              <a:t>Let A be a N*N matrix that linearly relates power and temperature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2940424" y="6293224"/>
            <a:ext cx="5504329" cy="43927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 simple as that ....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23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Leakage Temperature Feedback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Needs several iterations to converge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407459" y="2581835"/>
            <a:ext cx="2250141" cy="5737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Dynamic + Short Circuit Power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380565" y="3621741"/>
            <a:ext cx="2277035" cy="5737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Leakage Power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410635" y="3083859"/>
            <a:ext cx="2124636" cy="5647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Total Power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7144870" y="3083859"/>
            <a:ext cx="2124636" cy="5647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Temperature</a:t>
            </a:r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 rot="1433032">
            <a:off x="3635189" y="3033535"/>
            <a:ext cx="797859" cy="304800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rot="19566510">
            <a:off x="3645532" y="3587691"/>
            <a:ext cx="797859" cy="304800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6535271" y="3232009"/>
            <a:ext cx="626015" cy="268476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 rot="10800000">
            <a:off x="2337491" y="4189692"/>
            <a:ext cx="363179" cy="471955"/>
          </a:xfrm>
          <a:prstGeom prst="downArrow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429435" y="4621564"/>
            <a:ext cx="5844988" cy="161365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8126505" y="3617616"/>
            <a:ext cx="138953" cy="102861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31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Scientific Reasons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21341" y="2985247"/>
            <a:ext cx="2832847" cy="8785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High Power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141694" y="2985247"/>
            <a:ext cx="2832847" cy="8785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High Temperature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3254188" y="3263153"/>
            <a:ext cx="887506" cy="421341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8189257" y="2985244"/>
            <a:ext cx="2832847" cy="8785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Low Reliability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6974541" y="3213845"/>
            <a:ext cx="1214716" cy="421341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11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4213" y="2300657"/>
            <a:ext cx="5343674" cy="2985778"/>
          </a:xfrm>
        </p:spPr>
      </p:pic>
    </p:spTree>
    <p:extLst>
      <p:ext uri="{BB962C8B-B14F-4D97-AF65-F5344CB8AC3E}">
        <p14:creationId xmlns:p14="http://schemas.microsoft.com/office/powerpoint/2010/main" val="413774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4364" y="4461939"/>
            <a:ext cx="10515600" cy="1325563"/>
          </a:xfrm>
        </p:spPr>
        <p:txBody>
          <a:bodyPr/>
          <a:lstStyle/>
          <a:p>
            <a:r>
              <a:rPr lang="en-US" dirty="0" smtClean="0"/>
              <a:t>Sources of Power Consumption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4848" y="224116"/>
            <a:ext cx="3213134" cy="4237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43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Power Dissipation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Dynamic power</a:t>
            </a:r>
          </a:p>
          <a:p>
            <a:pPr lvl="1"/>
            <a:r>
              <a:rPr lang="en-US" dirty="0" smtClean="0"/>
              <a:t>Power lost due to current flowing across </a:t>
            </a:r>
            <a:r>
              <a:rPr lang="en-US" dirty="0" smtClean="0">
                <a:solidFill>
                  <a:srgbClr val="FF0000"/>
                </a:solidFill>
              </a:rPr>
              <a:t>resistors</a:t>
            </a:r>
            <a:r>
              <a:rPr lang="en-US" dirty="0" smtClean="0"/>
              <a:t> in the chip’s circuit</a:t>
            </a:r>
          </a:p>
          <a:p>
            <a:r>
              <a:rPr lang="en-US" dirty="0" smtClean="0"/>
              <a:t>Leakage power</a:t>
            </a:r>
          </a:p>
          <a:p>
            <a:pPr lvl="1"/>
            <a:r>
              <a:rPr lang="en-US" dirty="0" smtClean="0"/>
              <a:t>Power that is lost in transistors when they are in the </a:t>
            </a:r>
            <a:r>
              <a:rPr lang="en-US" dirty="0" smtClean="0">
                <a:solidFill>
                  <a:srgbClr val="00B050"/>
                </a:solidFill>
              </a:rPr>
              <a:t>off</a:t>
            </a:r>
            <a:r>
              <a:rPr lang="en-US" dirty="0" smtClean="0"/>
              <a:t> state</a:t>
            </a:r>
          </a:p>
          <a:p>
            <a:r>
              <a:rPr lang="en-US" dirty="0" smtClean="0"/>
              <a:t>Short circuit power</a:t>
            </a:r>
          </a:p>
          <a:p>
            <a:pPr lvl="1"/>
            <a:r>
              <a:rPr lang="en-US" dirty="0" smtClean="0"/>
              <a:t>Power lost when both the PMOS and NMOS transistors are on (during a </a:t>
            </a:r>
            <a:r>
              <a:rPr lang="en-US" dirty="0" smtClean="0">
                <a:solidFill>
                  <a:srgbClr val="FF0000"/>
                </a:solidFill>
              </a:rPr>
              <a:t>logic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transition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5127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061882" y="2510118"/>
            <a:ext cx="8256494" cy="24832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Dynamic Power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23271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3730" y="1422213"/>
            <a:ext cx="10515600" cy="4351338"/>
          </a:xfrm>
        </p:spPr>
        <p:txBody>
          <a:bodyPr/>
          <a:lstStyle/>
          <a:p>
            <a:r>
              <a:rPr lang="en-US" dirty="0" smtClean="0"/>
              <a:t>Any electronic circuit can be decomposed (at any point in time), to an equivalent circuit with resistances, capacitances, current and voltage sources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550024" y="2545976"/>
            <a:ext cx="4643717" cy="3901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Equivalent Circuit of an NMOS transistor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178424" y="3603812"/>
            <a:ext cx="24204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598894" y="3375212"/>
            <a:ext cx="0" cy="4572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724400" y="3375212"/>
            <a:ext cx="0" cy="4572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724400" y="3603812"/>
            <a:ext cx="53160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 rot="5400000">
            <a:off x="8471645" y="4140612"/>
            <a:ext cx="654424" cy="261727"/>
            <a:chOff x="8991600" y="1807231"/>
            <a:chExt cx="654424" cy="261727"/>
          </a:xfrm>
        </p:grpSpPr>
        <p:cxnSp>
          <p:nvCxnSpPr>
            <p:cNvPr id="36" name="Straight Connector 35"/>
            <p:cNvCxnSpPr/>
            <p:nvPr/>
          </p:nvCxnSpPr>
          <p:spPr>
            <a:xfrm flipV="1">
              <a:off x="8991600" y="1825160"/>
              <a:ext cx="80682" cy="986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9072282" y="1807231"/>
              <a:ext cx="89647" cy="2510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V="1">
              <a:off x="9161929" y="1825160"/>
              <a:ext cx="80682" cy="2330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9242611" y="1835874"/>
              <a:ext cx="89647" cy="2223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V="1">
              <a:off x="9332258" y="1825160"/>
              <a:ext cx="80682" cy="2330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9412940" y="1846588"/>
              <a:ext cx="89647" cy="2223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V="1">
              <a:off x="9502587" y="1835874"/>
              <a:ext cx="80682" cy="2330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9583269" y="1846588"/>
              <a:ext cx="62755" cy="771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48" name="Straight Connector 2047"/>
          <p:cNvCxnSpPr/>
          <p:nvPr/>
        </p:nvCxnSpPr>
        <p:spPr>
          <a:xfrm>
            <a:off x="8813179" y="3597882"/>
            <a:ext cx="0" cy="3463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1" name="Straight Connector 2050"/>
          <p:cNvCxnSpPr/>
          <p:nvPr/>
        </p:nvCxnSpPr>
        <p:spPr>
          <a:xfrm>
            <a:off x="8813179" y="4598688"/>
            <a:ext cx="0" cy="4394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6" name="Straight Connector 2055"/>
          <p:cNvCxnSpPr/>
          <p:nvPr/>
        </p:nvCxnSpPr>
        <p:spPr>
          <a:xfrm>
            <a:off x="2303929" y="5038165"/>
            <a:ext cx="65092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8" name="Straight Connector 2057"/>
          <p:cNvCxnSpPr/>
          <p:nvPr/>
        </p:nvCxnSpPr>
        <p:spPr>
          <a:xfrm>
            <a:off x="9448800" y="3597882"/>
            <a:ext cx="0" cy="26146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0" name="Straight Connector 2059"/>
          <p:cNvCxnSpPr/>
          <p:nvPr/>
        </p:nvCxnSpPr>
        <p:spPr>
          <a:xfrm flipH="1">
            <a:off x="8265459" y="6212541"/>
            <a:ext cx="11654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8148918" y="5983941"/>
            <a:ext cx="0" cy="4572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8274424" y="5983941"/>
            <a:ext cx="0" cy="4572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62" name="Straight Connector 2061"/>
          <p:cNvCxnSpPr/>
          <p:nvPr/>
        </p:nvCxnSpPr>
        <p:spPr>
          <a:xfrm flipH="1">
            <a:off x="2303929" y="6212541"/>
            <a:ext cx="58449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4" name="Straight Connector 2063"/>
          <p:cNvCxnSpPr/>
          <p:nvPr/>
        </p:nvCxnSpPr>
        <p:spPr>
          <a:xfrm>
            <a:off x="3263153" y="3597882"/>
            <a:ext cx="0" cy="59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7" name="Straight Connector 2066"/>
          <p:cNvCxnSpPr/>
          <p:nvPr/>
        </p:nvCxnSpPr>
        <p:spPr>
          <a:xfrm>
            <a:off x="3039035" y="4195275"/>
            <a:ext cx="44823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3039034" y="4325263"/>
            <a:ext cx="44823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3263151" y="4325263"/>
            <a:ext cx="0" cy="7129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0" name="Straight Connector 2069"/>
          <p:cNvCxnSpPr/>
          <p:nvPr/>
        </p:nvCxnSpPr>
        <p:spPr>
          <a:xfrm>
            <a:off x="3926541" y="3597882"/>
            <a:ext cx="0" cy="5167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3702424" y="4114385"/>
            <a:ext cx="44823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3702423" y="4244373"/>
            <a:ext cx="44823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3926540" y="4240098"/>
            <a:ext cx="0" cy="6651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2074" idx="3"/>
          </p:cNvCxnSpPr>
          <p:nvPr/>
        </p:nvCxnSpPr>
        <p:spPr>
          <a:xfrm flipH="1">
            <a:off x="3926540" y="5172635"/>
            <a:ext cx="1" cy="10399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4" name="Freeform 2073"/>
          <p:cNvSpPr/>
          <p:nvPr/>
        </p:nvSpPr>
        <p:spPr>
          <a:xfrm>
            <a:off x="3917576" y="4903694"/>
            <a:ext cx="126315" cy="268941"/>
          </a:xfrm>
          <a:custGeom>
            <a:avLst/>
            <a:gdLst>
              <a:gd name="connsiteX0" fmla="*/ 0 w 126315"/>
              <a:gd name="connsiteY0" fmla="*/ 0 h 268941"/>
              <a:gd name="connsiteX1" fmla="*/ 116542 w 126315"/>
              <a:gd name="connsiteY1" fmla="*/ 71718 h 268941"/>
              <a:gd name="connsiteX2" fmla="*/ 107577 w 126315"/>
              <a:gd name="connsiteY2" fmla="*/ 215153 h 268941"/>
              <a:gd name="connsiteX3" fmla="*/ 8965 w 126315"/>
              <a:gd name="connsiteY3" fmla="*/ 268941 h 268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6315" h="268941">
                <a:moveTo>
                  <a:pt x="0" y="0"/>
                </a:moveTo>
                <a:cubicBezTo>
                  <a:pt x="49306" y="17929"/>
                  <a:pt x="98613" y="35859"/>
                  <a:pt x="116542" y="71718"/>
                </a:cubicBezTo>
                <a:cubicBezTo>
                  <a:pt x="134472" y="107577"/>
                  <a:pt x="125506" y="182283"/>
                  <a:pt x="107577" y="215153"/>
                </a:cubicBezTo>
                <a:cubicBezTo>
                  <a:pt x="89648" y="248023"/>
                  <a:pt x="49306" y="258482"/>
                  <a:pt x="8965" y="26894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6" name="Oval 2075"/>
          <p:cNvSpPr/>
          <p:nvPr/>
        </p:nvSpPr>
        <p:spPr>
          <a:xfrm>
            <a:off x="6104965" y="4114385"/>
            <a:ext cx="439270" cy="4843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7239437" y="4132417"/>
            <a:ext cx="439270" cy="4843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78" name="Straight Connector 2077"/>
          <p:cNvCxnSpPr>
            <a:endCxn id="2076" idx="0"/>
          </p:cNvCxnSpPr>
          <p:nvPr/>
        </p:nvCxnSpPr>
        <p:spPr>
          <a:xfrm>
            <a:off x="6324600" y="3597882"/>
            <a:ext cx="0" cy="5165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9" name="Rounded Rectangle 2078"/>
          <p:cNvSpPr/>
          <p:nvPr/>
        </p:nvSpPr>
        <p:spPr>
          <a:xfrm>
            <a:off x="1201271" y="3442447"/>
            <a:ext cx="977153" cy="2958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gate</a:t>
            </a:r>
            <a:endParaRPr lang="en-US" dirty="0"/>
          </a:p>
        </p:txBody>
      </p:sp>
      <p:sp>
        <p:nvSpPr>
          <p:cNvPr id="88" name="Rounded Rectangle 87"/>
          <p:cNvSpPr/>
          <p:nvPr/>
        </p:nvSpPr>
        <p:spPr>
          <a:xfrm>
            <a:off x="1163170" y="4876800"/>
            <a:ext cx="977153" cy="2958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source</a:t>
            </a:r>
            <a:endParaRPr lang="en-US" dirty="0"/>
          </a:p>
        </p:txBody>
      </p:sp>
      <p:sp>
        <p:nvSpPr>
          <p:cNvPr id="89" name="Rounded Rectangle 88"/>
          <p:cNvSpPr/>
          <p:nvPr/>
        </p:nvSpPr>
        <p:spPr>
          <a:xfrm>
            <a:off x="1147483" y="6046974"/>
            <a:ext cx="977153" cy="2958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body</a:t>
            </a:r>
            <a:endParaRPr lang="en-US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324600" y="4186309"/>
            <a:ext cx="0" cy="358590"/>
          </a:xfrm>
          <a:prstGeom prst="straightConnector1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>
            <a:off x="7454153" y="4208513"/>
            <a:ext cx="0" cy="358590"/>
          </a:xfrm>
          <a:prstGeom prst="straightConnector1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7454153" y="3615914"/>
            <a:ext cx="0" cy="5165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2076" idx="4"/>
          </p:cNvCxnSpPr>
          <p:nvPr/>
        </p:nvCxnSpPr>
        <p:spPr>
          <a:xfrm>
            <a:off x="6324600" y="4598688"/>
            <a:ext cx="0" cy="4394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7454153" y="4598688"/>
            <a:ext cx="0" cy="4394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5585012" y="5038165"/>
            <a:ext cx="0" cy="479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5360894" y="5517569"/>
            <a:ext cx="44823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5360893" y="5647557"/>
            <a:ext cx="44823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5585010" y="5647557"/>
            <a:ext cx="0" cy="5649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ounded Rectangle 110"/>
          <p:cNvSpPr/>
          <p:nvPr/>
        </p:nvSpPr>
        <p:spPr>
          <a:xfrm>
            <a:off x="10192870" y="3436284"/>
            <a:ext cx="977153" cy="2958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drain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0" name="TextBox 59"/>
              <p:cNvSpPr txBox="1"/>
              <p:nvPr/>
            </p:nvSpPr>
            <p:spPr>
              <a:xfrm>
                <a:off x="2548517" y="4069769"/>
                <a:ext cx="557397" cy="3919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𝑔𝑠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8517" y="4069769"/>
                <a:ext cx="557397" cy="391902"/>
              </a:xfrm>
              <a:prstGeom prst="rect">
                <a:avLst/>
              </a:prstGeom>
              <a:blipFill rotWithShape="0">
                <a:blip r:embed="rId2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3" name="TextBox 112"/>
              <p:cNvSpPr txBox="1"/>
              <p:nvPr/>
            </p:nvSpPr>
            <p:spPr>
              <a:xfrm>
                <a:off x="4146174" y="4042803"/>
                <a:ext cx="577659" cy="3919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𝑔𝑏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3" name="TextBox 1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6174" y="4042803"/>
                <a:ext cx="577659" cy="391902"/>
              </a:xfrm>
              <a:prstGeom prst="rect">
                <a:avLst/>
              </a:prstGeom>
              <a:blipFill rotWithShape="0">
                <a:blip r:embed="rId3"/>
                <a:stretch>
                  <a:fillRect b="-109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4" name="TextBox 113"/>
              <p:cNvSpPr txBox="1"/>
              <p:nvPr/>
            </p:nvSpPr>
            <p:spPr>
              <a:xfrm>
                <a:off x="4693588" y="3074029"/>
                <a:ext cx="584904" cy="3919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𝑔𝑑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4" name="TextBox 1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3588" y="3074029"/>
                <a:ext cx="584904" cy="391902"/>
              </a:xfrm>
              <a:prstGeom prst="rect">
                <a:avLst/>
              </a:prstGeom>
              <a:blipFill rotWithShape="0">
                <a:blip r:embed="rId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1" name="TextBox 60"/>
              <p:cNvSpPr txBox="1"/>
              <p:nvPr/>
            </p:nvSpPr>
            <p:spPr>
              <a:xfrm>
                <a:off x="5477070" y="4195275"/>
                <a:ext cx="641266" cy="2995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𝑔𝑠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7070" y="4195275"/>
                <a:ext cx="641266" cy="299569"/>
              </a:xfrm>
              <a:prstGeom prst="rect">
                <a:avLst/>
              </a:prstGeom>
              <a:blipFill rotWithShape="0">
                <a:blip r:embed="rId5"/>
                <a:stretch>
                  <a:fillRect l="-8491" r="-3774" b="-244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6" name="TextBox 115"/>
              <p:cNvSpPr txBox="1"/>
              <p:nvPr/>
            </p:nvSpPr>
            <p:spPr>
              <a:xfrm>
                <a:off x="7732914" y="4247819"/>
                <a:ext cx="7675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𝑚𝑏</m:t>
                          </m:r>
                        </m:sub>
                      </m:sSub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𝑏𝑠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6" name="TextBox 1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2914" y="4247819"/>
                <a:ext cx="767582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7200" r="-4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7" name="TextBox 116"/>
              <p:cNvSpPr txBox="1"/>
              <p:nvPr/>
            </p:nvSpPr>
            <p:spPr>
              <a:xfrm>
                <a:off x="4803560" y="5344447"/>
                <a:ext cx="5586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𝑠𝑏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7" name="TextBox 1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3560" y="5344447"/>
                <a:ext cx="558679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8" name="TextBox 117"/>
              <p:cNvSpPr txBox="1"/>
              <p:nvPr/>
            </p:nvSpPr>
            <p:spPr>
              <a:xfrm>
                <a:off x="8281954" y="5703185"/>
                <a:ext cx="5843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𝑑𝑏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8" name="TextBox 1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1954" y="5703185"/>
                <a:ext cx="584327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5" name="Straight Arrow Connector 64"/>
          <p:cNvCxnSpPr/>
          <p:nvPr/>
        </p:nvCxnSpPr>
        <p:spPr>
          <a:xfrm flipH="1">
            <a:off x="9448800" y="3465931"/>
            <a:ext cx="59167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6" name="TextBox 65"/>
              <p:cNvSpPr txBox="1"/>
              <p:nvPr/>
            </p:nvSpPr>
            <p:spPr>
              <a:xfrm>
                <a:off x="9579205" y="3055866"/>
                <a:ext cx="33086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9205" y="3055866"/>
                <a:ext cx="330860" cy="369332"/>
              </a:xfrm>
              <a:prstGeom prst="rect">
                <a:avLst/>
              </a:prstGeom>
              <a:blipFill rotWithShape="0">
                <a:blip r:embed="rId9"/>
                <a:stretch>
                  <a:fillRect l="-20000" r="-7273"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/>
          <p:cNvSpPr txBox="1"/>
          <p:nvPr/>
        </p:nvSpPr>
        <p:spPr>
          <a:xfrm>
            <a:off x="925725" y="361527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871965" y="5038164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126" name="TextBox 125"/>
          <p:cNvSpPr txBox="1"/>
          <p:nvPr/>
        </p:nvSpPr>
        <p:spPr>
          <a:xfrm>
            <a:off x="886057" y="585245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871965" y="4643108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cxnSp>
        <p:nvCxnSpPr>
          <p:cNvPr id="78" name="Straight Arrow Connector 77"/>
          <p:cNvCxnSpPr/>
          <p:nvPr/>
        </p:nvCxnSpPr>
        <p:spPr>
          <a:xfrm flipV="1">
            <a:off x="1586753" y="3732119"/>
            <a:ext cx="0" cy="515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/>
          <p:nvPr/>
        </p:nvCxnSpPr>
        <p:spPr>
          <a:xfrm>
            <a:off x="1586753" y="4392498"/>
            <a:ext cx="0" cy="5111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2" name="TextBox 81"/>
              <p:cNvSpPr txBox="1"/>
              <p:nvPr/>
            </p:nvSpPr>
            <p:spPr>
              <a:xfrm>
                <a:off x="1076140" y="4128915"/>
                <a:ext cx="451470" cy="3994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𝑔𝑠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6140" y="4128915"/>
                <a:ext cx="451470" cy="399405"/>
              </a:xfrm>
              <a:prstGeom prst="rect">
                <a:avLst/>
              </a:prstGeom>
              <a:blipFill rotWithShape="0">
                <a:blip r:embed="rId10"/>
                <a:stretch>
                  <a:fillRect l="-16216" r="-5405" b="-212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4" name="TextBox 133"/>
              <p:cNvSpPr txBox="1"/>
              <p:nvPr/>
            </p:nvSpPr>
            <p:spPr>
              <a:xfrm>
                <a:off x="1192687" y="5355787"/>
                <a:ext cx="48147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34" name="TextBox 1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2687" y="5355787"/>
                <a:ext cx="481477" cy="369332"/>
              </a:xfrm>
              <a:prstGeom prst="rect">
                <a:avLst/>
              </a:prstGeom>
              <a:blipFill rotWithShape="0">
                <a:blip r:embed="rId11"/>
                <a:stretch>
                  <a:fillRect l="-15190"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7" name="Straight Arrow Connector 86"/>
          <p:cNvCxnSpPr/>
          <p:nvPr/>
        </p:nvCxnSpPr>
        <p:spPr>
          <a:xfrm flipV="1">
            <a:off x="1759623" y="5172635"/>
            <a:ext cx="0" cy="3795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>
            <a:off x="1759623" y="5575851"/>
            <a:ext cx="0" cy="4966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222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329" y="7147"/>
            <a:ext cx="10515600" cy="1325563"/>
          </a:xfrm>
        </p:spPr>
        <p:txBody>
          <a:bodyPr/>
          <a:lstStyle/>
          <a:p>
            <a:r>
              <a:rPr lang="en-US" dirty="0" smtClean="0"/>
              <a:t>Consider a simple case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4634752"/>
                <a:ext cx="10515600" cy="1972235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 smtClean="0"/>
                  <a:t>While charging</a:t>
                </a:r>
              </a:p>
              <a:p>
                <a:pPr lvl="1"/>
                <a:r>
                  <a:rPr lang="en-US" dirty="0" smtClean="0"/>
                  <a:t>Energy dissipated in the resistance: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p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Energy stored in the capacitor: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r>
                  <a:rPr lang="en-US" dirty="0" smtClean="0"/>
                  <a:t>While discharging</a:t>
                </a:r>
              </a:p>
              <a:p>
                <a:pPr lvl="1"/>
                <a:r>
                  <a:rPr lang="en-US" dirty="0" smtClean="0"/>
                  <a:t>Energy dissipated by the resistance: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4634752"/>
                <a:ext cx="10515600" cy="1972235"/>
              </a:xfrm>
              <a:blipFill rotWithShape="0">
                <a:blip r:embed="rId2"/>
                <a:stretch>
                  <a:fillRect l="-928" t="-7716" b="-40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>
            <a:off x="2393576" y="1981200"/>
            <a:ext cx="0" cy="5737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2088776" y="2554941"/>
            <a:ext cx="609600" cy="6992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33114" y="2671482"/>
            <a:ext cx="4652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V</a:t>
            </a:r>
            <a:endParaRPr lang="en-US" b="1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909482" y="2456329"/>
            <a:ext cx="323632" cy="0"/>
          </a:xfrm>
          <a:prstGeom prst="line">
            <a:avLst/>
          </a:prstGeom>
          <a:ln w="2857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088776" y="2286000"/>
            <a:ext cx="0" cy="340658"/>
          </a:xfrm>
          <a:prstGeom prst="line">
            <a:avLst/>
          </a:prstGeom>
          <a:ln w="2857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393576" y="3254188"/>
            <a:ext cx="0" cy="5737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926960" y="3370729"/>
            <a:ext cx="323632" cy="0"/>
          </a:xfrm>
          <a:prstGeom prst="line">
            <a:avLst/>
          </a:prstGeom>
          <a:ln w="2857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110753" y="1981200"/>
            <a:ext cx="3316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3442447" y="1882588"/>
            <a:ext cx="80682" cy="986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523129" y="1864659"/>
            <a:ext cx="89647" cy="2510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3612776" y="1882588"/>
            <a:ext cx="80682" cy="2330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693458" y="1893302"/>
            <a:ext cx="89647" cy="2223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3783105" y="1882588"/>
            <a:ext cx="80682" cy="2330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863787" y="1904016"/>
            <a:ext cx="89647" cy="2223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3953434" y="1893302"/>
            <a:ext cx="80682" cy="2330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034116" y="1904016"/>
            <a:ext cx="62755" cy="77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096871" y="1981200"/>
            <a:ext cx="7888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2393576" y="3827929"/>
            <a:ext cx="25190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885765" y="1981200"/>
            <a:ext cx="0" cy="7799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4670612" y="2761129"/>
            <a:ext cx="46616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679577" y="2949388"/>
            <a:ext cx="46616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4912659" y="2949388"/>
            <a:ext cx="0" cy="8785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603810" y="2151454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5145741" y="2644587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52" name="Straight Connector 51"/>
          <p:cNvCxnSpPr/>
          <p:nvPr/>
        </p:nvCxnSpPr>
        <p:spPr>
          <a:xfrm>
            <a:off x="2393576" y="1990165"/>
            <a:ext cx="3047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2698375" y="1783976"/>
            <a:ext cx="412378" cy="2151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3092823" y="1748116"/>
            <a:ext cx="98612" cy="806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2671485" y="1945341"/>
            <a:ext cx="98612" cy="806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/>
          <p:nvPr/>
        </p:nvCxnSpPr>
        <p:spPr>
          <a:xfrm>
            <a:off x="7942729" y="1923772"/>
            <a:ext cx="0" cy="13304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7942729" y="3196760"/>
            <a:ext cx="0" cy="5737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8659906" y="1923772"/>
            <a:ext cx="3316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2" name="Group 101"/>
          <p:cNvGrpSpPr/>
          <p:nvPr/>
        </p:nvGrpSpPr>
        <p:grpSpPr>
          <a:xfrm>
            <a:off x="8991600" y="1807231"/>
            <a:ext cx="654424" cy="261727"/>
            <a:chOff x="8991600" y="1807231"/>
            <a:chExt cx="654424" cy="261727"/>
          </a:xfrm>
        </p:grpSpPr>
        <p:cxnSp>
          <p:nvCxnSpPr>
            <p:cNvPr id="65" name="Straight Connector 64"/>
            <p:cNvCxnSpPr/>
            <p:nvPr/>
          </p:nvCxnSpPr>
          <p:spPr>
            <a:xfrm flipV="1">
              <a:off x="8991600" y="1825160"/>
              <a:ext cx="80682" cy="986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9072282" y="1807231"/>
              <a:ext cx="89647" cy="2510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V="1">
              <a:off x="9161929" y="1825160"/>
              <a:ext cx="80682" cy="2330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9242611" y="1835874"/>
              <a:ext cx="89647" cy="2223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V="1">
              <a:off x="9332258" y="1825160"/>
              <a:ext cx="80682" cy="2330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9412940" y="1846588"/>
              <a:ext cx="89647" cy="2223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V="1">
              <a:off x="9502587" y="1835874"/>
              <a:ext cx="80682" cy="2330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9583269" y="1846588"/>
              <a:ext cx="62755" cy="771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3" name="Straight Connector 72"/>
          <p:cNvCxnSpPr/>
          <p:nvPr/>
        </p:nvCxnSpPr>
        <p:spPr>
          <a:xfrm>
            <a:off x="9646024" y="1923772"/>
            <a:ext cx="7888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7942729" y="3770501"/>
            <a:ext cx="25190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10434918" y="1923772"/>
            <a:ext cx="0" cy="7799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10219765" y="2703701"/>
            <a:ext cx="46616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10228730" y="2891960"/>
            <a:ext cx="46616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V="1">
            <a:off x="10461812" y="2891960"/>
            <a:ext cx="0" cy="8785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9152963" y="2094026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10694894" y="258715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81" name="Straight Connector 80"/>
          <p:cNvCxnSpPr/>
          <p:nvPr/>
        </p:nvCxnSpPr>
        <p:spPr>
          <a:xfrm>
            <a:off x="7942729" y="1932737"/>
            <a:ext cx="3047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8247528" y="1726548"/>
            <a:ext cx="412378" cy="2151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Oval 82"/>
          <p:cNvSpPr/>
          <p:nvPr/>
        </p:nvSpPr>
        <p:spPr>
          <a:xfrm>
            <a:off x="8641976" y="1690688"/>
            <a:ext cx="98612" cy="806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8220638" y="1887913"/>
            <a:ext cx="98612" cy="806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7" name="Straight Connector 86"/>
          <p:cNvCxnSpPr/>
          <p:nvPr/>
        </p:nvCxnSpPr>
        <p:spPr>
          <a:xfrm>
            <a:off x="3612776" y="3827929"/>
            <a:ext cx="0" cy="2241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3325906" y="4052047"/>
            <a:ext cx="5876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3442447" y="4213412"/>
            <a:ext cx="3406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3603810" y="4365812"/>
            <a:ext cx="896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9296398" y="3765176"/>
            <a:ext cx="0" cy="2241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9009528" y="3989294"/>
            <a:ext cx="5876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9126069" y="4150659"/>
            <a:ext cx="3406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9287432" y="4303059"/>
            <a:ext cx="896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ounded Rectangle 98"/>
          <p:cNvSpPr/>
          <p:nvPr/>
        </p:nvSpPr>
        <p:spPr>
          <a:xfrm>
            <a:off x="2250592" y="1207240"/>
            <a:ext cx="2895149" cy="39380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Charging</a:t>
            </a:r>
            <a:endParaRPr lang="en-US" dirty="0"/>
          </a:p>
        </p:txBody>
      </p:sp>
      <p:sp>
        <p:nvSpPr>
          <p:cNvPr id="100" name="Rounded Rectangle 99"/>
          <p:cNvSpPr/>
          <p:nvPr/>
        </p:nvSpPr>
        <p:spPr>
          <a:xfrm>
            <a:off x="7799745" y="1072109"/>
            <a:ext cx="2895149" cy="39380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Discharging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1" name="Rounded Rectangle 100"/>
              <p:cNvSpPr/>
              <p:nvPr/>
            </p:nvSpPr>
            <p:spPr>
              <a:xfrm>
                <a:off x="8247528" y="4778188"/>
                <a:ext cx="3523131" cy="1631577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Total energy dissipated in one charge-discharge cycle: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101" name="Rounded Rectangle 10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7528" y="4778188"/>
                <a:ext cx="3523131" cy="1631577"/>
              </a:xfrm>
              <a:prstGeom prst="round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756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Power Analysis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What do we know up till now:</a:t>
                </a:r>
              </a:p>
              <a:p>
                <a:pPr lvl="1"/>
                <a:r>
                  <a:rPr lang="en-US" dirty="0" smtClean="0"/>
                  <a:t>For a simple circuit with a R and a C, the dynamic energy dissipation for a single charge-discharge cycle is: 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CV</a:t>
                </a:r>
                <a:r>
                  <a:rPr lang="en-US" baseline="30000" dirty="0" smtClean="0">
                    <a:solidFill>
                      <a:srgbClr val="FF0000"/>
                    </a:solidFill>
                  </a:rPr>
                  <a:t>2</a:t>
                </a:r>
              </a:p>
              <a:p>
                <a:pPr lvl="1"/>
                <a:r>
                  <a:rPr lang="en-US" dirty="0" smtClean="0"/>
                  <a:t>What about for a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larger </a:t>
                </a:r>
                <a:r>
                  <a:rPr lang="en-US" dirty="0" smtClean="0"/>
                  <a:t>circuit: </a:t>
                </a:r>
              </a:p>
              <a:p>
                <a:pPr lvl="2"/>
                <a:r>
                  <a:rPr lang="en-US" sz="2400" dirty="0" smtClean="0"/>
                  <a:t>Let us assume that in a given charge-discharge cycle: units </a:t>
                </a:r>
                <a:r>
                  <a:rPr lang="en-US" sz="2400" dirty="0" smtClean="0">
                    <a:solidFill>
                      <a:srgbClr val="00B050"/>
                    </a:solidFill>
                  </a:rPr>
                  <a:t>1 ... n </a:t>
                </a:r>
                <a:r>
                  <a:rPr lang="en-US" sz="2400" dirty="0" smtClean="0"/>
                  <a:t>are active</a:t>
                </a:r>
              </a:p>
              <a:p>
                <a:r>
                  <a:rPr lang="en-US" sz="3200" dirty="0" smtClean="0"/>
                  <a:t>Energy dissipated: </a:t>
                </a:r>
                <a14:m>
                  <m:oMath xmlns:m="http://schemas.openxmlformats.org/officeDocument/2006/math"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(</m:t>
                    </m:r>
                    <m:nary>
                      <m:naryPr>
                        <m:chr m:val="∑"/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32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)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 smtClean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𝑡𝑜𝑡</m:t>
                        </m:r>
                      </m:sub>
                    </m:sSub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3200" dirty="0" smtClean="0"/>
              </a:p>
              <a:p>
                <a:r>
                  <a:rPr lang="en-US" dirty="0" smtClean="0"/>
                  <a:t>In general for a unit, if a </a:t>
                </a:r>
                <a:r>
                  <a:rPr lang="en-US" dirty="0" smtClean="0">
                    <a:solidFill>
                      <a:srgbClr val="00B050"/>
                    </a:solidFill>
                  </a:rPr>
                  <a:t>fraction</a:t>
                </a:r>
                <a:r>
                  <a:rPr lang="en-US" dirty="0" smtClean="0"/>
                  <a:t> </a:t>
                </a:r>
                <a:r>
                  <a:rPr lang="el-GR" dirty="0" smtClean="0"/>
                  <a:t>α</a:t>
                </a:r>
                <a:r>
                  <a:rPr lang="en-US" dirty="0" smtClean="0"/>
                  <a:t> (in terms of energy) is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active</a:t>
                </a:r>
                <a:r>
                  <a:rPr lang="en-US" dirty="0" smtClean="0"/>
                  <a:t> at a given point of time, we can say that the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energy</a:t>
                </a:r>
                <a:r>
                  <a:rPr lang="en-US" dirty="0" smtClean="0"/>
                  <a:t> dissipated is: </a:t>
                </a:r>
              </a:p>
              <a:p>
                <a:pPr lvl="1"/>
                <a:r>
                  <a:rPr lang="el-GR" dirty="0"/>
                  <a:t>α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𝑡𝑜𝑡</m:t>
                        </m:r>
                      </m:sub>
                    </m:sSub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endParaRPr lang="en-US" sz="3200" dirty="0" smtClean="0"/>
              </a:p>
              <a:p>
                <a:endParaRPr lang="en-US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33" t="-2241" r="-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752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8434</TotalTime>
  <Words>973</Words>
  <Application>Microsoft Office PowerPoint</Application>
  <PresentationFormat>Widescreen</PresentationFormat>
  <Paragraphs>197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Calibri Light</vt:lpstr>
      <vt:lpstr>Cambria Math</vt:lpstr>
      <vt:lpstr>Wingdings</vt:lpstr>
      <vt:lpstr>Office Theme</vt:lpstr>
      <vt:lpstr>Power and Temperature</vt:lpstr>
      <vt:lpstr>Why is power consumption important? </vt:lpstr>
      <vt:lpstr>Scientific Reasons</vt:lpstr>
      <vt:lpstr>Sources of Power Consumption</vt:lpstr>
      <vt:lpstr>Types of Power Dissipation</vt:lpstr>
      <vt:lpstr>PowerPoint Presentation</vt:lpstr>
      <vt:lpstr>Dynamic Power</vt:lpstr>
      <vt:lpstr>Consider a simple case</vt:lpstr>
      <vt:lpstr>Dynamic Power Analysis</vt:lpstr>
      <vt:lpstr>Energy vs Power</vt:lpstr>
      <vt:lpstr>Are V and f related?</vt:lpstr>
      <vt:lpstr>Voltage-Frequency Scaling</vt:lpstr>
      <vt:lpstr>PowerPoint Presentation</vt:lpstr>
      <vt:lpstr>Leakage Power: Sources of Leakage Current</vt:lpstr>
      <vt:lpstr>Leakage Power: Sources of Leakage Current</vt:lpstr>
      <vt:lpstr>Description of the Mechanisms</vt:lpstr>
      <vt:lpstr>DIBL and Gate Tunneling</vt:lpstr>
      <vt:lpstr>Other Mechanisms </vt:lpstr>
      <vt:lpstr>Some Equations</vt:lpstr>
      <vt:lpstr>PowerPoint Presentation</vt:lpstr>
      <vt:lpstr>Consider a CMOS Inverter</vt:lpstr>
      <vt:lpstr>Ballpark Figures</vt:lpstr>
      <vt:lpstr>PowerPoint Presentation</vt:lpstr>
      <vt:lpstr>Power and Temperature</vt:lpstr>
      <vt:lpstr>Chip’s Package</vt:lpstr>
      <vt:lpstr>PowerPoint Presentation</vt:lpstr>
      <vt:lpstr>PowerPoint Presentation</vt:lpstr>
      <vt:lpstr>Some Maths</vt:lpstr>
      <vt:lpstr>Leakage Temperature Feedback Loop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and Temperature</dc:title>
  <dc:creator>Smruti Sarangi</dc:creator>
  <cp:lastModifiedBy>Smruti Sarangi</cp:lastModifiedBy>
  <cp:revision>59</cp:revision>
  <dcterms:created xsi:type="dcterms:W3CDTF">2016-10-26T11:38:00Z</dcterms:created>
  <dcterms:modified xsi:type="dcterms:W3CDTF">2016-11-01T09:29:50Z</dcterms:modified>
</cp:coreProperties>
</file>