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62" r:id="rId3"/>
    <p:sldId id="263" r:id="rId4"/>
    <p:sldId id="257" r:id="rId5"/>
    <p:sldId id="267" r:id="rId6"/>
    <p:sldId id="258" r:id="rId7"/>
    <p:sldId id="259" r:id="rId8"/>
    <p:sldId id="261" r:id="rId9"/>
    <p:sldId id="264" r:id="rId10"/>
    <p:sldId id="265" r:id="rId11"/>
    <p:sldId id="268" r:id="rId12"/>
    <p:sldId id="270" r:id="rId13"/>
    <p:sldId id="271" r:id="rId14"/>
    <p:sldId id="269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66" r:id="rId24"/>
    <p:sldId id="260" r:id="rId25"/>
    <p:sldId id="280" r:id="rId26"/>
    <p:sldId id="281" r:id="rId27"/>
    <p:sldId id="282" r:id="rId28"/>
    <p:sldId id="284" r:id="rId29"/>
    <p:sldId id="285" r:id="rId30"/>
    <p:sldId id="283" r:id="rId3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5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9D3D35-EEEA-408B-9D80-1B470C6C5BB0}" type="datetimeFigureOut">
              <a:rPr lang="en-US" smtClean="0"/>
              <a:t>4/29/2016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B693C7-42B6-411C-B680-8C6D0C45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257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693C7-42B6-411C-B680-8C6D0C45EC8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45877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693C7-42B6-411C-B680-8C6D0C45EC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678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B693C7-42B6-411C-B680-8C6D0C45EC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7637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86321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38340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11268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55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6231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367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9238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1330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3381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82240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5403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D6C6F3-D120-4571-B6CA-29640FE1C833}" type="datetimeFigureOut">
              <a:rPr lang="en-IN" smtClean="0"/>
              <a:t>29-04-2016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9A03D9-B84A-42BC-AE5C-CC75CB837828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5833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Cache  Coherence: Directory Protocol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Smruti R. Sarangi, IIT Delhi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4235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the Directory Protocol</a:t>
            </a:r>
          </a:p>
          <a:p>
            <a:r>
              <a:rPr lang="en-US" dirty="0" smtClean="0"/>
              <a:t>Details</a:t>
            </a:r>
          </a:p>
          <a:p>
            <a:r>
              <a:rPr lang="en-US" dirty="0" smtClean="0"/>
              <a:t>Optimizations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2308704"/>
            <a:ext cx="749330" cy="5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1814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look at the protocol in some detail ...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</a:t>
            </a:r>
            <a:r>
              <a:rPr lang="en-US" dirty="0" smtClean="0">
                <a:solidFill>
                  <a:srgbClr val="FF0000"/>
                </a:solidFill>
              </a:rPr>
              <a:t>three</a:t>
            </a:r>
            <a:r>
              <a:rPr lang="en-US" dirty="0" smtClean="0"/>
              <a:t> entities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70C0"/>
                </a:solidFill>
              </a:rPr>
              <a:t>Cache</a:t>
            </a:r>
            <a:r>
              <a:rPr lang="en-US" dirty="0" smtClean="0"/>
              <a:t> (contains some state for each line)</a:t>
            </a:r>
          </a:p>
          <a:p>
            <a:pPr lvl="2"/>
            <a:r>
              <a:rPr lang="en-US" dirty="0" smtClean="0"/>
              <a:t>It receives messages from the upper level (read or write) </a:t>
            </a:r>
          </a:p>
          <a:p>
            <a:pPr lvl="2"/>
            <a:r>
              <a:rPr lang="en-US" dirty="0" smtClean="0"/>
              <a:t>It receives messages from the </a:t>
            </a:r>
            <a:r>
              <a:rPr lang="en-US" dirty="0" err="1" smtClean="0"/>
              <a:t>NoC</a:t>
            </a:r>
            <a:r>
              <a:rPr lang="en-US" dirty="0" smtClean="0"/>
              <a:t> (read miss, write miss) </a:t>
            </a:r>
          </a:p>
          <a:p>
            <a:pPr lvl="2"/>
            <a:r>
              <a:rPr lang="en-US" dirty="0" smtClean="0"/>
              <a:t>Generates events or gets messages from the lower level </a:t>
            </a:r>
            <a:r>
              <a:rPr lang="en-US" dirty="0" smtClean="0">
                <a:sym typeface="Wingdings" panose="05000000000000000000" pitchFamily="2" charset="2"/>
              </a:rPr>
              <a:t> evictions</a:t>
            </a:r>
            <a:endParaRPr lang="en-US" dirty="0" smtClean="0"/>
          </a:p>
          <a:p>
            <a:pPr lvl="1"/>
            <a:r>
              <a:rPr lang="en-US" dirty="0" smtClean="0"/>
              <a:t>The </a:t>
            </a:r>
            <a:r>
              <a:rPr lang="en-US" dirty="0" err="1" smtClean="0">
                <a:solidFill>
                  <a:srgbClr val="00B050"/>
                </a:solidFill>
              </a:rPr>
              <a:t>NoC</a:t>
            </a:r>
            <a:endParaRPr lang="en-US" dirty="0" smtClean="0">
              <a:solidFill>
                <a:srgbClr val="00B050"/>
              </a:solidFill>
            </a:endParaRPr>
          </a:p>
          <a:p>
            <a:pPr lvl="2"/>
            <a:r>
              <a:rPr lang="en-US" dirty="0" smtClean="0"/>
              <a:t>Routes messages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directory</a:t>
            </a:r>
          </a:p>
          <a:p>
            <a:pPr lvl="2"/>
            <a:r>
              <a:rPr lang="en-US" dirty="0" smtClean="0"/>
              <a:t>Gets messages from caches, processes them</a:t>
            </a:r>
          </a:p>
          <a:p>
            <a:pPr lvl="2"/>
            <a:r>
              <a:rPr lang="en-US" dirty="0" smtClean="0"/>
              <a:t>Sends messages to caches (if required)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405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 us consider the cache’s point of 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6276"/>
            <a:ext cx="10515600" cy="2077635"/>
          </a:xfrm>
        </p:spPr>
        <p:txBody>
          <a:bodyPr>
            <a:normAutofit/>
          </a:bodyPr>
          <a:lstStyle/>
          <a:p>
            <a:r>
              <a:rPr lang="en-US" i="1" dirty="0" err="1" smtClean="0"/>
              <a:t>readX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read miss on </a:t>
            </a:r>
            <a:r>
              <a:rPr lang="en-US" dirty="0" err="1" smtClean="0">
                <a:sym typeface="Wingdings" panose="05000000000000000000" pitchFamily="2" charset="2"/>
              </a:rPr>
              <a:t>NoC</a:t>
            </a:r>
            <a:r>
              <a:rPr lang="en-US" dirty="0" smtClean="0">
                <a:sym typeface="Wingdings" panose="05000000000000000000" pitchFamily="2" charset="2"/>
              </a:rPr>
              <a:t>, </a:t>
            </a:r>
            <a:r>
              <a:rPr lang="en-US" i="1" dirty="0" err="1" smtClean="0">
                <a:sym typeface="Wingdings" panose="05000000000000000000" pitchFamily="2" charset="2"/>
              </a:rPr>
              <a:t>writeX</a:t>
            </a:r>
            <a:r>
              <a:rPr lang="en-US" dirty="0" smtClean="0">
                <a:sym typeface="Wingdings" panose="05000000000000000000" pitchFamily="2" charset="2"/>
              </a:rPr>
              <a:t>  write miss on </a:t>
            </a:r>
            <a:r>
              <a:rPr lang="en-US" dirty="0" err="1" smtClean="0">
                <a:sym typeface="Wingdings" panose="05000000000000000000" pitchFamily="2" charset="2"/>
              </a:rPr>
              <a:t>NoC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i="1" dirty="0" smtClean="0">
                <a:sym typeface="Wingdings" panose="05000000000000000000" pitchFamily="2" charset="2"/>
              </a:rPr>
              <a:t>read</a:t>
            </a:r>
            <a:r>
              <a:rPr lang="en-US" dirty="0" smtClean="0">
                <a:sym typeface="Wingdings" panose="05000000000000000000" pitchFamily="2" charset="2"/>
              </a:rPr>
              <a:t>  local read, </a:t>
            </a:r>
            <a:r>
              <a:rPr lang="en-US" i="1" dirty="0" smtClean="0">
                <a:sym typeface="Wingdings" panose="05000000000000000000" pitchFamily="2" charset="2"/>
              </a:rPr>
              <a:t>write</a:t>
            </a:r>
            <a:r>
              <a:rPr lang="en-US" dirty="0" smtClean="0">
                <a:sym typeface="Wingdings" panose="05000000000000000000" pitchFamily="2" charset="2"/>
              </a:rPr>
              <a:t>  local write</a:t>
            </a:r>
            <a:endParaRPr lang="en-US" dirty="0" smtClean="0"/>
          </a:p>
          <a:p>
            <a:r>
              <a:rPr lang="en-US" dirty="0" smtClean="0"/>
              <a:t>Let us consider the I (invalid, line not present) state</a:t>
            </a:r>
          </a:p>
          <a:p>
            <a:r>
              <a:rPr lang="en-US" dirty="0" smtClean="0"/>
              <a:t>Standard format: event/action, (send: default sent </a:t>
            </a:r>
            <a:r>
              <a:rPr lang="en-US" dirty="0"/>
              <a:t>t</a:t>
            </a:r>
            <a:r>
              <a:rPr lang="en-US" dirty="0" smtClean="0"/>
              <a:t>o dir.)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643952" y="3957852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>
          <a:xfrm flipV="1">
            <a:off x="4640239" y="4413512"/>
            <a:ext cx="3957851" cy="15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8598090" y="3890709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</a:t>
            </a:r>
            <a:endParaRPr lang="en-US" sz="4800" dirty="0"/>
          </a:p>
        </p:txBody>
      </p:sp>
      <p:sp>
        <p:nvSpPr>
          <p:cNvPr id="21" name="Oval 20"/>
          <p:cNvSpPr/>
          <p:nvPr/>
        </p:nvSpPr>
        <p:spPr>
          <a:xfrm>
            <a:off x="3643952" y="5638456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22" name="Straight Arrow Connector 21"/>
          <p:cNvCxnSpPr>
            <a:stCxn id="21" idx="6"/>
          </p:cNvCxnSpPr>
          <p:nvPr/>
        </p:nvCxnSpPr>
        <p:spPr>
          <a:xfrm flipV="1">
            <a:off x="4640239" y="6094116"/>
            <a:ext cx="3957851" cy="15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8598090" y="5571313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S</a:t>
            </a:r>
            <a:endParaRPr lang="en-US" sz="4800" dirty="0"/>
          </a:p>
        </p:txBody>
      </p:sp>
      <p:sp>
        <p:nvSpPr>
          <p:cNvPr id="26" name="Oval Callout 25"/>
          <p:cNvSpPr/>
          <p:nvPr/>
        </p:nvSpPr>
        <p:spPr>
          <a:xfrm>
            <a:off x="9212239" y="3104662"/>
            <a:ext cx="2598761" cy="980880"/>
          </a:xfrm>
          <a:prstGeom prst="wedgeEllipseCallout">
            <a:avLst>
              <a:gd name="adj1" fmla="val -58807"/>
              <a:gd name="adj2" fmla="val 28840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 other cache contains the line</a:t>
            </a:r>
            <a:endParaRPr lang="en-US" dirty="0"/>
          </a:p>
        </p:txBody>
      </p:sp>
      <p:sp>
        <p:nvSpPr>
          <p:cNvPr id="32" name="Oval Callout 31"/>
          <p:cNvSpPr/>
          <p:nvPr/>
        </p:nvSpPr>
        <p:spPr>
          <a:xfrm>
            <a:off x="9594377" y="5029682"/>
            <a:ext cx="2597623" cy="1153681"/>
          </a:xfrm>
          <a:prstGeom prst="wedgeEllipseCallout">
            <a:avLst>
              <a:gd name="adj1" fmla="val -50930"/>
              <a:gd name="adj2" fmla="val 42466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Some other cache contains the line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510491" y="3999571"/>
            <a:ext cx="174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read/send </a:t>
            </a:r>
            <a:r>
              <a:rPr lang="en-US" dirty="0" err="1" smtClean="0"/>
              <a:t>readX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10491" y="5648049"/>
            <a:ext cx="17419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read/send </a:t>
            </a:r>
            <a:r>
              <a:rPr lang="en-US" dirty="0" err="1"/>
              <a:t>readX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811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 state transitions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2947917" y="2634019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5" name="Straight Arrow Connector 4"/>
          <p:cNvCxnSpPr>
            <a:stCxn id="4" idx="6"/>
          </p:cNvCxnSpPr>
          <p:nvPr/>
        </p:nvCxnSpPr>
        <p:spPr>
          <a:xfrm flipV="1">
            <a:off x="3944204" y="3089679"/>
            <a:ext cx="3957851" cy="15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7902055" y="2566876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sp>
        <p:nvSpPr>
          <p:cNvPr id="9" name="Oval 8"/>
          <p:cNvSpPr/>
          <p:nvPr/>
        </p:nvSpPr>
        <p:spPr>
          <a:xfrm>
            <a:off x="2947917" y="4314623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10" name="Straight Arrow Connector 9"/>
          <p:cNvCxnSpPr>
            <a:stCxn id="9" idx="6"/>
          </p:cNvCxnSpPr>
          <p:nvPr/>
        </p:nvCxnSpPr>
        <p:spPr>
          <a:xfrm flipV="1">
            <a:off x="3944204" y="4770283"/>
            <a:ext cx="3957851" cy="1518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/>
          <p:cNvSpPr/>
          <p:nvPr/>
        </p:nvSpPr>
        <p:spPr>
          <a:xfrm>
            <a:off x="7902055" y="4247480"/>
            <a:ext cx="996287" cy="9416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4989123" y="2677183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write/send </a:t>
            </a:r>
            <a:r>
              <a:rPr lang="en-US" dirty="0" err="1" smtClean="0"/>
              <a:t>writeX</a:t>
            </a:r>
            <a:endParaRPr lang="en-IN" dirty="0"/>
          </a:p>
        </p:txBody>
      </p:sp>
      <p:sp>
        <p:nvSpPr>
          <p:cNvPr id="14" name="TextBox 13"/>
          <p:cNvSpPr txBox="1"/>
          <p:nvPr/>
        </p:nvSpPr>
        <p:spPr>
          <a:xfrm>
            <a:off x="4874104" y="4342599"/>
            <a:ext cx="1806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 or </a:t>
            </a:r>
            <a:r>
              <a:rPr lang="en-US" dirty="0" err="1" smtClean="0"/>
              <a:t>writeX</a:t>
            </a:r>
            <a:r>
              <a:rPr lang="en-US" dirty="0" smtClean="0"/>
              <a:t>/-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60428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022" y="53808"/>
            <a:ext cx="10515600" cy="1325563"/>
          </a:xfrm>
        </p:spPr>
        <p:txBody>
          <a:bodyPr/>
          <a:lstStyle/>
          <a:p>
            <a:r>
              <a:rPr lang="en-US" dirty="0" smtClean="0"/>
              <a:t>S state transitions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3411941" y="2647666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S</a:t>
            </a:r>
            <a:endParaRPr lang="en-US" sz="4800" dirty="0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3794077" y="1992573"/>
            <a:ext cx="0" cy="777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794078" y="2006221"/>
            <a:ext cx="10372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endCxn id="4" idx="7"/>
          </p:cNvCxnSpPr>
          <p:nvPr/>
        </p:nvCxnSpPr>
        <p:spPr>
          <a:xfrm flipH="1">
            <a:off x="4844780" y="1992573"/>
            <a:ext cx="175" cy="860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3510950" y="1431751"/>
            <a:ext cx="20669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</a:p>
          <a:p>
            <a:r>
              <a:rPr lang="en-US" dirty="0" err="1" smtClean="0"/>
              <a:t>readX</a:t>
            </a:r>
            <a:r>
              <a:rPr lang="en-US" dirty="0" smtClean="0"/>
              <a:t>/send value(?)</a:t>
            </a:r>
            <a:endParaRPr lang="en-IN" dirty="0"/>
          </a:p>
        </p:txBody>
      </p:sp>
      <p:cxnSp>
        <p:nvCxnSpPr>
          <p:cNvPr id="6" name="Straight Arrow Connector 5"/>
          <p:cNvCxnSpPr>
            <a:stCxn id="4" idx="6"/>
          </p:cNvCxnSpPr>
          <p:nvPr/>
        </p:nvCxnSpPr>
        <p:spPr>
          <a:xfrm flipV="1">
            <a:off x="5090616" y="3350525"/>
            <a:ext cx="36479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8738558" y="2647665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sp>
        <p:nvSpPr>
          <p:cNvPr id="7" name="TextBox 6"/>
          <p:cNvSpPr txBox="1"/>
          <p:nvPr/>
        </p:nvSpPr>
        <p:spPr>
          <a:xfrm>
            <a:off x="6105265" y="2981192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write/send </a:t>
            </a:r>
            <a:r>
              <a:rPr lang="en-US" dirty="0" err="1" smtClean="0"/>
              <a:t>writeX</a:t>
            </a:r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318293" y="5155077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9" name="Straight Arrow Connector 8"/>
          <p:cNvCxnSpPr>
            <a:stCxn id="4" idx="4"/>
          </p:cNvCxnSpPr>
          <p:nvPr/>
        </p:nvCxnSpPr>
        <p:spPr>
          <a:xfrm flipH="1">
            <a:off x="4251278" y="4053385"/>
            <a:ext cx="1" cy="110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251278" y="4281065"/>
            <a:ext cx="21300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value(?)</a:t>
            </a:r>
          </a:p>
          <a:p>
            <a:r>
              <a:rPr lang="en-US" dirty="0" smtClean="0"/>
              <a:t>evict/send evict</a:t>
            </a:r>
            <a:endParaRPr lang="en-IN" dirty="0"/>
          </a:p>
        </p:txBody>
      </p:sp>
      <p:sp>
        <p:nvSpPr>
          <p:cNvPr id="13" name="Rounded Rectangle 12"/>
          <p:cNvSpPr/>
          <p:nvPr/>
        </p:nvSpPr>
        <p:spPr>
          <a:xfrm>
            <a:off x="7237562" y="4779034"/>
            <a:ext cx="4149306" cy="15182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1) Support multiple readers (at a time), yet only one writer. </a:t>
            </a:r>
          </a:p>
          <a:p>
            <a:endParaRPr lang="en-US" dirty="0" smtClean="0"/>
          </a:p>
          <a:p>
            <a:r>
              <a:rPr lang="en-US" dirty="0" smtClean="0"/>
              <a:t>2)Also seamlessly evict lines.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8090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 State Transitions</a:t>
            </a:r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3411941" y="2647666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794077" y="1992573"/>
            <a:ext cx="0" cy="777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94078" y="2006221"/>
            <a:ext cx="10372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4" idx="7"/>
          </p:cNvCxnSpPr>
          <p:nvPr/>
        </p:nvCxnSpPr>
        <p:spPr>
          <a:xfrm flipH="1">
            <a:off x="4844780" y="1992573"/>
            <a:ext cx="175" cy="860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10950" y="1431751"/>
            <a:ext cx="8329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</a:p>
          <a:p>
            <a:r>
              <a:rPr lang="en-US" dirty="0" smtClean="0"/>
              <a:t>write/-</a:t>
            </a:r>
            <a:endParaRPr lang="en-IN" dirty="0"/>
          </a:p>
        </p:txBody>
      </p:sp>
      <p:cxnSp>
        <p:nvCxnSpPr>
          <p:cNvPr id="9" name="Straight Arrow Connector 8"/>
          <p:cNvCxnSpPr>
            <a:stCxn id="4" idx="6"/>
          </p:cNvCxnSpPr>
          <p:nvPr/>
        </p:nvCxnSpPr>
        <p:spPr>
          <a:xfrm flipV="1">
            <a:off x="5090616" y="3350525"/>
            <a:ext cx="36479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8738558" y="2647665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42956" y="2981192"/>
            <a:ext cx="284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/</a:t>
            </a:r>
            <a:r>
              <a:rPr lang="en-US" dirty="0" err="1" smtClean="0"/>
              <a:t>write-back+send</a:t>
            </a:r>
            <a:r>
              <a:rPr lang="en-US" dirty="0" smtClean="0"/>
              <a:t> data</a:t>
            </a:r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318293" y="5155077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 flipH="1">
            <a:off x="4251278" y="4053385"/>
            <a:ext cx="1" cy="110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51278" y="4281065"/>
            <a:ext cx="28780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data</a:t>
            </a:r>
          </a:p>
          <a:p>
            <a:r>
              <a:rPr lang="en-US" dirty="0" smtClean="0"/>
              <a:t>evict/send evict + write-back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7237562" y="4779034"/>
            <a:ext cx="4149306" cy="15182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1) Only one writer at a time </a:t>
            </a:r>
          </a:p>
          <a:p>
            <a:endParaRPr lang="en-US" dirty="0" smtClean="0"/>
          </a:p>
          <a:p>
            <a:r>
              <a:rPr lang="en-US" dirty="0" smtClean="0"/>
              <a:t>2) In the M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S transition, write back data to the lower level. This is done to enable seamless evictions in the </a:t>
            </a:r>
            <a:r>
              <a:rPr lang="en-US" i="1" dirty="0" smtClean="0"/>
              <a:t>S </a:t>
            </a:r>
            <a:r>
              <a:rPr lang="en-US" dirty="0" smtClean="0"/>
              <a:t>state.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53957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526" y="129812"/>
            <a:ext cx="10515600" cy="1325563"/>
          </a:xfrm>
        </p:spPr>
        <p:txBody>
          <a:bodyPr/>
          <a:lstStyle/>
          <a:p>
            <a:r>
              <a:rPr lang="en-US" dirty="0" smtClean="0"/>
              <a:t>E State Transitions</a:t>
            </a:r>
            <a:endParaRPr lang="en-IN" dirty="0"/>
          </a:p>
        </p:txBody>
      </p:sp>
      <p:sp>
        <p:nvSpPr>
          <p:cNvPr id="4" name="Oval 3"/>
          <p:cNvSpPr/>
          <p:nvPr/>
        </p:nvSpPr>
        <p:spPr>
          <a:xfrm>
            <a:off x="3411941" y="2647666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</a:t>
            </a:r>
            <a:endParaRPr lang="en-US" sz="48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3794077" y="1992573"/>
            <a:ext cx="0" cy="7779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794078" y="2006221"/>
            <a:ext cx="10372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>
            <a:endCxn id="4" idx="7"/>
          </p:cNvCxnSpPr>
          <p:nvPr/>
        </p:nvCxnSpPr>
        <p:spPr>
          <a:xfrm flipH="1">
            <a:off x="4844780" y="1992573"/>
            <a:ext cx="175" cy="8609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10950" y="1431751"/>
            <a:ext cx="7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</a:p>
        </p:txBody>
      </p:sp>
      <p:cxnSp>
        <p:nvCxnSpPr>
          <p:cNvPr id="9" name="Straight Arrow Connector 8"/>
          <p:cNvCxnSpPr>
            <a:stCxn id="4" idx="6"/>
          </p:cNvCxnSpPr>
          <p:nvPr/>
        </p:nvCxnSpPr>
        <p:spPr>
          <a:xfrm flipV="1">
            <a:off x="5090616" y="3350525"/>
            <a:ext cx="3647942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8738558" y="2647665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5742956" y="2981192"/>
            <a:ext cx="1732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/send data</a:t>
            </a:r>
            <a:endParaRPr lang="en-IN" dirty="0"/>
          </a:p>
        </p:txBody>
      </p:sp>
      <p:sp>
        <p:nvSpPr>
          <p:cNvPr id="12" name="Oval 11"/>
          <p:cNvSpPr/>
          <p:nvPr/>
        </p:nvSpPr>
        <p:spPr>
          <a:xfrm>
            <a:off x="3318293" y="5155077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cxnSp>
        <p:nvCxnSpPr>
          <p:cNvPr id="13" name="Straight Arrow Connector 12"/>
          <p:cNvCxnSpPr>
            <a:stCxn id="4" idx="4"/>
          </p:cNvCxnSpPr>
          <p:nvPr/>
        </p:nvCxnSpPr>
        <p:spPr>
          <a:xfrm flipH="1">
            <a:off x="4251278" y="4053385"/>
            <a:ext cx="1" cy="11052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51278" y="4281065"/>
            <a:ext cx="179504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data</a:t>
            </a:r>
          </a:p>
          <a:p>
            <a:r>
              <a:rPr lang="en-US" dirty="0" smtClean="0"/>
              <a:t>evict/send evict</a:t>
            </a:r>
            <a:endParaRPr lang="en-IN" dirty="0"/>
          </a:p>
        </p:txBody>
      </p:sp>
      <p:sp>
        <p:nvSpPr>
          <p:cNvPr id="15" name="Rounded Rectangle 14"/>
          <p:cNvSpPr/>
          <p:nvPr/>
        </p:nvSpPr>
        <p:spPr>
          <a:xfrm>
            <a:off x="7237562" y="4779034"/>
            <a:ext cx="4149306" cy="1518249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1) We can seamlessly move to the </a:t>
            </a:r>
            <a:r>
              <a:rPr lang="en-US" i="1" dirty="0" smtClean="0"/>
              <a:t>M </a:t>
            </a:r>
            <a:r>
              <a:rPr lang="en-US" dirty="0" smtClean="0"/>
              <a:t>state. It is not necessary to send any messages.</a:t>
            </a:r>
            <a:endParaRPr lang="en-IN" dirty="0"/>
          </a:p>
        </p:txBody>
      </p:sp>
      <p:sp>
        <p:nvSpPr>
          <p:cNvPr id="16" name="Oval 15"/>
          <p:cNvSpPr/>
          <p:nvPr/>
        </p:nvSpPr>
        <p:spPr>
          <a:xfrm>
            <a:off x="0" y="2770496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cxnSp>
        <p:nvCxnSpPr>
          <p:cNvPr id="18" name="Straight Arrow Connector 17"/>
          <p:cNvCxnSpPr>
            <a:stCxn id="4" idx="2"/>
          </p:cNvCxnSpPr>
          <p:nvPr/>
        </p:nvCxnSpPr>
        <p:spPr>
          <a:xfrm flipH="1" flipV="1">
            <a:off x="1664898" y="3350524"/>
            <a:ext cx="1747043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678675" y="2902775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write/send </a:t>
            </a:r>
            <a:r>
              <a:rPr lang="en-US" dirty="0" err="1" smtClean="0"/>
              <a:t>writeX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80440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88125"/>
            <a:ext cx="10515600" cy="1325563"/>
          </a:xfrm>
        </p:spPr>
        <p:txBody>
          <a:bodyPr/>
          <a:lstStyle/>
          <a:p>
            <a:r>
              <a:rPr lang="en-US" dirty="0" smtClean="0"/>
              <a:t>Protocol Summary: </a:t>
            </a:r>
            <a:r>
              <a:rPr lang="en-US" dirty="0" err="1" smtClean="0"/>
              <a:t>readX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 err="1" smtClean="0"/>
              <a:t>writeX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6659591" y="4769762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</a:t>
            </a:r>
            <a:endParaRPr lang="en-US" sz="4800" dirty="0"/>
          </a:p>
        </p:txBody>
      </p:sp>
      <p:sp>
        <p:nvSpPr>
          <p:cNvPr id="7" name="Oval 6"/>
          <p:cNvSpPr/>
          <p:nvPr/>
        </p:nvSpPr>
        <p:spPr>
          <a:xfrm>
            <a:off x="6659592" y="1940299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2050209" y="1940298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sp>
        <p:nvSpPr>
          <p:cNvPr id="12" name="Oval 11"/>
          <p:cNvSpPr/>
          <p:nvPr/>
        </p:nvSpPr>
        <p:spPr>
          <a:xfrm>
            <a:off x="2050210" y="4769763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2119221" y="1526466"/>
            <a:ext cx="0" cy="8276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119221" y="1526466"/>
            <a:ext cx="706844" cy="90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826065" y="1526466"/>
            <a:ext cx="0" cy="4138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1567249" y="1175207"/>
            <a:ext cx="1806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 or </a:t>
            </a:r>
            <a:r>
              <a:rPr lang="en-US" dirty="0" err="1" smtClean="0"/>
              <a:t>writeX</a:t>
            </a:r>
            <a:r>
              <a:rPr lang="en-US" dirty="0" smtClean="0"/>
              <a:t>/-</a:t>
            </a:r>
            <a:endParaRPr lang="en-IN" dirty="0"/>
          </a:p>
        </p:txBody>
      </p:sp>
      <p:cxnSp>
        <p:nvCxnSpPr>
          <p:cNvPr id="33" name="Straight Arrow Connector 32"/>
          <p:cNvCxnSpPr/>
          <p:nvPr/>
        </p:nvCxnSpPr>
        <p:spPr>
          <a:xfrm flipH="1">
            <a:off x="3614468" y="2286000"/>
            <a:ext cx="31313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442604" y="2354130"/>
            <a:ext cx="20435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data(?)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8338266" y="2441275"/>
            <a:ext cx="6245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8962845" y="2035834"/>
            <a:ext cx="0" cy="43132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 flipH="1">
            <a:off x="7962181" y="2035834"/>
            <a:ext cx="100066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8962845" y="2080570"/>
            <a:ext cx="1980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/send data(?)</a:t>
            </a:r>
            <a:endParaRPr lang="en-IN" dirty="0"/>
          </a:p>
        </p:txBody>
      </p:sp>
      <p:cxnSp>
        <p:nvCxnSpPr>
          <p:cNvPr id="46" name="Straight Arrow Connector 45"/>
          <p:cNvCxnSpPr>
            <a:endCxn id="7" idx="3"/>
          </p:cNvCxnSpPr>
          <p:nvPr/>
        </p:nvCxnSpPr>
        <p:spPr>
          <a:xfrm flipV="1">
            <a:off x="3614468" y="3140155"/>
            <a:ext cx="3290960" cy="18804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19807316">
            <a:off x="4053765" y="4015505"/>
            <a:ext cx="2844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readX</a:t>
            </a:r>
            <a:r>
              <a:rPr lang="en-US" dirty="0" smtClean="0"/>
              <a:t>/</a:t>
            </a:r>
            <a:r>
              <a:rPr lang="en-US" dirty="0" err="1" smtClean="0"/>
              <a:t>write-back+send</a:t>
            </a:r>
            <a:r>
              <a:rPr lang="en-US" dirty="0" smtClean="0"/>
              <a:t> data</a:t>
            </a:r>
            <a:endParaRPr lang="en-IN" dirty="0"/>
          </a:p>
        </p:txBody>
      </p:sp>
      <p:cxnSp>
        <p:nvCxnSpPr>
          <p:cNvPr id="49" name="Straight Arrow Connector 48"/>
          <p:cNvCxnSpPr>
            <a:stCxn id="12" idx="0"/>
            <a:endCxn id="9" idx="4"/>
          </p:cNvCxnSpPr>
          <p:nvPr/>
        </p:nvCxnSpPr>
        <p:spPr>
          <a:xfrm flipH="1" flipV="1">
            <a:off x="2889547" y="3346017"/>
            <a:ext cx="1" cy="1423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152687" y="3830839"/>
            <a:ext cx="1795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writeX</a:t>
            </a:r>
            <a:r>
              <a:rPr lang="en-US" dirty="0" smtClean="0"/>
              <a:t>/send data</a:t>
            </a:r>
            <a:endParaRPr lang="en-IN" dirty="0"/>
          </a:p>
        </p:txBody>
      </p:sp>
      <p:cxnSp>
        <p:nvCxnSpPr>
          <p:cNvPr id="52" name="Straight Arrow Connector 51"/>
          <p:cNvCxnSpPr>
            <a:stCxn id="5" idx="0"/>
            <a:endCxn id="7" idx="4"/>
          </p:cNvCxnSpPr>
          <p:nvPr/>
        </p:nvCxnSpPr>
        <p:spPr>
          <a:xfrm flipV="1">
            <a:off x="7498929" y="3346018"/>
            <a:ext cx="1" cy="14237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ectangle 52"/>
          <p:cNvSpPr/>
          <p:nvPr/>
        </p:nvSpPr>
        <p:spPr>
          <a:xfrm>
            <a:off x="7498928" y="3879570"/>
            <a:ext cx="173201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readX</a:t>
            </a:r>
            <a:r>
              <a:rPr lang="en-US" dirty="0"/>
              <a:t>/send data</a:t>
            </a:r>
            <a:endParaRPr lang="en-IN" dirty="0"/>
          </a:p>
        </p:txBody>
      </p:sp>
      <p:cxnSp>
        <p:nvCxnSpPr>
          <p:cNvPr id="55" name="Straight Arrow Connector 54"/>
          <p:cNvCxnSpPr/>
          <p:nvPr/>
        </p:nvCxnSpPr>
        <p:spPr>
          <a:xfrm flipH="1" flipV="1">
            <a:off x="3614468" y="3027872"/>
            <a:ext cx="3187052" cy="204100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 rot="1924772">
            <a:off x="3599736" y="3227881"/>
            <a:ext cx="17950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/>
              <a:t>writeX</a:t>
            </a:r>
            <a:r>
              <a:rPr lang="en-US" dirty="0"/>
              <a:t>/send data</a:t>
            </a:r>
          </a:p>
        </p:txBody>
      </p:sp>
    </p:spTree>
    <p:extLst>
      <p:ext uri="{BB962C8B-B14F-4D97-AF65-F5344CB8AC3E}">
        <p14:creationId xmlns:p14="http://schemas.microsoft.com/office/powerpoint/2010/main" val="4036644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Protocol Summary: </a:t>
            </a:r>
            <a:r>
              <a:rPr lang="en-US" dirty="0" err="1" smtClean="0"/>
              <a:t>read,write</a:t>
            </a:r>
            <a:r>
              <a:rPr lang="en-US" dirty="0" smtClean="0"/>
              <a:t>, and evict</a:t>
            </a:r>
            <a:endParaRPr lang="en-IN" dirty="0"/>
          </a:p>
        </p:txBody>
      </p:sp>
      <p:sp>
        <p:nvSpPr>
          <p:cNvPr id="5" name="Oval 4"/>
          <p:cNvSpPr/>
          <p:nvPr/>
        </p:nvSpPr>
        <p:spPr>
          <a:xfrm>
            <a:off x="6659591" y="4769762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E</a:t>
            </a:r>
            <a:endParaRPr lang="en-US" sz="4800" dirty="0"/>
          </a:p>
        </p:txBody>
      </p:sp>
      <p:sp>
        <p:nvSpPr>
          <p:cNvPr id="7" name="Oval 6"/>
          <p:cNvSpPr/>
          <p:nvPr/>
        </p:nvSpPr>
        <p:spPr>
          <a:xfrm>
            <a:off x="6659592" y="1940299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S</a:t>
            </a:r>
          </a:p>
        </p:txBody>
      </p:sp>
      <p:sp>
        <p:nvSpPr>
          <p:cNvPr id="9" name="Oval 8"/>
          <p:cNvSpPr/>
          <p:nvPr/>
        </p:nvSpPr>
        <p:spPr>
          <a:xfrm>
            <a:off x="2050209" y="1940298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I</a:t>
            </a:r>
            <a:endParaRPr lang="en-US" sz="4800" dirty="0"/>
          </a:p>
        </p:txBody>
      </p:sp>
      <p:sp>
        <p:nvSpPr>
          <p:cNvPr id="12" name="Oval 11"/>
          <p:cNvSpPr/>
          <p:nvPr/>
        </p:nvSpPr>
        <p:spPr>
          <a:xfrm>
            <a:off x="2050210" y="4769763"/>
            <a:ext cx="1678675" cy="14057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M</a:t>
            </a:r>
            <a:endParaRPr lang="en-US" sz="4800" dirty="0"/>
          </a:p>
        </p:txBody>
      </p:sp>
      <p:cxnSp>
        <p:nvCxnSpPr>
          <p:cNvPr id="8" name="Straight Arrow Connector 7"/>
          <p:cNvCxnSpPr/>
          <p:nvPr/>
        </p:nvCxnSpPr>
        <p:spPr>
          <a:xfrm>
            <a:off x="3728884" y="2643158"/>
            <a:ext cx="2930708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261449" y="2643157"/>
            <a:ext cx="174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read/send </a:t>
            </a:r>
            <a:r>
              <a:rPr lang="en-US" dirty="0" err="1" smtClean="0"/>
              <a:t>readX</a:t>
            </a:r>
            <a:endParaRPr lang="en-IN" dirty="0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484469" y="3114434"/>
            <a:ext cx="3261388" cy="20246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 rot="1910224">
            <a:off x="3621985" y="3384621"/>
            <a:ext cx="1741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read/send </a:t>
            </a:r>
            <a:r>
              <a:rPr lang="en-US" dirty="0" err="1" smtClean="0"/>
              <a:t>readX</a:t>
            </a:r>
            <a:endParaRPr lang="en-IN" dirty="0"/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2760453" y="3346017"/>
            <a:ext cx="8626" cy="14237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958053" y="3816175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write/send </a:t>
            </a:r>
            <a:r>
              <a:rPr lang="en-US" dirty="0" err="1" smtClean="0"/>
              <a:t>writeX</a:t>
            </a:r>
            <a:endParaRPr lang="en-IN" dirty="0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1357495" y="5710687"/>
            <a:ext cx="730367" cy="172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1345721" y="5201728"/>
            <a:ext cx="0" cy="52621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1345721" y="5201728"/>
            <a:ext cx="81088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0" y="4692770"/>
            <a:ext cx="13156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err="1" smtClean="0"/>
              <a:t>write,read</a:t>
            </a:r>
            <a:r>
              <a:rPr lang="en-US" dirty="0" smtClean="0"/>
              <a:t>/-</a:t>
            </a:r>
            <a:endParaRPr lang="en-IN" dirty="0"/>
          </a:p>
        </p:txBody>
      </p:sp>
      <p:cxnSp>
        <p:nvCxnSpPr>
          <p:cNvPr id="26" name="Straight Arrow Connector 25"/>
          <p:cNvCxnSpPr>
            <a:stCxn id="12" idx="0"/>
            <a:endCxn id="9" idx="4"/>
          </p:cNvCxnSpPr>
          <p:nvPr/>
        </p:nvCxnSpPr>
        <p:spPr>
          <a:xfrm flipH="1" flipV="1">
            <a:off x="2889547" y="3346017"/>
            <a:ext cx="1" cy="14237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2846554" y="4210656"/>
            <a:ext cx="188513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evict/send evict + 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         write-back</a:t>
            </a:r>
            <a:endParaRPr lang="en-IN" dirty="0"/>
          </a:p>
        </p:txBody>
      </p:sp>
      <p:cxnSp>
        <p:nvCxnSpPr>
          <p:cNvPr id="29" name="Straight Arrow Connector 28"/>
          <p:cNvCxnSpPr/>
          <p:nvPr/>
        </p:nvCxnSpPr>
        <p:spPr>
          <a:xfrm flipH="1">
            <a:off x="3562709" y="2260121"/>
            <a:ext cx="318314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851264" y="1889058"/>
            <a:ext cx="166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evict/send evict</a:t>
            </a:r>
            <a:endParaRPr lang="en-IN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8338266" y="2812211"/>
            <a:ext cx="77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flipV="1">
            <a:off x="9118121" y="2310078"/>
            <a:ext cx="0" cy="51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8238226" y="2310078"/>
            <a:ext cx="8712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9109494" y="2376479"/>
            <a:ext cx="7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  <a:endParaRPr lang="en-IN" dirty="0"/>
          </a:p>
        </p:txBody>
      </p:sp>
      <p:cxnSp>
        <p:nvCxnSpPr>
          <p:cNvPr id="39" name="Straight Arrow Connector 38"/>
          <p:cNvCxnSpPr>
            <a:stCxn id="7" idx="3"/>
          </p:cNvCxnSpPr>
          <p:nvPr/>
        </p:nvCxnSpPr>
        <p:spPr>
          <a:xfrm flipH="1">
            <a:off x="3645244" y="3140155"/>
            <a:ext cx="3260184" cy="20615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 rot="19771158">
            <a:off x="5352467" y="3500050"/>
            <a:ext cx="1868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write/send </a:t>
            </a:r>
            <a:r>
              <a:rPr lang="en-US" dirty="0" err="1"/>
              <a:t>writeX</a:t>
            </a:r>
            <a:endParaRPr lang="en-IN" dirty="0"/>
          </a:p>
        </p:txBody>
      </p:sp>
      <p:cxnSp>
        <p:nvCxnSpPr>
          <p:cNvPr id="43" name="Straight Connector 42"/>
          <p:cNvCxnSpPr/>
          <p:nvPr/>
        </p:nvCxnSpPr>
        <p:spPr>
          <a:xfrm>
            <a:off x="8338266" y="5588522"/>
            <a:ext cx="7712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V="1">
            <a:off x="9118121" y="5086389"/>
            <a:ext cx="0" cy="510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H="1">
            <a:off x="8238226" y="5086389"/>
            <a:ext cx="87126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9109494" y="5152790"/>
            <a:ext cx="7699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read/-</a:t>
            </a:r>
            <a:endParaRPr lang="en-IN" dirty="0"/>
          </a:p>
        </p:txBody>
      </p:sp>
      <p:cxnSp>
        <p:nvCxnSpPr>
          <p:cNvPr id="48" name="Straight Arrow Connector 47"/>
          <p:cNvCxnSpPr/>
          <p:nvPr/>
        </p:nvCxnSpPr>
        <p:spPr>
          <a:xfrm flipH="1" flipV="1">
            <a:off x="3364000" y="3214506"/>
            <a:ext cx="3301749" cy="20642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rot="1756891">
            <a:off x="4671076" y="4525102"/>
            <a:ext cx="1663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evict/send evict</a:t>
            </a:r>
            <a:endParaRPr lang="en-IN" dirty="0"/>
          </a:p>
        </p:txBody>
      </p:sp>
      <p:cxnSp>
        <p:nvCxnSpPr>
          <p:cNvPr id="52" name="Straight Arrow Connector 51"/>
          <p:cNvCxnSpPr/>
          <p:nvPr/>
        </p:nvCxnSpPr>
        <p:spPr>
          <a:xfrm flipH="1">
            <a:off x="3728884" y="5588522"/>
            <a:ext cx="2930707" cy="86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4453869" y="5558610"/>
            <a:ext cx="832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write/-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58154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363" y="1290786"/>
            <a:ext cx="10515600" cy="4351338"/>
          </a:xfrm>
        </p:spPr>
        <p:txBody>
          <a:bodyPr/>
          <a:lstStyle/>
          <a:p>
            <a:r>
              <a:rPr lang="en-US" dirty="0" smtClean="0"/>
              <a:t>What are the </a:t>
            </a:r>
            <a:r>
              <a:rPr lang="en-US" dirty="0" smtClean="0">
                <a:solidFill>
                  <a:srgbClr val="FF0000"/>
                </a:solidFill>
              </a:rPr>
              <a:t>messages</a:t>
            </a:r>
            <a:r>
              <a:rPr lang="en-US" dirty="0" smtClean="0"/>
              <a:t> that the directory receives?</a:t>
            </a:r>
          </a:p>
          <a:p>
            <a:pPr lvl="1"/>
            <a:r>
              <a:rPr lang="en-US" dirty="0" err="1" smtClean="0"/>
              <a:t>readX</a:t>
            </a:r>
            <a:endParaRPr lang="en-US" dirty="0" smtClean="0"/>
          </a:p>
          <a:p>
            <a:pPr lvl="1"/>
            <a:r>
              <a:rPr lang="en-US" dirty="0" err="1" smtClean="0"/>
              <a:t>writeX</a:t>
            </a:r>
            <a:endParaRPr lang="en-US" dirty="0" smtClean="0"/>
          </a:p>
          <a:p>
            <a:pPr lvl="1"/>
            <a:r>
              <a:rPr lang="en-US" dirty="0" smtClean="0"/>
              <a:t>evict</a:t>
            </a:r>
          </a:p>
          <a:p>
            <a:r>
              <a:rPr lang="en-US" dirty="0" smtClean="0"/>
              <a:t>What should the directory do:</a:t>
            </a:r>
          </a:p>
          <a:p>
            <a:pPr lvl="1"/>
            <a:r>
              <a:rPr lang="en-US" dirty="0" err="1" smtClean="0"/>
              <a:t>readX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Locate </a:t>
            </a:r>
            <a:r>
              <a:rPr lang="en-US" dirty="0" smtClean="0">
                <a:sym typeface="Wingdings" panose="05000000000000000000" pitchFamily="2" charset="2"/>
              </a:rPr>
              <a:t>a cache that contains the line(sharer) and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fetch</a:t>
            </a:r>
            <a:r>
              <a:rPr lang="en-US" dirty="0" smtClean="0">
                <a:sym typeface="Wingdings" panose="05000000000000000000" pitchFamily="2" charset="2"/>
              </a:rPr>
              <a:t> the line</a:t>
            </a:r>
          </a:p>
          <a:p>
            <a:pPr lvl="1"/>
            <a:r>
              <a:rPr lang="en-US" dirty="0" err="1" smtClean="0">
                <a:sym typeface="Wingdings" panose="05000000000000000000" pitchFamily="2" charset="2"/>
              </a:rPr>
              <a:t>writeX</a:t>
            </a:r>
            <a:r>
              <a:rPr lang="en-US" dirty="0" smtClean="0">
                <a:sym typeface="Wingdings" panose="05000000000000000000" pitchFamily="2" charset="2"/>
              </a:rPr>
              <a:t>  Ask all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sharers</a:t>
            </a:r>
            <a:r>
              <a:rPr lang="en-US" dirty="0" smtClean="0">
                <a:sym typeface="Wingdings" panose="05000000000000000000" pitchFamily="2" charset="2"/>
              </a:rPr>
              <a:t> to invalidate their lines, give </a:t>
            </a:r>
            <a:r>
              <a:rPr lang="en-US" dirty="0" smtClean="0">
                <a:solidFill>
                  <a:srgbClr val="C00000"/>
                </a:solidFill>
                <a:sym typeface="Wingdings" panose="05000000000000000000" pitchFamily="2" charset="2"/>
              </a:rPr>
              <a:t>exclusive</a:t>
            </a:r>
            <a:r>
              <a:rPr lang="en-US" dirty="0" smtClean="0">
                <a:sym typeface="Wingdings" panose="05000000000000000000" pitchFamily="2" charset="2"/>
              </a:rPr>
              <a:t> rights to the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cache</a:t>
            </a:r>
            <a:r>
              <a:rPr lang="en-US" dirty="0" smtClean="0">
                <a:sym typeface="Wingdings" panose="05000000000000000000" pitchFamily="2" charset="2"/>
              </a:rPr>
              <a:t> that wants to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write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evict 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Delete</a:t>
            </a:r>
            <a:r>
              <a:rPr lang="en-US" dirty="0" smtClean="0">
                <a:sym typeface="Wingdings" panose="05000000000000000000" pitchFamily="2" charset="2"/>
              </a:rPr>
              <a:t> the cache from the list of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sharers</a:t>
            </a:r>
          </a:p>
          <a:p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Basic Design:</a:t>
            </a:r>
            <a:endParaRPr lang="en-IN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053087" y="5926347"/>
            <a:ext cx="2225615" cy="465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Address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4425351" y="5917721"/>
            <a:ext cx="3847381" cy="457200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List of Sharers</a:t>
            </a:r>
            <a:endParaRPr lang="en-IN" dirty="0"/>
          </a:p>
        </p:txBody>
      </p:sp>
      <p:sp>
        <p:nvSpPr>
          <p:cNvPr id="6" name="Rectangle 5"/>
          <p:cNvSpPr/>
          <p:nvPr/>
        </p:nvSpPr>
        <p:spPr>
          <a:xfrm>
            <a:off x="1242204" y="5822830"/>
            <a:ext cx="7177177" cy="68148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TextBox 6"/>
          <p:cNvSpPr txBox="1"/>
          <p:nvPr/>
        </p:nvSpPr>
        <p:spPr>
          <a:xfrm>
            <a:off x="38269" y="5527929"/>
            <a:ext cx="1599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Directory Entry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9290649" y="5055079"/>
            <a:ext cx="2225615" cy="172528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9766367" y="4685747"/>
            <a:ext cx="10525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0" name="Rectangle 9"/>
          <p:cNvSpPr/>
          <p:nvPr/>
        </p:nvSpPr>
        <p:spPr>
          <a:xfrm>
            <a:off x="9687464" y="5253487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9687463" y="5467544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Rectangle 11"/>
          <p:cNvSpPr/>
          <p:nvPr/>
        </p:nvSpPr>
        <p:spPr>
          <a:xfrm>
            <a:off x="9687464" y="5683204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ectangle 12"/>
          <p:cNvSpPr/>
          <p:nvPr/>
        </p:nvSpPr>
        <p:spPr>
          <a:xfrm>
            <a:off x="9687463" y="5897261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Rectangle 13"/>
          <p:cNvSpPr/>
          <p:nvPr/>
        </p:nvSpPr>
        <p:spPr>
          <a:xfrm>
            <a:off x="9687464" y="6112920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9687463" y="6326977"/>
            <a:ext cx="1466491" cy="2156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7" name="Straight Connector 16"/>
          <p:cNvCxnSpPr/>
          <p:nvPr/>
        </p:nvCxnSpPr>
        <p:spPr>
          <a:xfrm flipH="1" flipV="1">
            <a:off x="8419381" y="5820425"/>
            <a:ext cx="1268082" cy="53388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1979763" y="6504317"/>
            <a:ext cx="7707700" cy="383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302589" y="5926347"/>
            <a:ext cx="677174" cy="42796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State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80100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the Directory Protocol</a:t>
            </a:r>
          </a:p>
          <a:p>
            <a:r>
              <a:rPr lang="en-US" dirty="0" smtClean="0"/>
              <a:t>Details</a:t>
            </a:r>
          </a:p>
          <a:p>
            <a:r>
              <a:rPr lang="en-US" dirty="0" smtClean="0"/>
              <a:t>Optimizations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1825625"/>
            <a:ext cx="749330" cy="5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032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9083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Notation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readX.C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id of the cache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List of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sharers</a:t>
            </a:r>
            <a:r>
              <a:rPr lang="en-US" dirty="0" smtClean="0">
                <a:sym typeface="Wingdings" panose="05000000000000000000" pitchFamily="2" charset="2"/>
              </a:rPr>
              <a:t>  S</a:t>
            </a:r>
          </a:p>
          <a:p>
            <a:pPr lvl="1"/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Directory</a:t>
            </a:r>
            <a:r>
              <a:rPr lang="en-US" dirty="0" smtClean="0">
                <a:sym typeface="Wingdings" panose="05000000000000000000" pitchFamily="2" charset="2"/>
              </a:rPr>
              <a:t> line state  </a:t>
            </a:r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endParaRPr lang="en-US" dirty="0" smtClean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On receiving a </a:t>
            </a:r>
            <a:r>
              <a:rPr lang="en-US" dirty="0" err="1" smtClean="0">
                <a:solidFill>
                  <a:srgbClr val="0070C0"/>
                </a:solidFill>
                <a:sym typeface="Wingdings" panose="05000000000000000000" pitchFamily="2" charset="2"/>
              </a:rPr>
              <a:t>readX</a:t>
            </a:r>
            <a:endParaRPr lang="en-US" dirty="0" smtClean="0">
              <a:solidFill>
                <a:srgbClr val="0070C0"/>
              </a:solidFill>
              <a:sym typeface="Wingdings" panose="05000000000000000000" pitchFamily="2" charset="2"/>
            </a:endParaRP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Entry for line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not present </a:t>
            </a:r>
            <a:r>
              <a:rPr lang="en-US" dirty="0" smtClean="0">
                <a:sym typeface="Wingdings" panose="05000000000000000000" pitchFamily="2" charset="2"/>
              </a:rPr>
              <a:t>in the directory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Create an entry, S = [</a:t>
            </a:r>
            <a:r>
              <a:rPr lang="en-US" dirty="0" err="1" smtClean="0">
                <a:sym typeface="Wingdings" panose="05000000000000000000" pitchFamily="2" charset="2"/>
              </a:rPr>
              <a:t>readX.C</a:t>
            </a:r>
            <a:r>
              <a:rPr lang="en-US" dirty="0" smtClean="0">
                <a:sym typeface="Wingdings" panose="05000000000000000000" pitchFamily="2" charset="2"/>
              </a:rPr>
              <a:t>], Read from the lower level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Send an acknowledgement to the cache (state transition to the </a:t>
            </a:r>
            <a:r>
              <a:rPr lang="en-US" i="1" dirty="0" smtClean="0">
                <a:sym typeface="Wingdings" panose="05000000000000000000" pitchFamily="2" charset="2"/>
              </a:rPr>
              <a:t>E </a:t>
            </a:r>
            <a:r>
              <a:rPr lang="en-US" dirty="0" smtClean="0">
                <a:sym typeface="Wingdings" panose="05000000000000000000" pitchFamily="2" charset="2"/>
              </a:rPr>
              <a:t>state)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Entry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present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Shared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 = S U </a:t>
            </a:r>
            <a:r>
              <a:rPr lang="en-US" dirty="0" err="1" smtClean="0">
                <a:sym typeface="Wingdings" panose="05000000000000000000" pitchFamily="2" charset="2"/>
              </a:rPr>
              <a:t>readX.C</a:t>
            </a:r>
            <a:endParaRPr lang="en-US" dirty="0" smtClean="0">
              <a:sym typeface="Wingdings" panose="05000000000000000000" pitchFamily="2" charset="2"/>
            </a:endParaRP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Send a </a:t>
            </a:r>
            <a:r>
              <a:rPr lang="en-US" dirty="0" err="1" smtClean="0">
                <a:sym typeface="Wingdings" panose="05000000000000000000" pitchFamily="2" charset="2"/>
              </a:rPr>
              <a:t>readX</a:t>
            </a:r>
            <a:r>
              <a:rPr lang="en-US" dirty="0" smtClean="0">
                <a:sym typeface="Wingdings" panose="05000000000000000000" pitchFamily="2" charset="2"/>
              </a:rPr>
              <a:t> message to one of the sharers to send the line’s contents to the requester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Modified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Send a </a:t>
            </a:r>
            <a:r>
              <a:rPr lang="en-US" dirty="0" err="1" smtClean="0">
                <a:sym typeface="Wingdings" panose="05000000000000000000" pitchFamily="2" charset="2"/>
              </a:rPr>
              <a:t>readX</a:t>
            </a:r>
            <a:r>
              <a:rPr lang="en-US" dirty="0" smtClean="0">
                <a:sym typeface="Wingdings" panose="05000000000000000000" pitchFamily="2" charset="2"/>
              </a:rPr>
              <a:t> message to the cache that is the exclusive owner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S = S U </a:t>
            </a:r>
            <a:r>
              <a:rPr lang="en-US" dirty="0" err="1" smtClean="0">
                <a:sym typeface="Wingdings" panose="05000000000000000000" pitchFamily="2" charset="2"/>
              </a:rPr>
              <a:t>readX.C</a:t>
            </a:r>
            <a:endParaRPr lang="en-US" dirty="0" smtClean="0">
              <a:sym typeface="Wingdings" panose="05000000000000000000" pitchFamily="2" charset="2"/>
            </a:endParaRPr>
          </a:p>
          <a:p>
            <a:pPr lvl="3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Shared</a:t>
            </a:r>
          </a:p>
        </p:txBody>
      </p:sp>
    </p:spTree>
    <p:extLst>
      <p:ext uri="{BB962C8B-B14F-4D97-AF65-F5344CB8AC3E}">
        <p14:creationId xmlns:p14="http://schemas.microsoft.com/office/powerpoint/2010/main" val="1510631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907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On receiving a </a:t>
            </a:r>
            <a:r>
              <a:rPr lang="en-US" dirty="0" err="1" smtClean="0"/>
              <a:t>writeX</a:t>
            </a:r>
            <a:endParaRPr lang="en-US" dirty="0" smtClean="0"/>
          </a:p>
          <a:p>
            <a:pPr lvl="1"/>
            <a:r>
              <a:rPr lang="en-US" dirty="0">
                <a:sym typeface="Wingdings" panose="05000000000000000000" pitchFamily="2" charset="2"/>
              </a:rPr>
              <a:t>Entry for line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not present </a:t>
            </a:r>
            <a:r>
              <a:rPr lang="en-US" dirty="0">
                <a:sym typeface="Wingdings" panose="05000000000000000000" pitchFamily="2" charset="2"/>
              </a:rPr>
              <a:t>in the directory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Create an </a:t>
            </a:r>
            <a:r>
              <a:rPr lang="en-US" dirty="0" smtClean="0">
                <a:sym typeface="Wingdings" panose="05000000000000000000" pitchFamily="2" charset="2"/>
              </a:rPr>
              <a:t>entry, </a:t>
            </a:r>
            <a:r>
              <a:rPr lang="en-US" dirty="0">
                <a:sym typeface="Wingdings" panose="05000000000000000000" pitchFamily="2" charset="2"/>
              </a:rPr>
              <a:t>S = </a:t>
            </a:r>
            <a:r>
              <a:rPr lang="en-US" dirty="0" smtClean="0">
                <a:sym typeface="Wingdings" panose="05000000000000000000" pitchFamily="2" charset="2"/>
              </a:rPr>
              <a:t>[</a:t>
            </a:r>
            <a:r>
              <a:rPr lang="en-US" dirty="0" err="1" smtClean="0">
                <a:sym typeface="Wingdings" panose="05000000000000000000" pitchFamily="2" charset="2"/>
              </a:rPr>
              <a:t>writeX.C</a:t>
            </a:r>
            <a:r>
              <a:rPr lang="en-US" dirty="0">
                <a:sym typeface="Wingdings" panose="05000000000000000000" pitchFamily="2" charset="2"/>
              </a:rPr>
              <a:t>], Read from the lower level</a:t>
            </a:r>
          </a:p>
          <a:p>
            <a:pPr lvl="2"/>
            <a:r>
              <a:rPr lang="en-US" dirty="0">
                <a:sym typeface="Wingdings" panose="05000000000000000000" pitchFamily="2" charset="2"/>
              </a:rPr>
              <a:t>Send an acknowledgement to the cache (state transition to the </a:t>
            </a:r>
            <a:r>
              <a:rPr lang="en-US" i="1" dirty="0" smtClean="0">
                <a:sym typeface="Wingdings" panose="05000000000000000000" pitchFamily="2" charset="2"/>
              </a:rPr>
              <a:t>M </a:t>
            </a:r>
            <a:r>
              <a:rPr lang="en-US" dirty="0">
                <a:sym typeface="Wingdings" panose="05000000000000000000" pitchFamily="2" charset="2"/>
              </a:rPr>
              <a:t>state)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Entry </a:t>
            </a:r>
            <a:r>
              <a:rPr lang="en-US" dirty="0">
                <a:solidFill>
                  <a:srgbClr val="00B050"/>
                </a:solidFill>
                <a:sym typeface="Wingdings" panose="05000000000000000000" pitchFamily="2" charset="2"/>
              </a:rPr>
              <a:t>present</a:t>
            </a: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Shared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Send a </a:t>
            </a:r>
            <a:r>
              <a:rPr lang="en-US" dirty="0" err="1">
                <a:sym typeface="Wingdings" panose="05000000000000000000" pitchFamily="2" charset="2"/>
              </a:rPr>
              <a:t>writeX</a:t>
            </a:r>
            <a:r>
              <a:rPr lang="en-US" dirty="0">
                <a:sym typeface="Wingdings" panose="05000000000000000000" pitchFamily="2" charset="2"/>
              </a:rPr>
              <a:t> message to all the </a:t>
            </a:r>
            <a:r>
              <a:rPr lang="en-US" dirty="0" smtClean="0">
                <a:sym typeface="Wingdings" panose="05000000000000000000" pitchFamily="2" charset="2"/>
              </a:rPr>
              <a:t>sharers</a:t>
            </a:r>
            <a:endParaRPr lang="en-US" dirty="0">
              <a:sym typeface="Wingdings" panose="05000000000000000000" pitchFamily="2" charset="2"/>
            </a:endParaRP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Ask one of the sharers to send a copy of the line to the requester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S = [</a:t>
            </a:r>
            <a:r>
              <a:rPr lang="en-US" dirty="0" err="1">
                <a:sym typeface="Wingdings" panose="05000000000000000000" pitchFamily="2" charset="2"/>
              </a:rPr>
              <a:t>writeX.C</a:t>
            </a:r>
            <a:r>
              <a:rPr lang="en-US" dirty="0" smtClean="0">
                <a:sym typeface="Wingdings" panose="05000000000000000000" pitchFamily="2" charset="2"/>
              </a:rPr>
              <a:t>]</a:t>
            </a:r>
          </a:p>
          <a:p>
            <a:pPr lvl="3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= Modified</a:t>
            </a:r>
            <a:endParaRPr lang="en-US" dirty="0">
              <a:sym typeface="Wingdings" panose="05000000000000000000" pitchFamily="2" charset="2"/>
            </a:endParaRPr>
          </a:p>
          <a:p>
            <a:pPr lvl="2"/>
            <a:r>
              <a:rPr lang="en-US" dirty="0" err="1" smtClean="0">
                <a:sym typeface="Wingdings" panose="05000000000000000000" pitchFamily="2" charset="2"/>
              </a:rPr>
              <a:t>DirState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>
                <a:sym typeface="Wingdings" panose="05000000000000000000" pitchFamily="2" charset="2"/>
              </a:rPr>
              <a:t>= Modified</a:t>
            </a:r>
          </a:p>
          <a:p>
            <a:pPr lvl="3"/>
            <a:r>
              <a:rPr lang="en-US" dirty="0">
                <a:sym typeface="Wingdings" panose="05000000000000000000" pitchFamily="2" charset="2"/>
              </a:rPr>
              <a:t>Send a </a:t>
            </a:r>
            <a:r>
              <a:rPr lang="en-US" dirty="0" err="1">
                <a:sym typeface="Wingdings" panose="05000000000000000000" pitchFamily="2" charset="2"/>
              </a:rPr>
              <a:t>writeX</a:t>
            </a:r>
            <a:r>
              <a:rPr lang="en-US" dirty="0">
                <a:sym typeface="Wingdings" panose="05000000000000000000" pitchFamily="2" charset="2"/>
              </a:rPr>
              <a:t> message to the cache that is the </a:t>
            </a:r>
            <a:r>
              <a:rPr lang="en-US" dirty="0" smtClean="0">
                <a:sym typeface="Wingdings" panose="05000000000000000000" pitchFamily="2" charset="2"/>
              </a:rPr>
              <a:t>exclusive owner</a:t>
            </a:r>
          </a:p>
          <a:p>
            <a:pPr lvl="3"/>
            <a:r>
              <a:rPr lang="en-US" dirty="0" smtClean="0">
                <a:sym typeface="Wingdings" panose="05000000000000000000" pitchFamily="2" charset="2"/>
              </a:rPr>
              <a:t>The exclusive owner needs to send the contents of the block to the requester</a:t>
            </a:r>
            <a:endParaRPr lang="en-US" dirty="0">
              <a:sym typeface="Wingdings" panose="05000000000000000000" pitchFamily="2" charset="2"/>
            </a:endParaRPr>
          </a:p>
          <a:p>
            <a:pPr lvl="3"/>
            <a:r>
              <a:rPr lang="en-US" dirty="0">
                <a:sym typeface="Wingdings" panose="05000000000000000000" pitchFamily="2" charset="2"/>
              </a:rPr>
              <a:t>S = </a:t>
            </a:r>
            <a:r>
              <a:rPr lang="en-US" dirty="0" smtClean="0">
                <a:sym typeface="Wingdings" panose="05000000000000000000" pitchFamily="2" charset="2"/>
              </a:rPr>
              <a:t>[</a:t>
            </a:r>
            <a:r>
              <a:rPr lang="en-US" dirty="0" err="1" smtClean="0">
                <a:sym typeface="Wingdings" panose="05000000000000000000" pitchFamily="2" charset="2"/>
              </a:rPr>
              <a:t>writeX.C</a:t>
            </a:r>
            <a:r>
              <a:rPr lang="en-US" dirty="0" smtClean="0">
                <a:sym typeface="Wingdings" panose="05000000000000000000" pitchFamily="2" charset="2"/>
              </a:rPr>
              <a:t>]</a:t>
            </a:r>
          </a:p>
          <a:p>
            <a:pPr marL="1371600" lvl="3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endParaRPr lang="en-US" dirty="0" smtClean="0"/>
          </a:p>
          <a:p>
            <a:pPr lvl="1"/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0861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 </a:t>
            </a:r>
            <a:r>
              <a:rPr lang="en-US" dirty="0" smtClean="0">
                <a:solidFill>
                  <a:srgbClr val="002060"/>
                </a:solidFill>
              </a:rPr>
              <a:t>receiving</a:t>
            </a:r>
            <a:r>
              <a:rPr lang="en-US" dirty="0" smtClean="0"/>
              <a:t> an evict from cache, C</a:t>
            </a:r>
          </a:p>
          <a:p>
            <a:pPr lvl="1"/>
            <a:r>
              <a:rPr lang="en-US" dirty="0" smtClean="0"/>
              <a:t>S = S – C</a:t>
            </a:r>
          </a:p>
          <a:p>
            <a:pPr lvl="1"/>
            <a:r>
              <a:rPr lang="en-US" dirty="0" smtClean="0"/>
              <a:t>If (S == 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Empty</a:t>
            </a:r>
            <a:r>
              <a:rPr lang="en-US" dirty="0" smtClean="0"/>
              <a:t>), set the state as </a:t>
            </a:r>
            <a:r>
              <a:rPr lang="en-US" dirty="0" smtClean="0">
                <a:solidFill>
                  <a:srgbClr val="FF0000"/>
                </a:solidFill>
              </a:rPr>
              <a:t>invalid</a:t>
            </a:r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49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Contents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Overview of the Directory Protocol</a:t>
            </a:r>
          </a:p>
          <a:p>
            <a:r>
              <a:rPr lang="en-US" dirty="0" smtClean="0"/>
              <a:t>Details</a:t>
            </a:r>
          </a:p>
          <a:p>
            <a:r>
              <a:rPr lang="en-US" dirty="0" smtClean="0"/>
              <a:t>Optimizations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88870" y="2834916"/>
            <a:ext cx="749330" cy="5048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004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Enhancements to the Directory Protocol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Let us list some of the common </a:t>
            </a:r>
            <a:r>
              <a:rPr lang="en-US" dirty="0" smtClean="0">
                <a:solidFill>
                  <a:srgbClr val="FF0000"/>
                </a:solidFill>
              </a:rPr>
              <a:t>problems</a:t>
            </a:r>
            <a:r>
              <a:rPr lang="en-US" dirty="0" smtClean="0"/>
              <a:t> associated with directories</a:t>
            </a:r>
            <a:endParaRPr lang="en-IN" dirty="0"/>
          </a:p>
          <a:p>
            <a:pPr lvl="1"/>
            <a:r>
              <a:rPr lang="en-US" dirty="0" smtClean="0"/>
              <a:t>We need an entry for each line in a program’s </a:t>
            </a:r>
            <a:r>
              <a:rPr lang="en-US" dirty="0" smtClean="0">
                <a:solidFill>
                  <a:srgbClr val="0070C0"/>
                </a:solidFill>
              </a:rPr>
              <a:t>working set </a:t>
            </a:r>
            <a:r>
              <a:rPr lang="en-US" dirty="0" smtClean="0"/>
              <a:t>(lot of storage)</a:t>
            </a:r>
          </a:p>
          <a:p>
            <a:pPr lvl="1"/>
            <a:r>
              <a:rPr lang="en-US" dirty="0" smtClean="0"/>
              <a:t>In each directory entry, we need an </a:t>
            </a:r>
            <a:r>
              <a:rPr lang="en-US" dirty="0" smtClean="0">
                <a:solidFill>
                  <a:srgbClr val="C00000"/>
                </a:solidFill>
              </a:rPr>
              <a:t>entry</a:t>
            </a:r>
            <a:r>
              <a:rPr lang="en-US" dirty="0" smtClean="0"/>
              <a:t> for each constituent </a:t>
            </a:r>
            <a:r>
              <a:rPr lang="en-US" dirty="0" smtClean="0">
                <a:solidFill>
                  <a:srgbClr val="00B050"/>
                </a:solidFill>
              </a:rPr>
              <a:t>cache</a:t>
            </a:r>
            <a:r>
              <a:rPr lang="en-US" dirty="0" smtClean="0"/>
              <a:t> (storage overheads)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7030A0"/>
                </a:solidFill>
              </a:rPr>
              <a:t>directory</a:t>
            </a:r>
            <a:r>
              <a:rPr lang="en-US" dirty="0" smtClean="0"/>
              <a:t> itself can become a point of </a:t>
            </a:r>
            <a:r>
              <a:rPr lang="en-US" dirty="0" smtClean="0">
                <a:solidFill>
                  <a:srgbClr val="FF0000"/>
                </a:solidFill>
              </a:rPr>
              <a:t>contention</a:t>
            </a:r>
          </a:p>
          <a:p>
            <a:pPr lvl="1"/>
            <a:r>
              <a:rPr lang="en-US" dirty="0" smtClean="0"/>
              <a:t>Let us look at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5134" y="3934453"/>
            <a:ext cx="3876675" cy="254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8226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Directories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2380891" y="1690688"/>
            <a:ext cx="7858664" cy="70745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Address Space</a:t>
            </a:r>
            <a:endParaRPr lang="en-IN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3916393" y="1561381"/>
            <a:ext cx="0" cy="1000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440393" y="1561381"/>
            <a:ext cx="0" cy="1000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7085163" y="1561381"/>
            <a:ext cx="0" cy="1000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8850703" y="1561381"/>
            <a:ext cx="0" cy="10006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Callout 9"/>
          <p:cNvSpPr/>
          <p:nvPr/>
        </p:nvSpPr>
        <p:spPr>
          <a:xfrm>
            <a:off x="8428008" y="365125"/>
            <a:ext cx="2337758" cy="756309"/>
          </a:xfrm>
          <a:prstGeom prst="wedgeEllipseCallout">
            <a:avLst>
              <a:gd name="adj1" fmla="val -32272"/>
              <a:gd name="adj2" fmla="val 1092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Split the address space</a:t>
            </a:r>
            <a:endParaRPr lang="en-IN" dirty="0"/>
          </a:p>
        </p:txBody>
      </p:sp>
      <p:sp>
        <p:nvSpPr>
          <p:cNvPr id="11" name="Rounded Rectangle 10"/>
          <p:cNvSpPr/>
          <p:nvPr/>
        </p:nvSpPr>
        <p:spPr>
          <a:xfrm>
            <a:off x="2173857" y="2803585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2" name="Down Arrow 11"/>
          <p:cNvSpPr/>
          <p:nvPr/>
        </p:nvSpPr>
        <p:spPr>
          <a:xfrm rot="10800000">
            <a:off x="2817963" y="2389471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ounded Rectangle 12"/>
          <p:cNvSpPr/>
          <p:nvPr/>
        </p:nvSpPr>
        <p:spPr>
          <a:xfrm>
            <a:off x="3916393" y="2786331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4" name="Down Arrow 13"/>
          <p:cNvSpPr/>
          <p:nvPr/>
        </p:nvSpPr>
        <p:spPr>
          <a:xfrm rot="10800000">
            <a:off x="4462733" y="2376488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ounded Rectangle 14"/>
          <p:cNvSpPr/>
          <p:nvPr/>
        </p:nvSpPr>
        <p:spPr>
          <a:xfrm>
            <a:off x="5658929" y="2807808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6" name="Down Arrow 15"/>
          <p:cNvSpPr/>
          <p:nvPr/>
        </p:nvSpPr>
        <p:spPr>
          <a:xfrm rot="10800000">
            <a:off x="6205269" y="2397965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Rounded Rectangle 16"/>
          <p:cNvSpPr/>
          <p:nvPr/>
        </p:nvSpPr>
        <p:spPr>
          <a:xfrm>
            <a:off x="7401465" y="2803585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8" name="Down Arrow 17"/>
          <p:cNvSpPr/>
          <p:nvPr/>
        </p:nvSpPr>
        <p:spPr>
          <a:xfrm rot="10800000">
            <a:off x="7947805" y="2393742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Rounded Rectangle 18"/>
          <p:cNvSpPr/>
          <p:nvPr/>
        </p:nvSpPr>
        <p:spPr>
          <a:xfrm>
            <a:off x="9181381" y="2799314"/>
            <a:ext cx="1518249" cy="64698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20" name="Down Arrow 19"/>
          <p:cNvSpPr/>
          <p:nvPr/>
        </p:nvSpPr>
        <p:spPr>
          <a:xfrm rot="10800000">
            <a:off x="9727721" y="2389471"/>
            <a:ext cx="276045" cy="405442"/>
          </a:xfrm>
          <a:prstGeom prst="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838200" y="3912033"/>
            <a:ext cx="10515600" cy="2264930"/>
          </a:xfrm>
        </p:spPr>
        <p:txBody>
          <a:bodyPr/>
          <a:lstStyle/>
          <a:p>
            <a:r>
              <a:rPr lang="en-US" dirty="0" smtClean="0"/>
              <a:t>Split the </a:t>
            </a:r>
            <a:r>
              <a:rPr lang="en-US" dirty="0" smtClean="0">
                <a:solidFill>
                  <a:srgbClr val="00B050"/>
                </a:solidFill>
              </a:rPr>
              <a:t>virtual</a:t>
            </a:r>
            <a:r>
              <a:rPr lang="en-US" dirty="0" smtClean="0"/>
              <a:t> address space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0070C0"/>
                </a:solidFill>
              </a:rPr>
              <a:t>directory</a:t>
            </a:r>
            <a:r>
              <a:rPr lang="en-US" dirty="0" smtClean="0"/>
              <a:t> handles all the requests for the part of the address space it owns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Resolves</a:t>
            </a:r>
            <a:r>
              <a:rPr lang="en-US" dirty="0" smtClean="0"/>
              <a:t> the issue of the single </a:t>
            </a:r>
            <a:r>
              <a:rPr lang="en-US" dirty="0" smtClean="0">
                <a:solidFill>
                  <a:srgbClr val="00B050"/>
                </a:solidFill>
              </a:rPr>
              <a:t>point</a:t>
            </a:r>
            <a:r>
              <a:rPr lang="en-US" dirty="0" smtClean="0"/>
              <a:t> of contention. </a:t>
            </a:r>
          </a:p>
          <a:p>
            <a:endParaRPr lang="en-I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467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0200" y="-96838"/>
            <a:ext cx="10515600" cy="1325563"/>
          </a:xfrm>
        </p:spPr>
        <p:txBody>
          <a:bodyPr/>
          <a:lstStyle/>
          <a:p>
            <a:r>
              <a:rPr lang="en-US" dirty="0" smtClean="0"/>
              <a:t>List of Sharers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808412"/>
            <a:ext cx="10515600" cy="2682875"/>
          </a:xfrm>
        </p:spPr>
        <p:txBody>
          <a:bodyPr>
            <a:normAutofit/>
          </a:bodyPr>
          <a:lstStyle/>
          <a:p>
            <a:r>
              <a:rPr lang="en-US" dirty="0" smtClean="0"/>
              <a:t>Problems with this solution:</a:t>
            </a:r>
          </a:p>
          <a:p>
            <a:pPr lvl="1"/>
            <a:r>
              <a:rPr lang="en-US" dirty="0" smtClean="0"/>
              <a:t>If there are a large number of processors and most of the entries are 0 </a:t>
            </a:r>
            <a:r>
              <a:rPr lang="en-US" dirty="0" smtClean="0">
                <a:sym typeface="Wingdings" panose="05000000000000000000" pitchFamily="2" charset="2"/>
              </a:rPr>
              <a:t> space wasted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Better solution: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Maintain</a:t>
            </a:r>
            <a:r>
              <a:rPr lang="en-US" dirty="0" smtClean="0">
                <a:sym typeface="Wingdings" panose="05000000000000000000" pitchFamily="2" charset="2"/>
              </a:rPr>
              <a:t> a bit for a set of caches. Run a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sym typeface="Wingdings" panose="05000000000000000000" pitchFamily="2" charset="2"/>
              </a:rPr>
              <a:t>snoopy</a:t>
            </a:r>
            <a:r>
              <a:rPr lang="en-US" dirty="0" smtClean="0">
                <a:sym typeface="Wingdings" panose="05000000000000000000" pitchFamily="2" charset="2"/>
              </a:rPr>
              <a:t> protocol inside the set. OR</a:t>
            </a:r>
          </a:p>
          <a:p>
            <a:pPr lvl="2"/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Store</a:t>
            </a:r>
            <a:r>
              <a:rPr lang="en-US" dirty="0" smtClean="0">
                <a:sym typeface="Wingdings" panose="05000000000000000000" pitchFamily="2" charset="2"/>
              </a:rPr>
              <a:t> the ids of only </a:t>
            </a:r>
            <a:r>
              <a:rPr lang="en-US" i="1" dirty="0" smtClean="0">
                <a:sym typeface="Wingdings" panose="05000000000000000000" pitchFamily="2" charset="2"/>
              </a:rPr>
              <a:t>k </a:t>
            </a:r>
            <a:r>
              <a:rPr lang="en-US" dirty="0" smtClean="0">
                <a:sym typeface="Wingdings" panose="05000000000000000000" pitchFamily="2" charset="2"/>
              </a:rPr>
              <a:t>sharers. 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Design the list of sharers as </a:t>
            </a:r>
            <a:r>
              <a:rPr lang="en-US" dirty="0" smtClean="0">
                <a:solidFill>
                  <a:srgbClr val="0070C0"/>
                </a:solidFill>
                <a:sym typeface="Wingdings" panose="05000000000000000000" pitchFamily="2" charset="2"/>
              </a:rPr>
              <a:t>a linked list</a:t>
            </a:r>
            <a:r>
              <a:rPr lang="en-US" dirty="0" smtClean="0">
                <a:sym typeface="Wingdings" panose="05000000000000000000" pitchFamily="2" charset="2"/>
              </a:rPr>
              <a:t>. Every block maintains a </a:t>
            </a:r>
            <a:r>
              <a:rPr lang="en-US" dirty="0" smtClean="0">
                <a:solidFill>
                  <a:srgbClr val="00B050"/>
                </a:solidFill>
                <a:sym typeface="Wingdings" panose="05000000000000000000" pitchFamily="2" charset="2"/>
              </a:rPr>
              <a:t>pointer</a:t>
            </a:r>
            <a:r>
              <a:rPr lang="en-US" dirty="0" smtClean="0">
                <a:sym typeface="Wingdings" panose="05000000000000000000" pitchFamily="2" charset="2"/>
              </a:rPr>
              <a:t> to the next copy.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2578100" y="3048000"/>
            <a:ext cx="2400300" cy="5207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block address</a:t>
            </a:r>
            <a:endParaRPr lang="en-IN" dirty="0"/>
          </a:p>
        </p:txBody>
      </p:sp>
      <p:sp>
        <p:nvSpPr>
          <p:cNvPr id="5" name="Rounded Rectangle 4"/>
          <p:cNvSpPr/>
          <p:nvPr/>
        </p:nvSpPr>
        <p:spPr>
          <a:xfrm>
            <a:off x="4978400" y="3016250"/>
            <a:ext cx="3340100" cy="584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1 1 0 0 0 0 0 0  1 0 0 0 1 0 1 1 </a:t>
            </a:r>
            <a:endParaRPr lang="en-IN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838200" y="1228725"/>
            <a:ext cx="10515600" cy="2682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How to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maintain</a:t>
            </a:r>
            <a:r>
              <a:rPr lang="en-US" dirty="0" smtClean="0"/>
              <a:t> the list of sharers?</a:t>
            </a:r>
          </a:p>
          <a:p>
            <a:r>
              <a:rPr lang="en-US" dirty="0" smtClean="0"/>
              <a:t>Solution 1: </a:t>
            </a:r>
          </a:p>
          <a:p>
            <a:pPr lvl="1"/>
            <a:r>
              <a:rPr lang="en-US" dirty="0" smtClean="0"/>
              <a:t>If there are </a:t>
            </a:r>
            <a:r>
              <a:rPr lang="en-US" i="1" dirty="0" smtClean="0"/>
              <a:t>N </a:t>
            </a:r>
            <a:r>
              <a:rPr lang="en-US" dirty="0" smtClean="0">
                <a:solidFill>
                  <a:srgbClr val="00B050"/>
                </a:solidFill>
              </a:rPr>
              <a:t>processors</a:t>
            </a:r>
            <a:r>
              <a:rPr lang="en-US" dirty="0" smtClean="0"/>
              <a:t>, have a bit vector of </a:t>
            </a:r>
            <a:r>
              <a:rPr lang="en-US" i="1" dirty="0" smtClean="0"/>
              <a:t>N </a:t>
            </a:r>
            <a:r>
              <a:rPr lang="en-US" dirty="0" smtClean="0">
                <a:solidFill>
                  <a:srgbClr val="0070C0"/>
                </a:solidFill>
              </a:rPr>
              <a:t>processors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Each </a:t>
            </a:r>
            <a:r>
              <a:rPr lang="en-US" dirty="0" smtClean="0">
                <a:solidFill>
                  <a:srgbClr val="C00000"/>
                </a:solidFill>
              </a:rPr>
              <a:t>block</a:t>
            </a:r>
            <a:r>
              <a:rPr lang="en-US" dirty="0" smtClean="0"/>
              <a:t> is associated with a bit vector of </a:t>
            </a:r>
            <a:r>
              <a:rPr lang="en-US" dirty="0" smtClean="0">
                <a:solidFill>
                  <a:srgbClr val="C00000"/>
                </a:solidFill>
              </a:rPr>
              <a:t>sharers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779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Size of the Directory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directory</a:t>
            </a:r>
            <a:r>
              <a:rPr lang="en-US" dirty="0" smtClean="0"/>
              <a:t> should ideally be as </a:t>
            </a:r>
            <a:r>
              <a:rPr lang="en-US" dirty="0" smtClean="0">
                <a:solidFill>
                  <a:srgbClr val="0070C0"/>
                </a:solidFill>
              </a:rPr>
              <a:t>large</a:t>
            </a:r>
            <a:r>
              <a:rPr lang="en-US" dirty="0" smtClean="0"/>
              <a:t> as the number of blocks in the programs’ </a:t>
            </a:r>
            <a:r>
              <a:rPr lang="en-US" dirty="0" smtClean="0">
                <a:solidFill>
                  <a:srgbClr val="0070C0"/>
                </a:solidFill>
              </a:rPr>
              <a:t>working sets</a:t>
            </a:r>
          </a:p>
          <a:p>
            <a:r>
              <a:rPr lang="en-US" dirty="0" smtClean="0"/>
              <a:t>Having an 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entry</a:t>
            </a:r>
            <a:r>
              <a:rPr lang="en-US" dirty="0" smtClean="0"/>
              <a:t> for every block in the virtual address space is </a:t>
            </a:r>
            <a:r>
              <a:rPr lang="en-US" dirty="0" smtClean="0">
                <a:solidFill>
                  <a:srgbClr val="FF0000"/>
                </a:solidFill>
              </a:rPr>
              <a:t>impractical</a:t>
            </a:r>
          </a:p>
          <a:p>
            <a:r>
              <a:rPr lang="en-US" dirty="0" smtClean="0"/>
              <a:t>Practical </a:t>
            </a:r>
            <a:r>
              <a:rPr lang="en-US" dirty="0" smtClean="0">
                <a:solidFill>
                  <a:srgbClr val="00B050"/>
                </a:solidFill>
              </a:rPr>
              <a:t>Solution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Design a </a:t>
            </a:r>
            <a:r>
              <a:rPr lang="en-US" dirty="0" smtClean="0">
                <a:solidFill>
                  <a:srgbClr val="FF0000"/>
                </a:solidFill>
              </a:rPr>
              <a:t>directory</a:t>
            </a:r>
            <a:r>
              <a:rPr lang="en-US" dirty="0" smtClean="0"/>
              <a:t> as a cache</a:t>
            </a:r>
          </a:p>
          <a:p>
            <a:pPr lvl="1"/>
            <a:r>
              <a:rPr lang="en-US" dirty="0" smtClean="0"/>
              <a:t>Keep the state of a </a:t>
            </a:r>
            <a:r>
              <a:rPr lang="en-US" dirty="0" smtClean="0">
                <a:solidFill>
                  <a:srgbClr val="FF0000"/>
                </a:solidFill>
              </a:rPr>
              <a:t>limited</a:t>
            </a:r>
            <a:r>
              <a:rPr lang="en-US" dirty="0" smtClean="0"/>
              <a:t> number of blocks</a:t>
            </a:r>
          </a:p>
          <a:p>
            <a:pPr lvl="1"/>
            <a:r>
              <a:rPr lang="en-US" dirty="0" smtClean="0"/>
              <a:t>If an entry is </a:t>
            </a:r>
            <a:r>
              <a:rPr lang="en-US" dirty="0" smtClean="0">
                <a:solidFill>
                  <a:srgbClr val="0070C0"/>
                </a:solidFill>
              </a:rPr>
              <a:t>evicted </a:t>
            </a:r>
            <a:r>
              <a:rPr lang="en-US" dirty="0" smtClean="0"/>
              <a:t>from the directory, invalidate it in all the caches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05843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ular Callout 9"/>
          <p:cNvSpPr/>
          <p:nvPr/>
        </p:nvSpPr>
        <p:spPr>
          <a:xfrm>
            <a:off x="9152626" y="4192438"/>
            <a:ext cx="2881223" cy="1009290"/>
          </a:xfrm>
          <a:prstGeom prst="wedgeRoundRectCallout">
            <a:avLst>
              <a:gd name="adj1" fmla="val -51073"/>
              <a:gd name="adj2" fmla="val 65064"/>
              <a:gd name="adj3" fmla="val 16667"/>
            </a:avLst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248"/>
            <a:ext cx="10515600" cy="1325563"/>
          </a:xfrm>
        </p:spPr>
        <p:txBody>
          <a:bodyPr/>
          <a:lstStyle/>
          <a:p>
            <a:r>
              <a:rPr lang="en-US" dirty="0" smtClean="0"/>
              <a:t>Question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3306" y="2475782"/>
            <a:ext cx="10515600" cy="2852377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00B050"/>
                </a:solidFill>
              </a:rPr>
              <a:t>critical section </a:t>
            </a:r>
            <a:r>
              <a:rPr lang="en-US" dirty="0" smtClean="0"/>
              <a:t>has two functions: lock and unlock</a:t>
            </a:r>
          </a:p>
          <a:p>
            <a:r>
              <a:rPr lang="en-US" dirty="0" smtClean="0"/>
              <a:t>Let us implement both of them with assembly instructions</a:t>
            </a:r>
          </a:p>
          <a:p>
            <a:pPr lvl="1"/>
            <a:r>
              <a:rPr lang="en-US" dirty="0" smtClean="0"/>
              <a:t>Assume </a:t>
            </a:r>
            <a:r>
              <a:rPr lang="en-US" dirty="0" smtClean="0">
                <a:solidFill>
                  <a:srgbClr val="FF0000"/>
                </a:solidFill>
              </a:rPr>
              <a:t>register</a:t>
            </a:r>
            <a:r>
              <a:rPr lang="en-US" dirty="0" smtClean="0"/>
              <a:t> r2 contains the lock address</a:t>
            </a:r>
          </a:p>
          <a:p>
            <a:pPr lvl="1"/>
            <a:r>
              <a:rPr lang="en-US" dirty="0" smtClean="0"/>
              <a:t>The lock </a:t>
            </a:r>
            <a:r>
              <a:rPr lang="en-US" dirty="0" smtClean="0">
                <a:solidFill>
                  <a:srgbClr val="0070C0"/>
                </a:solidFill>
              </a:rPr>
              <a:t>address </a:t>
            </a:r>
            <a:r>
              <a:rPr lang="en-US" dirty="0" smtClean="0"/>
              <a:t>can contain 1 (it is locked) or 0 (unlocked)</a:t>
            </a:r>
          </a:p>
          <a:p>
            <a:r>
              <a:rPr lang="en-US" dirty="0" smtClean="0"/>
              <a:t>lock function</a:t>
            </a:r>
          </a:p>
          <a:p>
            <a:pPr lvl="1"/>
            <a:r>
              <a:rPr lang="en-US" dirty="0" smtClean="0"/>
              <a:t>Atomically </a:t>
            </a:r>
            <a:r>
              <a:rPr lang="en-US" dirty="0" smtClean="0">
                <a:solidFill>
                  <a:srgbClr val="C00000"/>
                </a:solidFill>
              </a:rPr>
              <a:t>exchange</a:t>
            </a:r>
            <a:r>
              <a:rPr lang="en-US" dirty="0" smtClean="0"/>
              <a:t> the contents of register r1 (=0), with [r2]</a:t>
            </a:r>
          </a:p>
          <a:p>
            <a:pPr lvl="1"/>
            <a:r>
              <a:rPr lang="en-US" dirty="0" smtClean="0"/>
              <a:t>If r1 = 0 after the </a:t>
            </a:r>
            <a:r>
              <a:rPr lang="en-US" dirty="0" smtClean="0">
                <a:solidFill>
                  <a:srgbClr val="0070C0"/>
                </a:solidFill>
              </a:rPr>
              <a:t>exchange</a:t>
            </a:r>
            <a:r>
              <a:rPr lang="en-US" dirty="0" smtClean="0"/>
              <a:t>, we have the lock</a:t>
            </a:r>
          </a:p>
          <a:p>
            <a:pPr lvl="1"/>
            <a:r>
              <a:rPr lang="en-US" dirty="0" smtClean="0"/>
              <a:t>Otherwise keep </a:t>
            </a:r>
            <a:r>
              <a:rPr lang="en-US" dirty="0" smtClean="0">
                <a:solidFill>
                  <a:srgbClr val="FF0000"/>
                </a:solidFill>
              </a:rPr>
              <a:t>repeating</a:t>
            </a:r>
          </a:p>
          <a:p>
            <a:r>
              <a:rPr lang="en-US" dirty="0" smtClean="0"/>
              <a:t>Unlock function: </a:t>
            </a:r>
            <a:r>
              <a:rPr lang="en-US" dirty="0" smtClean="0">
                <a:solidFill>
                  <a:srgbClr val="00B050"/>
                </a:solidFill>
              </a:rPr>
              <a:t>release</a:t>
            </a:r>
            <a:r>
              <a:rPr lang="en-US" dirty="0" smtClean="0"/>
              <a:t> the lock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Write</a:t>
            </a:r>
            <a:r>
              <a:rPr lang="en-US" dirty="0" smtClean="0"/>
              <a:t> 0 to [r2]</a:t>
            </a:r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52755"/>
            <a:ext cx="807747" cy="77071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63306" y="1676503"/>
            <a:ext cx="98834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Implement</a:t>
            </a:r>
            <a:r>
              <a:rPr lang="en-US" sz="2800" dirty="0"/>
              <a:t> a critical section with the help of the directory </a:t>
            </a:r>
            <a:r>
              <a:rPr lang="en-US" sz="2800" dirty="0" smtClean="0"/>
              <a:t>protocol.</a:t>
            </a:r>
            <a:endParaRPr lang="en-IN" sz="2800" dirty="0"/>
          </a:p>
        </p:txBody>
      </p:sp>
      <p:sp>
        <p:nvSpPr>
          <p:cNvPr id="6" name="Rounded Rectangle 5"/>
          <p:cNvSpPr/>
          <p:nvPr/>
        </p:nvSpPr>
        <p:spPr>
          <a:xfrm>
            <a:off x="1466491" y="5279365"/>
            <a:ext cx="2415396" cy="1500995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.lock: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mov</a:t>
            </a:r>
            <a:r>
              <a:rPr lang="en-US" dirty="0" smtClean="0"/>
              <a:t> r1, 0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atomicxchg</a:t>
            </a:r>
            <a:r>
              <a:rPr lang="en-US" dirty="0" smtClean="0"/>
              <a:t> r1, [r2]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cmp</a:t>
            </a:r>
            <a:r>
              <a:rPr lang="en-US" dirty="0" smtClean="0"/>
              <a:t> r1, 0</a:t>
            </a:r>
          </a:p>
          <a:p>
            <a:r>
              <a:rPr lang="en-US" dirty="0" smtClean="0"/>
              <a:t>   </a:t>
            </a:r>
            <a:r>
              <a:rPr lang="en-US" dirty="0" err="1" smtClean="0"/>
              <a:t>bne</a:t>
            </a:r>
            <a:r>
              <a:rPr lang="en-US" dirty="0" smtClean="0"/>
              <a:t>  .lock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89630" y="5328159"/>
            <a:ext cx="2415396" cy="150099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dirty="0" smtClean="0"/>
              <a:t>.unlock:</a:t>
            </a:r>
            <a:endParaRPr lang="en-IN" dirty="0" smtClean="0"/>
          </a:p>
          <a:p>
            <a:r>
              <a:rPr lang="en-US" dirty="0"/>
              <a:t> </a:t>
            </a:r>
            <a:r>
              <a:rPr lang="en-US" dirty="0" smtClean="0"/>
              <a:t>  fence</a:t>
            </a:r>
          </a:p>
          <a:p>
            <a:r>
              <a:rPr lang="en-US" dirty="0"/>
              <a:t> </a:t>
            </a:r>
            <a:r>
              <a:rPr lang="en-US" dirty="0" smtClean="0"/>
              <a:t>  </a:t>
            </a:r>
            <a:r>
              <a:rPr lang="en-US" dirty="0" err="1" smtClean="0"/>
              <a:t>st</a:t>
            </a:r>
            <a:r>
              <a:rPr lang="en-US" dirty="0" smtClean="0"/>
              <a:t>  [r2], 0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05026" y="4428220"/>
            <a:ext cx="733875" cy="62388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0118784" y="4428220"/>
            <a:ext cx="183357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Why do you need</a:t>
            </a:r>
          </a:p>
          <a:p>
            <a:r>
              <a:rPr lang="en-US" dirty="0" smtClean="0"/>
              <a:t>a fence?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1600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Atomic Exchange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>
                <a:solidFill>
                  <a:srgbClr val="C00000"/>
                </a:solidFill>
              </a:rPr>
              <a:t>atomicxchg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r1, [r2]</a:t>
            </a:r>
          </a:p>
          <a:p>
            <a:pPr lvl="1"/>
            <a:r>
              <a:rPr lang="en-US" dirty="0" smtClean="0"/>
              <a:t>temp = r1, r1 = [r2], [r2] = temp</a:t>
            </a:r>
          </a:p>
          <a:p>
            <a:r>
              <a:rPr lang="en-US" dirty="0" smtClean="0"/>
              <a:t>It involves 3 </a:t>
            </a:r>
            <a:r>
              <a:rPr lang="en-US" dirty="0" smtClean="0">
                <a:solidFill>
                  <a:srgbClr val="00B050"/>
                </a:solidFill>
              </a:rPr>
              <a:t>steps</a:t>
            </a:r>
          </a:p>
          <a:p>
            <a:pPr lvl="1"/>
            <a:r>
              <a:rPr lang="en-US" dirty="0" smtClean="0"/>
              <a:t>1 memory </a:t>
            </a:r>
            <a:r>
              <a:rPr lang="en-US" dirty="0" smtClean="0">
                <a:solidFill>
                  <a:srgbClr val="FF0000"/>
                </a:solidFill>
              </a:rPr>
              <a:t>read</a:t>
            </a:r>
            <a:r>
              <a:rPr lang="en-US" dirty="0" smtClean="0"/>
              <a:t> + 1 memory </a:t>
            </a:r>
            <a:r>
              <a:rPr lang="en-US" dirty="0" smtClean="0">
                <a:solidFill>
                  <a:srgbClr val="00B0F0"/>
                </a:solidFill>
              </a:rPr>
              <a:t>write</a:t>
            </a:r>
          </a:p>
          <a:p>
            <a:pPr lvl="1"/>
            <a:r>
              <a:rPr lang="en-US" dirty="0" smtClean="0"/>
              <a:t>All 3 need to happen </a:t>
            </a:r>
            <a:r>
              <a:rPr lang="en-US" dirty="0" smtClean="0">
                <a:solidFill>
                  <a:srgbClr val="C00000"/>
                </a:solidFill>
              </a:rPr>
              <a:t>atomically</a:t>
            </a:r>
          </a:p>
          <a:p>
            <a:pPr lvl="1"/>
            <a:r>
              <a:rPr lang="en-US" dirty="0" smtClean="0"/>
              <a:t>This is called a </a:t>
            </a:r>
            <a:r>
              <a:rPr lang="en-US" dirty="0" smtClean="0">
                <a:solidFill>
                  <a:srgbClr val="0070C0"/>
                </a:solidFill>
              </a:rPr>
              <a:t>read-modify-write</a:t>
            </a:r>
            <a:r>
              <a:rPr lang="en-US" dirty="0" smtClean="0"/>
              <a:t> instruction (RMW)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Method</a:t>
            </a:r>
          </a:p>
          <a:p>
            <a:pPr lvl="1"/>
            <a:r>
              <a:rPr lang="en-US" dirty="0" smtClean="0"/>
              <a:t>Get </a:t>
            </a:r>
            <a:r>
              <a:rPr lang="en-US" dirty="0" smtClean="0">
                <a:solidFill>
                  <a:srgbClr val="0070C0"/>
                </a:solidFill>
              </a:rPr>
              <a:t>exclusive</a:t>
            </a:r>
            <a:r>
              <a:rPr lang="en-US" dirty="0" smtClean="0"/>
              <a:t> </a:t>
            </a:r>
            <a:r>
              <a:rPr lang="en-US" dirty="0" smtClean="0"/>
              <a:t>access (M state) </a:t>
            </a:r>
            <a:r>
              <a:rPr lang="en-US" dirty="0" smtClean="0"/>
              <a:t>with write permissions for the memory address in </a:t>
            </a:r>
            <a:r>
              <a:rPr lang="en-US" i="1" dirty="0" smtClean="0"/>
              <a:t>r2</a:t>
            </a:r>
            <a:endParaRPr lang="en-US" dirty="0" smtClean="0"/>
          </a:p>
          <a:p>
            <a:pPr lvl="1"/>
            <a:r>
              <a:rPr lang="en-US" dirty="0" smtClean="0"/>
              <a:t>Perform the </a:t>
            </a:r>
            <a:r>
              <a:rPr lang="en-US" dirty="0" smtClean="0">
                <a:solidFill>
                  <a:srgbClr val="00B0F0"/>
                </a:solidFill>
              </a:rPr>
              <a:t>read-modify-write</a:t>
            </a:r>
            <a:r>
              <a:rPr lang="en-US" dirty="0" smtClean="0"/>
              <a:t> operation</a:t>
            </a:r>
          </a:p>
          <a:p>
            <a:pPr lvl="1"/>
            <a:r>
              <a:rPr lang="en-US" dirty="0" smtClean="0"/>
              <a:t>Do not </a:t>
            </a:r>
            <a:r>
              <a:rPr lang="en-US" dirty="0" smtClean="0">
                <a:solidFill>
                  <a:srgbClr val="00B050"/>
                </a:solidFill>
              </a:rPr>
              <a:t>respond</a:t>
            </a:r>
            <a:r>
              <a:rPr lang="en-US" dirty="0" smtClean="0"/>
              <a:t> to any other requests from the local cache, or other caches, or the directory when the operation is in </a:t>
            </a:r>
            <a:r>
              <a:rPr lang="en-US" dirty="0" smtClean="0">
                <a:solidFill>
                  <a:srgbClr val="00B050"/>
                </a:solidFill>
              </a:rPr>
              <a:t>progress</a:t>
            </a:r>
          </a:p>
          <a:p>
            <a:pPr lvl="1"/>
            <a:r>
              <a:rPr lang="en-US" dirty="0" smtClean="0"/>
              <a:t>Respond to the </a:t>
            </a:r>
            <a:r>
              <a:rPr lang="en-US" dirty="0" smtClean="0">
                <a:solidFill>
                  <a:srgbClr val="7030A0"/>
                </a:solidFill>
              </a:rPr>
              <a:t>directory</a:t>
            </a:r>
            <a:r>
              <a:rPr lang="en-US" dirty="0" smtClean="0"/>
              <a:t> or other caches only when the operation is over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>
                <a:solidFill>
                  <a:srgbClr val="00B050"/>
                </a:solidFill>
              </a:rPr>
              <a:t>directory/requesting cache</a:t>
            </a:r>
            <a:r>
              <a:rPr lang="en-US" dirty="0" smtClean="0"/>
              <a:t> need </a:t>
            </a:r>
            <a:r>
              <a:rPr lang="en-US" dirty="0" smtClean="0"/>
              <a:t>to </a:t>
            </a:r>
            <a:r>
              <a:rPr lang="en-US" dirty="0" smtClean="0">
                <a:solidFill>
                  <a:srgbClr val="FF0000"/>
                </a:solidFill>
              </a:rPr>
              <a:t>stall</a:t>
            </a:r>
            <a:r>
              <a:rPr lang="en-US" dirty="0" smtClean="0"/>
              <a:t> till </a:t>
            </a:r>
            <a:r>
              <a:rPr lang="en-US" dirty="0" smtClean="0"/>
              <a:t>they</a:t>
            </a:r>
            <a:r>
              <a:rPr lang="en-US" dirty="0" smtClean="0"/>
              <a:t> get </a:t>
            </a:r>
            <a:r>
              <a:rPr lang="en-US" dirty="0" smtClean="0"/>
              <a:t>valid responses from all caches that have the line in the </a:t>
            </a:r>
            <a:r>
              <a:rPr lang="en-US" dirty="0" smtClean="0">
                <a:solidFill>
                  <a:srgbClr val="C00000"/>
                </a:solidFill>
              </a:rPr>
              <a:t>M state</a:t>
            </a:r>
            <a:endParaRPr lang="en-IN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7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Idea of a Coherence Protocol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3712233" y="1784006"/>
            <a:ext cx="5244860" cy="5952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Level </a:t>
            </a:r>
            <a:r>
              <a:rPr lang="en-US" i="1" dirty="0" smtClean="0"/>
              <a:t>n</a:t>
            </a:r>
            <a:endParaRPr lang="en-IN" i="1" dirty="0"/>
          </a:p>
        </p:txBody>
      </p:sp>
      <p:sp>
        <p:nvSpPr>
          <p:cNvPr id="5" name="Rounded Rectangle 4"/>
          <p:cNvSpPr/>
          <p:nvPr/>
        </p:nvSpPr>
        <p:spPr>
          <a:xfrm>
            <a:off x="3631722" y="4362181"/>
            <a:ext cx="5244860" cy="59522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Memory Level </a:t>
            </a:r>
            <a:r>
              <a:rPr lang="en-US" i="1" dirty="0" smtClean="0"/>
              <a:t>n+2</a:t>
            </a:r>
            <a:endParaRPr lang="en-IN" i="1" dirty="0"/>
          </a:p>
        </p:txBody>
      </p:sp>
      <p:sp>
        <p:nvSpPr>
          <p:cNvPr id="6" name="Rounded Rectangle 5"/>
          <p:cNvSpPr/>
          <p:nvPr/>
        </p:nvSpPr>
        <p:spPr>
          <a:xfrm>
            <a:off x="2648309" y="3338422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7" name="Rounded Rectangle 6"/>
          <p:cNvSpPr/>
          <p:nvPr/>
        </p:nvSpPr>
        <p:spPr>
          <a:xfrm>
            <a:off x="4068792" y="3338421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5509403" y="3331233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6950014" y="3338420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10" name="Rounded Rectangle 9"/>
          <p:cNvSpPr/>
          <p:nvPr/>
        </p:nvSpPr>
        <p:spPr>
          <a:xfrm>
            <a:off x="8370497" y="3324046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11" name="Rounded Rectangle 10"/>
          <p:cNvSpPr/>
          <p:nvPr/>
        </p:nvSpPr>
        <p:spPr>
          <a:xfrm>
            <a:off x="9811108" y="3331233"/>
            <a:ext cx="1173193" cy="5348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Private Cache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2360763" y="3050786"/>
            <a:ext cx="8827697" cy="1038135"/>
          </a:xfrm>
          <a:prstGeom prst="rect">
            <a:avLst/>
          </a:prstGeom>
          <a:noFill/>
          <a:ln w="190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Rounded Rectangle 12"/>
          <p:cNvSpPr/>
          <p:nvPr/>
        </p:nvSpPr>
        <p:spPr>
          <a:xfrm>
            <a:off x="4068792" y="2666863"/>
            <a:ext cx="4514491" cy="572402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Coherent memory: multiple private caches </a:t>
            </a:r>
            <a:r>
              <a:rPr lang="en-US" dirty="0" smtClean="0">
                <a:sym typeface="Wingdings" panose="05000000000000000000" pitchFamily="2" charset="2"/>
              </a:rPr>
              <a:t> appear as one large shared cache</a:t>
            </a:r>
            <a:endParaRPr lang="en-IN" dirty="0"/>
          </a:p>
        </p:txBody>
      </p:sp>
      <p:sp>
        <p:nvSpPr>
          <p:cNvPr id="14" name="Oval 13"/>
          <p:cNvSpPr/>
          <p:nvPr/>
        </p:nvSpPr>
        <p:spPr>
          <a:xfrm>
            <a:off x="1362974" y="2666863"/>
            <a:ext cx="1207698" cy="57240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Level </a:t>
            </a:r>
            <a:r>
              <a:rPr lang="en-US" i="1" dirty="0" smtClean="0"/>
              <a:t>n+1</a:t>
            </a:r>
            <a:endParaRPr lang="en-IN" i="1" dirty="0"/>
          </a:p>
        </p:txBody>
      </p:sp>
    </p:spTree>
    <p:extLst>
      <p:ext uri="{BB962C8B-B14F-4D97-AF65-F5344CB8AC3E}">
        <p14:creationId xmlns:p14="http://schemas.microsoft.com/office/powerpoint/2010/main" val="2015775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4623" y="1690688"/>
            <a:ext cx="5922753" cy="3405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912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61227" y="193877"/>
            <a:ext cx="10515600" cy="1325563"/>
          </a:xfrm>
        </p:spPr>
        <p:txBody>
          <a:bodyPr/>
          <a:lstStyle/>
          <a:p>
            <a:r>
              <a:rPr lang="en-US" dirty="0" smtClean="0"/>
              <a:t>Limitations of the Snoopy Protocol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56330"/>
          </a:xfrm>
        </p:spPr>
        <p:txBody>
          <a:bodyPr/>
          <a:lstStyle/>
          <a:p>
            <a:r>
              <a:rPr lang="en-US" dirty="0" smtClean="0"/>
              <a:t>     Fundamentally relies on a </a:t>
            </a:r>
            <a:r>
              <a:rPr lang="en-US" dirty="0" smtClean="0">
                <a:solidFill>
                  <a:srgbClr val="0070C0"/>
                </a:solidFill>
              </a:rPr>
              <a:t>broadcast</a:t>
            </a:r>
            <a:r>
              <a:rPr lang="en-US" dirty="0" smtClean="0"/>
              <a:t> based mechanism</a:t>
            </a:r>
          </a:p>
          <a:p>
            <a:pPr lvl="1"/>
            <a:r>
              <a:rPr lang="en-US" dirty="0" smtClean="0"/>
              <a:t>The order of </a:t>
            </a:r>
            <a:r>
              <a:rPr lang="en-US" dirty="0" smtClean="0">
                <a:solidFill>
                  <a:srgbClr val="FF0000"/>
                </a:solidFill>
              </a:rPr>
              <a:t>writes</a:t>
            </a:r>
            <a:r>
              <a:rPr lang="en-US" dirty="0" smtClean="0"/>
              <a:t> is determined by the order of </a:t>
            </a:r>
            <a:r>
              <a:rPr lang="en-US" dirty="0" smtClean="0">
                <a:solidFill>
                  <a:srgbClr val="FF0000"/>
                </a:solidFill>
              </a:rPr>
              <a:t>grant accesses </a:t>
            </a:r>
            <a:r>
              <a:rPr lang="en-US" dirty="0" smtClean="0"/>
              <a:t>to the broadcast bus</a:t>
            </a:r>
          </a:p>
          <a:p>
            <a:pPr lvl="1"/>
            <a:r>
              <a:rPr lang="en-US" dirty="0" smtClean="0"/>
              <a:t>This is not a </a:t>
            </a:r>
            <a:r>
              <a:rPr lang="en-US" dirty="0" smtClean="0">
                <a:solidFill>
                  <a:srgbClr val="00B050"/>
                </a:solidFill>
              </a:rPr>
              <a:t>scalable</a:t>
            </a:r>
            <a:r>
              <a:rPr lang="en-US" dirty="0" smtClean="0"/>
              <a:t> solution</a:t>
            </a:r>
          </a:p>
          <a:p>
            <a:pPr lvl="1"/>
            <a:r>
              <a:rPr lang="en-US" dirty="0" smtClean="0">
                <a:solidFill>
                  <a:schemeClr val="accent5"/>
                </a:solidFill>
              </a:rPr>
              <a:t>Solution</a:t>
            </a:r>
            <a:r>
              <a:rPr lang="en-US" dirty="0" smtClean="0"/>
              <a:t>: We can have different broadcast buses for different sets of addresses</a:t>
            </a:r>
          </a:p>
          <a:p>
            <a:pPr lvl="2"/>
            <a:r>
              <a:rPr lang="en-US" dirty="0" smtClean="0"/>
              <a:t>Can work for 4-8 core systems (not beyond, too many </a:t>
            </a:r>
            <a:r>
              <a:rPr lang="en-US" dirty="0" smtClean="0">
                <a:solidFill>
                  <a:srgbClr val="FF0000"/>
                </a:solidFill>
              </a:rPr>
              <a:t>conflicts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>
                <a:solidFill>
                  <a:srgbClr val="C00000"/>
                </a:solidFill>
              </a:rPr>
              <a:t>Ultimately</a:t>
            </a:r>
            <a:r>
              <a:rPr lang="en-US" dirty="0" smtClean="0"/>
              <a:t>: not scalable</a:t>
            </a:r>
          </a:p>
          <a:p>
            <a:pPr lvl="1"/>
            <a:r>
              <a:rPr lang="en-US" dirty="0" smtClean="0"/>
              <a:t>We cannot make </a:t>
            </a:r>
            <a:r>
              <a:rPr lang="en-US" dirty="0" smtClean="0">
                <a:solidFill>
                  <a:srgbClr val="00B050"/>
                </a:solidFill>
              </a:rPr>
              <a:t>efficient</a:t>
            </a:r>
            <a:r>
              <a:rPr lang="en-US" dirty="0" smtClean="0"/>
              <a:t> use of the </a:t>
            </a:r>
            <a:r>
              <a:rPr lang="en-US" dirty="0" err="1" smtClean="0"/>
              <a:t>NoC</a:t>
            </a:r>
            <a:endParaRPr lang="en-US" dirty="0" smtClean="0"/>
          </a:p>
          <a:p>
            <a:r>
              <a:rPr lang="en-US" dirty="0" smtClean="0"/>
              <a:t>Also not very </a:t>
            </a:r>
            <a:r>
              <a:rPr lang="en-US" dirty="0" smtClean="0">
                <a:solidFill>
                  <a:schemeClr val="accent5"/>
                </a:solidFill>
              </a:rPr>
              <a:t>power efficient</a:t>
            </a:r>
          </a:p>
          <a:p>
            <a:pPr lvl="1"/>
            <a:r>
              <a:rPr lang="en-US" dirty="0" smtClean="0"/>
              <a:t>All the cores need to keep on </a:t>
            </a:r>
            <a:r>
              <a:rPr lang="en-US" dirty="0" smtClean="0">
                <a:solidFill>
                  <a:srgbClr val="00B050"/>
                </a:solidFill>
              </a:rPr>
              <a:t>snooping</a:t>
            </a:r>
            <a:r>
              <a:rPr lang="en-US" dirty="0" smtClean="0"/>
              <a:t> the bus</a:t>
            </a:r>
          </a:p>
          <a:p>
            <a:pPr lvl="1"/>
            <a:r>
              <a:rPr lang="en-US" dirty="0" smtClean="0"/>
              <a:t>Need to migrate to a </a:t>
            </a:r>
            <a:r>
              <a:rPr lang="en-US" dirty="0" smtClean="0">
                <a:solidFill>
                  <a:srgbClr val="0070C0"/>
                </a:solidFill>
              </a:rPr>
              <a:t>message</a:t>
            </a:r>
            <a:r>
              <a:rPr lang="en-US" dirty="0" smtClean="0"/>
              <a:t> based system</a:t>
            </a:r>
          </a:p>
          <a:p>
            <a:pPr lvl="1"/>
            <a:endParaRPr lang="en-US" dirty="0" smtClean="0"/>
          </a:p>
          <a:p>
            <a:pPr lvl="1"/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309"/>
            <a:ext cx="1526133" cy="22804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2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Writer Multiple Reader Model for each Cache Line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541019" y="4204434"/>
            <a:ext cx="4149305" cy="7159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Single Writer</a:t>
            </a:r>
            <a:endParaRPr lang="en-IN" sz="28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1229" y="1580389"/>
            <a:ext cx="2175112" cy="2624045"/>
          </a:xfrm>
          <a:prstGeom prst="rect">
            <a:avLst/>
          </a:prstGeom>
        </p:spPr>
      </p:pic>
      <p:sp>
        <p:nvSpPr>
          <p:cNvPr id="5" name="Rounded Rectangle 4"/>
          <p:cNvSpPr/>
          <p:nvPr/>
        </p:nvSpPr>
        <p:spPr>
          <a:xfrm>
            <a:off x="7204496" y="4204434"/>
            <a:ext cx="4149305" cy="715993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Multiple Readers</a:t>
            </a:r>
            <a:endParaRPr lang="en-IN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1505" y="2579426"/>
            <a:ext cx="1612023" cy="158093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3528" y="2623497"/>
            <a:ext cx="1612023" cy="158093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02680" y="2579425"/>
            <a:ext cx="1612023" cy="158093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766248" y="5785371"/>
            <a:ext cx="9220200" cy="6960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Ensures a global order of writes to the same memory location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3780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Solution: Directory Protocol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28790"/>
          </a:xfrm>
        </p:spPr>
        <p:txBody>
          <a:bodyPr>
            <a:normAutofit lnSpcReduction="10000"/>
          </a:bodyPr>
          <a:lstStyle/>
          <a:p>
            <a:pPr lvl="1"/>
            <a:r>
              <a:rPr lang="en-US" b="1" dirty="0" smtClean="0"/>
              <a:t>   Don’t have a bus</a:t>
            </a:r>
          </a:p>
          <a:p>
            <a:pPr lvl="1"/>
            <a:r>
              <a:rPr lang="en-US" dirty="0" smtClean="0"/>
              <a:t>Have a </a:t>
            </a:r>
            <a:r>
              <a:rPr lang="en-US" dirty="0" smtClean="0">
                <a:solidFill>
                  <a:srgbClr val="FF0000"/>
                </a:solidFill>
              </a:rPr>
              <a:t>dedicated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structure </a:t>
            </a:r>
            <a:r>
              <a:rPr lang="en-US" dirty="0" smtClean="0"/>
              <a:t>called a directory</a:t>
            </a:r>
          </a:p>
          <a:p>
            <a:pPr lvl="1"/>
            <a:r>
              <a:rPr lang="en-US" dirty="0" smtClean="0"/>
              <a:t>The directory </a:t>
            </a:r>
            <a:r>
              <a:rPr lang="en-US" dirty="0" smtClean="0">
                <a:solidFill>
                  <a:srgbClr val="00B0F0"/>
                </a:solidFill>
              </a:rPr>
              <a:t>co-ordinates</a:t>
            </a:r>
            <a:r>
              <a:rPr lang="en-US" dirty="0" smtClean="0"/>
              <a:t> the actions of the coherence protocol</a:t>
            </a:r>
          </a:p>
          <a:p>
            <a:pPr lvl="1"/>
            <a:r>
              <a:rPr lang="en-US" dirty="0" smtClean="0"/>
              <a:t>It </a:t>
            </a:r>
            <a:r>
              <a:rPr lang="en-US" dirty="0" smtClean="0">
                <a:solidFill>
                  <a:srgbClr val="00B050"/>
                </a:solidFill>
              </a:rPr>
              <a:t>sends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receives</a:t>
            </a:r>
            <a:r>
              <a:rPr lang="en-US" dirty="0" smtClean="0"/>
              <a:t> messages to/from all the caches and the lower level in the memory hierarchy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Scalable</a:t>
            </a:r>
          </a:p>
          <a:p>
            <a:pPr lvl="1"/>
            <a:endParaRPr lang="en-US" dirty="0" smtClean="0">
              <a:solidFill>
                <a:srgbClr val="FF0000"/>
              </a:solidFill>
            </a:endParaRPr>
          </a:p>
          <a:p>
            <a:endParaRPr lang="en-IN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32" y="0"/>
            <a:ext cx="1431935" cy="2299388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7398589" y="4117675"/>
            <a:ext cx="1259456" cy="75912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IN" dirty="0"/>
          </a:p>
        </p:txBody>
      </p:sp>
      <p:sp>
        <p:nvSpPr>
          <p:cNvPr id="8" name="Rounded Rectangle 7"/>
          <p:cNvSpPr/>
          <p:nvPr/>
        </p:nvSpPr>
        <p:spPr>
          <a:xfrm>
            <a:off x="7427649" y="5313868"/>
            <a:ext cx="1259456" cy="75912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IN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44359" y="4699690"/>
            <a:ext cx="1020344" cy="1136346"/>
          </a:xfrm>
          <a:prstGeom prst="rect">
            <a:avLst/>
          </a:prstGeom>
        </p:spPr>
      </p:pic>
      <p:sp>
        <p:nvSpPr>
          <p:cNvPr id="11" name="Left-Right Arrow 10"/>
          <p:cNvSpPr/>
          <p:nvPr/>
        </p:nvSpPr>
        <p:spPr>
          <a:xfrm rot="20020740">
            <a:off x="6531568" y="4610228"/>
            <a:ext cx="879181" cy="281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" name="Left-Right Arrow 11"/>
          <p:cNvSpPr/>
          <p:nvPr/>
        </p:nvSpPr>
        <p:spPr>
          <a:xfrm rot="1227255">
            <a:off x="6497884" y="5349109"/>
            <a:ext cx="879181" cy="281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Left-Right Arrow 12"/>
          <p:cNvSpPr/>
          <p:nvPr/>
        </p:nvSpPr>
        <p:spPr>
          <a:xfrm rot="1227255">
            <a:off x="4741833" y="4665929"/>
            <a:ext cx="879181" cy="281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Left-Right Arrow 13"/>
          <p:cNvSpPr/>
          <p:nvPr/>
        </p:nvSpPr>
        <p:spPr>
          <a:xfrm rot="20020740">
            <a:off x="4731928" y="5448170"/>
            <a:ext cx="879181" cy="28179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5331124" y="4243601"/>
            <a:ext cx="1492370" cy="29389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</a:t>
            </a:r>
            <a:endParaRPr lang="en-IN" dirty="0"/>
          </a:p>
        </p:txBody>
      </p:sp>
      <p:sp>
        <p:nvSpPr>
          <p:cNvPr id="16" name="Rounded Rectangle 15"/>
          <p:cNvSpPr/>
          <p:nvPr/>
        </p:nvSpPr>
        <p:spPr>
          <a:xfrm>
            <a:off x="3498810" y="5313868"/>
            <a:ext cx="1259456" cy="75912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IN" dirty="0"/>
          </a:p>
        </p:txBody>
      </p:sp>
      <p:sp>
        <p:nvSpPr>
          <p:cNvPr id="17" name="Rounded Rectangle 16"/>
          <p:cNvSpPr/>
          <p:nvPr/>
        </p:nvSpPr>
        <p:spPr>
          <a:xfrm>
            <a:off x="3498810" y="4157932"/>
            <a:ext cx="1259456" cy="759124"/>
          </a:xfrm>
          <a:prstGeom prst="round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Cache</a:t>
            </a:r>
            <a:endParaRPr lang="en-IN" dirty="0"/>
          </a:p>
        </p:txBody>
      </p:sp>
      <p:sp>
        <p:nvSpPr>
          <p:cNvPr id="18" name="Rectangle 17"/>
          <p:cNvSpPr/>
          <p:nvPr/>
        </p:nvSpPr>
        <p:spPr>
          <a:xfrm>
            <a:off x="2794959" y="6469804"/>
            <a:ext cx="6676845" cy="31918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Lower Level in the Memory Hierarchy</a:t>
            </a:r>
            <a:endParaRPr lang="en-IN" dirty="0"/>
          </a:p>
        </p:txBody>
      </p:sp>
      <p:sp>
        <p:nvSpPr>
          <p:cNvPr id="19" name="Up-Down Arrow 18"/>
          <p:cNvSpPr/>
          <p:nvPr/>
        </p:nvSpPr>
        <p:spPr>
          <a:xfrm>
            <a:off x="5966251" y="5775641"/>
            <a:ext cx="322405" cy="694163"/>
          </a:xfrm>
          <a:prstGeom prst="upDownArrow">
            <a:avLst/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972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Lines in the Shared Cache Bank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2649"/>
            <a:ext cx="10515600" cy="374431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Every line that is </a:t>
            </a:r>
            <a:r>
              <a:rPr lang="en-US" dirty="0" smtClean="0">
                <a:solidFill>
                  <a:srgbClr val="FF0000"/>
                </a:solidFill>
              </a:rPr>
              <a:t>shared</a:t>
            </a:r>
            <a:r>
              <a:rPr lang="en-US" dirty="0" smtClean="0"/>
              <a:t> has some </a:t>
            </a:r>
            <a:r>
              <a:rPr lang="en-US" dirty="0" smtClean="0">
                <a:solidFill>
                  <a:srgbClr val="00B0F0"/>
                </a:solidFill>
              </a:rPr>
              <a:t>state</a:t>
            </a:r>
            <a:r>
              <a:rPr lang="en-US" dirty="0" smtClean="0"/>
              <a:t> associated with it</a:t>
            </a:r>
          </a:p>
          <a:p>
            <a:pPr lvl="1"/>
            <a:r>
              <a:rPr lang="en-US" dirty="0" smtClean="0"/>
              <a:t>I </a:t>
            </a:r>
            <a:r>
              <a:rPr lang="en-US" dirty="0" smtClean="0">
                <a:sym typeface="Wingdings" panose="05000000000000000000" pitchFamily="2" charset="2"/>
              </a:rPr>
              <a:t> Invalid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  Shared (with some other cache)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  Exclusive (no other cache contains a copy of this line)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  Modified (no other cache contains a copy of this line + this cache has modified it)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Meaning</a:t>
            </a:r>
            <a:r>
              <a:rPr lang="en-US" dirty="0" smtClean="0"/>
              <a:t> of the states</a:t>
            </a:r>
          </a:p>
          <a:p>
            <a:pPr lvl="1"/>
            <a:r>
              <a:rPr lang="en-US" dirty="0" smtClean="0"/>
              <a:t>I </a:t>
            </a:r>
            <a:r>
              <a:rPr lang="en-US" dirty="0" smtClean="0">
                <a:sym typeface="Wingdings" panose="05000000000000000000" pitchFamily="2" charset="2"/>
              </a:rPr>
              <a:t> Nothing exists, content is not valid (cannot read or write)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S  Can read the line, not write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E  We know that no other cache contains a copy of the line. Cannot immediately write, can read. 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M  Can read or write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Let us explain some common scenarios with </a:t>
            </a:r>
            <a:r>
              <a:rPr lang="en-US" dirty="0" smtClean="0">
                <a:solidFill>
                  <a:srgbClr val="FF0000"/>
                </a:solidFill>
                <a:sym typeface="Wingdings" panose="05000000000000000000" pitchFamily="2" charset="2"/>
              </a:rPr>
              <a:t>two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smtClean="0">
                <a:solidFill>
                  <a:schemeClr val="accent1"/>
                </a:solidFill>
                <a:sym typeface="Wingdings" panose="05000000000000000000" pitchFamily="2" charset="2"/>
              </a:rPr>
              <a:t>simple</a:t>
            </a:r>
            <a:r>
              <a:rPr lang="en-US" dirty="0" smtClean="0">
                <a:sym typeface="Wingdings" panose="05000000000000000000" pitchFamily="2" charset="2"/>
              </a:rPr>
              <a:t> examples</a:t>
            </a:r>
            <a:endParaRPr lang="en-IN" dirty="0"/>
          </a:p>
        </p:txBody>
      </p:sp>
      <p:sp>
        <p:nvSpPr>
          <p:cNvPr id="4" name="Rectangle 3"/>
          <p:cNvSpPr/>
          <p:nvPr/>
        </p:nvSpPr>
        <p:spPr>
          <a:xfrm>
            <a:off x="3942272" y="1690688"/>
            <a:ext cx="5995358" cy="33652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tag </a:t>
            </a:r>
            <a:endParaRPr lang="en-IN" dirty="0"/>
          </a:p>
        </p:txBody>
      </p:sp>
      <p:sp>
        <p:nvSpPr>
          <p:cNvPr id="5" name="Rectangle 4"/>
          <p:cNvSpPr/>
          <p:nvPr/>
        </p:nvSpPr>
        <p:spPr>
          <a:xfrm>
            <a:off x="2165230" y="1690688"/>
            <a:ext cx="1777042" cy="3365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coherence state</a:t>
            </a:r>
            <a:endParaRPr lang="en-IN" dirty="0"/>
          </a:p>
        </p:txBody>
      </p:sp>
      <p:cxnSp>
        <p:nvCxnSpPr>
          <p:cNvPr id="7" name="Straight Arrow Connector 6"/>
          <p:cNvCxnSpPr>
            <a:endCxn id="5" idx="1"/>
          </p:cNvCxnSpPr>
          <p:nvPr/>
        </p:nvCxnSpPr>
        <p:spPr>
          <a:xfrm>
            <a:off x="379562" y="1837426"/>
            <a:ext cx="1785668" cy="215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3176" y="1507670"/>
            <a:ext cx="1558440" cy="369332"/>
          </a:xfrm>
          <a:prstGeom prst="rect">
            <a:avLst/>
          </a:prstGeom>
          <a:noFill/>
          <a:effectLst>
            <a:softEdge rad="12700"/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tag array entry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1690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Actions of the Protocol (Example: read)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586596" y="2122098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want to read a line from cache C1</a:t>
            </a:r>
            <a:endParaRPr lang="en-IN" dirty="0"/>
          </a:p>
        </p:txBody>
      </p:sp>
      <p:sp>
        <p:nvSpPr>
          <p:cNvPr id="5" name="Right Arrow 4"/>
          <p:cNvSpPr/>
          <p:nvPr/>
        </p:nvSpPr>
        <p:spPr>
          <a:xfrm>
            <a:off x="2984739" y="2363637"/>
            <a:ext cx="3648973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260785" y="1768325"/>
            <a:ext cx="2475781" cy="5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is not in the S or E or M state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329796" y="2751826"/>
            <a:ext cx="2406770" cy="5262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 a message to the directory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6633712" y="2122096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locates the line</a:t>
            </a:r>
            <a:endParaRPr lang="en-IN" dirty="0"/>
          </a:p>
        </p:txBody>
      </p:sp>
      <p:sp>
        <p:nvSpPr>
          <p:cNvPr id="10" name="Right Arrow 9"/>
          <p:cNvSpPr/>
          <p:nvPr/>
        </p:nvSpPr>
        <p:spPr>
          <a:xfrm rot="5400000">
            <a:off x="6948533" y="3649015"/>
            <a:ext cx="1768501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7992372" y="3513061"/>
            <a:ext cx="2475781" cy="5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is contained in another cache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5443269" y="3463503"/>
            <a:ext cx="2229926" cy="616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Ask the other cache for a read permission</a:t>
            </a:r>
            <a:endParaRPr lang="en-IN" dirty="0"/>
          </a:p>
        </p:txBody>
      </p:sp>
      <p:sp>
        <p:nvSpPr>
          <p:cNvPr id="13" name="Rounded Rectangle 12"/>
          <p:cNvSpPr/>
          <p:nvPr/>
        </p:nvSpPr>
        <p:spPr>
          <a:xfrm>
            <a:off x="6793300" y="4690563"/>
            <a:ext cx="2678504" cy="12961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cache: transitions the line to the S state (if not already so). Returns acknowledgement + contents</a:t>
            </a:r>
            <a:endParaRPr lang="en-IN" dirty="0"/>
          </a:p>
        </p:txBody>
      </p:sp>
      <p:sp>
        <p:nvSpPr>
          <p:cNvPr id="14" name="Right Arrow 13"/>
          <p:cNvSpPr/>
          <p:nvPr/>
        </p:nvSpPr>
        <p:spPr>
          <a:xfrm rot="10800000">
            <a:off x="3631720" y="5179057"/>
            <a:ext cx="3161579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4356337" y="4562266"/>
            <a:ext cx="2229926" cy="616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Acknowledgement + contents of the line</a:t>
            </a:r>
            <a:endParaRPr lang="en-IN" dirty="0"/>
          </a:p>
        </p:txBody>
      </p:sp>
      <p:sp>
        <p:nvSpPr>
          <p:cNvPr id="16" name="Rounded Rectangle 15"/>
          <p:cNvSpPr/>
          <p:nvPr/>
        </p:nvSpPr>
        <p:spPr>
          <a:xfrm>
            <a:off x="1233573" y="4937517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forwards the line to C1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25974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Actions of the Protocol (Example: write)</a:t>
            </a:r>
            <a:endParaRPr lang="en-IN" dirty="0"/>
          </a:p>
        </p:txBody>
      </p:sp>
      <p:sp>
        <p:nvSpPr>
          <p:cNvPr id="4" name="Rounded Rectangle 3"/>
          <p:cNvSpPr/>
          <p:nvPr/>
        </p:nvSpPr>
        <p:spPr>
          <a:xfrm>
            <a:off x="586596" y="2122098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want to write a line to cache C1</a:t>
            </a:r>
            <a:endParaRPr lang="en-IN" dirty="0"/>
          </a:p>
        </p:txBody>
      </p:sp>
      <p:sp>
        <p:nvSpPr>
          <p:cNvPr id="5" name="Right Arrow 4"/>
          <p:cNvSpPr/>
          <p:nvPr/>
        </p:nvSpPr>
        <p:spPr>
          <a:xfrm>
            <a:off x="2984739" y="2363637"/>
            <a:ext cx="3648973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3260785" y="1768325"/>
            <a:ext cx="2475781" cy="5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is not in the E or M state</a:t>
            </a:r>
            <a:endParaRPr lang="en-IN" dirty="0"/>
          </a:p>
        </p:txBody>
      </p:sp>
      <p:sp>
        <p:nvSpPr>
          <p:cNvPr id="7" name="Rectangle 6"/>
          <p:cNvSpPr/>
          <p:nvPr/>
        </p:nvSpPr>
        <p:spPr>
          <a:xfrm>
            <a:off x="3329796" y="2751826"/>
            <a:ext cx="2406770" cy="52621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Send a message to the directory</a:t>
            </a:r>
            <a:endParaRPr lang="en-IN" dirty="0"/>
          </a:p>
        </p:txBody>
      </p:sp>
      <p:sp>
        <p:nvSpPr>
          <p:cNvPr id="9" name="Rounded Rectangle 8"/>
          <p:cNvSpPr/>
          <p:nvPr/>
        </p:nvSpPr>
        <p:spPr>
          <a:xfrm>
            <a:off x="6633712" y="1932228"/>
            <a:ext cx="2760454" cy="9921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locates all the caches that contain the line (sharers)</a:t>
            </a:r>
            <a:endParaRPr lang="en-IN" dirty="0"/>
          </a:p>
        </p:txBody>
      </p:sp>
      <p:sp>
        <p:nvSpPr>
          <p:cNvPr id="10" name="Right Arrow 9"/>
          <p:cNvSpPr/>
          <p:nvPr/>
        </p:nvSpPr>
        <p:spPr>
          <a:xfrm rot="5400000">
            <a:off x="6948533" y="3649015"/>
            <a:ext cx="1768501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Rectangle 10"/>
          <p:cNvSpPr/>
          <p:nvPr/>
        </p:nvSpPr>
        <p:spPr>
          <a:xfrm>
            <a:off x="7992372" y="3513061"/>
            <a:ext cx="2475781" cy="5176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Line is present in other caches</a:t>
            </a:r>
            <a:endParaRPr lang="en-IN" dirty="0"/>
          </a:p>
        </p:txBody>
      </p:sp>
      <p:sp>
        <p:nvSpPr>
          <p:cNvPr id="12" name="Rectangle 11"/>
          <p:cNvSpPr/>
          <p:nvPr/>
        </p:nvSpPr>
        <p:spPr>
          <a:xfrm>
            <a:off x="5443269" y="3463503"/>
            <a:ext cx="2229926" cy="616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Ask the other caches to invalidate the line</a:t>
            </a:r>
            <a:endParaRPr lang="en-IN" dirty="0"/>
          </a:p>
        </p:txBody>
      </p:sp>
      <p:sp>
        <p:nvSpPr>
          <p:cNvPr id="13" name="Rounded Rectangle 12"/>
          <p:cNvSpPr/>
          <p:nvPr/>
        </p:nvSpPr>
        <p:spPr>
          <a:xfrm>
            <a:off x="6793300" y="4690563"/>
            <a:ext cx="2678504" cy="12961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Other cache: transitions the line to the I state (if not already so). Returns acknowledgement + contents</a:t>
            </a:r>
            <a:endParaRPr lang="en-IN" dirty="0"/>
          </a:p>
        </p:txBody>
      </p:sp>
      <p:sp>
        <p:nvSpPr>
          <p:cNvPr id="14" name="Right Arrow 13"/>
          <p:cNvSpPr/>
          <p:nvPr/>
        </p:nvSpPr>
        <p:spPr>
          <a:xfrm rot="10800000">
            <a:off x="3631720" y="5179057"/>
            <a:ext cx="3161579" cy="3191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Rectangle 14"/>
          <p:cNvSpPr/>
          <p:nvPr/>
        </p:nvSpPr>
        <p:spPr>
          <a:xfrm>
            <a:off x="4356337" y="4562266"/>
            <a:ext cx="2229926" cy="61679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Acknowledgement + contents of the line</a:t>
            </a:r>
            <a:endParaRPr lang="en-IN" dirty="0"/>
          </a:p>
        </p:txBody>
      </p:sp>
      <p:sp>
        <p:nvSpPr>
          <p:cNvPr id="16" name="Rounded Rectangle 15"/>
          <p:cNvSpPr/>
          <p:nvPr/>
        </p:nvSpPr>
        <p:spPr>
          <a:xfrm>
            <a:off x="1233573" y="4937517"/>
            <a:ext cx="2398144" cy="8022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Directory forwards the line to C1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7567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1812</TotalTime>
  <Words>1838</Words>
  <Application>Microsoft Office PowerPoint</Application>
  <PresentationFormat>Widescreen</PresentationFormat>
  <Paragraphs>309</Paragraphs>
  <Slides>30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Calibri Light</vt:lpstr>
      <vt:lpstr>Wingdings</vt:lpstr>
      <vt:lpstr>Office Theme</vt:lpstr>
      <vt:lpstr>Cache  Coherence: Directory Protocol</vt:lpstr>
      <vt:lpstr>Contents</vt:lpstr>
      <vt:lpstr>Basic Idea of a Coherence Protocol</vt:lpstr>
      <vt:lpstr>Limitations of the Snoopy Protocol</vt:lpstr>
      <vt:lpstr>Single Writer Multiple Reader Model for each Cache Line</vt:lpstr>
      <vt:lpstr>        Solution: Directory Protocol</vt:lpstr>
      <vt:lpstr>State of Lines in the Shared Cache Bank</vt:lpstr>
      <vt:lpstr>Main Actions of the Protocol (Example: read)</vt:lpstr>
      <vt:lpstr>Main Actions of the Protocol (Example: write)</vt:lpstr>
      <vt:lpstr>Contents</vt:lpstr>
      <vt:lpstr>Let us look at the protocol in some detail ...</vt:lpstr>
      <vt:lpstr>Let us consider the cache’s point of view</vt:lpstr>
      <vt:lpstr>More I state transitions</vt:lpstr>
      <vt:lpstr>S state transitions</vt:lpstr>
      <vt:lpstr>M State Transitions</vt:lpstr>
      <vt:lpstr>E State Transitions</vt:lpstr>
      <vt:lpstr>Protocol Summary: readX and writeX</vt:lpstr>
      <vt:lpstr>Protocol Summary: read,write, and evict</vt:lpstr>
      <vt:lpstr>Design of the Directory</vt:lpstr>
      <vt:lpstr>Actions of the Directory</vt:lpstr>
      <vt:lpstr>Actions of the Directory</vt:lpstr>
      <vt:lpstr>Actions of the Directory</vt:lpstr>
      <vt:lpstr>Contents</vt:lpstr>
      <vt:lpstr>Enhancements to the Directory Protocol</vt:lpstr>
      <vt:lpstr>Distributed Directories</vt:lpstr>
      <vt:lpstr>List of Sharers</vt:lpstr>
      <vt:lpstr>Size of the Directory</vt:lpstr>
      <vt:lpstr>Question</vt:lpstr>
      <vt:lpstr>Atomic Exchange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Cache  Coherence</dc:title>
  <dc:creator>Smruti Sarangi</dc:creator>
  <cp:lastModifiedBy>Smruti Sarangi</cp:lastModifiedBy>
  <cp:revision>84</cp:revision>
  <dcterms:created xsi:type="dcterms:W3CDTF">2016-04-19T06:51:03Z</dcterms:created>
  <dcterms:modified xsi:type="dcterms:W3CDTF">2016-04-29T05:56:36Z</dcterms:modified>
</cp:coreProperties>
</file>