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28.xml.rels" ContentType="application/vnd.openxmlformats-package.relationships+xml"/>
  <Override PartName="/ppt/notesSlides/notesSlide28.xml" ContentType="application/vnd.openxmlformats-officedocument.presentationml.notesSlide+xml"/>
  <Override PartName="/ppt/_rels/presentation.xml.rels" ContentType="application/vnd.openxmlformats-package.relationships+xml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6.png" ContentType="image/png"/>
  <Override PartName="/ppt/media/image10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6.png" ContentType="image/png"/>
  <Override PartName="/ppt/media/image2.png" ContentType="image/png"/>
  <Override PartName="/ppt/media/image15.png" ContentType="image/png"/>
  <Override PartName="/ppt/media/image1.png" ContentType="image/png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8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2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27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&lt;header&gt;</a:t>
            </a:r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en-US"/>
              <a:t>&lt;footer&gt;</a:t>
            </a:r>
            <a:endParaRPr/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749474FC-6F87-4C98-9ACC-7CF6C2990B2A}" type="slidenum">
              <a:rPr lang="en-US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54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67D19F5-82D4-48ED-8452-B58059C3CCD4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7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214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12720" y="3947760"/>
            <a:ext cx="8152920" cy="214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7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790160" y="1600200"/>
            <a:ext cx="3978360" cy="214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790160" y="3947760"/>
            <a:ext cx="3978360" cy="214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12720" y="3947760"/>
            <a:ext cx="3978360" cy="214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7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790160" y="1600200"/>
            <a:ext cx="3978360" cy="214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7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2920" cy="449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7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7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5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790160" y="1600200"/>
            <a:ext cx="3978360" cy="4495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7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612720" y="228600"/>
            <a:ext cx="8152920" cy="5866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7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12720" y="3947760"/>
            <a:ext cx="3978360" cy="214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790160" y="1600200"/>
            <a:ext cx="3978360" cy="4495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7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2920" cy="449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7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5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790160" y="1600200"/>
            <a:ext cx="3978360" cy="214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790160" y="3947760"/>
            <a:ext cx="3978360" cy="214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7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790160" y="1600200"/>
            <a:ext cx="3978360" cy="214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12720" y="3947760"/>
            <a:ext cx="8152560" cy="214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7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214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12720" y="3947760"/>
            <a:ext cx="8152920" cy="214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7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790160" y="1600200"/>
            <a:ext cx="3978360" cy="214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790160" y="3947760"/>
            <a:ext cx="3978360" cy="214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12720" y="3947760"/>
            <a:ext cx="3978360" cy="214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7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790160" y="1600200"/>
            <a:ext cx="3978360" cy="214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7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7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5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790160" y="1600200"/>
            <a:ext cx="3978360" cy="4495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7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12720" y="228600"/>
            <a:ext cx="8152920" cy="5866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7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12720" y="3947760"/>
            <a:ext cx="3978360" cy="214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790160" y="1600200"/>
            <a:ext cx="3978360" cy="4495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7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5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790160" y="1600200"/>
            <a:ext cx="3978360" cy="214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790160" y="3947760"/>
            <a:ext cx="3978360" cy="214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7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790160" y="1600200"/>
            <a:ext cx="3978360" cy="214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12720" y="3947760"/>
            <a:ext cx="8152560" cy="214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d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1234440"/>
            <a:ext cx="9143640" cy="3196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" name="CustomShape 2"/>
          <p:cNvSpPr/>
          <p:nvPr/>
        </p:nvSpPr>
        <p:spPr>
          <a:xfrm>
            <a:off x="0" y="1280160"/>
            <a:ext cx="533160" cy="228240"/>
          </a:xfrm>
          <a:prstGeom prst="rect">
            <a:avLst/>
          </a:prstGeom>
          <a:solidFill>
            <a:srgbClr val="dd8047"/>
          </a:solidFill>
        </p:spPr>
      </p:sp>
      <p:sp>
        <p:nvSpPr>
          <p:cNvPr id="2" name="CustomShape 3"/>
          <p:cNvSpPr/>
          <p:nvPr/>
        </p:nvSpPr>
        <p:spPr>
          <a:xfrm>
            <a:off x="590400" y="1280160"/>
            <a:ext cx="8553240" cy="228240"/>
          </a:xfrm>
          <a:prstGeom prst="rect">
            <a:avLst/>
          </a:prstGeom>
          <a:solidFill>
            <a:srgbClr val="94b6d2"/>
          </a:solidFill>
        </p:spPr>
      </p:sp>
      <p:sp>
        <p:nvSpPr>
          <p:cNvPr id="3" name="CustomShape 4"/>
          <p:cNvSpPr/>
          <p:nvPr/>
        </p:nvSpPr>
        <p:spPr>
          <a:xfrm>
            <a:off x="0" y="5970960"/>
            <a:ext cx="9143640" cy="8866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CustomShape 5"/>
          <p:cNvSpPr/>
          <p:nvPr/>
        </p:nvSpPr>
        <p:spPr>
          <a:xfrm>
            <a:off x="-9000" y="6053400"/>
            <a:ext cx="2248920" cy="712800"/>
          </a:xfrm>
          <a:prstGeom prst="rect">
            <a:avLst/>
          </a:prstGeom>
          <a:solidFill>
            <a:srgbClr val="dd8047"/>
          </a:solidFill>
        </p:spPr>
      </p:sp>
      <p:sp>
        <p:nvSpPr>
          <p:cNvPr id="5" name="CustomShape 6"/>
          <p:cNvSpPr/>
          <p:nvPr/>
        </p:nvSpPr>
        <p:spPr>
          <a:xfrm>
            <a:off x="2359080" y="6044040"/>
            <a:ext cx="6784560" cy="712800"/>
          </a:xfrm>
          <a:prstGeom prst="rect">
            <a:avLst/>
          </a:prstGeom>
          <a:solidFill>
            <a:srgbClr val="94b6d2"/>
          </a:solidFill>
        </p:spPr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2362320" y="4038480"/>
            <a:ext cx="6476760" cy="182844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775f55"/>
                </a:solidFill>
                <a:latin typeface="Tw Cen MT"/>
              </a:rPr>
              <a:t>Click to edit the title text formatClick to edit Master title style</a:t>
            </a:r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dt"/>
          </p:nvPr>
        </p:nvSpPr>
        <p:spPr>
          <a:xfrm>
            <a:off x="76320" y="6068520"/>
            <a:ext cx="2057040" cy="6854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2000">
                <a:solidFill>
                  <a:srgbClr val="ffffff"/>
                </a:solidFill>
                <a:latin typeface="Tw Cen MT"/>
              </a:rPr>
              <a:t>4/25/13</a:t>
            </a:r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ftr"/>
          </p:nvPr>
        </p:nvSpPr>
        <p:spPr>
          <a:xfrm>
            <a:off x="2085480" y="236520"/>
            <a:ext cx="5866920" cy="3646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9" name="PlaceHolder 10"/>
          <p:cNvSpPr>
            <a:spLocks noGrp="1"/>
          </p:cNvSpPr>
          <p:nvPr>
            <p:ph type="sldNum"/>
          </p:nvPr>
        </p:nvSpPr>
        <p:spPr>
          <a:xfrm>
            <a:off x="8001000" y="228600"/>
            <a:ext cx="837720" cy="3805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95899617-0507-45B1-8526-EF150AF54F3A}" type="slidenum">
              <a:rPr lang="en-US">
                <a:solidFill>
                  <a:srgbClr val="775f55"/>
                </a:solidFill>
                <a:latin typeface="Tw Cen MT"/>
              </a:rPr>
              <a:t>&lt;number&gt;</a:t>
            </a:fld>
            <a:endParaRPr/>
          </a:p>
        </p:txBody>
      </p: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1234440"/>
            <a:ext cx="9143640" cy="3196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4" name="CustomShape 2"/>
          <p:cNvSpPr/>
          <p:nvPr/>
        </p:nvSpPr>
        <p:spPr>
          <a:xfrm>
            <a:off x="0" y="1280160"/>
            <a:ext cx="533160" cy="228240"/>
          </a:xfrm>
          <a:prstGeom prst="rect">
            <a:avLst/>
          </a:prstGeom>
          <a:solidFill>
            <a:srgbClr val="dd8047"/>
          </a:solidFill>
        </p:spPr>
      </p:sp>
      <p:sp>
        <p:nvSpPr>
          <p:cNvPr id="45" name="CustomShape 3"/>
          <p:cNvSpPr/>
          <p:nvPr/>
        </p:nvSpPr>
        <p:spPr>
          <a:xfrm>
            <a:off x="590400" y="1280160"/>
            <a:ext cx="8553240" cy="228240"/>
          </a:xfrm>
          <a:prstGeom prst="rect">
            <a:avLst/>
          </a:prstGeom>
          <a:solidFill>
            <a:srgbClr val="94b6d2"/>
          </a:solidFill>
        </p:spPr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775f55"/>
                </a:solidFill>
                <a:latin typeface="Tw Cen MT"/>
              </a:rPr>
              <a:t>Click to edit the title text formatClick to edit Master title style</a:t>
            </a:r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w Cen MT"/>
              </a:rPr>
              <a:t>4/25/13</a:t>
            </a:r>
            <a:endParaRPr/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E40D52C0-8003-4BA8-84F9-F40F9B68CFB0}" type="slidenum">
              <a:rPr lang="en-US">
                <a:solidFill>
                  <a:srgbClr val="ffffff"/>
                </a:solidFill>
                <a:latin typeface="Tw Cen MT"/>
              </a:rPr>
              <a:t>&lt;number&gt;</a:t>
            </a:fld>
            <a:endParaRPr/>
          </a:p>
        </p:txBody>
      </p:sp>
      <p:sp>
        <p:nvSpPr>
          <p:cNvPr id="50" name="PlaceHolder 8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75000"/>
              <a:buFont charset="2" typeface="Wingdings"/>
              <a:buChar char=""/>
            </a:pPr>
            <a:r>
              <a:rPr lang="en-US" sz="2300">
                <a:solidFill>
                  <a:srgbClr val="000000"/>
                </a:solidFill>
                <a:latin typeface="Tw Cen MT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75000"/>
              <a:buFont charset="2" typeface="Wingdings"/>
              <a:buChar char=""/>
            </a:pPr>
            <a:r>
              <a:rPr lang="en-US" sz="2000">
                <a:solidFill>
                  <a:srgbClr val="000000"/>
                </a:solidFill>
                <a:latin typeface="Tw Cen MT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65000"/>
              <a:buFont charset="2" typeface="Wingdings"/>
              <a:buChar char=""/>
            </a:pPr>
            <a:r>
              <a:rPr lang="en-US" sz="2000">
                <a:solidFill>
                  <a:srgbClr val="000000"/>
                </a:solidFill>
                <a:latin typeface="Tw Cen MT"/>
              </a:rPr>
              <a:t>Fifth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2362320" y="4038480"/>
            <a:ext cx="6476760" cy="182844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775f55"/>
                </a:solidFill>
                <a:latin typeface="Tw Cen MT"/>
              </a:rPr>
              <a:t>Finding a Needle in a Haystack: Facebook’s Photo Storage</a:t>
            </a:r>
            <a:r>
              <a:rPr lang="en-US" sz="4400">
                <a:solidFill>
                  <a:srgbClr val="775f55"/>
                </a:solidFill>
                <a:latin typeface="Tw Cen MT"/>
              </a:rPr>
              <a:t>	</a:t>
            </a:r>
            <a:endParaRPr/>
          </a:p>
        </p:txBody>
      </p:sp>
      <p:sp>
        <p:nvSpPr>
          <p:cNvPr id="89" name="TextShape 2"/>
          <p:cNvSpPr txBox="1"/>
          <p:nvPr/>
        </p:nvSpPr>
        <p:spPr>
          <a:xfrm>
            <a:off x="2362320" y="6050160"/>
            <a:ext cx="6705360" cy="68544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  <a:latin typeface="Tw Cen MT"/>
              </a:rPr>
              <a:t>Original work by Beaver, et al.</a:t>
            </a:r>
            <a:r>
              <a:rPr lang="en-US" sz="2400">
                <a:solidFill>
                  <a:srgbClr val="ffffff"/>
                </a:solidFill>
                <a:latin typeface="Tw Cen MT"/>
              </a:rPr>
              <a:t>
</a:t>
            </a:r>
            <a:r>
              <a:rPr lang="en-US" sz="2400">
                <a:solidFill>
                  <a:srgbClr val="ffffff"/>
                </a:solidFill>
                <a:latin typeface="Tw Cen MT"/>
              </a:rPr>
              <a:t>Presented by Tim Calloway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775f55"/>
                </a:solidFill>
                <a:latin typeface="Tw Cen MT"/>
              </a:rPr>
              <a:t>Enter Haystack</a:t>
            </a:r>
            <a:endParaRPr/>
          </a:p>
        </p:txBody>
      </p:sp>
      <p:pic>
        <p:nvPicPr>
          <p:cNvPr descr="" id="10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209680" y="1600200"/>
            <a:ext cx="4952520" cy="495252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775f55"/>
                </a:solidFill>
                <a:latin typeface="Tw Cen MT"/>
              </a:rPr>
              <a:t>Step-through of Operation</a:t>
            </a:r>
            <a:endParaRPr/>
          </a:p>
        </p:txBody>
      </p:sp>
      <p:sp>
        <p:nvSpPr>
          <p:cNvPr id="109" name="TextShape 2"/>
          <p:cNvSpPr txBox="1"/>
          <p:nvPr/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User visits page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Web server receives the request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Uses Haystack Directory to construct URL for each photo</a:t>
            </a:r>
            <a:endParaRPr/>
          </a:p>
          <a:p>
            <a:pPr lvl="2">
              <a:lnSpc>
                <a:spcPct val="100000"/>
              </a:lnSpc>
              <a:buSzPct val="75000"/>
              <a:buFont charset="2" typeface="Wingdings"/>
              <a:buChar char=""/>
            </a:pPr>
            <a:r>
              <a:rPr lang="en-US" sz="2300">
                <a:solidFill>
                  <a:srgbClr val="000000"/>
                </a:solidFill>
                <a:latin typeface="Tw Cen MT"/>
              </a:rPr>
              <a:t>http://</a:t>
            </a:r>
            <a:r>
              <a:rPr b="1" lang="en-US" sz="2300">
                <a:solidFill>
                  <a:srgbClr val="ff0000"/>
                </a:solidFill>
                <a:latin typeface="Tw Cen MT"/>
              </a:rPr>
              <a:t>&lt;CDN&gt;</a:t>
            </a:r>
            <a:r>
              <a:rPr lang="en-US" sz="2300">
                <a:solidFill>
                  <a:srgbClr val="000000"/>
                </a:solidFill>
                <a:latin typeface="Tw Cen MT"/>
              </a:rPr>
              <a:t>/</a:t>
            </a:r>
            <a:r>
              <a:rPr b="1" lang="en-US" sz="2300">
                <a:solidFill>
                  <a:srgbClr val="0070c0"/>
                </a:solidFill>
                <a:latin typeface="Tw Cen MT"/>
              </a:rPr>
              <a:t>&lt;Cache&gt;</a:t>
            </a:r>
            <a:r>
              <a:rPr lang="en-US" sz="2300">
                <a:solidFill>
                  <a:srgbClr val="000000"/>
                </a:solidFill>
                <a:latin typeface="Tw Cen MT"/>
              </a:rPr>
              <a:t>/</a:t>
            </a:r>
            <a:r>
              <a:rPr b="1" lang="en-US" sz="2300">
                <a:solidFill>
                  <a:srgbClr val="00b050"/>
                </a:solidFill>
                <a:latin typeface="Tw Cen MT"/>
              </a:rPr>
              <a:t>&lt;Machine id&gt;</a:t>
            </a:r>
            <a:r>
              <a:rPr lang="en-US" sz="2300">
                <a:solidFill>
                  <a:srgbClr val="000000"/>
                </a:solidFill>
                <a:latin typeface="Tw Cen MT"/>
              </a:rPr>
              <a:t>/</a:t>
            </a:r>
            <a:r>
              <a:rPr b="1" lang="en-US" sz="2300">
                <a:solidFill>
                  <a:srgbClr val="7030a0"/>
                </a:solidFill>
                <a:latin typeface="Tw Cen MT"/>
              </a:rPr>
              <a:t>&lt;Logical volume, Photo&gt;</a:t>
            </a:r>
            <a:endParaRPr/>
          </a:p>
          <a:p>
            <a:pPr lvl="2">
              <a:lnSpc>
                <a:spcPct val="100000"/>
              </a:lnSpc>
              <a:buSzPct val="75000"/>
              <a:buFont charset="2" typeface="Wingdings"/>
              <a:buChar char=""/>
            </a:pPr>
            <a:r>
              <a:rPr lang="en-US" sz="2300">
                <a:solidFill>
                  <a:srgbClr val="ff0000"/>
                </a:solidFill>
                <a:latin typeface="Tw Cen MT"/>
              </a:rPr>
              <a:t>From which CDN to request the photo</a:t>
            </a:r>
            <a:endParaRPr/>
          </a:p>
          <a:p>
            <a:pPr lvl="3">
              <a:lnSpc>
                <a:spcPct val="100000"/>
              </a:lnSpc>
              <a:buSzPct val="75000"/>
              <a:buFont charset="2" typeface="Wingdings"/>
              <a:buChar char=""/>
            </a:pPr>
            <a:r>
              <a:rPr lang="en-US" sz="2000">
                <a:solidFill>
                  <a:srgbClr val="000000"/>
                </a:solidFill>
                <a:latin typeface="Tw Cen MT"/>
              </a:rPr>
              <a:t>This portion may be omitted if the photo is available directly from the Cache</a:t>
            </a:r>
            <a:endParaRPr/>
          </a:p>
          <a:p>
            <a:pPr lvl="3">
              <a:lnSpc>
                <a:spcPct val="100000"/>
              </a:lnSpc>
              <a:buSzPct val="75000"/>
              <a:buFont charset="2" typeface="Wingdings"/>
              <a:buChar char=""/>
            </a:pPr>
            <a:r>
              <a:rPr lang="en-US" sz="2000">
                <a:solidFill>
                  <a:srgbClr val="000000"/>
                </a:solidFill>
                <a:latin typeface="Tw Cen MT"/>
              </a:rPr>
              <a:t>If CDN is unsuccessful, contacts the Cache</a:t>
            </a:r>
            <a:endParaRPr/>
          </a:p>
          <a:p>
            <a:endParaRPr/>
          </a:p>
          <a:p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775f55"/>
                </a:solidFill>
                <a:latin typeface="Tw Cen MT"/>
              </a:rPr>
              <a:t>Haystack</a:t>
            </a:r>
            <a:endParaRPr/>
          </a:p>
        </p:txBody>
      </p:sp>
      <p:pic>
        <p:nvPicPr>
          <p:cNvPr descr="" id="11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209680" y="1600200"/>
            <a:ext cx="4952520" cy="4952520"/>
          </a:xfrm>
          <a:prstGeom prst="rect">
            <a:avLst/>
          </a:prstGeom>
        </p:spPr>
      </p:pic>
      <p:sp>
        <p:nvSpPr>
          <p:cNvPr id="112" name="CustomShape 2"/>
          <p:cNvSpPr/>
          <p:nvPr/>
        </p:nvSpPr>
        <p:spPr>
          <a:xfrm>
            <a:off x="2057400" y="1600200"/>
            <a:ext cx="1523520" cy="837720"/>
          </a:xfrm>
          <a:prstGeom prst="rect">
            <a:avLst/>
          </a:prstGeom>
          <a:ln w="76320">
            <a:solidFill>
              <a:srgbClr val="ff0000"/>
            </a:solidFill>
            <a:round/>
          </a:ln>
        </p:spPr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775f55"/>
                </a:solidFill>
                <a:latin typeface="Tw Cen MT"/>
              </a:rPr>
              <a:t>Haystack Directory</a:t>
            </a:r>
            <a:endParaRPr/>
          </a:p>
        </p:txBody>
      </p:sp>
      <p:sp>
        <p:nvSpPr>
          <p:cNvPr id="114" name="TextShape 2"/>
          <p:cNvSpPr txBox="1"/>
          <p:nvPr/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Four main functions…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Provides a mapping from logical volumes to physical volumes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Load balances writes across logical volumes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Determines whether a photo request should be handled by the CDN or by the Haystack Cache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Identifies logical volumes that are read-only</a:t>
            </a:r>
            <a:endParaRPr/>
          </a:p>
          <a:p>
            <a:pPr lvl="2">
              <a:lnSpc>
                <a:spcPct val="100000"/>
              </a:lnSpc>
              <a:buSzPct val="75000"/>
              <a:buFont charset="2" typeface="Wingdings"/>
              <a:buChar char=""/>
            </a:pPr>
            <a:r>
              <a:rPr lang="en-US" sz="2300">
                <a:solidFill>
                  <a:srgbClr val="000000"/>
                </a:solidFill>
                <a:latin typeface="Tw Cen MT"/>
              </a:rPr>
              <a:t>Operational reasons</a:t>
            </a:r>
            <a:endParaRPr/>
          </a:p>
          <a:p>
            <a:pPr lvl="2">
              <a:lnSpc>
                <a:spcPct val="100000"/>
              </a:lnSpc>
              <a:buSzPct val="75000"/>
              <a:buFont charset="2" typeface="Wingdings"/>
              <a:buChar char=""/>
            </a:pPr>
            <a:r>
              <a:rPr lang="en-US" sz="2300">
                <a:solidFill>
                  <a:srgbClr val="000000"/>
                </a:solidFill>
                <a:latin typeface="Tw Cen MT"/>
              </a:rPr>
              <a:t>Reached storage capacity</a:t>
            </a:r>
            <a:endParaRPr/>
          </a:p>
          <a:p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775f55"/>
                </a:solidFill>
                <a:latin typeface="Tw Cen MT"/>
              </a:rPr>
              <a:t>Haystack</a:t>
            </a:r>
            <a:endParaRPr/>
          </a:p>
        </p:txBody>
      </p:sp>
      <p:pic>
        <p:nvPicPr>
          <p:cNvPr descr="" id="11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209680" y="1600200"/>
            <a:ext cx="4952520" cy="4952520"/>
          </a:xfrm>
          <a:prstGeom prst="rect">
            <a:avLst/>
          </a:prstGeom>
        </p:spPr>
      </p:pic>
      <p:sp>
        <p:nvSpPr>
          <p:cNvPr id="117" name="CustomShape 2"/>
          <p:cNvSpPr/>
          <p:nvPr/>
        </p:nvSpPr>
        <p:spPr>
          <a:xfrm>
            <a:off x="5257800" y="3276720"/>
            <a:ext cx="1447560" cy="837720"/>
          </a:xfrm>
          <a:prstGeom prst="rect">
            <a:avLst/>
          </a:prstGeom>
          <a:ln w="76320">
            <a:solidFill>
              <a:srgbClr val="ff0000"/>
            </a:solidFill>
            <a:round/>
          </a:ln>
        </p:spPr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775f55"/>
                </a:solidFill>
                <a:latin typeface="Tw Cen MT"/>
              </a:rPr>
              <a:t>Haystack Cache</a:t>
            </a:r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Distributed hash table, uses photo’s id to locate cached data</a:t>
            </a:r>
            <a:endParaRPr/>
          </a:p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Receives HTTP requests from CDNs and browsers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If photo is in Cache, return the photo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If photo is not in Cache, fetches photo from the Haystack Store and returns the photo</a:t>
            </a:r>
            <a:endParaRPr/>
          </a:p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Add a photo to Cache if two conditions are met…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The request comes directly from a browser, not the CDN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The photo is fetched from a write-enabled Store machine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775f55"/>
                </a:solidFill>
                <a:latin typeface="Tw Cen MT"/>
              </a:rPr>
              <a:t>Cache Hit Rate</a:t>
            </a:r>
            <a:endParaRPr/>
          </a:p>
        </p:txBody>
      </p:sp>
      <p:pic>
        <p:nvPicPr>
          <p:cNvPr descr="" id="12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676520" y="1635840"/>
            <a:ext cx="5714640" cy="5221800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775f55"/>
                </a:solidFill>
                <a:latin typeface="Tw Cen MT"/>
              </a:rPr>
              <a:t>Haystack</a:t>
            </a:r>
            <a:endParaRPr/>
          </a:p>
        </p:txBody>
      </p:sp>
      <p:pic>
        <p:nvPicPr>
          <p:cNvPr descr="" id="12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209680" y="1600200"/>
            <a:ext cx="4952520" cy="4952520"/>
          </a:xfrm>
          <a:prstGeom prst="rect">
            <a:avLst/>
          </a:prstGeom>
        </p:spPr>
      </p:pic>
      <p:sp>
        <p:nvSpPr>
          <p:cNvPr id="124" name="CustomShape 2"/>
          <p:cNvSpPr/>
          <p:nvPr/>
        </p:nvSpPr>
        <p:spPr>
          <a:xfrm>
            <a:off x="4876920" y="1676520"/>
            <a:ext cx="2209320" cy="1066320"/>
          </a:xfrm>
          <a:prstGeom prst="rect">
            <a:avLst/>
          </a:prstGeom>
          <a:ln w="76320">
            <a:solidFill>
              <a:srgbClr val="ff0000"/>
            </a:solidFill>
            <a:round/>
          </a:ln>
        </p:spPr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775f55"/>
                </a:solidFill>
                <a:latin typeface="Tw Cen MT"/>
              </a:rPr>
              <a:t>Haystack Object</a:t>
            </a:r>
            <a:endParaRPr/>
          </a:p>
        </p:txBody>
      </p:sp>
      <p:pic>
        <p:nvPicPr>
          <p:cNvPr descr="" id="12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143000" y="1600200"/>
            <a:ext cx="7162560" cy="4973760"/>
          </a:xfrm>
          <a:prstGeom prst="rect">
            <a:avLst/>
          </a:prstGeom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775f55"/>
                </a:solidFill>
                <a:latin typeface="Tw Cen MT"/>
              </a:rPr>
              <a:t>A Closer Look at the Needles…</a:t>
            </a:r>
            <a:endParaRPr/>
          </a:p>
        </p:txBody>
      </p:sp>
      <p:pic>
        <p:nvPicPr>
          <p:cNvPr descr="" id="12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80880" y="3200400"/>
            <a:ext cx="8330760" cy="3657240"/>
          </a:xfrm>
          <a:prstGeom prst="rect">
            <a:avLst/>
          </a:prstGeom>
        </p:spPr>
      </p:pic>
      <p:sp>
        <p:nvSpPr>
          <p:cNvPr id="129" name="CustomShape 2"/>
          <p:cNvSpPr/>
          <p:nvPr/>
        </p:nvSpPr>
        <p:spPr>
          <a:xfrm>
            <a:off x="612720" y="1600200"/>
            <a:ext cx="8152920" cy="15235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A needle is uniquely identified by its &lt;Offset, Key, Alternate Key, Cookie&gt; tuple, where the offset is the needle offset in the haystack store.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775f55"/>
                </a:solidFill>
                <a:latin typeface="Tw Cen MT"/>
              </a:rPr>
              <a:t>Roadmap</a:t>
            </a:r>
            <a:endParaRPr/>
          </a:p>
        </p:txBody>
      </p:sp>
      <p:sp>
        <p:nvSpPr>
          <p:cNvPr id="91" name="TextShape 2"/>
          <p:cNvSpPr txBox="1"/>
          <p:nvPr/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Problem Description</a:t>
            </a:r>
            <a:endParaRPr/>
          </a:p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Background and Previous Design</a:t>
            </a:r>
            <a:endParaRPr/>
          </a:p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Current Design</a:t>
            </a:r>
            <a:endParaRPr/>
          </a:p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Evaluation and Performance</a:t>
            </a:r>
            <a:endParaRPr/>
          </a:p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Conclusion</a:t>
            </a:r>
            <a:endParaRPr/>
          </a:p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Discussion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775f55"/>
                </a:solidFill>
                <a:latin typeface="Tw Cen MT"/>
              </a:rPr>
              <a:t>Haystack Index File</a:t>
            </a:r>
            <a:endParaRPr/>
          </a:p>
        </p:txBody>
      </p:sp>
      <p:pic>
        <p:nvPicPr>
          <p:cNvPr descr="" id="13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914400" y="1676520"/>
            <a:ext cx="7314840" cy="2554200"/>
          </a:xfrm>
          <a:prstGeom prst="rect">
            <a:avLst/>
          </a:prstGeom>
        </p:spPr>
      </p:pic>
      <p:pic>
        <p:nvPicPr>
          <p:cNvPr descr="" id="132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19320" y="4267080"/>
            <a:ext cx="6781320" cy="2410920"/>
          </a:xfrm>
          <a:prstGeom prst="rect">
            <a:avLst/>
          </a:prstGeom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775f55"/>
                </a:solidFill>
                <a:latin typeface="Tw Cen MT"/>
              </a:rPr>
              <a:t>Haystack Index File</a:t>
            </a:r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The index file provides the minimal metadata required to locate a particular needle in the store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Main purpose: allow quick loading of the needle metadata into memory without traversing the larger Haystack store file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Index is usually less than 1% the size of the store file</a:t>
            </a: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775f55"/>
                </a:solidFill>
                <a:latin typeface="Tw Cen MT"/>
              </a:rPr>
              <a:t>Haystack Store</a:t>
            </a:r>
            <a:endParaRPr/>
          </a:p>
        </p:txBody>
      </p:sp>
      <p:sp>
        <p:nvSpPr>
          <p:cNvPr id="136" name="TextShape 2"/>
          <p:cNvSpPr txBox="1"/>
          <p:nvPr/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Each Store machine manages multiple physical volumes</a:t>
            </a:r>
            <a:endParaRPr/>
          </a:p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Can access a photo quickly using only the id of the corresponding logical volume and the file offset of the photo</a:t>
            </a:r>
            <a:endParaRPr/>
          </a:p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Handles three types of requests…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Read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Write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Delete</a:t>
            </a:r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775f55"/>
                </a:solidFill>
                <a:latin typeface="Tw Cen MT"/>
              </a:rPr>
              <a:t>Haystack Store Read</a:t>
            </a:r>
            <a:endParaRPr/>
          </a:p>
        </p:txBody>
      </p:sp>
      <p:sp>
        <p:nvSpPr>
          <p:cNvPr id="138" name="TextShape 2"/>
          <p:cNvSpPr txBox="1"/>
          <p:nvPr/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Cache machine supplies the logical volume id, key, alternate key, and cookie to the Store machine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Purpose of the cookie?</a:t>
            </a:r>
            <a:endParaRPr/>
          </a:p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Store machine looks up the relevant metadata in its in-memory mappings</a:t>
            </a:r>
            <a:endParaRPr/>
          </a:p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Seeks to the appropriate offset in the volume file, reads the entire needle</a:t>
            </a:r>
            <a:endParaRPr/>
          </a:p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Verifies cookie and integrity of the data</a:t>
            </a:r>
            <a:endParaRPr/>
          </a:p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Returns data to the Cache machine</a:t>
            </a:r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775f55"/>
                </a:solidFill>
                <a:latin typeface="Tw Cen MT"/>
              </a:rPr>
              <a:t>Haystack Store Write</a:t>
            </a:r>
            <a:endParaRPr/>
          </a:p>
        </p:txBody>
      </p:sp>
      <p:sp>
        <p:nvSpPr>
          <p:cNvPr id="140" name="TextShape 2"/>
          <p:cNvSpPr txBox="1"/>
          <p:nvPr/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Web server provides logical volume id, key, alternate key, cookie, and data to Store machines</a:t>
            </a:r>
            <a:endParaRPr/>
          </a:p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Store machines synchronously append needle images to physical volume files </a:t>
            </a:r>
            <a:endParaRPr/>
          </a:p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Update in-memory mappings as needed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775f55"/>
                </a:solidFill>
                <a:latin typeface="Tw Cen MT"/>
              </a:rPr>
              <a:t>Haystack Store Delete</a:t>
            </a:r>
            <a:endParaRPr/>
          </a:p>
        </p:txBody>
      </p:sp>
      <p:sp>
        <p:nvSpPr>
          <p:cNvPr id="142" name="TextShape 2"/>
          <p:cNvSpPr txBox="1"/>
          <p:nvPr/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Store machine sets the delete flag in both the in-memory mapping and in the volume file</a:t>
            </a:r>
            <a:endParaRPr/>
          </a:p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Space occupied by deleted needles is lost!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How to reclaim? </a:t>
            </a:r>
            <a:endParaRPr/>
          </a:p>
          <a:p>
            <a:pPr lvl="2">
              <a:lnSpc>
                <a:spcPct val="100000"/>
              </a:lnSpc>
              <a:buSzPct val="75000"/>
              <a:buFont charset="2" typeface="Wingdings"/>
              <a:buChar char=""/>
            </a:pPr>
            <a:r>
              <a:rPr lang="en-US" sz="2300">
                <a:solidFill>
                  <a:srgbClr val="000000"/>
                </a:solidFill>
                <a:latin typeface="Tw Cen MT"/>
              </a:rPr>
              <a:t>Compaction!</a:t>
            </a:r>
            <a:endParaRPr/>
          </a:p>
          <a:p>
            <a:pPr lvl="2">
              <a:lnSpc>
                <a:spcPct val="100000"/>
              </a:lnSpc>
              <a:buSzPct val="75000"/>
              <a:buFont charset="2" typeface="Wingdings"/>
              <a:buChar char=""/>
            </a:pPr>
            <a:r>
              <a:rPr lang="en-US" sz="2300">
                <a:solidFill>
                  <a:srgbClr val="000000"/>
                </a:solidFill>
                <a:latin typeface="Tw Cen MT"/>
              </a:rPr>
              <a:t>Important because 25% of photos get deleted in a given year.</a:t>
            </a:r>
            <a:endParaRPr/>
          </a:p>
          <a:p>
            <a:endParaRPr/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775f55"/>
                </a:solidFill>
                <a:latin typeface="Tw Cen MT"/>
              </a:rPr>
              <a:t>Experimental Data</a:t>
            </a:r>
            <a:endParaRPr/>
          </a:p>
        </p:txBody>
      </p:sp>
      <p:pic>
        <p:nvPicPr>
          <p:cNvPr descr="" id="14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981080"/>
            <a:ext cx="9127080" cy="3504960"/>
          </a:xfrm>
          <a:prstGeom prst="rect">
            <a:avLst/>
          </a:prstGeom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775f55"/>
                </a:solidFill>
                <a:latin typeface="Tw Cen MT"/>
              </a:rPr>
              <a:t>Production Data</a:t>
            </a:r>
            <a:endParaRPr/>
          </a:p>
        </p:txBody>
      </p:sp>
      <p:pic>
        <p:nvPicPr>
          <p:cNvPr descr="" id="14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" y="1523880"/>
            <a:ext cx="4114440" cy="5333760"/>
          </a:xfrm>
          <a:prstGeom prst="rect">
            <a:avLst/>
          </a:prstGeom>
        </p:spPr>
      </p:pic>
      <p:pic>
        <p:nvPicPr>
          <p:cNvPr descr="" id="147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495680" y="6019920"/>
            <a:ext cx="3657240" cy="837720"/>
          </a:xfrm>
          <a:prstGeom prst="rect">
            <a:avLst/>
          </a:prstGeom>
        </p:spPr>
      </p:pic>
      <p:pic>
        <p:nvPicPr>
          <p:cNvPr descr="" id="148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724280" y="1828800"/>
            <a:ext cx="3657240" cy="3580920"/>
          </a:xfrm>
          <a:prstGeom prst="rect">
            <a:avLst/>
          </a:prstGeom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775f55"/>
                </a:solidFill>
                <a:latin typeface="Tw Cen MT"/>
              </a:rPr>
              <a:t>Haystack Advantages</a:t>
            </a:r>
            <a:endParaRPr/>
          </a:p>
        </p:txBody>
      </p:sp>
      <p:sp>
        <p:nvSpPr>
          <p:cNvPr id="150" name="TextShape 2"/>
          <p:cNvSpPr txBox="1"/>
          <p:nvPr/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Reduced disk I/O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10 TB/node -&gt; 10 GB of metadata</a:t>
            </a:r>
            <a:endParaRPr/>
          </a:p>
          <a:p>
            <a:pPr lvl="2">
              <a:lnSpc>
                <a:spcPct val="100000"/>
              </a:lnSpc>
              <a:buSzPct val="75000"/>
              <a:buFont charset="2" typeface="Wingdings"/>
              <a:buChar char=""/>
            </a:pPr>
            <a:r>
              <a:rPr lang="en-US" sz="2300">
                <a:solidFill>
                  <a:srgbClr val="000000"/>
                </a:solidFill>
                <a:latin typeface="Tw Cen MT"/>
              </a:rPr>
              <a:t>This amount is easily cacheable!</a:t>
            </a:r>
            <a:endParaRPr/>
          </a:p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Simplified metadata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No directory structures/file names </a:t>
            </a:r>
            <a:endParaRPr/>
          </a:p>
          <a:p>
            <a:pPr lvl="2">
              <a:lnSpc>
                <a:spcPct val="100000"/>
              </a:lnSpc>
              <a:buSzPct val="75000"/>
              <a:buFont charset="2" typeface="Wingdings"/>
              <a:buChar char=""/>
            </a:pPr>
            <a:r>
              <a:rPr lang="en-US" sz="2300">
                <a:solidFill>
                  <a:srgbClr val="000000"/>
                </a:solidFill>
                <a:latin typeface="Tw Cen MT"/>
              </a:rPr>
              <a:t>64-bit ID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Results in easier lookups</a:t>
            </a:r>
            <a:endParaRPr/>
          </a:p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Single photo serving and storage layer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Direct I/O path between client and storage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Results in higher bandwidth</a:t>
            </a:r>
            <a:endParaRPr/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775f55"/>
                </a:solidFill>
                <a:latin typeface="Tw Cen MT"/>
              </a:rPr>
              <a:t>Discussion/Questions</a:t>
            </a:r>
            <a:endParaRPr/>
          </a:p>
        </p:txBody>
      </p:sp>
      <p:sp>
        <p:nvSpPr>
          <p:cNvPr id="152" name="TextShape 2"/>
          <p:cNvSpPr txBox="1"/>
          <p:nvPr/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Is compaction the best solution? Seems a bit expensive. Better ideas?</a:t>
            </a:r>
            <a:endParaRPr/>
          </a:p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What about album level abstraction? 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Important/better if photos from the same album are placed sequentially or at least close together?</a:t>
            </a:r>
            <a:endParaRPr/>
          </a:p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Privacy concerns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Are cookies sufficient protection? Is there a better way?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What about security levels in Facebook? How are they enforced with respect to Haystack?</a:t>
            </a:r>
            <a:endParaRPr/>
          </a:p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How is consistency maintained between the Haystack and the CDN?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775f55"/>
                </a:solidFill>
                <a:latin typeface="Tw Cen MT"/>
              </a:rPr>
              <a:t>Problem Description</a:t>
            </a:r>
            <a:endParaRPr/>
          </a:p>
        </p:txBody>
      </p:sp>
      <p:sp>
        <p:nvSpPr>
          <p:cNvPr id="93" name="TextShape 2"/>
          <p:cNvSpPr txBox="1"/>
          <p:nvPr/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Facebook stores over 260 billion images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20 PB of data</a:t>
            </a:r>
            <a:endParaRPr/>
          </a:p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Users upload one billion new images each week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60 TB of data</a:t>
            </a:r>
            <a:endParaRPr/>
          </a:p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Facebook serves over one million images per second at peak</a:t>
            </a:r>
            <a:endParaRPr/>
          </a:p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Two types of workloads for image serving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Profile pictures – heavy access, smaller size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Photo albums – intermittent access, higher at beginning, decreasing over time (long tail)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775f55"/>
                </a:solidFill>
                <a:latin typeface="Tw Cen MT"/>
              </a:rPr>
              <a:t>Long Tail Issue</a:t>
            </a:r>
            <a:endParaRPr/>
          </a:p>
        </p:txBody>
      </p:sp>
      <p:pic>
        <p:nvPicPr>
          <p:cNvPr descr="" id="9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905120" y="1600200"/>
            <a:ext cx="5028840" cy="510516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775f55"/>
                </a:solidFill>
                <a:latin typeface="Tw Cen MT"/>
              </a:rPr>
              <a:t>Problem Description</a:t>
            </a:r>
            <a:endParaRPr/>
          </a:p>
        </p:txBody>
      </p:sp>
      <p:sp>
        <p:nvSpPr>
          <p:cNvPr id="97" name="TextShape 2"/>
          <p:cNvSpPr txBox="1"/>
          <p:nvPr/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Four main goals for photo serving method: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High throughput and low latency</a:t>
            </a:r>
            <a:endParaRPr/>
          </a:p>
          <a:p>
            <a:pPr lvl="2">
              <a:lnSpc>
                <a:spcPct val="100000"/>
              </a:lnSpc>
              <a:buSzPct val="75000"/>
              <a:buFont charset="2" typeface="Wingdings"/>
              <a:buChar char=""/>
            </a:pPr>
            <a:r>
              <a:rPr lang="en-US" sz="2300">
                <a:solidFill>
                  <a:srgbClr val="000000"/>
                </a:solidFill>
                <a:latin typeface="Tw Cen MT"/>
              </a:rPr>
              <a:t>Provide a good user experience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Fault-tolerant</a:t>
            </a:r>
            <a:endParaRPr/>
          </a:p>
          <a:p>
            <a:pPr lvl="2">
              <a:lnSpc>
                <a:spcPct val="100000"/>
              </a:lnSpc>
              <a:buSzPct val="75000"/>
              <a:buFont charset="2" typeface="Wingdings"/>
              <a:buChar char=""/>
            </a:pPr>
            <a:r>
              <a:rPr lang="en-US" sz="2300">
                <a:solidFill>
                  <a:srgbClr val="000000"/>
                </a:solidFill>
                <a:latin typeface="Tw Cen MT"/>
              </a:rPr>
              <a:t>Handle server crashes and hard drive failures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Cost-effective</a:t>
            </a:r>
            <a:endParaRPr/>
          </a:p>
          <a:p>
            <a:pPr lvl="2">
              <a:lnSpc>
                <a:spcPct val="100000"/>
              </a:lnSpc>
              <a:buSzPct val="75000"/>
              <a:buFont charset="2" typeface="Wingdings"/>
              <a:buChar char=""/>
            </a:pPr>
            <a:r>
              <a:rPr lang="en-US" sz="2300">
                <a:solidFill>
                  <a:srgbClr val="000000"/>
                </a:solidFill>
                <a:latin typeface="Tw Cen MT"/>
              </a:rPr>
              <a:t>Save money over traditional approaches (reduce reliance on CDNs!)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Simplicity</a:t>
            </a:r>
            <a:endParaRPr/>
          </a:p>
          <a:p>
            <a:pPr lvl="2">
              <a:lnSpc>
                <a:spcPct val="100000"/>
              </a:lnSpc>
              <a:buSzPct val="75000"/>
              <a:buFont charset="2" typeface="Wingdings"/>
              <a:buChar char=""/>
            </a:pPr>
            <a:r>
              <a:rPr lang="en-US" sz="2300">
                <a:solidFill>
                  <a:srgbClr val="000000"/>
                </a:solidFill>
                <a:latin typeface="Tw Cen MT"/>
              </a:rPr>
              <a:t>Make it easy to implement and maintain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775f55"/>
                </a:solidFill>
                <a:latin typeface="Tw Cen MT"/>
              </a:rPr>
              <a:t>Typical Design</a:t>
            </a:r>
            <a:endParaRPr/>
          </a:p>
        </p:txBody>
      </p:sp>
      <p:pic>
        <p:nvPicPr>
          <p:cNvPr descr="" id="9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600200" y="1828800"/>
            <a:ext cx="5790960" cy="425772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775f55"/>
                </a:solidFill>
                <a:latin typeface="Tw Cen MT"/>
              </a:rPr>
              <a:t>Facebook’s Old Design</a:t>
            </a:r>
            <a:endParaRPr/>
          </a:p>
        </p:txBody>
      </p:sp>
      <p:pic>
        <p:nvPicPr>
          <p:cNvPr descr="" id="10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133720" y="1523880"/>
            <a:ext cx="4952520" cy="495252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775f55"/>
                </a:solidFill>
                <a:latin typeface="Tw Cen MT"/>
              </a:rPr>
              <a:t>Old Design</a:t>
            </a:r>
            <a:endParaRPr/>
          </a:p>
        </p:txBody>
      </p:sp>
      <p:sp>
        <p:nvSpPr>
          <p:cNvPr id="103" name="TextShape 2"/>
          <p:cNvSpPr txBox="1"/>
          <p:nvPr/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The old photo infrastructure consisted of several tiers: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Upload tier receives users’ photo uploads, scales the original images and saves them on the NFS storage tier.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Photo serving tier receives HTTP requests for photo images and serves them from the NFS storage tier.</a:t>
            </a:r>
            <a:endParaRPr/>
          </a:p>
          <a:p>
            <a:pPr lvl="1">
              <a:lnSpc>
                <a:spcPct val="100000"/>
              </a:lnSpc>
              <a:buSzPct val="70000"/>
              <a:buFont charset="2" typeface="Wingdings 2"/>
              <a:buChar char=""/>
            </a:pPr>
            <a:r>
              <a:rPr lang="en-US" sz="2600">
                <a:solidFill>
                  <a:srgbClr val="000000"/>
                </a:solidFill>
                <a:latin typeface="Tw Cen MT"/>
              </a:rPr>
              <a:t>NFS storage tier built on top of commercial storage appliances.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775f55"/>
                </a:solidFill>
                <a:latin typeface="Tw Cen MT"/>
              </a:rPr>
              <a:t>Features of Old Design</a:t>
            </a:r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Since each image is stored in its own file, there is an enormous amount of metadata generated on the storage tier due to the namespace directories and file inodes. </a:t>
            </a:r>
            <a:endParaRPr/>
          </a:p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The amount of metadata far exceeds the caching abilities of the NFS storage tier, resulting in multiple I/O operations per photo upload or read request</a:t>
            </a:r>
            <a:endParaRPr/>
          </a:p>
          <a:p>
            <a:pPr>
              <a:lnSpc>
                <a:spcPct val="100000"/>
              </a:lnSpc>
              <a:buSzPct val="60000"/>
              <a:buFont charset="2" typeface="Wingdings"/>
              <a:buChar char=""/>
            </a:pPr>
            <a:r>
              <a:rPr lang="en-US" sz="2900">
                <a:solidFill>
                  <a:srgbClr val="000000"/>
                </a:solidFill>
                <a:latin typeface="Tw Cen MT"/>
              </a:rPr>
              <a:t>High degree of reliance on CDNs = expensive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