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notesSlide10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_rels/notesSlide2.xml.rels" ContentType="application/vnd.openxmlformats-package.relationships+xml"/>
  <Override PartName="/ppt/notesSlides/_rels/notesSlide1.xml.rels" ContentType="application/vnd.openxmlformats-package.relationships+xml"/>
  <Override PartName="/ppt/notesSlides/_rels/notesSlide6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0.xml.rels" ContentType="application/vnd.openxmlformats-package.relationships+xml"/>
  <Override PartName="/ppt/notesSlides/notesSlide11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6.xml" ContentType="application/vnd.openxmlformats-officedocument.presentationml.notesSlide+xml"/>
  <Override PartName="/ppt/_rels/presentation.xml.rels" ContentType="application/vnd.openxmlformats-package.relationships+xml"/>
  <Override PartName="/ppt/media/image2.png" ContentType="image/png"/>
  <Override PartName="/ppt/media/image3.png" ContentType="image/png"/>
  <Override PartName="/ppt/media/image1.png" ContentType="image/png"/>
  <Override PartName="/ppt/slideLayouts/slideLayout28.xml" ContentType="application/vnd.openxmlformats-officedocument.presentationml.slideLayout+xml"/>
  <Override PartName="/ppt/slideLayouts/_rels/slideLayout13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6.xml.rels" ContentType="application/vnd.openxmlformats-package.relationships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9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_rels/slide5.xml.rels" ContentType="application/vnd.openxmlformats-package.relationships+xml"/>
  <Override PartName="/ppt/slides/_rels/slide3.xml.rels" ContentType="application/vnd.openxmlformats-package.relationships+xml"/>
  <Override PartName="/ppt/slides/_rels/slide17.xml.rels" ContentType="application/vnd.openxmlformats-package.relationships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16.xml.rels" ContentType="application/vnd.openxmlformats-package.relationships+xml"/>
  <Override PartName="/ppt/slides/_rels/slide1.xml.rels" ContentType="application/vnd.openxmlformats-package.relationships+xml"/>
  <Override PartName="/ppt/slides/_rels/slide15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19.xml.rels" ContentType="application/vnd.openxmlformats-package.relationships+xml"/>
  <Override PartName="/ppt/slides/_rels/slide6.xml.rels" ContentType="application/vnd.openxmlformats-package.relationships+xml"/>
  <Override PartName="/ppt/slides/_rels/slide18.xml.rels" ContentType="application/vnd.openxmlformats-package.relationships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theme/theme4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Masters/slideMaster1.xml" ContentType="application/vnd.openxmlformats-officedocument.presentationml.slideMaster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bIns="0" lIns="0" rIns="0" tIns="0" wrap="none"/>
          <a:p>
            <a:r>
              <a:rPr lang="en-IN"/>
              <a:t>Click to edit the notes format</a:t>
            </a:r>
            <a:endParaRPr/>
          </a:p>
        </p:txBody>
      </p:sp>
      <p:sp>
        <p:nvSpPr>
          <p:cNvPr id="146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r>
              <a:rPr lang="en-IN"/>
              <a:t>&lt;header&gt;</a:t>
            </a:r>
            <a:endParaRPr/>
          </a:p>
        </p:txBody>
      </p:sp>
      <p:sp>
        <p:nvSpPr>
          <p:cNvPr id="147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pPr algn="r"/>
            <a:r>
              <a:rPr lang="en-IN"/>
              <a:t>&lt;date/time&gt;</a:t>
            </a:r>
            <a:endParaRPr/>
          </a:p>
        </p:txBody>
      </p:sp>
      <p:sp>
        <p:nvSpPr>
          <p:cNvPr id="148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r>
              <a:rPr lang="en-IN"/>
              <a:t>&lt;footer&gt;</a:t>
            </a:r>
            <a:endParaRPr/>
          </a:p>
        </p:txBody>
      </p:sp>
      <p:sp>
        <p:nvSpPr>
          <p:cNvPr id="149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pPr algn="r"/>
            <a:fld id="{C13141C1-31F1-41C1-A1C1-5141A1919161}" type="slidenum">
              <a:rPr lang="en-IN"/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228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71B101B1-D151-4121-B1F1-A181A181D131}" type="slidenum">
              <a:rPr lang="en-IN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234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00E171C1-D1A1-4191-9161-118181D13131}" type="slidenum">
              <a:rPr lang="en-IN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236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31C12151-4141-41E1-B131-31D101C11171}" type="slidenum">
              <a:rPr lang="en-IN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238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5111E1C1-11E1-4171-8121-21A18141A1F1}" type="slidenum">
              <a:rPr lang="en-IN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230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A1D1B101-D191-41B1-B1A1-416161C191B1}" type="slidenum">
              <a:rPr lang="en-IN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232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216101F1-8151-4101-8171-019131A131F1}" type="slidenum">
              <a:rPr lang="en-IN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57200" y="4145400"/>
            <a:ext cx="746712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283280" y="16002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283280" y="41454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5" name="PlaceHolder 5"/>
          <p:cNvSpPr>
            <a:spLocks noGrp="1"/>
          </p:cNvSpPr>
          <p:nvPr>
            <p:ph type="body"/>
          </p:nvPr>
        </p:nvSpPr>
        <p:spPr>
          <a:xfrm>
            <a:off x="457200" y="41454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283280" y="16002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1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7467120" cy="4873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560" cy="4873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283280" y="1600200"/>
            <a:ext cx="3643560" cy="4873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7467120" cy="61988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57200" y="41454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4283280" y="1600200"/>
            <a:ext cx="3643560" cy="4873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7467120" cy="4873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560" cy="4873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283280" y="16002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4283280" y="41454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283280" y="16002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57200" y="4145400"/>
            <a:ext cx="746640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57200" y="4145400"/>
            <a:ext cx="746712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283280" y="16002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4283280" y="41454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8" name="PlaceHolder 5"/>
          <p:cNvSpPr>
            <a:spLocks noGrp="1"/>
          </p:cNvSpPr>
          <p:nvPr>
            <p:ph type="body"/>
          </p:nvPr>
        </p:nvSpPr>
        <p:spPr>
          <a:xfrm>
            <a:off x="457200" y="41454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283280" y="16002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4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7467120" cy="4873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560" cy="4873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4283280" y="1600200"/>
            <a:ext cx="3643560" cy="4873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7467120" cy="61988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457200" y="41454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5" name="PlaceHolder 4"/>
          <p:cNvSpPr>
            <a:spLocks noGrp="1"/>
          </p:cNvSpPr>
          <p:nvPr>
            <p:ph type="body"/>
          </p:nvPr>
        </p:nvSpPr>
        <p:spPr>
          <a:xfrm>
            <a:off x="4283280" y="1600200"/>
            <a:ext cx="3643560" cy="4873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560" cy="4873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4283280" y="16002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4283280" y="41454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4283280" y="16002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457200" y="4145400"/>
            <a:ext cx="746640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457200" y="4145400"/>
            <a:ext cx="746712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4283280" y="16002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4283280" y="41454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1" name="PlaceHolder 5"/>
          <p:cNvSpPr>
            <a:spLocks noGrp="1"/>
          </p:cNvSpPr>
          <p:nvPr>
            <p:ph type="body"/>
          </p:nvPr>
        </p:nvSpPr>
        <p:spPr>
          <a:xfrm>
            <a:off x="457200" y="41454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4283280" y="16002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560" cy="4873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283280" y="1600200"/>
            <a:ext cx="3643560" cy="4873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7467120" cy="61988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57200" y="41454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4283280" y="1600200"/>
            <a:ext cx="3643560" cy="4873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560" cy="4873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283280" y="16002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4283280" y="41454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283280" y="1600200"/>
            <a:ext cx="364356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457200" y="4145400"/>
            <a:ext cx="7466400" cy="23241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8762760" y="0"/>
            <a:ext cx="0" cy="6858000"/>
          </a:xfrm>
          <a:prstGeom prst="line">
            <a:avLst/>
          </a:prstGeom>
          <a:ln w="38160">
            <a:solidFill>
              <a:srgbClr val="fec2ae"/>
            </a:solidFill>
            <a:round/>
          </a:ln>
        </p:spPr>
      </p:sp>
      <p:sp>
        <p:nvSpPr>
          <p:cNvPr id="1" name="Line 2"/>
          <p:cNvSpPr/>
          <p:nvPr/>
        </p:nvSpPr>
        <p:spPr>
          <a:xfrm>
            <a:off x="75960" y="0"/>
            <a:ext cx="0" cy="6858000"/>
          </a:xfrm>
          <a:prstGeom prst="line">
            <a:avLst/>
          </a:prstGeom>
          <a:ln w="57240">
            <a:solidFill>
              <a:srgbClr val="fec2ae"/>
            </a:solidFill>
            <a:round/>
          </a:ln>
        </p:spPr>
      </p:sp>
      <p:sp>
        <p:nvSpPr>
          <p:cNvPr id="2" name="Line 3"/>
          <p:cNvSpPr/>
          <p:nvPr/>
        </p:nvSpPr>
        <p:spPr>
          <a:xfrm>
            <a:off x="8991360" y="0"/>
            <a:ext cx="0" cy="6858000"/>
          </a:xfrm>
          <a:prstGeom prst="line">
            <a:avLst/>
          </a:prstGeom>
          <a:ln w="19080">
            <a:solidFill>
              <a:srgbClr val="fe8637"/>
            </a:solidFill>
            <a:round/>
          </a:ln>
        </p:spPr>
      </p:sp>
      <p:sp>
        <p:nvSpPr>
          <p:cNvPr id="3" name="CustomShape 4"/>
          <p:cNvSpPr/>
          <p:nvPr/>
        </p:nvSpPr>
        <p:spPr>
          <a:xfrm>
            <a:off x="8839080" y="0"/>
            <a:ext cx="304560" cy="6857640"/>
          </a:xfrm>
          <a:prstGeom prst="rect">
            <a:avLst/>
          </a:prstGeom>
          <a:solidFill>
            <a:srgbClr val="fec2ae"/>
          </a:solidFill>
        </p:spPr>
      </p:sp>
      <p:sp>
        <p:nvSpPr>
          <p:cNvPr id="4" name="Line 5"/>
          <p:cNvSpPr/>
          <p:nvPr/>
        </p:nvSpPr>
        <p:spPr>
          <a:xfrm>
            <a:off x="8915400" y="0"/>
            <a:ext cx="0" cy="6858000"/>
          </a:xfrm>
          <a:prstGeom prst="line">
            <a:avLst/>
          </a:prstGeom>
          <a:ln w="9360">
            <a:solidFill>
              <a:srgbClr val="fe8637"/>
            </a:solidFill>
            <a:round/>
          </a:ln>
        </p:spPr>
      </p:sp>
      <p:sp>
        <p:nvSpPr>
          <p:cNvPr id="5" name="CustomShape 6"/>
          <p:cNvSpPr/>
          <p:nvPr/>
        </p:nvSpPr>
        <p:spPr>
          <a:xfrm>
            <a:off x="8156520" y="5715000"/>
            <a:ext cx="548280" cy="548280"/>
          </a:xfrm>
          <a:prstGeom prst="ellipse">
            <a:avLst/>
          </a:prstGeom>
          <a:solidFill>
            <a:srgbClr val="fe8637"/>
          </a:solidFill>
        </p:spPr>
      </p:sp>
      <p:sp>
        <p:nvSpPr>
          <p:cNvPr id="6" name="PlaceHolder 7"/>
          <p:cNvSpPr>
            <a:spLocks noGrp="1"/>
          </p:cNvSpPr>
          <p:nvPr>
            <p:ph type="title"/>
          </p:nvPr>
        </p:nvSpPr>
        <p:spPr>
          <a:xfrm>
            <a:off x="2286000" y="3124080"/>
            <a:ext cx="6171840" cy="1893960"/>
          </a:xfrm>
          <a:prstGeom prst="rect">
            <a:avLst/>
          </a:prstGeom>
        </p:spPr>
        <p:txBody>
          <a:bodyPr anchor="b" bIns="45000" lIns="90000" rIns="90000" tIns="45000"/>
          <a:p>
            <a:r>
              <a:rPr b="1" lang="en-US" sz="3000">
                <a:solidFill>
                  <a:srgbClr val="575f6d"/>
                </a:solidFill>
                <a:latin typeface="Century Schoolbook"/>
              </a:rPr>
              <a:t>Click to edit the title text formatClick to edit Master title style</a:t>
            </a:r>
            <a:endParaRPr/>
          </a:p>
        </p:txBody>
      </p:sp>
      <p:sp>
        <p:nvSpPr>
          <p:cNvPr id="7" name="PlaceHolder 8"/>
          <p:cNvSpPr>
            <a:spLocks noGrp="1"/>
          </p:cNvSpPr>
          <p:nvPr>
            <p:ph type="dt"/>
          </p:nvPr>
        </p:nvSpPr>
        <p:spPr>
          <a:xfrm>
            <a:off x="9098280" y="221760"/>
            <a:ext cx="2285640" cy="38052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IN">
                <a:solidFill>
                  <a:srgbClr val="000000"/>
                </a:solidFill>
                <a:latin typeface="Century Schoolbook"/>
              </a:rPr>
              <a:t>18/09/12</a:t>
            </a:r>
            <a:endParaRPr/>
          </a:p>
        </p:txBody>
      </p:sp>
      <p:sp>
        <p:nvSpPr>
          <p:cNvPr id="8" name="PlaceHolder 9"/>
          <p:cNvSpPr>
            <a:spLocks noGrp="1"/>
          </p:cNvSpPr>
          <p:nvPr>
            <p:ph type="ftr"/>
          </p:nvPr>
        </p:nvSpPr>
        <p:spPr>
          <a:xfrm>
            <a:off x="9097920" y="2544840"/>
            <a:ext cx="3657240" cy="3837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9" name="CustomShape 10"/>
          <p:cNvSpPr/>
          <p:nvPr/>
        </p:nvSpPr>
        <p:spPr>
          <a:xfrm>
            <a:off x="380880" y="0"/>
            <a:ext cx="609120" cy="6857640"/>
          </a:xfrm>
          <a:prstGeom prst="rect">
            <a:avLst/>
          </a:prstGeom>
          <a:solidFill>
            <a:srgbClr val="fec2ae"/>
          </a:solidFill>
        </p:spPr>
      </p:sp>
      <p:sp>
        <p:nvSpPr>
          <p:cNvPr id="10" name="CustomShape 11"/>
          <p:cNvSpPr/>
          <p:nvPr/>
        </p:nvSpPr>
        <p:spPr>
          <a:xfrm>
            <a:off x="276480" y="0"/>
            <a:ext cx="104400" cy="6857640"/>
          </a:xfrm>
          <a:prstGeom prst="rect">
            <a:avLst/>
          </a:prstGeom>
          <a:solidFill>
            <a:srgbClr val="fed9cd"/>
          </a:solidFill>
        </p:spPr>
      </p:sp>
      <p:sp>
        <p:nvSpPr>
          <p:cNvPr id="11" name="CustomShape 12"/>
          <p:cNvSpPr/>
          <p:nvPr/>
        </p:nvSpPr>
        <p:spPr>
          <a:xfrm>
            <a:off x="990720" y="0"/>
            <a:ext cx="181440" cy="6857640"/>
          </a:xfrm>
          <a:prstGeom prst="rect">
            <a:avLst/>
          </a:prstGeom>
          <a:solidFill>
            <a:srgbClr val="fed9cd"/>
          </a:solidFill>
        </p:spPr>
      </p:sp>
      <p:sp>
        <p:nvSpPr>
          <p:cNvPr id="12" name="CustomShape 13"/>
          <p:cNvSpPr/>
          <p:nvPr/>
        </p:nvSpPr>
        <p:spPr>
          <a:xfrm>
            <a:off x="1141200" y="0"/>
            <a:ext cx="230040" cy="6857640"/>
          </a:xfrm>
          <a:prstGeom prst="rect">
            <a:avLst/>
          </a:prstGeom>
          <a:solidFill>
            <a:srgbClr val="feede8"/>
          </a:solidFill>
        </p:spPr>
      </p:sp>
      <p:sp>
        <p:nvSpPr>
          <p:cNvPr id="13" name="Line 14"/>
          <p:cNvSpPr/>
          <p:nvPr/>
        </p:nvSpPr>
        <p:spPr>
          <a:xfrm>
            <a:off x="106200" y="0"/>
            <a:ext cx="0" cy="6858000"/>
          </a:xfrm>
          <a:prstGeom prst="line">
            <a:avLst/>
          </a:prstGeom>
          <a:ln w="57240">
            <a:solidFill>
              <a:srgbClr val="fec2ae"/>
            </a:solidFill>
            <a:round/>
          </a:ln>
        </p:spPr>
      </p:sp>
      <p:sp>
        <p:nvSpPr>
          <p:cNvPr id="14" name="Line 15"/>
          <p:cNvSpPr/>
          <p:nvPr/>
        </p:nvSpPr>
        <p:spPr>
          <a:xfrm>
            <a:off x="914400" y="0"/>
            <a:ext cx="0" cy="6858000"/>
          </a:xfrm>
          <a:prstGeom prst="line">
            <a:avLst/>
          </a:prstGeom>
          <a:ln w="57240">
            <a:solidFill>
              <a:srgbClr val="feede8"/>
            </a:solidFill>
            <a:round/>
          </a:ln>
        </p:spPr>
      </p:sp>
      <p:sp>
        <p:nvSpPr>
          <p:cNvPr id="15" name="Line 16"/>
          <p:cNvSpPr/>
          <p:nvPr/>
        </p:nvSpPr>
        <p:spPr>
          <a:xfrm>
            <a:off x="853920" y="0"/>
            <a:ext cx="0" cy="6858000"/>
          </a:xfrm>
          <a:prstGeom prst="line">
            <a:avLst/>
          </a:prstGeom>
          <a:ln w="57240">
            <a:solidFill>
              <a:srgbClr val="fec2ae"/>
            </a:solidFill>
            <a:round/>
          </a:ln>
        </p:spPr>
      </p:sp>
      <p:sp>
        <p:nvSpPr>
          <p:cNvPr id="16" name="Line 17"/>
          <p:cNvSpPr/>
          <p:nvPr/>
        </p:nvSpPr>
        <p:spPr>
          <a:xfrm>
            <a:off x="1726560" y="0"/>
            <a:ext cx="0" cy="6858000"/>
          </a:xfrm>
          <a:prstGeom prst="line">
            <a:avLst/>
          </a:prstGeom>
          <a:ln w="28440">
            <a:solidFill>
              <a:srgbClr val="fec2ae"/>
            </a:solidFill>
            <a:round/>
          </a:ln>
        </p:spPr>
      </p:sp>
      <p:sp>
        <p:nvSpPr>
          <p:cNvPr id="17" name="Line 18"/>
          <p:cNvSpPr/>
          <p:nvPr/>
        </p:nvSpPr>
        <p:spPr>
          <a:xfrm>
            <a:off x="1066680" y="0"/>
            <a:ext cx="0" cy="6858000"/>
          </a:xfrm>
          <a:prstGeom prst="line">
            <a:avLst/>
          </a:prstGeom>
          <a:ln w="9360">
            <a:solidFill>
              <a:srgbClr val="fec2ae"/>
            </a:solidFill>
            <a:round/>
          </a:ln>
        </p:spPr>
      </p:sp>
      <p:sp>
        <p:nvSpPr>
          <p:cNvPr id="18" name="Line 19"/>
          <p:cNvSpPr/>
          <p:nvPr/>
        </p:nvSpPr>
        <p:spPr>
          <a:xfrm>
            <a:off x="9113760" y="0"/>
            <a:ext cx="0" cy="6858000"/>
          </a:xfrm>
          <a:prstGeom prst="line">
            <a:avLst/>
          </a:prstGeom>
          <a:ln w="57240">
            <a:solidFill>
              <a:srgbClr val="fec2ae"/>
            </a:solidFill>
            <a:round/>
          </a:ln>
        </p:spPr>
      </p:sp>
      <p:sp>
        <p:nvSpPr>
          <p:cNvPr id="19" name="CustomShape 20"/>
          <p:cNvSpPr/>
          <p:nvPr/>
        </p:nvSpPr>
        <p:spPr>
          <a:xfrm>
            <a:off x="1219320" y="0"/>
            <a:ext cx="75960" cy="6857640"/>
          </a:xfrm>
          <a:prstGeom prst="rect">
            <a:avLst/>
          </a:prstGeom>
          <a:solidFill>
            <a:srgbClr val="fec2ae"/>
          </a:solidFill>
        </p:spPr>
      </p:sp>
      <p:sp>
        <p:nvSpPr>
          <p:cNvPr id="20" name="CustomShape 21"/>
          <p:cNvSpPr/>
          <p:nvPr/>
        </p:nvSpPr>
        <p:spPr>
          <a:xfrm>
            <a:off x="609480" y="3429000"/>
            <a:ext cx="1294920" cy="1294920"/>
          </a:xfrm>
          <a:prstGeom prst="ellipse">
            <a:avLst/>
          </a:prstGeom>
          <a:solidFill>
            <a:srgbClr val="fe8637"/>
          </a:solidFill>
        </p:spPr>
      </p:sp>
      <p:sp>
        <p:nvSpPr>
          <p:cNvPr id="21" name="CustomShape 22"/>
          <p:cNvSpPr/>
          <p:nvPr/>
        </p:nvSpPr>
        <p:spPr>
          <a:xfrm>
            <a:off x="1309680" y="4866840"/>
            <a:ext cx="641160" cy="641160"/>
          </a:xfrm>
          <a:prstGeom prst="ellipse">
            <a:avLst/>
          </a:prstGeom>
          <a:solidFill>
            <a:srgbClr val="fe8637"/>
          </a:solidFill>
        </p:spPr>
      </p:sp>
      <p:sp>
        <p:nvSpPr>
          <p:cNvPr id="22" name="CustomShape 23"/>
          <p:cNvSpPr/>
          <p:nvPr/>
        </p:nvSpPr>
        <p:spPr>
          <a:xfrm>
            <a:off x="1091160" y="5500800"/>
            <a:ext cx="136800" cy="136800"/>
          </a:xfrm>
          <a:prstGeom prst="ellipse">
            <a:avLst/>
          </a:prstGeom>
          <a:solidFill>
            <a:srgbClr val="fe8637"/>
          </a:solidFill>
        </p:spPr>
      </p:sp>
      <p:sp>
        <p:nvSpPr>
          <p:cNvPr id="23" name="CustomShape 24"/>
          <p:cNvSpPr/>
          <p:nvPr/>
        </p:nvSpPr>
        <p:spPr>
          <a:xfrm>
            <a:off x="1664280" y="5788080"/>
            <a:ext cx="273960" cy="273960"/>
          </a:xfrm>
          <a:prstGeom prst="ellipse">
            <a:avLst/>
          </a:prstGeom>
          <a:solidFill>
            <a:srgbClr val="fe8637"/>
          </a:solidFill>
        </p:spPr>
      </p:sp>
      <p:sp>
        <p:nvSpPr>
          <p:cNvPr id="24" name="CustomShape 25"/>
          <p:cNvSpPr/>
          <p:nvPr/>
        </p:nvSpPr>
        <p:spPr>
          <a:xfrm>
            <a:off x="1905120" y="4495680"/>
            <a:ext cx="365400" cy="365400"/>
          </a:xfrm>
          <a:prstGeom prst="ellipse">
            <a:avLst/>
          </a:prstGeom>
          <a:solidFill>
            <a:srgbClr val="fe8637"/>
          </a:solidFill>
        </p:spPr>
      </p:sp>
      <p:sp>
        <p:nvSpPr>
          <p:cNvPr id="25" name="PlaceHolder 26"/>
          <p:cNvSpPr>
            <a:spLocks noGrp="1"/>
          </p:cNvSpPr>
          <p:nvPr>
            <p:ph type="sldNum"/>
          </p:nvPr>
        </p:nvSpPr>
        <p:spPr>
          <a:xfrm>
            <a:off x="1325520" y="4928760"/>
            <a:ext cx="609120" cy="517320"/>
          </a:xfrm>
          <a:prstGeom prst="rect">
            <a:avLst/>
          </a:prstGeom>
        </p:spPr>
        <p:txBody>
          <a:bodyPr bIns="45000" lIns="90000" rIns="90000" tIns="45000"/>
          <a:p>
            <a:fld id="{A19171A1-9161-4181-91E1-31F16151D111}" type="slidenum">
              <a:rPr lang="en-IN">
                <a:solidFill>
                  <a:srgbClr val="000000"/>
                </a:solidFill>
                <a:latin typeface="Century Schoolbook"/>
              </a:rPr>
              <a:t>&lt;number&gt;</a:t>
            </a:fld>
            <a:endParaRPr/>
          </a:p>
        </p:txBody>
      </p:sp>
      <p:sp>
        <p:nvSpPr>
          <p:cNvPr id="26" name="PlaceHolder 2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Second Outline Level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en-US"/>
              <a:t>Third Outline Level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en-US"/>
              <a:t>Fourth Outline Level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en-US"/>
              <a:t>Eighth Outline Level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en-US"/>
              <a:t>Ninth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Line 1"/>
          <p:cNvSpPr/>
          <p:nvPr/>
        </p:nvSpPr>
        <p:spPr>
          <a:xfrm>
            <a:off x="8762760" y="0"/>
            <a:ext cx="0" cy="6858000"/>
          </a:xfrm>
          <a:prstGeom prst="line">
            <a:avLst/>
          </a:prstGeom>
          <a:ln w="38160">
            <a:solidFill>
              <a:srgbClr val="fec2ae"/>
            </a:solidFill>
            <a:round/>
          </a:ln>
        </p:spPr>
      </p:sp>
      <p:sp>
        <p:nvSpPr>
          <p:cNvPr id="60" name="Line 2"/>
          <p:cNvSpPr/>
          <p:nvPr/>
        </p:nvSpPr>
        <p:spPr>
          <a:xfrm>
            <a:off x="75960" y="0"/>
            <a:ext cx="0" cy="6858000"/>
          </a:xfrm>
          <a:prstGeom prst="line">
            <a:avLst/>
          </a:prstGeom>
          <a:ln w="57240">
            <a:solidFill>
              <a:srgbClr val="fec2ae"/>
            </a:solidFill>
            <a:round/>
          </a:ln>
        </p:spPr>
      </p:sp>
      <p:sp>
        <p:nvSpPr>
          <p:cNvPr id="61" name="Line 3"/>
          <p:cNvSpPr/>
          <p:nvPr/>
        </p:nvSpPr>
        <p:spPr>
          <a:xfrm>
            <a:off x="8991360" y="0"/>
            <a:ext cx="0" cy="6858000"/>
          </a:xfrm>
          <a:prstGeom prst="line">
            <a:avLst/>
          </a:prstGeom>
          <a:ln w="19080">
            <a:solidFill>
              <a:srgbClr val="fe8637"/>
            </a:solidFill>
            <a:round/>
          </a:ln>
        </p:spPr>
      </p:sp>
      <p:sp>
        <p:nvSpPr>
          <p:cNvPr id="62" name="CustomShape 4"/>
          <p:cNvSpPr/>
          <p:nvPr/>
        </p:nvSpPr>
        <p:spPr>
          <a:xfrm>
            <a:off x="8839080" y="0"/>
            <a:ext cx="304560" cy="6857640"/>
          </a:xfrm>
          <a:prstGeom prst="rect">
            <a:avLst/>
          </a:prstGeom>
          <a:solidFill>
            <a:srgbClr val="fec2ae"/>
          </a:solidFill>
        </p:spPr>
      </p:sp>
      <p:sp>
        <p:nvSpPr>
          <p:cNvPr id="63" name="Line 5"/>
          <p:cNvSpPr/>
          <p:nvPr/>
        </p:nvSpPr>
        <p:spPr>
          <a:xfrm>
            <a:off x="8915400" y="0"/>
            <a:ext cx="0" cy="6858000"/>
          </a:xfrm>
          <a:prstGeom prst="line">
            <a:avLst/>
          </a:prstGeom>
          <a:ln w="9360">
            <a:solidFill>
              <a:srgbClr val="fe8637"/>
            </a:solidFill>
            <a:round/>
          </a:ln>
        </p:spPr>
      </p:sp>
      <p:sp>
        <p:nvSpPr>
          <p:cNvPr id="64" name="CustomShape 6"/>
          <p:cNvSpPr/>
          <p:nvPr/>
        </p:nvSpPr>
        <p:spPr>
          <a:xfrm>
            <a:off x="8156520" y="5715000"/>
            <a:ext cx="548280" cy="548280"/>
          </a:xfrm>
          <a:prstGeom prst="ellipse">
            <a:avLst/>
          </a:prstGeom>
          <a:solidFill>
            <a:srgbClr val="fe8637"/>
          </a:solidFill>
        </p:spPr>
      </p:sp>
      <p:sp>
        <p:nvSpPr>
          <p:cNvPr id="65" name="PlaceHolder 7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anchor="b" bIns="45000" lIns="90000" rIns="90000" tIns="45000"/>
          <a:p>
            <a:r>
              <a:rPr lang="en-US" sz="3000">
                <a:solidFill>
                  <a:srgbClr val="575f6d"/>
                </a:solidFill>
                <a:latin typeface="Century Schoolbook"/>
              </a:rPr>
              <a:t>Click to edit the title text formatClick to edit Master title style</a:t>
            </a:r>
            <a:endParaRPr/>
          </a:p>
        </p:txBody>
      </p:sp>
      <p:sp>
        <p:nvSpPr>
          <p:cNvPr id="66" name="PlaceHolder 8"/>
          <p:cNvSpPr>
            <a:spLocks noGrp="1"/>
          </p:cNvSpPr>
          <p:nvPr>
            <p:ph type="dt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IN">
                <a:solidFill>
                  <a:srgbClr val="000000"/>
                </a:solidFill>
                <a:latin typeface="Century Schoolbook"/>
              </a:rPr>
              <a:t>18/09/12</a:t>
            </a:r>
            <a:endParaRPr/>
          </a:p>
        </p:txBody>
      </p:sp>
      <p:sp>
        <p:nvSpPr>
          <p:cNvPr id="67" name="PlaceHolder 9"/>
          <p:cNvSpPr>
            <a:spLocks noGrp="1"/>
          </p:cNvSpPr>
          <p:nvPr>
            <p:ph type="sldNum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8151B141-11B1-4151-9171-A1009121B141}" type="slidenum">
              <a:rPr lang="en-IN">
                <a:solidFill>
                  <a:srgbClr val="000000"/>
                </a:solidFill>
                <a:latin typeface="Century Schoolbook"/>
              </a:rPr>
              <a:t>&lt;number&gt;</a:t>
            </a:fld>
            <a:endParaRPr/>
          </a:p>
        </p:txBody>
      </p:sp>
      <p:sp>
        <p:nvSpPr>
          <p:cNvPr id="68" name="PlaceHolder 10"/>
          <p:cNvSpPr>
            <a:spLocks noGrp="1"/>
          </p:cNvSpPr>
          <p:nvPr>
            <p:ph type="ftr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69" name="PlaceHolder 11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Second Outline Level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en-US"/>
              <a:t>Third Outline Level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en-US"/>
              <a:t>Fourth Outline Level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en-US"/>
              <a:t>Eighth Outline Level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en-US"/>
              <a:t>Ninth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Line 1"/>
          <p:cNvSpPr/>
          <p:nvPr/>
        </p:nvSpPr>
        <p:spPr>
          <a:xfrm>
            <a:off x="8762760" y="0"/>
            <a:ext cx="0" cy="6858000"/>
          </a:xfrm>
          <a:prstGeom prst="line">
            <a:avLst/>
          </a:prstGeom>
          <a:ln w="38160">
            <a:solidFill>
              <a:srgbClr val="fec2ae"/>
            </a:solidFill>
            <a:round/>
          </a:ln>
        </p:spPr>
      </p:sp>
      <p:sp>
        <p:nvSpPr>
          <p:cNvPr id="103" name="Line 2"/>
          <p:cNvSpPr/>
          <p:nvPr/>
        </p:nvSpPr>
        <p:spPr>
          <a:xfrm>
            <a:off x="75960" y="0"/>
            <a:ext cx="0" cy="6858000"/>
          </a:xfrm>
          <a:prstGeom prst="line">
            <a:avLst/>
          </a:prstGeom>
          <a:ln w="57240">
            <a:solidFill>
              <a:srgbClr val="fec2ae"/>
            </a:solidFill>
            <a:round/>
          </a:ln>
        </p:spPr>
      </p:sp>
      <p:sp>
        <p:nvSpPr>
          <p:cNvPr id="104" name="Line 3"/>
          <p:cNvSpPr/>
          <p:nvPr/>
        </p:nvSpPr>
        <p:spPr>
          <a:xfrm>
            <a:off x="8991360" y="0"/>
            <a:ext cx="0" cy="6858000"/>
          </a:xfrm>
          <a:prstGeom prst="line">
            <a:avLst/>
          </a:prstGeom>
          <a:ln w="19080">
            <a:solidFill>
              <a:srgbClr val="fe8637"/>
            </a:solidFill>
            <a:round/>
          </a:ln>
        </p:spPr>
      </p:sp>
      <p:sp>
        <p:nvSpPr>
          <p:cNvPr id="105" name="CustomShape 4"/>
          <p:cNvSpPr/>
          <p:nvPr/>
        </p:nvSpPr>
        <p:spPr>
          <a:xfrm>
            <a:off x="8839080" y="0"/>
            <a:ext cx="304560" cy="6857640"/>
          </a:xfrm>
          <a:prstGeom prst="rect">
            <a:avLst/>
          </a:prstGeom>
          <a:solidFill>
            <a:srgbClr val="fec2ae"/>
          </a:solidFill>
        </p:spPr>
      </p:sp>
      <p:sp>
        <p:nvSpPr>
          <p:cNvPr id="106" name="Line 5"/>
          <p:cNvSpPr/>
          <p:nvPr/>
        </p:nvSpPr>
        <p:spPr>
          <a:xfrm>
            <a:off x="8915400" y="0"/>
            <a:ext cx="0" cy="6858000"/>
          </a:xfrm>
          <a:prstGeom prst="line">
            <a:avLst/>
          </a:prstGeom>
          <a:ln w="9360">
            <a:solidFill>
              <a:srgbClr val="fe8637"/>
            </a:solidFill>
            <a:round/>
          </a:ln>
        </p:spPr>
      </p:sp>
      <p:sp>
        <p:nvSpPr>
          <p:cNvPr id="107" name="CustomShape 6"/>
          <p:cNvSpPr/>
          <p:nvPr/>
        </p:nvSpPr>
        <p:spPr>
          <a:xfrm>
            <a:off x="8156520" y="5715000"/>
            <a:ext cx="548280" cy="548280"/>
          </a:xfrm>
          <a:prstGeom prst="ellipse">
            <a:avLst/>
          </a:prstGeom>
          <a:solidFill>
            <a:srgbClr val="fe8637"/>
          </a:solidFill>
        </p:spPr>
      </p:sp>
      <p:sp>
        <p:nvSpPr>
          <p:cNvPr id="108" name="PlaceHolder 7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anchor="b" bIns="45000" lIns="90000" rIns="90000" tIns="45000"/>
          <a:p>
            <a:r>
              <a:rPr lang="en-US" sz="3000">
                <a:solidFill>
                  <a:srgbClr val="575f6d"/>
                </a:solidFill>
                <a:latin typeface="Century Schoolbook"/>
              </a:rPr>
              <a:t>Click to edit the title text formatClick to edit Master title style</a:t>
            </a:r>
            <a:endParaRPr/>
          </a:p>
        </p:txBody>
      </p:sp>
      <p:sp>
        <p:nvSpPr>
          <p:cNvPr id="109" name="PlaceHolder 8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Century Schoolbook"/>
              </a:rPr>
              <a:t>Click to edit the outline text format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Century Schoolbook"/>
              </a:rPr>
              <a:t>Second Outline Level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en-US">
                <a:solidFill>
                  <a:srgbClr val="000000"/>
                </a:solidFill>
                <a:latin typeface="Century Schoolbook"/>
              </a:rPr>
              <a:t>Third Outline Level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Century Schoolbook"/>
              </a:rPr>
              <a:t>Fourth Outline Level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en-US">
                <a:solidFill>
                  <a:srgbClr val="000000"/>
                </a:solidFill>
                <a:latin typeface="Century Schoolbook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Century Schoolbook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Century Schoolbook"/>
              </a:rPr>
              <a:t>Seventh Outline Level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Century Schoolbook"/>
              </a:rPr>
              <a:t>Eighth Outline Level</a:t>
            </a:r>
            <a:endParaRPr/>
          </a:p>
          <a:p>
            <a:r>
              <a:rPr lang="en-US">
                <a:solidFill>
                  <a:srgbClr val="000000"/>
                </a:solidFill>
                <a:latin typeface="Century Schoolbook"/>
              </a:rPr>
              <a:t>Ninth Outline LevelClick to edit Master text styles</a:t>
            </a:r>
            <a:endParaRPr/>
          </a:p>
          <a:p>
            <a:r>
              <a:rPr lang="en-US">
                <a:solidFill>
                  <a:srgbClr val="000000"/>
                </a:solidFill>
                <a:latin typeface="Century Schoolbook"/>
              </a:rPr>
              <a:t>Second level</a:t>
            </a:r>
            <a:endParaRPr/>
          </a:p>
          <a:p>
            <a:r>
              <a:rPr lang="en-US">
                <a:solidFill>
                  <a:srgbClr val="000000"/>
                </a:solidFill>
                <a:latin typeface="Century Schoolbook"/>
              </a:rPr>
              <a:t>Third level</a:t>
            </a:r>
            <a:endParaRPr/>
          </a:p>
          <a:p>
            <a:r>
              <a:rPr lang="en-US">
                <a:solidFill>
                  <a:srgbClr val="000000"/>
                </a:solidFill>
                <a:latin typeface="Century Schoolbook"/>
              </a:rPr>
              <a:t>Fourth level</a:t>
            </a:r>
            <a:endParaRPr/>
          </a:p>
          <a:p>
            <a:r>
              <a:rPr lang="en-US">
                <a:solidFill>
                  <a:srgbClr val="000000"/>
                </a:solidFill>
                <a:latin typeface="Century Schoolbook"/>
              </a:rPr>
              <a:t>Fifth level</a:t>
            </a:r>
            <a:endParaRPr/>
          </a:p>
        </p:txBody>
      </p:sp>
      <p:sp>
        <p:nvSpPr>
          <p:cNvPr id="110" name="PlaceHolder 9"/>
          <p:cNvSpPr>
            <a:spLocks noGrp="1"/>
          </p:cNvSpPr>
          <p:nvPr>
            <p:ph type="dt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IN">
                <a:solidFill>
                  <a:srgbClr val="000000"/>
                </a:solidFill>
                <a:latin typeface="Century Schoolbook"/>
              </a:rPr>
              <a:t>18/09/12</a:t>
            </a:r>
            <a:endParaRPr/>
          </a:p>
        </p:txBody>
      </p:sp>
      <p:sp>
        <p:nvSpPr>
          <p:cNvPr id="111" name="PlaceHolder 10"/>
          <p:cNvSpPr>
            <a:spLocks noGrp="1"/>
          </p:cNvSpPr>
          <p:nvPr>
            <p:ph type="sldNum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615181C1-31D1-4171-B1B1-D151D191F131}" type="slidenum">
              <a:rPr lang="en-IN">
                <a:solidFill>
                  <a:srgbClr val="000000"/>
                </a:solidFill>
                <a:latin typeface="Century Schoolbook"/>
              </a:rPr>
              <a:t>&lt;number&gt;</a:t>
            </a:fld>
            <a:endParaRPr/>
          </a:p>
        </p:txBody>
      </p:sp>
      <p:sp>
        <p:nvSpPr>
          <p:cNvPr id="112" name="PlaceHolder 11"/>
          <p:cNvSpPr>
            <a:spLocks noGrp="1"/>
          </p:cNvSpPr>
          <p:nvPr>
            <p:ph type="ftr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5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5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5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hyperlink" Target="http://www.cs.virginia.edu/~evans/cs216/guides/x86.html" TargetMode="External"/><Relationship Id="rId2" Type="http://schemas.openxmlformats.org/officeDocument/2006/relationships/hyperlink" Target="http://www.cs.virginia.edu/~evans/cs216/guides/x86.html" TargetMode="External"/><Relationship Id="rId3" Type="http://schemas.openxmlformats.org/officeDocument/2006/relationships/hyperlink" Target="http://www.cs.rice.edu/~gw4314/lectures/x86-assembly.ppt" TargetMode="External"/><Relationship Id="rId4" Type="http://schemas.openxmlformats.org/officeDocument/2006/relationships/slideLayout" Target="../slideLayouts/slideLayout2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2514600" y="838080"/>
            <a:ext cx="6171840" cy="1893960"/>
          </a:xfrm>
          <a:prstGeom prst="rect">
            <a:avLst/>
          </a:prstGeom>
        </p:spPr>
        <p:txBody>
          <a:bodyPr anchor="b" bIns="45000" lIns="90000" rIns="90000" tIns="45000"/>
          <a:p>
            <a:r>
              <a:rPr b="1" lang="en-US" sz="3000">
                <a:solidFill>
                  <a:srgbClr val="575f6d"/>
                </a:solidFill>
                <a:latin typeface="Century Schoolbook"/>
              </a:rPr>
              <a:t>Basics Of X86 Architecture</a:t>
            </a:r>
            <a:endParaRPr/>
          </a:p>
        </p:txBody>
      </p:sp>
      <p:sp>
        <p:nvSpPr>
          <p:cNvPr id="151" name="TextShape 2"/>
          <p:cNvSpPr txBox="1"/>
          <p:nvPr/>
        </p:nvSpPr>
        <p:spPr>
          <a:xfrm>
            <a:off x="2362320" y="3657600"/>
            <a:ext cx="6400440" cy="289512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en-IN" sz="2000">
                <a:solidFill>
                  <a:srgbClr val="575f6d"/>
                </a:solidFill>
                <a:latin typeface="Century Schoolbook"/>
              </a:rPr>
              <a:t>Prathmesh Kallurkar</a:t>
            </a:r>
            <a:endParaRPr/>
          </a:p>
          <a:p>
            <a:r>
              <a:rPr b="1" lang="en-IN" sz="2000">
                <a:solidFill>
                  <a:srgbClr val="575f6d"/>
                </a:solidFill>
                <a:latin typeface="Century Schoolbook"/>
              </a:rPr>
              <a:t>Teaching Assistant,</a:t>
            </a:r>
            <a:endParaRPr/>
          </a:p>
          <a:p>
            <a:r>
              <a:rPr b="1" lang="en-IN" sz="2000">
                <a:solidFill>
                  <a:srgbClr val="575f6d"/>
                </a:solidFill>
                <a:latin typeface="Century Schoolbook"/>
              </a:rPr>
              <a:t>Computer Architecture (CSL211)</a:t>
            </a:r>
            <a:endParaRPr/>
          </a:p>
          <a:p>
            <a:endParaRPr/>
          </a:p>
          <a:p>
            <a:r>
              <a:rPr b="1" lang="en-IN" sz="2000">
                <a:solidFill>
                  <a:srgbClr val="575f6d"/>
                </a:solidFill>
                <a:latin typeface="Century Schoolbook"/>
              </a:rPr>
              <a:t>Instructor :</a:t>
            </a:r>
            <a:endParaRPr/>
          </a:p>
          <a:p>
            <a:r>
              <a:rPr b="1" lang="en-IN" sz="2000">
                <a:solidFill>
                  <a:srgbClr val="575f6d"/>
                </a:solidFill>
                <a:latin typeface="Century Schoolbook"/>
              </a:rPr>
              <a:t>Dr. Smruti Sarangi</a:t>
            </a:r>
            <a:endParaRPr/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extShape 1"/>
          <p:cNvSpPr txBox="1"/>
          <p:nvPr/>
        </p:nvSpPr>
        <p:spPr>
          <a:xfrm>
            <a:off x="914400" y="1905120"/>
            <a:ext cx="3352320" cy="1904760"/>
          </a:xfrm>
          <a:prstGeom prst="rect">
            <a:avLst/>
          </a:prstGeom>
        </p:spPr>
        <p:txBody>
          <a:bodyPr anchor="b" bIns="45000" lIns="90000" rIns="90000" tIns="45000"/>
          <a:p>
            <a:r>
              <a:rPr lang="en-US" sz="4400">
                <a:solidFill>
                  <a:srgbClr val="575f6d"/>
                </a:solidFill>
                <a:latin typeface="Times New Roman"/>
              </a:rPr>
              <a:t>Register &amp;</a:t>
            </a:r>
            <a:r>
              <a:rPr lang="en-US" sz="4400">
                <a:solidFill>
                  <a:srgbClr val="575f6d"/>
                </a:solidFill>
                <a:latin typeface="Times New Roman"/>
              </a:rPr>
              <a:t>
</a:t>
            </a:r>
            <a:r>
              <a:rPr lang="en-US" sz="4400">
                <a:solidFill>
                  <a:srgbClr val="575f6d"/>
                </a:solidFill>
                <a:latin typeface="Times New Roman"/>
              </a:rPr>
              <a:t>Addressing Modes</a:t>
            </a:r>
            <a:endParaRPr/>
          </a:p>
        </p:txBody>
      </p:sp>
      <p:sp>
        <p:nvSpPr>
          <p:cNvPr id="178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31C1C101-4191-41C1-B1B1-41B1A1619171}" type="slidenum">
              <a:rPr lang="en-IN">
                <a:solidFill>
                  <a:srgbClr val="000000"/>
                </a:solidFill>
                <a:latin typeface="Century Schoolbook"/>
              </a:rPr>
              <a:t>&lt;number&gt;</a:t>
            </a:fld>
            <a:endParaRPr/>
          </a:p>
        </p:txBody>
      </p:sp>
      <p:sp>
        <p:nvSpPr>
          <p:cNvPr id="179" name="CustomShape 3"/>
          <p:cNvSpPr/>
          <p:nvPr/>
        </p:nvSpPr>
        <p:spPr>
          <a:xfrm>
            <a:off x="5257800" y="2514600"/>
            <a:ext cx="3123720" cy="131004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IN" sz="2000">
                <a:solidFill>
                  <a:srgbClr val="ff0000"/>
                </a:solidFill>
                <a:latin typeface="Century Schoolbook"/>
              </a:rPr>
              <a:t>Key Points</a:t>
            </a:r>
            <a:endParaRPr/>
          </a:p>
          <a:p>
            <a:endParaRPr/>
          </a:p>
          <a:p>
            <a:pPr>
              <a:buFont typeface="StarSymbol"/>
              <a:buAutoNum type="arabicParenR"/>
            </a:pPr>
            <a:r>
              <a:rPr lang="en-IN" sz="2000">
                <a:solidFill>
                  <a:srgbClr val="000000"/>
                </a:solidFill>
                <a:latin typeface="Century Schoolbook"/>
              </a:rPr>
              <a:t>Quiet obvious, isn’t it </a:t>
            </a:r>
            <a:endParaRPr/>
          </a:p>
        </p:txBody>
      </p:sp>
    </p:spTree>
  </p:cSld>
  <p:timing>
    <p:tnLst>
      <p:par>
        <p:cTn dur="indefinite" id="190" nodeType="tmRoot" restart="never">
          <p:childTnLst>
            <p:seq>
              <p:cTn dur="indefinite" id="191" nodeType="mainSeq">
                <p:childTnLst>
                  <p:par>
                    <p:cTn fill="hold" id="192">
                      <p:stCondLst>
                        <p:cond delay="indefinite"/>
                      </p:stCondLst>
                      <p:childTnLst>
                        <p:par>
                          <p:cTn fill="hold" id="193">
                            <p:stCondLst>
                              <p:cond delay="0"/>
                            </p:stCondLst>
                            <p:childTnLst>
                              <p:par>
                                <p:cTn fill="hold" id="194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anchor="b" bIns="45000" lIns="90000" rIns="90000" tIns="45000"/>
          <a:p>
            <a:r>
              <a:rPr lang="en-US" sz="3000">
                <a:solidFill>
                  <a:srgbClr val="575f6d"/>
                </a:solidFill>
                <a:latin typeface="Century Schoolbook"/>
              </a:rPr>
              <a:t>Register Set (Integer - GPR)</a:t>
            </a:r>
            <a:endParaRPr/>
          </a:p>
        </p:txBody>
      </p:sp>
      <p:sp>
        <p:nvSpPr>
          <p:cNvPr id="181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A1716171-81C1-41D1-81A1-11312181D131}" type="slidenum">
              <a:rPr lang="en-IN">
                <a:solidFill>
                  <a:srgbClr val="000000"/>
                </a:solidFill>
                <a:latin typeface="Century Schoolbook"/>
              </a:rPr>
              <a:t>&lt;number&gt;</a:t>
            </a:fld>
            <a:endParaRPr/>
          </a:p>
        </p:txBody>
      </p:sp>
      <p:sp>
        <p:nvSpPr>
          <p:cNvPr id="182" name="CustomShape 3"/>
          <p:cNvSpPr/>
          <p:nvPr/>
        </p:nvSpPr>
        <p:spPr>
          <a:xfrm>
            <a:off x="6781680" y="1905120"/>
            <a:ext cx="1904760" cy="1142640"/>
          </a:xfrm>
          <a:prstGeom prst="roundRect">
            <a:avLst>
              <a:gd fmla="val 3600" name="adj"/>
            </a:avLst>
          </a:prstGeom>
          <a:solidFill>
            <a:srgbClr val="fe8637"/>
          </a:solidFill>
          <a:ln w="25560">
            <a:solidFill>
              <a:srgbClr val="bb6328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IN">
                <a:solidFill>
                  <a:srgbClr val="000000"/>
                </a:solidFill>
                <a:latin typeface="Century Schoolbook"/>
              </a:rPr>
              <a:t>Accumulator : Arithmetic operations, System call</a:t>
            </a:r>
            <a:endParaRPr/>
          </a:p>
        </p:txBody>
      </p:sp>
      <p:cxnSp>
        <p:nvCxnSpPr>
          <p:cNvPr id="183" name="Line 4"/>
          <p:cNvCxnSpPr/>
          <p:nvPr/>
        </p:nvCxnSpPr>
        <p:spPr>
          <xfrm>
            <a:off x="0" y="0"/>
            <a:ext cx="360" cy="360"/>
          </xfrm>
          <a:prstGeom prst="line">
            <a:avLst/>
          </a:prstGeom>
          <a:ln w="12600">
            <a:solidFill>
              <a:srgbClr val="ff6a09"/>
            </a:solidFill>
            <a:round/>
            <a:tailEnd len="med" type="triangle" w="med"/>
          </a:ln>
        </p:spPr>
      </p:cxnSp>
      <p:sp>
        <p:nvSpPr>
          <p:cNvPr id="184" name="CustomShape 5"/>
          <p:cNvSpPr/>
          <p:nvPr/>
        </p:nvSpPr>
        <p:spPr>
          <a:xfrm>
            <a:off x="6781680" y="2362320"/>
            <a:ext cx="1904760" cy="1142640"/>
          </a:xfrm>
          <a:prstGeom prst="roundRect">
            <a:avLst>
              <a:gd fmla="val 3600" name="adj"/>
            </a:avLst>
          </a:prstGeom>
          <a:solidFill>
            <a:srgbClr val="fe8637"/>
          </a:solidFill>
          <a:ln w="25560">
            <a:solidFill>
              <a:srgbClr val="bb6328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IN">
                <a:solidFill>
                  <a:srgbClr val="000000"/>
                </a:solidFill>
                <a:latin typeface="Century Schoolbook"/>
              </a:rPr>
              <a:t>Base for address operations</a:t>
            </a:r>
            <a:endParaRPr/>
          </a:p>
        </p:txBody>
      </p:sp>
      <p:cxnSp>
        <p:nvCxnSpPr>
          <p:cNvPr id="185" name="Line 6"/>
          <p:cNvCxnSpPr/>
          <p:nvPr/>
        </p:nvCxnSpPr>
        <p:spPr>
          <xfrm>
            <a:off x="0" y="0"/>
            <a:ext cx="360" cy="360"/>
          </xfrm>
          <a:prstGeom prst="line">
            <a:avLst/>
          </a:prstGeom>
          <a:ln w="12600">
            <a:solidFill>
              <a:srgbClr val="ff6a09"/>
            </a:solidFill>
            <a:round/>
            <a:tailEnd len="med" type="triangle" w="med"/>
          </a:ln>
        </p:spPr>
      </p:cxnSp>
      <p:sp>
        <p:nvSpPr>
          <p:cNvPr id="186" name="CustomShape 7"/>
          <p:cNvSpPr/>
          <p:nvPr/>
        </p:nvSpPr>
        <p:spPr>
          <a:xfrm>
            <a:off x="6781680" y="2743200"/>
            <a:ext cx="1904760" cy="1142640"/>
          </a:xfrm>
          <a:prstGeom prst="roundRect">
            <a:avLst>
              <a:gd fmla="val 3600" name="adj"/>
            </a:avLst>
          </a:prstGeom>
          <a:solidFill>
            <a:srgbClr val="fe8637"/>
          </a:solidFill>
          <a:ln w="25560">
            <a:solidFill>
              <a:srgbClr val="bb6328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IN">
                <a:solidFill>
                  <a:srgbClr val="000000"/>
                </a:solidFill>
                <a:latin typeface="Century Schoolbook"/>
              </a:rPr>
              <a:t>Counter : Loop, String operations</a:t>
            </a:r>
            <a:endParaRPr/>
          </a:p>
        </p:txBody>
      </p:sp>
      <p:cxnSp>
        <p:nvCxnSpPr>
          <p:cNvPr id="187" name="Line 8"/>
          <p:cNvCxnSpPr/>
          <p:nvPr/>
        </p:nvCxnSpPr>
        <p:spPr>
          <xfrm>
            <a:off x="0" y="0"/>
            <a:ext cx="360" cy="360"/>
          </xfrm>
          <a:prstGeom prst="line">
            <a:avLst/>
          </a:prstGeom>
          <a:ln w="12600">
            <a:solidFill>
              <a:srgbClr val="ff6a09"/>
            </a:solidFill>
            <a:round/>
            <a:tailEnd len="med" type="triangle" w="med"/>
          </a:ln>
        </p:spPr>
      </p:cxnSp>
      <p:sp>
        <p:nvSpPr>
          <p:cNvPr id="188" name="CustomShape 9"/>
          <p:cNvSpPr/>
          <p:nvPr/>
        </p:nvSpPr>
        <p:spPr>
          <a:xfrm>
            <a:off x="6781680" y="3200400"/>
            <a:ext cx="1904760" cy="1142640"/>
          </a:xfrm>
          <a:prstGeom prst="roundRect">
            <a:avLst>
              <a:gd fmla="val 3600" name="adj"/>
            </a:avLst>
          </a:prstGeom>
          <a:solidFill>
            <a:srgbClr val="fe8637"/>
          </a:solidFill>
          <a:ln w="25560">
            <a:solidFill>
              <a:srgbClr val="bb6328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lang="en-IN">
                <a:solidFill>
                  <a:srgbClr val="000000"/>
                </a:solidFill>
                <a:latin typeface="Century Schoolbook"/>
              </a:rPr>
              <a:t>IO operations</a:t>
            </a:r>
            <a:endParaRPr/>
          </a:p>
        </p:txBody>
      </p:sp>
      <p:cxnSp>
        <p:nvCxnSpPr>
          <p:cNvPr id="189" name="Line 10"/>
          <p:cNvCxnSpPr/>
          <p:nvPr/>
        </p:nvCxnSpPr>
        <p:spPr>
          <xfrm>
            <a:off x="0" y="0"/>
            <a:ext cx="360" cy="360"/>
          </xfrm>
          <a:prstGeom prst="line">
            <a:avLst/>
          </a:prstGeom>
          <a:ln w="12600">
            <a:solidFill>
              <a:srgbClr val="ff6a09"/>
            </a:solidFill>
            <a:round/>
            <a:tailEnd len="med" type="triangle" w="med"/>
          </a:ln>
        </p:spPr>
      </p:cxnSp>
    </p:spTree>
  </p:cSld>
  <p:timing>
    <p:tnLst>
      <p:par>
        <p:cTn dur="indefinite" id="196" nodeType="tmRoot" restart="never">
          <p:childTnLst>
            <p:seq>
              <p:cTn dur="indefinite" id="197" nodeType="mainSeq">
                <p:childTnLst>
                  <p:par>
                    <p:cTn fill="hold" id="198">
                      <p:stCondLst>
                        <p:cond delay="indefinite"/>
                      </p:stCondLst>
                      <p:childTnLst>
                        <p:par>
                          <p:cTn fill="hold" id="199">
                            <p:stCondLst>
                              <p:cond delay="0"/>
                            </p:stCondLst>
                            <p:childTnLst>
                              <p:par>
                                <p:cTn fill="hold" id="200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02" nodeType="with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4">
                      <p:stCondLst>
                        <p:cond delay="indefinite"/>
                      </p:stCondLst>
                      <p:childTnLst>
                        <p:par>
                          <p:cTn fill="hold" id="205">
                            <p:stCondLst>
                              <p:cond delay="0"/>
                            </p:stCondLst>
                            <p:childTnLst>
                              <p:par>
                                <p:cTn fill="hold" id="206" nodeType="clickEffect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08" nodeType="withEffect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0">
                      <p:stCondLst>
                        <p:cond delay="indefinite"/>
                      </p:stCondLst>
                      <p:childTnLst>
                        <p:par>
                          <p:cTn fill="hold" id="211">
                            <p:stCondLst>
                              <p:cond delay="0"/>
                            </p:stCondLst>
                            <p:childTnLst>
                              <p:par>
                                <p:cTn fill="hold" id="212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14" nodeType="with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6">
                      <p:stCondLst>
                        <p:cond delay="indefinite"/>
                      </p:stCondLst>
                      <p:childTnLst>
                        <p:par>
                          <p:cTn fill="hold" id="217">
                            <p:stCondLst>
                              <p:cond delay="0"/>
                            </p:stCondLst>
                            <p:childTnLst>
                              <p:par>
                                <p:cTn fill="hold" id="218" nodeType="clickEffect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20" nodeType="withEffect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2">
                      <p:stCondLst>
                        <p:cond delay="indefinite"/>
                      </p:stCondLst>
                      <p:childTnLst>
                        <p:par>
                          <p:cTn fill="hold" id="223">
                            <p:stCondLst>
                              <p:cond delay="0"/>
                            </p:stCondLst>
                            <p:childTnLst>
                              <p:par>
                                <p:cTn fill="hold" id="224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26" nodeType="with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8">
                      <p:stCondLst>
                        <p:cond delay="indefinite"/>
                      </p:stCondLst>
                      <p:childTnLst>
                        <p:par>
                          <p:cTn fill="hold" id="229">
                            <p:stCondLst>
                              <p:cond delay="0"/>
                            </p:stCondLst>
                            <p:childTnLst>
                              <p:par>
                                <p:cTn fill="hold" id="230" nodeType="clickEffect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32" nodeType="withEffect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4">
                      <p:stCondLst>
                        <p:cond delay="indefinite"/>
                      </p:stCondLst>
                      <p:childTnLst>
                        <p:par>
                          <p:cTn fill="hold" id="235">
                            <p:stCondLst>
                              <p:cond delay="0"/>
                            </p:stCondLst>
                            <p:childTnLst>
                              <p:par>
                                <p:cTn fill="hold" id="236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38" nodeType="with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0">
                      <p:stCondLst>
                        <p:cond delay="indefinite"/>
                      </p:stCondLst>
                      <p:childTnLst>
                        <p:par>
                          <p:cTn fill="hold" id="241">
                            <p:stCondLst>
                              <p:cond delay="0"/>
                            </p:stCondLst>
                            <p:childTnLst>
                              <p:par>
                                <p:cTn fill="hold" id="242" nodeType="clickEffect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44" nodeType="withEffect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anchor="b" bIns="45000" lIns="90000" rIns="90000" tIns="45000"/>
          <a:p>
            <a:r>
              <a:rPr lang="en-US" sz="3000">
                <a:solidFill>
                  <a:srgbClr val="575f6d"/>
                </a:solidFill>
                <a:latin typeface="Century Schoolbook"/>
              </a:rPr>
              <a:t>Floating Point Registers</a:t>
            </a:r>
            <a:endParaRPr/>
          </a:p>
        </p:txBody>
      </p:sp>
      <p:sp>
        <p:nvSpPr>
          <p:cNvPr id="191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70000"/>
              <a:buFont charset="2" typeface="Wingdings"/>
              <a:buChar char=""/>
            </a:pPr>
            <a:r>
              <a:rPr lang="en-US" sz="2800">
                <a:solidFill>
                  <a:srgbClr val="000000"/>
                </a:solidFill>
                <a:latin typeface="Century Schoolbook"/>
              </a:rPr>
              <a:t>The FPU has 8 registers, st0 to st7, formed into a FP stack. </a:t>
            </a:r>
            <a:endParaRPr/>
          </a:p>
          <a:p>
            <a:pPr lvl="1">
              <a:buSzPct val="80000"/>
              <a:buFont charset="2" typeface="Wingdings 2"/>
              <a:buChar char=""/>
            </a:pPr>
            <a:r>
              <a:rPr lang="en-US" sz="2500">
                <a:solidFill>
                  <a:srgbClr val="000000"/>
                </a:solidFill>
                <a:latin typeface="Century Schoolbook"/>
              </a:rPr>
              <a:t>Build in the processor and has access speed same as register</a:t>
            </a:r>
            <a:endParaRPr/>
          </a:p>
          <a:p>
            <a:endParaRPr/>
          </a:p>
          <a:p>
            <a:pPr>
              <a:buSzPct val="70000"/>
              <a:buFont charset="2" typeface="Wingdings"/>
              <a:buChar char=""/>
            </a:pPr>
            <a:r>
              <a:rPr lang="en-US" sz="2800">
                <a:solidFill>
                  <a:srgbClr val="000000"/>
                </a:solidFill>
                <a:latin typeface="Century Schoolbook"/>
              </a:rPr>
              <a:t>Stack instruction format : </a:t>
            </a:r>
            <a:endParaRPr/>
          </a:p>
          <a:p>
            <a:pPr lvl="1">
              <a:buSzPct val="80000"/>
              <a:buFont charset="2" typeface="Wingdings 2"/>
              <a:buChar char=""/>
            </a:pPr>
            <a:r>
              <a:rPr lang="en-US" sz="2500">
                <a:solidFill>
                  <a:srgbClr val="000000"/>
                </a:solidFill>
                <a:latin typeface="Century Schoolbook"/>
              </a:rPr>
              <a:t>Pop arg1. Pop arg2</a:t>
            </a:r>
            <a:endParaRPr/>
          </a:p>
          <a:p>
            <a:pPr lvl="1">
              <a:buSzPct val="80000"/>
              <a:buFont charset="2" typeface="Wingdings 2"/>
              <a:buChar char=""/>
            </a:pPr>
            <a:r>
              <a:rPr lang="en-US" sz="2500">
                <a:solidFill>
                  <a:srgbClr val="000000"/>
                </a:solidFill>
                <a:latin typeface="Century Schoolbook"/>
              </a:rPr>
              <a:t>Apply operation</a:t>
            </a:r>
            <a:endParaRPr/>
          </a:p>
          <a:p>
            <a:pPr lvl="1">
              <a:buSzPct val="80000"/>
              <a:buFont charset="2" typeface="Wingdings 2"/>
              <a:buChar char=""/>
            </a:pPr>
            <a:r>
              <a:rPr lang="en-US" sz="2500">
                <a:solidFill>
                  <a:srgbClr val="000000"/>
                </a:solidFill>
                <a:latin typeface="Century Schoolbook"/>
              </a:rPr>
              <a:t>Push solution</a:t>
            </a:r>
            <a:endParaRPr/>
          </a:p>
          <a:p>
            <a:endParaRPr/>
          </a:p>
          <a:p>
            <a:pPr>
              <a:buSzPct val="70000"/>
              <a:buFont charset="2" typeface="Wingdings"/>
              <a:buChar char=""/>
            </a:pPr>
            <a:r>
              <a:rPr lang="en-US" sz="2800">
                <a:solidFill>
                  <a:srgbClr val="000000"/>
                </a:solidFill>
                <a:latin typeface="Century Schoolbook"/>
              </a:rPr>
              <a:t>Problem : Low instruction level parallelism</a:t>
            </a:r>
            <a:endParaRPr/>
          </a:p>
          <a:p>
            <a:endParaRPr/>
          </a:p>
          <a:p>
            <a:pPr>
              <a:buSzPct val="70000"/>
              <a:buFont charset="2" typeface="Wingdings"/>
              <a:buChar char=""/>
            </a:pPr>
            <a:r>
              <a:rPr lang="en-US" sz="2800">
                <a:solidFill>
                  <a:srgbClr val="000000"/>
                </a:solidFill>
                <a:latin typeface="Century Schoolbook"/>
              </a:rPr>
              <a:t>Intel’s answer : vector operations</a:t>
            </a:r>
            <a:endParaRPr/>
          </a:p>
          <a:p>
            <a:endParaRPr/>
          </a:p>
        </p:txBody>
      </p:sp>
      <p:sp>
        <p:nvSpPr>
          <p:cNvPr id="192" name="TextShape 3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11419111-A151-4191-B171-919141A181F1}" type="slidenum">
              <a:rPr lang="en-IN">
                <a:solidFill>
                  <a:srgbClr val="000000"/>
                </a:solidFill>
                <a:latin typeface="Century Schoolbook"/>
              </a:rPr>
              <a:t>&lt;number&gt;</a:t>
            </a:fld>
            <a:endParaRPr/>
          </a:p>
        </p:txBody>
      </p:sp>
    </p:spTree>
  </p:cSld>
  <p:timing>
    <p:tnLst>
      <p:par>
        <p:cTn dur="indefinite" id="246" nodeType="tmRoot" restart="never">
          <p:childTnLst>
            <p:seq>
              <p:cTn dur="indefinite" id="247" nodeType="mainSeq">
                <p:childTnLst>
                  <p:par>
                    <p:cTn fill="hold" id="248">
                      <p:stCondLst>
                        <p:cond delay="indefinite"/>
                      </p:stCondLst>
                      <p:childTnLst>
                        <p:par>
                          <p:cTn fill="hold" id="249">
                            <p:stCondLst>
                              <p:cond delay="0"/>
                            </p:stCondLst>
                            <p:childTnLst>
                              <p:par>
                                <p:cTn fill="hold" id="250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62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252"/>
                                        <p:tgtEl>
                                          <p:spTgt spid="191">
                                            <p:txEl>
                                              <p:pRg end="62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3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123" st="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255"/>
                                        <p:tgtEl>
                                          <p:spTgt spid="191">
                                            <p:txEl>
                                              <p:pRg end="123" st="6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6">
                      <p:stCondLst>
                        <p:cond delay="indefinite"/>
                      </p:stCondLst>
                      <p:childTnLst>
                        <p:par>
                          <p:cTn fill="hold" id="257">
                            <p:stCondLst>
                              <p:cond delay="0"/>
                            </p:stCondLst>
                            <p:childTnLst>
                              <p:par>
                                <p:cTn fill="hold" id="258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152" st="1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260"/>
                                        <p:tgtEl>
                                          <p:spTgt spid="191">
                                            <p:txEl>
                                              <p:pRg end="152" st="1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1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171" st="1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263"/>
                                        <p:tgtEl>
                                          <p:spTgt spid="191">
                                            <p:txEl>
                                              <p:pRg end="171" st="1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4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187" st="1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266"/>
                                        <p:tgtEl>
                                          <p:spTgt spid="191">
                                            <p:txEl>
                                              <p:pRg end="187" st="17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7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201" st="1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269"/>
                                        <p:tgtEl>
                                          <p:spTgt spid="191">
                                            <p:txEl>
                                              <p:pRg end="201" st="1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0">
                      <p:stCondLst>
                        <p:cond delay="indefinite"/>
                      </p:stCondLst>
                      <p:childTnLst>
                        <p:par>
                          <p:cTn fill="hold" id="271">
                            <p:stCondLst>
                              <p:cond delay="0"/>
                            </p:stCondLst>
                            <p:childTnLst>
                              <p:par>
                                <p:cTn fill="hold" id="272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246" st="2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274"/>
                                        <p:tgtEl>
                                          <p:spTgt spid="191">
                                            <p:txEl>
                                              <p:pRg end="246" st="20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5">
                      <p:stCondLst>
                        <p:cond delay="indefinite"/>
                      </p:stCondLst>
                      <p:childTnLst>
                        <p:par>
                          <p:cTn fill="hold" id="276">
                            <p:stCondLst>
                              <p:cond delay="0"/>
                            </p:stCondLst>
                            <p:childTnLst>
                              <p:par>
                                <p:cTn fill="hold" id="277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282" st="2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279"/>
                                        <p:tgtEl>
                                          <p:spTgt spid="191">
                                            <p:txEl>
                                              <p:pRg end="282" st="24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anchor="b" bIns="45000" lIns="90000" rIns="90000" tIns="45000"/>
          <a:p>
            <a:r>
              <a:rPr lang="en-US" sz="3000">
                <a:solidFill>
                  <a:srgbClr val="575f6d"/>
                </a:solidFill>
                <a:latin typeface="Century Schoolbook"/>
              </a:rPr>
              <a:t>Addressing Modes</a:t>
            </a:r>
            <a:endParaRPr/>
          </a:p>
        </p:txBody>
      </p:sp>
      <p:sp>
        <p:nvSpPr>
          <p:cNvPr id="194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70000"/>
              <a:buFont charset="2" typeface="Wingdings"/>
              <a:buChar char=""/>
            </a:pPr>
            <a:r>
              <a:rPr lang="en-US" sz="2400">
                <a:solidFill>
                  <a:srgbClr val="000000"/>
                </a:solidFill>
                <a:latin typeface="Century Schoolbook"/>
              </a:rPr>
              <a:t>Direct : R1 &lt;- R1 + M[1001]</a:t>
            </a:r>
            <a:endParaRPr/>
          </a:p>
          <a:p>
            <a:pPr lvl="1">
              <a:buSzPct val="80000"/>
              <a:buFont charset="2" typeface="Wingdings 2"/>
              <a:buChar char=""/>
            </a:pPr>
            <a:r>
              <a:rPr lang="en-US" sz="2100">
                <a:solidFill>
                  <a:srgbClr val="000000"/>
                </a:solidFill>
                <a:latin typeface="Century Schoolbook"/>
              </a:rPr>
              <a:t>Global variable. Static data</a:t>
            </a:r>
            <a:endParaRPr/>
          </a:p>
          <a:p>
            <a:pPr lvl="1">
              <a:buSzPct val="80000"/>
              <a:buFont charset="2" typeface="Wingdings 2"/>
              <a:buChar char=""/>
            </a:pPr>
            <a:r>
              <a:rPr lang="en-US" sz="2100">
                <a:solidFill>
                  <a:srgbClr val="000000"/>
                </a:solidFill>
                <a:latin typeface="Century Schoolbook"/>
              </a:rPr>
              <a:t>C : x = global variable </a:t>
            </a:r>
            <a:endParaRPr/>
          </a:p>
          <a:p>
            <a:pPr>
              <a:buSzPct val="70000"/>
              <a:buFont charset="2" typeface="Wingdings"/>
              <a:buChar char=""/>
            </a:pPr>
            <a:r>
              <a:rPr lang="en-US" sz="2400">
                <a:solidFill>
                  <a:srgbClr val="000000"/>
                </a:solidFill>
                <a:latin typeface="Century Schoolbook"/>
              </a:rPr>
              <a:t>Register Deferred : R4 &lt;- R4 + M[R1]</a:t>
            </a:r>
            <a:endParaRPr/>
          </a:p>
          <a:p>
            <a:pPr lvl="1">
              <a:buSzPct val="80000"/>
              <a:buFont charset="2" typeface="Wingdings 2"/>
              <a:buChar char=""/>
            </a:pPr>
            <a:r>
              <a:rPr lang="en-US" sz="2100">
                <a:solidFill>
                  <a:srgbClr val="000000"/>
                </a:solidFill>
                <a:latin typeface="Century Schoolbook"/>
              </a:rPr>
              <a:t>Pointer</a:t>
            </a:r>
            <a:endParaRPr/>
          </a:p>
          <a:p>
            <a:pPr lvl="1">
              <a:buSzPct val="80000"/>
              <a:buFont charset="2" typeface="Wingdings 2"/>
              <a:buChar char=""/>
            </a:pPr>
            <a:r>
              <a:rPr lang="en-US" sz="2100">
                <a:solidFill>
                  <a:srgbClr val="000000"/>
                </a:solidFill>
                <a:latin typeface="Century Schoolbook"/>
              </a:rPr>
              <a:t>C : a = *b</a:t>
            </a:r>
            <a:endParaRPr/>
          </a:p>
          <a:p>
            <a:pPr>
              <a:buSzPct val="70000"/>
              <a:buFont charset="2" typeface="Wingdings"/>
              <a:buChar char=""/>
            </a:pPr>
            <a:r>
              <a:rPr lang="en-US" sz="2400">
                <a:solidFill>
                  <a:srgbClr val="000000"/>
                </a:solidFill>
                <a:latin typeface="Century Schoolbook"/>
              </a:rPr>
              <a:t>Indexed : R3 &lt;- R3 + M[R1+R2]</a:t>
            </a:r>
            <a:endParaRPr/>
          </a:p>
          <a:p>
            <a:pPr lvl="1">
              <a:buSzPct val="80000"/>
              <a:buFont charset="2" typeface="Wingdings 2"/>
              <a:buChar char=""/>
            </a:pPr>
            <a:r>
              <a:rPr lang="en-US" sz="2100">
                <a:solidFill>
                  <a:srgbClr val="000000"/>
                </a:solidFill>
                <a:latin typeface="Century Schoolbook"/>
              </a:rPr>
              <a:t>Local variable</a:t>
            </a:r>
            <a:endParaRPr/>
          </a:p>
          <a:p>
            <a:pPr>
              <a:buSzPct val="70000"/>
              <a:buFont charset="2" typeface="Wingdings"/>
              <a:buChar char=""/>
            </a:pPr>
            <a:r>
              <a:rPr lang="en-US" sz="2400">
                <a:solidFill>
                  <a:srgbClr val="000000"/>
                </a:solidFill>
                <a:latin typeface="Century Schoolbook"/>
              </a:rPr>
              <a:t>Scaled : R1&lt;-R1+M[100+R2+R3*</a:t>
            </a:r>
            <a:r>
              <a:rPr i="1" lang="en-US" sz="2400">
                <a:solidFill>
                  <a:srgbClr val="000000"/>
                </a:solidFill>
                <a:latin typeface="Century Schoolbook"/>
              </a:rPr>
              <a:t>d</a:t>
            </a:r>
            <a:r>
              <a:rPr lang="en-US" sz="2400">
                <a:solidFill>
                  <a:srgbClr val="000000"/>
                </a:solidFill>
                <a:latin typeface="Century Schoolbook"/>
              </a:rPr>
              <a:t>]</a:t>
            </a:r>
            <a:endParaRPr/>
          </a:p>
          <a:p>
            <a:pPr lvl="1">
              <a:buSzPct val="80000"/>
              <a:buFont charset="2" typeface="Wingdings 2"/>
              <a:buChar char=""/>
            </a:pPr>
            <a:r>
              <a:rPr lang="en-US" sz="2100">
                <a:solidFill>
                  <a:srgbClr val="000000"/>
                </a:solidFill>
                <a:latin typeface="Century Schoolbook"/>
              </a:rPr>
              <a:t>Used to index arrays. </a:t>
            </a:r>
            <a:endParaRPr/>
          </a:p>
          <a:p>
            <a:pPr lvl="1">
              <a:buSzPct val="80000"/>
              <a:buFont charset="2" typeface="Wingdings 2"/>
              <a:buChar char=""/>
            </a:pPr>
            <a:r>
              <a:rPr lang="en-US" sz="2100">
                <a:solidFill>
                  <a:srgbClr val="000000"/>
                </a:solidFill>
                <a:latin typeface="Century Schoolbook"/>
              </a:rPr>
              <a:t>May be applied to any base addressing mode in some machines.</a:t>
            </a:r>
            <a:endParaRPr/>
          </a:p>
        </p:txBody>
      </p:sp>
      <p:sp>
        <p:nvSpPr>
          <p:cNvPr id="195" name="TextShape 3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2191E1E1-3161-4141-A1E1-5181317141D1}" type="slidenum">
              <a:rPr lang="en-IN">
                <a:solidFill>
                  <a:srgbClr val="000000"/>
                </a:solidFill>
                <a:latin typeface="Century Schoolbook"/>
              </a:rPr>
              <a:t>&lt;number&gt;</a:t>
            </a:fld>
            <a:endParaRPr/>
          </a:p>
        </p:txBody>
      </p:sp>
    </p:spTree>
  </p:cSld>
  <p:timing>
    <p:tnLst>
      <p:par>
        <p:cTn dur="indefinite" id="280" nodeType="tmRoot" restart="never">
          <p:childTnLst>
            <p:seq>
              <p:cTn dur="indefinite" id="281" nodeType="mainSeq">
                <p:childTnLst>
                  <p:par>
                    <p:cTn fill="hold" id="282">
                      <p:stCondLst>
                        <p:cond delay="indefinite"/>
                      </p:stCondLst>
                      <p:childTnLst>
                        <p:par>
                          <p:cTn fill="hold" id="283">
                            <p:stCondLst>
                              <p:cond delay="0"/>
                            </p:stCondLst>
                            <p:childTnLst>
                              <p:par>
                                <p:cTn fill="hold" id="284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28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286"/>
                                        <p:tgtEl>
                                          <p:spTgt spid="194">
                                            <p:txEl>
                                              <p:pRg end="28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7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57" st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289"/>
                                        <p:tgtEl>
                                          <p:spTgt spid="194">
                                            <p:txEl>
                                              <p:pRg end="57" st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0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82" st="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292"/>
                                        <p:tgtEl>
                                          <p:spTgt spid="194">
                                            <p:txEl>
                                              <p:pRg end="82" st="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3">
                      <p:stCondLst>
                        <p:cond delay="indefinite"/>
                      </p:stCondLst>
                      <p:childTnLst>
                        <p:par>
                          <p:cTn fill="hold" id="294">
                            <p:stCondLst>
                              <p:cond delay="0"/>
                            </p:stCondLst>
                            <p:childTnLst>
                              <p:par>
                                <p:cTn fill="hold" id="295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119" st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297"/>
                                        <p:tgtEl>
                                          <p:spTgt spid="194">
                                            <p:txEl>
                                              <p:pRg end="119" st="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8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127" st="1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300"/>
                                        <p:tgtEl>
                                          <p:spTgt spid="194">
                                            <p:txEl>
                                              <p:pRg end="127" st="1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1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138" st="1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303"/>
                                        <p:tgtEl>
                                          <p:spTgt spid="194">
                                            <p:txEl>
                                              <p:pRg end="138" st="1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4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168" st="1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306"/>
                                        <p:tgtEl>
                                          <p:spTgt spid="194">
                                            <p:txEl>
                                              <p:pRg end="168" st="1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7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183" st="1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309"/>
                                        <p:tgtEl>
                                          <p:spTgt spid="194">
                                            <p:txEl>
                                              <p:pRg end="183" st="1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0">
                      <p:stCondLst>
                        <p:cond delay="indefinite"/>
                      </p:stCondLst>
                      <p:childTnLst>
                        <p:par>
                          <p:cTn fill="hold" id="311">
                            <p:stCondLst>
                              <p:cond delay="0"/>
                            </p:stCondLst>
                            <p:childTnLst>
                              <p:par>
                                <p:cTn fill="hold" id="312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214" st="1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314"/>
                                        <p:tgtEl>
                                          <p:spTgt spid="194">
                                            <p:txEl>
                                              <p:pRg end="214" st="18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15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237" st="2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317"/>
                                        <p:tgtEl>
                                          <p:spTgt spid="194">
                                            <p:txEl>
                                              <p:pRg end="237" st="2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18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298" st="2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320"/>
                                        <p:tgtEl>
                                          <p:spTgt spid="194">
                                            <p:txEl>
                                              <p:pRg end="298" st="2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304920" y="2286000"/>
            <a:ext cx="3733560" cy="1523520"/>
          </a:xfrm>
          <a:prstGeom prst="rect">
            <a:avLst/>
          </a:prstGeom>
        </p:spPr>
        <p:txBody>
          <a:bodyPr anchor="b" bIns="45000" lIns="90000" rIns="90000" tIns="45000"/>
          <a:p>
            <a:r>
              <a:rPr lang="en-US" sz="4400">
                <a:solidFill>
                  <a:srgbClr val="575f6d"/>
                </a:solidFill>
                <a:latin typeface="Times New Roman"/>
              </a:rPr>
              <a:t>Assembly Programming</a:t>
            </a:r>
            <a:endParaRPr/>
          </a:p>
        </p:txBody>
      </p:sp>
      <p:sp>
        <p:nvSpPr>
          <p:cNvPr id="197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F161D181-81B1-41E1-9181-61C141F1B1A1}" type="slidenum">
              <a:rPr lang="en-IN">
                <a:solidFill>
                  <a:srgbClr val="000000"/>
                </a:solidFill>
                <a:latin typeface="Century Schoolbook"/>
              </a:rPr>
              <a:t>&lt;number&gt;</a:t>
            </a:fld>
            <a:endParaRPr/>
          </a:p>
        </p:txBody>
      </p:sp>
      <p:sp>
        <p:nvSpPr>
          <p:cNvPr id="198" name="CustomShape 3"/>
          <p:cNvSpPr/>
          <p:nvPr/>
        </p:nvSpPr>
        <p:spPr>
          <a:xfrm>
            <a:off x="4800600" y="1523880"/>
            <a:ext cx="3580920" cy="31395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IN" sz="2000">
                <a:solidFill>
                  <a:srgbClr val="ff0000"/>
                </a:solidFill>
                <a:latin typeface="Century Schoolbook"/>
              </a:rPr>
              <a:t>Key Points</a:t>
            </a:r>
            <a:endParaRPr/>
          </a:p>
          <a:p>
            <a:endParaRPr/>
          </a:p>
          <a:p>
            <a:pPr>
              <a:buFont typeface="StarSymbol"/>
              <a:buAutoNum type="arabicParenR"/>
            </a:pPr>
            <a:r>
              <a:rPr lang="en-IN" sz="2000">
                <a:solidFill>
                  <a:srgbClr val="000000"/>
                </a:solidFill>
                <a:latin typeface="Century Schoolbook"/>
              </a:rPr>
              <a:t>Function</a:t>
            </a:r>
            <a:endParaRPr/>
          </a:p>
          <a:p>
            <a:pPr lvl="1">
              <a:buFont typeface="StarSymbol"/>
              <a:buAutoNum type="arabicParenR"/>
            </a:pPr>
            <a:r>
              <a:rPr lang="en-IN" sz="2000">
                <a:solidFill>
                  <a:srgbClr val="000000"/>
                </a:solidFill>
                <a:latin typeface="Century Schoolbook"/>
              </a:rPr>
              <a:t>Prologue</a:t>
            </a:r>
            <a:endParaRPr/>
          </a:p>
          <a:p>
            <a:pPr lvl="1">
              <a:buFont typeface="StarSymbol"/>
              <a:buAutoNum type="arabicParenR"/>
            </a:pPr>
            <a:r>
              <a:rPr lang="en-IN" sz="2000">
                <a:solidFill>
                  <a:srgbClr val="000000"/>
                </a:solidFill>
                <a:latin typeface="Century Schoolbook"/>
              </a:rPr>
              <a:t>Epilogue</a:t>
            </a:r>
            <a:endParaRPr/>
          </a:p>
          <a:p>
            <a:pPr>
              <a:buFont typeface="StarSymbol"/>
              <a:buAutoNum type="arabicParenR"/>
            </a:pPr>
            <a:r>
              <a:rPr lang="en-IN" sz="2000">
                <a:solidFill>
                  <a:srgbClr val="000000"/>
                </a:solidFill>
                <a:latin typeface="Century Schoolbook"/>
              </a:rPr>
              <a:t>Variables</a:t>
            </a:r>
            <a:endParaRPr/>
          </a:p>
          <a:p>
            <a:pPr lvl="1">
              <a:buFont typeface="StarSymbol"/>
              <a:buAutoNum type="arabicParenR"/>
            </a:pPr>
            <a:r>
              <a:rPr lang="en-IN" sz="2000">
                <a:solidFill>
                  <a:srgbClr val="000000"/>
                </a:solidFill>
                <a:latin typeface="Century Schoolbook"/>
              </a:rPr>
              <a:t>Local variable</a:t>
            </a:r>
            <a:endParaRPr/>
          </a:p>
          <a:p>
            <a:pPr lvl="1">
              <a:buFont typeface="StarSymbol"/>
              <a:buAutoNum type="arabicParenR"/>
            </a:pPr>
            <a:r>
              <a:rPr lang="en-IN" sz="2000">
                <a:solidFill>
                  <a:srgbClr val="000000"/>
                </a:solidFill>
                <a:latin typeface="Century Schoolbook"/>
              </a:rPr>
              <a:t>Function Parameter</a:t>
            </a:r>
            <a:endParaRPr/>
          </a:p>
          <a:p>
            <a:pPr lvl="1">
              <a:buFont typeface="StarSymbol"/>
              <a:buAutoNum type="arabicParenR"/>
            </a:pPr>
            <a:r>
              <a:rPr lang="en-IN" sz="2000">
                <a:solidFill>
                  <a:srgbClr val="000000"/>
                </a:solidFill>
                <a:latin typeface="Century Schoolbook"/>
              </a:rPr>
              <a:t>Global variable</a:t>
            </a:r>
            <a:endParaRPr/>
          </a:p>
          <a:p>
            <a:pPr>
              <a:buFont typeface="StarSymbol"/>
              <a:buAutoNum type="arabicParenR"/>
            </a:pPr>
            <a:r>
              <a:rPr lang="en-IN" sz="2000">
                <a:solidFill>
                  <a:srgbClr val="000000"/>
                </a:solidFill>
                <a:latin typeface="Century Schoolbook"/>
              </a:rPr>
              <a:t>Hello World !!</a:t>
            </a:r>
            <a:endParaRPr/>
          </a:p>
        </p:txBody>
      </p:sp>
    </p:spTree>
  </p:cSld>
  <p:timing>
    <p:tnLst>
      <p:par>
        <p:cTn dur="indefinite" id="321" nodeType="tmRoot" restart="never">
          <p:childTnLst>
            <p:seq>
              <p:cTn dur="indefinite" id="322" nodeType="mainSeq">
                <p:childTnLst>
                  <p:par>
                    <p:cTn fill="hold" id="323">
                      <p:stCondLst>
                        <p:cond delay="indefinite"/>
                      </p:stCondLst>
                      <p:childTnLst>
                        <p:par>
                          <p:cTn fill="hold" id="324">
                            <p:stCondLst>
                              <p:cond delay="0"/>
                            </p:stCondLst>
                            <p:childTnLst>
                              <p:par>
                                <p:cTn fill="hold" id="325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anchor="b" bIns="45000" lIns="90000" rIns="90000" tIns="45000"/>
          <a:p>
            <a:r>
              <a:rPr lang="en-US" sz="3000">
                <a:solidFill>
                  <a:srgbClr val="575f6d"/>
                </a:solidFill>
                <a:latin typeface="Century Schoolbook"/>
              </a:rPr>
              <a:t>Stack Convention</a:t>
            </a:r>
            <a:endParaRPr/>
          </a:p>
        </p:txBody>
      </p:sp>
      <p:sp>
        <p:nvSpPr>
          <p:cNvPr id="200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70000"/>
              <a:buFont charset="2" typeface="Wingdings"/>
              <a:buChar char=""/>
            </a:pPr>
            <a:r>
              <a:rPr lang="en-US" sz="2400">
                <a:solidFill>
                  <a:srgbClr val="000000"/>
                </a:solidFill>
                <a:latin typeface="Century Schoolbook"/>
              </a:rPr>
              <a:t>Stack grows downwards</a:t>
            </a:r>
            <a:endParaRPr/>
          </a:p>
          <a:p>
            <a:endParaRPr/>
          </a:p>
          <a:p>
            <a:pPr>
              <a:buSzPct val="70000"/>
              <a:buFont charset="2" typeface="Wingdings"/>
              <a:buChar char=""/>
            </a:pPr>
            <a:r>
              <a:rPr lang="en-US" sz="2400">
                <a:solidFill>
                  <a:srgbClr val="000000"/>
                </a:solidFill>
                <a:latin typeface="Century Schoolbook"/>
              </a:rPr>
              <a:t>Caller convention</a:t>
            </a:r>
            <a:endParaRPr/>
          </a:p>
          <a:p>
            <a:pPr lvl="1">
              <a:buSzPct val="80000"/>
              <a:buFont charset="2" typeface="Wingdings 2"/>
              <a:buChar char=""/>
            </a:pPr>
            <a:r>
              <a:rPr lang="en-US" sz="2100">
                <a:solidFill>
                  <a:srgbClr val="000000"/>
                </a:solidFill>
                <a:latin typeface="Century Schoolbook"/>
              </a:rPr>
              <a:t>Pass arguments on the stack</a:t>
            </a:r>
            <a:endParaRPr/>
          </a:p>
          <a:p>
            <a:pPr lvl="1">
              <a:buSzPct val="80000"/>
              <a:buFont charset="2" typeface="Wingdings 2"/>
              <a:buChar char=""/>
            </a:pPr>
            <a:r>
              <a:rPr lang="en-US" sz="2100">
                <a:solidFill>
                  <a:srgbClr val="000000"/>
                </a:solidFill>
                <a:latin typeface="Century Schoolbook"/>
              </a:rPr>
              <a:t>Foo( arg1, arg2, arg3 )</a:t>
            </a:r>
            <a:endParaRPr/>
          </a:p>
          <a:p>
            <a:pPr lvl="2">
              <a:buSzPct val="60000"/>
              <a:buFont charset="2" typeface="Wingdings"/>
              <a:buChar char=""/>
            </a:pPr>
            <a:r>
              <a:rPr lang="en-US">
                <a:solidFill>
                  <a:srgbClr val="000000"/>
                </a:solidFill>
                <a:latin typeface="Century Schoolbook"/>
              </a:rPr>
              <a:t>Push arg3, arg2, arg1</a:t>
            </a:r>
            <a:endParaRPr/>
          </a:p>
          <a:p>
            <a:pPr lvl="2">
              <a:buSzPct val="60000"/>
              <a:buFont charset="2" typeface="Wingdings"/>
              <a:buChar char=""/>
            </a:pPr>
            <a:r>
              <a:rPr lang="en-US">
                <a:solidFill>
                  <a:srgbClr val="000000"/>
                </a:solidFill>
                <a:latin typeface="Century Schoolbook"/>
              </a:rPr>
              <a:t>Call callee</a:t>
            </a:r>
            <a:endParaRPr/>
          </a:p>
          <a:p>
            <a:endParaRPr/>
          </a:p>
          <a:p>
            <a:pPr>
              <a:buSzPct val="70000"/>
              <a:buFont charset="2" typeface="Wingdings"/>
              <a:buChar char=""/>
            </a:pPr>
            <a:r>
              <a:rPr lang="en-US" sz="2400">
                <a:solidFill>
                  <a:srgbClr val="000000"/>
                </a:solidFill>
                <a:latin typeface="Century Schoolbook"/>
              </a:rPr>
              <a:t>Callee convention</a:t>
            </a:r>
            <a:endParaRPr/>
          </a:p>
          <a:p>
            <a:pPr lvl="1">
              <a:buSzPct val="80000"/>
              <a:buFont charset="2" typeface="Wingdings 2"/>
              <a:buChar char=""/>
            </a:pPr>
            <a:r>
              <a:rPr lang="en-US" sz="2100">
                <a:solidFill>
                  <a:srgbClr val="000000"/>
                </a:solidFill>
                <a:latin typeface="Century Schoolbook"/>
              </a:rPr>
              <a:t>Maintain local variables on stack</a:t>
            </a:r>
            <a:endParaRPr/>
          </a:p>
          <a:p>
            <a:pPr lvl="2">
              <a:buSzPct val="60000"/>
              <a:buFont charset="2" typeface="Wingdings"/>
              <a:buChar char=""/>
            </a:pPr>
            <a:r>
              <a:rPr lang="en-US">
                <a:solidFill>
                  <a:srgbClr val="000000"/>
                </a:solidFill>
                <a:latin typeface="Century Schoolbook"/>
              </a:rPr>
              <a:t>Int local1, local2</a:t>
            </a:r>
            <a:endParaRPr/>
          </a:p>
          <a:p>
            <a:pPr lvl="3">
              <a:buSzPct val="60000"/>
              <a:buFont charset="2" typeface="Wingdings"/>
              <a:buChar char=""/>
            </a:pPr>
            <a:r>
              <a:rPr lang="en-US">
                <a:solidFill>
                  <a:srgbClr val="000000"/>
                </a:solidFill>
                <a:latin typeface="Century Schoolbook"/>
              </a:rPr>
              <a:t>Sub esp, 08h</a:t>
            </a:r>
            <a:endParaRPr/>
          </a:p>
          <a:p>
            <a:endParaRPr/>
          </a:p>
        </p:txBody>
      </p:sp>
      <p:sp>
        <p:nvSpPr>
          <p:cNvPr id="201" name="TextShape 3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213111E1-F171-41E1-8171-F161E1E1F151}" type="slidenum">
              <a:rPr lang="en-IN">
                <a:solidFill>
                  <a:srgbClr val="000000"/>
                </a:solidFill>
                <a:latin typeface="Century Schoolbook"/>
              </a:rPr>
              <a:t>&lt;number&gt;</a:t>
            </a:fld>
            <a:endParaRPr/>
          </a:p>
        </p:txBody>
      </p:sp>
    </p:spTree>
  </p:cSld>
  <p:timing>
    <p:tnLst>
      <p:par>
        <p:cTn dur="indefinite" id="327" nodeType="tmRoot" restart="never">
          <p:childTnLst>
            <p:seq>
              <p:cTn dur="indefinite" id="328" nodeType="mainSeq">
                <p:childTnLst>
                  <p:par>
                    <p:cTn fill="hold" id="329">
                      <p:stCondLst>
                        <p:cond delay="indefinite"/>
                      </p:stCondLst>
                      <p:childTnLst>
                        <p:par>
                          <p:cTn fill="hold" id="330">
                            <p:stCondLst>
                              <p:cond delay="0"/>
                            </p:stCondLst>
                            <p:childTnLst>
                              <p:par>
                                <p:cTn fill="hold" id="331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22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333"/>
                                        <p:tgtEl>
                                          <p:spTgt spid="200">
                                            <p:txEl>
                                              <p:pRg end="22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4">
                      <p:stCondLst>
                        <p:cond delay="indefinite"/>
                      </p:stCondLst>
                      <p:childTnLst>
                        <p:par>
                          <p:cTn fill="hold" id="335">
                            <p:stCondLst>
                              <p:cond delay="0"/>
                            </p:stCondLst>
                            <p:childTnLst>
                              <p:par>
                                <p:cTn fill="hold" id="336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41" st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338"/>
                                        <p:tgtEl>
                                          <p:spTgt spid="200">
                                            <p:txEl>
                                              <p:pRg end="41" st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39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69" st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341"/>
                                        <p:tgtEl>
                                          <p:spTgt spid="200">
                                            <p:txEl>
                                              <p:pRg end="69" st="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2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93" st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344"/>
                                        <p:tgtEl>
                                          <p:spTgt spid="200">
                                            <p:txEl>
                                              <p:pRg end="93" st="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5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115" st="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347"/>
                                        <p:tgtEl>
                                          <p:spTgt spid="200">
                                            <p:txEl>
                                              <p:pRg end="115" st="9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8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127" st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350"/>
                                        <p:tgtEl>
                                          <p:spTgt spid="200">
                                            <p:txEl>
                                              <p:pRg end="127" st="1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1">
                      <p:stCondLst>
                        <p:cond delay="indefinite"/>
                      </p:stCondLst>
                      <p:childTnLst>
                        <p:par>
                          <p:cTn fill="hold" id="352">
                            <p:stCondLst>
                              <p:cond delay="0"/>
                            </p:stCondLst>
                            <p:childTnLst>
                              <p:par>
                                <p:cTn fill="hold" id="353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146" st="1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355"/>
                                        <p:tgtEl>
                                          <p:spTgt spid="200">
                                            <p:txEl>
                                              <p:pRg end="146" st="1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56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180" st="1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358"/>
                                        <p:tgtEl>
                                          <p:spTgt spid="200">
                                            <p:txEl>
                                              <p:pRg end="180" st="1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59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199" st="1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361"/>
                                        <p:tgtEl>
                                          <p:spTgt spid="200">
                                            <p:txEl>
                                              <p:pRg end="199" st="18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62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212" st="1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364"/>
                                        <p:tgtEl>
                                          <p:spTgt spid="200">
                                            <p:txEl>
                                              <p:pRg end="212" st="1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anchor="b" bIns="45000" lIns="90000" rIns="90000" tIns="45000"/>
          <a:p>
            <a:endParaRPr/>
          </a:p>
        </p:txBody>
      </p:sp>
      <p:sp>
        <p:nvSpPr>
          <p:cNvPr id="203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204" name="TextShape 3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9131B1D1-91B1-41E1-9161-81E14171A131}" type="slidenum">
              <a:rPr lang="en-IN">
                <a:solidFill>
                  <a:srgbClr val="000000"/>
                </a:solidFill>
                <a:latin typeface="Century Schoolbook"/>
              </a:rPr>
              <a:t>&lt;number&gt;</a:t>
            </a:fld>
            <a:endParaRPr/>
          </a:p>
        </p:txBody>
      </p:sp>
      <p:pic>
        <p:nvPicPr>
          <p:cNvPr descr="" id="205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640" cy="6781320"/>
          </a:xfrm>
          <a:prstGeom prst="rect">
            <a:avLst/>
          </a:prstGeom>
        </p:spPr>
      </p:pic>
      <p:sp>
        <p:nvSpPr>
          <p:cNvPr id="206" name="CustomShape 4"/>
          <p:cNvSpPr/>
          <p:nvPr/>
        </p:nvSpPr>
        <p:spPr>
          <a:xfrm>
            <a:off x="3511080" y="3733920"/>
            <a:ext cx="1213200" cy="564480"/>
          </a:xfrm>
          <a:prstGeom prst="rightBrace">
            <a:avLst>
              <a:gd fmla="val 1666" name="adj1"/>
              <a:gd fmla="val 9261" name="adj2"/>
            </a:avLst>
          </a:prstGeom>
          <a:ln w="12600">
            <a:solidFill>
              <a:srgbClr val="ff6a09"/>
            </a:solidFill>
            <a:round/>
          </a:ln>
        </p:spPr>
      </p:sp>
      <p:sp>
        <p:nvSpPr>
          <p:cNvPr id="207" name="CustomShape 5"/>
          <p:cNvSpPr/>
          <p:nvPr/>
        </p:nvSpPr>
        <p:spPr>
          <a:xfrm>
            <a:off x="4678920" y="3762000"/>
            <a:ext cx="2527560" cy="36468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b="1" lang="en-IN">
                <a:solidFill>
                  <a:srgbClr val="ffffff"/>
                </a:solidFill>
                <a:latin typeface="Century Schoolbook"/>
              </a:rPr>
              <a:t>Function Prologue</a:t>
            </a:r>
            <a:endParaRPr/>
          </a:p>
        </p:txBody>
      </p:sp>
      <p:sp>
        <p:nvSpPr>
          <p:cNvPr id="208" name="CustomShape 6"/>
          <p:cNvSpPr/>
          <p:nvPr/>
        </p:nvSpPr>
        <p:spPr>
          <a:xfrm>
            <a:off x="2743200" y="5822640"/>
            <a:ext cx="1828440" cy="369000"/>
          </a:xfrm>
          <a:prstGeom prst="rightBrace">
            <a:avLst>
              <a:gd fmla="val 1800" name="adj1"/>
              <a:gd fmla="val 10800" name="adj2"/>
            </a:avLst>
          </a:prstGeom>
          <a:ln w="12600">
            <a:solidFill>
              <a:srgbClr val="ff6a09"/>
            </a:solidFill>
            <a:round/>
          </a:ln>
        </p:spPr>
      </p:sp>
      <p:sp>
        <p:nvSpPr>
          <p:cNvPr id="209" name="CustomShape 7"/>
          <p:cNvSpPr/>
          <p:nvPr/>
        </p:nvSpPr>
        <p:spPr>
          <a:xfrm>
            <a:off x="4676760" y="5822640"/>
            <a:ext cx="2486520" cy="36468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b="1" lang="en-IN">
                <a:solidFill>
                  <a:srgbClr val="ffffff"/>
                </a:solidFill>
                <a:latin typeface="Century Schoolbook"/>
              </a:rPr>
              <a:t>Function Epilogue</a:t>
            </a:r>
            <a:endParaRPr/>
          </a:p>
        </p:txBody>
      </p:sp>
      <p:sp>
        <p:nvSpPr>
          <p:cNvPr id="210" name="CustomShape 8"/>
          <p:cNvSpPr/>
          <p:nvPr/>
        </p:nvSpPr>
        <p:spPr>
          <a:xfrm>
            <a:off x="3886200" y="4326840"/>
            <a:ext cx="914040" cy="369000"/>
          </a:xfrm>
          <a:prstGeom prst="rightBrace">
            <a:avLst>
              <a:gd fmla="val 1800" name="adj1"/>
              <a:gd fmla="val 10800" name="adj2"/>
            </a:avLst>
          </a:prstGeom>
          <a:ln w="12600">
            <a:solidFill>
              <a:srgbClr val="ff6a09"/>
            </a:solidFill>
            <a:round/>
          </a:ln>
        </p:spPr>
      </p:sp>
      <p:sp>
        <p:nvSpPr>
          <p:cNvPr id="211" name="CustomShape 9"/>
          <p:cNvSpPr/>
          <p:nvPr/>
        </p:nvSpPr>
        <p:spPr>
          <a:xfrm>
            <a:off x="4761720" y="4326840"/>
            <a:ext cx="1989720" cy="36468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b="1" lang="en-IN">
                <a:solidFill>
                  <a:srgbClr val="ffffff"/>
                </a:solidFill>
                <a:latin typeface="Century Schoolbook"/>
              </a:rPr>
              <a:t>Local Variable</a:t>
            </a:r>
            <a:endParaRPr/>
          </a:p>
        </p:txBody>
      </p:sp>
      <p:sp>
        <p:nvSpPr>
          <p:cNvPr id="212" name="CustomShape 10"/>
          <p:cNvSpPr/>
          <p:nvPr/>
        </p:nvSpPr>
        <p:spPr>
          <a:xfrm>
            <a:off x="3886200" y="1521720"/>
            <a:ext cx="2514240" cy="369000"/>
          </a:xfrm>
          <a:prstGeom prst="rightBrace">
            <a:avLst>
              <a:gd fmla="val 1800" name="adj1"/>
              <a:gd fmla="val 10800" name="adj2"/>
            </a:avLst>
          </a:prstGeom>
          <a:ln w="12600">
            <a:solidFill>
              <a:srgbClr val="ff6a09"/>
            </a:solidFill>
            <a:round/>
          </a:ln>
        </p:spPr>
      </p:sp>
      <p:sp>
        <p:nvSpPr>
          <p:cNvPr id="213" name="CustomShape 11"/>
          <p:cNvSpPr/>
          <p:nvPr/>
        </p:nvSpPr>
        <p:spPr>
          <a:xfrm>
            <a:off x="6364440" y="1521720"/>
            <a:ext cx="2135880" cy="36468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b="1" lang="en-IN">
                <a:solidFill>
                  <a:srgbClr val="ffffff"/>
                </a:solidFill>
                <a:latin typeface="Century Schoolbook"/>
              </a:rPr>
              <a:t>Global Variable</a:t>
            </a:r>
            <a:endParaRPr/>
          </a:p>
        </p:txBody>
      </p:sp>
    </p:spTree>
  </p:cSld>
  <p:timing>
    <p:tnLst>
      <p:par>
        <p:cTn dur="indefinite" id="365" nodeType="tmRoot" restart="never">
          <p:childTnLst>
            <p:seq>
              <p:cTn dur="indefinite" id="366" nodeType="mainSeq">
                <p:childTnLst>
                  <p:par>
                    <p:cTn fill="hold" id="367">
                      <p:stCondLst>
                        <p:cond delay="indefinite"/>
                      </p:stCondLst>
                      <p:childTnLst>
                        <p:par>
                          <p:cTn fill="hold" id="368">
                            <p:stCondLst>
                              <p:cond delay="0"/>
                            </p:stCondLst>
                            <p:childTnLst>
                              <p:par>
                                <p:cTn fill="hold" id="369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371" nodeType="with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3">
                      <p:stCondLst>
                        <p:cond delay="indefinite"/>
                      </p:stCondLst>
                      <p:childTnLst>
                        <p:par>
                          <p:cTn fill="hold" id="374">
                            <p:stCondLst>
                              <p:cond delay="0"/>
                            </p:stCondLst>
                            <p:childTnLst>
                              <p:par>
                                <p:cTn fill="hold" id="375" nodeType="clickEffect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377" nodeType="withEffect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9">
                      <p:stCondLst>
                        <p:cond delay="indefinite"/>
                      </p:stCondLst>
                      <p:childTnLst>
                        <p:par>
                          <p:cTn fill="hold" id="380">
                            <p:stCondLst>
                              <p:cond delay="0"/>
                            </p:stCondLst>
                            <p:childTnLst>
                              <p:par>
                                <p:cTn fill="hold" id="381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383" nodeType="with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5">
                      <p:stCondLst>
                        <p:cond delay="indefinite"/>
                      </p:stCondLst>
                      <p:childTnLst>
                        <p:par>
                          <p:cTn fill="hold" id="386">
                            <p:stCondLst>
                              <p:cond delay="0"/>
                            </p:stCondLst>
                            <p:childTnLst>
                              <p:par>
                                <p:cTn fill="hold" id="387" nodeType="clickEffect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389" nodeType="withEffect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91">
                      <p:stCondLst>
                        <p:cond delay="indefinite"/>
                      </p:stCondLst>
                      <p:childTnLst>
                        <p:par>
                          <p:cTn fill="hold" id="392">
                            <p:stCondLst>
                              <p:cond delay="0"/>
                            </p:stCondLst>
                            <p:childTnLst>
                              <p:par>
                                <p:cTn fill="hold" id="393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395" nodeType="with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97">
                      <p:stCondLst>
                        <p:cond delay="indefinite"/>
                      </p:stCondLst>
                      <p:childTnLst>
                        <p:par>
                          <p:cTn fill="hold" id="398">
                            <p:stCondLst>
                              <p:cond delay="0"/>
                            </p:stCondLst>
                            <p:childTnLst>
                              <p:par>
                                <p:cTn fill="hold" id="399" nodeType="clickEffect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401" nodeType="withEffect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03">
                      <p:stCondLst>
                        <p:cond delay="indefinite"/>
                      </p:stCondLst>
                      <p:childTnLst>
                        <p:par>
                          <p:cTn fill="hold" id="404">
                            <p:stCondLst>
                              <p:cond delay="0"/>
                            </p:stCondLst>
                            <p:childTnLst>
                              <p:par>
                                <p:cTn fill="hold" id="405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407" nodeType="with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09">
                      <p:stCondLst>
                        <p:cond delay="indefinite"/>
                      </p:stCondLst>
                      <p:childTnLst>
                        <p:par>
                          <p:cTn fill="hold" id="410">
                            <p:stCondLst>
                              <p:cond delay="0"/>
                            </p:stCondLst>
                            <p:childTnLst>
                              <p:par>
                                <p:cTn fill="hold" id="411" nodeType="clickEffect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413" nodeType="withEffect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TextShape 1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91C1E1B1-3191-4131-8171-91D17191A1D1}" type="slidenum">
              <a:rPr lang="en-IN">
                <a:solidFill>
                  <a:srgbClr val="000000"/>
                </a:solidFill>
                <a:latin typeface="Century Schoolbook"/>
              </a:rPr>
              <a:t>&lt;number&gt;</a:t>
            </a:fld>
            <a:endParaRPr/>
          </a:p>
        </p:txBody>
      </p:sp>
      <p:pic>
        <p:nvPicPr>
          <p:cNvPr descr="" id="215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640" cy="6857640"/>
          </a:xfrm>
          <a:prstGeom prst="rect">
            <a:avLst/>
          </a:prstGeom>
        </p:spPr>
      </p:pic>
      <p:sp>
        <p:nvSpPr>
          <p:cNvPr id="216" name="CustomShape 2"/>
          <p:cNvSpPr/>
          <p:nvPr/>
        </p:nvSpPr>
        <p:spPr>
          <a:xfrm>
            <a:off x="4011840" y="2314080"/>
            <a:ext cx="1093320" cy="990360"/>
          </a:xfrm>
          <a:prstGeom prst="rightBrace">
            <a:avLst>
              <a:gd fmla="val 1800" name="adj1"/>
              <a:gd fmla="val 10800" name="adj2"/>
            </a:avLst>
          </a:prstGeom>
          <a:ln w="12600">
            <a:solidFill>
              <a:srgbClr val="ff6a09"/>
            </a:solidFill>
            <a:round/>
          </a:ln>
        </p:spPr>
      </p:sp>
      <p:sp>
        <p:nvSpPr>
          <p:cNvPr id="217" name="CustomShape 3"/>
          <p:cNvSpPr/>
          <p:nvPr/>
        </p:nvSpPr>
        <p:spPr>
          <a:xfrm>
            <a:off x="4962240" y="2528640"/>
            <a:ext cx="3550320" cy="63900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lang="en-IN">
                <a:solidFill>
                  <a:srgbClr val="ffffff"/>
                </a:solidFill>
                <a:latin typeface="Century Schoolbook"/>
              </a:rPr>
              <a:t>Manage recursion.</a:t>
            </a:r>
            <a:endParaRPr/>
          </a:p>
          <a:p>
            <a:r>
              <a:rPr lang="en-IN">
                <a:solidFill>
                  <a:srgbClr val="ffffff"/>
                </a:solidFill>
                <a:latin typeface="Century Schoolbook"/>
              </a:rPr>
              <a:t>Intelligent use of eax register</a:t>
            </a:r>
            <a:endParaRPr/>
          </a:p>
        </p:txBody>
      </p:sp>
    </p:spTree>
  </p:cSld>
  <p:timing>
    <p:tnLst>
      <p:par>
        <p:cTn dur="indefinite" id="415" nodeType="tmRoot" restart="never">
          <p:childTnLst>
            <p:seq>
              <p:cTn dur="indefinite" id="416" nodeType="mainSeq">
                <p:childTnLst>
                  <p:par>
                    <p:cTn fill="hold" id="417">
                      <p:stCondLst>
                        <p:cond delay="indefinite"/>
                      </p:stCondLst>
                      <p:childTnLst>
                        <p:par>
                          <p:cTn fill="hold" id="418">
                            <p:stCondLst>
                              <p:cond delay="0"/>
                            </p:stCondLst>
                            <p:childTnLst>
                              <p:par>
                                <p:cTn fill="hold" id="419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421" nodeType="with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3">
                      <p:stCondLst>
                        <p:cond delay="indefinite"/>
                      </p:stCondLst>
                      <p:childTnLst>
                        <p:par>
                          <p:cTn fill="hold" id="424">
                            <p:stCondLst>
                              <p:cond delay="0"/>
                            </p:stCondLst>
                            <p:childTnLst>
                              <p:par>
                                <p:cTn fill="hold" id="425" nodeType="clickEffect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427" nodeType="withEffect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TextShape 1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B1212121-D171-41D1-9141-41D101910021}" type="slidenum">
              <a:rPr lang="en-IN">
                <a:solidFill>
                  <a:srgbClr val="000000"/>
                </a:solidFill>
                <a:latin typeface="Century Schoolbook"/>
              </a:rPr>
              <a:t>&lt;number&gt;</a:t>
            </a:fld>
            <a:endParaRPr/>
          </a:p>
        </p:txBody>
      </p:sp>
      <p:pic>
        <p:nvPicPr>
          <p:cNvPr descr="" id="219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640" cy="7238520"/>
          </a:xfrm>
          <a:prstGeom prst="rect">
            <a:avLst/>
          </a:prstGeom>
        </p:spPr>
      </p:pic>
      <p:sp>
        <p:nvSpPr>
          <p:cNvPr id="220" name="CustomShape 2"/>
          <p:cNvSpPr/>
          <p:nvPr/>
        </p:nvSpPr>
        <p:spPr>
          <a:xfrm>
            <a:off x="4453560" y="3262680"/>
            <a:ext cx="1065240" cy="470880"/>
          </a:xfrm>
          <a:prstGeom prst="rightBrace">
            <a:avLst>
              <a:gd fmla="val 1800" name="adj1"/>
              <a:gd fmla="val 10800" name="adj2"/>
            </a:avLst>
          </a:prstGeom>
          <a:ln w="12600">
            <a:solidFill>
              <a:srgbClr val="ff6a09"/>
            </a:solidFill>
            <a:round/>
          </a:ln>
        </p:spPr>
      </p:sp>
      <p:sp>
        <p:nvSpPr>
          <p:cNvPr id="221" name="CustomShape 3"/>
          <p:cNvSpPr/>
          <p:nvPr/>
        </p:nvSpPr>
        <p:spPr>
          <a:xfrm>
            <a:off x="5362200" y="3262680"/>
            <a:ext cx="3821400" cy="63900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lang="en-IN">
                <a:solidFill>
                  <a:srgbClr val="ffffff"/>
                </a:solidFill>
                <a:latin typeface="Century Schoolbook"/>
              </a:rPr>
              <a:t>Addressing mode for accessing </a:t>
            </a:r>
            <a:endParaRPr/>
          </a:p>
          <a:p>
            <a:r>
              <a:rPr lang="en-IN">
                <a:solidFill>
                  <a:srgbClr val="ffffff"/>
                </a:solidFill>
                <a:latin typeface="Century Schoolbook"/>
              </a:rPr>
              <a:t>Structure elements</a:t>
            </a:r>
            <a:endParaRPr/>
          </a:p>
        </p:txBody>
      </p:sp>
      <p:sp>
        <p:nvSpPr>
          <p:cNvPr id="222" name="CustomShape 4"/>
          <p:cNvSpPr/>
          <p:nvPr/>
        </p:nvSpPr>
        <p:spPr>
          <a:xfrm>
            <a:off x="4191120" y="5334120"/>
            <a:ext cx="1065240" cy="547200"/>
          </a:xfrm>
          <a:prstGeom prst="rightBrace">
            <a:avLst>
              <a:gd fmla="val 1800" name="adj1"/>
              <a:gd fmla="val 10800" name="adj2"/>
            </a:avLst>
          </a:prstGeom>
          <a:ln w="12600">
            <a:solidFill>
              <a:srgbClr val="ff6a09"/>
            </a:solidFill>
            <a:round/>
          </a:ln>
        </p:spPr>
      </p:sp>
      <p:sp>
        <p:nvSpPr>
          <p:cNvPr id="223" name="CustomShape 5"/>
          <p:cNvSpPr/>
          <p:nvPr/>
        </p:nvSpPr>
        <p:spPr>
          <a:xfrm>
            <a:off x="5234760" y="5421960"/>
            <a:ext cx="1082880" cy="36468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lang="en-IN">
                <a:solidFill>
                  <a:srgbClr val="ffffff"/>
                </a:solidFill>
                <a:latin typeface="Century Schoolbook"/>
              </a:rPr>
              <a:t>Looping</a:t>
            </a:r>
            <a:endParaRPr/>
          </a:p>
        </p:txBody>
      </p:sp>
    </p:spTree>
  </p:cSld>
  <p:timing>
    <p:tnLst>
      <p:par>
        <p:cTn dur="indefinite" id="429" nodeType="tmRoot" restart="never">
          <p:childTnLst>
            <p:seq>
              <p:cTn dur="indefinite" id="430" nodeType="mainSeq">
                <p:childTnLst>
                  <p:par>
                    <p:cTn fill="hold" id="431">
                      <p:stCondLst>
                        <p:cond delay="indefinite"/>
                      </p:stCondLst>
                      <p:childTnLst>
                        <p:par>
                          <p:cTn fill="hold" id="432">
                            <p:stCondLst>
                              <p:cond delay="0"/>
                            </p:stCondLst>
                            <p:childTnLst>
                              <p:par>
                                <p:cTn fill="hold" id="433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435" nodeType="with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7">
                      <p:stCondLst>
                        <p:cond delay="indefinite"/>
                      </p:stCondLst>
                      <p:childTnLst>
                        <p:par>
                          <p:cTn fill="hold" id="438">
                            <p:stCondLst>
                              <p:cond delay="0"/>
                            </p:stCondLst>
                            <p:childTnLst>
                              <p:par>
                                <p:cTn fill="hold" id="439" nodeType="clickEffect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441" nodeType="withEffect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43">
                      <p:stCondLst>
                        <p:cond delay="indefinite"/>
                      </p:stCondLst>
                      <p:childTnLst>
                        <p:par>
                          <p:cTn fill="hold" id="444">
                            <p:stCondLst>
                              <p:cond delay="0"/>
                            </p:stCondLst>
                            <p:childTnLst>
                              <p:par>
                                <p:cTn fill="hold" id="445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447" nodeType="with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49">
                      <p:stCondLst>
                        <p:cond delay="indefinite"/>
                      </p:stCondLst>
                      <p:childTnLst>
                        <p:par>
                          <p:cTn fill="hold" id="450">
                            <p:stCondLst>
                              <p:cond delay="0"/>
                            </p:stCondLst>
                            <p:childTnLst>
                              <p:par>
                                <p:cTn fill="hold" id="451" nodeType="clickEffect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453" nodeType="withEffect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anchor="b" bIns="45000" lIns="90000" rIns="90000" tIns="45000"/>
          <a:p>
            <a:r>
              <a:rPr lang="en-US" sz="3000">
                <a:solidFill>
                  <a:srgbClr val="575f6d"/>
                </a:solidFill>
                <a:latin typeface="Century Schoolbook"/>
              </a:rPr>
              <a:t>References</a:t>
            </a:r>
            <a:endParaRPr/>
          </a:p>
        </p:txBody>
      </p:sp>
      <p:sp>
        <p:nvSpPr>
          <p:cNvPr id="225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bIns="45000" lIns="90000" rIns="90000" tIns="45000"/>
          <a:p>
            <a:pPr algn="just">
              <a:buSzPct val="70000"/>
              <a:buFont typeface="Century Schoolbook"/>
              <a:buAutoNum type="arabicPeriod"/>
            </a:pPr>
            <a:r>
              <a:rPr lang="en-US" u="sng">
                <a:solidFill>
                  <a:srgbClr val="d2611c"/>
                </a:solidFill>
                <a:latin typeface="Century Schoolbook"/>
                <a:hlinkClick r:id="rId1"/>
              </a:rPr>
              <a:t>http://www.cs.virginia.edu/~</a:t>
            </a:r>
            <a:r>
              <a:rPr lang="en-US" u="sng">
                <a:solidFill>
                  <a:srgbClr val="d2611c"/>
                </a:solidFill>
                <a:latin typeface="Century Schoolbook"/>
                <a:hlinkClick r:id="rId2"/>
              </a:rPr>
              <a:t>evans/cs216/guides/x86.html</a:t>
            </a:r>
            <a:endParaRPr/>
          </a:p>
          <a:p>
            <a:pPr algn="just">
              <a:buSzPct val="70000"/>
              <a:buFont typeface="Century Schoolbook"/>
              <a:buAutoNum type="arabicPeriod"/>
            </a:pPr>
            <a:r>
              <a:rPr lang="en-US">
                <a:solidFill>
                  <a:srgbClr val="000000"/>
                </a:solidFill>
                <a:latin typeface="Century Schoolbook"/>
              </a:rPr>
              <a:t>Patterson - http://www-inst.eecs.berkeley.edu/~cs61c/</a:t>
            </a:r>
            <a:endParaRPr/>
          </a:p>
          <a:p>
            <a:pPr algn="just">
              <a:buSzPct val="70000"/>
              <a:buFont typeface="Century Schoolbook"/>
              <a:buAutoNum type="arabicPeriod"/>
            </a:pPr>
            <a:r>
              <a:rPr lang="en-US" u="sng">
                <a:solidFill>
                  <a:srgbClr val="d2611c"/>
                </a:solidFill>
                <a:latin typeface="Century Schoolbook"/>
                <a:hlinkClick r:id="rId3"/>
              </a:rPr>
              <a:t>http://www.cs.rice.edu/~gw4314/lectures/x86-assembly.ppt</a:t>
            </a:r>
            <a:r>
              <a:rPr lang="en-US">
                <a:solidFill>
                  <a:srgbClr val="000000"/>
                </a:solidFill>
                <a:latin typeface="Century Schoolbook"/>
              </a:rPr>
              <a:t> </a:t>
            </a:r>
            <a:endParaRPr/>
          </a:p>
          <a:p>
            <a:pPr algn="just">
              <a:buSzPct val="70000"/>
              <a:buFont typeface="Century Schoolbook"/>
              <a:buAutoNum type="arabicPeriod"/>
            </a:pPr>
            <a:r>
              <a:rPr lang="en-US">
                <a:solidFill>
                  <a:srgbClr val="000000"/>
                </a:solidFill>
                <a:latin typeface="Century Schoolbook"/>
              </a:rPr>
              <a:t>http://www.cs.sjsu.edu/~lee/cs147/28FCS147L20RISC%20Architecture.ppt</a:t>
            </a:r>
            <a:endParaRPr/>
          </a:p>
          <a:p>
            <a:pPr algn="just">
              <a:buSzPct val="70000"/>
              <a:buFont typeface="Century Schoolbook"/>
              <a:buAutoNum type="arabicPeriod"/>
            </a:pPr>
            <a:r>
              <a:rPr lang="en-US">
                <a:solidFill>
                  <a:srgbClr val="000000"/>
                </a:solidFill>
                <a:latin typeface="Century Schoolbook"/>
              </a:rPr>
              <a:t>Stacks, Frames, and Calling Conventions by David Kyle</a:t>
            </a:r>
            <a:endParaRPr/>
          </a:p>
          <a:p>
            <a:pPr algn="just">
              <a:buSzPct val="70000"/>
              <a:buFont typeface="Century Schoolbook"/>
              <a:buAutoNum type="arabicPeriod"/>
            </a:pPr>
            <a:r>
              <a:rPr lang="en-US">
                <a:solidFill>
                  <a:srgbClr val="000000"/>
                </a:solidFill>
                <a:latin typeface="Century Schoolbook"/>
              </a:rPr>
              <a:t>http://www.cs.iastate.edu/~prabhu/Tutorial/PIPELINE/addressMode.html</a:t>
            </a:r>
            <a:endParaRPr/>
          </a:p>
          <a:p>
            <a:pPr algn="just"/>
            <a:endParaRPr/>
          </a:p>
        </p:txBody>
      </p:sp>
      <p:sp>
        <p:nvSpPr>
          <p:cNvPr id="226" name="TextShape 3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F1C17181-6171-4131-91A1-11F1210161C1}" type="slidenum">
              <a:rPr lang="en-IN">
                <a:solidFill>
                  <a:srgbClr val="000000"/>
                </a:solidFill>
                <a:latin typeface="Century Schoolbook"/>
              </a:rPr>
              <a:t>&lt;number&gt;</a:t>
            </a:fld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Shape 1"/>
          <p:cNvSpPr txBox="1"/>
          <p:nvPr/>
        </p:nvSpPr>
        <p:spPr>
          <a:xfrm>
            <a:off x="914400" y="3049560"/>
            <a:ext cx="3123720" cy="759960"/>
          </a:xfrm>
          <a:prstGeom prst="rect">
            <a:avLst/>
          </a:prstGeom>
        </p:spPr>
        <p:txBody>
          <a:bodyPr anchor="b" bIns="45000" lIns="90000" rIns="90000" tIns="45000"/>
          <a:p>
            <a:r>
              <a:rPr lang="en-US" sz="4400">
                <a:solidFill>
                  <a:srgbClr val="575f6d"/>
                </a:solidFill>
                <a:latin typeface="Times New Roman"/>
              </a:rPr>
              <a:t>Overview</a:t>
            </a:r>
            <a:endParaRPr/>
          </a:p>
        </p:txBody>
      </p:sp>
      <p:sp>
        <p:nvSpPr>
          <p:cNvPr id="153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7171B1F1-F111-4111-B171-D19141312151}" type="slidenum">
              <a:rPr lang="en-IN">
                <a:solidFill>
                  <a:srgbClr val="000000"/>
                </a:solidFill>
                <a:latin typeface="Century Schoolbook"/>
              </a:rPr>
              <a:t>&lt;number&gt;</a:t>
            </a:fld>
            <a:endParaRPr/>
          </a:p>
        </p:txBody>
      </p:sp>
      <p:sp>
        <p:nvSpPr>
          <p:cNvPr id="154" name="CustomShape 3"/>
          <p:cNvSpPr/>
          <p:nvPr/>
        </p:nvSpPr>
        <p:spPr>
          <a:xfrm>
            <a:off x="5257800" y="2514600"/>
            <a:ext cx="3123720" cy="131004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IN" sz="2000">
                <a:solidFill>
                  <a:srgbClr val="ff0000"/>
                </a:solidFill>
                <a:latin typeface="Century Schoolbook"/>
              </a:rPr>
              <a:t>Key Points</a:t>
            </a:r>
            <a:endParaRPr/>
          </a:p>
          <a:p>
            <a:endParaRPr/>
          </a:p>
          <a:p>
            <a:pPr>
              <a:buFont typeface="StarSymbol"/>
              <a:buAutoNum type="arabicParenR"/>
            </a:pPr>
            <a:r>
              <a:rPr lang="en-IN" sz="2000">
                <a:solidFill>
                  <a:srgbClr val="000000"/>
                </a:solidFill>
                <a:latin typeface="Century Schoolbook"/>
              </a:rPr>
              <a:t>What is x86 ?</a:t>
            </a:r>
            <a:endParaRPr/>
          </a:p>
          <a:p>
            <a:pPr>
              <a:buFont typeface="StarSymbol"/>
              <a:buAutoNum type="arabicParenR"/>
            </a:pPr>
            <a:r>
              <a:rPr lang="en-IN" sz="2000">
                <a:solidFill>
                  <a:srgbClr val="000000"/>
                </a:solidFill>
                <a:latin typeface="Century Schoolbook"/>
              </a:rPr>
              <a:t>Chronology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anchor="b" bIns="45000" lIns="90000" rIns="90000" tIns="45000"/>
          <a:p>
            <a:r>
              <a:rPr lang="en-US" sz="3000">
                <a:solidFill>
                  <a:srgbClr val="575f6d"/>
                </a:solidFill>
                <a:latin typeface="Century Schoolbook"/>
              </a:rPr>
              <a:t>Overview</a:t>
            </a:r>
            <a:endParaRPr/>
          </a:p>
        </p:txBody>
      </p:sp>
      <p:sp>
        <p:nvSpPr>
          <p:cNvPr id="156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90000"/>
              </a:lnSpc>
              <a:buSzPct val="70000"/>
              <a:buFont charset="2" typeface="Wingdings"/>
              <a:buChar char=""/>
            </a:pPr>
            <a:r>
              <a:rPr lang="en-US" sz="2400">
                <a:solidFill>
                  <a:srgbClr val="000000"/>
                </a:solidFill>
                <a:latin typeface="Century Schoolbook"/>
              </a:rPr>
              <a:t>X86 is a series of instruction set architectures based on Intel 8086 CPU.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  <a:buSzPct val="70000"/>
              <a:buFont charset="2" typeface="Wingdings"/>
              <a:buChar char=""/>
            </a:pPr>
            <a:r>
              <a:rPr lang="en-US" sz="2400">
                <a:solidFill>
                  <a:srgbClr val="000000"/>
                </a:solidFill>
                <a:latin typeface="Century Schoolbook"/>
              </a:rPr>
              <a:t>Original ISA was 16 bit. Term x86 derived from the ISA names ending with "86". 32 and 64 -bit implementations are known as x86-32 and x86-64 respectively.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  <a:buSzPct val="70000"/>
              <a:buFont charset="2" typeface="Wingdings"/>
              <a:buChar char=""/>
            </a:pPr>
            <a:r>
              <a:rPr lang="en-US" sz="2400">
                <a:solidFill>
                  <a:srgbClr val="000000"/>
                </a:solidFill>
                <a:latin typeface="Century Schoolbook"/>
              </a:rPr>
              <a:t>X86 ISA is complex and requires complex decoders. Relatively uncommon in small and low-power applications in embedded market.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  <a:buSzPct val="70000"/>
              <a:buFont charset="2" typeface="Wingdings"/>
              <a:buChar char=""/>
            </a:pPr>
            <a:r>
              <a:rPr lang="en-US" sz="2400">
                <a:solidFill>
                  <a:srgbClr val="000000"/>
                </a:solidFill>
                <a:latin typeface="Century Schoolbook"/>
              </a:rPr>
              <a:t>Who uses it : Intel, AMD, VIA</a:t>
            </a:r>
            <a:endParaRPr/>
          </a:p>
          <a:p>
            <a:pPr>
              <a:lnSpc>
                <a:spcPct val="90000"/>
              </a:lnSpc>
            </a:pPr>
            <a:endParaRPr/>
          </a:p>
        </p:txBody>
      </p:sp>
      <p:sp>
        <p:nvSpPr>
          <p:cNvPr id="157" name="TextShape 3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41818131-0031-4151-9121-E151D1411101}" type="slidenum">
              <a:rPr lang="en-IN">
                <a:solidFill>
                  <a:srgbClr val="000000"/>
                </a:solidFill>
                <a:latin typeface="Century Schoolbook"/>
              </a:rPr>
              <a:t>&lt;number&gt;</a:t>
            </a:fld>
            <a:endParaRPr/>
          </a:p>
        </p:txBody>
      </p:sp>
    </p:spTree>
  </p:cSld>
  <p:timing>
    <p:tnLst>
      <p:par>
        <p:cTn dur="indefinite" id="7" nodeType="tmRoot" restart="never">
          <p:childTnLst>
            <p:seq>
              <p:cTn dur="indefinite" id="8" nodeType="mainSeq">
                <p:childTnLst>
                  <p:par>
                    <p:cTn fill="hold" id="9">
                      <p:stCondLst>
                        <p:cond delay="indefinite"/>
                      </p:stCondLst>
                      <p:childTnLst>
                        <p:par>
                          <p:cTn fill="hold" id="10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74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13"/>
                                        <p:tgtEl>
                                          <p:spTgt spid="156">
                                            <p:txEl>
                                              <p:pRg end="74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>
                      <p:stCondLst>
                        <p:cond delay="indefinite"/>
                      </p:stCondLst>
                      <p:childTnLst>
                        <p:par>
                          <p:cTn fill="hold" id="15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230" st="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18"/>
                                        <p:tgtEl>
                                          <p:spTgt spid="156">
                                            <p:txEl>
                                              <p:pRg end="230" st="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>
                      <p:stCondLst>
                        <p:cond delay="indefinite"/>
                      </p:stCondLst>
                      <p:childTnLst>
                        <p:par>
                          <p:cTn fill="hold" id="20">
                            <p:stCondLst>
                              <p:cond delay="0"/>
                            </p:stCondLst>
                            <p:childTnLst>
                              <p:par>
                                <p:cTn fill="hold" id="21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357" st="2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23"/>
                                        <p:tgtEl>
                                          <p:spTgt spid="156">
                                            <p:txEl>
                                              <p:pRg end="357" st="2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>
                      <p:stCondLst>
                        <p:cond delay="indefinite"/>
                      </p:stCondLst>
                      <p:childTnLst>
                        <p:par>
                          <p:cTn fill="hold" id="25">
                            <p:stCondLst>
                              <p:cond delay="0"/>
                            </p:stCondLst>
                            <p:childTnLst>
                              <p:par>
                                <p:cTn fill="hold" id="26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388" st="3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28"/>
                                        <p:tgtEl>
                                          <p:spTgt spid="156">
                                            <p:txEl>
                                              <p:pRg end="388" st="3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anchor="b" bIns="45000" lIns="90000" rIns="90000" tIns="45000"/>
          <a:p>
            <a:r>
              <a:rPr lang="en-US" sz="3000">
                <a:solidFill>
                  <a:srgbClr val="575f6d"/>
                </a:solidFill>
                <a:latin typeface="Century Schoolbook"/>
              </a:rPr>
              <a:t>Chronology (History : Boring Huh ..)</a:t>
            </a:r>
            <a:endParaRPr/>
          </a:p>
        </p:txBody>
      </p:sp>
      <p:sp>
        <p:nvSpPr>
          <p:cNvPr id="159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70000"/>
              <a:buFont charset="2" typeface="Wingdings"/>
              <a:buChar char=""/>
            </a:pPr>
            <a:r>
              <a:rPr lang="en-US" sz="2800">
                <a:solidFill>
                  <a:srgbClr val="000000"/>
                </a:solidFill>
                <a:latin typeface="Century Schoolbook"/>
              </a:rPr>
              <a:t>8086:  16-bit, all internal registers 16 bits wide; no general purpose registers; ’78</a:t>
            </a:r>
            <a:endParaRPr/>
          </a:p>
          <a:p>
            <a:endParaRPr/>
          </a:p>
          <a:p>
            <a:pPr>
              <a:buSzPct val="70000"/>
              <a:buFont charset="2" typeface="Wingdings"/>
              <a:buChar char=""/>
            </a:pPr>
            <a:r>
              <a:rPr lang="en-US" sz="2800">
                <a:solidFill>
                  <a:srgbClr val="000000"/>
                </a:solidFill>
                <a:latin typeface="Century Schoolbook"/>
              </a:rPr>
              <a:t>8087: + 60 Fl. Pt. instructions, (Prof. Kahan) </a:t>
            </a:r>
            <a:r>
              <a:rPr lang="en-US" sz="2800">
                <a:solidFill>
                  <a:srgbClr val="000000"/>
                </a:solidFill>
                <a:latin typeface="Century Schoolbook"/>
              </a:rPr>
              <a:t>
</a:t>
            </a:r>
            <a:r>
              <a:rPr lang="en-US" sz="2800">
                <a:solidFill>
                  <a:srgbClr val="000000"/>
                </a:solidFill>
                <a:latin typeface="Century Schoolbook"/>
              </a:rPr>
              <a:t>adds 80-bit-wide stack, but no registers; ’80</a:t>
            </a:r>
            <a:endParaRPr/>
          </a:p>
          <a:p>
            <a:endParaRPr/>
          </a:p>
          <a:p>
            <a:pPr>
              <a:buSzPct val="70000"/>
              <a:buFont charset="2" typeface="Wingdings"/>
              <a:buChar char=""/>
            </a:pPr>
            <a:r>
              <a:rPr lang="en-US" sz="2800">
                <a:solidFill>
                  <a:srgbClr val="000000"/>
                </a:solidFill>
                <a:latin typeface="Century Schoolbook"/>
              </a:rPr>
              <a:t>80286: adds elaborate protection model; ’82</a:t>
            </a:r>
            <a:endParaRPr/>
          </a:p>
          <a:p>
            <a:endParaRPr/>
          </a:p>
          <a:p>
            <a:pPr>
              <a:buSzPct val="70000"/>
              <a:buFont charset="2" typeface="Wingdings"/>
              <a:buChar char=""/>
            </a:pPr>
            <a:r>
              <a:rPr lang="en-US" sz="2800">
                <a:solidFill>
                  <a:srgbClr val="000000"/>
                </a:solidFill>
                <a:latin typeface="Century Schoolbook"/>
              </a:rPr>
              <a:t>80386: 32-bit; converts 8 16-bit registers into </a:t>
            </a:r>
            <a:r>
              <a:rPr lang="en-US" sz="2800">
                <a:solidFill>
                  <a:srgbClr val="000000"/>
                </a:solidFill>
                <a:latin typeface="Century Schoolbook"/>
              </a:rPr>
              <a:t>
</a:t>
            </a:r>
            <a:r>
              <a:rPr lang="en-US" sz="2800">
                <a:solidFill>
                  <a:srgbClr val="000000"/>
                </a:solidFill>
                <a:latin typeface="Century Schoolbook"/>
              </a:rPr>
              <a:t>8 32-bit general purpose registers; </a:t>
            </a:r>
            <a:r>
              <a:rPr lang="en-US" sz="2800">
                <a:solidFill>
                  <a:srgbClr val="000000"/>
                </a:solidFill>
                <a:latin typeface="Century Schoolbook"/>
              </a:rPr>
              <a:t>
</a:t>
            </a:r>
            <a:r>
              <a:rPr lang="en-US" sz="2800">
                <a:solidFill>
                  <a:srgbClr val="000000"/>
                </a:solidFill>
                <a:latin typeface="Century Schoolbook"/>
              </a:rPr>
              <a:t>new addressing modes; adds paging; ’85</a:t>
            </a:r>
            <a:endParaRPr/>
          </a:p>
          <a:p>
            <a:endParaRPr/>
          </a:p>
          <a:p>
            <a:endParaRPr/>
          </a:p>
        </p:txBody>
      </p:sp>
      <p:sp>
        <p:nvSpPr>
          <p:cNvPr id="160" name="TextShape 3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01B161B1-D151-4171-9101-F1D1F18151F1}" type="slidenum">
              <a:rPr lang="en-IN">
                <a:solidFill>
                  <a:srgbClr val="000000"/>
                </a:solidFill>
                <a:latin typeface="Century Schoolbook"/>
              </a:rPr>
              <a:t>&lt;number&gt;</a:t>
            </a:fld>
            <a:endParaRPr/>
          </a:p>
        </p:txBody>
      </p:sp>
    </p:spTree>
  </p:cSld>
  <p:timing>
    <p:tnLst>
      <p:par>
        <p:cTn dur="indefinite" id="29" nodeType="tmRoot" restart="never">
          <p:childTnLst>
            <p:seq>
              <p:cTn dur="indefinite" id="30" nodeType="mainSeq">
                <p:childTnLst>
                  <p:par>
                    <p:cTn fill="hold" id="31">
                      <p:stCondLst>
                        <p:cond delay="indefinite"/>
                      </p:stCondLst>
                      <p:childTnLst>
                        <p:par>
                          <p:cTn fill="hold" id="32">
                            <p:stCondLst>
                              <p:cond delay="0"/>
                            </p:stCondLst>
                            <p:childTnLst>
                              <p:par>
                                <p:cTn fill="hold" id="33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86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35"/>
                                        <p:tgtEl>
                                          <p:spTgt spid="159">
                                            <p:txEl>
                                              <p:pRg end="86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6">
                      <p:stCondLst>
                        <p:cond delay="indefinite"/>
                      </p:stCondLst>
                      <p:childTnLst>
                        <p:par>
                          <p:cTn fill="hold" id="37">
                            <p:stCondLst>
                              <p:cond delay="0"/>
                            </p:stCondLst>
                            <p:childTnLst>
                              <p:par>
                                <p:cTn fill="hold" id="38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181" st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40"/>
                                        <p:tgtEl>
                                          <p:spTgt spid="159">
                                            <p:txEl>
                                              <p:pRg end="181" st="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1">
                      <p:stCondLst>
                        <p:cond delay="indefinite"/>
                      </p:stCondLst>
                      <p:childTnLst>
                        <p:par>
                          <p:cTn fill="hold" id="42">
                            <p:stCondLst>
                              <p:cond delay="0"/>
                            </p:stCondLst>
                            <p:childTnLst>
                              <p:par>
                                <p:cTn fill="hold" id="43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226" st="1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45"/>
                                        <p:tgtEl>
                                          <p:spTgt spid="159">
                                            <p:txEl>
                                              <p:pRg end="226" st="1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6">
                      <p:stCondLst>
                        <p:cond delay="indefinite"/>
                      </p:stCondLst>
                      <p:childTnLst>
                        <p:par>
                          <p:cTn fill="hold" id="47">
                            <p:stCondLst>
                              <p:cond delay="0"/>
                            </p:stCondLst>
                            <p:childTnLst>
                              <p:par>
                                <p:cTn fill="hold" id="48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352" st="2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50"/>
                                        <p:tgtEl>
                                          <p:spTgt spid="159">
                                            <p:txEl>
                                              <p:pRg end="352" st="2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anchor="b" bIns="45000" lIns="90000" rIns="90000" tIns="45000"/>
          <a:p>
            <a:r>
              <a:rPr lang="en-US" sz="3000">
                <a:solidFill>
                  <a:srgbClr val="575f6d"/>
                </a:solidFill>
                <a:latin typeface="Century Schoolbook"/>
              </a:rPr>
              <a:t>Chronology (Contd.)</a:t>
            </a:r>
            <a:endParaRPr/>
          </a:p>
        </p:txBody>
      </p:sp>
      <p:sp>
        <p:nvSpPr>
          <p:cNvPr id="162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70000"/>
              <a:buFont charset="2" typeface="Wingdings"/>
              <a:buChar char=""/>
            </a:pPr>
            <a:r>
              <a:rPr lang="en-US" sz="2800">
                <a:solidFill>
                  <a:srgbClr val="000000"/>
                </a:solidFill>
                <a:latin typeface="Century Schoolbook"/>
              </a:rPr>
              <a:t>MMX: + 57 instructions for multimedia; ‘97 </a:t>
            </a:r>
            <a:endParaRPr/>
          </a:p>
          <a:p>
            <a:endParaRPr/>
          </a:p>
          <a:p>
            <a:pPr>
              <a:buSzPct val="70000"/>
              <a:buFont charset="2" typeface="Wingdings"/>
              <a:buChar char=""/>
            </a:pPr>
            <a:r>
              <a:rPr lang="en-US" sz="2800">
                <a:solidFill>
                  <a:srgbClr val="000000"/>
                </a:solidFill>
                <a:latin typeface="Century Schoolbook"/>
              </a:rPr>
              <a:t>AMD64 - F</a:t>
            </a:r>
            <a:r>
              <a:rPr lang="en-US" sz="2400">
                <a:solidFill>
                  <a:srgbClr val="000000"/>
                </a:solidFill>
                <a:latin typeface="Century Schoolbook"/>
              </a:rPr>
              <a:t>irst 64-bit CPU in x86 family, 2003</a:t>
            </a:r>
            <a:endParaRPr/>
          </a:p>
          <a:p>
            <a:endParaRPr/>
          </a:p>
          <a:p>
            <a:pPr>
              <a:buSzPct val="70000"/>
              <a:buFont charset="2" typeface="Wingdings"/>
              <a:buChar char=""/>
            </a:pPr>
            <a:r>
              <a:rPr lang="en-US" sz="2800">
                <a:solidFill>
                  <a:srgbClr val="000000"/>
                </a:solidFill>
                <a:latin typeface="Century Schoolbook"/>
              </a:rPr>
              <a:t>2006: Core 2</a:t>
            </a:r>
            <a:endParaRPr/>
          </a:p>
          <a:p>
            <a:pPr lvl="1">
              <a:buSzPct val="80000"/>
              <a:buFont charset="2" typeface="Wingdings 2"/>
              <a:buChar char=""/>
            </a:pPr>
            <a:r>
              <a:rPr lang="en-US" sz="2400">
                <a:solidFill>
                  <a:srgbClr val="000000"/>
                </a:solidFill>
                <a:latin typeface="Century Schoolbook"/>
              </a:rPr>
              <a:t>Multicore, SSE4</a:t>
            </a:r>
            <a:endParaRPr/>
          </a:p>
          <a:p>
            <a:endParaRPr/>
          </a:p>
          <a:p>
            <a:pPr>
              <a:buSzPct val="70000"/>
              <a:buFont charset="2" typeface="Wingdings"/>
              <a:buChar char=""/>
            </a:pPr>
            <a:r>
              <a:rPr lang="en-US" sz="2800">
                <a:solidFill>
                  <a:srgbClr val="000000"/>
                </a:solidFill>
                <a:latin typeface="Century Schoolbook"/>
              </a:rPr>
              <a:t>2008: Atom</a:t>
            </a:r>
            <a:endParaRPr/>
          </a:p>
          <a:p>
            <a:pPr lvl="1">
              <a:buSzPct val="80000"/>
              <a:buFont charset="2" typeface="Wingdings 2"/>
              <a:buChar char=""/>
            </a:pPr>
            <a:r>
              <a:rPr lang="en-US" sz="2400">
                <a:solidFill>
                  <a:srgbClr val="000000"/>
                </a:solidFill>
                <a:latin typeface="Century Schoolbook"/>
              </a:rPr>
              <a:t>Deep pipeline, very low power</a:t>
            </a:r>
            <a:endParaRPr/>
          </a:p>
          <a:p>
            <a:endParaRPr/>
          </a:p>
        </p:txBody>
      </p:sp>
      <p:sp>
        <p:nvSpPr>
          <p:cNvPr id="163" name="TextShape 3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41C10171-51D1-41A1-91F1-014191514161}" type="slidenum">
              <a:rPr lang="en-IN">
                <a:solidFill>
                  <a:srgbClr val="000000"/>
                </a:solidFill>
                <a:latin typeface="Century Schoolbook"/>
              </a:rPr>
              <a:t>&lt;number&gt;</a:t>
            </a:fld>
            <a:endParaRPr/>
          </a:p>
        </p:txBody>
      </p:sp>
    </p:spTree>
  </p:cSld>
  <p:timing>
    <p:tnLst>
      <p:par>
        <p:cTn dur="indefinite" id="51" nodeType="tmRoot" restart="never">
          <p:childTnLst>
            <p:seq>
              <p:cTn dur="indefinite" id="52" nodeType="mainSeq">
                <p:childTnLst>
                  <p:par>
                    <p:cTn fill="hold" id="53">
                      <p:stCondLst>
                        <p:cond delay="indefinite"/>
                      </p:stCondLst>
                      <p:childTnLst>
                        <p:par>
                          <p:cTn fill="hold" id="54">
                            <p:stCondLst>
                              <p:cond delay="0"/>
                            </p:stCondLst>
                            <p:childTnLst>
                              <p:par>
                                <p:cTn fill="hold" id="55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44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57"/>
                                        <p:tgtEl>
                                          <p:spTgt spid="162">
                                            <p:txEl>
                                              <p:pRg end="44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8">
                      <p:stCondLst>
                        <p:cond delay="indefinite"/>
                      </p:stCondLst>
                      <p:childTnLst>
                        <p:par>
                          <p:cTn fill="hold" id="59">
                            <p:stCondLst>
                              <p:cond delay="0"/>
                            </p:stCondLst>
                            <p:childTnLst>
                              <p:par>
                                <p:cTn fill="hold" id="60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90" st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62"/>
                                        <p:tgtEl>
                                          <p:spTgt spid="162">
                                            <p:txEl>
                                              <p:pRg end="90" st="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3">
                      <p:stCondLst>
                        <p:cond delay="indefinite"/>
                      </p:stCondLst>
                      <p:childTnLst>
                        <p:par>
                          <p:cTn fill="hold" id="64">
                            <p:stCondLst>
                              <p:cond delay="0"/>
                            </p:stCondLst>
                            <p:childTnLst>
                              <p:par>
                                <p:cTn fill="hold" id="65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104" st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67"/>
                                        <p:tgtEl>
                                          <p:spTgt spid="162">
                                            <p:txEl>
                                              <p:pRg end="104" st="9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8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120" st="1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70"/>
                                        <p:tgtEl>
                                          <p:spTgt spid="162">
                                            <p:txEl>
                                              <p:pRg end="120" st="10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1">
                      <p:stCondLst>
                        <p:cond delay="indefinite"/>
                      </p:stCondLst>
                      <p:childTnLst>
                        <p:par>
                          <p:cTn fill="hold" id="72">
                            <p:stCondLst>
                              <p:cond delay="0"/>
                            </p:stCondLst>
                            <p:childTnLst>
                              <p:par>
                                <p:cTn fill="hold" id="73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132" st="1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75"/>
                                        <p:tgtEl>
                                          <p:spTgt spid="162">
                                            <p:txEl>
                                              <p:pRg end="132" st="1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6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162" st="1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78"/>
                                        <p:tgtEl>
                                          <p:spTgt spid="162">
                                            <p:txEl>
                                              <p:pRg end="162" st="1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Shape 1"/>
          <p:cNvSpPr txBox="1"/>
          <p:nvPr/>
        </p:nvSpPr>
        <p:spPr>
          <a:xfrm>
            <a:off x="914400" y="2286000"/>
            <a:ext cx="3123720" cy="1523520"/>
          </a:xfrm>
          <a:prstGeom prst="rect">
            <a:avLst/>
          </a:prstGeom>
        </p:spPr>
        <p:txBody>
          <a:bodyPr anchor="b" bIns="45000" lIns="90000" rIns="90000" tIns="45000"/>
          <a:p>
            <a:r>
              <a:rPr lang="en-US" sz="4400">
                <a:solidFill>
                  <a:srgbClr val="575f6d"/>
                </a:solidFill>
                <a:latin typeface="Times New Roman"/>
              </a:rPr>
              <a:t>Basic Properties</a:t>
            </a:r>
            <a:endParaRPr/>
          </a:p>
        </p:txBody>
      </p:sp>
      <p:sp>
        <p:nvSpPr>
          <p:cNvPr id="165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21016111-1111-4101-81A1-51F17171C111}" type="slidenum">
              <a:rPr lang="en-IN">
                <a:solidFill>
                  <a:srgbClr val="000000"/>
                </a:solidFill>
                <a:latin typeface="Century Schoolbook"/>
              </a:rPr>
              <a:t>&lt;number&gt;</a:t>
            </a:fld>
            <a:endParaRPr/>
          </a:p>
        </p:txBody>
      </p:sp>
      <p:sp>
        <p:nvSpPr>
          <p:cNvPr id="166" name="CustomShape 3"/>
          <p:cNvSpPr/>
          <p:nvPr/>
        </p:nvSpPr>
        <p:spPr>
          <a:xfrm>
            <a:off x="5257800" y="2514600"/>
            <a:ext cx="3123720" cy="16149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IN" sz="2000">
                <a:solidFill>
                  <a:srgbClr val="ff0000"/>
                </a:solidFill>
                <a:latin typeface="Century Schoolbook"/>
              </a:rPr>
              <a:t>Key Points</a:t>
            </a:r>
            <a:endParaRPr/>
          </a:p>
          <a:p>
            <a:endParaRPr/>
          </a:p>
          <a:p>
            <a:pPr>
              <a:buFont typeface="StarSymbol"/>
              <a:buAutoNum type="arabicParenR"/>
            </a:pPr>
            <a:r>
              <a:rPr lang="en-IN" sz="2000">
                <a:solidFill>
                  <a:srgbClr val="000000"/>
                </a:solidFill>
                <a:latin typeface="Century Schoolbook"/>
              </a:rPr>
              <a:t>Design of x86</a:t>
            </a:r>
            <a:endParaRPr/>
          </a:p>
          <a:p>
            <a:pPr>
              <a:buFont typeface="StarSymbol"/>
              <a:buAutoNum type="arabicParenR"/>
            </a:pPr>
            <a:r>
              <a:rPr lang="en-IN" sz="2000">
                <a:solidFill>
                  <a:srgbClr val="000000"/>
                </a:solidFill>
                <a:latin typeface="Century Schoolbook"/>
              </a:rPr>
              <a:t>What is CISC ?</a:t>
            </a:r>
            <a:endParaRPr/>
          </a:p>
          <a:p>
            <a:pPr>
              <a:buFont typeface="StarSymbol"/>
              <a:buAutoNum type="arabicParenR"/>
            </a:pPr>
            <a:r>
              <a:rPr lang="en-IN" sz="2000">
                <a:solidFill>
                  <a:srgbClr val="000000"/>
                </a:solidFill>
                <a:latin typeface="Century Schoolbook"/>
              </a:rPr>
              <a:t>Pros and Cons</a:t>
            </a:r>
            <a:endParaRPr/>
          </a:p>
        </p:txBody>
      </p:sp>
      <p:sp>
        <p:nvSpPr>
          <p:cNvPr id="167" name="CustomShape 4"/>
          <p:cNvSpPr/>
          <p:nvPr/>
        </p:nvSpPr>
        <p:spPr>
          <a:xfrm>
            <a:off x="457200" y="304920"/>
            <a:ext cx="7543440" cy="63900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  <a:p>
            <a:endParaRPr/>
          </a:p>
        </p:txBody>
      </p:sp>
    </p:spTree>
  </p:cSld>
  <p:timing>
    <p:tnLst>
      <p:par>
        <p:cTn dur="indefinite" id="79" nodeType="tmRoot" restart="never">
          <p:childTnLst>
            <p:seq>
              <p:cTn dur="indefinite" id="80" nodeType="mainSeq">
                <p:childTnLst>
                  <p:par>
                    <p:cTn fill="hold" id="81">
                      <p:stCondLst>
                        <p:cond delay="indefinite"/>
                      </p:stCondLst>
                      <p:childTnLst>
                        <p:par>
                          <p:cTn fill="hold" id="82">
                            <p:stCondLst>
                              <p:cond delay="0"/>
                            </p:stCondLst>
                            <p:childTnLst>
                              <p:par>
                                <p:cTn fill="hold" id="83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anchor="b" bIns="45000" lIns="90000" rIns="90000" tIns="45000"/>
          <a:p>
            <a:r>
              <a:rPr lang="en-US" sz="3000">
                <a:solidFill>
                  <a:srgbClr val="575f6d"/>
                </a:solidFill>
                <a:latin typeface="Century Schoolbook"/>
              </a:rPr>
              <a:t>Design of X86</a:t>
            </a:r>
            <a:endParaRPr/>
          </a:p>
        </p:txBody>
      </p:sp>
      <p:sp>
        <p:nvSpPr>
          <p:cNvPr id="169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90000"/>
              </a:lnSpc>
              <a:buSzPct val="70000"/>
              <a:buFont charset="2" typeface="Wingdings"/>
              <a:buChar char=""/>
            </a:pPr>
            <a:r>
              <a:rPr lang="en-US" sz="2400">
                <a:solidFill>
                  <a:srgbClr val="000000"/>
                </a:solidFill>
                <a:latin typeface="Century Schoolbook"/>
              </a:rPr>
              <a:t>Primarily two-address architecture </a:t>
            </a:r>
            <a:endParaRPr/>
          </a:p>
          <a:p>
            <a:pPr lvl="1">
              <a:lnSpc>
                <a:spcPct val="90000"/>
              </a:lnSpc>
              <a:buSzPct val="80000"/>
              <a:buFont charset="2" typeface="Wingdings 2"/>
              <a:buChar char=""/>
            </a:pPr>
            <a:r>
              <a:rPr lang="en-US" sz="2100">
                <a:solidFill>
                  <a:srgbClr val="000000"/>
                </a:solidFill>
                <a:latin typeface="Century Schoolbook"/>
              </a:rPr>
              <a:t>ARM : add r1, r2, r3 -&gt; r1 = r2 + r3</a:t>
            </a:r>
            <a:endParaRPr/>
          </a:p>
          <a:p>
            <a:pPr lvl="1">
              <a:lnSpc>
                <a:spcPct val="90000"/>
              </a:lnSpc>
              <a:buSzPct val="80000"/>
              <a:buFont charset="2" typeface="Wingdings 2"/>
              <a:buChar char=""/>
            </a:pPr>
            <a:r>
              <a:rPr lang="en-US" sz="2100">
                <a:solidFill>
                  <a:srgbClr val="000000"/>
                </a:solidFill>
                <a:latin typeface="Century Schoolbook"/>
              </a:rPr>
              <a:t>X86 : add rax, rbx -&gt; rax += rab</a:t>
            </a:r>
            <a:endParaRPr/>
          </a:p>
          <a:p>
            <a:pPr lvl="1">
              <a:lnSpc>
                <a:spcPct val="90000"/>
              </a:lnSpc>
              <a:buSzPct val="80000"/>
              <a:buFont charset="2" typeface="Wingdings 2"/>
              <a:buChar char=""/>
            </a:pPr>
            <a:r>
              <a:rPr lang="en-US" sz="2100">
                <a:solidFill>
                  <a:srgbClr val="000000"/>
                </a:solidFill>
                <a:latin typeface="Century Schoolbook"/>
              </a:rPr>
              <a:t>Fewer instruction vs Compact representation</a:t>
            </a:r>
            <a:endParaRPr/>
          </a:p>
          <a:p>
            <a:pPr lvl="1">
              <a:lnSpc>
                <a:spcPct val="90000"/>
              </a:lnSpc>
              <a:buSzPct val="80000"/>
              <a:buFont charset="2" typeface="Wingdings 2"/>
              <a:buChar char=""/>
            </a:pPr>
            <a:r>
              <a:rPr lang="en-US" sz="2100">
                <a:solidFill>
                  <a:srgbClr val="000000"/>
                </a:solidFill>
                <a:latin typeface="Century Schoolbook"/>
              </a:rPr>
              <a:t>Assumption : Often true in C, C++ : x+=y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  <a:buSzPct val="70000"/>
              <a:buFont charset="2" typeface="Wingdings"/>
              <a:buChar char=""/>
            </a:pPr>
            <a:r>
              <a:rPr lang="en-US" sz="2400">
                <a:solidFill>
                  <a:srgbClr val="000000"/>
                </a:solidFill>
                <a:latin typeface="Century Schoolbook"/>
              </a:rPr>
              <a:t>Register Memory architecture</a:t>
            </a:r>
            <a:endParaRPr/>
          </a:p>
          <a:p>
            <a:pPr lvl="1">
              <a:lnSpc>
                <a:spcPct val="90000"/>
              </a:lnSpc>
              <a:buSzPct val="80000"/>
              <a:buFont charset="2" typeface="Wingdings 2"/>
              <a:buChar char=""/>
            </a:pPr>
            <a:r>
              <a:rPr lang="en-US" sz="2100">
                <a:solidFill>
                  <a:srgbClr val="000000"/>
                </a:solidFill>
                <a:latin typeface="Century Schoolbook"/>
              </a:rPr>
              <a:t>Load-Store architecture : simple decoder and pipeline Only load/store access memory</a:t>
            </a:r>
            <a:endParaRPr/>
          </a:p>
          <a:p>
            <a:pPr lvl="1">
              <a:lnSpc>
                <a:spcPct val="90000"/>
              </a:lnSpc>
              <a:buSzPct val="80000"/>
              <a:buFont charset="2" typeface="Wingdings 2"/>
              <a:buChar char=""/>
            </a:pPr>
            <a:r>
              <a:rPr lang="en-US" sz="2100">
                <a:solidFill>
                  <a:srgbClr val="000000"/>
                </a:solidFill>
                <a:latin typeface="Century Schoolbook"/>
              </a:rPr>
              <a:t>RM : ALU operation can involve a memory and register operand</a:t>
            </a:r>
            <a:endParaRPr/>
          </a:p>
          <a:p>
            <a:pPr lvl="1">
              <a:lnSpc>
                <a:spcPct val="90000"/>
              </a:lnSpc>
              <a:buSzPct val="80000"/>
              <a:buFont charset="2" typeface="Wingdings 2"/>
              <a:buChar char=""/>
            </a:pPr>
            <a:r>
              <a:rPr lang="en-US" sz="2100">
                <a:solidFill>
                  <a:srgbClr val="000000"/>
                </a:solidFill>
                <a:latin typeface="Century Schoolbook"/>
              </a:rPr>
              <a:t>Add 12 (%rsp), rbx - Requires less registers</a:t>
            </a:r>
            <a:endParaRPr/>
          </a:p>
          <a:p>
            <a:pPr lvl="1">
              <a:lnSpc>
                <a:spcPct val="90000"/>
              </a:lnSpc>
              <a:buSzPct val="80000"/>
              <a:buFont charset="2" typeface="Wingdings 2"/>
              <a:buChar char=""/>
            </a:pPr>
            <a:r>
              <a:rPr lang="en-US" sz="2100">
                <a:solidFill>
                  <a:srgbClr val="000000"/>
                </a:solidFill>
                <a:latin typeface="Century Schoolbook"/>
              </a:rPr>
              <a:t>Assumption : Most of  the accesses on array variables</a:t>
            </a:r>
            <a:endParaRPr/>
          </a:p>
          <a:p>
            <a:pPr>
              <a:lnSpc>
                <a:spcPct val="90000"/>
              </a:lnSpc>
            </a:pPr>
            <a:endParaRPr/>
          </a:p>
        </p:txBody>
      </p:sp>
      <p:sp>
        <p:nvSpPr>
          <p:cNvPr id="170" name="TextShape 3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11F100F1-41B1-4191-91C1-4131C1E101B1}" type="slidenum">
              <a:rPr lang="en-IN">
                <a:solidFill>
                  <a:srgbClr val="000000"/>
                </a:solidFill>
                <a:latin typeface="Century Schoolbook"/>
              </a:rPr>
              <a:t>&lt;number&gt;</a:t>
            </a:fld>
            <a:endParaRPr/>
          </a:p>
        </p:txBody>
      </p:sp>
    </p:spTree>
  </p:cSld>
  <p:timing>
    <p:tnLst>
      <p:par>
        <p:cTn dur="indefinite" id="85" nodeType="tmRoot" restart="never">
          <p:childTnLst>
            <p:seq>
              <p:cTn dur="indefinite" id="86" nodeType="mainSeq">
                <p:childTnLst>
                  <p:par>
                    <p:cTn fill="hold" id="87">
                      <p:stCondLst>
                        <p:cond delay="indefinite"/>
                      </p:stCondLst>
                      <p:childTnLst>
                        <p:par>
                          <p:cTn fill="hold" id="88">
                            <p:stCondLst>
                              <p:cond delay="0"/>
                            </p:stCondLst>
                            <p:childTnLst>
                              <p:par>
                                <p:cTn fill="hold" id="89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36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91"/>
                                        <p:tgtEl>
                                          <p:spTgt spid="169">
                                            <p:txEl>
                                              <p:pRg end="36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92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73" st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94"/>
                                        <p:tgtEl>
                                          <p:spTgt spid="169">
                                            <p:txEl>
                                              <p:pRg end="73" st="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95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106" st="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97"/>
                                        <p:tgtEl>
                                          <p:spTgt spid="169">
                                            <p:txEl>
                                              <p:pRg end="106" st="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98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150" st="1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100"/>
                                        <p:tgtEl>
                                          <p:spTgt spid="169">
                                            <p:txEl>
                                              <p:pRg end="150" st="10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1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191" st="1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103"/>
                                        <p:tgtEl>
                                          <p:spTgt spid="169">
                                            <p:txEl>
                                              <p:pRg end="191" st="1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4">
                      <p:stCondLst>
                        <p:cond delay="indefinite"/>
                      </p:stCondLst>
                      <p:childTnLst>
                        <p:par>
                          <p:cTn fill="hold" id="105">
                            <p:stCondLst>
                              <p:cond delay="0"/>
                            </p:stCondLst>
                            <p:childTnLst>
                              <p:par>
                                <p:cTn fill="hold" id="106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221" st="1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108"/>
                                        <p:tgtEl>
                                          <p:spTgt spid="169">
                                            <p:txEl>
                                              <p:pRg end="221" st="19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9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305" st="2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111"/>
                                        <p:tgtEl>
                                          <p:spTgt spid="169">
                                            <p:txEl>
                                              <p:pRg end="305" st="2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2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366" st="3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114"/>
                                        <p:tgtEl>
                                          <p:spTgt spid="169">
                                            <p:txEl>
                                              <p:pRg end="366" st="30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5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411" st="3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117"/>
                                        <p:tgtEl>
                                          <p:spTgt spid="169">
                                            <p:txEl>
                                              <p:pRg end="411" st="36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8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465" st="4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120"/>
                                        <p:tgtEl>
                                          <p:spTgt spid="169">
                                            <p:txEl>
                                              <p:pRg end="465" st="4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anchor="b" bIns="45000" lIns="90000" rIns="90000" tIns="45000"/>
          <a:p>
            <a:r>
              <a:rPr lang="en-US" sz="3000">
                <a:solidFill>
                  <a:srgbClr val="575f6d"/>
                </a:solidFill>
                <a:latin typeface="Century Schoolbook"/>
              </a:rPr>
              <a:t>Design Of X86 (Contd..)</a:t>
            </a:r>
            <a:endParaRPr/>
          </a:p>
        </p:txBody>
      </p:sp>
      <p:sp>
        <p:nvSpPr>
          <p:cNvPr id="172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90000"/>
              </a:lnSpc>
              <a:buSzPct val="70000"/>
              <a:buFont charset="2" typeface="Wingdings"/>
              <a:buChar char=""/>
            </a:pPr>
            <a:r>
              <a:rPr lang="en-US" sz="2400">
                <a:solidFill>
                  <a:srgbClr val="000000"/>
                </a:solidFill>
                <a:latin typeface="Century Schoolbook"/>
              </a:rPr>
              <a:t>Little endian </a:t>
            </a:r>
            <a:endParaRPr/>
          </a:p>
          <a:p>
            <a:pPr lvl="1">
              <a:lnSpc>
                <a:spcPct val="90000"/>
              </a:lnSpc>
              <a:buSzPct val="80000"/>
              <a:buFont charset="2" typeface="Wingdings 2"/>
              <a:buChar char=""/>
            </a:pPr>
            <a:r>
              <a:rPr lang="en-US" sz="2100">
                <a:solidFill>
                  <a:srgbClr val="000000"/>
                </a:solidFill>
                <a:latin typeface="Century Schoolbook"/>
              </a:rPr>
              <a:t>What about ARM ?? </a:t>
            </a:r>
            <a:endParaRPr/>
          </a:p>
          <a:p>
            <a:pPr lvl="1">
              <a:lnSpc>
                <a:spcPct val="90000"/>
              </a:lnSpc>
              <a:buSzPct val="80000"/>
              <a:buFont charset="2" typeface="Wingdings 2"/>
              <a:buChar char=""/>
            </a:pPr>
            <a:r>
              <a:rPr lang="en-US" sz="2100">
                <a:solidFill>
                  <a:srgbClr val="000000"/>
                </a:solidFill>
                <a:latin typeface="Century Schoolbook"/>
              </a:rPr>
              <a:t>Java ??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  <a:buSzPct val="70000"/>
              <a:buFont charset="2" typeface="Wingdings"/>
              <a:buChar char=""/>
            </a:pPr>
            <a:r>
              <a:rPr lang="en-US" sz="2400">
                <a:solidFill>
                  <a:srgbClr val="000000"/>
                </a:solidFill>
                <a:latin typeface="Century Schoolbook"/>
              </a:rPr>
              <a:t>Allow unaligned memory-address access for 16 and 32 bits. </a:t>
            </a:r>
            <a:endParaRPr/>
          </a:p>
          <a:p>
            <a:pPr lvl="1">
              <a:lnSpc>
                <a:spcPct val="90000"/>
              </a:lnSpc>
              <a:buSzPct val="80000"/>
              <a:buFont charset="2" typeface="Wingdings 2"/>
              <a:buChar char=""/>
            </a:pPr>
            <a:r>
              <a:rPr lang="en-US" sz="2100">
                <a:solidFill>
                  <a:srgbClr val="000000"/>
                </a:solidFill>
                <a:latin typeface="Century Schoolbook"/>
              </a:rPr>
              <a:t>Advantages : Memory-intensive</a:t>
            </a:r>
            <a:endParaRPr/>
          </a:p>
          <a:p>
            <a:pPr lvl="1">
              <a:lnSpc>
                <a:spcPct val="90000"/>
              </a:lnSpc>
              <a:buSzPct val="80000"/>
              <a:buFont charset="2" typeface="Wingdings 2"/>
              <a:buChar char=""/>
            </a:pPr>
            <a:r>
              <a:rPr lang="en-US" sz="2100">
                <a:solidFill>
                  <a:srgbClr val="000000"/>
                </a:solidFill>
                <a:latin typeface="Century Schoolbook"/>
              </a:rPr>
              <a:t>Problems : Performance.  </a:t>
            </a:r>
            <a:endParaRPr/>
          </a:p>
          <a:p>
            <a:pPr lvl="1">
              <a:lnSpc>
                <a:spcPct val="90000"/>
              </a:lnSpc>
              <a:buSzPct val="80000"/>
              <a:buFont charset="2" typeface="Wingdings 2"/>
              <a:buChar char=""/>
            </a:pPr>
            <a:r>
              <a:rPr lang="en-US" sz="2100">
                <a:solidFill>
                  <a:srgbClr val="000000"/>
                </a:solidFill>
                <a:latin typeface="Century Schoolbook"/>
              </a:rPr>
              <a:t>Assumption : Most compilers will access aligned content. 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  <a:buSzPct val="70000"/>
              <a:buFont charset="2" typeface="Wingdings"/>
              <a:buChar char=""/>
            </a:pPr>
            <a:r>
              <a:rPr lang="en-US" sz="2400">
                <a:solidFill>
                  <a:srgbClr val="000000"/>
                </a:solidFill>
                <a:latin typeface="Century Schoolbook"/>
              </a:rPr>
              <a:t>Variable length operation : operand-size can be byte(8), word(16), double-word(32) or quad-word(64)</a:t>
            </a:r>
            <a:endParaRPr/>
          </a:p>
          <a:p>
            <a:pPr>
              <a:lnSpc>
                <a:spcPct val="90000"/>
              </a:lnSpc>
            </a:pPr>
            <a:endParaRPr/>
          </a:p>
        </p:txBody>
      </p:sp>
      <p:sp>
        <p:nvSpPr>
          <p:cNvPr id="173" name="TextShape 3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D1919141-9151-4161-B111-F1816111A191}" type="slidenum">
              <a:rPr lang="en-IN">
                <a:solidFill>
                  <a:srgbClr val="000000"/>
                </a:solidFill>
                <a:latin typeface="Century Schoolbook"/>
              </a:rPr>
              <a:t>&lt;number&gt;</a:t>
            </a:fld>
            <a:endParaRPr/>
          </a:p>
        </p:txBody>
      </p:sp>
    </p:spTree>
  </p:cSld>
  <p:timing>
    <p:tnLst>
      <p:par>
        <p:cTn dur="indefinite" id="121" nodeType="tmRoot" restart="never">
          <p:childTnLst>
            <p:seq>
              <p:cTn dur="indefinite" id="122" nodeType="mainSeq">
                <p:childTnLst>
                  <p:par>
                    <p:cTn fill="hold" id="123">
                      <p:stCondLst>
                        <p:cond delay="indefinite"/>
                      </p:stCondLst>
                      <p:childTnLst>
                        <p:par>
                          <p:cTn fill="hold" id="124">
                            <p:stCondLst>
                              <p:cond delay="0"/>
                            </p:stCondLst>
                            <p:childTnLst>
                              <p:par>
                                <p:cTn fill="hold" id="125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end="15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127"/>
                                        <p:tgtEl>
                                          <p:spTgt spid="172">
                                            <p:txEl>
                                              <p:pRg end="15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8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end="34" st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130"/>
                                        <p:tgtEl>
                                          <p:spTgt spid="172">
                                            <p:txEl>
                                              <p:pRg end="34" st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31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end="42" st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133"/>
                                        <p:tgtEl>
                                          <p:spTgt spid="172">
                                            <p:txEl>
                                              <p:pRg end="42" st="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4">
                      <p:stCondLst>
                        <p:cond delay="indefinite"/>
                      </p:stCondLst>
                      <p:childTnLst>
                        <p:par>
                          <p:cTn fill="hold" id="135">
                            <p:stCondLst>
                              <p:cond delay="0"/>
                            </p:stCondLst>
                            <p:childTnLst>
                              <p:par>
                                <p:cTn fill="hold" id="136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end="102" st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138"/>
                                        <p:tgtEl>
                                          <p:spTgt spid="172">
                                            <p:txEl>
                                              <p:pRg end="102" st="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39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end="132" st="1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141"/>
                                        <p:tgtEl>
                                          <p:spTgt spid="172">
                                            <p:txEl>
                                              <p:pRg end="132" st="10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2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end="158" st="1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144"/>
                                        <p:tgtEl>
                                          <p:spTgt spid="172">
                                            <p:txEl>
                                              <p:pRg end="158" st="1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5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end="216" st="1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147"/>
                                        <p:tgtEl>
                                          <p:spTgt spid="172">
                                            <p:txEl>
                                              <p:pRg end="216" st="1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8">
                      <p:stCondLst>
                        <p:cond delay="indefinite"/>
                      </p:stCondLst>
                      <p:childTnLst>
                        <p:par>
                          <p:cTn fill="hold" id="149">
                            <p:stCondLst>
                              <p:cond delay="0"/>
                            </p:stCondLst>
                            <p:childTnLst>
                              <p:par>
                                <p:cTn fill="hold" id="150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end="317" st="2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152"/>
                                        <p:tgtEl>
                                          <p:spTgt spid="172">
                                            <p:txEl>
                                              <p:pRg end="317" st="2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anchor="b" bIns="45000" lIns="90000" rIns="90000" tIns="45000"/>
          <a:p>
            <a:r>
              <a:rPr lang="en-US" sz="3000">
                <a:solidFill>
                  <a:srgbClr val="575f6d"/>
                </a:solidFill>
                <a:latin typeface="Century Schoolbook"/>
              </a:rPr>
              <a:t>CISC vs RISC Philosophy</a:t>
            </a:r>
            <a:endParaRPr/>
          </a:p>
        </p:txBody>
      </p:sp>
      <p:sp>
        <p:nvSpPr>
          <p:cNvPr id="175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70000"/>
              <a:buFont charset="2" typeface="Wingdings"/>
              <a:buChar char=""/>
            </a:pPr>
            <a:r>
              <a:rPr lang="en-US" sz="2400">
                <a:solidFill>
                  <a:srgbClr val="000000"/>
                </a:solidFill>
                <a:latin typeface="Century Schoolbook"/>
              </a:rPr>
              <a:t>Instruction length</a:t>
            </a:r>
            <a:endParaRPr/>
          </a:p>
          <a:p>
            <a:pPr lvl="1">
              <a:buSzPct val="80000"/>
              <a:buFont charset="2" typeface="Wingdings 2"/>
              <a:buChar char=""/>
            </a:pPr>
            <a:r>
              <a:rPr lang="en-US" sz="2100">
                <a:solidFill>
                  <a:srgbClr val="000000"/>
                </a:solidFill>
                <a:latin typeface="Century Schoolbook"/>
              </a:rPr>
              <a:t>RISC – fixed instruction. Easy fetch</a:t>
            </a:r>
            <a:endParaRPr/>
          </a:p>
          <a:p>
            <a:pPr lvl="1">
              <a:buSzPct val="80000"/>
              <a:buFont charset="2" typeface="Wingdings 2"/>
              <a:buChar char=""/>
            </a:pPr>
            <a:r>
              <a:rPr lang="en-US" sz="2100">
                <a:solidFill>
                  <a:srgbClr val="000000"/>
                </a:solidFill>
                <a:latin typeface="Century Schoolbook"/>
              </a:rPr>
              <a:t>CISC – Intelligent fetch. Optimized icache</a:t>
            </a:r>
            <a:endParaRPr/>
          </a:p>
          <a:p>
            <a:endParaRPr/>
          </a:p>
          <a:p>
            <a:pPr>
              <a:buSzPct val="70000"/>
              <a:buFont charset="2" typeface="Wingdings"/>
              <a:buChar char=""/>
            </a:pPr>
            <a:r>
              <a:rPr lang="en-US" sz="2400">
                <a:solidFill>
                  <a:srgbClr val="000000"/>
                </a:solidFill>
                <a:latin typeface="Century Schoolbook"/>
              </a:rPr>
              <a:t>Memory architecture</a:t>
            </a:r>
            <a:endParaRPr/>
          </a:p>
          <a:p>
            <a:pPr lvl="1">
              <a:buSzPct val="80000"/>
              <a:buFont charset="2" typeface="Wingdings 2"/>
              <a:buChar char=""/>
            </a:pPr>
            <a:r>
              <a:rPr lang="en-US" sz="2100">
                <a:solidFill>
                  <a:srgbClr val="000000"/>
                </a:solidFill>
                <a:latin typeface="Century Schoolbook"/>
              </a:rPr>
              <a:t>RISC – Load/Store Architecture</a:t>
            </a:r>
            <a:endParaRPr/>
          </a:p>
          <a:p>
            <a:pPr lvl="1">
              <a:buSzPct val="80000"/>
              <a:buFont charset="2" typeface="Wingdings 2"/>
              <a:buChar char=""/>
            </a:pPr>
            <a:r>
              <a:rPr lang="en-US" sz="2100">
                <a:solidFill>
                  <a:srgbClr val="000000"/>
                </a:solidFill>
                <a:latin typeface="Century Schoolbook"/>
              </a:rPr>
              <a:t>CISC – Register Memory Architecture</a:t>
            </a:r>
            <a:endParaRPr/>
          </a:p>
          <a:p>
            <a:endParaRPr/>
          </a:p>
          <a:p>
            <a:pPr>
              <a:buSzPct val="70000"/>
              <a:buFont charset="2" typeface="Wingdings"/>
              <a:buChar char=""/>
            </a:pPr>
            <a:r>
              <a:rPr lang="en-US" sz="2400">
                <a:solidFill>
                  <a:srgbClr val="000000"/>
                </a:solidFill>
                <a:latin typeface="Century Schoolbook"/>
              </a:rPr>
              <a:t>Type of instructions </a:t>
            </a:r>
            <a:endParaRPr/>
          </a:p>
          <a:p>
            <a:pPr lvl="1">
              <a:buSzPct val="80000"/>
              <a:buFont charset="2" typeface="Wingdings 2"/>
              <a:buChar char=""/>
            </a:pPr>
            <a:r>
              <a:rPr lang="en-US" sz="2100">
                <a:solidFill>
                  <a:srgbClr val="000000"/>
                </a:solidFill>
                <a:latin typeface="Century Schoolbook"/>
              </a:rPr>
              <a:t>x86 – enter : push and set combined</a:t>
            </a:r>
            <a:endParaRPr/>
          </a:p>
          <a:p>
            <a:endParaRPr/>
          </a:p>
          <a:p>
            <a:pPr>
              <a:buSzPct val="70000"/>
              <a:buFont charset="2" typeface="Wingdings"/>
              <a:buChar char=""/>
            </a:pPr>
            <a:r>
              <a:rPr lang="en-US" sz="2400">
                <a:solidFill>
                  <a:srgbClr val="000000"/>
                </a:solidFill>
                <a:latin typeface="Century Schoolbook"/>
              </a:rPr>
              <a:t>Intel – Keep main core RISC. Add additional complex decoder</a:t>
            </a:r>
            <a:endParaRPr/>
          </a:p>
          <a:p>
            <a:endParaRPr/>
          </a:p>
        </p:txBody>
      </p:sp>
      <p:sp>
        <p:nvSpPr>
          <p:cNvPr id="176" name="TextShape 3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71C1F171-31F1-4151-A1D1-61315101A1B1}" type="slidenum">
              <a:rPr lang="en-IN">
                <a:solidFill>
                  <a:srgbClr val="000000"/>
                </a:solidFill>
                <a:latin typeface="Century Schoolbook"/>
              </a:rPr>
              <a:t>&lt;number&gt;</a:t>
            </a:fld>
            <a:endParaRPr/>
          </a:p>
        </p:txBody>
      </p:sp>
    </p:spTree>
  </p:cSld>
  <p:timing>
    <p:tnLst>
      <p:par>
        <p:cTn dur="indefinite" id="153" nodeType="tmRoot" restart="never">
          <p:childTnLst>
            <p:seq>
              <p:cTn dur="indefinite" id="154" nodeType="mainSeq">
                <p:childTnLst>
                  <p:par>
                    <p:cTn fill="hold" id="155">
                      <p:stCondLst>
                        <p:cond delay="indefinite"/>
                      </p:stCondLst>
                      <p:childTnLst>
                        <p:par>
                          <p:cTn fill="hold" id="156">
                            <p:stCondLst>
                              <p:cond delay="0"/>
                            </p:stCondLst>
                            <p:childTnLst>
                              <p:par>
                                <p:cTn fill="hold" id="157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19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159"/>
                                        <p:tgtEl>
                                          <p:spTgt spid="175">
                                            <p:txEl>
                                              <p:pRg end="19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0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56" st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162"/>
                                        <p:tgtEl>
                                          <p:spTgt spid="175">
                                            <p:txEl>
                                              <p:pRg end="56" st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3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99" st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165"/>
                                        <p:tgtEl>
                                          <p:spTgt spid="175">
                                            <p:txEl>
                                              <p:pRg end="99" st="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6">
                      <p:stCondLst>
                        <p:cond delay="indefinite"/>
                      </p:stCondLst>
                      <p:childTnLst>
                        <p:par>
                          <p:cTn fill="hold" id="167">
                            <p:stCondLst>
                              <p:cond delay="0"/>
                            </p:stCondLst>
                            <p:childTnLst>
                              <p:par>
                                <p:cTn fill="hold" id="168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120" st="1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170"/>
                                        <p:tgtEl>
                                          <p:spTgt spid="175">
                                            <p:txEl>
                                              <p:pRg end="120" st="10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1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151" st="1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173"/>
                                        <p:tgtEl>
                                          <p:spTgt spid="175">
                                            <p:txEl>
                                              <p:pRg end="151" st="1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4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187" st="1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176"/>
                                        <p:tgtEl>
                                          <p:spTgt spid="175">
                                            <p:txEl>
                                              <p:pRg end="187" st="1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7">
                      <p:stCondLst>
                        <p:cond delay="indefinite"/>
                      </p:stCondLst>
                      <p:childTnLst>
                        <p:par>
                          <p:cTn fill="hold" id="178">
                            <p:stCondLst>
                              <p:cond delay="0"/>
                            </p:stCondLst>
                            <p:childTnLst>
                              <p:par>
                                <p:cTn fill="hold" id="179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210" st="1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181"/>
                                        <p:tgtEl>
                                          <p:spTgt spid="175">
                                            <p:txEl>
                                              <p:pRg end="210" st="1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82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246" st="2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184"/>
                                        <p:tgtEl>
                                          <p:spTgt spid="175">
                                            <p:txEl>
                                              <p:pRg end="246" st="2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5">
                      <p:stCondLst>
                        <p:cond delay="indefinite"/>
                      </p:stCondLst>
                      <p:childTnLst>
                        <p:par>
                          <p:cTn fill="hold" id="186">
                            <p:stCondLst>
                              <p:cond delay="0"/>
                            </p:stCondLst>
                            <p:childTnLst>
                              <p:par>
                                <p:cTn fill="hold" id="187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307" st="2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189"/>
                                        <p:tgtEl>
                                          <p:spTgt spid="175">
                                            <p:txEl>
                                              <p:pRg end="307" st="24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